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</p:sldIdLst>
  <p:sldSz cx="9144000" cy="6858000" type="screen4x3"/>
  <p:notesSz cx="6858000" cy="9144000"/>
  <p:custDataLst>
    <p:tags r:id="rId3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8" autoAdjust="0"/>
    <p:restoredTop sz="94692" autoAdjust="0"/>
  </p:normalViewPr>
  <p:slideViewPr>
    <p:cSldViewPr>
      <p:cViewPr varScale="1">
        <p:scale>
          <a:sx n="100" d="100"/>
          <a:sy n="100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-65" charset="0"/>
              </a:defRPr>
            </a:lvl1pPr>
          </a:lstStyle>
          <a:p>
            <a:pPr>
              <a:defRPr/>
            </a:pPr>
            <a:fld id="{FC1AC498-1BD6-412C-B4E0-D290A20D35B5}" type="datetimeFigureOut">
              <a:rPr lang="en-US"/>
              <a:pPr>
                <a:defRPr/>
              </a:pPr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-65" charset="0"/>
              </a:defRPr>
            </a:lvl1pPr>
          </a:lstStyle>
          <a:p>
            <a:pPr>
              <a:defRPr/>
            </a:pPr>
            <a:fld id="{EB703444-7FC9-4DE6-8DB4-CA7CA52B1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fld id="{4D3D4B99-0D6F-43B8-95DE-51AF5257AA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98713"/>
            <a:ext cx="3616325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25" y="2398713"/>
            <a:ext cx="3617913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728788"/>
            <a:ext cx="4419600" cy="40481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98713"/>
            <a:ext cx="4419600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5181600" y="1752599"/>
            <a:ext cx="3425434" cy="1905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5181600" y="3886199"/>
            <a:ext cx="3425434" cy="1905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73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57351"/>
            <a:ext cx="5111750" cy="4362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19401"/>
            <a:ext cx="3008313" cy="3200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676399"/>
            <a:ext cx="5486400" cy="3051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728788"/>
            <a:ext cx="73850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398713"/>
            <a:ext cx="7386638" cy="377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347663" indent="-166688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2pPr>
      <a:lvl3pPr marL="538163" indent="-188913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3pPr>
      <a:lvl4pPr marL="712788" indent="-173038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4pPr>
      <a:lvl5pPr marL="898525" indent="-184150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5pPr>
      <a:lvl6pPr marL="13557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6pPr>
      <a:lvl7pPr marL="18129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7pPr>
      <a:lvl8pPr marL="22701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8pPr>
      <a:lvl9pPr marL="27273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ss.city.ac.uk/cce" TargetMode="External"/><Relationship Id="rId2" Type="http://schemas.openxmlformats.org/officeDocument/2006/relationships/hyperlink" Target="mailto:CassCCE@ctiy.ac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428624" y="4286250"/>
            <a:ext cx="4429127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GB" sz="3200" dirty="0" smtClean="0"/>
              <a:t>Jacqueline Williams</a:t>
            </a:r>
          </a:p>
          <a:p>
            <a:r>
              <a:rPr lang="en-GB" dirty="0" smtClean="0">
                <a:ea typeface="ＭＳ Ｐゴシック" charset="-128"/>
              </a:rPr>
              <a:t>16 May 2012</a:t>
            </a:r>
            <a:endParaRPr lang="en-GB" dirty="0">
              <a:ea typeface="ＭＳ Ｐゴシック" charset="-128"/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66713" y="2724150"/>
            <a:ext cx="6848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GB" sz="4400" dirty="0" smtClean="0"/>
              <a:t>Board Governance and relationships with staff</a:t>
            </a:r>
            <a:endParaRPr lang="en-GB" sz="3600" b="1" dirty="0">
              <a:ea typeface="ＭＳ Ｐゴシック" charset="-128"/>
            </a:endParaRP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323850" y="5586413"/>
            <a:ext cx="58324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Cass Centre for Charity Effectiveness</a:t>
            </a:r>
          </a:p>
          <a:p>
            <a:r>
              <a:rPr lang="en-US" sz="1400"/>
              <a:t>Intellectual leadership: developing talent, enhancing performance</a:t>
            </a:r>
            <a:endParaRPr lang="en-GB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GB" b="1" i="1" dirty="0" smtClean="0"/>
              <a:t>Why refuse to be a trustee?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“if you don’t agree with, or can’t become excited about what the charity is doing, don’t become a trustee.”</a:t>
            </a:r>
          </a:p>
          <a:p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sz="1800" b="1" dirty="0" smtClean="0"/>
              <a:t>Source: The Charity Trustee’s Handbook: Mike Eastwood: CAF and DSC 2001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4098" name="Picture 2" descr="C:\Documents and Settings\JAW\Local Settings\Temporary Internet Files\Content.IE5\HGWDF2EK\MC9001052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3525" y="1757363"/>
            <a:ext cx="1812925" cy="1539875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174920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61864"/>
            <a:ext cx="7024744" cy="1143000"/>
          </a:xfrm>
        </p:spPr>
        <p:txBody>
          <a:bodyPr/>
          <a:lstStyle/>
          <a:p>
            <a:r>
              <a:rPr lang="en-GB" dirty="0" smtClean="0"/>
              <a:t>Belbin’s team roles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Monitor Evaluator :</a:t>
            </a:r>
          </a:p>
          <a:p>
            <a:pPr marL="68580" indent="0">
              <a:buNone/>
            </a:pPr>
            <a:r>
              <a:rPr lang="en-GB" dirty="0" smtClean="0"/>
              <a:t>needed </a:t>
            </a:r>
            <a:r>
              <a:rPr lang="en-GB" dirty="0"/>
              <a:t>to provide a </a:t>
            </a:r>
            <a:r>
              <a:rPr lang="en-GB" dirty="0" smtClean="0"/>
              <a:t>logical </a:t>
            </a:r>
            <a:r>
              <a:rPr lang="en-GB" dirty="0"/>
              <a:t>eye,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make </a:t>
            </a:r>
            <a:r>
              <a:rPr lang="en-GB" dirty="0"/>
              <a:t>impartial </a:t>
            </a:r>
            <a:r>
              <a:rPr lang="en-GB" dirty="0" smtClean="0"/>
              <a:t>judgements where </a:t>
            </a:r>
            <a:r>
              <a:rPr lang="en-GB" dirty="0"/>
              <a:t>required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and to </a:t>
            </a:r>
            <a:r>
              <a:rPr lang="en-GB" dirty="0"/>
              <a:t>weigh up the team’s </a:t>
            </a:r>
            <a:r>
              <a:rPr lang="en-GB" dirty="0" smtClean="0"/>
              <a:t>options </a:t>
            </a:r>
            <a:r>
              <a:rPr lang="en-GB" dirty="0"/>
              <a:t>in a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dispassionate </a:t>
            </a:r>
            <a:r>
              <a:rPr lang="en-GB" dirty="0"/>
              <a:t>way</a:t>
            </a:r>
            <a:r>
              <a:rPr lang="en-GB" dirty="0" smtClean="0"/>
              <a:t>.</a:t>
            </a:r>
          </a:p>
          <a:p>
            <a:pPr marL="68580" indent="0">
              <a:buNone/>
            </a:pPr>
            <a:endParaRPr lang="en-GB" dirty="0"/>
          </a:p>
        </p:txBody>
      </p:sp>
      <p:pic>
        <p:nvPicPr>
          <p:cNvPr id="7" name="Picture 3" descr="C:\Documents and Settings\JAW\Local Settings\Temporary Internet Files\Content.IE5\OHCCMDJ1\MC90008911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6995" y="2276872"/>
            <a:ext cx="2722564" cy="2286016"/>
          </a:xfrm>
          <a:prstGeom prst="rect">
            <a:avLst/>
          </a:prstGeom>
          <a:noFill/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3503374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Belbin’s team roles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team is not a bunch of people with job titles, but a congregation of individuals, each of whom has a role which is understood by other members. Members of a team seek out certain roles and they perform most effectively in the ones that are most natural to them.</a:t>
            </a:r>
          </a:p>
          <a:p>
            <a:pPr marL="68580" indent="0">
              <a:buNone/>
            </a:pPr>
            <a:r>
              <a:rPr lang="en-GB" b="1" dirty="0" smtClean="0"/>
              <a:t>                       Dr</a:t>
            </a:r>
            <a:r>
              <a:rPr lang="en-GB" b="1" dirty="0"/>
              <a:t>. R. M. Belbin</a:t>
            </a:r>
            <a:endParaRPr lang="en-GB" dirty="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960985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61864"/>
            <a:ext cx="7024744" cy="1143000"/>
          </a:xfrm>
        </p:spPr>
        <p:txBody>
          <a:bodyPr/>
          <a:lstStyle/>
          <a:p>
            <a:r>
              <a:rPr lang="en-GB" dirty="0" smtClean="0"/>
              <a:t>Belbin’s team roles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The Plant</a:t>
            </a:r>
          </a:p>
          <a:p>
            <a:pPr marL="68580" indent="0">
              <a:buNone/>
            </a:pPr>
            <a:r>
              <a:rPr lang="en-GB" dirty="0"/>
              <a:t>highly creative </a:t>
            </a:r>
            <a:r>
              <a:rPr lang="en-GB" dirty="0" smtClean="0"/>
              <a:t>and good </a:t>
            </a:r>
            <a:r>
              <a:rPr lang="en-GB" dirty="0"/>
              <a:t>at solving problems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in </a:t>
            </a:r>
            <a:r>
              <a:rPr lang="en-GB" dirty="0"/>
              <a:t>unconventional </a:t>
            </a:r>
            <a:r>
              <a:rPr lang="en-GB" dirty="0" smtClean="0"/>
              <a:t>ways</a:t>
            </a:r>
            <a:r>
              <a:rPr lang="en-GB" dirty="0"/>
              <a:t>.</a:t>
            </a:r>
          </a:p>
        </p:txBody>
      </p:sp>
      <p:pic>
        <p:nvPicPr>
          <p:cNvPr id="4098" name="Picture 2" descr="C:\Users\jacqui\AppData\Local\Microsoft\Windows\Temporary Internet Files\Content.IE5\66QGFP2L\MP90043728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5176" y="2492896"/>
            <a:ext cx="2454266" cy="2314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388501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61864"/>
            <a:ext cx="7024744" cy="1143000"/>
          </a:xfrm>
        </p:spPr>
        <p:txBody>
          <a:bodyPr/>
          <a:lstStyle/>
          <a:p>
            <a:r>
              <a:rPr lang="en-GB" dirty="0" smtClean="0"/>
              <a:t>Belbin’s team roles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Shapers</a:t>
            </a:r>
          </a:p>
          <a:p>
            <a:pPr marL="68580" indent="0">
              <a:buNone/>
            </a:pPr>
            <a:r>
              <a:rPr lang="en-GB" dirty="0" smtClean="0"/>
              <a:t>provide </a:t>
            </a:r>
            <a:r>
              <a:rPr lang="en-GB" dirty="0"/>
              <a:t>the necessary drive </a:t>
            </a:r>
            <a:r>
              <a:rPr lang="en-GB" dirty="0" smtClean="0"/>
              <a:t>to </a:t>
            </a:r>
            <a:r>
              <a:rPr lang="en-GB" dirty="0"/>
              <a:t>ensure that the team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keeps </a:t>
            </a:r>
            <a:r>
              <a:rPr lang="en-GB" dirty="0"/>
              <a:t>moving and </a:t>
            </a:r>
            <a:r>
              <a:rPr lang="en-GB" dirty="0" smtClean="0"/>
              <a:t>does not </a:t>
            </a:r>
            <a:r>
              <a:rPr lang="en-GB" dirty="0"/>
              <a:t>lose </a:t>
            </a:r>
            <a:r>
              <a:rPr lang="en-GB" dirty="0" smtClean="0"/>
              <a:t>focus </a:t>
            </a:r>
            <a:r>
              <a:rPr lang="en-GB" dirty="0"/>
              <a:t>or </a:t>
            </a: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momentum</a:t>
            </a:r>
            <a:r>
              <a:rPr lang="en-GB" dirty="0"/>
              <a:t>.</a:t>
            </a:r>
          </a:p>
        </p:txBody>
      </p:sp>
      <p:pic>
        <p:nvPicPr>
          <p:cNvPr id="5123" name="Picture 3" descr="C:\Documents and Settings\JAW\Local Settings\Temporary Internet Files\Content.IE5\C3SUU4YG\MC9003473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2400" y="2060575"/>
            <a:ext cx="1387475" cy="1816100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808900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Belbin’s team roles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41595"/>
            <a:ext cx="7386638" cy="3773487"/>
          </a:xfrm>
        </p:spPr>
        <p:txBody>
          <a:bodyPr/>
          <a:lstStyle/>
          <a:p>
            <a:r>
              <a:rPr lang="en-GB" b="1" dirty="0"/>
              <a:t>The key </a:t>
            </a:r>
            <a:r>
              <a:rPr lang="en-GB" b="1" dirty="0" smtClean="0"/>
              <a:t>is balance</a:t>
            </a:r>
          </a:p>
          <a:p>
            <a:r>
              <a:rPr lang="en-GB" dirty="0"/>
              <a:t>As well as the strength or contribution they provide, each Team Role also has an associated </a:t>
            </a:r>
            <a:r>
              <a:rPr lang="en-GB" b="1" dirty="0"/>
              <a:t>allowable </a:t>
            </a:r>
            <a:r>
              <a:rPr lang="en-GB" b="1" dirty="0" smtClean="0"/>
              <a:t>weakness.</a:t>
            </a:r>
            <a:endParaRPr lang="en-GB" dirty="0"/>
          </a:p>
          <a:p>
            <a:pPr marL="68580" indent="0">
              <a:buNone/>
            </a:pPr>
            <a:r>
              <a:rPr lang="en-GB" b="1" dirty="0" smtClean="0"/>
              <a:t>                       Dr</a:t>
            </a:r>
            <a:r>
              <a:rPr lang="en-GB" b="1" dirty="0"/>
              <a:t>. R. M. Belbin</a:t>
            </a:r>
            <a:endParaRPr lang="en-GB" dirty="0"/>
          </a:p>
        </p:txBody>
      </p:sp>
      <p:pic>
        <p:nvPicPr>
          <p:cNvPr id="6146" name="Picture 2" descr="C:\Documents and Settings\JAW\Local Settings\Temporary Internet Files\Content.IE5\6FRIVLDG\MC9002382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9200" y="857232"/>
            <a:ext cx="2117725" cy="1889125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743318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might this apply to charity  boards?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“..mixing professionally qualified trustees and beneficiary representatives”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And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“performance and relationships between the </a:t>
            </a:r>
          </a:p>
          <a:p>
            <a:pPr>
              <a:buNone/>
            </a:pPr>
            <a:r>
              <a:rPr lang="en-GB" dirty="0" smtClean="0"/>
              <a:t>Board and CEO and staff have not always</a:t>
            </a:r>
          </a:p>
          <a:p>
            <a:pPr>
              <a:buNone/>
            </a:pPr>
            <a:r>
              <a:rPr lang="en-GB" dirty="0" smtClean="0"/>
              <a:t>been  trouble free”.</a:t>
            </a:r>
          </a:p>
        </p:txBody>
      </p:sp>
      <p:pic>
        <p:nvPicPr>
          <p:cNvPr id="7170" name="Picture 2" descr="C:\Documents and Settings\JAW\Local Settings\Temporary Internet Files\Content.IE5\7QF7DK9L\MC9002961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924944"/>
            <a:ext cx="2112962" cy="1955800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036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board is a team</a:t>
            </a:r>
          </a:p>
          <a:p>
            <a:r>
              <a:rPr lang="en-GB" dirty="0" smtClean="0"/>
              <a:t>The board and staff are also a team?</a:t>
            </a:r>
          </a:p>
          <a:p>
            <a:r>
              <a:rPr lang="en-GB" dirty="0" smtClean="0"/>
              <a:t>There is also a staff team</a:t>
            </a:r>
          </a:p>
          <a:p>
            <a:r>
              <a:rPr lang="en-GB" dirty="0" smtClean="0"/>
              <a:t>The Board works in and with all these </a:t>
            </a:r>
          </a:p>
          <a:p>
            <a:pPr>
              <a:buNone/>
            </a:pPr>
            <a:r>
              <a:rPr lang="en-GB" dirty="0" smtClean="0"/>
              <a:t>Teams.</a:t>
            </a:r>
          </a:p>
        </p:txBody>
      </p:sp>
      <p:pic>
        <p:nvPicPr>
          <p:cNvPr id="15369" name="Picture 9" descr="C:\Documents and Settings\JAW\Local Settings\Temporary Internet Files\Content.IE5\L81X5IV0\MP90040009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060848"/>
            <a:ext cx="3239707" cy="2158926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036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Ask the questions:</a:t>
            </a:r>
          </a:p>
          <a:p>
            <a:r>
              <a:rPr lang="en-GB" dirty="0" smtClean="0"/>
              <a:t>Who do we need: Board, CEO, SMT?</a:t>
            </a:r>
          </a:p>
          <a:p>
            <a:r>
              <a:rPr lang="en-GB" dirty="0" smtClean="0"/>
              <a:t>Who do we have: Board, SMT?</a:t>
            </a:r>
          </a:p>
          <a:p>
            <a:r>
              <a:rPr lang="en-GB" dirty="0" smtClean="0"/>
              <a:t>Are we effective in how we work- meetings, </a:t>
            </a:r>
          </a:p>
          <a:p>
            <a:pPr>
              <a:buNone/>
            </a:pPr>
            <a:r>
              <a:rPr lang="en-GB" dirty="0" smtClean="0"/>
              <a:t>	information flow, interface?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11267" name="Picture 3" descr="C:\Documents and Settings\JAW\Local Settings\Temporary Internet Files\Content.IE5\R8G32KL0\MC9004419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852936"/>
            <a:ext cx="1520825" cy="1797050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036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NDCS</a:t>
            </a:r>
          </a:p>
          <a:p>
            <a:r>
              <a:rPr lang="en-GB" dirty="0" smtClean="0"/>
              <a:t>Do: Big Picture, Leadership, scrutinise, monitor, challenge</a:t>
            </a:r>
          </a:p>
          <a:p>
            <a:r>
              <a:rPr lang="en-GB" dirty="0" smtClean="0"/>
              <a:t>Don'ts: manage day to day, bypass CEO</a:t>
            </a:r>
          </a:p>
          <a:p>
            <a:r>
              <a:rPr lang="en-GB" b="1" i="1" dirty="0" smtClean="0"/>
              <a:t>A more managerial model?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036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start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GB" b="1" dirty="0" smtClean="0"/>
              <a:t>“The role and importance of</a:t>
            </a:r>
          </a:p>
          <a:p>
            <a:pPr marL="68580" indent="0">
              <a:buNone/>
            </a:pPr>
            <a:r>
              <a:rPr lang="en-GB" b="1" dirty="0" smtClean="0"/>
              <a:t> the charity board has been</a:t>
            </a:r>
          </a:p>
          <a:p>
            <a:pPr marL="68580" indent="0">
              <a:buNone/>
            </a:pPr>
            <a:r>
              <a:rPr lang="en-GB" b="1" dirty="0" smtClean="0"/>
              <a:t> transformed in the last 15 years”</a:t>
            </a:r>
            <a:endParaRPr lang="en-GB" b="1" dirty="0"/>
          </a:p>
        </p:txBody>
      </p:sp>
      <p:pic>
        <p:nvPicPr>
          <p:cNvPr id="1026" name="Picture 2" descr="C:\Documents and Settings\JAW\Local Settings\Temporary Internet Files\Content.IE5\KGYQ2T9G\MC9000786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0363" y="1133475"/>
            <a:ext cx="1857375" cy="3995738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90982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What model are we using, is it the right one?</a:t>
            </a:r>
          </a:p>
          <a:p>
            <a:r>
              <a:rPr lang="en-GB" dirty="0" smtClean="0"/>
              <a:t>Understand role: CC3 </a:t>
            </a:r>
            <a:r>
              <a:rPr lang="en-GB" sz="1600" b="1" i="1" dirty="0" smtClean="0"/>
              <a:t>(board primarily)</a:t>
            </a:r>
          </a:p>
          <a:p>
            <a:r>
              <a:rPr lang="en-GB" dirty="0" smtClean="0"/>
              <a:t>Manage Risks: CC26 </a:t>
            </a:r>
            <a:r>
              <a:rPr lang="en-GB" sz="1600" b="1" i="1" dirty="0" smtClean="0"/>
              <a:t>(Board, staff team)</a:t>
            </a:r>
          </a:p>
          <a:p>
            <a:r>
              <a:rPr lang="en-GB" dirty="0" smtClean="0"/>
              <a:t>Understand and manage finances: CC8 </a:t>
            </a:r>
            <a:r>
              <a:rPr lang="en-GB" sz="1600" b="1" i="1" dirty="0" smtClean="0"/>
              <a:t>(Finance Committee?)</a:t>
            </a:r>
          </a:p>
          <a:p>
            <a:r>
              <a:rPr lang="en-GB" dirty="0" smtClean="0"/>
              <a:t>Assess effectiveness: CC 10, Governance Code, governance review </a:t>
            </a:r>
            <a:r>
              <a:rPr lang="en-GB" sz="1600" b="1" i="1" dirty="0" smtClean="0"/>
              <a:t>(ALL).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036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Managing change</a:t>
            </a:r>
          </a:p>
          <a:p>
            <a:pPr marL="68580" indent="0">
              <a:buNone/>
            </a:pPr>
            <a:r>
              <a:rPr lang="en-GB" dirty="0"/>
              <a:t>Managing change is </a:t>
            </a:r>
            <a:r>
              <a:rPr lang="en-GB" dirty="0" smtClean="0"/>
              <a:t>about </a:t>
            </a:r>
            <a:r>
              <a:rPr lang="en-GB" dirty="0"/>
              <a:t>helping organisations, teams and individuals make sense of </a:t>
            </a:r>
            <a:r>
              <a:rPr lang="en-GB" dirty="0" smtClean="0"/>
              <a:t>and </a:t>
            </a:r>
            <a:r>
              <a:rPr lang="en-GB" dirty="0"/>
              <a:t>adapt to the </a:t>
            </a:r>
            <a:r>
              <a:rPr lang="en-GB" dirty="0" smtClean="0"/>
              <a:t>changes</a:t>
            </a:r>
          </a:p>
          <a:p>
            <a:pPr marL="68580" indent="0">
              <a:buNone/>
            </a:pPr>
            <a:r>
              <a:rPr lang="en-GB" dirty="0" smtClean="0"/>
              <a:t> </a:t>
            </a:r>
            <a:r>
              <a:rPr lang="en-GB" dirty="0"/>
              <a:t>happening around them. </a:t>
            </a:r>
            <a:endParaRPr lang="en-GB" dirty="0" smtClean="0"/>
          </a:p>
          <a:p>
            <a:pPr marL="68580" indent="0">
              <a:buNone/>
            </a:pPr>
            <a:endParaRPr lang="en-GB" sz="1800" b="1" dirty="0" smtClean="0"/>
          </a:p>
          <a:p>
            <a:pPr marL="68580" indent="0">
              <a:buNone/>
            </a:pPr>
            <a:r>
              <a:rPr lang="en-GB" sz="1800" b="1" dirty="0" smtClean="0"/>
              <a:t>More at:knowhownonprofit</a:t>
            </a:r>
          </a:p>
        </p:txBody>
      </p:sp>
      <p:pic>
        <p:nvPicPr>
          <p:cNvPr id="1027" name="Picture 3" descr="C:\Users\jacqui\AppData\Local\Microsoft\Windows\Temporary Internet Files\Content.IE5\EF1BL1VQ\MC9002504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6175" y="3198813"/>
            <a:ext cx="2006600" cy="283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7149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Managing change</a:t>
            </a:r>
          </a:p>
          <a:p>
            <a:pPr marL="68580" indent="0">
              <a:buNone/>
            </a:pPr>
            <a:r>
              <a:rPr lang="en-GB" dirty="0"/>
              <a:t>Successful change </a:t>
            </a:r>
            <a:r>
              <a:rPr lang="en-GB" dirty="0" smtClean="0"/>
              <a:t>starts </a:t>
            </a:r>
            <a:r>
              <a:rPr lang="en-GB" dirty="0"/>
              <a:t>with </a:t>
            </a:r>
            <a:r>
              <a:rPr lang="en-GB" dirty="0" smtClean="0"/>
              <a:t>understanding</a:t>
            </a:r>
          </a:p>
          <a:p>
            <a:pPr marL="68580" indent="0">
              <a:buNone/>
            </a:pPr>
            <a:r>
              <a:rPr lang="en-GB" dirty="0" smtClean="0"/>
              <a:t> </a:t>
            </a:r>
            <a:r>
              <a:rPr lang="en-GB" dirty="0"/>
              <a:t>in detail the </a:t>
            </a:r>
            <a:r>
              <a:rPr lang="en-GB" dirty="0" smtClean="0"/>
              <a:t>change you </a:t>
            </a:r>
            <a:r>
              <a:rPr lang="en-GB" dirty="0"/>
              <a:t>want to </a:t>
            </a:r>
            <a:r>
              <a:rPr lang="en-GB" dirty="0" smtClean="0"/>
              <a:t>see.</a:t>
            </a:r>
          </a:p>
          <a:p>
            <a:pPr marL="68580" indent="0">
              <a:buNone/>
            </a:pPr>
            <a:endParaRPr lang="en-GB" sz="1800" b="1" dirty="0" smtClean="0"/>
          </a:p>
          <a:p>
            <a:pPr marL="68580" indent="0">
              <a:buNone/>
            </a:pPr>
            <a:r>
              <a:rPr lang="en-GB" sz="1800" b="1" dirty="0" smtClean="0"/>
              <a:t>More at: knowhownonprofit</a:t>
            </a:r>
          </a:p>
          <a:p>
            <a:pPr marL="68580" indent="0">
              <a:buNone/>
            </a:pPr>
            <a:endParaRPr lang="en-GB" dirty="0" smtClean="0"/>
          </a:p>
        </p:txBody>
      </p:sp>
      <p:pic>
        <p:nvPicPr>
          <p:cNvPr id="6" name="Picture 2" descr="C:\Documents and Settings\JAW\Local Settings\Temporary Internet Files\Content.IE5\J82HDXCT\MC9003835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8356" y="2414744"/>
            <a:ext cx="1620864" cy="1588150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6498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Board and staff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Manage (and Avoid) conflict</a:t>
            </a:r>
          </a:p>
          <a:p>
            <a:pPr marL="68580" indent="0"/>
            <a:r>
              <a:rPr lang="en-GB" dirty="0" smtClean="0"/>
              <a:t>Understand each other’s role (Board, </a:t>
            </a:r>
          </a:p>
          <a:p>
            <a:pPr marL="68580" indent="0">
              <a:buNone/>
            </a:pPr>
            <a:r>
              <a:rPr lang="en-GB" dirty="0" smtClean="0"/>
              <a:t>CEO, SMT)</a:t>
            </a:r>
          </a:p>
          <a:p>
            <a:pPr marL="68580" indent="0"/>
            <a:r>
              <a:rPr lang="en-GB" dirty="0" smtClean="0"/>
              <a:t>Delegated powers</a:t>
            </a:r>
          </a:p>
          <a:p>
            <a:pPr marL="68580" indent="0"/>
            <a:r>
              <a:rPr lang="en-GB" dirty="0" smtClean="0"/>
              <a:t>Roles, responsibilities</a:t>
            </a:r>
          </a:p>
          <a:p>
            <a:pPr marL="68580" indent="0"/>
            <a:r>
              <a:rPr lang="en-GB" dirty="0" smtClean="0"/>
              <a:t>Code of conduct</a:t>
            </a:r>
          </a:p>
          <a:p>
            <a:pPr marL="68580" indent="0"/>
            <a:r>
              <a:rPr lang="en-GB" dirty="0" smtClean="0"/>
              <a:t>Review regularly</a:t>
            </a:r>
          </a:p>
          <a:p>
            <a:pPr marL="68580" indent="0"/>
            <a:r>
              <a:rPr lang="en-GB" dirty="0" smtClean="0"/>
              <a:t>Make change.</a:t>
            </a:r>
          </a:p>
          <a:p>
            <a:pPr marL="68580" indent="0">
              <a:buNone/>
            </a:pPr>
            <a:endParaRPr lang="en-GB" dirty="0" smtClean="0"/>
          </a:p>
        </p:txBody>
      </p:sp>
      <p:pic>
        <p:nvPicPr>
          <p:cNvPr id="10242" name="Picture 2" descr="C:\Documents and Settings\JAW\Local Settings\Temporary Internet Files\Content.IE5\VP2F837U\MP90044907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5773" y="2636912"/>
            <a:ext cx="3211003" cy="2811412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6498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Some questions:</a:t>
            </a:r>
          </a:p>
          <a:p>
            <a:pPr>
              <a:buNone/>
            </a:pPr>
            <a:r>
              <a:rPr lang="en-GB" dirty="0" smtClean="0"/>
              <a:t>Do all stakeholders (board, staff etc) </a:t>
            </a:r>
          </a:p>
          <a:p>
            <a:pPr>
              <a:buNone/>
            </a:pPr>
            <a:r>
              <a:rPr lang="en-GB" dirty="0" smtClean="0"/>
              <a:t>spend time occasionally discussing the </a:t>
            </a:r>
          </a:p>
          <a:p>
            <a:pPr>
              <a:buNone/>
            </a:pPr>
            <a:r>
              <a:rPr lang="en-GB" dirty="0" smtClean="0"/>
              <a:t>ethos or values which underpin their work?</a:t>
            </a:r>
          </a:p>
          <a:p>
            <a:endParaRPr lang="en-GB" dirty="0" smtClean="0"/>
          </a:p>
        </p:txBody>
      </p:sp>
      <p:pic>
        <p:nvPicPr>
          <p:cNvPr id="4098" name="Picture 2" descr="C:\Documents and Settings\JAW\Local Settings\Temporary Internet Files\Content.IE5\U2UWG1AK\MC90005559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32463" y="2060848"/>
            <a:ext cx="2754313" cy="3455987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Some questions:</a:t>
            </a:r>
          </a:p>
          <a:p>
            <a:pPr>
              <a:buNone/>
            </a:pPr>
            <a:r>
              <a:rPr lang="en-GB" dirty="0" smtClean="0"/>
              <a:t>Do all stakeholders understand how the organisation’s</a:t>
            </a:r>
          </a:p>
          <a:p>
            <a:pPr>
              <a:buNone/>
            </a:pPr>
            <a:r>
              <a:rPr lang="en-GB" dirty="0" smtClean="0"/>
              <a:t>activities further organisational objects and </a:t>
            </a:r>
          </a:p>
          <a:p>
            <a:pPr>
              <a:buNone/>
            </a:pPr>
            <a:r>
              <a:rPr lang="en-GB" dirty="0" smtClean="0"/>
              <a:t>reflect corporate values?</a:t>
            </a:r>
          </a:p>
          <a:p>
            <a:endParaRPr lang="en-GB" dirty="0" smtClean="0"/>
          </a:p>
        </p:txBody>
      </p:sp>
      <p:pic>
        <p:nvPicPr>
          <p:cNvPr id="8194" name="Picture 2" descr="C:\Documents and Settings\JAW\Local Settings\Temporary Internet Files\Content.IE5\HGWDF2EK\MC9002934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3714" y="1848238"/>
            <a:ext cx="1625872" cy="2766625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Some questions:</a:t>
            </a:r>
          </a:p>
          <a:p>
            <a:pPr>
              <a:buNone/>
            </a:pPr>
            <a:r>
              <a:rPr lang="en-GB" dirty="0" smtClean="0"/>
              <a:t>Do we regularly consult with members, </a:t>
            </a:r>
          </a:p>
          <a:p>
            <a:pPr>
              <a:buNone/>
            </a:pPr>
            <a:r>
              <a:rPr lang="en-GB" dirty="0" smtClean="0"/>
              <a:t>service users, staff, volunteers etc about </a:t>
            </a:r>
          </a:p>
          <a:p>
            <a:pPr>
              <a:buNone/>
            </a:pPr>
            <a:r>
              <a:rPr lang="en-GB" dirty="0" smtClean="0"/>
              <a:t>how we could develop?</a:t>
            </a:r>
          </a:p>
          <a:p>
            <a:r>
              <a:rPr lang="en-GB" sz="2000" b="1" i="1" dirty="0" smtClean="0"/>
              <a:t>i.e.  just stewardship </a:t>
            </a:r>
          </a:p>
          <a:p>
            <a:r>
              <a:rPr lang="en-GB" sz="2000" b="1" i="1" dirty="0" smtClean="0"/>
              <a:t>effective democratic/political model,</a:t>
            </a:r>
          </a:p>
          <a:p>
            <a:r>
              <a:rPr lang="en-GB" sz="2000" b="1" i="1" dirty="0" smtClean="0"/>
              <a:t> ideal management model, service users + professionals on board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9219" name="Picture 3" descr="C:\Documents and Settings\JAW\Local Settings\Temporary Internet Files\Content.IE5\R8G32KL0\MP90030905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276872"/>
            <a:ext cx="2505472" cy="1653612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Yes</a:t>
            </a:r>
          </a:p>
          <a:p>
            <a:r>
              <a:rPr lang="en-GB" dirty="0" smtClean="0"/>
              <a:t>Document</a:t>
            </a:r>
          </a:p>
          <a:p>
            <a:r>
              <a:rPr lang="en-GB" dirty="0" smtClean="0"/>
              <a:t>Celebrate</a:t>
            </a:r>
          </a:p>
          <a:p>
            <a:r>
              <a:rPr lang="en-GB" dirty="0" smtClean="0"/>
              <a:t>Share</a:t>
            </a:r>
          </a:p>
          <a:p>
            <a:r>
              <a:rPr lang="en-GB" dirty="0" smtClean="0"/>
              <a:t>Beware:</a:t>
            </a:r>
          </a:p>
        </p:txBody>
      </p:sp>
      <p:pic>
        <p:nvPicPr>
          <p:cNvPr id="12291" name="Picture 3" descr="C:\Documents and Settings\JAW\Local Settings\Temporary Internet Files\Content.IE5\BANO2GJS\MC9004452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2138" y="2832100"/>
            <a:ext cx="1135062" cy="1736725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RS6: </a:t>
            </a:r>
            <a:r>
              <a:rPr lang="en-US" b="1" dirty="0" smtClean="0"/>
              <a:t>- Milestones: Managing key events in the life of a charity </a:t>
            </a:r>
          </a:p>
          <a:p>
            <a:pPr>
              <a:buNone/>
            </a:pPr>
            <a:endParaRPr lang="en-GB" b="1" dirty="0" smtClean="0"/>
          </a:p>
          <a:p>
            <a:r>
              <a:rPr lang="en-GB" dirty="0" smtClean="0"/>
              <a:t>From birth</a:t>
            </a:r>
          </a:p>
          <a:p>
            <a:r>
              <a:rPr lang="en-GB" dirty="0" smtClean="0"/>
              <a:t>To death</a:t>
            </a:r>
          </a:p>
          <a:p>
            <a:r>
              <a:rPr lang="en-GB" dirty="0" smtClean="0"/>
              <a:t>And everything in between!!</a:t>
            </a:r>
          </a:p>
        </p:txBody>
      </p:sp>
      <p:pic>
        <p:nvPicPr>
          <p:cNvPr id="13314" name="Picture 2" descr="C:\Documents and Settings\JAW\Local Settings\Temporary Internet Files\Content.IE5\VP2F837U\MC90001603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08920"/>
            <a:ext cx="1847850" cy="1618555"/>
          </a:xfrm>
          <a:prstGeom prst="rect">
            <a:avLst/>
          </a:prstGeom>
          <a:noFill/>
        </p:spPr>
      </p:pic>
      <p:pic>
        <p:nvPicPr>
          <p:cNvPr id="13315" name="Picture 3" descr="C:\Documents and Settings\JAW\Local Settings\Temporary Internet Files\Content.IE5\R8G32KL0\MC90042316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0125" y="4365104"/>
            <a:ext cx="1827213" cy="1497534"/>
          </a:xfrm>
          <a:prstGeom prst="rect">
            <a:avLst/>
          </a:prstGeom>
          <a:noFill/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got it right?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No</a:t>
            </a:r>
          </a:p>
          <a:p>
            <a:r>
              <a:rPr lang="en-GB" dirty="0" smtClean="0"/>
              <a:t>What is wrong?</a:t>
            </a:r>
          </a:p>
          <a:p>
            <a:r>
              <a:rPr lang="en-GB" dirty="0" smtClean="0"/>
              <a:t>Why?</a:t>
            </a:r>
          </a:p>
          <a:p>
            <a:r>
              <a:rPr lang="en-GB" dirty="0" smtClean="0"/>
              <a:t>What needs to change?</a:t>
            </a:r>
          </a:p>
          <a:p>
            <a:r>
              <a:rPr lang="en-GB" dirty="0" smtClean="0"/>
              <a:t>How will we change?</a:t>
            </a:r>
          </a:p>
          <a:p>
            <a:r>
              <a:rPr lang="en-GB" dirty="0" smtClean="0"/>
              <a:t>How will we know we have got it right?</a:t>
            </a:r>
          </a:p>
          <a:p>
            <a:r>
              <a:rPr lang="en-GB" dirty="0" smtClean="0"/>
              <a:t>Lessons learnt.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pic>
        <p:nvPicPr>
          <p:cNvPr id="14339" name="Picture 3" descr="C:\Documents and Settings\JAW\Local Settings\Temporary Internet Files\Content.IE5\55UJ6YD2\MC9002309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060848"/>
            <a:ext cx="3090250" cy="3468986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1388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importance of the charity board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Charity law</a:t>
            </a:r>
          </a:p>
          <a:p>
            <a:r>
              <a:rPr lang="en-US" dirty="0" smtClean="0"/>
              <a:t>Company law</a:t>
            </a:r>
          </a:p>
          <a:p>
            <a:r>
              <a:rPr lang="en-US" dirty="0" smtClean="0"/>
              <a:t>Constitution</a:t>
            </a:r>
          </a:p>
          <a:p>
            <a:r>
              <a:rPr lang="en-US" dirty="0" smtClean="0"/>
              <a:t>Funding agreements</a:t>
            </a:r>
          </a:p>
          <a:p>
            <a:r>
              <a:rPr lang="en-US" dirty="0" smtClean="0"/>
              <a:t>Employment law</a:t>
            </a:r>
          </a:p>
          <a:p>
            <a:r>
              <a:rPr lang="en-US" dirty="0" smtClean="0"/>
              <a:t>Charity board= accountable.</a:t>
            </a:r>
            <a:endParaRPr lang="en-GB" dirty="0"/>
          </a:p>
        </p:txBody>
      </p:sp>
      <p:pic>
        <p:nvPicPr>
          <p:cNvPr id="9218" name="Picture 2" descr="C:\Documents and Settings\JAW\Local Settings\Temporary Internet Files\Content.IE5\2GXJ7LRJ\MC9003195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654581"/>
            <a:ext cx="1814512" cy="1471613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122797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1472" y="1714488"/>
            <a:ext cx="778674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Contact details</a:t>
            </a:r>
          </a:p>
          <a:p>
            <a:endParaRPr lang="en-GB" dirty="0"/>
          </a:p>
          <a:p>
            <a:r>
              <a:rPr lang="en-GB" dirty="0" smtClean="0"/>
              <a:t>Jacqueline Williams</a:t>
            </a:r>
          </a:p>
          <a:p>
            <a:r>
              <a:rPr lang="en-GB" dirty="0" smtClean="0"/>
              <a:t>Principal Consultant </a:t>
            </a:r>
          </a:p>
          <a:p>
            <a:endParaRPr lang="en-GB" dirty="0" smtClean="0"/>
          </a:p>
          <a:p>
            <a:r>
              <a:rPr lang="en-GB" dirty="0" smtClean="0"/>
              <a:t>Centre for Charity Effectiveness</a:t>
            </a:r>
          </a:p>
          <a:p>
            <a:r>
              <a:rPr lang="en-GB" dirty="0" smtClean="0"/>
              <a:t>Cass Business School</a:t>
            </a:r>
          </a:p>
          <a:p>
            <a:r>
              <a:rPr lang="en-GB" dirty="0" smtClean="0"/>
              <a:t>106 </a:t>
            </a:r>
            <a:r>
              <a:rPr lang="en-GB" dirty="0" err="1" smtClean="0"/>
              <a:t>Bunhill</a:t>
            </a:r>
            <a:r>
              <a:rPr lang="en-GB" dirty="0" smtClean="0"/>
              <a:t> Row</a:t>
            </a:r>
          </a:p>
          <a:p>
            <a:r>
              <a:rPr lang="en-GB" dirty="0" smtClean="0"/>
              <a:t>London EC1Y 8TZ</a:t>
            </a:r>
          </a:p>
          <a:p>
            <a:endParaRPr lang="en-GB" dirty="0" smtClean="0"/>
          </a:p>
          <a:p>
            <a:r>
              <a:rPr lang="en-GB" dirty="0" smtClean="0"/>
              <a:t>T:   +44 (0) 20 7040 0901</a:t>
            </a:r>
          </a:p>
          <a:p>
            <a:r>
              <a:rPr lang="en-GB" dirty="0" smtClean="0"/>
              <a:t>M:  +44 (0) 79 8607 4473</a:t>
            </a:r>
          </a:p>
          <a:p>
            <a:endParaRPr lang="en-GB" dirty="0" smtClean="0"/>
          </a:p>
          <a:p>
            <a:r>
              <a:rPr lang="en-GB" dirty="0" smtClean="0"/>
              <a:t>E:  </a:t>
            </a:r>
            <a:r>
              <a:rPr lang="en-GB" dirty="0" smtClean="0">
                <a:hlinkClick r:id="rId2"/>
              </a:rPr>
              <a:t>CassCCE@ctiy.ac.uk</a:t>
            </a:r>
            <a:r>
              <a:rPr lang="en-GB" dirty="0" smtClean="0"/>
              <a:t> </a:t>
            </a:r>
          </a:p>
          <a:p>
            <a:r>
              <a:rPr lang="en-GB" dirty="0" smtClean="0"/>
              <a:t>W: </a:t>
            </a:r>
            <a:r>
              <a:rPr lang="en-GB" dirty="0" smtClean="0">
                <a:hlinkClick r:id="rId3"/>
              </a:rPr>
              <a:t>www.cass.city.ac.uk/cce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3 perspectives:</a:t>
            </a:r>
          </a:p>
          <a:p>
            <a:r>
              <a:rPr lang="en-GB" dirty="0" smtClean="0"/>
              <a:t>The agency or stewardship model</a:t>
            </a:r>
          </a:p>
          <a:p>
            <a:r>
              <a:rPr lang="en-GB" dirty="0" smtClean="0"/>
              <a:t>The political or democratic perspective</a:t>
            </a:r>
          </a:p>
          <a:p>
            <a:r>
              <a:rPr lang="en-GB" dirty="0" smtClean="0"/>
              <a:t>The managerial model.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sz="1800" b="1" dirty="0" smtClean="0"/>
              <a:t>Source: Boards that Work: A guide for Charity Trustees. David Fishel. DSC 2003</a:t>
            </a:r>
          </a:p>
        </p:txBody>
      </p:sp>
      <p:pic>
        <p:nvPicPr>
          <p:cNvPr id="6" name="Picture 3" descr="C:\Documents and Settings\JAW\Local Settings\Temporary Internet Files\Content.IE5\J82HDXCT\MC9000344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700808"/>
            <a:ext cx="1315310" cy="1426279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514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The </a:t>
            </a:r>
            <a:r>
              <a:rPr lang="en-GB" b="1" dirty="0" smtClean="0"/>
              <a:t>agency or stewardship </a:t>
            </a:r>
            <a:r>
              <a:rPr lang="en-GB" dirty="0" smtClean="0"/>
              <a:t>model</a:t>
            </a:r>
          </a:p>
          <a:p>
            <a:pPr>
              <a:buNone/>
            </a:pPr>
            <a:r>
              <a:rPr lang="en-GB" dirty="0" smtClean="0"/>
              <a:t>Board “controls” the behaviour </a:t>
            </a:r>
          </a:p>
          <a:p>
            <a:pPr>
              <a:buNone/>
            </a:pPr>
            <a:r>
              <a:rPr lang="en-GB" dirty="0" smtClean="0"/>
              <a:t>of managers, who tend to act </a:t>
            </a:r>
          </a:p>
          <a:p>
            <a:pPr>
              <a:buNone/>
            </a:pPr>
            <a:r>
              <a:rPr lang="en-GB" dirty="0" smtClean="0"/>
              <a:t>in own interest</a:t>
            </a:r>
          </a:p>
          <a:p>
            <a:pPr>
              <a:buNone/>
            </a:pPr>
            <a:r>
              <a:rPr lang="en-GB" dirty="0" smtClean="0"/>
              <a:t>Board’s role is stewardship </a:t>
            </a:r>
          </a:p>
          <a:p>
            <a:pPr>
              <a:buNone/>
            </a:pPr>
            <a:r>
              <a:rPr lang="en-GB" dirty="0" smtClean="0"/>
              <a:t>of organisation’s resources</a:t>
            </a:r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r>
              <a:rPr lang="en-GB" sz="1800" b="1" dirty="0" smtClean="0"/>
              <a:t>Source: Boards that Work: A guide for Charity Trustees. David Fishel. DSC 2003</a:t>
            </a:r>
          </a:p>
        </p:txBody>
      </p:sp>
      <p:pic>
        <p:nvPicPr>
          <p:cNvPr id="7" name="Picture 6" descr="C:\Documents and Settings\JAW\Local Settings\Temporary Internet Files\Content.IE5\HGWDF2EK\MP900448706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928802"/>
            <a:ext cx="2324100" cy="2595970"/>
          </a:xfrm>
          <a:prstGeom prst="rect">
            <a:avLst/>
          </a:prstGeom>
          <a:noFill/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514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The </a:t>
            </a:r>
            <a:r>
              <a:rPr lang="en-GB" b="1" dirty="0" smtClean="0"/>
              <a:t>political or democratic </a:t>
            </a:r>
            <a:r>
              <a:rPr lang="en-GB" dirty="0" smtClean="0"/>
              <a:t>perspective</a:t>
            </a:r>
          </a:p>
          <a:p>
            <a:r>
              <a:rPr lang="en-GB" dirty="0" smtClean="0"/>
              <a:t>Board members represent the interests of different stakeholders</a:t>
            </a:r>
          </a:p>
          <a:p>
            <a:r>
              <a:rPr lang="en-GB" dirty="0" smtClean="0"/>
              <a:t>And to express or resolve the differences between those interest groups</a:t>
            </a:r>
          </a:p>
          <a:p>
            <a:r>
              <a:rPr lang="en-GB" dirty="0" smtClean="0"/>
              <a:t>No particular expertise required.</a:t>
            </a:r>
          </a:p>
          <a:p>
            <a:pPr algn="ctr">
              <a:buNone/>
            </a:pPr>
            <a:endParaRPr lang="en-GB" sz="1800" b="1" dirty="0" smtClean="0"/>
          </a:p>
          <a:p>
            <a:pPr algn="ctr">
              <a:buNone/>
            </a:pPr>
            <a:r>
              <a:rPr lang="en-GB" sz="1800" b="1" dirty="0" smtClean="0"/>
              <a:t>Source: Boards that Work: A guide for Charity Trustees. David Fishel. DSC 2003</a:t>
            </a:r>
          </a:p>
          <a:p>
            <a:endParaRPr lang="en-GB" dirty="0" smtClean="0"/>
          </a:p>
        </p:txBody>
      </p:sp>
      <p:pic>
        <p:nvPicPr>
          <p:cNvPr id="1026" name="Picture 2" descr="C:\Documents and Settings\JAW\Local Settings\Temporary Internet Files\Content.IE5\VP2F837U\MP90044415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933056"/>
            <a:ext cx="1780435" cy="1184627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514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The </a:t>
            </a:r>
            <a:r>
              <a:rPr lang="en-GB" b="1" dirty="0" smtClean="0"/>
              <a:t>managerial </a:t>
            </a:r>
            <a:r>
              <a:rPr lang="en-GB" dirty="0" smtClean="0"/>
              <a:t>model</a:t>
            </a:r>
          </a:p>
          <a:p>
            <a:pPr>
              <a:buNone/>
            </a:pPr>
            <a:r>
              <a:rPr lang="en-GB" dirty="0" smtClean="0"/>
              <a:t>The board is at the apex of a management </a:t>
            </a:r>
          </a:p>
          <a:p>
            <a:pPr>
              <a:buNone/>
            </a:pPr>
            <a:r>
              <a:rPr lang="en-GB" dirty="0" smtClean="0"/>
              <a:t>hierarchy.</a:t>
            </a:r>
          </a:p>
          <a:p>
            <a:pPr>
              <a:buNone/>
            </a:pPr>
            <a:r>
              <a:rPr lang="en-GB" dirty="0" smtClean="0"/>
              <a:t>Ideas and practice from management are </a:t>
            </a:r>
          </a:p>
          <a:p>
            <a:pPr>
              <a:buNone/>
            </a:pPr>
            <a:r>
              <a:rPr lang="en-GB" dirty="0" smtClean="0"/>
              <a:t>considered appropriate to governance also.</a:t>
            </a:r>
          </a:p>
          <a:p>
            <a:pPr>
              <a:buNone/>
            </a:pPr>
            <a:r>
              <a:rPr lang="en-GB" dirty="0" smtClean="0"/>
              <a:t>So board members should be chosen on basis </a:t>
            </a:r>
          </a:p>
          <a:p>
            <a:pPr>
              <a:buNone/>
            </a:pPr>
            <a:r>
              <a:rPr lang="en-GB" dirty="0" smtClean="0"/>
              <a:t>of expertise and contacts.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sz="1800" b="1" dirty="0" smtClean="0"/>
              <a:t>Source: Boards that Work: A guide for Charity Trustees. David Fishel. DSC 2003</a:t>
            </a:r>
          </a:p>
        </p:txBody>
      </p:sp>
      <p:pic>
        <p:nvPicPr>
          <p:cNvPr id="3075" name="Picture 3" descr="C:\Documents and Settings\JAW\Local Settings\Temporary Internet Files\Content.IE5\R8G32KL0\MC9003342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6463" y="2420888"/>
            <a:ext cx="1819275" cy="1800275"/>
          </a:xfrm>
          <a:prstGeom prst="rect">
            <a:avLst/>
          </a:prstGeom>
          <a:noFill/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514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Applies Herzberg to Boards</a:t>
            </a:r>
          </a:p>
          <a:p>
            <a:r>
              <a:rPr lang="en-GB" dirty="0" smtClean="0"/>
              <a:t>“Hygiene factors” need to be addressed first i.e. Law, finance, etc</a:t>
            </a:r>
          </a:p>
          <a:p>
            <a:r>
              <a:rPr lang="en-GB" dirty="0" smtClean="0"/>
              <a:t>Then motivation making a difference, applying the managerial model.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sz="1800" b="1" dirty="0" smtClean="0"/>
              <a:t>Source: Boards that Work: A guide for Charity Trustees. David Fishel. DSC 2003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7514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role of the Board?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GB" b="1" i="1" dirty="0" smtClean="0"/>
              <a:t>What makes a good trustee?</a:t>
            </a:r>
          </a:p>
          <a:p>
            <a:r>
              <a:rPr lang="en-GB" dirty="0" smtClean="0"/>
              <a:t>“the most rewarding thing about being a trustee is seeing things happen in the community”</a:t>
            </a:r>
          </a:p>
          <a:p>
            <a:r>
              <a:rPr lang="en-GB" dirty="0" smtClean="0"/>
              <a:t>The most rewarding thing about being a trustee is watching young people develop, grow in confidence and fulfil their objectives”.</a:t>
            </a:r>
          </a:p>
          <a:p>
            <a:pPr algn="ctr">
              <a:buNone/>
            </a:pPr>
            <a:r>
              <a:rPr lang="en-GB" sz="1900" b="1" dirty="0" smtClean="0"/>
              <a:t>Source: The Charity Trustee’s Handbook: Mike Eastwood: CAF and DSC 2001</a:t>
            </a:r>
          </a:p>
          <a:p>
            <a:endParaRPr lang="en-GB" dirty="0" smtClean="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87900" y="620713"/>
            <a:ext cx="3887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/>
              <a:t>Centre for Charity Effectiveness</a:t>
            </a:r>
          </a:p>
        </p:txBody>
      </p:sp>
    </p:spTree>
    <p:extLst>
      <p:ext uri="{BB962C8B-B14F-4D97-AF65-F5344CB8AC3E}">
        <p14:creationId xmlns:p14="http://schemas.microsoft.com/office/powerpoint/2010/main" xmlns="" val="294043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0068&quot;&gt;&lt;/object&gt;&lt;object type=&quot;2&quot; unique_id=&quot;10069&quot;&gt;&lt;object type=&quot;3&quot; unique_id=&quot;10070&quot;&gt;&lt;property id=&quot;20148&quot; value=&quot;5&quot;/&gt;&lt;property id=&quot;20300&quot; value=&quot;Slide 1&quot;/&gt;&lt;property id=&quot;20307&quot; value=&quot;264&quot;/&gt;&lt;/object&gt;&lt;object type=&quot;3&quot; unique_id=&quot;10212&quot;&gt;&lt;property id=&quot;20148&quot; value=&quot;5&quot;/&gt;&lt;property id=&quot;20300&quot; value=&quot;Slide 2 - &amp;quot;To start&amp;quot;&quot;/&gt;&lt;property id=&quot;20307&quot; value=&quot;265&quot;/&gt;&lt;/object&gt;&lt;object type=&quot;3&quot; unique_id=&quot;10213&quot;&gt;&lt;property id=&quot;20148&quot; value=&quot;5&quot;/&gt;&lt;property id=&quot;20300&quot; value=&quot;Slide 3 - &amp;quot;The importance of the charity board&amp;quot;&quot;/&gt;&lt;property id=&quot;20307&quot; value=&quot;266&quot;/&gt;&lt;/object&gt;&lt;object type=&quot;3&quot; unique_id=&quot;10214&quot;&gt;&lt;property id=&quot;20148&quot; value=&quot;5&quot;/&gt;&lt;property id=&quot;20300&quot; value=&quot;Slide 4 - &amp;quot;The role of the Board?&amp;quot;&quot;/&gt;&lt;property id=&quot;20307&quot; value=&quot;267&quot;/&gt;&lt;/object&gt;&lt;object type=&quot;3&quot; unique_id=&quot;10215&quot;&gt;&lt;property id=&quot;20148&quot; value=&quot;5&quot;/&gt;&lt;property id=&quot;20300&quot; value=&quot;Slide 5 - &amp;quot;The role of the Board?&amp;quot;&quot;/&gt;&lt;property id=&quot;20307&quot; value=&quot;268&quot;/&gt;&lt;/object&gt;&lt;object type=&quot;3&quot; unique_id=&quot;10216&quot;&gt;&lt;property id=&quot;20148&quot; value=&quot;5&quot;/&gt;&lt;property id=&quot;20300&quot; value=&quot;Slide 6 - &amp;quot;The role of the Board?&amp;quot;&quot;/&gt;&lt;property id=&quot;20307&quot; value=&quot;269&quot;/&gt;&lt;/object&gt;&lt;object type=&quot;3&quot; unique_id=&quot;10217&quot;&gt;&lt;property id=&quot;20148&quot; value=&quot;5&quot;/&gt;&lt;property id=&quot;20300&quot; value=&quot;Slide 7 - &amp;quot;The role of the Board?&amp;quot;&quot;/&gt;&lt;property id=&quot;20307&quot; value=&quot;270&quot;/&gt;&lt;/object&gt;&lt;object type=&quot;3&quot; unique_id=&quot;10218&quot;&gt;&lt;property id=&quot;20148&quot; value=&quot;5&quot;/&gt;&lt;property id=&quot;20300&quot; value=&quot;Slide 8 - &amp;quot;The role of the Board?&amp;quot;&quot;/&gt;&lt;property id=&quot;20307&quot; value=&quot;271&quot;/&gt;&lt;/object&gt;&lt;object type=&quot;3&quot; unique_id=&quot;10219&quot;&gt;&lt;property id=&quot;20148&quot; value=&quot;5&quot;/&gt;&lt;property id=&quot;20300&quot; value=&quot;Slide 9 - &amp;quot;The role of the Board?&amp;quot;&quot;/&gt;&lt;property id=&quot;20307&quot; value=&quot;272&quot;/&gt;&lt;/object&gt;&lt;object type=&quot;3&quot; unique_id=&quot;10220&quot;&gt;&lt;property id=&quot;20148&quot; value=&quot;5&quot;/&gt;&lt;property id=&quot;20300&quot; value=&quot;Slide 10 - &amp;quot;The role of the Board?&amp;quot;&quot;/&gt;&lt;property id=&quot;20307&quot; value=&quot;273&quot;/&gt;&lt;/object&gt;&lt;object type=&quot;3&quot; unique_id=&quot;10221&quot;&gt;&lt;property id=&quot;20148&quot; value=&quot;5&quot;/&gt;&lt;property id=&quot;20300&quot; value=&quot;Slide 11 - &amp;quot;Belbin’s team roles&amp;quot;&quot;/&gt;&lt;property id=&quot;20307&quot; value=&quot;274&quot;/&gt;&lt;/object&gt;&lt;object type=&quot;3&quot; unique_id=&quot;10222&quot;&gt;&lt;property id=&quot;20148&quot; value=&quot;5&quot;/&gt;&lt;property id=&quot;20300&quot; value=&quot;Slide 12 - &amp;quot;Belbin’s team roles&amp;quot;&quot;/&gt;&lt;property id=&quot;20307&quot; value=&quot;275&quot;/&gt;&lt;/object&gt;&lt;object type=&quot;3&quot; unique_id=&quot;10223&quot;&gt;&lt;property id=&quot;20148&quot; value=&quot;5&quot;/&gt;&lt;property id=&quot;20300&quot; value=&quot;Slide 13 - &amp;quot;Belbin’s team roles&amp;quot;&quot;/&gt;&lt;property id=&quot;20307&quot; value=&quot;276&quot;/&gt;&lt;/object&gt;&lt;object type=&quot;3&quot; unique_id=&quot;10224&quot;&gt;&lt;property id=&quot;20148&quot; value=&quot;5&quot;/&gt;&lt;property id=&quot;20300&quot; value=&quot;Slide 14 - &amp;quot;Belbin’s team roles&amp;quot;&quot;/&gt;&lt;property id=&quot;20307&quot; value=&quot;277&quot;/&gt;&lt;/object&gt;&lt;object type=&quot;3&quot; unique_id=&quot;10225&quot;&gt;&lt;property id=&quot;20148&quot; value=&quot;5&quot;/&gt;&lt;property id=&quot;20300&quot; value=&quot;Slide 15 - &amp;quot;Belbin’s team roles&amp;quot;&quot;/&gt;&lt;property id=&quot;20307&quot; value=&quot;278&quot;/&gt;&lt;/object&gt;&lt;object type=&quot;3&quot; unique_id=&quot;10226&quot;&gt;&lt;property id=&quot;20148&quot; value=&quot;5&quot;/&gt;&lt;property id=&quot;20300&quot; value=&quot;Slide 16 - &amp;quot;How might this apply to charity  boards?&amp;quot;&quot;/&gt;&lt;property id=&quot;20307&quot; value=&quot;279&quot;/&gt;&lt;/object&gt;&lt;object type=&quot;3&quot; unique_id=&quot;10227&quot;&gt;&lt;property id=&quot;20148&quot; value=&quot;5&quot;/&gt;&lt;property id=&quot;20300&quot; value=&quot;Slide 17 - &amp;quot;Board and staff relationships&amp;quot;&quot;/&gt;&lt;property id=&quot;20307&quot; value=&quot;280&quot;/&gt;&lt;/object&gt;&lt;object type=&quot;3&quot; unique_id=&quot;10228&quot;&gt;&lt;property id=&quot;20148&quot; value=&quot;5&quot;/&gt;&lt;property id=&quot;20300&quot; value=&quot;Slide 18 - &amp;quot;Board and staff relationships&amp;quot;&quot;/&gt;&lt;property id=&quot;20307&quot; value=&quot;281&quot;/&gt;&lt;/object&gt;&lt;object type=&quot;3&quot; unique_id=&quot;10229&quot;&gt;&lt;property id=&quot;20148&quot; value=&quot;5&quot;/&gt;&lt;property id=&quot;20300&quot; value=&quot;Slide 19 - &amp;quot;Board and staff relationships&amp;quot;&quot;/&gt;&lt;property id=&quot;20307&quot; value=&quot;282&quot;/&gt;&lt;/object&gt;&lt;object type=&quot;3&quot; unique_id=&quot;10230&quot;&gt;&lt;property id=&quot;20148&quot; value=&quot;5&quot;/&gt;&lt;property id=&quot;20300&quot; value=&quot;Slide 20 - &amp;quot;Board and staff relationships&amp;quot;&quot;/&gt;&lt;property id=&quot;20307&quot; value=&quot;283&quot;/&gt;&lt;/object&gt;&lt;object type=&quot;3&quot; unique_id=&quot;10231&quot;&gt;&lt;property id=&quot;20148&quot; value=&quot;5&quot;/&gt;&lt;property id=&quot;20300&quot; value=&quot;Slide 21 - &amp;quot;Board and staff relationships&amp;quot;&quot;/&gt;&lt;property id=&quot;20307&quot; value=&quot;284&quot;/&gt;&lt;/object&gt;&lt;object type=&quot;3&quot; unique_id=&quot;10232&quot;&gt;&lt;property id=&quot;20148&quot; value=&quot;5&quot;/&gt;&lt;property id=&quot;20300&quot; value=&quot;Slide 22 - &amp;quot;Board and staff relationships&amp;quot;&quot;/&gt;&lt;property id=&quot;20307&quot; value=&quot;285&quot;/&gt;&lt;/object&gt;&lt;object type=&quot;3&quot; unique_id=&quot;10233&quot;&gt;&lt;property id=&quot;20148&quot; value=&quot;5&quot;/&gt;&lt;property id=&quot;20300&quot; value=&quot;Slide 23 - &amp;quot;Board and staff relationships&amp;quot;&quot;/&gt;&lt;property id=&quot;20307&quot; value=&quot;286&quot;/&gt;&lt;/object&gt;&lt;object type=&quot;3&quot; unique_id=&quot;10234&quot;&gt;&lt;property id=&quot;20148&quot; value=&quot;5&quot;/&gt;&lt;property id=&quot;20300&quot; value=&quot;Slide 24 - &amp;quot;Have you got it right?&amp;quot;&quot;/&gt;&lt;property id=&quot;20307&quot; value=&quot;287&quot;/&gt;&lt;/object&gt;&lt;object type=&quot;3&quot; unique_id=&quot;10235&quot;&gt;&lt;property id=&quot;20148&quot; value=&quot;5&quot;/&gt;&lt;property id=&quot;20300&quot; value=&quot;Slide 25 - &amp;quot;Have you got it right?&amp;quot;&quot;/&gt;&lt;property id=&quot;20307&quot; value=&quot;288&quot;/&gt;&lt;/object&gt;&lt;object type=&quot;3&quot; unique_id=&quot;10236&quot;&gt;&lt;property id=&quot;20148&quot; value=&quot;5&quot;/&gt;&lt;property id=&quot;20300&quot; value=&quot;Slide 26 - &amp;quot;Have you got it right?&amp;quot;&quot;/&gt;&lt;property id=&quot;20307&quot; value=&quot;289&quot;/&gt;&lt;/object&gt;&lt;object type=&quot;3&quot; unique_id=&quot;10237&quot;&gt;&lt;property id=&quot;20148&quot; value=&quot;5&quot;/&gt;&lt;property id=&quot;20300&quot; value=&quot;Slide 27 - &amp;quot;Have you got it right?&amp;quot;&quot;/&gt;&lt;property id=&quot;20307&quot; value=&quot;290&quot;/&gt;&lt;/object&gt;&lt;object type=&quot;3&quot; unique_id=&quot;10238&quot;&gt;&lt;property id=&quot;20148&quot; value=&quot;5&quot;/&gt;&lt;property id=&quot;20300&quot; value=&quot;Slide 28 - &amp;quot;Have you got it right?&amp;quot;&quot;/&gt;&lt;property id=&quot;20307&quot; value=&quot;291&quot;/&gt;&lt;/object&gt;&lt;object type=&quot;3&quot; unique_id=&quot;10239&quot;&gt;&lt;property id=&quot;20148&quot; value=&quot;5&quot;/&gt;&lt;property id=&quot;20300&quot; value=&quot;Slide 29 - &amp;quot;Have you got it right?&amp;quot;&quot;/&gt;&lt;property id=&quot;20307&quot; value=&quot;292&quot;/&gt;&lt;/object&gt;&lt;object type=&quot;3&quot; unique_id=&quot;10240&quot;&gt;&lt;property id=&quot;20148&quot; value=&quot;5&quot;/&gt;&lt;property id=&quot;20300&quot; value=&quot;Slide 30&quot;/&gt;&lt;property id=&quot;20307&quot; value=&quot;293&quot;/&gt;&lt;/object&gt;&lt;/object&gt;&lt;/object&gt;&lt;/database&gt;"/>
</p:tagLst>
</file>

<file path=ppt/theme/theme1.xml><?xml version="1.0" encoding="utf-8"?>
<a:theme xmlns:a="http://schemas.openxmlformats.org/drawingml/2006/main" name="Grey master">
  <a:themeElements>
    <a:clrScheme name="Custom 5">
      <a:dk1>
        <a:srgbClr val="000000"/>
      </a:dk1>
      <a:lt1>
        <a:srgbClr val="FFFFFF"/>
      </a:lt1>
      <a:dk2>
        <a:srgbClr val="999999"/>
      </a:dk2>
      <a:lt2>
        <a:srgbClr val="DCDCDC"/>
      </a:lt2>
      <a:accent1>
        <a:srgbClr val="006899"/>
      </a:accent1>
      <a:accent2>
        <a:srgbClr val="003366"/>
      </a:accent2>
      <a:accent3>
        <a:srgbClr val="FFFFFF"/>
      </a:accent3>
      <a:accent4>
        <a:srgbClr val="000000"/>
      </a:accent4>
      <a:accent5>
        <a:srgbClr val="CCCC00"/>
      </a:accent5>
      <a:accent6>
        <a:srgbClr val="394A59"/>
      </a:accent6>
      <a:hlink>
        <a:srgbClr val="CC6600"/>
      </a:hlink>
      <a:folHlink>
        <a:srgbClr val="993333"/>
      </a:folHlink>
    </a:clrScheme>
    <a:fontScheme name="City University Lond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ity University London 1">
        <a:dk1>
          <a:srgbClr val="000000"/>
        </a:dk1>
        <a:lt1>
          <a:srgbClr val="FFFFFF"/>
        </a:lt1>
        <a:dk2>
          <a:srgbClr val="E31B23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1237</Words>
  <Application>Microsoft Office PowerPoint</Application>
  <PresentationFormat>On-screen Show (4:3)</PresentationFormat>
  <Paragraphs>225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Grey master</vt:lpstr>
      <vt:lpstr>Slide 1</vt:lpstr>
      <vt:lpstr>To start</vt:lpstr>
      <vt:lpstr>The importance of the charity board</vt:lpstr>
      <vt:lpstr>The role of the Board?</vt:lpstr>
      <vt:lpstr>The role of the Board?</vt:lpstr>
      <vt:lpstr>The role of the Board?</vt:lpstr>
      <vt:lpstr>The role of the Board?</vt:lpstr>
      <vt:lpstr>The role of the Board?</vt:lpstr>
      <vt:lpstr>The role of the Board?</vt:lpstr>
      <vt:lpstr>The role of the Board?</vt:lpstr>
      <vt:lpstr>Belbin’s team roles</vt:lpstr>
      <vt:lpstr>Belbin’s team roles</vt:lpstr>
      <vt:lpstr>Belbin’s team roles</vt:lpstr>
      <vt:lpstr>Belbin’s team roles</vt:lpstr>
      <vt:lpstr>Belbin’s team roles</vt:lpstr>
      <vt:lpstr>How might this apply to charity  boards?</vt:lpstr>
      <vt:lpstr>Board and staff relationships</vt:lpstr>
      <vt:lpstr>Board and staff relationships</vt:lpstr>
      <vt:lpstr>Board and staff relationships</vt:lpstr>
      <vt:lpstr>Board and staff relationships</vt:lpstr>
      <vt:lpstr>Board and staff relationships</vt:lpstr>
      <vt:lpstr>Board and staff relationships</vt:lpstr>
      <vt:lpstr>Board and staff relationships</vt:lpstr>
      <vt:lpstr>Have you got it right?</vt:lpstr>
      <vt:lpstr>Have you got it right?</vt:lpstr>
      <vt:lpstr>Have you got it right?</vt:lpstr>
      <vt:lpstr>Have you got it right?</vt:lpstr>
      <vt:lpstr>Have you got it right?</vt:lpstr>
      <vt:lpstr>Have you got it right?</vt:lpstr>
      <vt:lpstr>Slide 30</vt:lpstr>
    </vt:vector>
  </TitlesOfParts>
  <Company>City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sbbd905</dc:creator>
  <cp:lastModifiedBy>sbbd243</cp:lastModifiedBy>
  <cp:revision>31</cp:revision>
  <dcterms:created xsi:type="dcterms:W3CDTF">2009-06-22T08:48:56Z</dcterms:created>
  <dcterms:modified xsi:type="dcterms:W3CDTF">2012-05-24T08:35:01Z</dcterms:modified>
</cp:coreProperties>
</file>