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59" r:id="rId3"/>
    <p:sldId id="455" r:id="rId4"/>
    <p:sldId id="502" r:id="rId5"/>
    <p:sldId id="503" r:id="rId6"/>
    <p:sldId id="501" r:id="rId7"/>
    <p:sldId id="504" r:id="rId8"/>
    <p:sldId id="268" r:id="rId9"/>
    <p:sldId id="523" r:id="rId10"/>
    <p:sldId id="408" r:id="rId11"/>
    <p:sldId id="405" r:id="rId12"/>
    <p:sldId id="514" r:id="rId13"/>
    <p:sldId id="515" r:id="rId14"/>
    <p:sldId id="516" r:id="rId15"/>
    <p:sldId id="517" r:id="rId16"/>
    <p:sldId id="518" r:id="rId17"/>
    <p:sldId id="519" r:id="rId18"/>
    <p:sldId id="522" r:id="rId19"/>
    <p:sldId id="520" r:id="rId20"/>
    <p:sldId id="491" r:id="rId21"/>
    <p:sldId id="488" r:id="rId22"/>
    <p:sldId id="489" r:id="rId23"/>
    <p:sldId id="487" r:id="rId24"/>
    <p:sldId id="500" r:id="rId25"/>
    <p:sldId id="521" r:id="rId26"/>
    <p:sldId id="505" r:id="rId27"/>
    <p:sldId id="356" r:id="rId28"/>
  </p:sldIdLst>
  <p:sldSz cx="13004800" cy="9753600"/>
  <p:notesSz cx="6858000" cy="9144000"/>
  <p:defaultTextStyle>
    <a:lvl1pPr algn="ctr" defTabSz="584200">
      <a:defRPr sz="3600">
        <a:latin typeface="+mn-lt"/>
        <a:ea typeface="+mn-ea"/>
        <a:cs typeface="+mn-cs"/>
        <a:sym typeface="Helvetica Light"/>
      </a:defRPr>
    </a:lvl1pPr>
    <a:lvl2pPr indent="228600" algn="ctr" defTabSz="584200">
      <a:defRPr sz="3600">
        <a:latin typeface="+mn-lt"/>
        <a:ea typeface="+mn-ea"/>
        <a:cs typeface="+mn-cs"/>
        <a:sym typeface="Helvetica Light"/>
      </a:defRPr>
    </a:lvl2pPr>
    <a:lvl3pPr indent="457200" algn="ctr" defTabSz="584200">
      <a:defRPr sz="3600">
        <a:latin typeface="+mn-lt"/>
        <a:ea typeface="+mn-ea"/>
        <a:cs typeface="+mn-cs"/>
        <a:sym typeface="Helvetica Light"/>
      </a:defRPr>
    </a:lvl3pPr>
    <a:lvl4pPr indent="685800" algn="ctr" defTabSz="584200">
      <a:defRPr sz="3600">
        <a:latin typeface="+mn-lt"/>
        <a:ea typeface="+mn-ea"/>
        <a:cs typeface="+mn-cs"/>
        <a:sym typeface="Helvetica Light"/>
      </a:defRPr>
    </a:lvl4pPr>
    <a:lvl5pPr indent="914400" algn="ctr" defTabSz="584200">
      <a:defRPr sz="3600">
        <a:latin typeface="+mn-lt"/>
        <a:ea typeface="+mn-ea"/>
        <a:cs typeface="+mn-cs"/>
        <a:sym typeface="Helvetica Light"/>
      </a:defRPr>
    </a:lvl5pPr>
    <a:lvl6pPr indent="1143000" algn="ctr" defTabSz="584200">
      <a:defRPr sz="3600">
        <a:latin typeface="+mn-lt"/>
        <a:ea typeface="+mn-ea"/>
        <a:cs typeface="+mn-cs"/>
        <a:sym typeface="Helvetica Light"/>
      </a:defRPr>
    </a:lvl6pPr>
    <a:lvl7pPr indent="1371600" algn="ctr" defTabSz="584200">
      <a:defRPr sz="3600">
        <a:latin typeface="+mn-lt"/>
        <a:ea typeface="+mn-ea"/>
        <a:cs typeface="+mn-cs"/>
        <a:sym typeface="Helvetica Light"/>
      </a:defRPr>
    </a:lvl7pPr>
    <a:lvl8pPr indent="1600200" algn="ctr" defTabSz="584200">
      <a:defRPr sz="3600">
        <a:latin typeface="+mn-lt"/>
        <a:ea typeface="+mn-ea"/>
        <a:cs typeface="+mn-cs"/>
        <a:sym typeface="Helvetica Light"/>
      </a:defRPr>
    </a:lvl8pPr>
    <a:lvl9pPr indent="1828800" algn="ctr" defTabSz="584200">
      <a:defRPr sz="3600">
        <a:latin typeface="+mn-lt"/>
        <a:ea typeface="+mn-ea"/>
        <a:cs typeface="+mn-cs"/>
        <a:sym typeface="Helvetica Light"/>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3849"/>
    <p:restoredTop sz="93133"/>
  </p:normalViewPr>
  <p:slideViewPr>
    <p:cSldViewPr snapToGrid="0" snapToObjects="1">
      <p:cViewPr varScale="1">
        <p:scale>
          <a:sx n="106" d="100"/>
          <a:sy n="106" d="100"/>
        </p:scale>
        <p:origin x="-136" y="-112"/>
      </p:cViewPr>
      <p:guideLst>
        <p:guide orient="horz" pos="3072"/>
        <p:guide pos="4096"/>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564648907"/>
      </p:ext>
    </p:extLst>
  </p:cSld>
  <p:clrMap bg1="lt1" tx1="dk1" bg2="lt2" tx2="dk2" accent1="accent1" accent2="accent2" accent3="accent3" accent4="accent4" accent5="accent5" accent6="accent6" hlink="hlink" folHlink="folHlink"/>
  <p:notesStyle>
    <a:lvl1pPr defTabSz="457200">
      <a:lnSpc>
        <a:spcPct val="117999"/>
      </a:lnSpc>
      <a:defRPr sz="2200">
        <a:latin typeface="Helvetica Neue"/>
        <a:ea typeface="Helvetica Neue"/>
        <a:cs typeface="Helvetica Neue"/>
        <a:sym typeface="Helvetica Neue"/>
      </a:defRPr>
    </a:lvl1pPr>
    <a:lvl2pPr indent="228600" defTabSz="457200">
      <a:lnSpc>
        <a:spcPct val="117999"/>
      </a:lnSpc>
      <a:defRPr sz="2200">
        <a:latin typeface="Helvetica Neue"/>
        <a:ea typeface="Helvetica Neue"/>
        <a:cs typeface="Helvetica Neue"/>
        <a:sym typeface="Helvetica Neue"/>
      </a:defRPr>
    </a:lvl2pPr>
    <a:lvl3pPr indent="457200" defTabSz="457200">
      <a:lnSpc>
        <a:spcPct val="117999"/>
      </a:lnSpc>
      <a:defRPr sz="2200">
        <a:latin typeface="Helvetica Neue"/>
        <a:ea typeface="Helvetica Neue"/>
        <a:cs typeface="Helvetica Neue"/>
        <a:sym typeface="Helvetica Neue"/>
      </a:defRPr>
    </a:lvl3pPr>
    <a:lvl4pPr indent="685800" defTabSz="457200">
      <a:lnSpc>
        <a:spcPct val="117999"/>
      </a:lnSpc>
      <a:defRPr sz="2200">
        <a:latin typeface="Helvetica Neue"/>
        <a:ea typeface="Helvetica Neue"/>
        <a:cs typeface="Helvetica Neue"/>
        <a:sym typeface="Helvetica Neue"/>
      </a:defRPr>
    </a:lvl4pPr>
    <a:lvl5pPr indent="914400" defTabSz="457200">
      <a:lnSpc>
        <a:spcPct val="117999"/>
      </a:lnSpc>
      <a:defRPr sz="2200">
        <a:latin typeface="Helvetica Neue"/>
        <a:ea typeface="Helvetica Neue"/>
        <a:cs typeface="Helvetica Neue"/>
        <a:sym typeface="Helvetica Neue"/>
      </a:defRPr>
    </a:lvl5pPr>
    <a:lvl6pPr indent="1143000" defTabSz="457200">
      <a:lnSpc>
        <a:spcPct val="117999"/>
      </a:lnSpc>
      <a:defRPr sz="2200">
        <a:latin typeface="Helvetica Neue"/>
        <a:ea typeface="Helvetica Neue"/>
        <a:cs typeface="Helvetica Neue"/>
        <a:sym typeface="Helvetica Neue"/>
      </a:defRPr>
    </a:lvl6pPr>
    <a:lvl7pPr indent="1371600" defTabSz="457200">
      <a:lnSpc>
        <a:spcPct val="117999"/>
      </a:lnSpc>
      <a:defRPr sz="2200">
        <a:latin typeface="Helvetica Neue"/>
        <a:ea typeface="Helvetica Neue"/>
        <a:cs typeface="Helvetica Neue"/>
        <a:sym typeface="Helvetica Neue"/>
      </a:defRPr>
    </a:lvl7pPr>
    <a:lvl8pPr indent="1600200" defTabSz="457200">
      <a:lnSpc>
        <a:spcPct val="117999"/>
      </a:lnSpc>
      <a:defRPr sz="2200">
        <a:latin typeface="Helvetica Neue"/>
        <a:ea typeface="Helvetica Neue"/>
        <a:cs typeface="Helvetica Neue"/>
        <a:sym typeface="Helvetica Neue"/>
      </a:defRPr>
    </a:lvl8pPr>
    <a:lvl9pPr indent="1828800" defTabSz="45720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7031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26797E40-3EFB-654F-A5F5-479C28B094A2}" type="slidenum">
              <a:rPr lang="en-US"/>
              <a:pPr>
                <a:defRPr/>
              </a:pPr>
              <a:t>3</a:t>
            </a:fld>
            <a:endParaRPr lang="en-US"/>
          </a:p>
        </p:txBody>
      </p:sp>
      <p:sp>
        <p:nvSpPr>
          <p:cNvPr id="35842" name="Rectangle 2"/>
          <p:cNvSpPr>
            <a:spLocks noGrp="1" noRot="1" noChangeAspect="1" noChangeArrowheads="1"/>
          </p:cNvSpPr>
          <p:nvPr>
            <p:ph type="sldImg"/>
          </p:nvPr>
        </p:nvSpPr>
        <p:spPr>
          <a:solidFill>
            <a:srgbClr val="FFFFFF"/>
          </a:solidFill>
          <a:ln/>
        </p:spPr>
      </p:sp>
      <p:sp>
        <p:nvSpPr>
          <p:cNvPr id="81203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725800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ln/>
        </p:spPr>
      </p:sp>
      <p:sp>
        <p:nvSpPr>
          <p:cNvPr id="35842"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defRPr/>
            </a:pPr>
            <a:endParaRPr lang="en-US" smtClean="0">
              <a:cs typeface="+mn-cs"/>
            </a:endParaRPr>
          </a:p>
        </p:txBody>
      </p:sp>
    </p:spTree>
    <p:extLst>
      <p:ext uri="{BB962C8B-B14F-4D97-AF65-F5344CB8AC3E}">
        <p14:creationId xmlns:p14="http://schemas.microsoft.com/office/powerpoint/2010/main" val="377497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ln/>
        </p:spPr>
      </p:sp>
      <p:sp>
        <p:nvSpPr>
          <p:cNvPr id="4505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1858076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ln/>
        </p:spPr>
      </p:sp>
      <p:sp>
        <p:nvSpPr>
          <p:cNvPr id="4710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ndParaRPr>
          </a:p>
        </p:txBody>
      </p:sp>
    </p:spTree>
    <p:extLst>
      <p:ext uri="{BB962C8B-B14F-4D97-AF65-F5344CB8AC3E}">
        <p14:creationId xmlns:p14="http://schemas.microsoft.com/office/powerpoint/2010/main" val="515283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DF226496-6C33-7343-86DF-2A9A475E8FA9}" type="slidenum">
              <a:rPr lang="en-US"/>
              <a:pPr>
                <a:defRPr/>
              </a:pPr>
              <a:t>23</a:t>
            </a:fld>
            <a:endParaRPr lang="en-US"/>
          </a:p>
        </p:txBody>
      </p:sp>
      <p:sp>
        <p:nvSpPr>
          <p:cNvPr id="68610"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p14="http://schemas.microsoft.com/office/powerpoint/2010/main" val="1362604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970317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Inner Cover">
    <p:spTree>
      <p:nvGrpSpPr>
        <p:cNvPr id="1" name=""/>
        <p:cNvGrpSpPr/>
        <p:nvPr/>
      </p:nvGrpSpPr>
      <p:grpSpPr>
        <a:xfrm>
          <a:off x="0" y="0"/>
          <a:ext cx="0" cy="0"/>
          <a:chOff x="0" y="0"/>
          <a:chExt cx="0" cy="0"/>
        </a:xfrm>
      </p:grpSpPr>
      <p:pic>
        <p:nvPicPr>
          <p:cNvPr id="16" name="pasted-image.pdf"/>
          <p:cNvPicPr/>
          <p:nvPr/>
        </p:nvPicPr>
        <p:blipFill>
          <a:blip r:embed="rId2">
            <a:extLst/>
          </a:blip>
          <a:stretch>
            <a:fillRect/>
          </a:stretch>
        </p:blipFill>
        <p:spPr>
          <a:xfrm>
            <a:off x="0" y="0"/>
            <a:ext cx="13004800" cy="9753600"/>
          </a:xfrm>
          <a:prstGeom prst="rect">
            <a:avLst/>
          </a:prstGeom>
          <a:ln w="12700">
            <a:miter lim="400000"/>
          </a:ln>
        </p:spPr>
      </p:pic>
      <p:sp>
        <p:nvSpPr>
          <p:cNvPr id="17" name="Shape 17"/>
          <p:cNvSpPr>
            <a:spLocks noGrp="1"/>
          </p:cNvSpPr>
          <p:nvPr>
            <p:ph type="title"/>
          </p:nvPr>
        </p:nvSpPr>
        <p:spPr>
          <a:xfrm>
            <a:off x="431800" y="4234308"/>
            <a:ext cx="12141200" cy="1284984"/>
          </a:xfrm>
          <a:prstGeom prst="rect">
            <a:avLst/>
          </a:prstGeom>
        </p:spPr>
        <p:txBody>
          <a:bodyPr/>
          <a:lstStyle>
            <a:lvl1pPr>
              <a:defRPr>
                <a:solidFill>
                  <a:srgbClr val="FFFFFF"/>
                </a:solidFill>
              </a:defRPr>
            </a:lvl1pPr>
          </a:lstStyle>
          <a:p>
            <a:pPr lvl="0">
              <a:defRPr sz="1800">
                <a:solidFill>
                  <a:srgbClr val="000000"/>
                </a:solidFill>
              </a:defRPr>
            </a:pPr>
            <a:r>
              <a:rPr sz="4000">
                <a:solidFill>
                  <a:srgbClr val="FFFFFF"/>
                </a:solidFill>
              </a:rPr>
              <a:t>Title Text</a:t>
            </a:r>
          </a:p>
        </p:txBody>
      </p:sp>
      <p:pic>
        <p:nvPicPr>
          <p:cNvPr id="18" name="pasted-image.pdf"/>
          <p:cNvPicPr/>
          <p:nvPr/>
        </p:nvPicPr>
        <p:blipFill>
          <a:blip r:embed="rId3">
            <a:extLst/>
          </a:blip>
          <a:srcRect r="64118"/>
          <a:stretch>
            <a:fillRect/>
          </a:stretch>
        </p:blipFill>
        <p:spPr>
          <a:xfrm>
            <a:off x="258984" y="9017000"/>
            <a:ext cx="762001" cy="508000"/>
          </a:xfrm>
          <a:prstGeom prst="rect">
            <a:avLst/>
          </a:prstGeom>
          <a:ln w="12700">
            <a:miter lim="400000"/>
          </a:ln>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a:solidFill>
                  <a:srgbClr val="000000"/>
                </a:solidFill>
              </a:defRPr>
            </a:pPr>
            <a:r>
              <a:rPr sz="4000">
                <a:solidFill>
                  <a:srgbClr val="29948E"/>
                </a:solidFill>
              </a:rPr>
              <a:t>Title Text</a:t>
            </a:r>
          </a:p>
        </p:txBody>
      </p:sp>
      <p:sp>
        <p:nvSpPr>
          <p:cNvPr id="21" name="Shape 21"/>
          <p:cNvSpPr>
            <a:spLocks noGrp="1"/>
          </p:cNvSpPr>
          <p:nvPr>
            <p:ph type="body" idx="1"/>
          </p:nvPr>
        </p:nvSpPr>
        <p:spPr>
          <a:prstGeom prst="rect">
            <a:avLst/>
          </a:prstGeom>
        </p:spPr>
        <p:txBody>
          <a:bodyPr/>
          <a:lstStyle/>
          <a:p>
            <a:pPr lvl="0">
              <a:defRPr sz="1800">
                <a:solidFill>
                  <a:srgbClr val="000000"/>
                </a:solidFill>
              </a:defRPr>
            </a:pPr>
            <a:r>
              <a:rPr sz="3000">
                <a:solidFill>
                  <a:srgbClr val="313D48"/>
                </a:solidFill>
              </a:rPr>
              <a:t>Body Level One</a:t>
            </a:r>
          </a:p>
          <a:p>
            <a:pPr lvl="1">
              <a:defRPr sz="1800">
                <a:solidFill>
                  <a:srgbClr val="000000"/>
                </a:solidFill>
              </a:defRPr>
            </a:pPr>
            <a:r>
              <a:rPr sz="3000">
                <a:solidFill>
                  <a:srgbClr val="313D48"/>
                </a:solidFill>
              </a:rPr>
              <a:t>Body Level Two</a:t>
            </a:r>
          </a:p>
          <a:p>
            <a:pPr lvl="2">
              <a:defRPr sz="1800">
                <a:solidFill>
                  <a:srgbClr val="000000"/>
                </a:solidFill>
              </a:defRPr>
            </a:pPr>
            <a:r>
              <a:rPr sz="3000">
                <a:solidFill>
                  <a:srgbClr val="313D48"/>
                </a:solidFill>
              </a:rPr>
              <a:t>Body Level Three</a:t>
            </a:r>
          </a:p>
          <a:p>
            <a:pPr lvl="3">
              <a:defRPr sz="1800">
                <a:solidFill>
                  <a:srgbClr val="000000"/>
                </a:solidFill>
              </a:defRPr>
            </a:pPr>
            <a:r>
              <a:rPr sz="3000">
                <a:solidFill>
                  <a:srgbClr val="313D48"/>
                </a:solidFill>
              </a:rPr>
              <a:t>Body Level Four</a:t>
            </a:r>
          </a:p>
          <a:p>
            <a:pPr lvl="4">
              <a:defRPr sz="1800">
                <a:solidFill>
                  <a:srgbClr val="000000"/>
                </a:solidFill>
              </a:defRPr>
            </a:pPr>
            <a:r>
              <a:rPr sz="3000">
                <a:solidFill>
                  <a:srgbClr val="313D48"/>
                </a:solidFill>
              </a:rPr>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asted-image.pdf"/>
          <p:cNvPicPr/>
          <p:nvPr/>
        </p:nvPicPr>
        <p:blipFill>
          <a:blip r:embed="rId5">
            <a:extLst/>
          </a:blip>
          <a:stretch>
            <a:fillRect/>
          </a:stretch>
        </p:blipFill>
        <p:spPr>
          <a:xfrm>
            <a:off x="0" y="0"/>
            <a:ext cx="13004800" cy="9753600"/>
          </a:xfrm>
          <a:prstGeom prst="rect">
            <a:avLst/>
          </a:prstGeom>
          <a:ln w="12700">
            <a:miter lim="400000"/>
          </a:ln>
        </p:spPr>
      </p:pic>
      <p:sp>
        <p:nvSpPr>
          <p:cNvPr id="3" name="Shape 3"/>
          <p:cNvSpPr>
            <a:spLocks noGrp="1"/>
          </p:cNvSpPr>
          <p:nvPr>
            <p:ph type="title"/>
          </p:nvPr>
        </p:nvSpPr>
        <p:spPr>
          <a:xfrm>
            <a:off x="431801" y="0"/>
            <a:ext cx="12141199" cy="12700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4000">
                <a:solidFill>
                  <a:srgbClr val="29948E"/>
                </a:solidFill>
              </a:rPr>
              <a:t>Title Text</a:t>
            </a:r>
          </a:p>
        </p:txBody>
      </p:sp>
      <p:sp>
        <p:nvSpPr>
          <p:cNvPr id="4" name="Shape 4"/>
          <p:cNvSpPr>
            <a:spLocks noGrp="1"/>
          </p:cNvSpPr>
          <p:nvPr>
            <p:ph type="body" idx="1"/>
          </p:nvPr>
        </p:nvSpPr>
        <p:spPr>
          <a:xfrm>
            <a:off x="431800" y="1701800"/>
            <a:ext cx="12141200" cy="6654800"/>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ormAutofit/>
          </a:bodyPr>
          <a:lstStyle/>
          <a:p>
            <a:pPr lvl="0">
              <a:defRPr sz="1800">
                <a:solidFill>
                  <a:srgbClr val="000000"/>
                </a:solidFill>
              </a:defRPr>
            </a:pPr>
            <a:r>
              <a:rPr sz="3000">
                <a:solidFill>
                  <a:srgbClr val="313D48"/>
                </a:solidFill>
              </a:rPr>
              <a:t>Body Level One</a:t>
            </a:r>
          </a:p>
          <a:p>
            <a:pPr lvl="1">
              <a:defRPr sz="1800">
                <a:solidFill>
                  <a:srgbClr val="000000"/>
                </a:solidFill>
              </a:defRPr>
            </a:pPr>
            <a:r>
              <a:rPr sz="3000">
                <a:solidFill>
                  <a:srgbClr val="313D48"/>
                </a:solidFill>
              </a:rPr>
              <a:t>Body Level Two</a:t>
            </a:r>
          </a:p>
          <a:p>
            <a:pPr lvl="2">
              <a:defRPr sz="1800">
                <a:solidFill>
                  <a:srgbClr val="000000"/>
                </a:solidFill>
              </a:defRPr>
            </a:pPr>
            <a:r>
              <a:rPr sz="3000">
                <a:solidFill>
                  <a:srgbClr val="313D48"/>
                </a:solidFill>
              </a:rPr>
              <a:t>Body Level Three</a:t>
            </a:r>
          </a:p>
          <a:p>
            <a:pPr lvl="3">
              <a:defRPr sz="1800">
                <a:solidFill>
                  <a:srgbClr val="000000"/>
                </a:solidFill>
              </a:defRPr>
            </a:pPr>
            <a:r>
              <a:rPr sz="3000">
                <a:solidFill>
                  <a:srgbClr val="313D48"/>
                </a:solidFill>
              </a:rPr>
              <a:t>Body Level Four</a:t>
            </a:r>
          </a:p>
          <a:p>
            <a:pPr lvl="4">
              <a:defRPr sz="1800">
                <a:solidFill>
                  <a:srgbClr val="000000"/>
                </a:solidFill>
              </a:defRPr>
            </a:pPr>
            <a:r>
              <a:rPr sz="3000">
                <a:solidFill>
                  <a:srgbClr val="313D48"/>
                </a:solidFill>
              </a:rPr>
              <a:t>Body Level Five</a:t>
            </a:r>
          </a:p>
        </p:txBody>
      </p:sp>
      <p:pic>
        <p:nvPicPr>
          <p:cNvPr id="5" name="pasted-image.pdf"/>
          <p:cNvPicPr/>
          <p:nvPr/>
        </p:nvPicPr>
        <p:blipFill>
          <a:blip r:embed="rId6">
            <a:extLst/>
          </a:blip>
          <a:stretch>
            <a:fillRect/>
          </a:stretch>
        </p:blipFill>
        <p:spPr>
          <a:xfrm>
            <a:off x="0" y="8788400"/>
            <a:ext cx="13004800" cy="965200"/>
          </a:xfrm>
          <a:prstGeom prst="rect">
            <a:avLst/>
          </a:prstGeom>
          <a:ln w="12700">
            <a:miter lim="400000"/>
          </a:ln>
        </p:spPr>
      </p:pic>
      <p:sp>
        <p:nvSpPr>
          <p:cNvPr id="6" name="Shape 6"/>
          <p:cNvSpPr>
            <a:spLocks noGrp="1"/>
          </p:cNvSpPr>
          <p:nvPr>
            <p:ph type="sldNum" sz="quarter" idx="2"/>
          </p:nvPr>
        </p:nvSpPr>
        <p:spPr>
          <a:xfrm>
            <a:off x="12204496" y="9080500"/>
            <a:ext cx="368505" cy="381000"/>
          </a:xfrm>
          <a:prstGeom prst="rect">
            <a:avLst/>
          </a:prstGeom>
          <a:ln w="12700">
            <a:miter lim="400000"/>
          </a:ln>
        </p:spPr>
        <p:txBody>
          <a:bodyPr wrap="none" lIns="0" tIns="0" rIns="0" bIns="0">
            <a:spAutoFit/>
          </a:bodyPr>
          <a:lstStyle>
            <a:lvl1pPr>
              <a:defRPr sz="1800">
                <a:solidFill>
                  <a:srgbClr val="36BBB2"/>
                </a:solidFill>
              </a:defRPr>
            </a:lvl1pPr>
          </a:lstStyle>
          <a:p>
            <a:pPr lvl="0"/>
            <a:fld id="{86CB4B4D-7CA3-9044-876B-883B54F8677D}" type="slidenum">
              <a:t>‹#›</a:t>
            </a:fld>
            <a:endParaRPr/>
          </a:p>
        </p:txBody>
      </p:sp>
      <p:sp>
        <p:nvSpPr>
          <p:cNvPr id="7" name="Shape 7"/>
          <p:cNvSpPr/>
          <p:nvPr/>
        </p:nvSpPr>
        <p:spPr>
          <a:xfrm>
            <a:off x="11556644" y="9080500"/>
            <a:ext cx="647853" cy="381000"/>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lvl1pPr algn="r">
              <a:defRPr sz="1800">
                <a:solidFill>
                  <a:srgbClr val="36BBB2"/>
                </a:solidFill>
              </a:defRPr>
            </a:lvl1pPr>
          </a:lstStyle>
          <a:p>
            <a:pPr lvl="0">
              <a:defRPr>
                <a:solidFill>
                  <a:srgbClr val="000000"/>
                </a:solidFill>
              </a:defRPr>
            </a:pPr>
            <a:r>
              <a:rPr>
                <a:solidFill>
                  <a:srgbClr val="36BBB2"/>
                </a:solidFill>
              </a:rPr>
              <a:t>Page</a:t>
            </a:r>
          </a:p>
        </p:txBody>
      </p:sp>
      <p:sp>
        <p:nvSpPr>
          <p:cNvPr id="8" name="Shape 8"/>
          <p:cNvSpPr/>
          <p:nvPr/>
        </p:nvSpPr>
        <p:spPr>
          <a:xfrm>
            <a:off x="1041400" y="9055100"/>
            <a:ext cx="1553865" cy="431800"/>
          </a:xfrm>
          <a:prstGeom prst="rect">
            <a:avLst/>
          </a:prstGeom>
          <a:solidFill>
            <a:srgbClr val="313D48"/>
          </a:solidFill>
          <a:ln w="12700">
            <a:miter lim="400000"/>
          </a:ln>
        </p:spPr>
        <p:txBody>
          <a:bodyPr lIns="0" tIns="0" rIns="0" bIns="0" anchor="ctr"/>
          <a:lstStyle/>
          <a:p>
            <a:pPr lvl="0">
              <a:defRPr sz="2400">
                <a:solidFill>
                  <a:srgbClr val="FFFFFF"/>
                </a:solidFill>
              </a:defRPr>
            </a:pPr>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ransition spd="med"/>
  <p:txStyles>
    <p:titleStyle>
      <a:lvl1pPr algn="r" defTabSz="584200">
        <a:defRPr sz="4000">
          <a:solidFill>
            <a:srgbClr val="29948E"/>
          </a:solidFill>
          <a:latin typeface="Source Sans Pro Light"/>
          <a:ea typeface="Source Sans Pro Light"/>
          <a:cs typeface="Source Sans Pro Light"/>
          <a:sym typeface="Source Sans Pro Light"/>
        </a:defRPr>
      </a:lvl1pPr>
      <a:lvl2pPr indent="228600" algn="r" defTabSz="584200">
        <a:defRPr sz="4000">
          <a:solidFill>
            <a:srgbClr val="29948E"/>
          </a:solidFill>
          <a:latin typeface="Source Sans Pro Light"/>
          <a:ea typeface="Source Sans Pro Light"/>
          <a:cs typeface="Source Sans Pro Light"/>
          <a:sym typeface="Source Sans Pro Light"/>
        </a:defRPr>
      </a:lvl2pPr>
      <a:lvl3pPr indent="457200" algn="r" defTabSz="584200">
        <a:defRPr sz="4000">
          <a:solidFill>
            <a:srgbClr val="29948E"/>
          </a:solidFill>
          <a:latin typeface="Source Sans Pro Light"/>
          <a:ea typeface="Source Sans Pro Light"/>
          <a:cs typeface="Source Sans Pro Light"/>
          <a:sym typeface="Source Sans Pro Light"/>
        </a:defRPr>
      </a:lvl3pPr>
      <a:lvl4pPr indent="685800" algn="r" defTabSz="584200">
        <a:defRPr sz="4000">
          <a:solidFill>
            <a:srgbClr val="29948E"/>
          </a:solidFill>
          <a:latin typeface="Source Sans Pro Light"/>
          <a:ea typeface="Source Sans Pro Light"/>
          <a:cs typeface="Source Sans Pro Light"/>
          <a:sym typeface="Source Sans Pro Light"/>
        </a:defRPr>
      </a:lvl4pPr>
      <a:lvl5pPr indent="914400" algn="r" defTabSz="584200">
        <a:defRPr sz="4000">
          <a:solidFill>
            <a:srgbClr val="29948E"/>
          </a:solidFill>
          <a:latin typeface="Source Sans Pro Light"/>
          <a:ea typeface="Source Sans Pro Light"/>
          <a:cs typeface="Source Sans Pro Light"/>
          <a:sym typeface="Source Sans Pro Light"/>
        </a:defRPr>
      </a:lvl5pPr>
      <a:lvl6pPr indent="1143000" algn="r" defTabSz="584200">
        <a:defRPr sz="4000">
          <a:solidFill>
            <a:srgbClr val="29948E"/>
          </a:solidFill>
          <a:latin typeface="Source Sans Pro Light"/>
          <a:ea typeface="Source Sans Pro Light"/>
          <a:cs typeface="Source Sans Pro Light"/>
          <a:sym typeface="Source Sans Pro Light"/>
        </a:defRPr>
      </a:lvl6pPr>
      <a:lvl7pPr indent="1371600" algn="r" defTabSz="584200">
        <a:defRPr sz="4000">
          <a:solidFill>
            <a:srgbClr val="29948E"/>
          </a:solidFill>
          <a:latin typeface="Source Sans Pro Light"/>
          <a:ea typeface="Source Sans Pro Light"/>
          <a:cs typeface="Source Sans Pro Light"/>
          <a:sym typeface="Source Sans Pro Light"/>
        </a:defRPr>
      </a:lvl7pPr>
      <a:lvl8pPr indent="1600200" algn="r" defTabSz="584200">
        <a:defRPr sz="4000">
          <a:solidFill>
            <a:srgbClr val="29948E"/>
          </a:solidFill>
          <a:latin typeface="Source Sans Pro Light"/>
          <a:ea typeface="Source Sans Pro Light"/>
          <a:cs typeface="Source Sans Pro Light"/>
          <a:sym typeface="Source Sans Pro Light"/>
        </a:defRPr>
      </a:lvl8pPr>
      <a:lvl9pPr indent="1828800" algn="r" defTabSz="584200">
        <a:defRPr sz="4000">
          <a:solidFill>
            <a:srgbClr val="29948E"/>
          </a:solidFill>
          <a:latin typeface="Source Sans Pro Light"/>
          <a:ea typeface="Source Sans Pro Light"/>
          <a:cs typeface="Source Sans Pro Light"/>
          <a:sym typeface="Source Sans Pro Light"/>
        </a:defRPr>
      </a:lvl9pPr>
    </p:titleStyle>
    <p:bodyStyle>
      <a:lvl1pPr marL="3704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1pPr>
      <a:lvl2pPr marL="8149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2pPr>
      <a:lvl3pPr marL="12594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3pPr>
      <a:lvl4pPr marL="17039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4pPr>
      <a:lvl5pPr marL="21484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5pPr>
      <a:lvl6pPr marL="25929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6pPr>
      <a:lvl7pPr marL="30374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7pPr>
      <a:lvl8pPr marL="34819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8pPr>
      <a:lvl9pPr marL="3926416" indent="-370416" defTabSz="584200">
        <a:spcBef>
          <a:spcPts val="4200"/>
        </a:spcBef>
        <a:buClr>
          <a:srgbClr val="29948E"/>
        </a:buClr>
        <a:buSzPct val="75000"/>
        <a:buChar char="•"/>
        <a:defRPr sz="3000">
          <a:solidFill>
            <a:srgbClr val="313D48"/>
          </a:solidFill>
          <a:latin typeface="Source Sans Pro Light"/>
          <a:ea typeface="Source Sans Pro Light"/>
          <a:cs typeface="Source Sans Pro Light"/>
          <a:sym typeface="Source Sans Pro Light"/>
        </a:defRPr>
      </a:lvl9pPr>
    </p:bodyStyle>
    <p:otherStyle>
      <a:lvl1pPr algn="ctr" defTabSz="584200">
        <a:defRPr>
          <a:solidFill>
            <a:schemeClr val="tx1"/>
          </a:solidFill>
          <a:latin typeface="+mn-lt"/>
          <a:ea typeface="+mn-ea"/>
          <a:cs typeface="+mn-cs"/>
          <a:sym typeface="Helvetica Light"/>
        </a:defRPr>
      </a:lvl1pPr>
      <a:lvl2pPr indent="228600" algn="ctr" defTabSz="584200">
        <a:defRPr>
          <a:solidFill>
            <a:schemeClr val="tx1"/>
          </a:solidFill>
          <a:latin typeface="+mn-lt"/>
          <a:ea typeface="+mn-ea"/>
          <a:cs typeface="+mn-cs"/>
          <a:sym typeface="Helvetica Light"/>
        </a:defRPr>
      </a:lvl2pPr>
      <a:lvl3pPr indent="457200" algn="ctr" defTabSz="584200">
        <a:defRPr>
          <a:solidFill>
            <a:schemeClr val="tx1"/>
          </a:solidFill>
          <a:latin typeface="+mn-lt"/>
          <a:ea typeface="+mn-ea"/>
          <a:cs typeface="+mn-cs"/>
          <a:sym typeface="Helvetica Light"/>
        </a:defRPr>
      </a:lvl3pPr>
      <a:lvl4pPr indent="685800" algn="ctr" defTabSz="584200">
        <a:defRPr>
          <a:solidFill>
            <a:schemeClr val="tx1"/>
          </a:solidFill>
          <a:latin typeface="+mn-lt"/>
          <a:ea typeface="+mn-ea"/>
          <a:cs typeface="+mn-cs"/>
          <a:sym typeface="Helvetica Light"/>
        </a:defRPr>
      </a:lvl4pPr>
      <a:lvl5pPr indent="914400" algn="ctr" defTabSz="584200">
        <a:defRPr>
          <a:solidFill>
            <a:schemeClr val="tx1"/>
          </a:solidFill>
          <a:latin typeface="+mn-lt"/>
          <a:ea typeface="+mn-ea"/>
          <a:cs typeface="+mn-cs"/>
          <a:sym typeface="Helvetica Light"/>
        </a:defRPr>
      </a:lvl5pPr>
      <a:lvl6pPr indent="1143000" algn="ctr" defTabSz="584200">
        <a:defRPr>
          <a:solidFill>
            <a:schemeClr val="tx1"/>
          </a:solidFill>
          <a:latin typeface="+mn-lt"/>
          <a:ea typeface="+mn-ea"/>
          <a:cs typeface="+mn-cs"/>
          <a:sym typeface="Helvetica Light"/>
        </a:defRPr>
      </a:lvl6pPr>
      <a:lvl7pPr indent="1371600" algn="ctr" defTabSz="584200">
        <a:defRPr>
          <a:solidFill>
            <a:schemeClr val="tx1"/>
          </a:solidFill>
          <a:latin typeface="+mn-lt"/>
          <a:ea typeface="+mn-ea"/>
          <a:cs typeface="+mn-cs"/>
          <a:sym typeface="Helvetica Light"/>
        </a:defRPr>
      </a:lvl7pPr>
      <a:lvl8pPr indent="1600200" algn="ctr" defTabSz="584200">
        <a:defRPr>
          <a:solidFill>
            <a:schemeClr val="tx1"/>
          </a:solidFill>
          <a:latin typeface="+mn-lt"/>
          <a:ea typeface="+mn-ea"/>
          <a:cs typeface="+mn-cs"/>
          <a:sym typeface="Helvetica Light"/>
        </a:defRPr>
      </a:lvl8pPr>
      <a:lvl9pPr indent="1828800" algn="ctr" defTabSz="584200">
        <a:defRPr>
          <a:solidFill>
            <a:schemeClr val="tx1"/>
          </a:solidFill>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1.emf"/></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vmlDrawing" Target="../drawings/vmlDrawing5.vml"/><Relationship Id="rId5" Type="http://schemas.openxmlformats.org/officeDocument/2006/relationships/image" Target="../media/image28.png"/><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tif"/><Relationship Id="rId4" Type="http://schemas.openxmlformats.org/officeDocument/2006/relationships/image" Target="../media/image34.png"/><Relationship Id="rId9"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Shape 30"/>
          <p:cNvSpPr/>
          <p:nvPr/>
        </p:nvSpPr>
        <p:spPr>
          <a:xfrm>
            <a:off x="431800" y="384574"/>
            <a:ext cx="12141200" cy="2183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p>
            <a:r>
              <a:rPr lang="en-US" sz="4400" dirty="0"/>
              <a:t>Understanding Biology: Going Beyond </a:t>
            </a:r>
            <a:endParaRPr lang="en-US" sz="4400" dirty="0" smtClean="0"/>
          </a:p>
          <a:p>
            <a:r>
              <a:rPr lang="en-US" sz="4400" dirty="0" smtClean="0"/>
              <a:t>Simple </a:t>
            </a:r>
            <a:r>
              <a:rPr lang="en-US" sz="4400" dirty="0"/>
              <a:t>Statistical Extrapolation </a:t>
            </a:r>
            <a:endParaRPr lang="en-US" sz="4400" dirty="0" smtClean="0"/>
          </a:p>
          <a:p>
            <a:r>
              <a:rPr lang="en-US" sz="3200" dirty="0" smtClean="0"/>
              <a:t>or</a:t>
            </a:r>
          </a:p>
          <a:p>
            <a:r>
              <a:rPr lang="en-US" sz="3200" dirty="0" smtClean="0">
                <a:solidFill>
                  <a:srgbClr val="0000FF"/>
                </a:solidFill>
              </a:rPr>
              <a:t>Common Sense, Biological and Demographic Rules that are Bent or Broken by Assuming Linear Increases in Life Expectancy</a:t>
            </a:r>
            <a:endParaRPr lang="en-US" sz="3200" dirty="0">
              <a:solidFill>
                <a:srgbClr val="0000FF"/>
              </a:solidFill>
            </a:endParaRPr>
          </a:p>
        </p:txBody>
      </p:sp>
      <p:sp>
        <p:nvSpPr>
          <p:cNvPr id="32" name="Shape 32"/>
          <p:cNvSpPr>
            <a:spLocks noGrp="1"/>
          </p:cNvSpPr>
          <p:nvPr>
            <p:ph type="body" idx="4294967295"/>
          </p:nvPr>
        </p:nvSpPr>
        <p:spPr>
          <a:xfrm>
            <a:off x="431800" y="3469494"/>
            <a:ext cx="12141200" cy="2150554"/>
          </a:xfrm>
          <a:prstGeom prst="rect">
            <a:avLst/>
          </a:prstGeom>
        </p:spPr>
        <p:txBody>
          <a:bodyPr>
            <a:noAutofit/>
          </a:bodyPr>
          <a:lstStyle/>
          <a:p>
            <a:pPr marL="0" lvl="0" indent="0" algn="ctr" defTabSz="531622">
              <a:spcBef>
                <a:spcPts val="0"/>
              </a:spcBef>
              <a:buClrTx/>
              <a:buSzTx/>
              <a:buNone/>
              <a:defRPr sz="1800">
                <a:solidFill>
                  <a:srgbClr val="000000"/>
                </a:solidFill>
              </a:defRPr>
            </a:pPr>
            <a:r>
              <a:rPr sz="3600" dirty="0">
                <a:solidFill>
                  <a:schemeClr val="tx1"/>
                </a:solidFill>
                <a:latin typeface="Source Sans Pro Semibold"/>
                <a:ea typeface="Source Sans Pro Semibold"/>
                <a:cs typeface="Source Sans Pro Semibold"/>
                <a:sym typeface="Source Sans Pro Semibold"/>
              </a:rPr>
              <a:t>S. Jay Olshansky, Ph.D</a:t>
            </a:r>
            <a:r>
              <a:rPr sz="3600" dirty="0" smtClean="0">
                <a:solidFill>
                  <a:schemeClr val="tx1"/>
                </a:solidFill>
                <a:latin typeface="Source Sans Pro Semibold"/>
                <a:ea typeface="Source Sans Pro Semibold"/>
                <a:cs typeface="Source Sans Pro Semibold"/>
                <a:sym typeface="Source Sans Pro Semibold"/>
              </a:rPr>
              <a:t>.</a:t>
            </a:r>
            <a:endParaRPr lang="en-US" sz="3600" dirty="0" smtClean="0">
              <a:solidFill>
                <a:schemeClr val="tx1"/>
              </a:solidFill>
              <a:latin typeface="Source Sans Pro Semibold"/>
              <a:ea typeface="Source Sans Pro Semibold"/>
              <a:cs typeface="Source Sans Pro Semibold"/>
              <a:sym typeface="Source Sans Pro Semibold"/>
            </a:endParaRPr>
          </a:p>
          <a:p>
            <a:pPr marL="0" lvl="0" indent="0" algn="ctr" defTabSz="531622">
              <a:spcBef>
                <a:spcPts val="0"/>
              </a:spcBef>
              <a:buClrTx/>
              <a:buSzTx/>
              <a:buNone/>
              <a:defRPr sz="1800">
                <a:solidFill>
                  <a:srgbClr val="000000"/>
                </a:solidFill>
              </a:defRPr>
            </a:pPr>
            <a:r>
              <a:rPr sz="3600" dirty="0" smtClean="0">
                <a:solidFill>
                  <a:schemeClr val="tx1"/>
                </a:solidFill>
              </a:rPr>
              <a:t>University </a:t>
            </a:r>
            <a:r>
              <a:rPr sz="3600" dirty="0">
                <a:solidFill>
                  <a:schemeClr val="tx1"/>
                </a:solidFill>
              </a:rPr>
              <a:t>of Illinois at </a:t>
            </a:r>
            <a:r>
              <a:rPr sz="3600" dirty="0" smtClean="0">
                <a:solidFill>
                  <a:schemeClr val="tx1"/>
                </a:solidFill>
              </a:rPr>
              <a:t>Chicago</a:t>
            </a:r>
            <a:endParaRPr lang="en-US" sz="3600" dirty="0" smtClean="0">
              <a:solidFill>
                <a:schemeClr val="tx1"/>
              </a:solidFill>
            </a:endParaRPr>
          </a:p>
          <a:p>
            <a:pPr marL="0" lvl="0" indent="0" algn="ctr" defTabSz="531622">
              <a:spcBef>
                <a:spcPts val="0"/>
              </a:spcBef>
              <a:buClrTx/>
              <a:buSzTx/>
              <a:buNone/>
              <a:defRPr sz="1800">
                <a:solidFill>
                  <a:srgbClr val="000000"/>
                </a:solidFill>
              </a:defRPr>
            </a:pPr>
            <a:r>
              <a:rPr lang="en-US" sz="3600" dirty="0" smtClean="0">
                <a:solidFill>
                  <a:schemeClr val="tx1"/>
                </a:solidFill>
              </a:rPr>
              <a:t>Lapetus Solutions</a:t>
            </a:r>
            <a:endParaRPr sz="3600" dirty="0">
              <a:solidFill>
                <a:schemeClr val="tx1"/>
              </a:solidFill>
            </a:endParaRPr>
          </a:p>
          <a:p>
            <a:pPr marL="0" lvl="0" indent="0" algn="ctr" defTabSz="531622">
              <a:spcBef>
                <a:spcPts val="0"/>
              </a:spcBef>
              <a:buClrTx/>
              <a:buSzTx/>
              <a:buNone/>
              <a:defRPr sz="1800">
                <a:solidFill>
                  <a:srgbClr val="000000"/>
                </a:solidFill>
              </a:defRPr>
            </a:pPr>
            <a:r>
              <a:rPr lang="en-US" sz="3600" dirty="0" smtClean="0">
                <a:solidFill>
                  <a:schemeClr val="tx1"/>
                </a:solidFill>
                <a:latin typeface="Source Sans Pro Semibold"/>
                <a:ea typeface="Source Sans Pro Semibold"/>
                <a:cs typeface="Source Sans Pro Semibold"/>
                <a:sym typeface="Source Sans Pro Semibold"/>
              </a:rPr>
              <a:t>September 30</a:t>
            </a:r>
            <a:r>
              <a:rPr sz="3600" dirty="0" smtClean="0">
                <a:solidFill>
                  <a:schemeClr val="tx1"/>
                </a:solidFill>
                <a:latin typeface="Source Sans Pro Semibold"/>
                <a:ea typeface="Source Sans Pro Semibold"/>
                <a:cs typeface="Source Sans Pro Semibold"/>
                <a:sym typeface="Source Sans Pro Semibold"/>
              </a:rPr>
              <a:t>, 201</a:t>
            </a:r>
            <a:r>
              <a:rPr lang="en-US" sz="3600" dirty="0" smtClean="0">
                <a:solidFill>
                  <a:schemeClr val="tx1"/>
                </a:solidFill>
                <a:latin typeface="Source Sans Pro Semibold"/>
                <a:ea typeface="Source Sans Pro Semibold"/>
                <a:cs typeface="Source Sans Pro Semibold"/>
                <a:sym typeface="Source Sans Pro Semibold"/>
              </a:rPr>
              <a:t>6</a:t>
            </a:r>
            <a:endParaRPr sz="3600" dirty="0">
              <a:solidFill>
                <a:schemeClr val="tx1"/>
              </a:solidFill>
              <a:latin typeface="Source Sans Pro Semibold"/>
              <a:ea typeface="Source Sans Pro Semibold"/>
              <a:cs typeface="Source Sans Pro Semibold"/>
              <a:sym typeface="Source Sans Pro Semibold"/>
            </a:endParaRPr>
          </a:p>
        </p:txBody>
      </p:sp>
      <p:pic>
        <p:nvPicPr>
          <p:cNvPr id="8" name="Picture 4" descr="Brid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71722"/>
            <a:ext cx="5336148" cy="36818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Aging-trees-1000-p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2501" y="6071722"/>
            <a:ext cx="5372299" cy="3681879"/>
          </a:xfrm>
          <a:prstGeom prst="rect">
            <a:avLst/>
          </a:prstGeom>
        </p:spPr>
      </p:pic>
    </p:spTree>
  </p:cSld>
  <p:clrMapOvr>
    <a:masterClrMapping/>
  </p:clrMapOvr>
  <p:transition spd="slow">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hape 416"/>
          <p:cNvSpPr>
            <a:spLocks noGrp="1"/>
          </p:cNvSpPr>
          <p:nvPr>
            <p:ph type="title"/>
          </p:nvPr>
        </p:nvSpPr>
        <p:spPr>
          <a:xfrm>
            <a:off x="431801" y="0"/>
            <a:ext cx="12141199" cy="1524001"/>
          </a:xfrm>
          <a:prstGeom prst="rect">
            <a:avLst/>
          </a:prstGeom>
        </p:spPr>
        <p:txBody>
          <a:bodyPr/>
          <a:lstStyle>
            <a:lvl1pPr algn="ctr">
              <a:lnSpc>
                <a:spcPct val="80000"/>
              </a:lnSpc>
            </a:lvl1pPr>
          </a:lstStyle>
          <a:p>
            <a:pPr lvl="0">
              <a:defRPr sz="1800">
                <a:solidFill>
                  <a:srgbClr val="000000"/>
                </a:solidFill>
              </a:defRPr>
            </a:pPr>
            <a:r>
              <a:rPr sz="4000" dirty="0">
                <a:solidFill>
                  <a:srgbClr val="29948E"/>
                </a:solidFill>
              </a:rPr>
              <a:t>Populations Are Heterogeneous Mixtures</a:t>
            </a:r>
          </a:p>
        </p:txBody>
      </p:sp>
      <p:sp>
        <p:nvSpPr>
          <p:cNvPr id="417" name="Shape 417"/>
          <p:cNvSpPr/>
          <p:nvPr/>
        </p:nvSpPr>
        <p:spPr>
          <a:xfrm>
            <a:off x="1711432" y="6915711"/>
            <a:ext cx="10023315" cy="1275883"/>
          </a:xfrm>
          <a:prstGeom prst="rect">
            <a:avLst/>
          </a:prstGeom>
          <a:ln w="12700">
            <a:miter lim="400000"/>
          </a:ln>
          <a:extLst>
            <a:ext uri="{C572A759-6A51-4108-AA02-DFA0A04FC94B}">
              <ma14:wrappingTextBoxFlag xmlns:ma14="http://schemas.microsoft.com/office/mac/drawingml/2011/main" xmlns="" val="1"/>
            </a:ext>
          </a:extLst>
        </p:spPr>
        <p:txBody>
          <a:bodyPr wrap="square" lIns="52144" tIns="52144" rIns="52144" bIns="52144">
            <a:spAutoFit/>
          </a:bodyPr>
          <a:lstStyle>
            <a:lvl1pPr defTabSz="1042987">
              <a:lnSpc>
                <a:spcPct val="90000"/>
              </a:lnSpc>
              <a:defRPr sz="2400">
                <a:latin typeface="Source Sans Pro Light"/>
                <a:ea typeface="Source Sans Pro Light"/>
                <a:cs typeface="Source Sans Pro Light"/>
                <a:sym typeface="Source Sans Pro Light"/>
              </a:defRPr>
            </a:lvl1pPr>
          </a:lstStyle>
          <a:p>
            <a:pPr lvl="0">
              <a:defRPr sz="1800"/>
            </a:pPr>
            <a:r>
              <a:rPr sz="2800" dirty="0">
                <a:latin typeface="Times New Roman"/>
                <a:cs typeface="Times New Roman"/>
              </a:rPr>
              <a:t>The usual approach to mortality is to see and measure only the dark black line, which represents the risk of death for an entire </a:t>
            </a:r>
            <a:r>
              <a:rPr sz="2800" dirty="0" smtClean="0">
                <a:latin typeface="Times New Roman"/>
                <a:cs typeface="Times New Roman"/>
              </a:rPr>
              <a:t>population. </a:t>
            </a:r>
            <a:r>
              <a:rPr lang="en-US" sz="2800" dirty="0" smtClean="0">
                <a:latin typeface="Times New Roman"/>
                <a:cs typeface="Times New Roman"/>
              </a:rPr>
              <a:t>Na</a:t>
            </a:r>
            <a:r>
              <a:rPr sz="2800" dirty="0" smtClean="0">
                <a:latin typeface="Times New Roman"/>
                <a:cs typeface="Times New Roman"/>
              </a:rPr>
              <a:t>tional populations </a:t>
            </a:r>
            <a:r>
              <a:rPr sz="2800" dirty="0">
                <a:latin typeface="Times New Roman"/>
                <a:cs typeface="Times New Roman"/>
              </a:rPr>
              <a:t>are heterogeneous, with varying mortality risks.</a:t>
            </a:r>
          </a:p>
        </p:txBody>
      </p:sp>
      <p:grpSp>
        <p:nvGrpSpPr>
          <p:cNvPr id="427" name="Group 427"/>
          <p:cNvGrpSpPr/>
          <p:nvPr/>
        </p:nvGrpSpPr>
        <p:grpSpPr>
          <a:xfrm>
            <a:off x="1807236" y="1524000"/>
            <a:ext cx="9390328" cy="5080000"/>
            <a:chOff x="0" y="0"/>
            <a:chExt cx="9390327" cy="5079999"/>
          </a:xfrm>
        </p:grpSpPr>
        <p:grpSp>
          <p:nvGrpSpPr>
            <p:cNvPr id="421" name="Group 421"/>
            <p:cNvGrpSpPr/>
            <p:nvPr/>
          </p:nvGrpSpPr>
          <p:grpSpPr>
            <a:xfrm>
              <a:off x="0" y="0"/>
              <a:ext cx="7894671" cy="4972556"/>
              <a:chOff x="0" y="0"/>
              <a:chExt cx="7894670" cy="4972555"/>
            </a:xfrm>
          </p:grpSpPr>
          <p:pic>
            <p:nvPicPr>
              <p:cNvPr id="418" name="image83.jpg" descr="Subpopulations"/>
              <p:cNvPicPr/>
              <p:nvPr/>
            </p:nvPicPr>
            <p:blipFill>
              <a:blip r:embed="rId2">
                <a:extLst/>
              </a:blip>
              <a:stretch>
                <a:fillRect/>
              </a:stretch>
            </p:blipFill>
            <p:spPr>
              <a:xfrm>
                <a:off x="0" y="0"/>
                <a:ext cx="7894671" cy="4972556"/>
              </a:xfrm>
              <a:prstGeom prst="rect">
                <a:avLst/>
              </a:prstGeom>
              <a:ln w="12700" cap="flat">
                <a:noFill/>
                <a:miter lim="400000"/>
              </a:ln>
              <a:effectLst/>
            </p:spPr>
          </p:pic>
          <p:sp>
            <p:nvSpPr>
              <p:cNvPr id="419" name="Shape 419"/>
              <p:cNvSpPr/>
              <p:nvPr/>
            </p:nvSpPr>
            <p:spPr>
              <a:xfrm rot="5400000">
                <a:off x="3634612" y="-1581336"/>
                <a:ext cx="279871" cy="447401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832"/>
                      <a:pt x="10800" y="19886"/>
                    </a:cubicBezTo>
                    <a:lnTo>
                      <a:pt x="10800" y="12514"/>
                    </a:lnTo>
                    <a:cubicBezTo>
                      <a:pt x="10800" y="11568"/>
                      <a:pt x="5965" y="10800"/>
                      <a:pt x="0" y="10800"/>
                    </a:cubicBezTo>
                    <a:cubicBezTo>
                      <a:pt x="5965" y="10800"/>
                      <a:pt x="10800" y="10032"/>
                      <a:pt x="10800" y="9086"/>
                    </a:cubicBezTo>
                    <a:lnTo>
                      <a:pt x="10800" y="1714"/>
                    </a:lnTo>
                    <a:cubicBezTo>
                      <a:pt x="10800" y="768"/>
                      <a:pt x="15635" y="0"/>
                      <a:pt x="21600" y="0"/>
                    </a:cubicBezTo>
                  </a:path>
                </a:pathLst>
              </a:custGeom>
              <a:noFill/>
              <a:ln w="19050" cap="flat">
                <a:solidFill>
                  <a:srgbClr val="000000"/>
                </a:solidFill>
                <a:prstDash val="solid"/>
                <a:round/>
              </a:ln>
              <a:effectLst/>
            </p:spPr>
            <p:txBody>
              <a:bodyPr wrap="square" lIns="45719" tIns="45719" rIns="45719" bIns="45719" numCol="1" anchor="ctr">
                <a:noAutofit/>
              </a:bodyPr>
              <a:lstStyle/>
              <a:p>
                <a:pPr lvl="0" defTabSz="1042987">
                  <a:defRPr sz="1200">
                    <a:solidFill>
                      <a:srgbClr val="3333CC"/>
                    </a:solidFill>
                    <a:latin typeface="Calibri"/>
                    <a:ea typeface="Calibri"/>
                    <a:cs typeface="Calibri"/>
                    <a:sym typeface="Calibri"/>
                  </a:defRPr>
                </a:pPr>
                <a:endParaRPr/>
              </a:p>
            </p:txBody>
          </p:sp>
          <p:sp>
            <p:nvSpPr>
              <p:cNvPr id="420" name="Shape 420"/>
              <p:cNvSpPr/>
              <p:nvPr/>
            </p:nvSpPr>
            <p:spPr>
              <a:xfrm rot="16200000">
                <a:off x="5479705" y="2996456"/>
                <a:ext cx="385483" cy="29383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635" y="21600"/>
                      <a:pt x="10800" y="20832"/>
                      <a:pt x="10800" y="19886"/>
                    </a:cubicBezTo>
                    <a:lnTo>
                      <a:pt x="10800" y="12133"/>
                    </a:lnTo>
                    <a:cubicBezTo>
                      <a:pt x="10800" y="11187"/>
                      <a:pt x="5965" y="10419"/>
                      <a:pt x="0" y="10419"/>
                    </a:cubicBezTo>
                    <a:cubicBezTo>
                      <a:pt x="5965" y="10419"/>
                      <a:pt x="10800" y="9651"/>
                      <a:pt x="10800" y="8705"/>
                    </a:cubicBezTo>
                    <a:lnTo>
                      <a:pt x="10800" y="1714"/>
                    </a:lnTo>
                    <a:cubicBezTo>
                      <a:pt x="10800" y="768"/>
                      <a:pt x="15635" y="0"/>
                      <a:pt x="21600" y="0"/>
                    </a:cubicBezTo>
                  </a:path>
                </a:pathLst>
              </a:custGeom>
              <a:noFill/>
              <a:ln w="19050" cap="flat">
                <a:solidFill>
                  <a:srgbClr val="000000"/>
                </a:solidFill>
                <a:prstDash val="solid"/>
                <a:round/>
              </a:ln>
              <a:effectLst/>
            </p:spPr>
            <p:txBody>
              <a:bodyPr wrap="square" lIns="45719" tIns="45719" rIns="45719" bIns="45719" numCol="1" anchor="ctr">
                <a:noAutofit/>
              </a:bodyPr>
              <a:lstStyle/>
              <a:p>
                <a:pPr lvl="0" defTabSz="1042987">
                  <a:defRPr sz="1200">
                    <a:solidFill>
                      <a:srgbClr val="3333CC"/>
                    </a:solidFill>
                    <a:latin typeface="Calibri"/>
                    <a:ea typeface="Calibri"/>
                    <a:cs typeface="Calibri"/>
                    <a:sym typeface="Calibri"/>
                  </a:defRPr>
                </a:pPr>
                <a:endParaRPr/>
              </a:p>
            </p:txBody>
          </p:sp>
        </p:grpSp>
        <p:sp>
          <p:nvSpPr>
            <p:cNvPr id="422" name="Shape 422"/>
            <p:cNvSpPr/>
            <p:nvPr/>
          </p:nvSpPr>
          <p:spPr>
            <a:xfrm>
              <a:off x="1038182" y="123237"/>
              <a:ext cx="4981552" cy="3764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defTabSz="914400">
                <a:defRPr sz="1400">
                  <a:solidFill>
                    <a:srgbClr val="29948E"/>
                  </a:solidFill>
                  <a:latin typeface="Source Sans Pro"/>
                  <a:ea typeface="Source Sans Pro"/>
                  <a:cs typeface="Source Sans Pro"/>
                  <a:sym typeface="Source Sans Pro"/>
                </a:defRPr>
              </a:lvl1pPr>
            </a:lstStyle>
            <a:p>
              <a:pPr lvl="0">
                <a:defRPr sz="1800">
                  <a:solidFill>
                    <a:srgbClr val="000000"/>
                  </a:solidFill>
                </a:defRPr>
              </a:pPr>
              <a:r>
                <a:rPr sz="1400">
                  <a:solidFill>
                    <a:srgbClr val="29948E"/>
                  </a:solidFill>
                </a:rPr>
                <a:t>These subpopulations raise the composite death rates</a:t>
              </a:r>
            </a:p>
          </p:txBody>
        </p:sp>
        <p:sp>
          <p:nvSpPr>
            <p:cNvPr id="423" name="Shape 423"/>
            <p:cNvSpPr/>
            <p:nvPr/>
          </p:nvSpPr>
          <p:spPr>
            <a:xfrm>
              <a:off x="2522635" y="4703565"/>
              <a:ext cx="6257106" cy="3764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noAutofit/>
            </a:bodyPr>
            <a:lstStyle>
              <a:lvl1pPr defTabSz="914400">
                <a:defRPr sz="1400">
                  <a:solidFill>
                    <a:srgbClr val="29948E"/>
                  </a:solidFill>
                  <a:latin typeface="Source Sans Pro"/>
                  <a:ea typeface="Source Sans Pro"/>
                  <a:cs typeface="Source Sans Pro"/>
                  <a:sym typeface="Source Sans Pro"/>
                </a:defRPr>
              </a:lvl1pPr>
            </a:lstStyle>
            <a:p>
              <a:pPr lvl="0">
                <a:defRPr sz="1800">
                  <a:solidFill>
                    <a:srgbClr val="000000"/>
                  </a:solidFill>
                </a:defRPr>
              </a:pPr>
              <a:r>
                <a:rPr sz="1400">
                  <a:solidFill>
                    <a:srgbClr val="29948E"/>
                  </a:solidFill>
                </a:rPr>
                <a:t>These subpopulations lower the composite death rates</a:t>
              </a:r>
            </a:p>
          </p:txBody>
        </p:sp>
        <p:pic>
          <p:nvPicPr>
            <p:cNvPr id="424" name="image84.jpg" descr="imgres-7.jpeg"/>
            <p:cNvPicPr/>
            <p:nvPr/>
          </p:nvPicPr>
          <p:blipFill>
            <a:blip r:embed="rId3">
              <a:extLst/>
            </a:blip>
            <a:stretch>
              <a:fillRect/>
            </a:stretch>
          </p:blipFill>
          <p:spPr>
            <a:xfrm>
              <a:off x="6664163" y="2032485"/>
              <a:ext cx="2726165" cy="2052093"/>
            </a:xfrm>
            <a:prstGeom prst="rect">
              <a:avLst/>
            </a:prstGeom>
            <a:ln w="12700" cap="flat">
              <a:noFill/>
              <a:miter lim="400000"/>
            </a:ln>
            <a:effectLst>
              <a:outerShdw blurRad="190500" dist="8455" dir="5400000" rotWithShape="0">
                <a:srgbClr val="000000"/>
              </a:outerShdw>
            </a:effectLst>
          </p:spPr>
        </p:pic>
        <p:pic>
          <p:nvPicPr>
            <p:cNvPr id="425" name="image85.png"/>
            <p:cNvPicPr/>
            <p:nvPr/>
          </p:nvPicPr>
          <p:blipFill>
            <a:blip r:embed="rId4">
              <a:extLst/>
            </a:blip>
            <a:stretch>
              <a:fillRect/>
            </a:stretch>
          </p:blipFill>
          <p:spPr>
            <a:xfrm>
              <a:off x="2991311" y="1660026"/>
              <a:ext cx="2165994" cy="1652504"/>
            </a:xfrm>
            <a:prstGeom prst="rect">
              <a:avLst/>
            </a:prstGeom>
            <a:ln w="12700" cap="flat">
              <a:noFill/>
              <a:miter lim="400000"/>
            </a:ln>
            <a:effectLst>
              <a:outerShdw blurRad="190500" dist="8455" dir="5400000" rotWithShape="0">
                <a:srgbClr val="000000"/>
              </a:outerShdw>
            </a:effectLst>
          </p:spPr>
        </p:pic>
        <p:pic>
          <p:nvPicPr>
            <p:cNvPr id="426" name="image86.jpg" descr="progeria-2.jpeg"/>
            <p:cNvPicPr/>
            <p:nvPr/>
          </p:nvPicPr>
          <p:blipFill>
            <a:blip r:embed="rId5">
              <a:extLst/>
            </a:blip>
            <a:stretch>
              <a:fillRect/>
            </a:stretch>
          </p:blipFill>
          <p:spPr>
            <a:xfrm>
              <a:off x="1284657" y="3035191"/>
              <a:ext cx="997105" cy="1049387"/>
            </a:xfrm>
            <a:prstGeom prst="rect">
              <a:avLst/>
            </a:prstGeom>
            <a:ln w="12700" cap="flat">
              <a:noFill/>
              <a:miter lim="400000"/>
            </a:ln>
            <a:effectLst>
              <a:outerShdw blurRad="190500" dist="8455" dir="5400000" rotWithShape="0">
                <a:srgbClr val="000000"/>
              </a:outerShdw>
            </a:effectLst>
          </p:spPr>
        </p:pic>
      </p:grpSp>
    </p:spTree>
    <p:extLst>
      <p:ext uri="{BB962C8B-B14F-4D97-AF65-F5344CB8AC3E}">
        <p14:creationId xmlns:p14="http://schemas.microsoft.com/office/powerpoint/2010/main" val="3768403716"/>
      </p:ext>
    </p:extLst>
  </p:cSld>
  <p:clrMapOvr>
    <a:masterClrMapping/>
  </p:clrMapOvr>
  <p:transition spd="slow">
    <p:dissolve/>
  </p:transition>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deathdistributi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120" y="975360"/>
            <a:ext cx="12246187" cy="8453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1491" name="AutoShape 3"/>
          <p:cNvSpPr>
            <a:spLocks noChangeArrowheads="1"/>
          </p:cNvSpPr>
          <p:nvPr/>
        </p:nvSpPr>
        <p:spPr bwMode="auto">
          <a:xfrm>
            <a:off x="5527040" y="6827520"/>
            <a:ext cx="216747" cy="216747"/>
          </a:xfrm>
          <a:prstGeom prst="flowChar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2" name="AutoShape 4"/>
          <p:cNvSpPr>
            <a:spLocks noChangeArrowheads="1"/>
          </p:cNvSpPr>
          <p:nvPr/>
        </p:nvSpPr>
        <p:spPr bwMode="auto">
          <a:xfrm>
            <a:off x="7802880" y="3142827"/>
            <a:ext cx="216747" cy="216747"/>
          </a:xfrm>
          <a:prstGeom prst="flowChar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3" name="AutoShape 5"/>
          <p:cNvSpPr>
            <a:spLocks noChangeArrowheads="1"/>
          </p:cNvSpPr>
          <p:nvPr/>
        </p:nvSpPr>
        <p:spPr bwMode="auto">
          <a:xfrm>
            <a:off x="9970347" y="8019627"/>
            <a:ext cx="216747" cy="216747"/>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4" name="AutoShape 6"/>
          <p:cNvSpPr>
            <a:spLocks noChangeArrowheads="1"/>
          </p:cNvSpPr>
          <p:nvPr/>
        </p:nvSpPr>
        <p:spPr bwMode="auto">
          <a:xfrm>
            <a:off x="9428480" y="8019627"/>
            <a:ext cx="216747" cy="216747"/>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5" name="AutoShape 7"/>
          <p:cNvSpPr>
            <a:spLocks noChangeArrowheads="1"/>
          </p:cNvSpPr>
          <p:nvPr/>
        </p:nvSpPr>
        <p:spPr bwMode="auto">
          <a:xfrm>
            <a:off x="10403840" y="7911253"/>
            <a:ext cx="541867" cy="325120"/>
          </a:xfrm>
          <a:prstGeom prst="flowChartMerge">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6" name="AutoShape 8"/>
          <p:cNvSpPr>
            <a:spLocks noChangeArrowheads="1"/>
          </p:cNvSpPr>
          <p:nvPr/>
        </p:nvSpPr>
        <p:spPr bwMode="auto">
          <a:xfrm>
            <a:off x="2926080" y="1192107"/>
            <a:ext cx="541867" cy="325120"/>
          </a:xfrm>
          <a:prstGeom prst="flowChartMerge">
            <a:avLst/>
          </a:prstGeom>
          <a:solidFill>
            <a:srgbClr val="FFFF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7" name="AutoShape 9"/>
          <p:cNvSpPr>
            <a:spLocks noChangeArrowheads="1"/>
          </p:cNvSpPr>
          <p:nvPr/>
        </p:nvSpPr>
        <p:spPr bwMode="auto">
          <a:xfrm>
            <a:off x="3142827" y="1950720"/>
            <a:ext cx="216747" cy="216747"/>
          </a:xfrm>
          <a:prstGeom prst="flowChartSummingJunction">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8" name="AutoShape 10"/>
          <p:cNvSpPr>
            <a:spLocks noChangeArrowheads="1"/>
          </p:cNvSpPr>
          <p:nvPr/>
        </p:nvSpPr>
        <p:spPr bwMode="auto">
          <a:xfrm>
            <a:off x="3142827" y="2709333"/>
            <a:ext cx="216747" cy="216747"/>
          </a:xfrm>
          <a:prstGeom prst="flowChartOr">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none" lIns="130046" tIns="65023" rIns="130046" bIns="65023" anchor="ctr"/>
          <a:lstStyle/>
          <a:p>
            <a:pPr>
              <a:defRPr/>
            </a:pPr>
            <a:endParaRPr lang="en-US">
              <a:cs typeface="+mn-cs"/>
            </a:endParaRPr>
          </a:p>
        </p:txBody>
      </p:sp>
      <p:sp>
        <p:nvSpPr>
          <p:cNvPr id="191499" name="Text Box 11"/>
          <p:cNvSpPr txBox="1">
            <a:spLocks noChangeArrowheads="1"/>
          </p:cNvSpPr>
          <p:nvPr/>
        </p:nvSpPr>
        <p:spPr bwMode="auto">
          <a:xfrm>
            <a:off x="3467947" y="1083733"/>
            <a:ext cx="4768427" cy="3905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130046" tIns="65023" rIns="130046" bIns="65023">
            <a:spAutoFit/>
          </a:bodyPr>
          <a:lstStyle/>
          <a:p>
            <a:pPr>
              <a:spcBef>
                <a:spcPct val="50000"/>
              </a:spcBef>
              <a:defRPr/>
            </a:pPr>
            <a:r>
              <a:rPr lang="en-US" sz="1700" b="1" dirty="0"/>
              <a:t>Maximum Lifespan Potential = 120</a:t>
            </a:r>
          </a:p>
        </p:txBody>
      </p:sp>
      <p:sp>
        <p:nvSpPr>
          <p:cNvPr id="191500" name="Text Box 12"/>
          <p:cNvSpPr txBox="1">
            <a:spLocks noChangeArrowheads="1"/>
          </p:cNvSpPr>
          <p:nvPr/>
        </p:nvSpPr>
        <p:spPr bwMode="auto">
          <a:xfrm>
            <a:off x="3467947" y="1842347"/>
            <a:ext cx="5960533" cy="3905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lIns="130046" tIns="65023" rIns="130046" bIns="65023">
            <a:spAutoFit/>
          </a:bodyPr>
          <a:lstStyle/>
          <a:p>
            <a:pPr>
              <a:spcBef>
                <a:spcPct val="50000"/>
              </a:spcBef>
              <a:defRPr/>
            </a:pPr>
            <a:r>
              <a:rPr lang="en-US" sz="1700" b="1" dirty="0"/>
              <a:t>Maximum Observed Age at Death = 105, 113 *</a:t>
            </a:r>
          </a:p>
        </p:txBody>
      </p:sp>
      <p:sp>
        <p:nvSpPr>
          <p:cNvPr id="191501" name="Text Box 13"/>
          <p:cNvSpPr txBox="1">
            <a:spLocks noChangeArrowheads="1"/>
          </p:cNvSpPr>
          <p:nvPr/>
        </p:nvSpPr>
        <p:spPr bwMode="auto">
          <a:xfrm>
            <a:off x="3798538" y="2600960"/>
            <a:ext cx="4699105" cy="3905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wrap="square" lIns="130046" tIns="65023" rIns="130046" bIns="65023">
            <a:spAutoFit/>
          </a:bodyPr>
          <a:lstStyle/>
          <a:p>
            <a:pPr>
              <a:spcBef>
                <a:spcPct val="50000"/>
              </a:spcBef>
              <a:defRPr/>
            </a:pPr>
            <a:r>
              <a:rPr lang="en-US" sz="1700" b="1" dirty="0"/>
              <a:t>Period Life Expectancy at Birth = 49, 80 *</a:t>
            </a:r>
          </a:p>
        </p:txBody>
      </p:sp>
      <p:sp>
        <p:nvSpPr>
          <p:cNvPr id="191506" name="Text Box 18"/>
          <p:cNvSpPr txBox="1">
            <a:spLocks noChangeArrowheads="1"/>
          </p:cNvSpPr>
          <p:nvPr/>
        </p:nvSpPr>
        <p:spPr bwMode="auto">
          <a:xfrm>
            <a:off x="3576320" y="5418667"/>
            <a:ext cx="1300480" cy="685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130046" tIns="65023" rIns="130046" bIns="65023">
            <a:spAutoFit/>
          </a:bodyPr>
          <a:lstStyle/>
          <a:p>
            <a:pPr>
              <a:spcBef>
                <a:spcPct val="50000"/>
              </a:spcBef>
              <a:defRPr/>
            </a:pPr>
            <a:r>
              <a:rPr lang="en-US" dirty="0">
                <a:cs typeface="+mn-cs"/>
              </a:rPr>
              <a:t>1900</a:t>
            </a:r>
          </a:p>
        </p:txBody>
      </p:sp>
      <p:sp>
        <p:nvSpPr>
          <p:cNvPr id="191507" name="Text Box 19"/>
          <p:cNvSpPr txBox="1">
            <a:spLocks noChangeArrowheads="1"/>
          </p:cNvSpPr>
          <p:nvPr/>
        </p:nvSpPr>
        <p:spPr bwMode="auto">
          <a:xfrm>
            <a:off x="9645227" y="5184383"/>
            <a:ext cx="1408853" cy="6853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130046" tIns="65023" rIns="130046" bIns="65023">
            <a:spAutoFit/>
          </a:bodyPr>
          <a:lstStyle/>
          <a:p>
            <a:pPr>
              <a:spcBef>
                <a:spcPct val="50000"/>
              </a:spcBef>
              <a:defRPr/>
            </a:pPr>
            <a:r>
              <a:rPr lang="en-US" b="1" dirty="0" smtClean="0">
                <a:cs typeface="+mn-cs"/>
              </a:rPr>
              <a:t>2015</a:t>
            </a:r>
            <a:endParaRPr lang="en-US" b="1" dirty="0">
              <a:cs typeface="+mn-cs"/>
            </a:endParaRPr>
          </a:p>
        </p:txBody>
      </p:sp>
      <p:sp>
        <p:nvSpPr>
          <p:cNvPr id="191508" name="Line 20"/>
          <p:cNvSpPr>
            <a:spLocks noChangeShapeType="1"/>
          </p:cNvSpPr>
          <p:nvPr/>
        </p:nvSpPr>
        <p:spPr bwMode="auto">
          <a:xfrm flipH="1">
            <a:off x="8994987" y="5527040"/>
            <a:ext cx="866987"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130046" tIns="65023" rIns="130046" bIns="65023"/>
          <a:lstStyle/>
          <a:p>
            <a:pPr>
              <a:defRPr/>
            </a:pPr>
            <a:endParaRPr lang="en-US"/>
          </a:p>
        </p:txBody>
      </p:sp>
      <p:sp>
        <p:nvSpPr>
          <p:cNvPr id="191509" name="Line 21"/>
          <p:cNvSpPr>
            <a:spLocks noChangeShapeType="1"/>
          </p:cNvSpPr>
          <p:nvPr/>
        </p:nvSpPr>
        <p:spPr bwMode="auto">
          <a:xfrm>
            <a:off x="4118187" y="6177280"/>
            <a:ext cx="0" cy="10837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130046" tIns="65023" rIns="130046" bIns="65023"/>
          <a:lstStyle/>
          <a:p>
            <a:pPr>
              <a:defRPr/>
            </a:pPr>
            <a:endParaRPr lang="en-US"/>
          </a:p>
        </p:txBody>
      </p:sp>
      <p:sp>
        <p:nvSpPr>
          <p:cNvPr id="23" name="Rectangle 2"/>
          <p:cNvSpPr>
            <a:spLocks noChangeArrowheads="1"/>
          </p:cNvSpPr>
          <p:nvPr/>
        </p:nvSpPr>
        <p:spPr bwMode="auto">
          <a:xfrm>
            <a:off x="56445" y="196427"/>
            <a:ext cx="12948355" cy="65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130046" tIns="65023" rIns="130046" bIns="65023" anchor="ctr"/>
          <a:lstStyle/>
          <a:p>
            <a:pPr algn="ctr" eaLnBrk="0" hangingPunct="0">
              <a:defRPr/>
            </a:pPr>
            <a:r>
              <a:rPr lang="en-US" sz="6400" b="1" dirty="0">
                <a:solidFill>
                  <a:srgbClr val="3333CC"/>
                </a:solidFill>
                <a:latin typeface="Calibri" pitchFamily="34" charset="0"/>
                <a:ea typeface="ＭＳ Ｐゴシック" pitchFamily="34" charset="-128"/>
              </a:rPr>
              <a:t>U.S. Females</a:t>
            </a:r>
            <a:endParaRPr lang="en-US" sz="10200" b="1" dirty="0">
              <a:solidFill>
                <a:srgbClr val="3333CC"/>
              </a:solidFill>
              <a:latin typeface="Calibri" pitchFamily="34" charset="0"/>
              <a:ea typeface="ＭＳ Ｐゴシック" pitchFamily="34" charset="-128"/>
            </a:endParaRPr>
          </a:p>
        </p:txBody>
      </p:sp>
      <p:sp>
        <p:nvSpPr>
          <p:cNvPr id="24" name="Rectangle 23"/>
          <p:cNvSpPr/>
          <p:nvPr/>
        </p:nvSpPr>
        <p:spPr bwMode="auto">
          <a:xfrm>
            <a:off x="6827520" y="2167467"/>
            <a:ext cx="4118187" cy="6068907"/>
          </a:xfrm>
          <a:prstGeom prst="rect">
            <a:avLst/>
          </a:prstGeom>
          <a:gradFill flip="none" rotWithShape="1">
            <a:gsLst>
              <a:gs pos="25000">
                <a:srgbClr val="FF0000">
                  <a:alpha val="47000"/>
                </a:srgbClr>
              </a:gs>
              <a:gs pos="100000">
                <a:srgbClr val="FFFFFF">
                  <a:alpha val="24000"/>
                </a:srgbClr>
              </a:gs>
            </a:gsLst>
            <a:path path="circle">
              <a:fillToRect l="100000" t="100000"/>
            </a:path>
            <a:tileRect r="-100000" b="-100000"/>
          </a:gradFill>
          <a:ln w="9525" cap="flat" cmpd="sng" algn="ctr">
            <a:solidFill>
              <a:schemeClr val="tx1"/>
            </a:solidFill>
            <a:prstDash val="solid"/>
            <a:round/>
            <a:headEnd type="none" w="med" len="med"/>
            <a:tailEnd type="none" w="med" len="med"/>
          </a:ln>
          <a:effectLst/>
          <a:extLst/>
        </p:spPr>
        <p:txBody>
          <a:bodyPr lIns="130046" tIns="65023" rIns="130046" bIns="65023"/>
          <a:lstStyle/>
          <a:p>
            <a:pPr>
              <a:defRPr/>
            </a:pPr>
            <a:endParaRPr lang="en-US"/>
          </a:p>
        </p:txBody>
      </p:sp>
      <p:sp>
        <p:nvSpPr>
          <p:cNvPr id="20" name="Shape 416"/>
          <p:cNvSpPr txBox="1">
            <a:spLocks/>
          </p:cNvSpPr>
          <p:nvPr/>
        </p:nvSpPr>
        <p:spPr>
          <a:xfrm>
            <a:off x="8669020" y="2475516"/>
            <a:ext cx="2330873" cy="846667"/>
          </a:xfrm>
          <a:prstGeom prst="rect">
            <a:avLst/>
          </a:prstGeom>
        </p:spPr>
        <p:txBody>
          <a:bodyPr anchor="ctr"/>
          <a:lstStyle>
            <a:lvl1pPr algn="ctr" defTabSz="584200">
              <a:lnSpc>
                <a:spcPct val="80000"/>
              </a:lnSpc>
              <a:defRPr sz="4000">
                <a:solidFill>
                  <a:srgbClr val="29948E"/>
                </a:solidFill>
                <a:latin typeface="Source Sans Pro Light"/>
                <a:ea typeface="Source Sans Pro Light"/>
                <a:cs typeface="Source Sans Pro Light"/>
                <a:sym typeface="Source Sans Pro Light"/>
              </a:defRPr>
            </a:lvl1pPr>
            <a:lvl2pPr indent="228600" algn="r" defTabSz="584200">
              <a:defRPr sz="4000">
                <a:solidFill>
                  <a:srgbClr val="29948E"/>
                </a:solidFill>
                <a:latin typeface="Source Sans Pro Light"/>
                <a:ea typeface="Source Sans Pro Light"/>
                <a:cs typeface="Source Sans Pro Light"/>
                <a:sym typeface="Source Sans Pro Light"/>
              </a:defRPr>
            </a:lvl2pPr>
            <a:lvl3pPr indent="457200" algn="r" defTabSz="584200">
              <a:defRPr sz="4000">
                <a:solidFill>
                  <a:srgbClr val="29948E"/>
                </a:solidFill>
                <a:latin typeface="Source Sans Pro Light"/>
                <a:ea typeface="Source Sans Pro Light"/>
                <a:cs typeface="Source Sans Pro Light"/>
                <a:sym typeface="Source Sans Pro Light"/>
              </a:defRPr>
            </a:lvl3pPr>
            <a:lvl4pPr indent="685800" algn="r" defTabSz="584200">
              <a:defRPr sz="4000">
                <a:solidFill>
                  <a:srgbClr val="29948E"/>
                </a:solidFill>
                <a:latin typeface="Source Sans Pro Light"/>
                <a:ea typeface="Source Sans Pro Light"/>
                <a:cs typeface="Source Sans Pro Light"/>
                <a:sym typeface="Source Sans Pro Light"/>
              </a:defRPr>
            </a:lvl4pPr>
            <a:lvl5pPr indent="914400" algn="r" defTabSz="584200">
              <a:defRPr sz="4000">
                <a:solidFill>
                  <a:srgbClr val="29948E"/>
                </a:solidFill>
                <a:latin typeface="Source Sans Pro Light"/>
                <a:ea typeface="Source Sans Pro Light"/>
                <a:cs typeface="Source Sans Pro Light"/>
                <a:sym typeface="Source Sans Pro Light"/>
              </a:defRPr>
            </a:lvl5pPr>
            <a:lvl6pPr indent="1143000" algn="r" defTabSz="584200">
              <a:defRPr sz="4000">
                <a:solidFill>
                  <a:srgbClr val="29948E"/>
                </a:solidFill>
                <a:latin typeface="Source Sans Pro Light"/>
                <a:ea typeface="Source Sans Pro Light"/>
                <a:cs typeface="Source Sans Pro Light"/>
                <a:sym typeface="Source Sans Pro Light"/>
              </a:defRPr>
            </a:lvl6pPr>
            <a:lvl7pPr indent="1371600" algn="r" defTabSz="584200">
              <a:defRPr sz="4000">
                <a:solidFill>
                  <a:srgbClr val="29948E"/>
                </a:solidFill>
                <a:latin typeface="Source Sans Pro Light"/>
                <a:ea typeface="Source Sans Pro Light"/>
                <a:cs typeface="Source Sans Pro Light"/>
                <a:sym typeface="Source Sans Pro Light"/>
              </a:defRPr>
            </a:lvl7pPr>
            <a:lvl8pPr indent="1600200" algn="r" defTabSz="584200">
              <a:defRPr sz="4000">
                <a:solidFill>
                  <a:srgbClr val="29948E"/>
                </a:solidFill>
                <a:latin typeface="Source Sans Pro Light"/>
                <a:ea typeface="Source Sans Pro Light"/>
                <a:cs typeface="Source Sans Pro Light"/>
                <a:sym typeface="Source Sans Pro Light"/>
              </a:defRPr>
            </a:lvl8pPr>
            <a:lvl9pPr indent="1828800" algn="r" defTabSz="584200">
              <a:defRPr sz="4000">
                <a:solidFill>
                  <a:srgbClr val="29948E"/>
                </a:solidFill>
                <a:latin typeface="Source Sans Pro Light"/>
                <a:ea typeface="Source Sans Pro Light"/>
                <a:cs typeface="Source Sans Pro Light"/>
                <a:sym typeface="Source Sans Pro Light"/>
              </a:defRPr>
            </a:lvl9pPr>
          </a:lstStyle>
          <a:p>
            <a:pPr>
              <a:defRPr sz="1800">
                <a:solidFill>
                  <a:srgbClr val="000000"/>
                </a:solidFill>
              </a:defRPr>
            </a:pPr>
            <a:r>
              <a:rPr lang="en-US" b="1" dirty="0" smtClean="0"/>
              <a:t>The Biology of Aging Gets in the Way of Radical Life Extension</a:t>
            </a:r>
            <a:endParaRPr lang="en-US" b="1" dirty="0"/>
          </a:p>
        </p:txBody>
      </p:sp>
    </p:spTree>
    <p:extLst>
      <p:ext uri="{BB962C8B-B14F-4D97-AF65-F5344CB8AC3E}">
        <p14:creationId xmlns:p14="http://schemas.microsoft.com/office/powerpoint/2010/main" val="15225335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181019170"/>
              </p:ext>
            </p:extLst>
          </p:nvPr>
        </p:nvGraphicFramePr>
        <p:xfrm>
          <a:off x="1154954" y="1107107"/>
          <a:ext cx="10782131" cy="7564764"/>
        </p:xfrm>
        <a:graphic>
          <a:graphicData uri="http://schemas.openxmlformats.org/presentationml/2006/ole">
            <mc:AlternateContent xmlns:mc="http://schemas.openxmlformats.org/markup-compatibility/2006">
              <mc:Choice xmlns:v="urn:schemas-microsoft-com:vml" Requires="v">
                <p:oleObj spid="_x0000_s6169" name="SPW 11.0 Graph" r:id="rId3" imgW="5846040" imgH="4101840" progId="SigmaPlotGraphicObject.10">
                  <p:embed/>
                </p:oleObj>
              </mc:Choice>
              <mc:Fallback>
                <p:oleObj name="SPW 11.0 Graph" r:id="rId3" imgW="5846040" imgH="4101840" progId="SigmaPlotGraphicObject.10">
                  <p:embed/>
                  <p:pic>
                    <p:nvPicPr>
                      <p:cNvPr id="0" name=""/>
                      <p:cNvPicPr/>
                      <p:nvPr/>
                    </p:nvPicPr>
                    <p:blipFill>
                      <a:blip r:embed="rId4"/>
                      <a:stretch>
                        <a:fillRect/>
                      </a:stretch>
                    </p:blipFill>
                    <p:spPr>
                      <a:xfrm>
                        <a:off x="1154954" y="1107107"/>
                        <a:ext cx="10782131" cy="7564764"/>
                      </a:xfrm>
                      <a:prstGeom prst="rect">
                        <a:avLst/>
                      </a:prstGeom>
                    </p:spPr>
                  </p:pic>
                </p:oleObj>
              </mc:Fallback>
            </mc:AlternateContent>
          </a:graphicData>
        </a:graphic>
      </p:graphicFrame>
      <p:sp>
        <p:nvSpPr>
          <p:cNvPr id="2" name="TextBox 1"/>
          <p:cNvSpPr txBox="1"/>
          <p:nvPr/>
        </p:nvSpPr>
        <p:spPr>
          <a:xfrm>
            <a:off x="3175129" y="319960"/>
            <a:ext cx="70778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Times New Roman"/>
                <a:ea typeface="+mn-ea"/>
                <a:cs typeface="Times New Roman"/>
                <a:sym typeface="Helvetica Light"/>
              </a:rPr>
              <a:t>Risk Factors for Heart Disease</a:t>
            </a:r>
            <a:endParaRPr kumimoji="0" lang="en-US" sz="36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sp>
        <p:nvSpPr>
          <p:cNvPr id="5" name="Rectangle 4"/>
          <p:cNvSpPr/>
          <p:nvPr/>
        </p:nvSpPr>
        <p:spPr>
          <a:xfrm>
            <a:off x="0" y="8687471"/>
            <a:ext cx="13004799" cy="1377811"/>
          </a:xfrm>
          <a:prstGeom prst="rect">
            <a:avLst/>
          </a:prstGeom>
        </p:spPr>
        <p:txBody>
          <a:bodyPr wrap="square" lIns="130046" tIns="65023" rIns="130046" bIns="65023">
            <a:spAutoFit/>
          </a:bodyPr>
          <a:lstStyle/>
          <a:p>
            <a:pPr algn="l"/>
            <a:r>
              <a:rPr lang="en-US" sz="1600" b="1" dirty="0" smtClean="0">
                <a:latin typeface="Times New Roman"/>
                <a:cs typeface="Times New Roman"/>
              </a:rPr>
              <a:t>Source: Aging </a:t>
            </a:r>
            <a:r>
              <a:rPr lang="en-US" sz="1600" b="1" dirty="0">
                <a:latin typeface="Times New Roman"/>
                <a:cs typeface="Times New Roman"/>
              </a:rPr>
              <a:t>as a Risk </a:t>
            </a:r>
            <a:r>
              <a:rPr lang="en-US" sz="1600" b="1" dirty="0" smtClean="0">
                <a:latin typeface="Times New Roman"/>
                <a:cs typeface="Times New Roman"/>
              </a:rPr>
              <a:t>Factor. </a:t>
            </a:r>
            <a:r>
              <a:rPr lang="en-US" sz="1600" dirty="0" err="1" smtClean="0">
                <a:latin typeface="Times New Roman"/>
                <a:cs typeface="Times New Roman"/>
              </a:rPr>
              <a:t>Kochanek</a:t>
            </a:r>
            <a:r>
              <a:rPr lang="en-US" sz="1600" dirty="0" smtClean="0">
                <a:latin typeface="Times New Roman"/>
                <a:cs typeface="Times New Roman"/>
              </a:rPr>
              <a:t> </a:t>
            </a:r>
            <a:r>
              <a:rPr lang="en-US" sz="1600" dirty="0">
                <a:latin typeface="Times New Roman"/>
                <a:cs typeface="Times New Roman"/>
              </a:rPr>
              <a:t>KD, </a:t>
            </a:r>
            <a:r>
              <a:rPr lang="en-US" sz="1600" dirty="0" err="1">
                <a:latin typeface="Times New Roman"/>
                <a:cs typeface="Times New Roman"/>
              </a:rPr>
              <a:t>Xu</a:t>
            </a:r>
            <a:r>
              <a:rPr lang="en-US" sz="1600" dirty="0">
                <a:latin typeface="Times New Roman"/>
                <a:cs typeface="Times New Roman"/>
              </a:rPr>
              <a:t> J, Murphy SL, </a:t>
            </a:r>
            <a:r>
              <a:rPr lang="en-US" sz="1600" dirty="0" err="1">
                <a:latin typeface="Times New Roman"/>
                <a:cs typeface="Times New Roman"/>
              </a:rPr>
              <a:t>Miniño</a:t>
            </a:r>
            <a:r>
              <a:rPr lang="en-US" sz="1600" dirty="0">
                <a:latin typeface="Times New Roman"/>
                <a:cs typeface="Times New Roman"/>
              </a:rPr>
              <a:t> AM, Hsiang-</a:t>
            </a:r>
            <a:r>
              <a:rPr lang="en-US" sz="1600" dirty="0" err="1">
                <a:latin typeface="Times New Roman"/>
                <a:cs typeface="Times New Roman"/>
              </a:rPr>
              <a:t>Ching</a:t>
            </a:r>
            <a:r>
              <a:rPr lang="en-US" sz="1600" dirty="0">
                <a:latin typeface="Times New Roman"/>
                <a:cs typeface="Times New Roman"/>
              </a:rPr>
              <a:t> K (2011). Deaths: Preliminary Data from 2009.  </a:t>
            </a:r>
            <a:r>
              <a:rPr lang="en-US" sz="1600" i="1" dirty="0">
                <a:latin typeface="Times New Roman"/>
                <a:cs typeface="Times New Roman"/>
              </a:rPr>
              <a:t>National Vital Stats. Rep</a:t>
            </a:r>
            <a:r>
              <a:rPr lang="en-US" sz="1600" dirty="0">
                <a:latin typeface="Times New Roman"/>
                <a:cs typeface="Times New Roman"/>
              </a:rPr>
              <a:t>. (2009) 59(4</a:t>
            </a:r>
            <a:r>
              <a:rPr lang="en-US" sz="1600" dirty="0" smtClean="0">
                <a:latin typeface="Times New Roman"/>
                <a:cs typeface="Times New Roman"/>
              </a:rPr>
              <a:t>):1</a:t>
            </a:r>
            <a:r>
              <a:rPr lang="en-US" sz="1600" dirty="0">
                <a:latin typeface="Times New Roman"/>
                <a:cs typeface="Times New Roman"/>
              </a:rPr>
              <a:t>-68</a:t>
            </a:r>
            <a:r>
              <a:rPr lang="en-US" sz="1600" dirty="0" smtClean="0">
                <a:latin typeface="Times New Roman"/>
                <a:cs typeface="Times New Roman"/>
              </a:rPr>
              <a:t>. </a:t>
            </a:r>
            <a:r>
              <a:rPr lang="en-US" sz="1600" b="1" dirty="0">
                <a:latin typeface="Times New Roman"/>
                <a:cs typeface="Times New Roman"/>
              </a:rPr>
              <a:t>Change 1999 – 2009 in Deaths from Selected Diseases</a:t>
            </a:r>
            <a:r>
              <a:rPr lang="en-US" sz="1600" dirty="0">
                <a:latin typeface="Times New Roman"/>
                <a:cs typeface="Times New Roman"/>
              </a:rPr>
              <a:t> (comparison of data from </a:t>
            </a:r>
            <a:r>
              <a:rPr lang="en-US" sz="1600" dirty="0" err="1">
                <a:latin typeface="Times New Roman"/>
                <a:cs typeface="Times New Roman"/>
              </a:rPr>
              <a:t>Kochanek</a:t>
            </a:r>
            <a:r>
              <a:rPr lang="en-US" sz="1600" dirty="0">
                <a:latin typeface="Times New Roman"/>
                <a:cs typeface="Times New Roman"/>
              </a:rPr>
              <a:t> et al. (2011) Table 2 with Heron et al (2009) Table 9).  </a:t>
            </a:r>
            <a:r>
              <a:rPr lang="es-CL" sz="1600" dirty="0">
                <a:latin typeface="Times New Roman"/>
                <a:cs typeface="Times New Roman"/>
              </a:rPr>
              <a:t>Heron M, Hoyert DL, Murphy SL, Xu J, Kochanek KD, Tejada-Vera B (2009). </a:t>
            </a:r>
            <a:r>
              <a:rPr lang="en-US" sz="1600" dirty="0">
                <a:latin typeface="Times New Roman"/>
                <a:cs typeface="Times New Roman"/>
              </a:rPr>
              <a:t>Deaths: Final data for 2006. .</a:t>
            </a:r>
            <a:r>
              <a:rPr lang="en-US" sz="1600" i="1" dirty="0" err="1">
                <a:latin typeface="Times New Roman"/>
                <a:cs typeface="Times New Roman"/>
              </a:rPr>
              <a:t>Natl</a:t>
            </a:r>
            <a:r>
              <a:rPr lang="en-US" sz="1600" i="1" dirty="0">
                <a:latin typeface="Times New Roman"/>
                <a:cs typeface="Times New Roman"/>
              </a:rPr>
              <a:t> Vital Stats. Rep</a:t>
            </a:r>
            <a:r>
              <a:rPr lang="en-US" sz="1600" dirty="0">
                <a:latin typeface="Times New Roman"/>
                <a:cs typeface="Times New Roman"/>
              </a:rPr>
              <a:t>. 57(14</a:t>
            </a:r>
            <a:r>
              <a:rPr lang="en-US" sz="1600" dirty="0" smtClean="0">
                <a:latin typeface="Times New Roman"/>
                <a:cs typeface="Times New Roman"/>
              </a:rPr>
              <a:t>):1</a:t>
            </a:r>
            <a:r>
              <a:rPr lang="en-US" sz="1600" dirty="0">
                <a:latin typeface="Times New Roman"/>
                <a:cs typeface="Times New Roman"/>
              </a:rPr>
              <a:t>-136</a:t>
            </a:r>
            <a:r>
              <a:rPr lang="en-US" sz="1600" dirty="0" smtClean="0">
                <a:latin typeface="Times New Roman"/>
                <a:cs typeface="Times New Roman"/>
              </a:rPr>
              <a:t>. Interpreted as percentage increase in the risk of death for a specified disease independent of all other risk factors.</a:t>
            </a:r>
            <a:endParaRPr lang="en-US" sz="1600" dirty="0">
              <a:latin typeface="Times New Roman"/>
              <a:cs typeface="Times New Roman"/>
            </a:endParaRPr>
          </a:p>
          <a:p>
            <a:r>
              <a:rPr lang="en-US" sz="1700" dirty="0"/>
              <a:t> </a:t>
            </a:r>
          </a:p>
        </p:txBody>
      </p:sp>
    </p:spTree>
    <p:extLst>
      <p:ext uri="{BB962C8B-B14F-4D97-AF65-F5344CB8AC3E}">
        <p14:creationId xmlns:p14="http://schemas.microsoft.com/office/powerpoint/2010/main" val="2068767524"/>
      </p:ext>
    </p:extLst>
  </p:cSld>
  <p:clrMapOvr>
    <a:masterClrMapping/>
  </p:clrMapOvr>
  <p:transition spd="slow">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129" y="319960"/>
            <a:ext cx="70778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Times New Roman"/>
                <a:ea typeface="+mn-ea"/>
                <a:cs typeface="Times New Roman"/>
                <a:sym typeface="Helvetica Light"/>
              </a:rPr>
              <a:t>Risk Factors for Heart Disease</a:t>
            </a:r>
            <a:endParaRPr kumimoji="0" lang="en-US" sz="36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486549609"/>
              </p:ext>
            </p:extLst>
          </p:nvPr>
        </p:nvGraphicFramePr>
        <p:xfrm>
          <a:off x="1192107" y="1364067"/>
          <a:ext cx="10547108" cy="7302713"/>
        </p:xfrm>
        <a:graphic>
          <a:graphicData uri="http://schemas.openxmlformats.org/presentationml/2006/ole">
            <mc:AlternateContent xmlns:mc="http://schemas.openxmlformats.org/markup-compatibility/2006">
              <mc:Choice xmlns:v="urn:schemas-microsoft-com:vml" Requires="v">
                <p:oleObj spid="_x0000_s7192" name="SPW 11.0 Graph" r:id="rId3" imgW="5925240" imgH="4101840" progId="SigmaPlotGraphicObject.10">
                  <p:embed/>
                </p:oleObj>
              </mc:Choice>
              <mc:Fallback>
                <p:oleObj name="SPW 11.0 Graph" r:id="rId3" imgW="5925240" imgH="4101840" progId="SigmaPlotGraphicObject.10">
                  <p:embed/>
                  <p:pic>
                    <p:nvPicPr>
                      <p:cNvPr id="0" name=""/>
                      <p:cNvPicPr/>
                      <p:nvPr/>
                    </p:nvPicPr>
                    <p:blipFill>
                      <a:blip r:embed="rId4"/>
                      <a:stretch>
                        <a:fillRect/>
                      </a:stretch>
                    </p:blipFill>
                    <p:spPr>
                      <a:xfrm>
                        <a:off x="1192107" y="1364067"/>
                        <a:ext cx="10547108" cy="7302713"/>
                      </a:xfrm>
                      <a:prstGeom prst="rect">
                        <a:avLst/>
                      </a:prstGeom>
                    </p:spPr>
                  </p:pic>
                </p:oleObj>
              </mc:Fallback>
            </mc:AlternateContent>
          </a:graphicData>
        </a:graphic>
      </p:graphicFrame>
      <p:sp>
        <p:nvSpPr>
          <p:cNvPr id="7" name="Rectangle 6"/>
          <p:cNvSpPr/>
          <p:nvPr/>
        </p:nvSpPr>
        <p:spPr>
          <a:xfrm>
            <a:off x="1251453" y="8687471"/>
            <a:ext cx="10685632" cy="1377811"/>
          </a:xfrm>
          <a:prstGeom prst="rect">
            <a:avLst/>
          </a:prstGeom>
        </p:spPr>
        <p:txBody>
          <a:bodyPr wrap="square" lIns="130046" tIns="65023" rIns="130046" bIns="65023">
            <a:spAutoFit/>
          </a:bodyPr>
          <a:lstStyle/>
          <a:p>
            <a:pPr algn="l"/>
            <a:r>
              <a:rPr lang="en-US" sz="1600" b="1" dirty="0" smtClean="0">
                <a:latin typeface="Times New Roman"/>
                <a:cs typeface="Times New Roman"/>
              </a:rPr>
              <a:t>Source: Aging </a:t>
            </a:r>
            <a:r>
              <a:rPr lang="en-US" sz="1600" b="1" dirty="0">
                <a:latin typeface="Times New Roman"/>
                <a:cs typeface="Times New Roman"/>
              </a:rPr>
              <a:t>as a Risk </a:t>
            </a:r>
            <a:r>
              <a:rPr lang="en-US" sz="1600" b="1" dirty="0" smtClean="0">
                <a:latin typeface="Times New Roman"/>
                <a:cs typeface="Times New Roman"/>
              </a:rPr>
              <a:t>Factor. </a:t>
            </a:r>
            <a:r>
              <a:rPr lang="en-US" sz="1600" dirty="0" err="1" smtClean="0">
                <a:latin typeface="Times New Roman"/>
                <a:cs typeface="Times New Roman"/>
              </a:rPr>
              <a:t>Kochanek</a:t>
            </a:r>
            <a:r>
              <a:rPr lang="en-US" sz="1600" dirty="0" smtClean="0">
                <a:latin typeface="Times New Roman"/>
                <a:cs typeface="Times New Roman"/>
              </a:rPr>
              <a:t> </a:t>
            </a:r>
            <a:r>
              <a:rPr lang="en-US" sz="1600" dirty="0">
                <a:latin typeface="Times New Roman"/>
                <a:cs typeface="Times New Roman"/>
              </a:rPr>
              <a:t>KD, </a:t>
            </a:r>
            <a:r>
              <a:rPr lang="en-US" sz="1600" dirty="0" err="1">
                <a:latin typeface="Times New Roman"/>
                <a:cs typeface="Times New Roman"/>
              </a:rPr>
              <a:t>Xu</a:t>
            </a:r>
            <a:r>
              <a:rPr lang="en-US" sz="1600" dirty="0">
                <a:latin typeface="Times New Roman"/>
                <a:cs typeface="Times New Roman"/>
              </a:rPr>
              <a:t> J, Murphy SL, </a:t>
            </a:r>
            <a:r>
              <a:rPr lang="en-US" sz="1600" dirty="0" err="1">
                <a:latin typeface="Times New Roman"/>
                <a:cs typeface="Times New Roman"/>
              </a:rPr>
              <a:t>Miniño</a:t>
            </a:r>
            <a:r>
              <a:rPr lang="en-US" sz="1600" dirty="0">
                <a:latin typeface="Times New Roman"/>
                <a:cs typeface="Times New Roman"/>
              </a:rPr>
              <a:t> AM, Hsiang-</a:t>
            </a:r>
            <a:r>
              <a:rPr lang="en-US" sz="1600" dirty="0" err="1">
                <a:latin typeface="Times New Roman"/>
                <a:cs typeface="Times New Roman"/>
              </a:rPr>
              <a:t>Ching</a:t>
            </a:r>
            <a:r>
              <a:rPr lang="en-US" sz="1600" dirty="0">
                <a:latin typeface="Times New Roman"/>
                <a:cs typeface="Times New Roman"/>
              </a:rPr>
              <a:t> K (2011). Deaths: Preliminary Data from 2009.  </a:t>
            </a:r>
            <a:r>
              <a:rPr lang="en-US" sz="1600" i="1" dirty="0">
                <a:latin typeface="Times New Roman"/>
                <a:cs typeface="Times New Roman"/>
              </a:rPr>
              <a:t>National Vital Stats. Rep</a:t>
            </a:r>
            <a:r>
              <a:rPr lang="en-US" sz="1600" dirty="0">
                <a:latin typeface="Times New Roman"/>
                <a:cs typeface="Times New Roman"/>
              </a:rPr>
              <a:t>. (2009) 59(4</a:t>
            </a:r>
            <a:r>
              <a:rPr lang="en-US" sz="1600" dirty="0" smtClean="0">
                <a:latin typeface="Times New Roman"/>
                <a:cs typeface="Times New Roman"/>
              </a:rPr>
              <a:t>):1</a:t>
            </a:r>
            <a:r>
              <a:rPr lang="en-US" sz="1600" dirty="0">
                <a:latin typeface="Times New Roman"/>
                <a:cs typeface="Times New Roman"/>
              </a:rPr>
              <a:t>-68</a:t>
            </a:r>
            <a:r>
              <a:rPr lang="en-US" sz="1600" dirty="0" smtClean="0">
                <a:latin typeface="Times New Roman"/>
                <a:cs typeface="Times New Roman"/>
              </a:rPr>
              <a:t>. </a:t>
            </a:r>
            <a:r>
              <a:rPr lang="en-US" sz="1600" b="1" dirty="0">
                <a:latin typeface="Times New Roman"/>
                <a:cs typeface="Times New Roman"/>
              </a:rPr>
              <a:t>Change 1999 – 2009 in Deaths from Selected Diseases</a:t>
            </a:r>
            <a:r>
              <a:rPr lang="en-US" sz="1600" dirty="0">
                <a:latin typeface="Times New Roman"/>
                <a:cs typeface="Times New Roman"/>
              </a:rPr>
              <a:t> (comparison of data from </a:t>
            </a:r>
            <a:r>
              <a:rPr lang="en-US" sz="1600" dirty="0" err="1">
                <a:latin typeface="Times New Roman"/>
                <a:cs typeface="Times New Roman"/>
              </a:rPr>
              <a:t>Kochanek</a:t>
            </a:r>
            <a:r>
              <a:rPr lang="en-US" sz="1600" dirty="0">
                <a:latin typeface="Times New Roman"/>
                <a:cs typeface="Times New Roman"/>
              </a:rPr>
              <a:t> et al. (2011) Table 2 with Heron et al (2009) Table 9).  </a:t>
            </a:r>
            <a:r>
              <a:rPr lang="es-CL" sz="1600" dirty="0">
                <a:latin typeface="Times New Roman"/>
                <a:cs typeface="Times New Roman"/>
              </a:rPr>
              <a:t>Heron M, Hoyert DL, Murphy SL, Xu J, Kochanek KD, Tejada-Vera B (2009). </a:t>
            </a:r>
            <a:r>
              <a:rPr lang="en-US" sz="1600" dirty="0">
                <a:latin typeface="Times New Roman"/>
                <a:cs typeface="Times New Roman"/>
              </a:rPr>
              <a:t>Deaths: Final data for 2006. .</a:t>
            </a:r>
            <a:r>
              <a:rPr lang="en-US" sz="1600" i="1" dirty="0" err="1">
                <a:latin typeface="Times New Roman"/>
                <a:cs typeface="Times New Roman"/>
              </a:rPr>
              <a:t>Natl</a:t>
            </a:r>
            <a:r>
              <a:rPr lang="en-US" sz="1600" i="1" dirty="0">
                <a:latin typeface="Times New Roman"/>
                <a:cs typeface="Times New Roman"/>
              </a:rPr>
              <a:t> Vital Stats. Rep</a:t>
            </a:r>
            <a:r>
              <a:rPr lang="en-US" sz="1600" dirty="0">
                <a:latin typeface="Times New Roman"/>
                <a:cs typeface="Times New Roman"/>
              </a:rPr>
              <a:t>. 57(14</a:t>
            </a:r>
            <a:r>
              <a:rPr lang="en-US" sz="1600" dirty="0" smtClean="0">
                <a:latin typeface="Times New Roman"/>
                <a:cs typeface="Times New Roman"/>
              </a:rPr>
              <a:t>):1</a:t>
            </a:r>
            <a:r>
              <a:rPr lang="en-US" sz="1600" dirty="0">
                <a:latin typeface="Times New Roman"/>
                <a:cs typeface="Times New Roman"/>
              </a:rPr>
              <a:t>-136</a:t>
            </a:r>
            <a:r>
              <a:rPr lang="en-US" sz="1600" dirty="0" smtClean="0">
                <a:latin typeface="Times New Roman"/>
                <a:cs typeface="Times New Roman"/>
              </a:rPr>
              <a:t>.</a:t>
            </a:r>
            <a:endParaRPr lang="en-US" sz="1600" dirty="0">
              <a:latin typeface="Times New Roman"/>
              <a:cs typeface="Times New Roman"/>
            </a:endParaRPr>
          </a:p>
          <a:p>
            <a:r>
              <a:rPr lang="en-US" sz="1700" dirty="0"/>
              <a:t> </a:t>
            </a:r>
          </a:p>
        </p:txBody>
      </p:sp>
    </p:spTree>
    <p:extLst>
      <p:ext uri="{BB962C8B-B14F-4D97-AF65-F5344CB8AC3E}">
        <p14:creationId xmlns:p14="http://schemas.microsoft.com/office/powerpoint/2010/main" val="4264355810"/>
      </p:ext>
    </p:extLst>
  </p:cSld>
  <p:clrMapOvr>
    <a:masterClrMapping/>
  </p:clrMapOvr>
  <p:transition spd="slow">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129" y="319960"/>
            <a:ext cx="70778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Times New Roman"/>
                <a:ea typeface="+mn-ea"/>
                <a:cs typeface="Times New Roman"/>
                <a:sym typeface="Helvetica Light"/>
              </a:rPr>
              <a:t>Risk Factors for Cancer</a:t>
            </a:r>
            <a:endParaRPr kumimoji="0" lang="en-US" sz="36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pic>
        <p:nvPicPr>
          <p:cNvPr id="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6486" y="1318941"/>
            <a:ext cx="9814342" cy="71683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251453" y="8487299"/>
            <a:ext cx="10685632" cy="1377811"/>
          </a:xfrm>
          <a:prstGeom prst="rect">
            <a:avLst/>
          </a:prstGeom>
        </p:spPr>
        <p:txBody>
          <a:bodyPr wrap="square" lIns="130046" tIns="65023" rIns="130046" bIns="65023">
            <a:spAutoFit/>
          </a:bodyPr>
          <a:lstStyle/>
          <a:p>
            <a:pPr algn="l"/>
            <a:r>
              <a:rPr lang="en-US" sz="1600" b="1" dirty="0" smtClean="0">
                <a:latin typeface="Times New Roman"/>
                <a:cs typeface="Times New Roman"/>
              </a:rPr>
              <a:t>Source: Aging </a:t>
            </a:r>
            <a:r>
              <a:rPr lang="en-US" sz="1600" b="1" dirty="0">
                <a:latin typeface="Times New Roman"/>
                <a:cs typeface="Times New Roman"/>
              </a:rPr>
              <a:t>as a Risk </a:t>
            </a:r>
            <a:r>
              <a:rPr lang="en-US" sz="1600" b="1" dirty="0" smtClean="0">
                <a:latin typeface="Times New Roman"/>
                <a:cs typeface="Times New Roman"/>
              </a:rPr>
              <a:t>Factor. </a:t>
            </a:r>
            <a:r>
              <a:rPr lang="en-US" sz="1600" dirty="0" err="1" smtClean="0">
                <a:latin typeface="Times New Roman"/>
                <a:cs typeface="Times New Roman"/>
              </a:rPr>
              <a:t>Kochanek</a:t>
            </a:r>
            <a:r>
              <a:rPr lang="en-US" sz="1600" dirty="0" smtClean="0">
                <a:latin typeface="Times New Roman"/>
                <a:cs typeface="Times New Roman"/>
              </a:rPr>
              <a:t> </a:t>
            </a:r>
            <a:r>
              <a:rPr lang="en-US" sz="1600" dirty="0">
                <a:latin typeface="Times New Roman"/>
                <a:cs typeface="Times New Roman"/>
              </a:rPr>
              <a:t>KD, </a:t>
            </a:r>
            <a:r>
              <a:rPr lang="en-US" sz="1600" dirty="0" err="1">
                <a:latin typeface="Times New Roman"/>
                <a:cs typeface="Times New Roman"/>
              </a:rPr>
              <a:t>Xu</a:t>
            </a:r>
            <a:r>
              <a:rPr lang="en-US" sz="1600" dirty="0">
                <a:latin typeface="Times New Roman"/>
                <a:cs typeface="Times New Roman"/>
              </a:rPr>
              <a:t> J, Murphy SL, </a:t>
            </a:r>
            <a:r>
              <a:rPr lang="en-US" sz="1600" dirty="0" err="1">
                <a:latin typeface="Times New Roman"/>
                <a:cs typeface="Times New Roman"/>
              </a:rPr>
              <a:t>Miniño</a:t>
            </a:r>
            <a:r>
              <a:rPr lang="en-US" sz="1600" dirty="0">
                <a:latin typeface="Times New Roman"/>
                <a:cs typeface="Times New Roman"/>
              </a:rPr>
              <a:t> AM, Hsiang-</a:t>
            </a:r>
            <a:r>
              <a:rPr lang="en-US" sz="1600" dirty="0" err="1">
                <a:latin typeface="Times New Roman"/>
                <a:cs typeface="Times New Roman"/>
              </a:rPr>
              <a:t>Ching</a:t>
            </a:r>
            <a:r>
              <a:rPr lang="en-US" sz="1600" dirty="0">
                <a:latin typeface="Times New Roman"/>
                <a:cs typeface="Times New Roman"/>
              </a:rPr>
              <a:t> K (2011). Deaths: Preliminary Data from 2009.  </a:t>
            </a:r>
            <a:r>
              <a:rPr lang="en-US" sz="1600" i="1" dirty="0">
                <a:latin typeface="Times New Roman"/>
                <a:cs typeface="Times New Roman"/>
              </a:rPr>
              <a:t>National Vital Stats. Rep</a:t>
            </a:r>
            <a:r>
              <a:rPr lang="en-US" sz="1600" dirty="0">
                <a:latin typeface="Times New Roman"/>
                <a:cs typeface="Times New Roman"/>
              </a:rPr>
              <a:t>. (2009) 59(4</a:t>
            </a:r>
            <a:r>
              <a:rPr lang="en-US" sz="1600" dirty="0" smtClean="0">
                <a:latin typeface="Times New Roman"/>
                <a:cs typeface="Times New Roman"/>
              </a:rPr>
              <a:t>):1</a:t>
            </a:r>
            <a:r>
              <a:rPr lang="en-US" sz="1600" dirty="0">
                <a:latin typeface="Times New Roman"/>
                <a:cs typeface="Times New Roman"/>
              </a:rPr>
              <a:t>-68</a:t>
            </a:r>
            <a:r>
              <a:rPr lang="en-US" sz="1600" dirty="0" smtClean="0">
                <a:latin typeface="Times New Roman"/>
                <a:cs typeface="Times New Roman"/>
              </a:rPr>
              <a:t>. </a:t>
            </a:r>
            <a:r>
              <a:rPr lang="en-US" sz="1600" b="1" dirty="0">
                <a:latin typeface="Times New Roman"/>
                <a:cs typeface="Times New Roman"/>
              </a:rPr>
              <a:t>Change 1999 – 2009 in Deaths from Selected Diseases</a:t>
            </a:r>
            <a:r>
              <a:rPr lang="en-US" sz="1600" dirty="0">
                <a:latin typeface="Times New Roman"/>
                <a:cs typeface="Times New Roman"/>
              </a:rPr>
              <a:t> (comparison of data from </a:t>
            </a:r>
            <a:r>
              <a:rPr lang="en-US" sz="1600" dirty="0" err="1">
                <a:latin typeface="Times New Roman"/>
                <a:cs typeface="Times New Roman"/>
              </a:rPr>
              <a:t>Kochanek</a:t>
            </a:r>
            <a:r>
              <a:rPr lang="en-US" sz="1600" dirty="0">
                <a:latin typeface="Times New Roman"/>
                <a:cs typeface="Times New Roman"/>
              </a:rPr>
              <a:t> et al. (2011) Table 2 with Heron et al (2009) Table 9).  </a:t>
            </a:r>
            <a:r>
              <a:rPr lang="es-CL" sz="1600" dirty="0">
                <a:latin typeface="Times New Roman"/>
                <a:cs typeface="Times New Roman"/>
              </a:rPr>
              <a:t>Heron M, Hoyert DL, Murphy SL, Xu J, Kochanek KD, Tejada-Vera B (2009). </a:t>
            </a:r>
            <a:r>
              <a:rPr lang="en-US" sz="1600" dirty="0">
                <a:latin typeface="Times New Roman"/>
                <a:cs typeface="Times New Roman"/>
              </a:rPr>
              <a:t>Deaths: Final data for 2006. .</a:t>
            </a:r>
            <a:r>
              <a:rPr lang="en-US" sz="1600" i="1" dirty="0" err="1">
                <a:latin typeface="Times New Roman"/>
                <a:cs typeface="Times New Roman"/>
              </a:rPr>
              <a:t>Natl</a:t>
            </a:r>
            <a:r>
              <a:rPr lang="en-US" sz="1600" i="1" dirty="0">
                <a:latin typeface="Times New Roman"/>
                <a:cs typeface="Times New Roman"/>
              </a:rPr>
              <a:t> Vital Stats. Rep</a:t>
            </a:r>
            <a:r>
              <a:rPr lang="en-US" sz="1600" dirty="0">
                <a:latin typeface="Times New Roman"/>
                <a:cs typeface="Times New Roman"/>
              </a:rPr>
              <a:t>. 57(14</a:t>
            </a:r>
            <a:r>
              <a:rPr lang="en-US" sz="1600" dirty="0" smtClean="0">
                <a:latin typeface="Times New Roman"/>
                <a:cs typeface="Times New Roman"/>
              </a:rPr>
              <a:t>):1</a:t>
            </a:r>
            <a:r>
              <a:rPr lang="en-US" sz="1600" dirty="0">
                <a:latin typeface="Times New Roman"/>
                <a:cs typeface="Times New Roman"/>
              </a:rPr>
              <a:t>-136</a:t>
            </a:r>
            <a:r>
              <a:rPr lang="en-US" sz="1600" dirty="0" smtClean="0">
                <a:latin typeface="Times New Roman"/>
                <a:cs typeface="Times New Roman"/>
              </a:rPr>
              <a:t>.</a:t>
            </a:r>
            <a:endParaRPr lang="en-US" sz="1600" dirty="0">
              <a:latin typeface="Times New Roman"/>
              <a:cs typeface="Times New Roman"/>
            </a:endParaRPr>
          </a:p>
          <a:p>
            <a:r>
              <a:rPr lang="en-US" sz="1700" dirty="0"/>
              <a:t> </a:t>
            </a:r>
          </a:p>
        </p:txBody>
      </p:sp>
    </p:spTree>
    <p:extLst>
      <p:ext uri="{BB962C8B-B14F-4D97-AF65-F5344CB8AC3E}">
        <p14:creationId xmlns:p14="http://schemas.microsoft.com/office/powerpoint/2010/main" val="3211752305"/>
      </p:ext>
    </p:extLst>
  </p:cSld>
  <p:clrMapOvr>
    <a:masterClrMapping/>
  </p:clrMapOvr>
  <p:transition spd="slow">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129" y="319960"/>
            <a:ext cx="70778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Times New Roman"/>
                <a:ea typeface="+mn-ea"/>
                <a:cs typeface="Times New Roman"/>
                <a:sym typeface="Helvetica Light"/>
              </a:rPr>
              <a:t>Risk Factors for Cancer</a:t>
            </a:r>
            <a:endParaRPr kumimoji="0" lang="en-US" sz="36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pic>
        <p:nvPicPr>
          <p:cNvPr id="4"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151" y="1553829"/>
            <a:ext cx="9921833" cy="70080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5"/>
          <p:cNvSpPr/>
          <p:nvPr/>
        </p:nvSpPr>
        <p:spPr>
          <a:xfrm>
            <a:off x="1251453" y="8561855"/>
            <a:ext cx="10685632" cy="1377811"/>
          </a:xfrm>
          <a:prstGeom prst="rect">
            <a:avLst/>
          </a:prstGeom>
        </p:spPr>
        <p:txBody>
          <a:bodyPr wrap="square" lIns="130046" tIns="65023" rIns="130046" bIns="65023">
            <a:spAutoFit/>
          </a:bodyPr>
          <a:lstStyle/>
          <a:p>
            <a:pPr algn="l"/>
            <a:r>
              <a:rPr lang="en-US" sz="1600" b="1" dirty="0" smtClean="0">
                <a:latin typeface="Times New Roman"/>
                <a:cs typeface="Times New Roman"/>
              </a:rPr>
              <a:t>Source: Aging </a:t>
            </a:r>
            <a:r>
              <a:rPr lang="en-US" sz="1600" b="1" dirty="0">
                <a:latin typeface="Times New Roman"/>
                <a:cs typeface="Times New Roman"/>
              </a:rPr>
              <a:t>as a Risk </a:t>
            </a:r>
            <a:r>
              <a:rPr lang="en-US" sz="1600" b="1" dirty="0" smtClean="0">
                <a:latin typeface="Times New Roman"/>
                <a:cs typeface="Times New Roman"/>
              </a:rPr>
              <a:t>Factor. </a:t>
            </a:r>
            <a:r>
              <a:rPr lang="en-US" sz="1600" dirty="0" err="1" smtClean="0">
                <a:latin typeface="Times New Roman"/>
                <a:cs typeface="Times New Roman"/>
              </a:rPr>
              <a:t>Kochanek</a:t>
            </a:r>
            <a:r>
              <a:rPr lang="en-US" sz="1600" dirty="0" smtClean="0">
                <a:latin typeface="Times New Roman"/>
                <a:cs typeface="Times New Roman"/>
              </a:rPr>
              <a:t> </a:t>
            </a:r>
            <a:r>
              <a:rPr lang="en-US" sz="1600" dirty="0">
                <a:latin typeface="Times New Roman"/>
                <a:cs typeface="Times New Roman"/>
              </a:rPr>
              <a:t>KD, </a:t>
            </a:r>
            <a:r>
              <a:rPr lang="en-US" sz="1600" dirty="0" err="1">
                <a:latin typeface="Times New Roman"/>
                <a:cs typeface="Times New Roman"/>
              </a:rPr>
              <a:t>Xu</a:t>
            </a:r>
            <a:r>
              <a:rPr lang="en-US" sz="1600" dirty="0">
                <a:latin typeface="Times New Roman"/>
                <a:cs typeface="Times New Roman"/>
              </a:rPr>
              <a:t> J, Murphy SL, </a:t>
            </a:r>
            <a:r>
              <a:rPr lang="en-US" sz="1600" dirty="0" err="1">
                <a:latin typeface="Times New Roman"/>
                <a:cs typeface="Times New Roman"/>
              </a:rPr>
              <a:t>Miniño</a:t>
            </a:r>
            <a:r>
              <a:rPr lang="en-US" sz="1600" dirty="0">
                <a:latin typeface="Times New Roman"/>
                <a:cs typeface="Times New Roman"/>
              </a:rPr>
              <a:t> AM, Hsiang-</a:t>
            </a:r>
            <a:r>
              <a:rPr lang="en-US" sz="1600" dirty="0" err="1">
                <a:latin typeface="Times New Roman"/>
                <a:cs typeface="Times New Roman"/>
              </a:rPr>
              <a:t>Ching</a:t>
            </a:r>
            <a:r>
              <a:rPr lang="en-US" sz="1600" dirty="0">
                <a:latin typeface="Times New Roman"/>
                <a:cs typeface="Times New Roman"/>
              </a:rPr>
              <a:t> K (2011). Deaths: Preliminary Data from 2009.  </a:t>
            </a:r>
            <a:r>
              <a:rPr lang="en-US" sz="1600" i="1" dirty="0">
                <a:latin typeface="Times New Roman"/>
                <a:cs typeface="Times New Roman"/>
              </a:rPr>
              <a:t>National Vital Stats. Rep</a:t>
            </a:r>
            <a:r>
              <a:rPr lang="en-US" sz="1600" dirty="0">
                <a:latin typeface="Times New Roman"/>
                <a:cs typeface="Times New Roman"/>
              </a:rPr>
              <a:t>. (2009) 59(4</a:t>
            </a:r>
            <a:r>
              <a:rPr lang="en-US" sz="1600" dirty="0" smtClean="0">
                <a:latin typeface="Times New Roman"/>
                <a:cs typeface="Times New Roman"/>
              </a:rPr>
              <a:t>):1</a:t>
            </a:r>
            <a:r>
              <a:rPr lang="en-US" sz="1600" dirty="0">
                <a:latin typeface="Times New Roman"/>
                <a:cs typeface="Times New Roman"/>
              </a:rPr>
              <a:t>-68</a:t>
            </a:r>
            <a:r>
              <a:rPr lang="en-US" sz="1600" dirty="0" smtClean="0">
                <a:latin typeface="Times New Roman"/>
                <a:cs typeface="Times New Roman"/>
              </a:rPr>
              <a:t>. </a:t>
            </a:r>
            <a:r>
              <a:rPr lang="en-US" sz="1600" b="1" dirty="0">
                <a:latin typeface="Times New Roman"/>
                <a:cs typeface="Times New Roman"/>
              </a:rPr>
              <a:t>Change 1999 – 2009 in Deaths from Selected Diseases</a:t>
            </a:r>
            <a:r>
              <a:rPr lang="en-US" sz="1600" dirty="0">
                <a:latin typeface="Times New Roman"/>
                <a:cs typeface="Times New Roman"/>
              </a:rPr>
              <a:t> (comparison of data from </a:t>
            </a:r>
            <a:r>
              <a:rPr lang="en-US" sz="1600" dirty="0" err="1">
                <a:latin typeface="Times New Roman"/>
                <a:cs typeface="Times New Roman"/>
              </a:rPr>
              <a:t>Kochanek</a:t>
            </a:r>
            <a:r>
              <a:rPr lang="en-US" sz="1600" dirty="0">
                <a:latin typeface="Times New Roman"/>
                <a:cs typeface="Times New Roman"/>
              </a:rPr>
              <a:t> et al. (2011) Table 2 with Heron et al (2009) Table 9).  </a:t>
            </a:r>
            <a:r>
              <a:rPr lang="es-CL" sz="1600" dirty="0">
                <a:latin typeface="Times New Roman"/>
                <a:cs typeface="Times New Roman"/>
              </a:rPr>
              <a:t>Heron M, Hoyert DL, Murphy SL, Xu J, Kochanek KD, Tejada-Vera B (2009). </a:t>
            </a:r>
            <a:r>
              <a:rPr lang="en-US" sz="1600" dirty="0">
                <a:latin typeface="Times New Roman"/>
                <a:cs typeface="Times New Roman"/>
              </a:rPr>
              <a:t>Deaths: Final data for 2006. .</a:t>
            </a:r>
            <a:r>
              <a:rPr lang="en-US" sz="1600" i="1" dirty="0" err="1">
                <a:latin typeface="Times New Roman"/>
                <a:cs typeface="Times New Roman"/>
              </a:rPr>
              <a:t>Natl</a:t>
            </a:r>
            <a:r>
              <a:rPr lang="en-US" sz="1600" i="1" dirty="0">
                <a:latin typeface="Times New Roman"/>
                <a:cs typeface="Times New Roman"/>
              </a:rPr>
              <a:t> Vital Stats. Rep</a:t>
            </a:r>
            <a:r>
              <a:rPr lang="en-US" sz="1600" dirty="0">
                <a:latin typeface="Times New Roman"/>
                <a:cs typeface="Times New Roman"/>
              </a:rPr>
              <a:t>. 57(14</a:t>
            </a:r>
            <a:r>
              <a:rPr lang="en-US" sz="1600" dirty="0" smtClean="0">
                <a:latin typeface="Times New Roman"/>
                <a:cs typeface="Times New Roman"/>
              </a:rPr>
              <a:t>):1</a:t>
            </a:r>
            <a:r>
              <a:rPr lang="en-US" sz="1600" dirty="0">
                <a:latin typeface="Times New Roman"/>
                <a:cs typeface="Times New Roman"/>
              </a:rPr>
              <a:t>-136</a:t>
            </a:r>
            <a:r>
              <a:rPr lang="en-US" sz="1600" dirty="0" smtClean="0">
                <a:latin typeface="Times New Roman"/>
                <a:cs typeface="Times New Roman"/>
              </a:rPr>
              <a:t>.</a:t>
            </a:r>
            <a:endParaRPr lang="en-US" sz="1600" dirty="0">
              <a:latin typeface="Times New Roman"/>
              <a:cs typeface="Times New Roman"/>
            </a:endParaRPr>
          </a:p>
          <a:p>
            <a:r>
              <a:rPr lang="en-US" sz="1700" dirty="0"/>
              <a:t> </a:t>
            </a:r>
          </a:p>
        </p:txBody>
      </p:sp>
    </p:spTree>
    <p:extLst>
      <p:ext uri="{BB962C8B-B14F-4D97-AF65-F5344CB8AC3E}">
        <p14:creationId xmlns:p14="http://schemas.microsoft.com/office/powerpoint/2010/main" val="3348975806"/>
      </p:ext>
    </p:extLst>
  </p:cSld>
  <p:clrMapOvr>
    <a:masterClrMapping/>
  </p:clrMapOvr>
  <p:transition spd="slow">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129" y="319960"/>
            <a:ext cx="70778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Times New Roman"/>
                <a:ea typeface="+mn-ea"/>
                <a:cs typeface="Times New Roman"/>
                <a:sym typeface="Helvetica Light"/>
              </a:rPr>
              <a:t>Risk Factors for Alzheimer’s Disease</a:t>
            </a:r>
            <a:endParaRPr kumimoji="0" lang="en-US" sz="36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612473467"/>
              </p:ext>
            </p:extLst>
          </p:nvPr>
        </p:nvGraphicFramePr>
        <p:xfrm>
          <a:off x="2476822" y="1609283"/>
          <a:ext cx="8082844" cy="7143609"/>
        </p:xfrm>
        <a:graphic>
          <a:graphicData uri="http://schemas.openxmlformats.org/presentationml/2006/ole">
            <mc:AlternateContent xmlns:mc="http://schemas.openxmlformats.org/markup-compatibility/2006">
              <mc:Choice xmlns:v="urn:schemas-microsoft-com:vml" Requires="v">
                <p:oleObj spid="_x0000_s10264" name="SPW 11.0 Graph" r:id="rId3" imgW="5683320" imgH="5022720" progId="SigmaPlotGraphicObject.10">
                  <p:embed/>
                </p:oleObj>
              </mc:Choice>
              <mc:Fallback>
                <p:oleObj name="SPW 11.0 Graph" r:id="rId3" imgW="5683320" imgH="5022720" progId="SigmaPlotGraphicObject.10">
                  <p:embed/>
                  <p:pic>
                    <p:nvPicPr>
                      <p:cNvPr id="0" name=""/>
                      <p:cNvPicPr/>
                      <p:nvPr/>
                    </p:nvPicPr>
                    <p:blipFill>
                      <a:blip r:embed="rId4"/>
                      <a:stretch>
                        <a:fillRect/>
                      </a:stretch>
                    </p:blipFill>
                    <p:spPr>
                      <a:xfrm>
                        <a:off x="2476822" y="1609283"/>
                        <a:ext cx="8082844" cy="7143609"/>
                      </a:xfrm>
                      <a:prstGeom prst="rect">
                        <a:avLst/>
                      </a:prstGeom>
                    </p:spPr>
                  </p:pic>
                </p:oleObj>
              </mc:Fallback>
            </mc:AlternateContent>
          </a:graphicData>
        </a:graphic>
      </p:graphicFrame>
      <p:sp>
        <p:nvSpPr>
          <p:cNvPr id="6" name="Rectangle 5"/>
          <p:cNvSpPr/>
          <p:nvPr/>
        </p:nvSpPr>
        <p:spPr>
          <a:xfrm>
            <a:off x="1251453" y="8687471"/>
            <a:ext cx="10685632" cy="1377811"/>
          </a:xfrm>
          <a:prstGeom prst="rect">
            <a:avLst/>
          </a:prstGeom>
        </p:spPr>
        <p:txBody>
          <a:bodyPr wrap="square" lIns="130046" tIns="65023" rIns="130046" bIns="65023">
            <a:spAutoFit/>
          </a:bodyPr>
          <a:lstStyle/>
          <a:p>
            <a:pPr algn="l"/>
            <a:r>
              <a:rPr lang="en-US" sz="1600" b="1" dirty="0" smtClean="0">
                <a:latin typeface="Times New Roman"/>
                <a:cs typeface="Times New Roman"/>
              </a:rPr>
              <a:t>Source: Aging </a:t>
            </a:r>
            <a:r>
              <a:rPr lang="en-US" sz="1600" b="1" dirty="0">
                <a:latin typeface="Times New Roman"/>
                <a:cs typeface="Times New Roman"/>
              </a:rPr>
              <a:t>as a Risk </a:t>
            </a:r>
            <a:r>
              <a:rPr lang="en-US" sz="1600" b="1" dirty="0" smtClean="0">
                <a:latin typeface="Times New Roman"/>
                <a:cs typeface="Times New Roman"/>
              </a:rPr>
              <a:t>Factor. </a:t>
            </a:r>
            <a:r>
              <a:rPr lang="en-US" sz="1600" dirty="0" err="1" smtClean="0">
                <a:latin typeface="Times New Roman"/>
                <a:cs typeface="Times New Roman"/>
              </a:rPr>
              <a:t>Kochanek</a:t>
            </a:r>
            <a:r>
              <a:rPr lang="en-US" sz="1600" dirty="0" smtClean="0">
                <a:latin typeface="Times New Roman"/>
                <a:cs typeface="Times New Roman"/>
              </a:rPr>
              <a:t> </a:t>
            </a:r>
            <a:r>
              <a:rPr lang="en-US" sz="1600" dirty="0">
                <a:latin typeface="Times New Roman"/>
                <a:cs typeface="Times New Roman"/>
              </a:rPr>
              <a:t>KD, </a:t>
            </a:r>
            <a:r>
              <a:rPr lang="en-US" sz="1600" dirty="0" err="1">
                <a:latin typeface="Times New Roman"/>
                <a:cs typeface="Times New Roman"/>
              </a:rPr>
              <a:t>Xu</a:t>
            </a:r>
            <a:r>
              <a:rPr lang="en-US" sz="1600" dirty="0">
                <a:latin typeface="Times New Roman"/>
                <a:cs typeface="Times New Roman"/>
              </a:rPr>
              <a:t> J, Murphy SL, </a:t>
            </a:r>
            <a:r>
              <a:rPr lang="en-US" sz="1600" dirty="0" err="1">
                <a:latin typeface="Times New Roman"/>
                <a:cs typeface="Times New Roman"/>
              </a:rPr>
              <a:t>Miniño</a:t>
            </a:r>
            <a:r>
              <a:rPr lang="en-US" sz="1600" dirty="0">
                <a:latin typeface="Times New Roman"/>
                <a:cs typeface="Times New Roman"/>
              </a:rPr>
              <a:t> AM, Hsiang-</a:t>
            </a:r>
            <a:r>
              <a:rPr lang="en-US" sz="1600" dirty="0" err="1">
                <a:latin typeface="Times New Roman"/>
                <a:cs typeface="Times New Roman"/>
              </a:rPr>
              <a:t>Ching</a:t>
            </a:r>
            <a:r>
              <a:rPr lang="en-US" sz="1600" dirty="0">
                <a:latin typeface="Times New Roman"/>
                <a:cs typeface="Times New Roman"/>
              </a:rPr>
              <a:t> K (2011). Deaths: Preliminary Data from 2009.  </a:t>
            </a:r>
            <a:r>
              <a:rPr lang="en-US" sz="1600" i="1" dirty="0">
                <a:latin typeface="Times New Roman"/>
                <a:cs typeface="Times New Roman"/>
              </a:rPr>
              <a:t>National Vital Stats. Rep</a:t>
            </a:r>
            <a:r>
              <a:rPr lang="en-US" sz="1600" dirty="0">
                <a:latin typeface="Times New Roman"/>
                <a:cs typeface="Times New Roman"/>
              </a:rPr>
              <a:t>. (2009) 59(4</a:t>
            </a:r>
            <a:r>
              <a:rPr lang="en-US" sz="1600" dirty="0" smtClean="0">
                <a:latin typeface="Times New Roman"/>
                <a:cs typeface="Times New Roman"/>
              </a:rPr>
              <a:t>):1</a:t>
            </a:r>
            <a:r>
              <a:rPr lang="en-US" sz="1600" dirty="0">
                <a:latin typeface="Times New Roman"/>
                <a:cs typeface="Times New Roman"/>
              </a:rPr>
              <a:t>-68</a:t>
            </a:r>
            <a:r>
              <a:rPr lang="en-US" sz="1600" dirty="0" smtClean="0">
                <a:latin typeface="Times New Roman"/>
                <a:cs typeface="Times New Roman"/>
              </a:rPr>
              <a:t>. </a:t>
            </a:r>
            <a:r>
              <a:rPr lang="en-US" sz="1600" b="1" dirty="0">
                <a:latin typeface="Times New Roman"/>
                <a:cs typeface="Times New Roman"/>
              </a:rPr>
              <a:t>Change 1999 – 2009 in Deaths from Selected Diseases</a:t>
            </a:r>
            <a:r>
              <a:rPr lang="en-US" sz="1600" dirty="0">
                <a:latin typeface="Times New Roman"/>
                <a:cs typeface="Times New Roman"/>
              </a:rPr>
              <a:t> (comparison of data from </a:t>
            </a:r>
            <a:r>
              <a:rPr lang="en-US" sz="1600" dirty="0" err="1">
                <a:latin typeface="Times New Roman"/>
                <a:cs typeface="Times New Roman"/>
              </a:rPr>
              <a:t>Kochanek</a:t>
            </a:r>
            <a:r>
              <a:rPr lang="en-US" sz="1600" dirty="0">
                <a:latin typeface="Times New Roman"/>
                <a:cs typeface="Times New Roman"/>
              </a:rPr>
              <a:t> et al. (2011) Table 2 with Heron et al (2009) Table 9).  </a:t>
            </a:r>
            <a:r>
              <a:rPr lang="es-CL" sz="1600" dirty="0">
                <a:latin typeface="Times New Roman"/>
                <a:cs typeface="Times New Roman"/>
              </a:rPr>
              <a:t>Heron M, Hoyert DL, Murphy SL, Xu J, Kochanek KD, Tejada-Vera B (2009). </a:t>
            </a:r>
            <a:r>
              <a:rPr lang="en-US" sz="1600" dirty="0">
                <a:latin typeface="Times New Roman"/>
                <a:cs typeface="Times New Roman"/>
              </a:rPr>
              <a:t>Deaths: Final data for 2006. .</a:t>
            </a:r>
            <a:r>
              <a:rPr lang="en-US" sz="1600" i="1" dirty="0" err="1">
                <a:latin typeface="Times New Roman"/>
                <a:cs typeface="Times New Roman"/>
              </a:rPr>
              <a:t>Natl</a:t>
            </a:r>
            <a:r>
              <a:rPr lang="en-US" sz="1600" i="1" dirty="0">
                <a:latin typeface="Times New Roman"/>
                <a:cs typeface="Times New Roman"/>
              </a:rPr>
              <a:t> Vital Stats. Rep</a:t>
            </a:r>
            <a:r>
              <a:rPr lang="en-US" sz="1600" dirty="0">
                <a:latin typeface="Times New Roman"/>
                <a:cs typeface="Times New Roman"/>
              </a:rPr>
              <a:t>. 57(14</a:t>
            </a:r>
            <a:r>
              <a:rPr lang="en-US" sz="1600" dirty="0" smtClean="0">
                <a:latin typeface="Times New Roman"/>
                <a:cs typeface="Times New Roman"/>
              </a:rPr>
              <a:t>):1</a:t>
            </a:r>
            <a:r>
              <a:rPr lang="en-US" sz="1600" dirty="0">
                <a:latin typeface="Times New Roman"/>
                <a:cs typeface="Times New Roman"/>
              </a:rPr>
              <a:t>-136</a:t>
            </a:r>
            <a:r>
              <a:rPr lang="en-US" sz="1600" dirty="0" smtClean="0">
                <a:latin typeface="Times New Roman"/>
                <a:cs typeface="Times New Roman"/>
              </a:rPr>
              <a:t>.</a:t>
            </a:r>
            <a:endParaRPr lang="en-US" sz="1600" dirty="0">
              <a:latin typeface="Times New Roman"/>
              <a:cs typeface="Times New Roman"/>
            </a:endParaRPr>
          </a:p>
          <a:p>
            <a:r>
              <a:rPr lang="en-US" sz="1700" dirty="0"/>
              <a:t> </a:t>
            </a:r>
          </a:p>
        </p:txBody>
      </p:sp>
    </p:spTree>
    <p:extLst>
      <p:ext uri="{BB962C8B-B14F-4D97-AF65-F5344CB8AC3E}">
        <p14:creationId xmlns:p14="http://schemas.microsoft.com/office/powerpoint/2010/main" val="714018144"/>
      </p:ext>
    </p:extLst>
  </p:cSld>
  <p:clrMapOvr>
    <a:masterClrMapping/>
  </p:clrMapOvr>
  <p:transition spd="slow">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5129" y="319960"/>
            <a:ext cx="7077892"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3600" b="0" i="0" u="none" strike="noStrike" cap="none" spc="0" normalizeH="0" baseline="0" dirty="0" smtClean="0">
                <a:ln>
                  <a:noFill/>
                </a:ln>
                <a:solidFill>
                  <a:srgbClr val="000000"/>
                </a:solidFill>
                <a:effectLst/>
                <a:uFillTx/>
                <a:latin typeface="Times New Roman"/>
                <a:ea typeface="+mn-ea"/>
                <a:cs typeface="Times New Roman"/>
                <a:sym typeface="Helvetica Light"/>
              </a:rPr>
              <a:t>Risk Factors for Alzheimer’s Disease</a:t>
            </a:r>
            <a:endParaRPr kumimoji="0" lang="en-US" sz="36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562240285"/>
              </p:ext>
            </p:extLst>
          </p:nvPr>
        </p:nvGraphicFramePr>
        <p:xfrm>
          <a:off x="1842347" y="1498375"/>
          <a:ext cx="9207218" cy="7143609"/>
        </p:xfrm>
        <a:graphic>
          <a:graphicData uri="http://schemas.openxmlformats.org/presentationml/2006/ole">
            <mc:AlternateContent xmlns:mc="http://schemas.openxmlformats.org/markup-compatibility/2006">
              <mc:Choice xmlns:v="urn:schemas-microsoft-com:vml" Requires="v">
                <p:oleObj spid="_x0000_s11288" name="SPW 11.0 Graph" r:id="rId3" imgW="6473880" imgH="5022720" progId="SigmaPlotGraphicObject.10">
                  <p:embed/>
                </p:oleObj>
              </mc:Choice>
              <mc:Fallback>
                <p:oleObj name="SPW 11.0 Graph" r:id="rId3" imgW="6473880" imgH="5022720" progId="SigmaPlotGraphicObject.10">
                  <p:embed/>
                  <p:pic>
                    <p:nvPicPr>
                      <p:cNvPr id="0" name=""/>
                      <p:cNvPicPr/>
                      <p:nvPr/>
                    </p:nvPicPr>
                    <p:blipFill>
                      <a:blip r:embed="rId4"/>
                      <a:stretch>
                        <a:fillRect/>
                      </a:stretch>
                    </p:blipFill>
                    <p:spPr>
                      <a:xfrm>
                        <a:off x="1842347" y="1498375"/>
                        <a:ext cx="9207218" cy="7143609"/>
                      </a:xfrm>
                      <a:prstGeom prst="rect">
                        <a:avLst/>
                      </a:prstGeom>
                    </p:spPr>
                  </p:pic>
                </p:oleObj>
              </mc:Fallback>
            </mc:AlternateContent>
          </a:graphicData>
        </a:graphic>
      </p:graphicFrame>
      <p:sp>
        <p:nvSpPr>
          <p:cNvPr id="6" name="Rectangle 5"/>
          <p:cNvSpPr/>
          <p:nvPr/>
        </p:nvSpPr>
        <p:spPr>
          <a:xfrm>
            <a:off x="1251453" y="8687471"/>
            <a:ext cx="10685632" cy="1377811"/>
          </a:xfrm>
          <a:prstGeom prst="rect">
            <a:avLst/>
          </a:prstGeom>
        </p:spPr>
        <p:txBody>
          <a:bodyPr wrap="square" lIns="130046" tIns="65023" rIns="130046" bIns="65023">
            <a:spAutoFit/>
          </a:bodyPr>
          <a:lstStyle/>
          <a:p>
            <a:pPr algn="l"/>
            <a:r>
              <a:rPr lang="en-US" sz="1600" b="1" dirty="0" smtClean="0">
                <a:latin typeface="Times New Roman"/>
                <a:cs typeface="Times New Roman"/>
              </a:rPr>
              <a:t>Source: Aging </a:t>
            </a:r>
            <a:r>
              <a:rPr lang="en-US" sz="1600" b="1" dirty="0">
                <a:latin typeface="Times New Roman"/>
                <a:cs typeface="Times New Roman"/>
              </a:rPr>
              <a:t>as a Risk </a:t>
            </a:r>
            <a:r>
              <a:rPr lang="en-US" sz="1600" b="1" dirty="0" smtClean="0">
                <a:latin typeface="Times New Roman"/>
                <a:cs typeface="Times New Roman"/>
              </a:rPr>
              <a:t>Factor. </a:t>
            </a:r>
            <a:r>
              <a:rPr lang="en-US" sz="1600" dirty="0" err="1" smtClean="0">
                <a:latin typeface="Times New Roman"/>
                <a:cs typeface="Times New Roman"/>
              </a:rPr>
              <a:t>Kochanek</a:t>
            </a:r>
            <a:r>
              <a:rPr lang="en-US" sz="1600" dirty="0" smtClean="0">
                <a:latin typeface="Times New Roman"/>
                <a:cs typeface="Times New Roman"/>
              </a:rPr>
              <a:t> </a:t>
            </a:r>
            <a:r>
              <a:rPr lang="en-US" sz="1600" dirty="0">
                <a:latin typeface="Times New Roman"/>
                <a:cs typeface="Times New Roman"/>
              </a:rPr>
              <a:t>KD, </a:t>
            </a:r>
            <a:r>
              <a:rPr lang="en-US" sz="1600" dirty="0" err="1">
                <a:latin typeface="Times New Roman"/>
                <a:cs typeface="Times New Roman"/>
              </a:rPr>
              <a:t>Xu</a:t>
            </a:r>
            <a:r>
              <a:rPr lang="en-US" sz="1600" dirty="0">
                <a:latin typeface="Times New Roman"/>
                <a:cs typeface="Times New Roman"/>
              </a:rPr>
              <a:t> J, Murphy SL, </a:t>
            </a:r>
            <a:r>
              <a:rPr lang="en-US" sz="1600" dirty="0" err="1">
                <a:latin typeface="Times New Roman"/>
                <a:cs typeface="Times New Roman"/>
              </a:rPr>
              <a:t>Miniño</a:t>
            </a:r>
            <a:r>
              <a:rPr lang="en-US" sz="1600" dirty="0">
                <a:latin typeface="Times New Roman"/>
                <a:cs typeface="Times New Roman"/>
              </a:rPr>
              <a:t> AM, Hsiang-</a:t>
            </a:r>
            <a:r>
              <a:rPr lang="en-US" sz="1600" dirty="0" err="1">
                <a:latin typeface="Times New Roman"/>
                <a:cs typeface="Times New Roman"/>
              </a:rPr>
              <a:t>Ching</a:t>
            </a:r>
            <a:r>
              <a:rPr lang="en-US" sz="1600" dirty="0">
                <a:latin typeface="Times New Roman"/>
                <a:cs typeface="Times New Roman"/>
              </a:rPr>
              <a:t> K (2011). Deaths: Preliminary Data from 2009.  </a:t>
            </a:r>
            <a:r>
              <a:rPr lang="en-US" sz="1600" i="1" dirty="0">
                <a:latin typeface="Times New Roman"/>
                <a:cs typeface="Times New Roman"/>
              </a:rPr>
              <a:t>National Vital Stats. Rep</a:t>
            </a:r>
            <a:r>
              <a:rPr lang="en-US" sz="1600" dirty="0">
                <a:latin typeface="Times New Roman"/>
                <a:cs typeface="Times New Roman"/>
              </a:rPr>
              <a:t>. (2009) 59(4</a:t>
            </a:r>
            <a:r>
              <a:rPr lang="en-US" sz="1600" dirty="0" smtClean="0">
                <a:latin typeface="Times New Roman"/>
                <a:cs typeface="Times New Roman"/>
              </a:rPr>
              <a:t>):1</a:t>
            </a:r>
            <a:r>
              <a:rPr lang="en-US" sz="1600" dirty="0">
                <a:latin typeface="Times New Roman"/>
                <a:cs typeface="Times New Roman"/>
              </a:rPr>
              <a:t>-68</a:t>
            </a:r>
            <a:r>
              <a:rPr lang="en-US" sz="1600" dirty="0" smtClean="0">
                <a:latin typeface="Times New Roman"/>
                <a:cs typeface="Times New Roman"/>
              </a:rPr>
              <a:t>. </a:t>
            </a:r>
            <a:r>
              <a:rPr lang="en-US" sz="1600" b="1" dirty="0">
                <a:latin typeface="Times New Roman"/>
                <a:cs typeface="Times New Roman"/>
              </a:rPr>
              <a:t>Change 1999 – 2009 in Deaths from Selected Diseases</a:t>
            </a:r>
            <a:r>
              <a:rPr lang="en-US" sz="1600" dirty="0">
                <a:latin typeface="Times New Roman"/>
                <a:cs typeface="Times New Roman"/>
              </a:rPr>
              <a:t> (comparison of data from </a:t>
            </a:r>
            <a:r>
              <a:rPr lang="en-US" sz="1600" dirty="0" err="1">
                <a:latin typeface="Times New Roman"/>
                <a:cs typeface="Times New Roman"/>
              </a:rPr>
              <a:t>Kochanek</a:t>
            </a:r>
            <a:r>
              <a:rPr lang="en-US" sz="1600" dirty="0">
                <a:latin typeface="Times New Roman"/>
                <a:cs typeface="Times New Roman"/>
              </a:rPr>
              <a:t> et al. (2011) Table 2 with Heron et al (2009) Table 9).  </a:t>
            </a:r>
            <a:r>
              <a:rPr lang="es-CL" sz="1600" dirty="0">
                <a:latin typeface="Times New Roman"/>
                <a:cs typeface="Times New Roman"/>
              </a:rPr>
              <a:t>Heron M, Hoyert DL, Murphy SL, Xu J, Kochanek KD, Tejada-Vera B (2009). </a:t>
            </a:r>
            <a:r>
              <a:rPr lang="en-US" sz="1600" dirty="0">
                <a:latin typeface="Times New Roman"/>
                <a:cs typeface="Times New Roman"/>
              </a:rPr>
              <a:t>Deaths: Final data for 2006. .</a:t>
            </a:r>
            <a:r>
              <a:rPr lang="en-US" sz="1600" i="1" dirty="0" err="1">
                <a:latin typeface="Times New Roman"/>
                <a:cs typeface="Times New Roman"/>
              </a:rPr>
              <a:t>Natl</a:t>
            </a:r>
            <a:r>
              <a:rPr lang="en-US" sz="1600" i="1" dirty="0">
                <a:latin typeface="Times New Roman"/>
                <a:cs typeface="Times New Roman"/>
              </a:rPr>
              <a:t> Vital Stats. Rep</a:t>
            </a:r>
            <a:r>
              <a:rPr lang="en-US" sz="1600" dirty="0">
                <a:latin typeface="Times New Roman"/>
                <a:cs typeface="Times New Roman"/>
              </a:rPr>
              <a:t>. 57(14</a:t>
            </a:r>
            <a:r>
              <a:rPr lang="en-US" sz="1600" dirty="0" smtClean="0">
                <a:latin typeface="Times New Roman"/>
                <a:cs typeface="Times New Roman"/>
              </a:rPr>
              <a:t>):1</a:t>
            </a:r>
            <a:r>
              <a:rPr lang="en-US" sz="1600" dirty="0">
                <a:latin typeface="Times New Roman"/>
                <a:cs typeface="Times New Roman"/>
              </a:rPr>
              <a:t>-136</a:t>
            </a:r>
            <a:r>
              <a:rPr lang="en-US" sz="1600" dirty="0" smtClean="0">
                <a:latin typeface="Times New Roman"/>
                <a:cs typeface="Times New Roman"/>
              </a:rPr>
              <a:t>.</a:t>
            </a:r>
            <a:endParaRPr lang="en-US" sz="1600" dirty="0">
              <a:latin typeface="Times New Roman"/>
              <a:cs typeface="Times New Roman"/>
            </a:endParaRPr>
          </a:p>
          <a:p>
            <a:r>
              <a:rPr lang="en-US" sz="1700" dirty="0"/>
              <a:t> </a:t>
            </a:r>
          </a:p>
        </p:txBody>
      </p:sp>
    </p:spTree>
    <p:extLst>
      <p:ext uri="{BB962C8B-B14F-4D97-AF65-F5344CB8AC3E}">
        <p14:creationId xmlns:p14="http://schemas.microsoft.com/office/powerpoint/2010/main" val="1234181444"/>
      </p:ext>
    </p:extLst>
  </p:cSld>
  <p:clrMapOvr>
    <a:masterClrMapping/>
  </p:clrMapOvr>
  <p:transition spd="slow">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 name="Shape 111"/>
          <p:cNvSpPr>
            <a:spLocks noGrp="1"/>
          </p:cNvSpPr>
          <p:nvPr>
            <p:ph type="title"/>
          </p:nvPr>
        </p:nvSpPr>
        <p:spPr>
          <a:xfrm>
            <a:off x="92608" y="0"/>
            <a:ext cx="12912191" cy="1951509"/>
          </a:xfrm>
          <a:prstGeom prst="rect">
            <a:avLst/>
          </a:prstGeom>
        </p:spPr>
        <p:txBody>
          <a:bodyPr>
            <a:normAutofit fontScale="90000"/>
          </a:bodyPr>
          <a:lstStyle/>
          <a:p>
            <a:pPr lvl="0" algn="ctr">
              <a:lnSpc>
                <a:spcPct val="80000"/>
              </a:lnSpc>
              <a:defRPr sz="1800">
                <a:solidFill>
                  <a:srgbClr val="000000"/>
                </a:solidFill>
              </a:defRPr>
            </a:pPr>
            <a:r>
              <a:rPr lang="en-US" sz="6000" dirty="0" smtClean="0">
                <a:solidFill>
                  <a:schemeClr val="tx1"/>
                </a:solidFill>
                <a:latin typeface="Times New Roman"/>
                <a:cs typeface="Times New Roman"/>
              </a:rPr>
              <a:t>Unstated Assumptions Associated With Ignoring Human Biology When Forecasting</a:t>
            </a:r>
            <a:endParaRPr sz="6000" dirty="0">
              <a:solidFill>
                <a:schemeClr val="tx1"/>
              </a:solidFill>
              <a:latin typeface="Times New Roman"/>
              <a:cs typeface="Times New Roman"/>
            </a:endParaRPr>
          </a:p>
        </p:txBody>
      </p:sp>
      <p:sp>
        <p:nvSpPr>
          <p:cNvPr id="3" name="TextBox 2"/>
          <p:cNvSpPr txBox="1"/>
          <p:nvPr/>
        </p:nvSpPr>
        <p:spPr>
          <a:xfrm>
            <a:off x="873159" y="2216253"/>
            <a:ext cx="11152641"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marR="0" indent="-742950" algn="l" defTabSz="584200" rtl="0" fontAlgn="auto" latinLnBrk="1" hangingPunct="0">
              <a:lnSpc>
                <a:spcPct val="100000"/>
              </a:lnSpc>
              <a:spcBef>
                <a:spcPts val="0"/>
              </a:spcBef>
              <a:spcAft>
                <a:spcPts val="0"/>
              </a:spcAft>
              <a:buClrTx/>
              <a:buSzTx/>
              <a:buFontTx/>
              <a:buAutoNum type="arabicPeriod"/>
              <a:tabLst/>
            </a:pPr>
            <a:r>
              <a:rPr kumimoji="0" lang="en-US" sz="3200" b="0" i="0" u="none" strike="noStrike" cap="none" spc="0" normalizeH="0" baseline="0" dirty="0" smtClean="0">
                <a:ln>
                  <a:noFill/>
                </a:ln>
                <a:solidFill>
                  <a:srgbClr val="000000"/>
                </a:solidFill>
                <a:effectLst/>
                <a:uFillTx/>
                <a:latin typeface="Times New Roman"/>
                <a:ea typeface="+mn-ea"/>
                <a:cs typeface="Times New Roman"/>
                <a:sym typeface="Helvetica Light"/>
              </a:rPr>
              <a:t>Diseases drive mortality, not aging.</a:t>
            </a:r>
            <a:endParaRPr kumimoji="0" lang="en-US" sz="32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sp>
        <p:nvSpPr>
          <p:cNvPr id="8" name="TextBox 7"/>
          <p:cNvSpPr txBox="1"/>
          <p:nvPr/>
        </p:nvSpPr>
        <p:spPr>
          <a:xfrm>
            <a:off x="873159" y="3724569"/>
            <a:ext cx="11655371"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marR="0" indent="-514350" algn="l" defTabSz="584200" rtl="0" fontAlgn="auto" latinLnBrk="1" hangingPunct="0">
              <a:lnSpc>
                <a:spcPct val="100000"/>
              </a:lnSpc>
              <a:spcBef>
                <a:spcPts val="0"/>
              </a:spcBef>
              <a:spcAft>
                <a:spcPts val="0"/>
              </a:spcAft>
              <a:buClrTx/>
              <a:buSzTx/>
              <a:buAutoNum type="arabicPeriod" startAt="2"/>
              <a:tabLst/>
            </a:pP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  Curing diseases yields large increases in life expectancy.</a:t>
            </a:r>
            <a:endParaRPr kumimoji="0" lang="en-US" sz="32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10" name="TextBox 9"/>
          <p:cNvSpPr txBox="1"/>
          <p:nvPr/>
        </p:nvSpPr>
        <p:spPr>
          <a:xfrm>
            <a:off x="873159" y="7824943"/>
            <a:ext cx="11655371"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sz="3200" dirty="0">
                <a:solidFill>
                  <a:srgbClr val="000000"/>
                </a:solidFill>
                <a:latin typeface="Times New Roman"/>
                <a:cs typeface="Times New Roman"/>
              </a:rPr>
              <a:t>5</a:t>
            </a: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   Large increases in life expectancy require </a:t>
            </a:r>
            <a:r>
              <a:rPr lang="en-US" sz="3200" dirty="0" smtClean="0">
                <a:solidFill>
                  <a:srgbClr val="000000"/>
                </a:solidFill>
                <a:latin typeface="Times New Roman"/>
                <a:cs typeface="Times New Roman"/>
              </a:rPr>
              <a:t>MUCH MORE than             declines in death rates from diseases. It requires a modulation of          aging itself.</a:t>
            </a:r>
            <a:endParaRPr kumimoji="0" lang="en-US" sz="32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11" name="TextBox 10"/>
          <p:cNvSpPr txBox="1"/>
          <p:nvPr/>
        </p:nvSpPr>
        <p:spPr>
          <a:xfrm>
            <a:off x="873159" y="5041076"/>
            <a:ext cx="11655371" cy="59503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sz="3200" dirty="0">
                <a:solidFill>
                  <a:srgbClr val="000000"/>
                </a:solidFill>
                <a:latin typeface="Times New Roman"/>
                <a:cs typeface="Times New Roman"/>
              </a:rPr>
              <a:t>3</a:t>
            </a: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    </a:t>
            </a:r>
            <a:r>
              <a:rPr lang="en-US" sz="3200" dirty="0" smtClean="0">
                <a:solidFill>
                  <a:srgbClr val="000000"/>
                </a:solidFill>
                <a:latin typeface="Times New Roman"/>
                <a:cs typeface="Times New Roman"/>
              </a:rPr>
              <a:t>Treating diseases slows biological aging.</a:t>
            </a:r>
            <a:endParaRPr kumimoji="0" lang="en-US" sz="3200" b="0" i="0" u="none" strike="noStrike" cap="none" spc="0" normalizeH="0" baseline="0" dirty="0">
              <a:ln>
                <a:noFill/>
              </a:ln>
              <a:solidFill>
                <a:srgbClr val="000000"/>
              </a:solidFill>
              <a:effectLst/>
              <a:uFillTx/>
              <a:sym typeface="Helvetica Light"/>
            </a:endParaRPr>
          </a:p>
        </p:txBody>
      </p:sp>
      <p:sp>
        <p:nvSpPr>
          <p:cNvPr id="12" name="TextBox 11"/>
          <p:cNvSpPr txBox="1"/>
          <p:nvPr/>
        </p:nvSpPr>
        <p:spPr>
          <a:xfrm>
            <a:off x="873159" y="6296383"/>
            <a:ext cx="11655371"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sz="3200" dirty="0" smtClean="0">
                <a:solidFill>
                  <a:srgbClr val="000000"/>
                </a:solidFill>
                <a:latin typeface="Times New Roman"/>
                <a:cs typeface="Times New Roman"/>
              </a:rPr>
              <a:t>4</a:t>
            </a: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    </a:t>
            </a:r>
            <a:r>
              <a:rPr lang="en-US" sz="3200" dirty="0" smtClean="0">
                <a:solidFill>
                  <a:srgbClr val="000000"/>
                </a:solidFill>
                <a:latin typeface="Times New Roman"/>
                <a:cs typeface="Times New Roman"/>
              </a:rPr>
              <a:t>Everyone can live as long as the longest-lived subgroup. That is,          there is no genetic heterogeneity.</a:t>
            </a:r>
            <a:endParaRPr kumimoji="0" lang="en-US" sz="3200" b="0" i="0" u="none" strike="noStrike" cap="none" spc="0" normalizeH="0" baseline="0" dirty="0">
              <a:ln>
                <a:noFill/>
              </a:ln>
              <a:solidFill>
                <a:srgbClr val="000000"/>
              </a:solidFill>
              <a:effectLst/>
              <a:uFillTx/>
              <a:sym typeface="Helvetica Light"/>
            </a:endParaRPr>
          </a:p>
        </p:txBody>
      </p:sp>
    </p:spTree>
    <p:extLst>
      <p:ext uri="{BB962C8B-B14F-4D97-AF65-F5344CB8AC3E}">
        <p14:creationId xmlns:p14="http://schemas.microsoft.com/office/powerpoint/2010/main" val="3954084609"/>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dissolv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3" grpId="0"/>
      <p:bldP spid="8" grpId="0"/>
      <p:bldP spid="10"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Shape 39"/>
          <p:cNvSpPr>
            <a:spLocks noGrp="1"/>
          </p:cNvSpPr>
          <p:nvPr>
            <p:ph type="title"/>
          </p:nvPr>
        </p:nvSpPr>
        <p:spPr>
          <a:xfrm>
            <a:off x="431800" y="478876"/>
            <a:ext cx="12141200" cy="2299362"/>
          </a:xfrm>
          <a:prstGeom prst="rect">
            <a:avLst/>
          </a:prstGeom>
        </p:spPr>
        <p:txBody>
          <a:bodyPr>
            <a:normAutofit fontScale="90000"/>
          </a:bodyPr>
          <a:lstStyle/>
          <a:p>
            <a:pPr lvl="0" algn="ctr">
              <a:defRPr sz="1800">
                <a:solidFill>
                  <a:srgbClr val="000000"/>
                </a:solidFill>
              </a:defRPr>
            </a:pPr>
            <a:r>
              <a:rPr lang="en-US" sz="6700" dirty="0" smtClean="0">
                <a:solidFill>
                  <a:schemeClr val="tx1"/>
                </a:solidFill>
              </a:rPr>
              <a:t>Rule # 3</a:t>
            </a:r>
            <a:br>
              <a:rPr lang="en-US" sz="6700" dirty="0" smtClean="0">
                <a:solidFill>
                  <a:schemeClr val="tx1"/>
                </a:solidFill>
              </a:rPr>
            </a:br>
            <a:r>
              <a:rPr lang="en-US" sz="8000" dirty="0" smtClean="0">
                <a:solidFill>
                  <a:schemeClr val="tx1"/>
                </a:solidFill>
                <a:latin typeface="Times New Roman"/>
                <a:cs typeface="Times New Roman"/>
              </a:rPr>
              <a:t>Life Expectancy is an Inherently Bad Metric to Forecast</a:t>
            </a:r>
            <a:endParaRPr sz="8000" dirty="0">
              <a:solidFill>
                <a:schemeClr val="tx1"/>
              </a:solidFill>
              <a:latin typeface="Times New Roman"/>
              <a:cs typeface="Times New Roman"/>
            </a:endParaRPr>
          </a:p>
        </p:txBody>
      </p:sp>
      <p:pic>
        <p:nvPicPr>
          <p:cNvPr id="4" name="Picture 3" descr="richterscale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3098" y="3572020"/>
            <a:ext cx="4517239" cy="5434804"/>
          </a:xfrm>
          <a:prstGeom prst="rect">
            <a:avLst/>
          </a:prstGeom>
        </p:spPr>
      </p:pic>
      <p:sp>
        <p:nvSpPr>
          <p:cNvPr id="2" name="TextBox 1"/>
          <p:cNvSpPr txBox="1"/>
          <p:nvPr/>
        </p:nvSpPr>
        <p:spPr>
          <a:xfrm>
            <a:off x="5080207" y="9143899"/>
            <a:ext cx="3095751"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2400" b="1" i="0" u="none" strike="noStrike" cap="none" spc="0" normalizeH="0" baseline="0" dirty="0" smtClean="0">
                <a:ln>
                  <a:noFill/>
                </a:ln>
                <a:solidFill>
                  <a:srgbClr val="000000"/>
                </a:solidFill>
                <a:effectLst/>
                <a:uFillTx/>
                <a:latin typeface="Times New Roman"/>
                <a:ea typeface="+mn-ea"/>
                <a:cs typeface="Times New Roman"/>
                <a:sym typeface="Helvetica Light"/>
              </a:rPr>
              <a:t>Richter Scale</a:t>
            </a:r>
            <a:endParaRPr kumimoji="0" lang="en-US" sz="2400" b="1" i="0" u="none" strike="noStrike" cap="none" spc="0" normalizeH="0" baseline="0" dirty="0">
              <a:ln>
                <a:noFill/>
              </a:ln>
              <a:solidFill>
                <a:srgbClr val="000000"/>
              </a:solidFill>
              <a:effectLst/>
              <a:uFillTx/>
              <a:latin typeface="Times New Roman"/>
              <a:ea typeface="+mn-ea"/>
              <a:cs typeface="Times New Roman"/>
              <a:sym typeface="Helvetica Light"/>
            </a:endParaRPr>
          </a:p>
        </p:txBody>
      </p:sp>
    </p:spTree>
    <p:extLst>
      <p:ext uri="{BB962C8B-B14F-4D97-AF65-F5344CB8AC3E}">
        <p14:creationId xmlns:p14="http://schemas.microsoft.com/office/powerpoint/2010/main" val="1254902243"/>
      </p:ext>
    </p:extLst>
  </p:cSld>
  <p:clrMapOvr>
    <a:masterClrMapping/>
  </p:clrMapOvr>
  <p:transition spd="slow">
    <p:dissolv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Shape 39"/>
          <p:cNvSpPr>
            <a:spLocks noGrp="1"/>
          </p:cNvSpPr>
          <p:nvPr>
            <p:ph type="title"/>
          </p:nvPr>
        </p:nvSpPr>
        <p:spPr>
          <a:xfrm>
            <a:off x="431800" y="478876"/>
            <a:ext cx="12141200" cy="2299362"/>
          </a:xfrm>
          <a:prstGeom prst="rect">
            <a:avLst/>
          </a:prstGeom>
        </p:spPr>
        <p:txBody>
          <a:bodyPr>
            <a:normAutofit/>
          </a:bodyPr>
          <a:lstStyle/>
          <a:p>
            <a:pPr lvl="0" algn="ctr">
              <a:defRPr sz="1800">
                <a:solidFill>
                  <a:srgbClr val="000000"/>
                </a:solidFill>
              </a:defRPr>
            </a:pPr>
            <a:r>
              <a:rPr lang="en-US" sz="6700" dirty="0" smtClean="0">
                <a:solidFill>
                  <a:schemeClr val="tx1"/>
                </a:solidFill>
              </a:rPr>
              <a:t>Rule # 1</a:t>
            </a:r>
            <a:br>
              <a:rPr lang="en-US" sz="6700" dirty="0" smtClean="0">
                <a:solidFill>
                  <a:schemeClr val="tx1"/>
                </a:solidFill>
              </a:rPr>
            </a:br>
            <a:r>
              <a:rPr lang="en-US" sz="4000" dirty="0" smtClean="0">
                <a:solidFill>
                  <a:schemeClr val="tx1"/>
                </a:solidFill>
              </a:rPr>
              <a:t>Linear Extrapolations of Biological Phenomenon are Inherently Dangerous</a:t>
            </a:r>
            <a:endParaRPr sz="4000" dirty="0">
              <a:solidFill>
                <a:schemeClr val="tx1"/>
              </a:solidFill>
            </a:endParaRPr>
          </a:p>
        </p:txBody>
      </p:sp>
      <p:pic>
        <p:nvPicPr>
          <p:cNvPr id="4" name="Picture 3"/>
          <p:cNvPicPr>
            <a:picLocks noChangeAspect="1"/>
          </p:cNvPicPr>
          <p:nvPr/>
        </p:nvPicPr>
        <p:blipFill>
          <a:blip r:embed="rId2"/>
          <a:stretch>
            <a:fillRect/>
          </a:stretch>
        </p:blipFill>
        <p:spPr>
          <a:xfrm>
            <a:off x="1945259" y="2778238"/>
            <a:ext cx="7937331" cy="6969067"/>
          </a:xfrm>
          <a:prstGeom prst="rect">
            <a:avLst/>
          </a:prstGeom>
        </p:spPr>
      </p:pic>
      <p:sp>
        <p:nvSpPr>
          <p:cNvPr id="5" name="TextBox 4"/>
          <p:cNvSpPr txBox="1"/>
          <p:nvPr/>
        </p:nvSpPr>
        <p:spPr>
          <a:xfrm>
            <a:off x="9882590" y="5096295"/>
            <a:ext cx="2950225" cy="933589"/>
          </a:xfrm>
          <a:prstGeom prst="rect">
            <a:avLst/>
          </a:prstGeom>
          <a:solidFill>
            <a:schemeClr val="accent2">
              <a:lumMod val="20000"/>
              <a:lumOff val="80000"/>
            </a:schemeClr>
          </a:solidFill>
          <a:ln w="12700" cap="flat">
            <a:noFill/>
            <a:miter lim="400000"/>
          </a:ln>
          <a:effectLst>
            <a:outerShdw blurRad="50800" dist="38100" dir="2700000" algn="tl" rotWithShape="0">
              <a:srgbClr val="000000">
                <a:alpha val="43000"/>
              </a:srgbClr>
            </a:outerShdw>
          </a:effectLst>
          <a:scene3d>
            <a:camera prst="orthographicFront"/>
            <a:lightRig rig="threePt" dir="t"/>
          </a:scene3d>
          <a:sp3d>
            <a:bevelT w="38100"/>
            <a:bevelB/>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1800" b="1" i="0" u="none" strike="noStrike" cap="none" spc="0" normalizeH="0" baseline="0" dirty="0" smtClean="0">
                <a:ln>
                  <a:noFill/>
                </a:ln>
                <a:solidFill>
                  <a:srgbClr val="0000FF"/>
                </a:solidFill>
                <a:effectLst/>
                <a:uFillTx/>
                <a:latin typeface="Times New Roman"/>
                <a:ea typeface="+mn-ea"/>
                <a:cs typeface="Times New Roman"/>
                <a:sym typeface="Helvetica Light"/>
              </a:rPr>
              <a:t>Conclusion: Life expectancy at birth in the U.S. will rise   to 100 by 2060.</a:t>
            </a:r>
            <a:endParaRPr kumimoji="0" lang="en-US" sz="1800" b="1" i="0" u="none" strike="noStrike" cap="none" spc="0" normalizeH="0" baseline="0" dirty="0">
              <a:ln>
                <a:noFill/>
              </a:ln>
              <a:solidFill>
                <a:srgbClr val="0000FF"/>
              </a:solidFill>
              <a:effectLst/>
              <a:uFillTx/>
              <a:latin typeface="Times New Roman"/>
              <a:ea typeface="+mn-ea"/>
              <a:cs typeface="Times New Roman"/>
              <a:sym typeface="Helvetica Light"/>
            </a:endParaRPr>
          </a:p>
        </p:txBody>
      </p:sp>
    </p:spTree>
  </p:cSld>
  <p:clrMapOvr>
    <a:masterClrMapping/>
  </p:clrMapOvr>
  <p:transition spd="slow">
    <p:dissolv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lvl="0">
              <a:defRPr>
                <a:solidFill>
                  <a:srgbClr val="000000"/>
                </a:solidFill>
              </a:defRPr>
            </a:pPr>
            <a:fld id="{86CB4B4D-7CA3-9044-876B-883B54F8677D}" type="slidenum">
              <a:rPr>
                <a:solidFill>
                  <a:srgbClr val="36BBB2"/>
                </a:solidFill>
              </a:rPr>
              <a:t>20</a:t>
            </a:fld>
            <a:endParaRPr>
              <a:solidFill>
                <a:srgbClr val="36BBB2"/>
              </a:solidFill>
            </a:endParaRPr>
          </a:p>
        </p:txBody>
      </p:sp>
      <p:pic>
        <p:nvPicPr>
          <p:cNvPr id="393" name="image76.png" descr="chart2-en"/>
          <p:cNvPicPr/>
          <p:nvPr/>
        </p:nvPicPr>
        <p:blipFill>
          <a:blip r:embed="rId2">
            <a:extLst/>
          </a:blip>
          <a:stretch>
            <a:fillRect/>
          </a:stretch>
        </p:blipFill>
        <p:spPr>
          <a:xfrm>
            <a:off x="1641142" y="1524000"/>
            <a:ext cx="9722516" cy="6289462"/>
          </a:xfrm>
          <a:prstGeom prst="rect">
            <a:avLst/>
          </a:prstGeom>
          <a:ln w="12700">
            <a:miter lim="400000"/>
          </a:ln>
        </p:spPr>
      </p:pic>
      <p:sp>
        <p:nvSpPr>
          <p:cNvPr id="394" name="Shape 394"/>
          <p:cNvSpPr/>
          <p:nvPr/>
        </p:nvSpPr>
        <p:spPr>
          <a:xfrm>
            <a:off x="2100926" y="4068137"/>
            <a:ext cx="8735896" cy="291198"/>
          </a:xfrm>
          <a:prstGeom prst="rect">
            <a:avLst/>
          </a:prstGeom>
          <a:ln w="25400">
            <a:solidFill/>
            <a:miter/>
          </a:ln>
        </p:spPr>
        <p:txBody>
          <a:bodyPr lIns="45719" rIns="45719" anchor="ctr"/>
          <a:lstStyle/>
          <a:p>
            <a:pPr lvl="0" defTabSz="914400">
              <a:defRPr sz="6000">
                <a:solidFill>
                  <a:srgbClr val="008080"/>
                </a:solidFill>
                <a:latin typeface="Calibri"/>
                <a:ea typeface="Calibri"/>
                <a:cs typeface="Calibri"/>
                <a:sym typeface="Calibri"/>
              </a:defRPr>
            </a:pPr>
            <a:endParaRPr/>
          </a:p>
        </p:txBody>
      </p:sp>
      <p:sp>
        <p:nvSpPr>
          <p:cNvPr id="395" name="Shape 395"/>
          <p:cNvSpPr/>
          <p:nvPr/>
        </p:nvSpPr>
        <p:spPr>
          <a:xfrm flipV="1">
            <a:off x="7986160" y="3008008"/>
            <a:ext cx="1" cy="1011526"/>
          </a:xfrm>
          <a:prstGeom prst="line">
            <a:avLst/>
          </a:prstGeom>
          <a:ln w="50800">
            <a:solidFill>
              <a:srgbClr val="FFFFFF"/>
            </a:solidFill>
            <a:round/>
            <a:tailEnd type="triangle"/>
          </a:ln>
        </p:spPr>
        <p:txBody>
          <a:bodyPr lIns="45719" rIns="45719" anchor="ctr"/>
          <a:lstStyle/>
          <a:p>
            <a:pPr lvl="0" algn="l" defTabSz="457200">
              <a:defRPr sz="1200">
                <a:latin typeface="Helvetica"/>
                <a:ea typeface="Helvetica"/>
                <a:cs typeface="Helvetica"/>
                <a:sym typeface="Helvetica"/>
              </a:defRPr>
            </a:pPr>
            <a:endParaRPr/>
          </a:p>
        </p:txBody>
      </p:sp>
      <p:sp>
        <p:nvSpPr>
          <p:cNvPr id="396" name="Shape 396"/>
          <p:cNvSpPr/>
          <p:nvPr/>
        </p:nvSpPr>
        <p:spPr>
          <a:xfrm>
            <a:off x="6876755" y="1939936"/>
            <a:ext cx="3095880" cy="1017273"/>
          </a:xfrm>
          <a:prstGeom prst="rect">
            <a:avLst/>
          </a:prstGeom>
          <a:solidFill>
            <a:srgbClr val="00B0F0"/>
          </a:solidFill>
          <a:ln w="12700">
            <a:miter lim="400000"/>
          </a:ln>
          <a:extLst>
            <a:ext uri="{C572A759-6A51-4108-AA02-DFA0A04FC94B}">
              <ma14:wrappingTextBoxFlag xmlns:ma14="http://schemas.microsoft.com/office/mac/drawingml/2011/main" xmlns="" val="1"/>
            </a:ext>
          </a:extLst>
        </p:spPr>
        <p:txBody>
          <a:bodyPr lIns="45719" rIns="45719" anchor="ctr"/>
          <a:lstStyle>
            <a:lvl1pPr defTabSz="914400">
              <a:lnSpc>
                <a:spcPct val="90000"/>
              </a:lnSpc>
              <a:defRPr sz="1300">
                <a:solidFill>
                  <a:srgbClr val="FFFFFF"/>
                </a:solidFill>
                <a:latin typeface="Source Sans Pro"/>
                <a:ea typeface="Source Sans Pro"/>
                <a:cs typeface="Source Sans Pro"/>
                <a:sym typeface="Source Sans Pro"/>
              </a:defRPr>
            </a:lvl1pPr>
          </a:lstStyle>
          <a:p>
            <a:pPr lvl="0">
              <a:defRPr sz="1800">
                <a:solidFill>
                  <a:srgbClr val="000000"/>
                </a:solidFill>
              </a:defRPr>
            </a:pPr>
            <a:r>
              <a:rPr sz="1300" dirty="0">
                <a:solidFill>
                  <a:srgbClr val="FFFFFF"/>
                </a:solidFill>
              </a:rPr>
              <a:t>The usual approach to forecasting is to look back in time at the mortality experience of older cohorts and then extend these observed trends forward.</a:t>
            </a:r>
          </a:p>
        </p:txBody>
      </p:sp>
      <p:sp>
        <p:nvSpPr>
          <p:cNvPr id="397" name="Shape 397"/>
          <p:cNvSpPr/>
          <p:nvPr/>
        </p:nvSpPr>
        <p:spPr>
          <a:xfrm>
            <a:off x="7250506" y="4514360"/>
            <a:ext cx="1" cy="827612"/>
          </a:xfrm>
          <a:prstGeom prst="line">
            <a:avLst/>
          </a:prstGeom>
          <a:ln w="50800">
            <a:solidFill>
              <a:srgbClr val="FFFFFF"/>
            </a:solidFill>
            <a:round/>
            <a:tailEnd type="triangle"/>
          </a:ln>
        </p:spPr>
        <p:txBody>
          <a:bodyPr lIns="45719" rIns="45719" anchor="ctr"/>
          <a:lstStyle/>
          <a:p>
            <a:pPr lvl="0" algn="l" defTabSz="457200">
              <a:defRPr sz="1200">
                <a:latin typeface="Helvetica"/>
                <a:ea typeface="Helvetica"/>
                <a:cs typeface="Helvetica"/>
                <a:sym typeface="Helvetica"/>
              </a:defRPr>
            </a:pPr>
            <a:endParaRPr/>
          </a:p>
        </p:txBody>
      </p:sp>
      <p:sp>
        <p:nvSpPr>
          <p:cNvPr id="398" name="Shape 398"/>
          <p:cNvSpPr/>
          <p:nvPr/>
        </p:nvSpPr>
        <p:spPr>
          <a:xfrm>
            <a:off x="6876755" y="5380335"/>
            <a:ext cx="2371720" cy="1118808"/>
          </a:xfrm>
          <a:prstGeom prst="rect">
            <a:avLst/>
          </a:prstGeom>
          <a:solidFill>
            <a:srgbClr val="00B0F0"/>
          </a:solidFill>
          <a:ln w="12700">
            <a:miter lim="400000"/>
          </a:ln>
          <a:extLst>
            <a:ext uri="{C572A759-6A51-4108-AA02-DFA0A04FC94B}">
              <ma14:wrappingTextBoxFlag xmlns:ma14="http://schemas.microsoft.com/office/mac/drawingml/2011/main" xmlns="" val="1"/>
            </a:ext>
          </a:extLst>
        </p:spPr>
        <p:txBody>
          <a:bodyPr lIns="45719" rIns="45719" anchor="ctr"/>
          <a:lstStyle>
            <a:lvl1pPr defTabSz="914400">
              <a:lnSpc>
                <a:spcPct val="90000"/>
              </a:lnSpc>
              <a:defRPr sz="1300">
                <a:solidFill>
                  <a:srgbClr val="FFFFFF"/>
                </a:solidFill>
                <a:latin typeface="Source Sans Pro"/>
                <a:ea typeface="Source Sans Pro"/>
                <a:cs typeface="Source Sans Pro"/>
                <a:sym typeface="Source Sans Pro"/>
              </a:defRPr>
            </a:lvl1pPr>
          </a:lstStyle>
          <a:p>
            <a:pPr lvl="0">
              <a:defRPr sz="1800">
                <a:solidFill>
                  <a:srgbClr val="000000"/>
                </a:solidFill>
              </a:defRPr>
            </a:pPr>
            <a:r>
              <a:rPr sz="1300" dirty="0">
                <a:solidFill>
                  <a:srgbClr val="FFFFFF"/>
                </a:solidFill>
              </a:rPr>
              <a:t>The cohorts that will express mortality in the future are located in this region of the population.</a:t>
            </a:r>
          </a:p>
        </p:txBody>
      </p:sp>
      <p:sp>
        <p:nvSpPr>
          <p:cNvPr id="9" name="Shape 416"/>
          <p:cNvSpPr>
            <a:spLocks noGrp="1"/>
          </p:cNvSpPr>
          <p:nvPr>
            <p:ph type="title"/>
          </p:nvPr>
        </p:nvSpPr>
        <p:spPr>
          <a:xfrm>
            <a:off x="431801" y="0"/>
            <a:ext cx="12141199" cy="1524001"/>
          </a:xfrm>
          <a:prstGeom prst="rect">
            <a:avLst/>
          </a:prstGeom>
        </p:spPr>
        <p:txBody>
          <a:bodyPr/>
          <a:lstStyle>
            <a:lvl1pPr algn="ctr">
              <a:lnSpc>
                <a:spcPct val="80000"/>
              </a:lnSpc>
            </a:lvl1pPr>
          </a:lstStyle>
          <a:p>
            <a:pPr lvl="0">
              <a:defRPr sz="1800">
                <a:solidFill>
                  <a:srgbClr val="000000"/>
                </a:solidFill>
              </a:defRPr>
            </a:pPr>
            <a:r>
              <a:rPr sz="4000" dirty="0">
                <a:solidFill>
                  <a:srgbClr val="29948E"/>
                </a:solidFill>
              </a:rPr>
              <a:t>Populations Are </a:t>
            </a:r>
            <a:r>
              <a:rPr lang="en-US" sz="4000" dirty="0" smtClean="0">
                <a:solidFill>
                  <a:srgbClr val="29948E"/>
                </a:solidFill>
              </a:rPr>
              <a:t>Influenced by Life Events</a:t>
            </a:r>
            <a:endParaRPr sz="4000" dirty="0">
              <a:solidFill>
                <a:srgbClr val="29948E"/>
              </a:solidFill>
            </a:endParaRPr>
          </a:p>
        </p:txBody>
      </p:sp>
    </p:spTree>
    <p:extLst>
      <p:ext uri="{BB962C8B-B14F-4D97-AF65-F5344CB8AC3E}">
        <p14:creationId xmlns:p14="http://schemas.microsoft.com/office/powerpoint/2010/main" val="1163624609"/>
      </p:ext>
    </p:extLst>
  </p:cSld>
  <p:clrMapOvr>
    <a:masterClrMapping/>
  </p:clrMapOvr>
  <p:transition spd="slow">
    <p:dissolve/>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iterate>
                                    <p:tmAbs val="0"/>
                                  </p:iterate>
                                  <p:childTnLst>
                                    <p:set>
                                      <p:cBhvr>
                                        <p:cTn id="6" fill="hold"/>
                                        <p:tgtEl>
                                          <p:spTgt spid="395"/>
                                        </p:tgtEl>
                                        <p:attrNameLst>
                                          <p:attrName>style.visibility</p:attrName>
                                        </p:attrNameLst>
                                      </p:cBhvr>
                                      <p:to>
                                        <p:strVal val="visible"/>
                                      </p:to>
                                    </p:set>
                                    <p:animEffect transition="in" filter="wipe(down)">
                                      <p:cBhvr>
                                        <p:cTn id="7" dur="499"/>
                                        <p:tgtEl>
                                          <p:spTgt spid="395"/>
                                        </p:tgtEl>
                                      </p:cBhvr>
                                    </p:animEffect>
                                  </p:childTnLst>
                                </p:cTn>
                              </p:par>
                            </p:childTnLst>
                          </p:cTn>
                        </p:par>
                        <p:par>
                          <p:cTn id="8" fill="hold">
                            <p:stCondLst>
                              <p:cond delay="499"/>
                            </p:stCondLst>
                            <p:childTnLst>
                              <p:par>
                                <p:cTn id="9" presetID="23" presetClass="entr" presetSubtype="32" fill="hold" grpId="0" nodeType="afterEffect">
                                  <p:stCondLst>
                                    <p:cond delay="0"/>
                                  </p:stCondLst>
                                  <p:iterate>
                                    <p:tmAbs val="0"/>
                                  </p:iterate>
                                  <p:childTnLst>
                                    <p:set>
                                      <p:cBhvr>
                                        <p:cTn id="10" fill="hold"/>
                                        <p:tgtEl>
                                          <p:spTgt spid="396"/>
                                        </p:tgtEl>
                                        <p:attrNameLst>
                                          <p:attrName>style.visibility</p:attrName>
                                        </p:attrNameLst>
                                      </p:cBhvr>
                                      <p:to>
                                        <p:strVal val="visible"/>
                                      </p:to>
                                    </p:set>
                                    <p:anim calcmode="lin" valueType="num">
                                      <p:cBhvr>
                                        <p:cTn id="11" dur="1000" fill="hold"/>
                                        <p:tgtEl>
                                          <p:spTgt spid="396"/>
                                        </p:tgtEl>
                                        <p:attrNameLst>
                                          <p:attrName>ppt_w</p:attrName>
                                        </p:attrNameLst>
                                      </p:cBhvr>
                                      <p:tavLst>
                                        <p:tav tm="0">
                                          <p:val>
                                            <p:fltVal val="0"/>
                                          </p:val>
                                        </p:tav>
                                        <p:tav tm="100000">
                                          <p:val>
                                            <p:strVal val="#ppt_w"/>
                                          </p:val>
                                        </p:tav>
                                      </p:tavLst>
                                    </p:anim>
                                    <p:anim calcmode="lin" valueType="num">
                                      <p:cBhvr>
                                        <p:cTn id="12" dur="1000" fill="hold"/>
                                        <p:tgtEl>
                                          <p:spTgt spid="39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397"/>
                                        </p:tgtEl>
                                        <p:attrNameLst>
                                          <p:attrName>style.visibility</p:attrName>
                                        </p:attrNameLst>
                                      </p:cBhvr>
                                      <p:to>
                                        <p:strVal val="visible"/>
                                      </p:to>
                                    </p:set>
                                    <p:animEffect transition="in" filter="wipe(up)">
                                      <p:cBhvr>
                                        <p:cTn id="17" dur="499"/>
                                        <p:tgtEl>
                                          <p:spTgt spid="397"/>
                                        </p:tgtEl>
                                      </p:cBhvr>
                                    </p:animEffect>
                                  </p:childTnLst>
                                </p:cTn>
                              </p:par>
                            </p:childTnLst>
                          </p:cTn>
                        </p:par>
                        <p:par>
                          <p:cTn id="18" fill="hold">
                            <p:stCondLst>
                              <p:cond delay="499"/>
                            </p:stCondLst>
                            <p:childTnLst>
                              <p:par>
                                <p:cTn id="19" presetID="23" presetClass="entr" presetSubtype="32" fill="hold" grpId="0" nodeType="afterEffect">
                                  <p:stCondLst>
                                    <p:cond delay="0"/>
                                  </p:stCondLst>
                                  <p:iterate>
                                    <p:tmAbs val="0"/>
                                  </p:iterate>
                                  <p:childTnLst>
                                    <p:set>
                                      <p:cBhvr>
                                        <p:cTn id="20" fill="hold"/>
                                        <p:tgtEl>
                                          <p:spTgt spid="398"/>
                                        </p:tgtEl>
                                        <p:attrNameLst>
                                          <p:attrName>style.visibility</p:attrName>
                                        </p:attrNameLst>
                                      </p:cBhvr>
                                      <p:to>
                                        <p:strVal val="visible"/>
                                      </p:to>
                                    </p:set>
                                    <p:anim calcmode="lin" valueType="num">
                                      <p:cBhvr>
                                        <p:cTn id="21" dur="1000" fill="hold"/>
                                        <p:tgtEl>
                                          <p:spTgt spid="398"/>
                                        </p:tgtEl>
                                        <p:attrNameLst>
                                          <p:attrName>ppt_w</p:attrName>
                                        </p:attrNameLst>
                                      </p:cBhvr>
                                      <p:tavLst>
                                        <p:tav tm="0">
                                          <p:val>
                                            <p:fltVal val="0"/>
                                          </p:val>
                                        </p:tav>
                                        <p:tav tm="100000">
                                          <p:val>
                                            <p:strVal val="#ppt_w"/>
                                          </p:val>
                                        </p:tav>
                                      </p:tavLst>
                                    </p:anim>
                                    <p:anim calcmode="lin" valueType="num">
                                      <p:cBhvr>
                                        <p:cTn id="22" dur="1000" fill="hold"/>
                                        <p:tgtEl>
                                          <p:spTgt spid="3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0" animBg="1" advAuto="0"/>
      <p:bldP spid="396" grpId="0" animBg="1" advAuto="0"/>
      <p:bldP spid="397" grpId="0" animBg="1" advAuto="0"/>
      <p:bldP spid="398"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nvGraphicFramePr>
        <p:xfrm>
          <a:off x="1011485" y="216747"/>
          <a:ext cx="11162453" cy="8943058"/>
        </p:xfrm>
        <a:graphic>
          <a:graphicData uri="http://schemas.openxmlformats.org/presentationml/2006/ole">
            <mc:AlternateContent xmlns:mc="http://schemas.openxmlformats.org/markup-compatibility/2006">
              <mc:Choice xmlns:v="urn:schemas-microsoft-com:vml" Requires="v">
                <p:oleObj spid="_x0000_s1078" name="Photo House" r:id="rId4" imgW="3404479" imgH="2727735" progId="Photohse.Document">
                  <p:embed/>
                </p:oleObj>
              </mc:Choice>
              <mc:Fallback>
                <p:oleObj name="Photo House" r:id="rId4" imgW="3404479" imgH="2727735" progId="Photohse.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485" y="216747"/>
                        <a:ext cx="11162453" cy="89430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92515" name="Text Box 3"/>
          <p:cNvSpPr txBox="1">
            <a:spLocks noChangeArrowheads="1"/>
          </p:cNvSpPr>
          <p:nvPr/>
        </p:nvSpPr>
        <p:spPr bwMode="auto">
          <a:xfrm>
            <a:off x="914401" y="9103361"/>
            <a:ext cx="10403840"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defRPr/>
            </a:pPr>
            <a:r>
              <a:rPr lang="en-US" sz="2800" b="1" dirty="0">
                <a:solidFill>
                  <a:schemeClr val="tx1"/>
                </a:solidFill>
              </a:rPr>
              <a:t>Source:  Olshansky, Carnes and Cassel, 1990.  </a:t>
            </a:r>
            <a:r>
              <a:rPr lang="en-US" sz="2800" b="1" i="1" dirty="0">
                <a:solidFill>
                  <a:schemeClr val="tx1"/>
                </a:solidFill>
              </a:rPr>
              <a:t>Science</a:t>
            </a:r>
            <a:r>
              <a:rPr lang="en-US" sz="2800" b="1" dirty="0">
                <a:solidFill>
                  <a:schemeClr val="tx1"/>
                </a:solidFill>
              </a:rPr>
              <a:t>.</a:t>
            </a:r>
          </a:p>
        </p:txBody>
      </p:sp>
    </p:spTree>
    <p:extLst>
      <p:ext uri="{BB962C8B-B14F-4D97-AF65-F5344CB8AC3E}">
        <p14:creationId xmlns:p14="http://schemas.microsoft.com/office/powerpoint/2010/main" val="2091757326"/>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F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9164" y="1170855"/>
            <a:ext cx="10331591" cy="8118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3539" name="Text Box 3"/>
          <p:cNvSpPr txBox="1">
            <a:spLocks noChangeArrowheads="1"/>
          </p:cNvSpPr>
          <p:nvPr/>
        </p:nvSpPr>
        <p:spPr bwMode="auto">
          <a:xfrm>
            <a:off x="1950720" y="7694508"/>
            <a:ext cx="9211733" cy="8802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a:spcBef>
                <a:spcPct val="50000"/>
              </a:spcBef>
              <a:defRPr/>
            </a:pPr>
            <a:r>
              <a:rPr lang="en-US" sz="2560" b="1" dirty="0">
                <a:solidFill>
                  <a:schemeClr val="tx1"/>
                </a:solidFill>
                <a:latin typeface="Arial" charset="0"/>
              </a:rPr>
              <a:t>SOURCE:  Olshansky, Carnes and </a:t>
            </a:r>
            <a:r>
              <a:rPr lang="en-US" sz="2560" b="1" dirty="0" err="1">
                <a:solidFill>
                  <a:schemeClr val="tx1"/>
                </a:solidFill>
                <a:latin typeface="Arial" charset="0"/>
              </a:rPr>
              <a:t>Désesquelles</a:t>
            </a:r>
            <a:r>
              <a:rPr lang="en-US" sz="2560" b="1" dirty="0">
                <a:solidFill>
                  <a:schemeClr val="tx1"/>
                </a:solidFill>
                <a:latin typeface="Arial" charset="0"/>
              </a:rPr>
              <a:t>, 2001.  Prospects for Human Longevity.  </a:t>
            </a:r>
            <a:r>
              <a:rPr lang="en-US" sz="2560" b="1" i="1" dirty="0">
                <a:solidFill>
                  <a:schemeClr val="tx1"/>
                </a:solidFill>
                <a:latin typeface="Arial" charset="0"/>
              </a:rPr>
              <a:t>Science</a:t>
            </a:r>
            <a:r>
              <a:rPr lang="en-US" sz="2560" b="1" dirty="0">
                <a:solidFill>
                  <a:schemeClr val="tx1"/>
                </a:solidFill>
                <a:latin typeface="Arial" charset="0"/>
              </a:rPr>
              <a:t>.</a:t>
            </a:r>
          </a:p>
        </p:txBody>
      </p:sp>
      <p:sp>
        <p:nvSpPr>
          <p:cNvPr id="2" name="TextBox 1"/>
          <p:cNvSpPr txBox="1"/>
          <p:nvPr/>
        </p:nvSpPr>
        <p:spPr>
          <a:xfrm>
            <a:off x="866987" y="216748"/>
            <a:ext cx="11595947" cy="954107"/>
          </a:xfrm>
          <a:prstGeom prst="rect">
            <a:avLst/>
          </a:prstGeom>
          <a:noFill/>
        </p:spPr>
        <p:txBody>
          <a:bodyPr wrap="square" rtlCol="0">
            <a:spAutoFit/>
          </a:bodyPr>
          <a:lstStyle/>
          <a:p>
            <a:pPr algn="ctr"/>
            <a:r>
              <a:rPr lang="en-US" sz="2800" b="1" dirty="0"/>
              <a:t>Percentage reduction in death rates at all ages required to raise life expectancy at birth by one year</a:t>
            </a:r>
          </a:p>
        </p:txBody>
      </p:sp>
    </p:spTree>
    <p:extLst>
      <p:ext uri="{BB962C8B-B14F-4D97-AF65-F5344CB8AC3E}">
        <p14:creationId xmlns:p14="http://schemas.microsoft.com/office/powerpoint/2010/main" val="482502144"/>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chterscal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120" y="433494"/>
            <a:ext cx="7477760" cy="8996681"/>
          </a:xfrm>
          <a:prstGeom prst="rect">
            <a:avLst/>
          </a:prstGeom>
        </p:spPr>
      </p:pic>
      <p:sp>
        <p:nvSpPr>
          <p:cNvPr id="3" name="TextBox 2"/>
          <p:cNvSpPr txBox="1"/>
          <p:nvPr/>
        </p:nvSpPr>
        <p:spPr>
          <a:xfrm>
            <a:off x="8019627" y="2167467"/>
            <a:ext cx="4985173" cy="4293996"/>
          </a:xfrm>
          <a:prstGeom prst="rect">
            <a:avLst/>
          </a:prstGeom>
          <a:noFill/>
        </p:spPr>
        <p:txBody>
          <a:bodyPr wrap="square" rtlCol="0">
            <a:spAutoFit/>
          </a:bodyPr>
          <a:lstStyle/>
          <a:p>
            <a:r>
              <a:rPr lang="en-US" sz="3413" b="1" dirty="0"/>
              <a:t>Seismic energy yield</a:t>
            </a:r>
          </a:p>
          <a:p>
            <a:endParaRPr lang="en-US" sz="3413" b="1" dirty="0"/>
          </a:p>
          <a:p>
            <a:r>
              <a:rPr lang="en-US" sz="3413" b="1" dirty="0"/>
              <a:t>7.0 – 7.1 = 200 kilotons</a:t>
            </a:r>
          </a:p>
          <a:p>
            <a:endParaRPr lang="en-US" sz="3413" b="1" dirty="0"/>
          </a:p>
          <a:p>
            <a:r>
              <a:rPr lang="en-US" sz="3413" b="1" dirty="0"/>
              <a:t>8.0 – 8.1 = 6 megatons</a:t>
            </a:r>
          </a:p>
          <a:p>
            <a:endParaRPr lang="en-US" sz="3413" b="1" dirty="0"/>
          </a:p>
          <a:p>
            <a:r>
              <a:rPr lang="en-US" sz="3413" b="1" dirty="0"/>
              <a:t>9.0 – 91 = 300 megatons</a:t>
            </a:r>
          </a:p>
        </p:txBody>
      </p:sp>
      <p:sp>
        <p:nvSpPr>
          <p:cNvPr id="5" name="TextBox 4"/>
          <p:cNvSpPr txBox="1"/>
          <p:nvPr/>
        </p:nvSpPr>
        <p:spPr>
          <a:xfrm>
            <a:off x="8453120" y="7261013"/>
            <a:ext cx="3684693" cy="1843069"/>
          </a:xfrm>
          <a:prstGeom prst="rect">
            <a:avLst/>
          </a:prstGeom>
          <a:noFill/>
        </p:spPr>
        <p:txBody>
          <a:bodyPr wrap="square" rtlCol="0">
            <a:spAutoFit/>
          </a:bodyPr>
          <a:lstStyle/>
          <a:p>
            <a:pPr algn="ctr"/>
            <a:r>
              <a:rPr lang="en-US" sz="2844" b="1" dirty="0"/>
              <a:t>Richter Scale used to measure energy released during an earthquake</a:t>
            </a:r>
          </a:p>
        </p:txBody>
      </p:sp>
    </p:spTree>
    <p:extLst>
      <p:ext uri="{BB962C8B-B14F-4D97-AF65-F5344CB8AC3E}">
        <p14:creationId xmlns:p14="http://schemas.microsoft.com/office/powerpoint/2010/main" val="1984270611"/>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imgres-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3075" y="7373209"/>
            <a:ext cx="7895904" cy="2115300"/>
          </a:xfrm>
          <a:prstGeom prst="rect">
            <a:avLst/>
          </a:prstGeom>
        </p:spPr>
      </p:pic>
      <p:pic>
        <p:nvPicPr>
          <p:cNvPr id="4" name="Picture 3"/>
          <p:cNvPicPr>
            <a:picLocks noChangeAspect="1"/>
          </p:cNvPicPr>
          <p:nvPr/>
        </p:nvPicPr>
        <p:blipFill>
          <a:blip r:embed="rId4"/>
          <a:stretch>
            <a:fillRect/>
          </a:stretch>
        </p:blipFill>
        <p:spPr>
          <a:xfrm>
            <a:off x="1918308" y="2306162"/>
            <a:ext cx="9578306" cy="4889066"/>
          </a:xfrm>
          <a:prstGeom prst="rect">
            <a:avLst/>
          </a:prstGeom>
        </p:spPr>
      </p:pic>
      <p:sp>
        <p:nvSpPr>
          <p:cNvPr id="7" name="Shape 39"/>
          <p:cNvSpPr txBox="1">
            <a:spLocks/>
          </p:cNvSpPr>
          <p:nvPr/>
        </p:nvSpPr>
        <p:spPr>
          <a:xfrm>
            <a:off x="431800" y="134903"/>
            <a:ext cx="12141200" cy="2299362"/>
          </a:xfrm>
          <a:prstGeom prst="rect">
            <a:avLst/>
          </a:prstGeom>
        </p:spPr>
        <p:txBody>
          <a:bodyPr>
            <a:normAutofit fontScale="92500"/>
          </a:bodyPr>
          <a:lstStyle>
            <a:lvl1pPr algn="r" defTabSz="584200">
              <a:defRPr sz="4000">
                <a:solidFill>
                  <a:srgbClr val="29948E"/>
                </a:solidFill>
                <a:latin typeface="Source Sans Pro Light"/>
                <a:ea typeface="Source Sans Pro Light"/>
                <a:cs typeface="Source Sans Pro Light"/>
                <a:sym typeface="Source Sans Pro Light"/>
              </a:defRPr>
            </a:lvl1pPr>
            <a:lvl2pPr indent="228600" algn="r" defTabSz="584200">
              <a:defRPr sz="4000">
                <a:solidFill>
                  <a:srgbClr val="29948E"/>
                </a:solidFill>
                <a:latin typeface="Source Sans Pro Light"/>
                <a:ea typeface="Source Sans Pro Light"/>
                <a:cs typeface="Source Sans Pro Light"/>
                <a:sym typeface="Source Sans Pro Light"/>
              </a:defRPr>
            </a:lvl2pPr>
            <a:lvl3pPr indent="457200" algn="r" defTabSz="584200">
              <a:defRPr sz="4000">
                <a:solidFill>
                  <a:srgbClr val="29948E"/>
                </a:solidFill>
                <a:latin typeface="Source Sans Pro Light"/>
                <a:ea typeface="Source Sans Pro Light"/>
                <a:cs typeface="Source Sans Pro Light"/>
                <a:sym typeface="Source Sans Pro Light"/>
              </a:defRPr>
            </a:lvl3pPr>
            <a:lvl4pPr indent="685800" algn="r" defTabSz="584200">
              <a:defRPr sz="4000">
                <a:solidFill>
                  <a:srgbClr val="29948E"/>
                </a:solidFill>
                <a:latin typeface="Source Sans Pro Light"/>
                <a:ea typeface="Source Sans Pro Light"/>
                <a:cs typeface="Source Sans Pro Light"/>
                <a:sym typeface="Source Sans Pro Light"/>
              </a:defRPr>
            </a:lvl4pPr>
            <a:lvl5pPr indent="914400" algn="r" defTabSz="584200">
              <a:defRPr sz="4000">
                <a:solidFill>
                  <a:srgbClr val="29948E"/>
                </a:solidFill>
                <a:latin typeface="Source Sans Pro Light"/>
                <a:ea typeface="Source Sans Pro Light"/>
                <a:cs typeface="Source Sans Pro Light"/>
                <a:sym typeface="Source Sans Pro Light"/>
              </a:defRPr>
            </a:lvl5pPr>
            <a:lvl6pPr indent="1143000" algn="r" defTabSz="584200">
              <a:defRPr sz="4000">
                <a:solidFill>
                  <a:srgbClr val="29948E"/>
                </a:solidFill>
                <a:latin typeface="Source Sans Pro Light"/>
                <a:ea typeface="Source Sans Pro Light"/>
                <a:cs typeface="Source Sans Pro Light"/>
                <a:sym typeface="Source Sans Pro Light"/>
              </a:defRPr>
            </a:lvl6pPr>
            <a:lvl7pPr indent="1371600" algn="r" defTabSz="584200">
              <a:defRPr sz="4000">
                <a:solidFill>
                  <a:srgbClr val="29948E"/>
                </a:solidFill>
                <a:latin typeface="Source Sans Pro Light"/>
                <a:ea typeface="Source Sans Pro Light"/>
                <a:cs typeface="Source Sans Pro Light"/>
                <a:sym typeface="Source Sans Pro Light"/>
              </a:defRPr>
            </a:lvl7pPr>
            <a:lvl8pPr indent="1600200" algn="r" defTabSz="584200">
              <a:defRPr sz="4000">
                <a:solidFill>
                  <a:srgbClr val="29948E"/>
                </a:solidFill>
                <a:latin typeface="Source Sans Pro Light"/>
                <a:ea typeface="Source Sans Pro Light"/>
                <a:cs typeface="Source Sans Pro Light"/>
                <a:sym typeface="Source Sans Pro Light"/>
              </a:defRPr>
            </a:lvl8pPr>
            <a:lvl9pPr indent="1828800" algn="r" defTabSz="584200">
              <a:defRPr sz="4000">
                <a:solidFill>
                  <a:srgbClr val="29948E"/>
                </a:solidFill>
                <a:latin typeface="Source Sans Pro Light"/>
                <a:ea typeface="Source Sans Pro Light"/>
                <a:cs typeface="Source Sans Pro Light"/>
                <a:sym typeface="Source Sans Pro Light"/>
              </a:defRPr>
            </a:lvl9pPr>
          </a:lstStyle>
          <a:p>
            <a:pPr algn="ctr">
              <a:defRPr sz="1800">
                <a:solidFill>
                  <a:srgbClr val="000000"/>
                </a:solidFill>
              </a:defRPr>
            </a:pPr>
            <a:r>
              <a:rPr lang="en-US" sz="6700" dirty="0" smtClean="0">
                <a:solidFill>
                  <a:schemeClr val="tx1"/>
                </a:solidFill>
              </a:rPr>
              <a:t>Rule # 4</a:t>
            </a:r>
            <a:br>
              <a:rPr lang="en-US" sz="6700" dirty="0" smtClean="0">
                <a:solidFill>
                  <a:schemeClr val="tx1"/>
                </a:solidFill>
              </a:rPr>
            </a:br>
            <a:r>
              <a:rPr lang="en-US" sz="8000" dirty="0" smtClean="0">
                <a:solidFill>
                  <a:schemeClr val="tx1"/>
                </a:solidFill>
                <a:latin typeface="Times New Roman"/>
                <a:cs typeface="Times New Roman"/>
              </a:rPr>
              <a:t>Zeno’s Paradox of Immortality</a:t>
            </a:r>
            <a:endParaRPr lang="en-US" sz="8000" dirty="0">
              <a:solidFill>
                <a:schemeClr val="tx1"/>
              </a:solidFill>
              <a:latin typeface="Times New Roman"/>
              <a:cs typeface="Times New Roman"/>
            </a:endParaRPr>
          </a:p>
        </p:txBody>
      </p:sp>
    </p:spTree>
    <p:extLst>
      <p:ext uri="{BB962C8B-B14F-4D97-AF65-F5344CB8AC3E}">
        <p14:creationId xmlns:p14="http://schemas.microsoft.com/office/powerpoint/2010/main" val="64899539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 name="Shape 111"/>
          <p:cNvSpPr>
            <a:spLocks noGrp="1"/>
          </p:cNvSpPr>
          <p:nvPr>
            <p:ph type="title"/>
          </p:nvPr>
        </p:nvSpPr>
        <p:spPr>
          <a:xfrm>
            <a:off x="0" y="1"/>
            <a:ext cx="13004800" cy="1230362"/>
          </a:xfrm>
          <a:prstGeom prst="rect">
            <a:avLst/>
          </a:prstGeom>
        </p:spPr>
        <p:txBody>
          <a:bodyPr>
            <a:normAutofit/>
          </a:bodyPr>
          <a:lstStyle/>
          <a:p>
            <a:pPr lvl="0" algn="ctr">
              <a:lnSpc>
                <a:spcPct val="80000"/>
              </a:lnSpc>
              <a:defRPr sz="1800">
                <a:solidFill>
                  <a:srgbClr val="000000"/>
                </a:solidFill>
              </a:defRPr>
            </a:pPr>
            <a:r>
              <a:rPr lang="en-US" sz="5400" dirty="0" smtClean="0">
                <a:solidFill>
                  <a:schemeClr val="tx1"/>
                </a:solidFill>
                <a:latin typeface="Times New Roman"/>
                <a:cs typeface="Times New Roman"/>
              </a:rPr>
              <a:t>Classic Examples of Zeno’s Paradox in Aging</a:t>
            </a:r>
            <a:endParaRPr sz="5400" dirty="0">
              <a:solidFill>
                <a:schemeClr val="tx1"/>
              </a:solidFill>
              <a:latin typeface="Times New Roman"/>
              <a:cs typeface="Times New Roman"/>
            </a:endParaRPr>
          </a:p>
        </p:txBody>
      </p:sp>
      <p:sp>
        <p:nvSpPr>
          <p:cNvPr id="3" name="TextBox 2"/>
          <p:cNvSpPr txBox="1"/>
          <p:nvPr/>
        </p:nvSpPr>
        <p:spPr>
          <a:xfrm>
            <a:off x="754091" y="1230363"/>
            <a:ext cx="11152641"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kumimoji="0" lang="en-US" sz="2800" b="0" i="0" u="none" strike="noStrike" cap="none" spc="0" normalizeH="0" baseline="0" dirty="0" smtClean="0">
                <a:ln>
                  <a:noFill/>
                </a:ln>
                <a:solidFill>
                  <a:schemeClr val="accent5"/>
                </a:solidFill>
                <a:effectLst/>
                <a:uFillTx/>
                <a:latin typeface="Times New Roman"/>
                <a:cs typeface="Times New Roman"/>
                <a:sym typeface="Helvetica Light"/>
              </a:rPr>
              <a:t>Death</a:t>
            </a:r>
            <a:r>
              <a:rPr kumimoji="0" lang="en-US" sz="2800" b="0" i="0" u="none" strike="noStrike" cap="none" spc="0" normalizeH="0" dirty="0" smtClean="0">
                <a:ln>
                  <a:noFill/>
                </a:ln>
                <a:solidFill>
                  <a:schemeClr val="accent5"/>
                </a:solidFill>
                <a:effectLst/>
                <a:uFillTx/>
                <a:latin typeface="Times New Roman"/>
                <a:cs typeface="Times New Roman"/>
                <a:sym typeface="Helvetica Light"/>
              </a:rPr>
              <a:t> rates can forever decline by half: </a:t>
            </a:r>
            <a:r>
              <a:rPr kumimoji="0" lang="en-US" sz="2800" b="0" i="0" u="none" strike="noStrike" cap="none" spc="0" normalizeH="0" dirty="0" smtClean="0">
                <a:ln>
                  <a:noFill/>
                </a:ln>
                <a:solidFill>
                  <a:srgbClr val="000000"/>
                </a:solidFill>
                <a:effectLst/>
                <a:uFillTx/>
                <a:latin typeface="Times New Roman"/>
                <a:cs typeface="Times New Roman"/>
                <a:sym typeface="Helvetica Light"/>
              </a:rPr>
              <a:t>“</a:t>
            </a:r>
            <a:r>
              <a:rPr lang="en-US" sz="2800" dirty="0">
                <a:latin typeface="Times New Roman"/>
                <a:cs typeface="Times New Roman"/>
              </a:rPr>
              <a:t>there is </a:t>
            </a:r>
            <a:r>
              <a:rPr lang="en-US" sz="2800" dirty="0" smtClean="0">
                <a:latin typeface="Times New Roman"/>
                <a:cs typeface="Times New Roman"/>
              </a:rPr>
              <a:t>simply no </a:t>
            </a:r>
            <a:r>
              <a:rPr lang="en-US" sz="2800" dirty="0">
                <a:latin typeface="Times New Roman"/>
                <a:cs typeface="Times New Roman"/>
              </a:rPr>
              <a:t>convincing evidence (demographic, biological </a:t>
            </a:r>
            <a:r>
              <a:rPr lang="en-US" sz="2800" dirty="0" smtClean="0">
                <a:latin typeface="Times New Roman"/>
                <a:cs typeface="Times New Roman"/>
              </a:rPr>
              <a:t>or otherwise</a:t>
            </a:r>
            <a:r>
              <a:rPr lang="en-US" sz="2800" dirty="0">
                <a:latin typeface="Times New Roman"/>
                <a:cs typeface="Times New Roman"/>
              </a:rPr>
              <a:t>) of a lower bound on death rates other </a:t>
            </a:r>
            <a:r>
              <a:rPr lang="en-US" sz="2800" dirty="0" smtClean="0">
                <a:latin typeface="Times New Roman"/>
                <a:cs typeface="Times New Roman"/>
              </a:rPr>
              <a:t>than zero”</a:t>
            </a:r>
            <a:r>
              <a:rPr kumimoji="0" lang="en-US" sz="2800" b="0" i="0" u="none" strike="noStrike" cap="none" spc="0" normalizeH="0" dirty="0" smtClean="0">
                <a:ln>
                  <a:noFill/>
                </a:ln>
                <a:solidFill>
                  <a:srgbClr val="000000"/>
                </a:solidFill>
                <a:effectLst/>
                <a:uFillTx/>
                <a:latin typeface="Times New Roman"/>
                <a:cs typeface="Times New Roman"/>
                <a:sym typeface="Helvetica Light"/>
              </a:rPr>
              <a:t> (Source: </a:t>
            </a:r>
            <a:r>
              <a:rPr kumimoji="0" lang="en-US" sz="2800" b="0" i="0" u="none" strike="noStrike" cap="none" spc="0" normalizeH="0" dirty="0" err="1" smtClean="0">
                <a:ln>
                  <a:noFill/>
                </a:ln>
                <a:solidFill>
                  <a:srgbClr val="000000"/>
                </a:solidFill>
                <a:effectLst/>
                <a:uFillTx/>
                <a:latin typeface="Times New Roman"/>
                <a:cs typeface="Times New Roman"/>
                <a:sym typeface="Helvetica Light"/>
              </a:rPr>
              <a:t>Wilmoth</a:t>
            </a:r>
            <a:r>
              <a:rPr kumimoji="0" lang="en-US" sz="2800" b="0" i="0" u="none" strike="noStrike" cap="none" spc="0" normalizeH="0" dirty="0" smtClean="0">
                <a:ln>
                  <a:noFill/>
                </a:ln>
                <a:solidFill>
                  <a:srgbClr val="000000"/>
                </a:solidFill>
                <a:effectLst/>
                <a:uFillTx/>
                <a:latin typeface="Times New Roman"/>
                <a:cs typeface="Times New Roman"/>
                <a:sym typeface="Helvetica Light"/>
              </a:rPr>
              <a:t>, </a:t>
            </a:r>
            <a:r>
              <a:rPr kumimoji="0" lang="en-US" sz="2800" b="0" i="1" u="none" strike="noStrike" cap="none" spc="0" normalizeH="0" dirty="0" smtClean="0">
                <a:ln>
                  <a:noFill/>
                </a:ln>
                <a:solidFill>
                  <a:srgbClr val="000000"/>
                </a:solidFill>
                <a:effectLst/>
                <a:uFillTx/>
                <a:latin typeface="Times New Roman"/>
                <a:cs typeface="Times New Roman"/>
                <a:sym typeface="Helvetica Light"/>
              </a:rPr>
              <a:t>Science</a:t>
            </a:r>
            <a:r>
              <a:rPr kumimoji="0" lang="en-US" sz="2800" b="0" i="0" u="none" strike="noStrike" cap="none" spc="0" normalizeH="0" dirty="0" smtClean="0">
                <a:ln>
                  <a:noFill/>
                </a:ln>
                <a:solidFill>
                  <a:srgbClr val="000000"/>
                </a:solidFill>
                <a:effectLst/>
                <a:uFillTx/>
                <a:latin typeface="Times New Roman"/>
                <a:cs typeface="Times New Roman"/>
                <a:sym typeface="Helvetica Light"/>
              </a:rPr>
              <a:t>, 2001)</a:t>
            </a:r>
            <a:endParaRPr kumimoji="0" lang="en-US" sz="28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8" name="TextBox 7"/>
          <p:cNvSpPr txBox="1"/>
          <p:nvPr/>
        </p:nvSpPr>
        <p:spPr>
          <a:xfrm>
            <a:off x="754091" y="7220165"/>
            <a:ext cx="11655371" cy="18261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800" dirty="0" smtClean="0">
                <a:solidFill>
                  <a:schemeClr val="accent5"/>
                </a:solidFill>
                <a:latin typeface="Times New Roman"/>
                <a:cs typeface="Times New Roman"/>
              </a:rPr>
              <a:t>Actuarial Escape Velocity (AEV): </a:t>
            </a:r>
            <a:r>
              <a:rPr lang="en-US" sz="2800" dirty="0" smtClean="0">
                <a:latin typeface="Times New Roman"/>
                <a:cs typeface="Times New Roman"/>
              </a:rPr>
              <a:t>A scenario where “mortality </a:t>
            </a:r>
            <a:r>
              <a:rPr lang="en-US" sz="2800" dirty="0">
                <a:latin typeface="Times New Roman"/>
                <a:cs typeface="Times New Roman"/>
              </a:rPr>
              <a:t>rates fall so fast that people’s </a:t>
            </a:r>
            <a:r>
              <a:rPr lang="en-US" sz="2800" dirty="0" smtClean="0">
                <a:latin typeface="Times New Roman"/>
                <a:cs typeface="Times New Roman"/>
              </a:rPr>
              <a:t>remaining (</a:t>
            </a:r>
            <a:r>
              <a:rPr lang="en-US" sz="2800" dirty="0">
                <a:latin typeface="Times New Roman"/>
                <a:cs typeface="Times New Roman"/>
              </a:rPr>
              <a:t>not merely total) life expectancy increases </a:t>
            </a:r>
            <a:r>
              <a:rPr lang="en-US" sz="2800" dirty="0" smtClean="0">
                <a:latin typeface="Times New Roman"/>
                <a:cs typeface="Times New Roman"/>
              </a:rPr>
              <a:t>with time.” That is, technology adds survival time at a faster pace than living removes it. (Source: de Grey, </a:t>
            </a:r>
            <a:r>
              <a:rPr lang="en-US" sz="2800" i="1" dirty="0" err="1" smtClean="0">
                <a:latin typeface="Times New Roman"/>
                <a:cs typeface="Times New Roman"/>
              </a:rPr>
              <a:t>PLoS</a:t>
            </a:r>
            <a:r>
              <a:rPr lang="en-US" sz="2800" i="1" dirty="0" smtClean="0">
                <a:latin typeface="Times New Roman"/>
                <a:cs typeface="Times New Roman"/>
              </a:rPr>
              <a:t> </a:t>
            </a:r>
            <a:r>
              <a:rPr lang="en-US" sz="2800" i="1" dirty="0" err="1" smtClean="0">
                <a:latin typeface="Times New Roman"/>
                <a:cs typeface="Times New Roman"/>
              </a:rPr>
              <a:t>Biol</a:t>
            </a:r>
            <a:r>
              <a:rPr lang="en-US" sz="2800" dirty="0" smtClean="0">
                <a:latin typeface="Times New Roman"/>
                <a:cs typeface="Times New Roman"/>
              </a:rPr>
              <a:t>, 2004).</a:t>
            </a:r>
            <a:endParaRPr kumimoji="0" lang="en-US" sz="28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10" name="TextBox 9"/>
          <p:cNvSpPr txBox="1"/>
          <p:nvPr/>
        </p:nvSpPr>
        <p:spPr>
          <a:xfrm>
            <a:off x="754091" y="4897135"/>
            <a:ext cx="11655371" cy="182614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sz="2800" dirty="0" smtClean="0">
                <a:solidFill>
                  <a:schemeClr val="accent5"/>
                </a:solidFill>
                <a:latin typeface="Times New Roman"/>
                <a:cs typeface="Times New Roman"/>
              </a:rPr>
              <a:t>Live Long Enough to Live Forever: </a:t>
            </a:r>
            <a:r>
              <a:rPr lang="en-US" sz="2800" dirty="0" smtClean="0">
                <a:solidFill>
                  <a:srgbClr val="000000"/>
                </a:solidFill>
                <a:latin typeface="Times New Roman"/>
                <a:cs typeface="Times New Roman"/>
              </a:rPr>
              <a:t>“</a:t>
            </a:r>
            <a:r>
              <a:rPr lang="is-IS" sz="2800" dirty="0" smtClean="0">
                <a:solidFill>
                  <a:srgbClr val="000000"/>
                </a:solidFill>
                <a:latin typeface="Times New Roman"/>
                <a:cs typeface="Times New Roman"/>
              </a:rPr>
              <a:t>…a program designed to slow aging and    disease processes...This bridge to the future will enable those who dare to make  the journey from this century to the next...and beyond. (Source: Kurzweil and   Grossman, Fantastic Voyage, 2005). </a:t>
            </a:r>
            <a:endParaRPr kumimoji="0" lang="en-US" sz="28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12" name="TextBox 11"/>
          <p:cNvSpPr txBox="1"/>
          <p:nvPr/>
        </p:nvSpPr>
        <p:spPr>
          <a:xfrm>
            <a:off x="754091" y="2914447"/>
            <a:ext cx="11655371" cy="139525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800" dirty="0" smtClean="0">
                <a:solidFill>
                  <a:schemeClr val="accent5"/>
                </a:solidFill>
                <a:latin typeface="Times New Roman"/>
                <a:cs typeface="Times New Roman"/>
              </a:rPr>
              <a:t>Radical Life Extension Is Already Here: </a:t>
            </a:r>
            <a:r>
              <a:rPr lang="en-US" sz="2800" dirty="0" smtClean="0">
                <a:latin typeface="Times New Roman"/>
                <a:cs typeface="Times New Roman"/>
              </a:rPr>
              <a:t>“…</a:t>
            </a:r>
            <a:r>
              <a:rPr lang="en-US" sz="2800" dirty="0">
                <a:latin typeface="Times New Roman"/>
                <a:cs typeface="Times New Roman"/>
              </a:rPr>
              <a:t>in countries with </a:t>
            </a:r>
            <a:r>
              <a:rPr lang="en-US" sz="2800" dirty="0" smtClean="0">
                <a:latin typeface="Times New Roman"/>
                <a:cs typeface="Times New Roman"/>
              </a:rPr>
              <a:t>high life </a:t>
            </a:r>
            <a:r>
              <a:rPr lang="en-US" sz="2800" dirty="0">
                <a:latin typeface="Times New Roman"/>
                <a:cs typeface="Times New Roman"/>
              </a:rPr>
              <a:t>expectancies most children born since the year </a:t>
            </a:r>
            <a:r>
              <a:rPr lang="en-US" sz="2800" dirty="0" smtClean="0">
                <a:latin typeface="Times New Roman"/>
                <a:cs typeface="Times New Roman"/>
              </a:rPr>
              <a:t>2000 will </a:t>
            </a:r>
            <a:r>
              <a:rPr lang="en-US" sz="2800" dirty="0">
                <a:latin typeface="Times New Roman"/>
                <a:cs typeface="Times New Roman"/>
              </a:rPr>
              <a:t>celebrate their 100th birthday</a:t>
            </a:r>
            <a:r>
              <a:rPr lang="en-US" sz="2800" dirty="0" smtClean="0">
                <a:latin typeface="Times New Roman"/>
                <a:cs typeface="Times New Roman"/>
              </a:rPr>
              <a:t>…” (Source: </a:t>
            </a:r>
            <a:r>
              <a:rPr lang="en-US" sz="2800" dirty="0" err="1" smtClean="0">
                <a:latin typeface="Times New Roman"/>
                <a:cs typeface="Times New Roman"/>
              </a:rPr>
              <a:t>Vaupel</a:t>
            </a:r>
            <a:r>
              <a:rPr lang="en-US" sz="2800" dirty="0" smtClean="0">
                <a:latin typeface="Times New Roman"/>
                <a:cs typeface="Times New Roman"/>
              </a:rPr>
              <a:t>, </a:t>
            </a:r>
            <a:r>
              <a:rPr lang="en-US" sz="2800" i="1" dirty="0" smtClean="0">
                <a:latin typeface="Times New Roman"/>
                <a:cs typeface="Times New Roman"/>
              </a:rPr>
              <a:t>Nature</a:t>
            </a:r>
            <a:r>
              <a:rPr lang="en-US" sz="2800" dirty="0" smtClean="0">
                <a:latin typeface="Times New Roman"/>
                <a:cs typeface="Times New Roman"/>
              </a:rPr>
              <a:t>, 2010).</a:t>
            </a:r>
            <a:endParaRPr kumimoji="0" lang="en-US" sz="2800" b="0" i="0" u="none" strike="noStrike" cap="none" spc="0" normalizeH="0" baseline="0" dirty="0">
              <a:ln>
                <a:noFill/>
              </a:ln>
              <a:solidFill>
                <a:srgbClr val="000000"/>
              </a:solidFill>
              <a:effectLst/>
              <a:uFillTx/>
              <a:latin typeface="Times New Roman"/>
              <a:cs typeface="Times New Roman"/>
              <a:sym typeface="Helvetica Light"/>
            </a:endParaRPr>
          </a:p>
        </p:txBody>
      </p:sp>
    </p:spTree>
    <p:extLst>
      <p:ext uri="{BB962C8B-B14F-4D97-AF65-F5344CB8AC3E}">
        <p14:creationId xmlns:p14="http://schemas.microsoft.com/office/powerpoint/2010/main" val="343940947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dissolv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3" grpId="0"/>
      <p:bldP spid="8"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Shape 39"/>
          <p:cNvSpPr>
            <a:spLocks noGrp="1"/>
          </p:cNvSpPr>
          <p:nvPr>
            <p:ph type="title"/>
          </p:nvPr>
        </p:nvSpPr>
        <p:spPr>
          <a:xfrm>
            <a:off x="749312" y="1614024"/>
            <a:ext cx="12141200" cy="5371260"/>
          </a:xfrm>
          <a:prstGeom prst="rect">
            <a:avLst/>
          </a:prstGeom>
        </p:spPr>
        <p:txBody>
          <a:bodyPr>
            <a:noAutofit/>
          </a:bodyPr>
          <a:lstStyle/>
          <a:p>
            <a:pPr algn="l"/>
            <a:r>
              <a:rPr lang="en-US" sz="4800" dirty="0" smtClean="0">
                <a:solidFill>
                  <a:srgbClr val="000090"/>
                </a:solidFill>
                <a:latin typeface="Times New Roman"/>
                <a:cs typeface="Times New Roman"/>
              </a:rPr>
              <a:t>“If </a:t>
            </a:r>
            <a:r>
              <a:rPr lang="en-US" sz="4800" dirty="0">
                <a:solidFill>
                  <a:srgbClr val="000090"/>
                </a:solidFill>
                <a:latin typeface="Times New Roman"/>
                <a:cs typeface="Times New Roman"/>
              </a:rPr>
              <a:t>survival to age X is possible, and there are no biological </a:t>
            </a:r>
            <a:r>
              <a:rPr lang="en-US" sz="4800" dirty="0" smtClean="0">
                <a:solidFill>
                  <a:srgbClr val="000090"/>
                </a:solidFill>
                <a:latin typeface="Times New Roman"/>
                <a:cs typeface="Times New Roman"/>
              </a:rPr>
              <a:t>or</a:t>
            </a:r>
            <a:r>
              <a:rPr lang="en-US" sz="4800" dirty="0">
                <a:solidFill>
                  <a:srgbClr val="000090"/>
                </a:solidFill>
                <a:latin typeface="Times New Roman"/>
                <a:cs typeface="Times New Roman"/>
              </a:rPr>
              <a:t> </a:t>
            </a:r>
            <a:r>
              <a:rPr lang="en-US" sz="4800" dirty="0" smtClean="0">
                <a:solidFill>
                  <a:srgbClr val="000090"/>
                </a:solidFill>
                <a:latin typeface="Times New Roman"/>
                <a:cs typeface="Times New Roman"/>
              </a:rPr>
              <a:t>other </a:t>
            </a:r>
            <a:r>
              <a:rPr lang="en-US" sz="4800" dirty="0">
                <a:solidFill>
                  <a:srgbClr val="000090"/>
                </a:solidFill>
                <a:latin typeface="Times New Roman"/>
                <a:cs typeface="Times New Roman"/>
              </a:rPr>
              <a:t>reasons why survival to age X plus 1 day is not possible, </a:t>
            </a:r>
            <a:r>
              <a:rPr lang="en-US" sz="4800" dirty="0" smtClean="0">
                <a:solidFill>
                  <a:srgbClr val="000090"/>
                </a:solidFill>
                <a:latin typeface="Times New Roman"/>
                <a:cs typeface="Times New Roman"/>
              </a:rPr>
              <a:t>then all </a:t>
            </a:r>
            <a:r>
              <a:rPr lang="en-US" sz="4800" dirty="0">
                <a:solidFill>
                  <a:srgbClr val="000090"/>
                </a:solidFill>
                <a:latin typeface="Times New Roman"/>
                <a:cs typeface="Times New Roman"/>
              </a:rPr>
              <a:t>we must do is reduce the risk of death to rates that match </a:t>
            </a:r>
            <a:r>
              <a:rPr lang="en-US" sz="4800" dirty="0" smtClean="0">
                <a:solidFill>
                  <a:srgbClr val="000090"/>
                </a:solidFill>
                <a:latin typeface="Times New Roman"/>
                <a:cs typeface="Times New Roman"/>
              </a:rPr>
              <a:t>or exceed </a:t>
            </a:r>
            <a:r>
              <a:rPr lang="en-US" sz="4800" dirty="0">
                <a:solidFill>
                  <a:srgbClr val="000090"/>
                </a:solidFill>
                <a:latin typeface="Times New Roman"/>
                <a:cs typeface="Times New Roman"/>
              </a:rPr>
              <a:t>the passage of clock time, and we will become immortal</a:t>
            </a:r>
            <a:r>
              <a:rPr lang="en-US" sz="4800" dirty="0" smtClean="0">
                <a:solidFill>
                  <a:srgbClr val="000090"/>
                </a:solidFill>
                <a:latin typeface="Times New Roman"/>
                <a:cs typeface="Times New Roman"/>
              </a:rPr>
              <a:t>.”</a:t>
            </a:r>
            <a:br>
              <a:rPr lang="en-US" sz="4800" dirty="0" smtClean="0">
                <a:solidFill>
                  <a:srgbClr val="000090"/>
                </a:solidFill>
                <a:latin typeface="Times New Roman"/>
                <a:cs typeface="Times New Roman"/>
              </a:rPr>
            </a:br>
            <a:r>
              <a:rPr lang="en-US" sz="4800" dirty="0">
                <a:solidFill>
                  <a:schemeClr val="tx1"/>
                </a:solidFill>
                <a:latin typeface="Times New Roman"/>
                <a:cs typeface="Times New Roman"/>
              </a:rPr>
              <a:t/>
            </a:r>
            <a:br>
              <a:rPr lang="en-US" sz="4800" dirty="0">
                <a:solidFill>
                  <a:schemeClr val="tx1"/>
                </a:solidFill>
                <a:latin typeface="Times New Roman"/>
                <a:cs typeface="Times New Roman"/>
              </a:rPr>
            </a:br>
            <a:r>
              <a:rPr lang="en-US" sz="3600" dirty="0" smtClean="0">
                <a:solidFill>
                  <a:schemeClr val="tx1"/>
                </a:solidFill>
                <a:latin typeface="Times New Roman"/>
                <a:cs typeface="Times New Roman"/>
              </a:rPr>
              <a:t>Source: Olshansky and Carnes, 2012. Zeno’s Paradox of Immortality. </a:t>
            </a:r>
            <a:r>
              <a:rPr lang="en-US" sz="3600" i="1" dirty="0" smtClean="0">
                <a:solidFill>
                  <a:schemeClr val="tx1"/>
                </a:solidFill>
                <a:latin typeface="Times New Roman"/>
                <a:cs typeface="Times New Roman"/>
              </a:rPr>
              <a:t>Gerontology</a:t>
            </a:r>
            <a:r>
              <a:rPr lang="en-US" sz="3600" dirty="0" smtClean="0">
                <a:solidFill>
                  <a:schemeClr val="tx1"/>
                </a:solidFill>
                <a:latin typeface="Times New Roman"/>
                <a:cs typeface="Times New Roman"/>
              </a:rPr>
              <a:t>.</a:t>
            </a:r>
            <a:endParaRPr sz="3600" dirty="0">
              <a:solidFill>
                <a:schemeClr val="tx1"/>
              </a:solidFill>
              <a:latin typeface="Times New Roman"/>
              <a:cs typeface="Times New Roman"/>
            </a:endParaRPr>
          </a:p>
        </p:txBody>
      </p:sp>
      <p:sp>
        <p:nvSpPr>
          <p:cNvPr id="2" name="TextBox 1"/>
          <p:cNvSpPr txBox="1"/>
          <p:nvPr/>
        </p:nvSpPr>
        <p:spPr>
          <a:xfrm>
            <a:off x="970417" y="104033"/>
            <a:ext cx="10734501" cy="102592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r>
              <a:rPr kumimoji="0" lang="en-US" sz="6000" b="1" i="0" u="none" strike="noStrike" cap="none" spc="0" normalizeH="0" baseline="0" dirty="0" smtClean="0">
                <a:ln>
                  <a:noFill/>
                </a:ln>
                <a:solidFill>
                  <a:schemeClr val="accent5">
                    <a:lumMod val="60000"/>
                    <a:lumOff val="40000"/>
                  </a:schemeClr>
                </a:solidFill>
                <a:effectLst/>
                <a:uFillTx/>
                <a:latin typeface="Apple Chancery"/>
                <a:ea typeface="+mn-ea"/>
                <a:cs typeface="Apple Chancery"/>
                <a:sym typeface="Helvetica Light"/>
              </a:rPr>
              <a:t>Zeno’s Paradox of Immortality</a:t>
            </a:r>
            <a:endParaRPr kumimoji="0" lang="en-US" sz="6000" b="1" i="0" u="none" strike="noStrike" cap="none" spc="0" normalizeH="0" baseline="0" dirty="0">
              <a:ln>
                <a:noFill/>
              </a:ln>
              <a:solidFill>
                <a:schemeClr val="accent5">
                  <a:lumMod val="60000"/>
                  <a:lumOff val="40000"/>
                </a:schemeClr>
              </a:solidFill>
              <a:effectLst/>
              <a:uFillTx/>
              <a:latin typeface="Apple Chancery"/>
              <a:ea typeface="+mn-ea"/>
              <a:cs typeface="Apple Chancery"/>
              <a:sym typeface="Helvetica Light"/>
            </a:endParaRPr>
          </a:p>
        </p:txBody>
      </p:sp>
    </p:spTree>
    <p:extLst>
      <p:ext uri="{BB962C8B-B14F-4D97-AF65-F5344CB8AC3E}">
        <p14:creationId xmlns:p14="http://schemas.microsoft.com/office/powerpoint/2010/main" val="3416166828"/>
      </p:ext>
    </p:extLst>
  </p:cSld>
  <p:clrMapOvr>
    <a:masterClrMapping/>
  </p:clrMapOvr>
  <p:transition spd="slow">
    <p:dissolv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dissolve">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02" name="Group 1002"/>
          <p:cNvGrpSpPr/>
          <p:nvPr/>
        </p:nvGrpSpPr>
        <p:grpSpPr>
          <a:xfrm>
            <a:off x="1" y="108422"/>
            <a:ext cx="4140898" cy="5302527"/>
            <a:chOff x="0" y="0"/>
            <a:chExt cx="5078440" cy="6350000"/>
          </a:xfrm>
        </p:grpSpPr>
        <p:pic>
          <p:nvPicPr>
            <p:cNvPr id="999" name="image118.jpg" descr="TheScientist2"/>
            <p:cNvPicPr/>
            <p:nvPr/>
          </p:nvPicPr>
          <p:blipFill>
            <a:blip r:embed="rId2">
              <a:extLst/>
            </a:blip>
            <a:srcRect l="1478"/>
            <a:stretch>
              <a:fillRect/>
            </a:stretch>
          </p:blipFill>
          <p:spPr>
            <a:xfrm>
              <a:off x="0" y="0"/>
              <a:ext cx="5078440" cy="6350000"/>
            </a:xfrm>
            <a:prstGeom prst="rect">
              <a:avLst/>
            </a:prstGeom>
            <a:ln w="12700" cap="flat">
              <a:noFill/>
              <a:miter lim="400000"/>
            </a:ln>
            <a:effectLst/>
          </p:spPr>
        </p:pic>
        <p:sp>
          <p:nvSpPr>
            <p:cNvPr id="1000" name="Shape 1000"/>
            <p:cNvSpPr/>
            <p:nvPr/>
          </p:nvSpPr>
          <p:spPr>
            <a:xfrm>
              <a:off x="2213387" y="2505834"/>
              <a:ext cx="1255254" cy="646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defTabSz="914400">
                <a:spcBef>
                  <a:spcPts val="700"/>
                </a:spcBef>
                <a:defRPr sz="1200" b="1">
                  <a:solidFill>
                    <a:srgbClr val="FFFFFF"/>
                  </a:solidFill>
                  <a:latin typeface="Times New Roman"/>
                  <a:ea typeface="Times New Roman"/>
                  <a:cs typeface="Times New Roman"/>
                  <a:sym typeface="Times New Roman"/>
                </a:defRPr>
              </a:lvl1pPr>
            </a:lstStyle>
            <a:p>
              <a:pPr lvl="0" algn="l">
                <a:defRPr sz="1800" b="0">
                  <a:solidFill>
                    <a:srgbClr val="000000"/>
                  </a:solidFill>
                </a:defRPr>
              </a:pPr>
              <a:r>
                <a:rPr sz="1200" b="1" dirty="0">
                  <a:solidFill>
                    <a:srgbClr val="FFFFFF"/>
                  </a:solidFill>
                </a:rPr>
                <a:t>Daniel Perry    Richard A. Miller Robert N. Butler</a:t>
              </a:r>
            </a:p>
          </p:txBody>
        </p:sp>
      </p:grpSp>
      <p:grpSp>
        <p:nvGrpSpPr>
          <p:cNvPr id="6" name="Group 1011" descr="BMJ.jpg"/>
          <p:cNvGrpSpPr/>
          <p:nvPr/>
        </p:nvGrpSpPr>
        <p:grpSpPr>
          <a:xfrm>
            <a:off x="7684199" y="186135"/>
            <a:ext cx="5199275" cy="1239045"/>
            <a:chOff x="-215900" y="-139700"/>
            <a:chExt cx="9575800" cy="2768600"/>
          </a:xfrm>
        </p:grpSpPr>
        <p:pic>
          <p:nvPicPr>
            <p:cNvPr id="7" name="image120.jpg" descr="BMJ.jpg"/>
            <p:cNvPicPr/>
            <p:nvPr/>
          </p:nvPicPr>
          <p:blipFill>
            <a:blip r:embed="rId3">
              <a:extLst/>
            </a:blip>
            <a:stretch>
              <a:fillRect/>
            </a:stretch>
          </p:blipFill>
          <p:spPr>
            <a:xfrm>
              <a:off x="0" y="0"/>
              <a:ext cx="9144000" cy="2209800"/>
            </a:xfrm>
            <a:prstGeom prst="rect">
              <a:avLst/>
            </a:prstGeom>
            <a:ln>
              <a:noFill/>
            </a:ln>
            <a:effectLst/>
          </p:spPr>
        </p:pic>
        <p:pic>
          <p:nvPicPr>
            <p:cNvPr id="8" name="Picture 7"/>
            <p:cNvPicPr/>
            <p:nvPr/>
          </p:nvPicPr>
          <p:blipFill>
            <a:blip r:embed="rId4">
              <a:extLst/>
            </a:blip>
            <a:stretch>
              <a:fillRect/>
            </a:stretch>
          </p:blipFill>
          <p:spPr>
            <a:xfrm>
              <a:off x="-215900" y="-139700"/>
              <a:ext cx="9575800" cy="2768600"/>
            </a:xfrm>
            <a:prstGeom prst="rect">
              <a:avLst/>
            </a:prstGeom>
            <a:effectLst/>
          </p:spPr>
        </p:pic>
      </p:grpSp>
      <p:pic>
        <p:nvPicPr>
          <p:cNvPr id="9" name="pasted-image.tif"/>
          <p:cNvPicPr/>
          <p:nvPr/>
        </p:nvPicPr>
        <p:blipFill>
          <a:blip r:embed="rId5">
            <a:extLst/>
          </a:blip>
          <a:stretch>
            <a:fillRect/>
          </a:stretch>
        </p:blipFill>
        <p:spPr>
          <a:xfrm>
            <a:off x="9364924" y="1425180"/>
            <a:ext cx="1905000" cy="1651000"/>
          </a:xfrm>
          <a:prstGeom prst="rect">
            <a:avLst/>
          </a:prstGeom>
          <a:ln w="12700">
            <a:miter lim="400000"/>
          </a:ln>
        </p:spPr>
      </p:pic>
      <p:grpSp>
        <p:nvGrpSpPr>
          <p:cNvPr id="10" name="Group 1008" descr="BMJ2.jpg"/>
          <p:cNvGrpSpPr/>
          <p:nvPr/>
        </p:nvGrpSpPr>
        <p:grpSpPr>
          <a:xfrm>
            <a:off x="4140899" y="34303"/>
            <a:ext cx="3543300" cy="4821238"/>
            <a:chOff x="-215900" y="-139700"/>
            <a:chExt cx="3543300" cy="4821237"/>
          </a:xfrm>
        </p:grpSpPr>
        <p:pic>
          <p:nvPicPr>
            <p:cNvPr id="11" name="image121.jpg" descr="BMJ2.jpg"/>
            <p:cNvPicPr/>
            <p:nvPr/>
          </p:nvPicPr>
          <p:blipFill>
            <a:blip r:embed="rId6">
              <a:extLst/>
            </a:blip>
            <a:stretch>
              <a:fillRect/>
            </a:stretch>
          </p:blipFill>
          <p:spPr>
            <a:xfrm>
              <a:off x="0" y="0"/>
              <a:ext cx="3111500" cy="4262438"/>
            </a:xfrm>
            <a:prstGeom prst="rect">
              <a:avLst/>
            </a:prstGeom>
            <a:ln>
              <a:noFill/>
            </a:ln>
            <a:effectLst/>
          </p:spPr>
        </p:pic>
        <p:pic>
          <p:nvPicPr>
            <p:cNvPr id="12" name="Picture 11"/>
            <p:cNvPicPr/>
            <p:nvPr/>
          </p:nvPicPr>
          <p:blipFill>
            <a:blip r:embed="rId7">
              <a:extLst/>
            </a:blip>
            <a:stretch>
              <a:fillRect/>
            </a:stretch>
          </p:blipFill>
          <p:spPr>
            <a:xfrm>
              <a:off x="-215900" y="-139700"/>
              <a:ext cx="3543300" cy="4821238"/>
            </a:xfrm>
            <a:prstGeom prst="rect">
              <a:avLst/>
            </a:prstGeom>
            <a:effectLst/>
          </p:spPr>
        </p:pic>
      </p:grpSp>
      <p:sp>
        <p:nvSpPr>
          <p:cNvPr id="13" name="Shape 1012"/>
          <p:cNvSpPr/>
          <p:nvPr/>
        </p:nvSpPr>
        <p:spPr>
          <a:xfrm>
            <a:off x="9610283" y="3267608"/>
            <a:ext cx="1281990" cy="4953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spcBef>
                <a:spcPts val="4200"/>
              </a:spcBef>
              <a:buClr>
                <a:srgbClr val="29948E"/>
              </a:buClr>
              <a:defRPr sz="2400" i="1">
                <a:solidFill>
                  <a:srgbClr val="313D48"/>
                </a:solidFill>
                <a:latin typeface="Source Sans Pro Light"/>
                <a:ea typeface="Source Sans Pro Light"/>
                <a:cs typeface="Source Sans Pro Light"/>
                <a:sym typeface="Source Sans Pro Light"/>
              </a:defRPr>
            </a:lvl1pPr>
          </a:lstStyle>
          <a:p>
            <a:pPr lvl="0">
              <a:defRPr sz="1800" i="0">
                <a:solidFill>
                  <a:srgbClr val="000000"/>
                </a:solidFill>
              </a:defRPr>
            </a:pPr>
            <a:r>
              <a:rPr sz="2400" i="1" dirty="0">
                <a:solidFill>
                  <a:srgbClr val="313D48"/>
                </a:solidFill>
              </a:rPr>
              <a:t>July, 2008</a:t>
            </a: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84169" y="4855542"/>
            <a:ext cx="3559491" cy="4688111"/>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00863" y="6019515"/>
            <a:ext cx="4169604" cy="2192405"/>
          </a:xfrm>
          <a:prstGeom prst="rect">
            <a:avLst/>
          </a:prstGeom>
        </p:spPr>
      </p:pic>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animEffect transition="in" filter="dissolve">
                                      <p:cBhvr>
                                        <p:cTn id="7" dur="500"/>
                                        <p:tgtEl>
                                          <p:spTgt spid="100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par>
                                <p:cTn id="13" presetID="9"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500"/>
                                        <p:tgtEl>
                                          <p:spTgt spid="6"/>
                                        </p:tgtEl>
                                      </p:cBhvr>
                                    </p:animEffect>
                                  </p:childTnLst>
                                </p:cTn>
                              </p:par>
                              <p:par>
                                <p:cTn id="16" presetID="9"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dissolve">
                                      <p:cBhvr>
                                        <p:cTn id="18" dur="500"/>
                                        <p:tgtEl>
                                          <p:spTgt spid="9"/>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dissolv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dissolv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VD-death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867" y="24082"/>
            <a:ext cx="11802162" cy="9753600"/>
          </a:xfrm>
          <a:prstGeom prst="rect">
            <a:avLst/>
          </a:prstGeom>
        </p:spPr>
      </p:pic>
      <p:cxnSp>
        <p:nvCxnSpPr>
          <p:cNvPr id="3" name="Straight Arrow Connector 2"/>
          <p:cNvCxnSpPr/>
          <p:nvPr/>
        </p:nvCxnSpPr>
        <p:spPr>
          <a:xfrm>
            <a:off x="7044267" y="4009814"/>
            <a:ext cx="5093547" cy="2059093"/>
          </a:xfrm>
          <a:prstGeom prst="straightConnector1">
            <a:avLst/>
          </a:prstGeom>
          <a:ln w="50800">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512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image72.jpg" descr="Slide2"/>
          <p:cNvPicPr/>
          <p:nvPr/>
        </p:nvPicPr>
        <p:blipFill>
          <a:blip r:embed="rId2">
            <a:extLst/>
          </a:blip>
          <a:stretch>
            <a:fillRect/>
          </a:stretch>
        </p:blipFill>
        <p:spPr>
          <a:xfrm>
            <a:off x="1422400" y="565150"/>
            <a:ext cx="10160000" cy="7620000"/>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99983426"/>
      </p:ext>
    </p:extLst>
  </p:cSld>
  <p:clrMapOvr>
    <a:masterClrMapping/>
  </p:clrMapOvr>
  <p:transition spd="slow">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 name="image73.jpg" descr="Slide1"/>
          <p:cNvPicPr/>
          <p:nvPr/>
        </p:nvPicPr>
        <p:blipFill>
          <a:blip r:embed="rId2">
            <a:extLst/>
          </a:blip>
          <a:stretch>
            <a:fillRect/>
          </a:stretch>
        </p:blipFill>
        <p:spPr>
          <a:xfrm>
            <a:off x="1422400" y="565150"/>
            <a:ext cx="10160000" cy="7620000"/>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26449436"/>
      </p:ext>
    </p:extLst>
  </p:cSld>
  <p:clrMapOvr>
    <a:masterClrMapping/>
  </p:clrMapOvr>
  <p:transition spd="slow">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p:cNvSpPr>
          <p:nvPr>
            <p:ph type="title"/>
          </p:nvPr>
        </p:nvSpPr>
        <p:spPr>
          <a:xfrm>
            <a:off x="431801" y="0"/>
            <a:ext cx="12141199" cy="1674094"/>
          </a:xfrm>
          <a:prstGeom prst="rect">
            <a:avLst/>
          </a:prstGeom>
        </p:spPr>
        <p:txBody>
          <a:bodyPr>
            <a:normAutofit fontScale="90000"/>
          </a:bodyPr>
          <a:lstStyle>
            <a:lvl1pPr algn="ctr">
              <a:lnSpc>
                <a:spcPct val="80000"/>
              </a:lnSpc>
              <a:defRPr sz="2800"/>
            </a:lvl1pPr>
          </a:lstStyle>
          <a:p>
            <a:pPr lvl="0">
              <a:lnSpc>
                <a:spcPct val="150000"/>
              </a:lnSpc>
              <a:defRPr sz="1800">
                <a:solidFill>
                  <a:srgbClr val="000000"/>
                </a:solidFill>
              </a:defRPr>
            </a:pPr>
            <a:r>
              <a:rPr sz="2800" b="1" dirty="0">
                <a:solidFill>
                  <a:schemeClr val="tx1"/>
                </a:solidFill>
              </a:rPr>
              <a:t>Although there is no genetic program that limits how fast humans are capable of running, there are nevertheless biomechanical constraints on running speed. </a:t>
            </a:r>
          </a:p>
        </p:txBody>
      </p:sp>
      <p:sp>
        <p:nvSpPr>
          <p:cNvPr id="186" name="Shape 186"/>
          <p:cNvSpPr>
            <a:spLocks noGrp="1"/>
          </p:cNvSpPr>
          <p:nvPr>
            <p:ph type="body" idx="1"/>
          </p:nvPr>
        </p:nvSpPr>
        <p:spPr>
          <a:xfrm>
            <a:off x="431801" y="7081435"/>
            <a:ext cx="12141199" cy="2034307"/>
          </a:xfrm>
          <a:prstGeom prst="rect">
            <a:avLst/>
          </a:prstGeom>
        </p:spPr>
        <p:txBody>
          <a:bodyPr>
            <a:normAutofit/>
          </a:bodyPr>
          <a:lstStyle>
            <a:lvl1pPr marL="0" indent="0" algn="ctr">
              <a:buSzTx/>
              <a:buNone/>
              <a:defRPr sz="2800"/>
            </a:lvl1pPr>
          </a:lstStyle>
          <a:p>
            <a:pPr lvl="0">
              <a:defRPr sz="1800">
                <a:solidFill>
                  <a:srgbClr val="000000"/>
                </a:solidFill>
              </a:defRPr>
            </a:pPr>
            <a:r>
              <a:rPr sz="3200" b="1" dirty="0">
                <a:solidFill>
                  <a:srgbClr val="313D48"/>
                </a:solidFill>
              </a:rPr>
              <a:t>Although there is no genetic program that limits the duration of life, there are nevertheless biomechanical constraints on the functioning of body parts that influence how long we live.</a:t>
            </a:r>
          </a:p>
        </p:txBody>
      </p:sp>
      <p:pic>
        <p:nvPicPr>
          <p:cNvPr id="187" name="image31.png"/>
          <p:cNvPicPr/>
          <p:nvPr/>
        </p:nvPicPr>
        <p:blipFill>
          <a:blip r:embed="rId2">
            <a:extLst/>
          </a:blip>
          <a:stretch>
            <a:fillRect/>
          </a:stretch>
        </p:blipFill>
        <p:spPr>
          <a:xfrm>
            <a:off x="2958107" y="1674093"/>
            <a:ext cx="2764383" cy="5080001"/>
          </a:xfrm>
          <a:prstGeom prst="rect">
            <a:avLst/>
          </a:prstGeom>
          <a:ln w="12700">
            <a:miter lim="400000"/>
          </a:ln>
          <a:effectLst>
            <a:outerShdw blurRad="190500" dist="8455" dir="5400000" rotWithShape="0">
              <a:srgbClr val="000000"/>
            </a:outerShdw>
          </a:effectLst>
        </p:spPr>
      </p:pic>
      <p:pic>
        <p:nvPicPr>
          <p:cNvPr id="188" name="image32.png"/>
          <p:cNvPicPr/>
          <p:nvPr/>
        </p:nvPicPr>
        <p:blipFill>
          <a:blip r:embed="rId3">
            <a:extLst/>
          </a:blip>
          <a:stretch>
            <a:fillRect/>
          </a:stretch>
        </p:blipFill>
        <p:spPr>
          <a:xfrm>
            <a:off x="6615707" y="1674093"/>
            <a:ext cx="3431123" cy="5080001"/>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375178689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dissolve">
                                      <p:cBhvr>
                                        <p:cTn id="7" dur="500"/>
                                        <p:tgtEl>
                                          <p:spTgt spid="184"/>
                                        </p:tgtEl>
                                      </p:cBhvr>
                                    </p:animEffect>
                                  </p:childTnLst>
                                </p:cTn>
                              </p:par>
                              <p:par>
                                <p:cTn id="8" presetID="9" presetClass="entr" presetSubtype="0" fill="hold" nodeType="withEffect">
                                  <p:stCondLst>
                                    <p:cond delay="0"/>
                                  </p:stCondLst>
                                  <p:childTnLst>
                                    <p:set>
                                      <p:cBhvr>
                                        <p:cTn id="9" dur="1" fill="hold">
                                          <p:stCondLst>
                                            <p:cond delay="0"/>
                                          </p:stCondLst>
                                        </p:cTn>
                                        <p:tgtEl>
                                          <p:spTgt spid="187"/>
                                        </p:tgtEl>
                                        <p:attrNameLst>
                                          <p:attrName>style.visibility</p:attrName>
                                        </p:attrNameLst>
                                      </p:cBhvr>
                                      <p:to>
                                        <p:strVal val="visible"/>
                                      </p:to>
                                    </p:set>
                                    <p:animEffect transition="in" filter="dissolve">
                                      <p:cBhvr>
                                        <p:cTn id="10" dur="500"/>
                                        <p:tgtEl>
                                          <p:spTgt spid="187"/>
                                        </p:tgtEl>
                                      </p:cBhvr>
                                    </p:animEffect>
                                  </p:childTnLst>
                                </p:cTn>
                              </p:par>
                              <p:par>
                                <p:cTn id="11" presetID="9" presetClass="entr" presetSubtype="0" fill="hold" nodeType="with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dissolve">
                                      <p:cBhvr>
                                        <p:cTn id="13" dur="500"/>
                                        <p:tgtEl>
                                          <p:spTgt spid="18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86">
                                            <p:bg/>
                                          </p:spTgt>
                                        </p:tgtEl>
                                        <p:attrNameLst>
                                          <p:attrName>style.visibility</p:attrName>
                                        </p:attrNameLst>
                                      </p:cBhvr>
                                      <p:to>
                                        <p:strVal val="visible"/>
                                      </p:to>
                                    </p:set>
                                    <p:animEffect transition="in" filter="dissolve">
                                      <p:cBhvr>
                                        <p:cTn id="18" dur="500"/>
                                        <p:tgtEl>
                                          <p:spTgt spid="186">
                                            <p:bg/>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6">
                                            <p:txEl>
                                              <p:pRg st="0" end="0"/>
                                            </p:txEl>
                                          </p:spTgt>
                                        </p:tgtEl>
                                        <p:attrNameLst>
                                          <p:attrName>style.visibility</p:attrName>
                                        </p:attrNameLst>
                                      </p:cBhvr>
                                      <p:to>
                                        <p:strVal val="visible"/>
                                      </p:to>
                                    </p:set>
                                    <p:animEffect transition="in" filter="dissolve">
                                      <p:cBhvr>
                                        <p:cTn id="23" dur="500"/>
                                        <p:tgtEl>
                                          <p:spTgt spid="1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186"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 name="image75.jpg" descr="onemilerun"/>
          <p:cNvPicPr/>
          <p:nvPr/>
        </p:nvPicPr>
        <p:blipFill>
          <a:blip r:embed="rId2">
            <a:extLst/>
          </a:blip>
          <a:stretch>
            <a:fillRect/>
          </a:stretch>
        </p:blipFill>
        <p:spPr>
          <a:xfrm>
            <a:off x="1192484" y="568325"/>
            <a:ext cx="10619832" cy="7620000"/>
          </a:xfrm>
          <a:prstGeom prst="rect">
            <a:avLst/>
          </a:prstGeom>
          <a:ln w="12700">
            <a:miter lim="400000"/>
          </a:ln>
          <a:effectLst>
            <a:outerShdw blurRad="190500" dist="8455" dir="5400000" rotWithShape="0">
              <a:srgbClr val="000000"/>
            </a:outerShdw>
          </a:effectLst>
        </p:spPr>
      </p:pic>
    </p:spTree>
    <p:extLst>
      <p:ext uri="{BB962C8B-B14F-4D97-AF65-F5344CB8AC3E}">
        <p14:creationId xmlns:p14="http://schemas.microsoft.com/office/powerpoint/2010/main" val="297278237"/>
      </p:ext>
    </p:extLst>
  </p:cSld>
  <p:clrMapOvr>
    <a:masterClrMapping/>
  </p:clrMapOvr>
  <p:transition spd="slow">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 name="Shape 111"/>
          <p:cNvSpPr>
            <a:spLocks noGrp="1"/>
          </p:cNvSpPr>
          <p:nvPr>
            <p:ph type="title"/>
          </p:nvPr>
        </p:nvSpPr>
        <p:spPr>
          <a:xfrm>
            <a:off x="92608" y="0"/>
            <a:ext cx="12912191" cy="1951509"/>
          </a:xfrm>
          <a:prstGeom prst="rect">
            <a:avLst/>
          </a:prstGeom>
        </p:spPr>
        <p:txBody>
          <a:bodyPr>
            <a:normAutofit/>
          </a:bodyPr>
          <a:lstStyle/>
          <a:p>
            <a:pPr lvl="0" algn="ctr">
              <a:lnSpc>
                <a:spcPct val="80000"/>
              </a:lnSpc>
              <a:defRPr sz="1800">
                <a:solidFill>
                  <a:srgbClr val="000000"/>
                </a:solidFill>
              </a:defRPr>
            </a:pPr>
            <a:r>
              <a:rPr lang="en-US" sz="6000" dirty="0" smtClean="0">
                <a:solidFill>
                  <a:schemeClr val="tx1"/>
                </a:solidFill>
                <a:latin typeface="Times New Roman"/>
                <a:cs typeface="Times New Roman"/>
              </a:rPr>
              <a:t>Unstated Assumptions That Accompany Linear Extrapolation of Life Expectancy</a:t>
            </a:r>
            <a:endParaRPr sz="6000" dirty="0">
              <a:solidFill>
                <a:schemeClr val="tx1"/>
              </a:solidFill>
              <a:latin typeface="Times New Roman"/>
              <a:cs typeface="Times New Roman"/>
            </a:endParaRPr>
          </a:p>
        </p:txBody>
      </p:sp>
      <p:sp>
        <p:nvSpPr>
          <p:cNvPr id="3" name="TextBox 2"/>
          <p:cNvSpPr txBox="1"/>
          <p:nvPr/>
        </p:nvSpPr>
        <p:spPr>
          <a:xfrm>
            <a:off x="873159" y="1970032"/>
            <a:ext cx="11152641"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marR="0" indent="-742950" algn="l" defTabSz="584200" rtl="0" fontAlgn="auto" latinLnBrk="1" hangingPunct="0">
              <a:lnSpc>
                <a:spcPct val="100000"/>
              </a:lnSpc>
              <a:spcBef>
                <a:spcPts val="0"/>
              </a:spcBef>
              <a:spcAft>
                <a:spcPts val="0"/>
              </a:spcAft>
              <a:buClrTx/>
              <a:buSzTx/>
              <a:buFontTx/>
              <a:buAutoNum type="arabicPeriod"/>
              <a:tabLst/>
            </a:pPr>
            <a:r>
              <a:rPr kumimoji="0" lang="en-US" sz="3200" b="0" i="0" u="none" strike="noStrike" cap="none" spc="0" normalizeH="0" baseline="0" dirty="0" smtClean="0">
                <a:ln>
                  <a:noFill/>
                </a:ln>
                <a:solidFill>
                  <a:srgbClr val="000000"/>
                </a:solidFill>
                <a:effectLst/>
                <a:uFillTx/>
                <a:latin typeface="Times New Roman"/>
                <a:ea typeface="+mn-ea"/>
                <a:cs typeface="Times New Roman"/>
                <a:sym typeface="Helvetica Light"/>
              </a:rPr>
              <a:t>Past trends in life expectancy are more important than biology when it comes to forecasting.</a:t>
            </a:r>
            <a:endParaRPr kumimoji="0" lang="en-US" sz="3200" b="0" i="0" u="none" strike="noStrike" cap="none" spc="0" normalizeH="0" baseline="0" dirty="0">
              <a:ln>
                <a:noFill/>
              </a:ln>
              <a:solidFill>
                <a:srgbClr val="000000"/>
              </a:solidFill>
              <a:effectLst/>
              <a:uFillTx/>
              <a:latin typeface="Times New Roman"/>
              <a:ea typeface="+mn-ea"/>
              <a:cs typeface="Times New Roman"/>
              <a:sym typeface="Helvetica Light"/>
            </a:endParaRPr>
          </a:p>
        </p:txBody>
      </p:sp>
      <p:sp>
        <p:nvSpPr>
          <p:cNvPr id="8" name="TextBox 7"/>
          <p:cNvSpPr txBox="1"/>
          <p:nvPr/>
        </p:nvSpPr>
        <p:spPr>
          <a:xfrm>
            <a:off x="873159" y="3232127"/>
            <a:ext cx="11655371"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14350" marR="0" indent="-514350" algn="l" defTabSz="584200" rtl="0" fontAlgn="auto" latinLnBrk="1" hangingPunct="0">
              <a:lnSpc>
                <a:spcPct val="100000"/>
              </a:lnSpc>
              <a:spcBef>
                <a:spcPts val="0"/>
              </a:spcBef>
              <a:spcAft>
                <a:spcPts val="0"/>
              </a:spcAft>
              <a:buClrTx/>
              <a:buSzTx/>
              <a:buAutoNum type="arabicPeriod" startAt="2"/>
              <a:tabLst/>
            </a:pP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 Declines in mortality in the future will occur at a faster pace</a:t>
            </a:r>
            <a:r>
              <a:rPr kumimoji="0" lang="en-US" sz="3200" b="0" i="0" u="none" strike="noStrike" cap="none" spc="0" normalizeH="0" dirty="0" smtClean="0">
                <a:ln>
                  <a:noFill/>
                </a:ln>
                <a:solidFill>
                  <a:srgbClr val="000000"/>
                </a:solidFill>
                <a:effectLst/>
                <a:uFillTx/>
                <a:latin typeface="Times New Roman"/>
                <a:cs typeface="Times New Roman"/>
                <a:sym typeface="Helvetica Light"/>
              </a:rPr>
              <a:t> for      people </a:t>
            </a:r>
            <a:r>
              <a:rPr lang="en-US" sz="3200" dirty="0" smtClean="0">
                <a:solidFill>
                  <a:srgbClr val="000000"/>
                </a:solidFill>
                <a:latin typeface="Times New Roman"/>
                <a:cs typeface="Times New Roman"/>
              </a:rPr>
              <a:t>aged 65 and older than what was observed for infants and    children in the early 20</a:t>
            </a:r>
            <a:r>
              <a:rPr lang="en-US" sz="3200" baseline="30000" dirty="0" smtClean="0">
                <a:solidFill>
                  <a:srgbClr val="000000"/>
                </a:solidFill>
                <a:latin typeface="Times New Roman"/>
                <a:cs typeface="Times New Roman"/>
              </a:rPr>
              <a:t>th</a:t>
            </a:r>
            <a:r>
              <a:rPr lang="en-US" sz="3200" dirty="0" smtClean="0">
                <a:solidFill>
                  <a:srgbClr val="000000"/>
                </a:solidFill>
                <a:latin typeface="Times New Roman"/>
                <a:cs typeface="Times New Roman"/>
              </a:rPr>
              <a:t> century</a:t>
            </a: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a:t>
            </a:r>
            <a:endParaRPr kumimoji="0" lang="en-US" sz="32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9" name="TextBox 8"/>
          <p:cNvSpPr txBox="1"/>
          <p:nvPr/>
        </p:nvSpPr>
        <p:spPr>
          <a:xfrm>
            <a:off x="873160" y="6573694"/>
            <a:ext cx="12131640"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kumimoji="0" lang="en-US" sz="3200" b="0" i="0" u="none" strike="noStrike" cap="none" spc="0" normalizeH="0" baseline="0" dirty="0" smtClean="0">
                <a:ln>
                  <a:noFill/>
                </a:ln>
                <a:solidFill>
                  <a:srgbClr val="000000"/>
                </a:solidFill>
                <a:effectLst/>
                <a:uFillTx/>
                <a:sym typeface="Helvetica Light"/>
              </a:rPr>
              <a:t>3.	</a:t>
            </a: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Declines in mortality in the future will occur for</a:t>
            </a:r>
            <a:r>
              <a:rPr kumimoji="0" lang="en-US" sz="3200" b="0" i="0" u="none" strike="noStrike" cap="none" spc="0" normalizeH="0" dirty="0" smtClean="0">
                <a:ln>
                  <a:noFill/>
                </a:ln>
                <a:solidFill>
                  <a:srgbClr val="000000"/>
                </a:solidFill>
                <a:effectLst/>
                <a:uFillTx/>
                <a:latin typeface="Times New Roman"/>
                <a:cs typeface="Times New Roman"/>
                <a:sym typeface="Helvetica Light"/>
              </a:rPr>
              <a:t> diseases present             today that have historically </a:t>
            </a: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increased</a:t>
            </a:r>
            <a:r>
              <a:rPr kumimoji="0" lang="en-US" sz="3200" b="0" i="0" u="none" strike="noStrike" cap="none" spc="0" normalizeH="0" dirty="0" smtClean="0">
                <a:ln>
                  <a:noFill/>
                </a:ln>
                <a:solidFill>
                  <a:srgbClr val="000000"/>
                </a:solidFill>
                <a:effectLst/>
                <a:uFillTx/>
                <a:latin typeface="Times New Roman"/>
                <a:cs typeface="Times New Roman"/>
                <a:sym typeface="Helvetica Light"/>
              </a:rPr>
              <a:t> or stayed level – </a:t>
            </a:r>
            <a:r>
              <a:rPr lang="en-US" sz="3200" dirty="0" smtClean="0">
                <a:solidFill>
                  <a:srgbClr val="000000"/>
                </a:solidFill>
                <a:latin typeface="Times New Roman"/>
                <a:cs typeface="Times New Roman"/>
              </a:rPr>
              <a:t>violating the          underlying premise of linear extrapolation.</a:t>
            </a:r>
            <a:endParaRPr kumimoji="0" lang="en-US" sz="32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10" name="TextBox 9"/>
          <p:cNvSpPr txBox="1"/>
          <p:nvPr/>
        </p:nvSpPr>
        <p:spPr>
          <a:xfrm>
            <a:off x="873159" y="8532097"/>
            <a:ext cx="11655371" cy="108747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4.   Deaths from cardiovascular diseases will be reduced to zero                 within the next decade.</a:t>
            </a:r>
            <a:endParaRPr kumimoji="0" lang="en-US" sz="3200" b="0" i="0" u="none" strike="noStrike" cap="none" spc="0" normalizeH="0" baseline="0" dirty="0">
              <a:ln>
                <a:noFill/>
              </a:ln>
              <a:solidFill>
                <a:srgbClr val="000000"/>
              </a:solidFill>
              <a:effectLst/>
              <a:uFillTx/>
              <a:latin typeface="Times New Roman"/>
              <a:cs typeface="Times New Roman"/>
              <a:sym typeface="Helvetica Light"/>
            </a:endParaRPr>
          </a:p>
        </p:txBody>
      </p:sp>
      <p:sp>
        <p:nvSpPr>
          <p:cNvPr id="11" name="TextBox 10"/>
          <p:cNvSpPr txBox="1"/>
          <p:nvPr/>
        </p:nvSpPr>
        <p:spPr>
          <a:xfrm>
            <a:off x="873159" y="4846152"/>
            <a:ext cx="11655371" cy="157992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1" hangingPunct="0">
              <a:lnSpc>
                <a:spcPct val="100000"/>
              </a:lnSpc>
              <a:spcBef>
                <a:spcPts val="0"/>
              </a:spcBef>
              <a:spcAft>
                <a:spcPts val="0"/>
              </a:spcAft>
              <a:buClrTx/>
              <a:buSzTx/>
              <a:tabLst/>
            </a:pPr>
            <a:r>
              <a:rPr lang="en-US" sz="3200" dirty="0" smtClean="0">
                <a:solidFill>
                  <a:srgbClr val="000000"/>
                </a:solidFill>
                <a:latin typeface="Times New Roman"/>
                <a:cs typeface="Times New Roman"/>
              </a:rPr>
              <a:t>2a</a:t>
            </a:r>
            <a:r>
              <a:rPr kumimoji="0" lang="en-US" sz="3200" b="0" i="0" u="none" strike="noStrike" cap="none" spc="0" normalizeH="0" baseline="0" dirty="0" smtClean="0">
                <a:ln>
                  <a:noFill/>
                </a:ln>
                <a:solidFill>
                  <a:srgbClr val="000000"/>
                </a:solidFill>
                <a:effectLst/>
                <a:uFillTx/>
                <a:latin typeface="Times New Roman"/>
                <a:cs typeface="Times New Roman"/>
                <a:sym typeface="Helvetica Light"/>
              </a:rPr>
              <a:t>.  </a:t>
            </a:r>
            <a:r>
              <a:rPr lang="en-US" sz="3200" dirty="0" smtClean="0">
                <a:solidFill>
                  <a:srgbClr val="000000"/>
                </a:solidFill>
                <a:latin typeface="Times New Roman"/>
                <a:cs typeface="Times New Roman"/>
              </a:rPr>
              <a:t>Unknown medical technologies in the future will add decades to           the lives of people aged 65 and older at a faster pace than public           health added survival time to children in the 20</a:t>
            </a:r>
            <a:r>
              <a:rPr lang="en-US" sz="3200" baseline="30000" dirty="0" smtClean="0">
                <a:solidFill>
                  <a:srgbClr val="000000"/>
                </a:solidFill>
                <a:latin typeface="Times New Roman"/>
                <a:cs typeface="Times New Roman"/>
              </a:rPr>
              <a:t>th</a:t>
            </a:r>
            <a:r>
              <a:rPr lang="en-US" sz="3200" dirty="0" smtClean="0">
                <a:solidFill>
                  <a:srgbClr val="000000"/>
                </a:solidFill>
                <a:latin typeface="Times New Roman"/>
                <a:cs typeface="Times New Roman"/>
              </a:rPr>
              <a:t> century.</a:t>
            </a:r>
            <a:endParaRPr kumimoji="0" lang="en-US" sz="3200" b="0" i="0" u="none" strike="noStrike" cap="none" spc="0" normalizeH="0" baseline="0" dirty="0">
              <a:ln>
                <a:noFill/>
              </a:ln>
              <a:solidFill>
                <a:srgbClr val="000000"/>
              </a:solidFill>
              <a:effectLst/>
              <a:uFillTx/>
              <a:sym typeface="Helvetica Light"/>
            </a:endParaRPr>
          </a:p>
        </p:txBody>
      </p:sp>
    </p:spTree>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dissolve">
                                      <p:cBhvr>
                                        <p:cTn id="7" dur="500"/>
                                        <p:tgtEl>
                                          <p:spTgt spid="1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3"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 name="Shape 39"/>
          <p:cNvSpPr>
            <a:spLocks noGrp="1"/>
          </p:cNvSpPr>
          <p:nvPr>
            <p:ph type="title"/>
          </p:nvPr>
        </p:nvSpPr>
        <p:spPr>
          <a:xfrm>
            <a:off x="431800" y="478876"/>
            <a:ext cx="12141200" cy="2299362"/>
          </a:xfrm>
          <a:prstGeom prst="rect">
            <a:avLst/>
          </a:prstGeom>
        </p:spPr>
        <p:txBody>
          <a:bodyPr>
            <a:normAutofit/>
          </a:bodyPr>
          <a:lstStyle/>
          <a:p>
            <a:pPr lvl="0" algn="ctr">
              <a:defRPr sz="1800">
                <a:solidFill>
                  <a:srgbClr val="000000"/>
                </a:solidFill>
              </a:defRPr>
            </a:pPr>
            <a:r>
              <a:rPr lang="en-US" sz="6700" dirty="0" smtClean="0">
                <a:solidFill>
                  <a:schemeClr val="tx1"/>
                </a:solidFill>
              </a:rPr>
              <a:t>Rule # 2</a:t>
            </a:r>
            <a:br>
              <a:rPr lang="en-US" sz="6700" dirty="0" smtClean="0">
                <a:solidFill>
                  <a:schemeClr val="tx1"/>
                </a:solidFill>
              </a:rPr>
            </a:br>
            <a:r>
              <a:rPr lang="en-US" sz="8000" dirty="0" smtClean="0">
                <a:solidFill>
                  <a:schemeClr val="tx1"/>
                </a:solidFill>
                <a:latin typeface="Times New Roman"/>
                <a:cs typeface="Times New Roman"/>
              </a:rPr>
              <a:t>Aging Gets in the Way</a:t>
            </a:r>
            <a:endParaRPr sz="8000" dirty="0">
              <a:solidFill>
                <a:schemeClr val="tx1"/>
              </a:solidFill>
              <a:latin typeface="Times New Roman"/>
              <a:cs typeface="Times New Roman"/>
            </a:endParaRPr>
          </a:p>
        </p:txBody>
      </p:sp>
      <p:pic>
        <p:nvPicPr>
          <p:cNvPr id="5" name="Picture 4" descr="Aging-trees-1000-p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0244" y="3491929"/>
            <a:ext cx="6602910" cy="4525272"/>
          </a:xfrm>
          <a:prstGeom prst="rect">
            <a:avLst/>
          </a:prstGeom>
        </p:spPr>
      </p:pic>
    </p:spTree>
    <p:extLst>
      <p:ext uri="{BB962C8B-B14F-4D97-AF65-F5344CB8AC3E}">
        <p14:creationId xmlns:p14="http://schemas.microsoft.com/office/powerpoint/2010/main" val="4230677395"/>
      </p:ext>
    </p:extLst>
  </p:cSld>
  <p:clrMapOvr>
    <a:masterClrMapping/>
  </p:clrMapOvr>
  <p:transition spd="slow">
    <p:dissolve/>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10647</TotalTime>
  <Words>1572</Words>
  <Application>Microsoft Office PowerPoint</Application>
  <PresentationFormat>Custom</PresentationFormat>
  <Paragraphs>83</Paragraphs>
  <Slides>27</Slides>
  <Notes>7</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27</vt:i4>
      </vt:variant>
    </vt:vector>
  </HeadingPairs>
  <TitlesOfParts>
    <vt:vector size="41" baseType="lpstr">
      <vt:lpstr>ＭＳ Ｐゴシック</vt:lpstr>
      <vt:lpstr>Apple Chancery</vt:lpstr>
      <vt:lpstr>Arial</vt:lpstr>
      <vt:lpstr>Calibri</vt:lpstr>
      <vt:lpstr>Helvetica</vt:lpstr>
      <vt:lpstr>Helvetica Light</vt:lpstr>
      <vt:lpstr>Helvetica Neue</vt:lpstr>
      <vt:lpstr>Source Sans Pro</vt:lpstr>
      <vt:lpstr>Source Sans Pro Light</vt:lpstr>
      <vt:lpstr>Source Sans Pro Semibold</vt:lpstr>
      <vt:lpstr>Times New Roman</vt:lpstr>
      <vt:lpstr>White</vt:lpstr>
      <vt:lpstr>SPW 11.0 Graph</vt:lpstr>
      <vt:lpstr>Photo House</vt:lpstr>
      <vt:lpstr>PowerPoint Presentation</vt:lpstr>
      <vt:lpstr>Rule # 1 Linear Extrapolations of Biological Phenomenon are Inherently Dangerous</vt:lpstr>
      <vt:lpstr>PowerPoint Presentation</vt:lpstr>
      <vt:lpstr>PowerPoint Presentation</vt:lpstr>
      <vt:lpstr>PowerPoint Presentation</vt:lpstr>
      <vt:lpstr>Although there is no genetic program that limits how fast humans are capable of running, there are nevertheless biomechanical constraints on running speed. </vt:lpstr>
      <vt:lpstr>PowerPoint Presentation</vt:lpstr>
      <vt:lpstr>Unstated Assumptions That Accompany Linear Extrapolation of Life Expectancy</vt:lpstr>
      <vt:lpstr>Rule # 2 Aging Gets in the Way</vt:lpstr>
      <vt:lpstr>Populations Are Heterogeneous Mixtures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Unstated Assumptions Associated With Ignoring Human Biology When Forecasting</vt:lpstr>
      <vt:lpstr>Rule # 3 Life Expectancy is an Inherently Bad Metric to Forecast</vt:lpstr>
      <vt:lpstr>Populations Are Influenced by Life Events</vt:lpstr>
      <vt:lpstr>PowerPoint Presentation</vt:lpstr>
      <vt:lpstr>PowerPoint Presentation</vt:lpstr>
      <vt:lpstr>PowerPoint Presentation</vt:lpstr>
      <vt:lpstr>PowerPoint Presentation</vt:lpstr>
      <vt:lpstr>Classic Examples of Zeno’s Paradox in Aging</vt:lpstr>
      <vt:lpstr>“If survival to age X is possible, and there are no biological or other reasons why survival to age X plus 1 day is not possible, then all we must do is reduce the risk of death to rates that match or exceed the passage of clock time, and we will become immortal.”  Source: Olshansky and Carnes, 2012. Zeno’s Paradox of Immortality. Gerontology.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Parris-Bell, Marilyn</dc:creator>
  <cp:lastModifiedBy>Marilyn Parris-Bell</cp:lastModifiedBy>
  <cp:revision>127</cp:revision>
  <dcterms:modified xsi:type="dcterms:W3CDTF">2016-09-28T13:16:10Z</dcterms:modified>
</cp:coreProperties>
</file>