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8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6" r:id="rId22"/>
    <p:sldId id="285" r:id="rId23"/>
    <p:sldId id="287" r:id="rId24"/>
    <p:sldId id="284" r:id="rId25"/>
    <p:sldId id="281" r:id="rId26"/>
    <p:sldId id="276" r:id="rId27"/>
  </p:sldIdLst>
  <p:sldSz cx="4610100" cy="3460750"/>
  <p:notesSz cx="4610100" cy="3460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1066" y="9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757" y="1072832"/>
            <a:ext cx="3918585" cy="726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333B2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333B2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333B2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300" y="71511"/>
            <a:ext cx="2860040" cy="244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3333B2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844" y="1077923"/>
            <a:ext cx="4356735" cy="1330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53587" y="3338991"/>
            <a:ext cx="730250" cy="117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24497" y="3338991"/>
            <a:ext cx="1087120" cy="117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15965" y="3338991"/>
            <a:ext cx="236854" cy="117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slide" Target="slide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searchgate.net/profile/Han" TargetMode="External"/><Relationship Id="rId2" Type="http://schemas.openxmlformats.org/officeDocument/2006/relationships/hyperlink" Target="mailto:han.li@mq.edu.a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guardian.com/society/2018/aug/16/australians-living-longer-but-life-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guardian.com/society/2018/aug/16/australians-living-longer-but-life-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guardian.com/society/2018/aug/16/australians-living-longer-but-life-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423" y="379499"/>
            <a:ext cx="4035425" cy="47180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96035" marR="5080" indent="-1283970">
              <a:lnSpc>
                <a:spcPct val="106700"/>
              </a:lnSpc>
              <a:spcBef>
                <a:spcPts val="20"/>
              </a:spcBef>
            </a:pPr>
            <a:r>
              <a:rPr spc="15" dirty="0"/>
              <a:t>A </a:t>
            </a:r>
            <a:r>
              <a:rPr spc="5" dirty="0"/>
              <a:t>Forecast Reconciliation </a:t>
            </a:r>
            <a:r>
              <a:rPr spc="10" dirty="0"/>
              <a:t>Approach </a:t>
            </a:r>
            <a:r>
              <a:rPr spc="5" dirty="0"/>
              <a:t>to</a:t>
            </a:r>
            <a:r>
              <a:rPr spc="-25" dirty="0"/>
              <a:t> </a:t>
            </a:r>
            <a:r>
              <a:rPr spc="10" dirty="0"/>
              <a:t>Cause-of-death  </a:t>
            </a:r>
            <a:r>
              <a:rPr spc="5" dirty="0"/>
              <a:t>Mortality</a:t>
            </a:r>
            <a:r>
              <a:rPr dirty="0"/>
              <a:t> </a:t>
            </a:r>
            <a:r>
              <a:rPr spc="10" dirty="0"/>
              <a:t>Modeling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9018" y="1138464"/>
            <a:ext cx="3150235" cy="8483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Times New Roman"/>
                <a:cs typeface="Times New Roman"/>
              </a:rPr>
              <a:t>Dr </a:t>
            </a:r>
            <a:r>
              <a:rPr sz="1100" spc="-10" dirty="0">
                <a:latin typeface="Times New Roman"/>
                <a:cs typeface="Times New Roman"/>
              </a:rPr>
              <a:t>Han </a:t>
            </a:r>
            <a:r>
              <a:rPr sz="1100" spc="-5" dirty="0">
                <a:latin typeface="Times New Roman"/>
                <a:cs typeface="Times New Roman"/>
              </a:rPr>
              <a:t>Li</a:t>
            </a:r>
            <a:endParaRPr sz="1100">
              <a:latin typeface="Times New Roman"/>
              <a:cs typeface="Times New Roman"/>
            </a:endParaRPr>
          </a:p>
          <a:p>
            <a:pPr marL="927735">
              <a:lnSpc>
                <a:spcPct val="100000"/>
              </a:lnSpc>
              <a:spcBef>
                <a:spcPts val="1135"/>
              </a:spcBef>
            </a:pPr>
            <a:r>
              <a:rPr sz="1100" b="1" spc="-5" dirty="0">
                <a:latin typeface="Times New Roman"/>
                <a:cs typeface="Times New Roman"/>
              </a:rPr>
              <a:t>Macquarie</a:t>
            </a:r>
            <a:r>
              <a:rPr sz="1100" b="1" spc="-10" dirty="0">
                <a:latin typeface="Times New Roman"/>
                <a:cs typeface="Times New Roman"/>
              </a:rPr>
              <a:t> University</a:t>
            </a:r>
            <a:endParaRPr sz="11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2699"/>
              </a:lnSpc>
            </a:pPr>
            <a:r>
              <a:rPr sz="1100" spc="-5" dirty="0">
                <a:latin typeface="Times New Roman"/>
                <a:cs typeface="Times New Roman"/>
              </a:rPr>
              <a:t>Department of Actuairal Studies and Business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Analytics  Australia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6514" y="2318608"/>
            <a:ext cx="3995420" cy="631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900" b="1" spc="-5" dirty="0">
                <a:latin typeface="Times New Roman"/>
                <a:cs typeface="Times New Roman"/>
              </a:rPr>
              <a:t>The 14th International Longevity Risk and Capital Markets Solutions</a:t>
            </a:r>
            <a:r>
              <a:rPr sz="900" b="1" spc="60" dirty="0">
                <a:latin typeface="Times New Roman"/>
                <a:cs typeface="Times New Roman"/>
              </a:rPr>
              <a:t> </a:t>
            </a:r>
            <a:r>
              <a:rPr sz="900" b="1" spc="-5" dirty="0">
                <a:latin typeface="Times New Roman"/>
                <a:cs typeface="Times New Roman"/>
              </a:rPr>
              <a:t>Conference</a:t>
            </a:r>
            <a:endParaRPr sz="9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900" spc="-5" dirty="0">
                <a:latin typeface="Times New Roman"/>
                <a:cs typeface="Times New Roman"/>
              </a:rPr>
              <a:t>Amsterdam, the</a:t>
            </a:r>
            <a:r>
              <a:rPr sz="900" spc="-2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Netherlands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100" spc="-5" dirty="0">
                <a:latin typeface="Times New Roman"/>
                <a:cs typeface="Times New Roman"/>
              </a:rPr>
              <a:t>20–21 September</a:t>
            </a:r>
            <a:r>
              <a:rPr sz="1100" spc="-9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2018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91547" y="3338991"/>
            <a:ext cx="730250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20–21 September</a:t>
            </a:r>
            <a:r>
              <a:rPr sz="600" spc="-30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2018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53925" y="3338991"/>
            <a:ext cx="19875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600" spc="-5" dirty="0">
                <a:latin typeface="Times New Roman"/>
                <a:cs typeface="Times New Roman"/>
              </a:rPr>
              <a:t>1</a:t>
            </a:fld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/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</a:t>
            </a:r>
            <a:endParaRPr sz="600">
              <a:latin typeface="Times New Roman"/>
              <a:cs typeface="Times New Roman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188277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Current</a:t>
            </a:r>
            <a:r>
              <a:rPr spc="-20" dirty="0"/>
              <a:t> </a:t>
            </a:r>
            <a:r>
              <a:rPr spc="5" dirty="0"/>
              <a:t>issues/challenges</a:t>
            </a:r>
          </a:p>
        </p:txBody>
      </p:sp>
      <p:sp>
        <p:nvSpPr>
          <p:cNvPr id="3" name="object 3"/>
          <p:cNvSpPr/>
          <p:nvPr/>
        </p:nvSpPr>
        <p:spPr>
          <a:xfrm>
            <a:off x="280276" y="981456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0276" y="1556562"/>
            <a:ext cx="66090" cy="660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0276" y="1954530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0276" y="2352497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2932" y="885543"/>
            <a:ext cx="4060825" cy="15125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 indent="-171450">
              <a:lnSpc>
                <a:spcPts val="1415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sz="1200" spc="-5" dirty="0">
                <a:latin typeface="Times New Roman"/>
                <a:cs typeface="Times New Roman"/>
              </a:rPr>
              <a:t>Assumption of </a:t>
            </a: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independence </a:t>
            </a:r>
            <a:r>
              <a:rPr sz="1200" spc="-5" dirty="0">
                <a:latin typeface="Times New Roman"/>
                <a:cs typeface="Times New Roman"/>
              </a:rPr>
              <a:t>among causes: in fact, </a:t>
            </a:r>
            <a:r>
              <a:rPr sz="1200" spc="-10" dirty="0">
                <a:latin typeface="Times New Roman"/>
                <a:cs typeface="Times New Roman"/>
              </a:rPr>
              <a:t>they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endParaRPr sz="1200" dirty="0">
              <a:latin typeface="Times New Roman"/>
              <a:cs typeface="Times New Roman"/>
            </a:endParaRPr>
          </a:p>
          <a:p>
            <a:pPr marL="12700">
              <a:lnSpc>
                <a:spcPts val="1415"/>
              </a:lnSpc>
            </a:pPr>
            <a:r>
              <a:rPr lang="en-US" sz="1200" b="1" spc="-5" dirty="0" smtClean="0">
                <a:solidFill>
                  <a:srgbClr val="BF003F"/>
                </a:solidFill>
                <a:latin typeface="Times New Roman"/>
                <a:cs typeface="Times New Roman"/>
              </a:rPr>
              <a:t>     </a:t>
            </a:r>
            <a:r>
              <a:rPr sz="1200" b="1" spc="-5" dirty="0" smtClean="0">
                <a:solidFill>
                  <a:srgbClr val="BF003F"/>
                </a:solidFill>
                <a:latin typeface="Times New Roman"/>
                <a:cs typeface="Times New Roman"/>
              </a:rPr>
              <a:t>competing</a:t>
            </a:r>
            <a:r>
              <a:rPr sz="1200" spc="-5" dirty="0" smtClean="0">
                <a:solidFill>
                  <a:srgbClr val="BF003F"/>
                </a:solidFill>
                <a:latin typeface="Times New Roman"/>
                <a:cs typeface="Times New Roman"/>
              </a:rPr>
              <a:t>!</a:t>
            </a:r>
            <a:endParaRPr lang="en-US" sz="1200" spc="-5" dirty="0" smtClean="0">
              <a:solidFill>
                <a:srgbClr val="BF003F"/>
              </a:solidFill>
              <a:latin typeface="Times New Roman"/>
              <a:cs typeface="Times New Roman"/>
            </a:endParaRPr>
          </a:p>
          <a:p>
            <a:pPr marL="12700">
              <a:lnSpc>
                <a:spcPts val="1415"/>
              </a:lnSpc>
            </a:pPr>
            <a:endParaRPr sz="1450" dirty="0">
              <a:latin typeface="Times New Roman"/>
              <a:cs typeface="Times New Roman"/>
            </a:endParaRPr>
          </a:p>
          <a:p>
            <a:pPr marL="184150" marR="5080" indent="-171450">
              <a:buFont typeface="Arial" panose="020B0604020202020204" pitchFamily="34" charset="0"/>
              <a:buChar char="•"/>
            </a:pPr>
            <a:r>
              <a:rPr sz="1200" spc="-5" dirty="0">
                <a:latin typeface="Times New Roman"/>
                <a:cs typeface="Times New Roman"/>
              </a:rPr>
              <a:t>Attempts to use </a:t>
            </a: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copula models </a:t>
            </a:r>
            <a:r>
              <a:rPr sz="1200" spc="-10" dirty="0">
                <a:latin typeface="Times New Roman"/>
                <a:cs typeface="Times New Roman"/>
              </a:rPr>
              <a:t>suffer </a:t>
            </a:r>
            <a:r>
              <a:rPr sz="1200" spc="-5" dirty="0">
                <a:latin typeface="Times New Roman"/>
                <a:cs typeface="Times New Roman"/>
              </a:rPr>
              <a:t>from </a:t>
            </a:r>
            <a:r>
              <a:rPr sz="1200" spc="-10" dirty="0">
                <a:latin typeface="Times New Roman"/>
                <a:cs typeface="Times New Roman"/>
              </a:rPr>
              <a:t>significant </a:t>
            </a:r>
            <a:r>
              <a:rPr sz="1200" spc="-15" dirty="0" smtClean="0">
                <a:solidFill>
                  <a:srgbClr val="BF003F"/>
                </a:solidFill>
                <a:latin typeface="Times New Roman"/>
                <a:cs typeface="Times New Roman"/>
              </a:rPr>
              <a:t>subjectivity</a:t>
            </a:r>
            <a:r>
              <a:rPr sz="1200" spc="-15" dirty="0">
                <a:solidFill>
                  <a:srgbClr val="BF003F"/>
                </a:solidFill>
                <a:latin typeface="Times New Roman"/>
                <a:cs typeface="Times New Roman"/>
              </a:rPr>
              <a:t>.  </a:t>
            </a:r>
            <a:r>
              <a:rPr sz="1200" spc="-5" dirty="0">
                <a:latin typeface="Times New Roman"/>
                <a:cs typeface="Times New Roman"/>
              </a:rPr>
              <a:t>Independent forecasts </a:t>
            </a:r>
            <a:r>
              <a:rPr sz="1200" spc="-10" dirty="0">
                <a:solidFill>
                  <a:srgbClr val="BF003F"/>
                </a:solidFill>
                <a:latin typeface="Times New Roman"/>
                <a:cs typeface="Times New Roman"/>
              </a:rPr>
              <a:t>don’t </a:t>
            </a:r>
            <a:r>
              <a:rPr sz="1200" spc="-5" dirty="0">
                <a:latin typeface="Times New Roman"/>
                <a:cs typeface="Times New Roman"/>
              </a:rPr>
              <a:t>add up to the total</a:t>
            </a:r>
            <a:r>
              <a:rPr sz="1200" spc="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level</a:t>
            </a:r>
            <a:r>
              <a:rPr sz="1200" spc="-10" dirty="0" smtClean="0">
                <a:latin typeface="Times New Roman"/>
                <a:cs typeface="Times New Roman"/>
              </a:rPr>
              <a:t>.</a:t>
            </a:r>
            <a:endParaRPr lang="en-US" sz="1200" spc="-10" dirty="0" smtClean="0">
              <a:latin typeface="Times New Roman"/>
              <a:cs typeface="Times New Roman"/>
            </a:endParaRPr>
          </a:p>
          <a:p>
            <a:pPr marL="12700" marR="5080"/>
            <a:endParaRPr sz="1450" dirty="0">
              <a:latin typeface="Times New Roman"/>
              <a:cs typeface="Times New Roman"/>
            </a:endParaRPr>
          </a:p>
          <a:p>
            <a:pPr marL="1841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sz="1200" spc="-10" dirty="0">
                <a:latin typeface="Times New Roman"/>
                <a:cs typeface="Times New Roman"/>
              </a:rPr>
              <a:t>Can’t </a:t>
            </a:r>
            <a:r>
              <a:rPr sz="1200" spc="-5" dirty="0">
                <a:latin typeface="Times New Roman"/>
                <a:cs typeface="Times New Roman"/>
              </a:rPr>
              <a:t>predict the impact of </a:t>
            </a:r>
            <a:r>
              <a:rPr sz="1200" spc="-5" dirty="0">
                <a:solidFill>
                  <a:srgbClr val="BF003F"/>
                </a:solidFill>
                <a:latin typeface="Times New Roman"/>
                <a:cs typeface="Times New Roman"/>
              </a:rPr>
              <a:t>cause-elimination </a:t>
            </a:r>
            <a:r>
              <a:rPr sz="1200" spc="-5" dirty="0">
                <a:latin typeface="Times New Roman"/>
                <a:cs typeface="Times New Roman"/>
              </a:rPr>
              <a:t>to life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expectancy.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8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36957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Data</a:t>
            </a:r>
          </a:p>
        </p:txBody>
      </p:sp>
      <p:sp>
        <p:nvSpPr>
          <p:cNvPr id="3" name="object 3"/>
          <p:cNvSpPr/>
          <p:nvPr/>
        </p:nvSpPr>
        <p:spPr>
          <a:xfrm>
            <a:off x="280276" y="1417815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0276" y="1719288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0276" y="2192845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0276" y="2494318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5844" y="689557"/>
            <a:ext cx="4116070" cy="1938031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55"/>
              </a:spcBef>
            </a:pPr>
            <a:r>
              <a:rPr sz="1100" spc="-5" dirty="0">
                <a:latin typeface="Times New Roman"/>
                <a:cs typeface="Times New Roman"/>
              </a:rPr>
              <a:t>The death and </a:t>
            </a:r>
            <a:r>
              <a:rPr sz="1100" spc="-10" dirty="0">
                <a:latin typeface="Times New Roman"/>
                <a:cs typeface="Times New Roman"/>
              </a:rPr>
              <a:t>exposure </a:t>
            </a:r>
            <a:r>
              <a:rPr sz="1100" spc="-5" dirty="0">
                <a:latin typeface="Times New Roman"/>
                <a:cs typeface="Times New Roman"/>
              </a:rPr>
              <a:t>data used to calculate central mortality rates are  </a:t>
            </a:r>
            <a:r>
              <a:rPr sz="1100" spc="-10" dirty="0">
                <a:latin typeface="Times New Roman"/>
                <a:cs typeface="Times New Roman"/>
              </a:rPr>
              <a:t>downloaded </a:t>
            </a:r>
            <a:r>
              <a:rPr sz="1100" spc="-5" dirty="0">
                <a:latin typeface="Times New Roman"/>
                <a:cs typeface="Times New Roman"/>
              </a:rPr>
              <a:t>from the </a:t>
            </a:r>
            <a:r>
              <a:rPr sz="1100" spc="-10" dirty="0">
                <a:solidFill>
                  <a:srgbClr val="0000FF"/>
                </a:solidFill>
                <a:latin typeface="Times New Roman"/>
                <a:cs typeface="Times New Roman"/>
              </a:rPr>
              <a:t>Human </a:t>
            </a:r>
            <a:r>
              <a:rPr sz="1100" spc="-5" dirty="0">
                <a:solidFill>
                  <a:srgbClr val="0000FF"/>
                </a:solidFill>
                <a:latin typeface="Times New Roman"/>
                <a:cs typeface="Times New Roman"/>
              </a:rPr>
              <a:t>Mortality Database </a:t>
            </a:r>
            <a:r>
              <a:rPr sz="1100" spc="-10" dirty="0">
                <a:solidFill>
                  <a:srgbClr val="0000FF"/>
                </a:solidFill>
                <a:latin typeface="Times New Roman"/>
                <a:cs typeface="Times New Roman"/>
              </a:rPr>
              <a:t>(HMD)</a:t>
            </a:r>
            <a:r>
              <a:rPr sz="1100" spc="-10" dirty="0">
                <a:latin typeface="Times New Roman"/>
                <a:cs typeface="Times New Roman"/>
              </a:rPr>
              <a:t>and </a:t>
            </a:r>
            <a:r>
              <a:rPr sz="1100" spc="-5" dirty="0">
                <a:latin typeface="Times New Roman"/>
                <a:cs typeface="Times New Roman"/>
              </a:rPr>
              <a:t>the </a:t>
            </a:r>
            <a:r>
              <a:rPr sz="1100" spc="-5" dirty="0">
                <a:solidFill>
                  <a:srgbClr val="0000FF"/>
                </a:solidFill>
                <a:latin typeface="Times New Roman"/>
                <a:cs typeface="Times New Roman"/>
              </a:rPr>
              <a:t>National  Center for Health Statistics</a:t>
            </a:r>
            <a:r>
              <a:rPr sz="1100" spc="-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0000FF"/>
                </a:solidFill>
                <a:latin typeface="Times New Roman"/>
                <a:cs typeface="Times New Roman"/>
              </a:rPr>
              <a:t>(NCHS)</a:t>
            </a:r>
            <a:r>
              <a:rPr sz="1100" spc="-5" dirty="0">
                <a:latin typeface="Times New Roman"/>
                <a:cs typeface="Times New Roman"/>
              </a:rPr>
              <a:t>.</a:t>
            </a:r>
            <a:endParaRPr sz="1100" dirty="0">
              <a:latin typeface="Times New Roman"/>
              <a:cs typeface="Times New Roman"/>
            </a:endParaRPr>
          </a:p>
          <a:p>
            <a:pPr marL="461010" indent="-171450">
              <a:lnSpc>
                <a:spcPct val="100000"/>
              </a:lnSpc>
              <a:spcBef>
                <a:spcPts val="1055"/>
              </a:spcBef>
              <a:buFont typeface="Arial" panose="020B0604020202020204" pitchFamily="34" charset="0"/>
              <a:buChar char="•"/>
            </a:pPr>
            <a:r>
              <a:rPr sz="1100" spc="-5" dirty="0">
                <a:solidFill>
                  <a:srgbClr val="BF003F"/>
                </a:solidFill>
                <a:latin typeface="Times New Roman"/>
                <a:cs typeface="Times New Roman"/>
              </a:rPr>
              <a:t>Country: </a:t>
            </a:r>
            <a:r>
              <a:rPr sz="1100" spc="-5" dirty="0">
                <a:latin typeface="Times New Roman"/>
                <a:cs typeface="Times New Roman"/>
              </a:rPr>
              <a:t>the United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States.</a:t>
            </a:r>
            <a:endParaRPr sz="1100" dirty="0">
              <a:latin typeface="Times New Roman"/>
              <a:cs typeface="Times New Roman"/>
            </a:endParaRPr>
          </a:p>
          <a:p>
            <a:pPr marL="461010" marR="129539" indent="-171450">
              <a:lnSpc>
                <a:spcPct val="102699"/>
              </a:lnSpc>
              <a:spcBef>
                <a:spcPts val="1015"/>
              </a:spcBef>
              <a:buFont typeface="Arial" panose="020B0604020202020204" pitchFamily="34" charset="0"/>
              <a:buChar char="•"/>
            </a:pPr>
            <a:r>
              <a:rPr sz="1100" spc="-5" dirty="0">
                <a:solidFill>
                  <a:srgbClr val="BF003F"/>
                </a:solidFill>
                <a:latin typeface="Times New Roman"/>
                <a:cs typeface="Times New Roman"/>
              </a:rPr>
              <a:t>8 causes considered: </a:t>
            </a:r>
            <a:r>
              <a:rPr sz="1100" spc="-15" dirty="0">
                <a:latin typeface="Times New Roman"/>
                <a:cs typeface="Times New Roman"/>
              </a:rPr>
              <a:t>Cancer, </a:t>
            </a:r>
            <a:r>
              <a:rPr sz="1100" spc="-5" dirty="0">
                <a:latin typeface="Times New Roman"/>
                <a:cs typeface="Times New Roman"/>
              </a:rPr>
              <a:t>Diabete, External, </a:t>
            </a:r>
            <a:r>
              <a:rPr sz="1100" spc="-10" dirty="0">
                <a:latin typeface="Times New Roman"/>
                <a:cs typeface="Times New Roman"/>
              </a:rPr>
              <a:t>Influenza, </a:t>
            </a:r>
            <a:r>
              <a:rPr sz="1100" spc="-5" dirty="0">
                <a:latin typeface="Times New Roman"/>
                <a:cs typeface="Times New Roman"/>
              </a:rPr>
              <a:t>Mental,  Nephritis, </a:t>
            </a:r>
            <a:r>
              <a:rPr sz="1100" spc="-25" dirty="0">
                <a:latin typeface="Times New Roman"/>
                <a:cs typeface="Times New Roman"/>
              </a:rPr>
              <a:t>Vascular, </a:t>
            </a:r>
            <a:r>
              <a:rPr sz="1100" spc="-5" dirty="0">
                <a:latin typeface="Times New Roman"/>
                <a:cs typeface="Times New Roman"/>
              </a:rPr>
              <a:t>and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Times New Roman"/>
                <a:cs typeface="Times New Roman"/>
              </a:rPr>
              <a:t>Other.</a:t>
            </a:r>
            <a:endParaRPr sz="1100" dirty="0">
              <a:latin typeface="Times New Roman"/>
              <a:cs typeface="Times New Roman"/>
            </a:endParaRPr>
          </a:p>
          <a:p>
            <a:pPr marL="461010" indent="-171450">
              <a:lnSpc>
                <a:spcPct val="100000"/>
              </a:lnSpc>
              <a:spcBef>
                <a:spcPts val="1055"/>
              </a:spcBef>
              <a:buFont typeface="Arial" panose="020B0604020202020204" pitchFamily="34" charset="0"/>
              <a:buChar char="•"/>
            </a:pPr>
            <a:r>
              <a:rPr sz="1100" spc="-10" dirty="0">
                <a:solidFill>
                  <a:srgbClr val="BF003F"/>
                </a:solidFill>
                <a:latin typeface="Times New Roman"/>
                <a:cs typeface="Times New Roman"/>
              </a:rPr>
              <a:t>Investigation </a:t>
            </a:r>
            <a:r>
              <a:rPr sz="1100" spc="-5" dirty="0">
                <a:solidFill>
                  <a:srgbClr val="BF003F"/>
                </a:solidFill>
                <a:latin typeface="Times New Roman"/>
                <a:cs typeface="Times New Roman"/>
              </a:rPr>
              <a:t>period:</a:t>
            </a:r>
            <a:r>
              <a:rPr sz="1100" spc="55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1970–2015.</a:t>
            </a:r>
            <a:endParaRPr sz="1100" dirty="0">
              <a:latin typeface="Times New Roman"/>
              <a:cs typeface="Times New Roman"/>
            </a:endParaRPr>
          </a:p>
          <a:p>
            <a:pPr marL="461010" indent="-171450">
              <a:lnSpc>
                <a:spcPct val="100000"/>
              </a:lnSpc>
              <a:spcBef>
                <a:spcPts val="1055"/>
              </a:spcBef>
              <a:buFont typeface="Arial" panose="020B0604020202020204" pitchFamily="34" charset="0"/>
              <a:buChar char="•"/>
            </a:pPr>
            <a:r>
              <a:rPr sz="1100" spc="-10" dirty="0">
                <a:solidFill>
                  <a:srgbClr val="BF003F"/>
                </a:solidFill>
                <a:latin typeface="Times New Roman"/>
                <a:cs typeface="Times New Roman"/>
              </a:rPr>
              <a:t>Age </a:t>
            </a:r>
            <a:r>
              <a:rPr sz="1100" spc="-5" dirty="0">
                <a:solidFill>
                  <a:srgbClr val="BF003F"/>
                </a:solidFill>
                <a:latin typeface="Times New Roman"/>
                <a:cs typeface="Times New Roman"/>
              </a:rPr>
              <a:t>range:</a:t>
            </a:r>
            <a:r>
              <a:rPr sz="1100" spc="55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1–85.</a:t>
            </a:r>
            <a:endParaRPr sz="11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9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168783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Forecast</a:t>
            </a:r>
            <a:r>
              <a:rPr spc="-25" dirty="0"/>
              <a:t> </a:t>
            </a:r>
            <a:r>
              <a:rPr spc="5" dirty="0"/>
              <a:t>reconciliation</a:t>
            </a:r>
          </a:p>
        </p:txBody>
      </p:sp>
      <p:sp>
        <p:nvSpPr>
          <p:cNvPr id="3" name="object 3"/>
          <p:cNvSpPr/>
          <p:nvPr/>
        </p:nvSpPr>
        <p:spPr>
          <a:xfrm>
            <a:off x="1873349" y="1438897"/>
            <a:ext cx="923925" cy="370840"/>
          </a:xfrm>
          <a:custGeom>
            <a:avLst/>
            <a:gdLst/>
            <a:ahLst/>
            <a:cxnLst/>
            <a:rect l="l" t="t" r="r" b="b"/>
            <a:pathLst>
              <a:path w="923925" h="370839">
                <a:moveTo>
                  <a:pt x="917973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64554"/>
                </a:lnTo>
                <a:lnTo>
                  <a:pt x="5664" y="370219"/>
                </a:lnTo>
                <a:lnTo>
                  <a:pt x="917973" y="370219"/>
                </a:lnTo>
                <a:lnTo>
                  <a:pt x="923637" y="364554"/>
                </a:lnTo>
                <a:lnTo>
                  <a:pt x="923637" y="5664"/>
                </a:lnTo>
                <a:lnTo>
                  <a:pt x="917973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42176" y="1407724"/>
            <a:ext cx="923925" cy="370840"/>
          </a:xfrm>
          <a:custGeom>
            <a:avLst/>
            <a:gdLst/>
            <a:ahLst/>
            <a:cxnLst/>
            <a:rect l="l" t="t" r="r" b="b"/>
            <a:pathLst>
              <a:path w="923925" h="370839">
                <a:moveTo>
                  <a:pt x="917973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64554"/>
                </a:lnTo>
                <a:lnTo>
                  <a:pt x="5664" y="370219"/>
                </a:lnTo>
                <a:lnTo>
                  <a:pt x="917973" y="370219"/>
                </a:lnTo>
                <a:lnTo>
                  <a:pt x="923637" y="364554"/>
                </a:lnTo>
                <a:lnTo>
                  <a:pt x="923637" y="5664"/>
                </a:lnTo>
                <a:lnTo>
                  <a:pt x="9179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42176" y="1407724"/>
            <a:ext cx="923925" cy="370840"/>
          </a:xfrm>
          <a:custGeom>
            <a:avLst/>
            <a:gdLst/>
            <a:ahLst/>
            <a:cxnLst/>
            <a:rect l="l" t="t" r="r" b="b"/>
            <a:pathLst>
              <a:path w="923925" h="370839">
                <a:moveTo>
                  <a:pt x="910985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57566"/>
                </a:lnTo>
                <a:lnTo>
                  <a:pt x="0" y="364554"/>
                </a:lnTo>
                <a:lnTo>
                  <a:pt x="5664" y="370219"/>
                </a:lnTo>
                <a:lnTo>
                  <a:pt x="12652" y="370219"/>
                </a:lnTo>
                <a:lnTo>
                  <a:pt x="910985" y="370219"/>
                </a:lnTo>
                <a:lnTo>
                  <a:pt x="917973" y="370219"/>
                </a:lnTo>
                <a:lnTo>
                  <a:pt x="923637" y="364554"/>
                </a:lnTo>
                <a:lnTo>
                  <a:pt x="923637" y="357566"/>
                </a:lnTo>
                <a:lnTo>
                  <a:pt x="923637" y="12652"/>
                </a:lnTo>
                <a:lnTo>
                  <a:pt x="923637" y="5664"/>
                </a:lnTo>
                <a:lnTo>
                  <a:pt x="917973" y="0"/>
                </a:lnTo>
                <a:lnTo>
                  <a:pt x="910985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42949" y="936325"/>
            <a:ext cx="2522220" cy="8303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solidFill>
                  <a:srgbClr val="3333B2"/>
                </a:solidFill>
                <a:latin typeface="Times New Roman"/>
                <a:cs typeface="Times New Roman"/>
              </a:rPr>
              <a:t>Figure: </a:t>
            </a:r>
            <a:r>
              <a:rPr sz="1000" spc="-10" dirty="0">
                <a:latin typeface="Times New Roman"/>
                <a:cs typeface="Times New Roman"/>
              </a:rPr>
              <a:t>2-level </a:t>
            </a:r>
            <a:r>
              <a:rPr sz="1000" spc="-5" dirty="0">
                <a:latin typeface="Times New Roman"/>
                <a:cs typeface="Times New Roman"/>
              </a:rPr>
              <a:t>hierarchical tree of mortality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rates</a:t>
            </a:r>
            <a:endParaRPr sz="1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en-AU" sz="1100" i="1" dirty="0">
                <a:latin typeface="Times New Roman"/>
                <a:cs typeface="Times New Roman"/>
              </a:rPr>
              <a:t>m</a:t>
            </a:r>
            <a:r>
              <a:rPr sz="1200" i="1" spc="0" baseline="-10416" dirty="0" smtClean="0">
                <a:latin typeface="Times New Roman"/>
                <a:cs typeface="Times New Roman"/>
              </a:rPr>
              <a:t>t</a:t>
            </a:r>
            <a:r>
              <a:rPr lang="en-US" sz="1200" i="1" spc="0" baseline="-10416" dirty="0" smtClean="0">
                <a:latin typeface="Times New Roman"/>
                <a:cs typeface="Times New Roman"/>
              </a:rPr>
              <a:t> </a:t>
            </a:r>
            <a:r>
              <a:rPr lang="en-AU" sz="700" dirty="0" smtClean="0">
                <a:latin typeface="Tahoma"/>
                <a:cs typeface="Tahoma"/>
              </a:rPr>
              <a:t>(</a:t>
            </a:r>
            <a:r>
              <a:rPr lang="en-AU" sz="700" i="1" dirty="0" smtClean="0">
                <a:latin typeface="Times New Roman"/>
                <a:cs typeface="Times New Roman"/>
              </a:rPr>
              <a:t>x</a:t>
            </a:r>
            <a:r>
              <a:rPr lang="en-AU" sz="700" dirty="0" smtClean="0">
                <a:latin typeface="Tahoma"/>
                <a:cs typeface="Tahoma"/>
              </a:rPr>
              <a:t>)</a:t>
            </a:r>
            <a:endParaRPr sz="105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235"/>
              </a:spcBef>
            </a:pPr>
            <a:r>
              <a:rPr sz="900" spc="-25" dirty="0">
                <a:latin typeface="Arial"/>
                <a:cs typeface="Arial"/>
              </a:rPr>
              <a:t>Total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9801" y="2000864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5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8628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5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8628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5" h="326389">
                <a:moveTo>
                  <a:pt x="467634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13645"/>
                </a:lnTo>
                <a:lnTo>
                  <a:pt x="0" y="320633"/>
                </a:lnTo>
                <a:lnTo>
                  <a:pt x="5664" y="326298"/>
                </a:lnTo>
                <a:lnTo>
                  <a:pt x="12652" y="326298"/>
                </a:lnTo>
                <a:lnTo>
                  <a:pt x="46763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313645"/>
                </a:lnTo>
                <a:lnTo>
                  <a:pt x="480286" y="12652"/>
                </a:lnTo>
                <a:lnTo>
                  <a:pt x="480286" y="5664"/>
                </a:lnTo>
                <a:lnTo>
                  <a:pt x="474622" y="0"/>
                </a:lnTo>
                <a:lnTo>
                  <a:pt x="467634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89204" y="1916238"/>
            <a:ext cx="399415" cy="36512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1650" i="1" spc="-7" baseline="7575" dirty="0" smtClean="0">
                <a:latin typeface="Times New Roman"/>
                <a:cs typeface="Times New Roman"/>
              </a:rPr>
              <a:t>m</a:t>
            </a:r>
            <a:r>
              <a:rPr sz="800" spc="-5" dirty="0" smtClean="0">
                <a:latin typeface="Times New Roman"/>
                <a:cs typeface="Times New Roman"/>
              </a:rPr>
              <a:t>1</a:t>
            </a:r>
            <a:r>
              <a:rPr sz="800" i="1" spc="-5" dirty="0" smtClean="0">
                <a:latin typeface="Sitka Text"/>
                <a:cs typeface="Sitka Text"/>
              </a:rPr>
              <a:t>,</a:t>
            </a:r>
            <a:r>
              <a:rPr sz="800" i="1" spc="-5" dirty="0" smtClean="0">
                <a:latin typeface="Times New Roman"/>
                <a:cs typeface="Times New Roman"/>
              </a:rPr>
              <a:t>t</a:t>
            </a:r>
            <a:r>
              <a:rPr lang="en-AU" sz="800" dirty="0" smtClean="0">
                <a:latin typeface="Tahoma"/>
                <a:cs typeface="Tahoma"/>
              </a:rPr>
              <a:t> (</a:t>
            </a:r>
            <a:r>
              <a:rPr lang="en-AU" sz="800" i="1" dirty="0" smtClean="0">
                <a:latin typeface="Times New Roman"/>
                <a:cs typeface="Times New Roman"/>
              </a:rPr>
              <a:t>x</a:t>
            </a:r>
            <a:r>
              <a:rPr lang="en-AU" sz="800" dirty="0" smtClean="0">
                <a:latin typeface="Tahoma"/>
                <a:cs typeface="Tahoma"/>
              </a:rPr>
              <a:t>)</a:t>
            </a:r>
            <a:endParaRPr sz="8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65"/>
              </a:spcBef>
            </a:pPr>
            <a:r>
              <a:rPr sz="800" spc="-5" dirty="0">
                <a:latin typeface="Arial"/>
                <a:cs typeface="Arial"/>
              </a:rPr>
              <a:t>External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88772" y="1780474"/>
            <a:ext cx="1915795" cy="186690"/>
          </a:xfrm>
          <a:custGeom>
            <a:avLst/>
            <a:gdLst/>
            <a:ahLst/>
            <a:cxnLst/>
            <a:rect l="l" t="t" r="r" b="b"/>
            <a:pathLst>
              <a:path w="1915795" h="186689">
                <a:moveTo>
                  <a:pt x="1915223" y="0"/>
                </a:moveTo>
                <a:lnTo>
                  <a:pt x="0" y="186686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7008" y="2000864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95835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5835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67634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13645"/>
                </a:lnTo>
                <a:lnTo>
                  <a:pt x="0" y="320633"/>
                </a:lnTo>
                <a:lnTo>
                  <a:pt x="5664" y="326298"/>
                </a:lnTo>
                <a:lnTo>
                  <a:pt x="12652" y="326298"/>
                </a:lnTo>
                <a:lnTo>
                  <a:pt x="46763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313645"/>
                </a:lnTo>
                <a:lnTo>
                  <a:pt x="480286" y="12652"/>
                </a:lnTo>
                <a:lnTo>
                  <a:pt x="480286" y="5664"/>
                </a:lnTo>
                <a:lnTo>
                  <a:pt x="474622" y="0"/>
                </a:lnTo>
                <a:lnTo>
                  <a:pt x="467634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60182" y="1916238"/>
            <a:ext cx="424051" cy="354584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325"/>
              </a:spcBef>
            </a:pPr>
            <a:r>
              <a:rPr sz="1600" i="1" spc="-7" baseline="7575" dirty="0" smtClean="0">
                <a:latin typeface="Times New Roman"/>
                <a:cs typeface="Times New Roman"/>
              </a:rPr>
              <a:t>m</a:t>
            </a:r>
            <a:r>
              <a:rPr sz="700" spc="-5" dirty="0" smtClean="0">
                <a:latin typeface="Times New Roman"/>
                <a:cs typeface="Times New Roman"/>
              </a:rPr>
              <a:t>2</a:t>
            </a:r>
            <a:r>
              <a:rPr sz="700" i="1" spc="-5" dirty="0" smtClean="0">
                <a:latin typeface="Sitka Text"/>
                <a:cs typeface="Sitka Text"/>
              </a:rPr>
              <a:t>,</a:t>
            </a:r>
            <a:r>
              <a:rPr sz="700" i="1" spc="-5" dirty="0" smtClean="0">
                <a:latin typeface="Times New Roman"/>
                <a:cs typeface="Times New Roman"/>
              </a:rPr>
              <a:t>t</a:t>
            </a:r>
            <a:r>
              <a:rPr lang="en-AU" sz="700" dirty="0" smtClean="0">
                <a:latin typeface="Tahoma"/>
                <a:cs typeface="Tahoma"/>
              </a:rPr>
              <a:t> (</a:t>
            </a:r>
            <a:r>
              <a:rPr lang="en-AU" sz="700" i="1" dirty="0" smtClean="0">
                <a:latin typeface="Times New Roman"/>
                <a:cs typeface="Times New Roman"/>
              </a:rPr>
              <a:t>x</a:t>
            </a:r>
            <a:r>
              <a:rPr lang="en-AU" sz="700" dirty="0" smtClean="0">
                <a:latin typeface="Tahoma"/>
                <a:cs typeface="Tahoma"/>
              </a:rPr>
              <a:t>)</a:t>
            </a:r>
            <a:endParaRPr sz="7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-5" dirty="0">
                <a:latin typeface="Arial"/>
                <a:cs typeface="Arial"/>
              </a:rPr>
              <a:t>Cancer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935979" y="1780474"/>
            <a:ext cx="1368425" cy="186690"/>
          </a:xfrm>
          <a:custGeom>
            <a:avLst/>
            <a:gdLst/>
            <a:ahLst/>
            <a:cxnLst/>
            <a:rect l="l" t="t" r="r" b="b"/>
            <a:pathLst>
              <a:path w="1368425" h="186689">
                <a:moveTo>
                  <a:pt x="1368016" y="0"/>
                </a:moveTo>
                <a:lnTo>
                  <a:pt x="0" y="186686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74215" y="2000864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43042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43042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67634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13645"/>
                </a:lnTo>
                <a:lnTo>
                  <a:pt x="0" y="320633"/>
                </a:lnTo>
                <a:lnTo>
                  <a:pt x="5664" y="326298"/>
                </a:lnTo>
                <a:lnTo>
                  <a:pt x="12652" y="326298"/>
                </a:lnTo>
                <a:lnTo>
                  <a:pt x="46763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313645"/>
                </a:lnTo>
                <a:lnTo>
                  <a:pt x="480286" y="12652"/>
                </a:lnTo>
                <a:lnTo>
                  <a:pt x="480286" y="5664"/>
                </a:lnTo>
                <a:lnTo>
                  <a:pt x="474622" y="0"/>
                </a:lnTo>
                <a:lnTo>
                  <a:pt x="467634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83185" y="1780474"/>
            <a:ext cx="821055" cy="186690"/>
          </a:xfrm>
          <a:custGeom>
            <a:avLst/>
            <a:gdLst/>
            <a:ahLst/>
            <a:cxnLst/>
            <a:rect l="l" t="t" r="r" b="b"/>
            <a:pathLst>
              <a:path w="821055" h="186689">
                <a:moveTo>
                  <a:pt x="820810" y="0"/>
                </a:moveTo>
                <a:lnTo>
                  <a:pt x="0" y="186686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821422" y="2000864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90249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790249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67634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13645"/>
                </a:lnTo>
                <a:lnTo>
                  <a:pt x="0" y="320633"/>
                </a:lnTo>
                <a:lnTo>
                  <a:pt x="5664" y="326298"/>
                </a:lnTo>
                <a:lnTo>
                  <a:pt x="12652" y="326298"/>
                </a:lnTo>
                <a:lnTo>
                  <a:pt x="46763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313645"/>
                </a:lnTo>
                <a:lnTo>
                  <a:pt x="480286" y="12652"/>
                </a:lnTo>
                <a:lnTo>
                  <a:pt x="480286" y="5664"/>
                </a:lnTo>
                <a:lnTo>
                  <a:pt x="474622" y="0"/>
                </a:lnTo>
                <a:lnTo>
                  <a:pt x="467634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276540" y="1916238"/>
            <a:ext cx="983615" cy="36512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R="22860" algn="ctr">
              <a:lnSpc>
                <a:spcPct val="100000"/>
              </a:lnSpc>
              <a:spcBef>
                <a:spcPts val="325"/>
              </a:spcBef>
              <a:tabLst>
                <a:tab pos="546735" algn="l"/>
              </a:tabLst>
            </a:pPr>
            <a:r>
              <a:rPr lang="en-US" sz="1600" i="1" spc="-7" baseline="7575" dirty="0" smtClean="0">
                <a:latin typeface="Times New Roman"/>
                <a:cs typeface="Times New Roman"/>
              </a:rPr>
              <a:t> </a:t>
            </a:r>
            <a:r>
              <a:rPr sz="1600" i="1" spc="-7" baseline="7575" dirty="0" smtClean="0">
                <a:latin typeface="Times New Roman"/>
                <a:cs typeface="Times New Roman"/>
              </a:rPr>
              <a:t>m</a:t>
            </a:r>
            <a:r>
              <a:rPr sz="700" spc="-5" dirty="0" smtClean="0">
                <a:latin typeface="Times New Roman"/>
                <a:cs typeface="Times New Roman"/>
              </a:rPr>
              <a:t>3</a:t>
            </a:r>
            <a:r>
              <a:rPr sz="700" i="1" spc="-5" dirty="0" smtClean="0">
                <a:latin typeface="Sitka Text"/>
                <a:cs typeface="Sitka Text"/>
              </a:rPr>
              <a:t>,</a:t>
            </a:r>
            <a:r>
              <a:rPr sz="700" i="1" spc="-5" dirty="0" smtClean="0">
                <a:latin typeface="Times New Roman"/>
                <a:cs typeface="Times New Roman"/>
              </a:rPr>
              <a:t>t</a:t>
            </a:r>
            <a:r>
              <a:rPr lang="en-AU" sz="700" dirty="0" smtClean="0">
                <a:latin typeface="Tahoma"/>
                <a:cs typeface="Tahoma"/>
              </a:rPr>
              <a:t> (</a:t>
            </a:r>
            <a:r>
              <a:rPr lang="en-AU" sz="700" i="1" dirty="0" smtClean="0">
                <a:latin typeface="Times New Roman"/>
                <a:cs typeface="Times New Roman"/>
              </a:rPr>
              <a:t>x</a:t>
            </a:r>
            <a:r>
              <a:rPr lang="en-AU" sz="700" dirty="0" smtClean="0">
                <a:latin typeface="Tahoma"/>
                <a:cs typeface="Tahoma"/>
              </a:rPr>
              <a:t>)</a:t>
            </a:r>
            <a:r>
              <a:rPr lang="en-AU" sz="800" dirty="0" smtClean="0">
                <a:latin typeface="Tahoma"/>
                <a:cs typeface="Tahoma"/>
              </a:rPr>
              <a:t> </a:t>
            </a:r>
            <a:r>
              <a:rPr sz="800" i="1" spc="-5" dirty="0">
                <a:latin typeface="Times New Roman"/>
                <a:cs typeface="Times New Roman"/>
              </a:rPr>
              <a:t>	</a:t>
            </a:r>
            <a:r>
              <a:rPr sz="1600" i="1" spc="-7" baseline="7575" dirty="0" smtClean="0">
                <a:latin typeface="Times New Roman"/>
                <a:cs typeface="Times New Roman"/>
              </a:rPr>
              <a:t>m</a:t>
            </a:r>
            <a:r>
              <a:rPr sz="700" spc="-5" dirty="0" smtClean="0">
                <a:latin typeface="Times New Roman"/>
                <a:cs typeface="Times New Roman"/>
              </a:rPr>
              <a:t>4</a:t>
            </a:r>
            <a:r>
              <a:rPr sz="700" i="1" spc="-5" dirty="0" smtClean="0">
                <a:latin typeface="Sitka Text"/>
                <a:cs typeface="Sitka Text"/>
              </a:rPr>
              <a:t>,</a:t>
            </a:r>
            <a:r>
              <a:rPr sz="700" i="1" spc="-5" dirty="0" smtClean="0">
                <a:latin typeface="Times New Roman"/>
                <a:cs typeface="Times New Roman"/>
              </a:rPr>
              <a:t>t</a:t>
            </a:r>
            <a:r>
              <a:rPr lang="en-AU" sz="700" dirty="0" smtClean="0">
                <a:latin typeface="Tahoma"/>
                <a:cs typeface="Tahoma"/>
              </a:rPr>
              <a:t> (</a:t>
            </a:r>
            <a:r>
              <a:rPr lang="en-AU" sz="700" i="1" dirty="0" smtClean="0">
                <a:latin typeface="Times New Roman"/>
                <a:cs typeface="Times New Roman"/>
              </a:rPr>
              <a:t>x</a:t>
            </a:r>
            <a:r>
              <a:rPr lang="en-AU" sz="700" dirty="0" smtClean="0">
                <a:latin typeface="Tahoma"/>
                <a:cs typeface="Tahoma"/>
              </a:rPr>
              <a:t>)</a:t>
            </a:r>
            <a:endParaRPr sz="8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65"/>
              </a:spcBef>
              <a:tabLst>
                <a:tab pos="546735" algn="l"/>
              </a:tabLst>
            </a:pPr>
            <a:r>
              <a:rPr sz="800" spc="-5" dirty="0">
                <a:latin typeface="Arial"/>
                <a:cs typeface="Arial"/>
              </a:rPr>
              <a:t>Diabetes	Influenza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030392" y="1780474"/>
            <a:ext cx="273685" cy="186690"/>
          </a:xfrm>
          <a:custGeom>
            <a:avLst/>
            <a:gdLst/>
            <a:ahLst/>
            <a:cxnLst/>
            <a:rect l="l" t="t" r="r" b="b"/>
            <a:pathLst>
              <a:path w="273685" h="186689">
                <a:moveTo>
                  <a:pt x="273603" y="0"/>
                </a:moveTo>
                <a:lnTo>
                  <a:pt x="0" y="186686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368628" y="2000864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337455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337455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4" h="326389">
                <a:moveTo>
                  <a:pt x="467634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13645"/>
                </a:lnTo>
                <a:lnTo>
                  <a:pt x="0" y="320633"/>
                </a:lnTo>
                <a:lnTo>
                  <a:pt x="5664" y="326298"/>
                </a:lnTo>
                <a:lnTo>
                  <a:pt x="12652" y="326298"/>
                </a:lnTo>
                <a:lnTo>
                  <a:pt x="46763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313645"/>
                </a:lnTo>
                <a:lnTo>
                  <a:pt x="480286" y="12652"/>
                </a:lnTo>
                <a:lnTo>
                  <a:pt x="480286" y="5664"/>
                </a:lnTo>
                <a:lnTo>
                  <a:pt x="474622" y="0"/>
                </a:lnTo>
                <a:lnTo>
                  <a:pt x="467634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413025" y="1916238"/>
            <a:ext cx="427225" cy="359714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325"/>
              </a:spcBef>
            </a:pPr>
            <a:r>
              <a:rPr sz="1650" i="1" spc="-7" baseline="7575" dirty="0" smtClean="0">
                <a:latin typeface="Times New Roman"/>
                <a:cs typeface="Times New Roman"/>
              </a:rPr>
              <a:t>m</a:t>
            </a:r>
            <a:r>
              <a:rPr sz="800" spc="-5" dirty="0" smtClean="0">
                <a:latin typeface="Times New Roman"/>
                <a:cs typeface="Times New Roman"/>
              </a:rPr>
              <a:t>5</a:t>
            </a:r>
            <a:r>
              <a:rPr sz="800" i="1" spc="-5" dirty="0" smtClean="0">
                <a:latin typeface="Sitka Text"/>
                <a:cs typeface="Sitka Text"/>
              </a:rPr>
              <a:t>,</a:t>
            </a:r>
            <a:r>
              <a:rPr sz="800" i="1" spc="-5" dirty="0" smtClean="0">
                <a:latin typeface="Times New Roman"/>
                <a:cs typeface="Times New Roman"/>
              </a:rPr>
              <a:t>t</a:t>
            </a:r>
            <a:r>
              <a:rPr lang="en-AU" sz="800" dirty="0" smtClean="0">
                <a:latin typeface="Tahoma"/>
                <a:cs typeface="Tahoma"/>
              </a:rPr>
              <a:t> (</a:t>
            </a:r>
            <a:r>
              <a:rPr lang="en-AU" sz="800" i="1" dirty="0" smtClean="0">
                <a:latin typeface="Times New Roman"/>
                <a:cs typeface="Times New Roman"/>
              </a:rPr>
              <a:t>x</a:t>
            </a:r>
            <a:r>
              <a:rPr lang="en-AU" sz="800" dirty="0" smtClean="0">
                <a:latin typeface="Tahoma"/>
                <a:cs typeface="Tahoma"/>
              </a:rPr>
              <a:t>)</a:t>
            </a: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-5" dirty="0">
                <a:latin typeface="Arial"/>
                <a:cs typeface="Arial"/>
              </a:rPr>
              <a:t>Mental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303995" y="1780474"/>
            <a:ext cx="273685" cy="186690"/>
          </a:xfrm>
          <a:custGeom>
            <a:avLst/>
            <a:gdLst/>
            <a:ahLst/>
            <a:cxnLst/>
            <a:rect l="l" t="t" r="r" b="b"/>
            <a:pathLst>
              <a:path w="273685" h="186689">
                <a:moveTo>
                  <a:pt x="0" y="0"/>
                </a:moveTo>
                <a:lnTo>
                  <a:pt x="273603" y="186686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915835" y="1991147"/>
            <a:ext cx="480695" cy="346075"/>
          </a:xfrm>
          <a:custGeom>
            <a:avLst/>
            <a:gdLst/>
            <a:ahLst/>
            <a:cxnLst/>
            <a:rect l="l" t="t" r="r" b="b"/>
            <a:pathLst>
              <a:path w="480695" h="346075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40068"/>
                </a:lnTo>
                <a:lnTo>
                  <a:pt x="5664" y="345733"/>
                </a:lnTo>
                <a:lnTo>
                  <a:pt x="474622" y="345733"/>
                </a:lnTo>
                <a:lnTo>
                  <a:pt x="480286" y="340068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884662" y="1959974"/>
            <a:ext cx="480695" cy="346075"/>
          </a:xfrm>
          <a:custGeom>
            <a:avLst/>
            <a:gdLst/>
            <a:ahLst/>
            <a:cxnLst/>
            <a:rect l="l" t="t" r="r" b="b"/>
            <a:pathLst>
              <a:path w="480695" h="346075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40068"/>
                </a:lnTo>
                <a:lnTo>
                  <a:pt x="5664" y="345733"/>
                </a:lnTo>
                <a:lnTo>
                  <a:pt x="474622" y="345733"/>
                </a:lnTo>
                <a:lnTo>
                  <a:pt x="480286" y="340068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84662" y="1959974"/>
            <a:ext cx="480695" cy="346075"/>
          </a:xfrm>
          <a:custGeom>
            <a:avLst/>
            <a:gdLst/>
            <a:ahLst/>
            <a:cxnLst/>
            <a:rect l="l" t="t" r="r" b="b"/>
            <a:pathLst>
              <a:path w="480695" h="346075">
                <a:moveTo>
                  <a:pt x="467634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33080"/>
                </a:lnTo>
                <a:lnTo>
                  <a:pt x="0" y="340068"/>
                </a:lnTo>
                <a:lnTo>
                  <a:pt x="5664" y="345733"/>
                </a:lnTo>
                <a:lnTo>
                  <a:pt x="12652" y="345733"/>
                </a:lnTo>
                <a:lnTo>
                  <a:pt x="467634" y="345733"/>
                </a:lnTo>
                <a:lnTo>
                  <a:pt x="474622" y="345733"/>
                </a:lnTo>
                <a:lnTo>
                  <a:pt x="480286" y="340068"/>
                </a:lnTo>
                <a:lnTo>
                  <a:pt x="480286" y="333080"/>
                </a:lnTo>
                <a:lnTo>
                  <a:pt x="480286" y="12652"/>
                </a:lnTo>
                <a:lnTo>
                  <a:pt x="480286" y="5664"/>
                </a:lnTo>
                <a:lnTo>
                  <a:pt x="474622" y="0"/>
                </a:lnTo>
                <a:lnTo>
                  <a:pt x="467634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918142" y="1906522"/>
            <a:ext cx="426720" cy="359714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60325">
              <a:lnSpc>
                <a:spcPct val="100000"/>
              </a:lnSpc>
              <a:spcBef>
                <a:spcPts val="325"/>
              </a:spcBef>
            </a:pPr>
            <a:r>
              <a:rPr sz="1600" i="1" spc="-7" baseline="7575" dirty="0" smtClean="0">
                <a:latin typeface="Times New Roman"/>
                <a:cs typeface="Times New Roman"/>
              </a:rPr>
              <a:t>m</a:t>
            </a:r>
            <a:r>
              <a:rPr sz="700" spc="-5" dirty="0" smtClean="0">
                <a:latin typeface="Times New Roman"/>
                <a:cs typeface="Times New Roman"/>
              </a:rPr>
              <a:t>6</a:t>
            </a:r>
            <a:r>
              <a:rPr sz="700" i="1" spc="-5" dirty="0" smtClean="0">
                <a:latin typeface="Sitka Text"/>
                <a:cs typeface="Sitka Text"/>
              </a:rPr>
              <a:t>,</a:t>
            </a:r>
            <a:r>
              <a:rPr sz="700" i="1" spc="-5" dirty="0" smtClean="0">
                <a:latin typeface="Times New Roman"/>
                <a:cs typeface="Times New Roman"/>
              </a:rPr>
              <a:t>t</a:t>
            </a:r>
            <a:r>
              <a:rPr lang="en-AU" sz="700" dirty="0" smtClean="0">
                <a:latin typeface="Tahoma"/>
                <a:cs typeface="Tahoma"/>
              </a:rPr>
              <a:t>(</a:t>
            </a:r>
            <a:r>
              <a:rPr lang="en-AU" sz="700" i="1" dirty="0" smtClean="0">
                <a:latin typeface="Times New Roman"/>
                <a:cs typeface="Times New Roman"/>
              </a:rPr>
              <a:t>x</a:t>
            </a:r>
            <a:r>
              <a:rPr lang="en-AU" sz="700" dirty="0" smtClean="0">
                <a:latin typeface="Tahoma"/>
                <a:cs typeface="Tahoma"/>
              </a:rPr>
              <a:t>)</a:t>
            </a:r>
            <a:endParaRPr sz="7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800" spc="-5" dirty="0">
                <a:latin typeface="Arial"/>
                <a:cs typeface="Arial"/>
              </a:rPr>
              <a:t>Nephritis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303995" y="1780474"/>
            <a:ext cx="821055" cy="177165"/>
          </a:xfrm>
          <a:custGeom>
            <a:avLst/>
            <a:gdLst/>
            <a:ahLst/>
            <a:cxnLst/>
            <a:rect l="l" t="t" r="r" b="b"/>
            <a:pathLst>
              <a:path w="821055" h="177164">
                <a:moveTo>
                  <a:pt x="0" y="0"/>
                </a:moveTo>
                <a:lnTo>
                  <a:pt x="820810" y="176969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463042" y="2000864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5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431869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5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431869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5" h="326389">
                <a:moveTo>
                  <a:pt x="467634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13645"/>
                </a:lnTo>
                <a:lnTo>
                  <a:pt x="0" y="320633"/>
                </a:lnTo>
                <a:lnTo>
                  <a:pt x="5664" y="326298"/>
                </a:lnTo>
                <a:lnTo>
                  <a:pt x="12652" y="326298"/>
                </a:lnTo>
                <a:lnTo>
                  <a:pt x="46763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313645"/>
                </a:lnTo>
                <a:lnTo>
                  <a:pt x="480286" y="12652"/>
                </a:lnTo>
                <a:lnTo>
                  <a:pt x="480286" y="5664"/>
                </a:lnTo>
                <a:lnTo>
                  <a:pt x="474622" y="0"/>
                </a:lnTo>
                <a:lnTo>
                  <a:pt x="467634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3465969" y="1915005"/>
            <a:ext cx="412115" cy="35522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sz="1600" i="1" spc="-7" baseline="7575" dirty="0" smtClean="0">
                <a:latin typeface="Times New Roman"/>
                <a:cs typeface="Times New Roman"/>
              </a:rPr>
              <a:t>m</a:t>
            </a:r>
            <a:r>
              <a:rPr sz="700" spc="-5" dirty="0" smtClean="0">
                <a:latin typeface="Times New Roman"/>
                <a:cs typeface="Times New Roman"/>
              </a:rPr>
              <a:t>7</a:t>
            </a:r>
            <a:r>
              <a:rPr sz="700" i="1" spc="-5" dirty="0" smtClean="0">
                <a:latin typeface="Sitka Text"/>
                <a:cs typeface="Sitka Text"/>
              </a:rPr>
              <a:t>,</a:t>
            </a:r>
            <a:r>
              <a:rPr sz="700" i="1" spc="-5" dirty="0" smtClean="0">
                <a:latin typeface="Times New Roman"/>
                <a:cs typeface="Times New Roman"/>
              </a:rPr>
              <a:t>t</a:t>
            </a:r>
            <a:r>
              <a:rPr lang="en-AU" sz="800" dirty="0" smtClean="0">
                <a:latin typeface="Tahoma"/>
                <a:cs typeface="Tahoma"/>
              </a:rPr>
              <a:t>(</a:t>
            </a:r>
            <a:r>
              <a:rPr lang="en-AU" sz="800" i="1" dirty="0" smtClean="0">
                <a:latin typeface="Times New Roman"/>
                <a:cs typeface="Times New Roman"/>
              </a:rPr>
              <a:t>x</a:t>
            </a:r>
            <a:r>
              <a:rPr lang="en-AU" sz="800" dirty="0" smtClean="0">
                <a:latin typeface="Tahoma"/>
                <a:cs typeface="Tahoma"/>
              </a:rPr>
              <a:t>)</a:t>
            </a:r>
            <a:endParaRPr sz="7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800" spc="-65" dirty="0">
                <a:latin typeface="Arial"/>
                <a:cs typeface="Arial"/>
              </a:rPr>
              <a:t>V</a:t>
            </a:r>
            <a:r>
              <a:rPr sz="800" spc="-5" dirty="0">
                <a:latin typeface="Arial"/>
                <a:cs typeface="Arial"/>
              </a:rPr>
              <a:t>ascular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2303995" y="1780474"/>
            <a:ext cx="1368425" cy="186690"/>
          </a:xfrm>
          <a:custGeom>
            <a:avLst/>
            <a:gdLst/>
            <a:ahLst/>
            <a:cxnLst/>
            <a:rect l="l" t="t" r="r" b="b"/>
            <a:pathLst>
              <a:path w="1368425" h="186689">
                <a:moveTo>
                  <a:pt x="0" y="0"/>
                </a:moveTo>
                <a:lnTo>
                  <a:pt x="1368016" y="186686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010249" y="2000864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5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979076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5" h="326389">
                <a:moveTo>
                  <a:pt x="474622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20633"/>
                </a:lnTo>
                <a:lnTo>
                  <a:pt x="566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5664"/>
                </a:lnTo>
                <a:lnTo>
                  <a:pt x="474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979076" y="1969691"/>
            <a:ext cx="480695" cy="326390"/>
          </a:xfrm>
          <a:custGeom>
            <a:avLst/>
            <a:gdLst/>
            <a:ahLst/>
            <a:cxnLst/>
            <a:rect l="l" t="t" r="r" b="b"/>
            <a:pathLst>
              <a:path w="480695" h="326389">
                <a:moveTo>
                  <a:pt x="467634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13645"/>
                </a:lnTo>
                <a:lnTo>
                  <a:pt x="0" y="320633"/>
                </a:lnTo>
                <a:lnTo>
                  <a:pt x="5664" y="326298"/>
                </a:lnTo>
                <a:lnTo>
                  <a:pt x="12652" y="326298"/>
                </a:lnTo>
                <a:lnTo>
                  <a:pt x="467634" y="326298"/>
                </a:lnTo>
                <a:lnTo>
                  <a:pt x="474622" y="326298"/>
                </a:lnTo>
                <a:lnTo>
                  <a:pt x="480286" y="320633"/>
                </a:lnTo>
                <a:lnTo>
                  <a:pt x="480286" y="313645"/>
                </a:lnTo>
                <a:lnTo>
                  <a:pt x="480286" y="12652"/>
                </a:lnTo>
                <a:lnTo>
                  <a:pt x="480286" y="5664"/>
                </a:lnTo>
                <a:lnTo>
                  <a:pt x="474622" y="0"/>
                </a:lnTo>
                <a:lnTo>
                  <a:pt x="467634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4060545" y="1916238"/>
            <a:ext cx="399226" cy="354584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600" i="1" spc="-22" baseline="7575" dirty="0" smtClean="0">
                <a:latin typeface="Times New Roman"/>
                <a:cs typeface="Times New Roman"/>
              </a:rPr>
              <a:t>m</a:t>
            </a:r>
            <a:r>
              <a:rPr sz="700" spc="-5" dirty="0" smtClean="0">
                <a:latin typeface="Times New Roman"/>
                <a:cs typeface="Times New Roman"/>
              </a:rPr>
              <a:t>8</a:t>
            </a:r>
            <a:r>
              <a:rPr sz="700" i="1" spc="-5" dirty="0" smtClean="0">
                <a:latin typeface="Sitka Text"/>
                <a:cs typeface="Sitka Text"/>
              </a:rPr>
              <a:t>,</a:t>
            </a:r>
            <a:r>
              <a:rPr sz="700" i="1" spc="-5" dirty="0" smtClean="0">
                <a:latin typeface="Times New Roman"/>
                <a:cs typeface="Times New Roman"/>
              </a:rPr>
              <a:t>t</a:t>
            </a:r>
            <a:r>
              <a:rPr lang="en-AU" sz="800" dirty="0" smtClean="0">
                <a:latin typeface="Tahoma"/>
                <a:cs typeface="Tahoma"/>
              </a:rPr>
              <a:t>(</a:t>
            </a:r>
            <a:r>
              <a:rPr lang="en-AU" sz="800" i="1" dirty="0" smtClean="0">
                <a:latin typeface="Times New Roman"/>
                <a:cs typeface="Times New Roman"/>
              </a:rPr>
              <a:t>x</a:t>
            </a:r>
            <a:r>
              <a:rPr lang="en-AU" sz="800" dirty="0" smtClean="0">
                <a:latin typeface="Tahoma"/>
                <a:cs typeface="Tahoma"/>
              </a:rPr>
              <a:t>)</a:t>
            </a:r>
            <a:endParaRPr sz="700" dirty="0">
              <a:latin typeface="Times New Roman"/>
              <a:cs typeface="Times New Roman"/>
            </a:endParaRPr>
          </a:p>
          <a:p>
            <a:pPr marL="31750">
              <a:lnSpc>
                <a:spcPct val="100000"/>
              </a:lnSpc>
              <a:spcBef>
                <a:spcPts val="165"/>
              </a:spcBef>
            </a:pPr>
            <a:r>
              <a:rPr sz="800" spc="-5" dirty="0">
                <a:latin typeface="Arial"/>
                <a:cs typeface="Arial"/>
              </a:rPr>
              <a:t>Other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2303995" y="1780474"/>
            <a:ext cx="1915795" cy="186690"/>
          </a:xfrm>
          <a:custGeom>
            <a:avLst/>
            <a:gdLst/>
            <a:ahLst/>
            <a:cxnLst/>
            <a:rect l="l" t="t" r="r" b="b"/>
            <a:pathLst>
              <a:path w="1915795" h="186689">
                <a:moveTo>
                  <a:pt x="0" y="0"/>
                </a:moveTo>
                <a:lnTo>
                  <a:pt x="1915223" y="186686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52" name="object 5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10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2949" y="560227"/>
            <a:ext cx="2522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/>
              <a:t>Figure: </a:t>
            </a:r>
            <a:r>
              <a:rPr sz="1000" spc="-10" dirty="0">
                <a:solidFill>
                  <a:srgbClr val="000000"/>
                </a:solidFill>
              </a:rPr>
              <a:t>3-level </a:t>
            </a:r>
            <a:r>
              <a:rPr sz="1000" spc="-5" dirty="0">
                <a:solidFill>
                  <a:srgbClr val="000000"/>
                </a:solidFill>
              </a:rPr>
              <a:t>hierarchical tree of mortality</a:t>
            </a:r>
            <a:r>
              <a:rPr sz="1000" spc="50" dirty="0">
                <a:solidFill>
                  <a:srgbClr val="000000"/>
                </a:solidFill>
              </a:rPr>
              <a:t> </a:t>
            </a:r>
            <a:r>
              <a:rPr sz="1000" spc="-5" dirty="0">
                <a:solidFill>
                  <a:srgbClr val="000000"/>
                </a:solidFill>
              </a:rPr>
              <a:t>rates</a:t>
            </a:r>
            <a:endParaRPr sz="1000"/>
          </a:p>
        </p:txBody>
      </p:sp>
      <p:sp>
        <p:nvSpPr>
          <p:cNvPr id="3" name="object 3"/>
          <p:cNvSpPr/>
          <p:nvPr/>
        </p:nvSpPr>
        <p:spPr>
          <a:xfrm>
            <a:off x="1927781" y="1189329"/>
            <a:ext cx="923925" cy="370840"/>
          </a:xfrm>
          <a:custGeom>
            <a:avLst/>
            <a:gdLst/>
            <a:ahLst/>
            <a:cxnLst/>
            <a:rect l="l" t="t" r="r" b="b"/>
            <a:pathLst>
              <a:path w="923925" h="370840">
                <a:moveTo>
                  <a:pt x="917973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64554"/>
                </a:lnTo>
                <a:lnTo>
                  <a:pt x="5664" y="370219"/>
                </a:lnTo>
                <a:lnTo>
                  <a:pt x="917973" y="370219"/>
                </a:lnTo>
                <a:lnTo>
                  <a:pt x="923637" y="364554"/>
                </a:lnTo>
                <a:lnTo>
                  <a:pt x="923637" y="5664"/>
                </a:lnTo>
                <a:lnTo>
                  <a:pt x="917973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96609" y="1158156"/>
            <a:ext cx="923925" cy="370840"/>
          </a:xfrm>
          <a:custGeom>
            <a:avLst/>
            <a:gdLst/>
            <a:ahLst/>
            <a:cxnLst/>
            <a:rect l="l" t="t" r="r" b="b"/>
            <a:pathLst>
              <a:path w="923925" h="370840">
                <a:moveTo>
                  <a:pt x="917973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64554"/>
                </a:lnTo>
                <a:lnTo>
                  <a:pt x="5664" y="370219"/>
                </a:lnTo>
                <a:lnTo>
                  <a:pt x="917973" y="370219"/>
                </a:lnTo>
                <a:lnTo>
                  <a:pt x="923637" y="364554"/>
                </a:lnTo>
                <a:lnTo>
                  <a:pt x="923637" y="5664"/>
                </a:lnTo>
                <a:lnTo>
                  <a:pt x="9179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96609" y="1158156"/>
            <a:ext cx="923925" cy="370840"/>
          </a:xfrm>
          <a:custGeom>
            <a:avLst/>
            <a:gdLst/>
            <a:ahLst/>
            <a:cxnLst/>
            <a:rect l="l" t="t" r="r" b="b"/>
            <a:pathLst>
              <a:path w="923925" h="370840">
                <a:moveTo>
                  <a:pt x="910985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57566"/>
                </a:lnTo>
                <a:lnTo>
                  <a:pt x="0" y="364554"/>
                </a:lnTo>
                <a:lnTo>
                  <a:pt x="5664" y="370219"/>
                </a:lnTo>
                <a:lnTo>
                  <a:pt x="12652" y="370219"/>
                </a:lnTo>
                <a:lnTo>
                  <a:pt x="910985" y="370219"/>
                </a:lnTo>
                <a:lnTo>
                  <a:pt x="917973" y="370219"/>
                </a:lnTo>
                <a:lnTo>
                  <a:pt x="923637" y="364554"/>
                </a:lnTo>
                <a:lnTo>
                  <a:pt x="923637" y="357566"/>
                </a:lnTo>
                <a:lnTo>
                  <a:pt x="923637" y="12652"/>
                </a:lnTo>
                <a:lnTo>
                  <a:pt x="923637" y="5664"/>
                </a:lnTo>
                <a:lnTo>
                  <a:pt x="917973" y="0"/>
                </a:lnTo>
                <a:lnTo>
                  <a:pt x="910985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899139" y="1119898"/>
            <a:ext cx="918844" cy="374461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lang="en-AU" sz="1050" i="1" dirty="0">
                <a:latin typeface="Times New Roman"/>
                <a:cs typeface="Times New Roman"/>
              </a:rPr>
              <a:t>m</a:t>
            </a:r>
            <a:r>
              <a:rPr sz="1100" i="1" spc="0" baseline="-10416" dirty="0" smtClean="0">
                <a:latin typeface="Times New Roman"/>
                <a:cs typeface="Times New Roman"/>
              </a:rPr>
              <a:t>t</a:t>
            </a:r>
            <a:r>
              <a:rPr lang="en-US" sz="1100" i="1" spc="0" baseline="-10416" dirty="0" smtClean="0">
                <a:latin typeface="Times New Roman"/>
                <a:cs typeface="Times New Roman"/>
              </a:rPr>
              <a:t> </a:t>
            </a:r>
            <a:r>
              <a:rPr sz="900" spc="0" dirty="0" smtClean="0">
                <a:latin typeface="Tahoma"/>
                <a:cs typeface="Tahoma"/>
              </a:rPr>
              <a:t>(</a:t>
            </a:r>
            <a:r>
              <a:rPr sz="900" i="1" spc="0" dirty="0">
                <a:latin typeface="Times New Roman"/>
                <a:cs typeface="Times New Roman"/>
              </a:rPr>
              <a:t>x</a:t>
            </a:r>
            <a:r>
              <a:rPr sz="900" spc="0" dirty="0">
                <a:latin typeface="Tahoma"/>
                <a:cs typeface="Tahoma"/>
              </a:rPr>
              <a:t>)</a:t>
            </a:r>
            <a:endParaRPr sz="105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235"/>
              </a:spcBef>
            </a:pPr>
            <a:r>
              <a:rPr sz="900" spc="-25" dirty="0">
                <a:latin typeface="Arial"/>
                <a:cs typeface="Arial"/>
              </a:rPr>
              <a:t>Total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72214" y="1729440"/>
            <a:ext cx="438784" cy="370205"/>
          </a:xfrm>
          <a:custGeom>
            <a:avLst/>
            <a:gdLst/>
            <a:ahLst/>
            <a:cxnLst/>
            <a:rect l="l" t="t" r="r" b="b"/>
            <a:pathLst>
              <a:path w="438784" h="370205">
                <a:moveTo>
                  <a:pt x="433057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64346"/>
                </a:lnTo>
                <a:lnTo>
                  <a:pt x="5664" y="370011"/>
                </a:lnTo>
                <a:lnTo>
                  <a:pt x="433057" y="370011"/>
                </a:lnTo>
                <a:lnTo>
                  <a:pt x="438722" y="364346"/>
                </a:lnTo>
                <a:lnTo>
                  <a:pt x="438722" y="5664"/>
                </a:lnTo>
                <a:lnTo>
                  <a:pt x="433057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1041" y="1698267"/>
            <a:ext cx="438784" cy="370205"/>
          </a:xfrm>
          <a:custGeom>
            <a:avLst/>
            <a:gdLst/>
            <a:ahLst/>
            <a:cxnLst/>
            <a:rect l="l" t="t" r="r" b="b"/>
            <a:pathLst>
              <a:path w="438784" h="370205">
                <a:moveTo>
                  <a:pt x="433057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64346"/>
                </a:lnTo>
                <a:lnTo>
                  <a:pt x="5664" y="370011"/>
                </a:lnTo>
                <a:lnTo>
                  <a:pt x="433057" y="370011"/>
                </a:lnTo>
                <a:lnTo>
                  <a:pt x="438722" y="364346"/>
                </a:lnTo>
                <a:lnTo>
                  <a:pt x="438722" y="5664"/>
                </a:lnTo>
                <a:lnTo>
                  <a:pt x="4330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1041" y="1698267"/>
            <a:ext cx="438784" cy="370205"/>
          </a:xfrm>
          <a:custGeom>
            <a:avLst/>
            <a:gdLst/>
            <a:ahLst/>
            <a:cxnLst/>
            <a:rect l="l" t="t" r="r" b="b"/>
            <a:pathLst>
              <a:path w="438784" h="370205">
                <a:moveTo>
                  <a:pt x="426069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57358"/>
                </a:lnTo>
                <a:lnTo>
                  <a:pt x="0" y="364346"/>
                </a:lnTo>
                <a:lnTo>
                  <a:pt x="5664" y="370011"/>
                </a:lnTo>
                <a:lnTo>
                  <a:pt x="12652" y="370011"/>
                </a:lnTo>
                <a:lnTo>
                  <a:pt x="426069" y="370011"/>
                </a:lnTo>
                <a:lnTo>
                  <a:pt x="433057" y="370011"/>
                </a:lnTo>
                <a:lnTo>
                  <a:pt x="438722" y="364346"/>
                </a:lnTo>
                <a:lnTo>
                  <a:pt x="438722" y="357358"/>
                </a:lnTo>
                <a:lnTo>
                  <a:pt x="438722" y="12652"/>
                </a:lnTo>
                <a:lnTo>
                  <a:pt x="438722" y="5664"/>
                </a:lnTo>
                <a:lnTo>
                  <a:pt x="433057" y="0"/>
                </a:lnTo>
                <a:lnTo>
                  <a:pt x="426069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4548" y="1638047"/>
            <a:ext cx="412115" cy="394339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1050" i="1" spc="-10" dirty="0">
                <a:latin typeface="Times New Roman"/>
                <a:cs typeface="Times New Roman"/>
              </a:rPr>
              <a:t>m</a:t>
            </a:r>
            <a:r>
              <a:rPr sz="1100" spc="-7" baseline="-10416" dirty="0">
                <a:latin typeface="Times New Roman"/>
                <a:cs typeface="Times New Roman"/>
              </a:rPr>
              <a:t>1</a:t>
            </a:r>
            <a:r>
              <a:rPr sz="1100" i="1" spc="-7" baseline="-10416" dirty="0">
                <a:latin typeface="Sitka Text"/>
                <a:cs typeface="Sitka Text"/>
              </a:rPr>
              <a:t>,</a:t>
            </a:r>
            <a:r>
              <a:rPr sz="1100" i="1" spc="75" baseline="-10416" dirty="0">
                <a:latin typeface="Times New Roman"/>
                <a:cs typeface="Times New Roman"/>
              </a:rPr>
              <a:t>t</a:t>
            </a:r>
            <a:r>
              <a:rPr sz="1050" dirty="0">
                <a:latin typeface="Tahoma"/>
                <a:cs typeface="Tahoma"/>
              </a:rPr>
              <a:t>(</a:t>
            </a:r>
            <a:r>
              <a:rPr sz="1050" i="1" spc="-5" dirty="0">
                <a:latin typeface="Times New Roman"/>
                <a:cs typeface="Times New Roman"/>
              </a:rPr>
              <a:t>x</a:t>
            </a:r>
            <a:r>
              <a:rPr sz="1050" dirty="0">
                <a:latin typeface="Tahoma"/>
                <a:cs typeface="Tahoma"/>
              </a:rPr>
              <a:t>)</a:t>
            </a: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800" spc="-5" dirty="0">
                <a:latin typeface="Arial"/>
                <a:cs typeface="Arial"/>
              </a:rPr>
              <a:t>External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60403" y="1530906"/>
            <a:ext cx="1998345" cy="165100"/>
          </a:xfrm>
          <a:custGeom>
            <a:avLst/>
            <a:gdLst/>
            <a:ahLst/>
            <a:cxnLst/>
            <a:rect l="l" t="t" r="r" b="b"/>
            <a:pathLst>
              <a:path w="1998345" h="165100">
                <a:moveTo>
                  <a:pt x="1998025" y="0"/>
                </a:moveTo>
                <a:lnTo>
                  <a:pt x="0" y="164830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04231" y="1721740"/>
            <a:ext cx="438784" cy="385445"/>
          </a:xfrm>
          <a:custGeom>
            <a:avLst/>
            <a:gdLst/>
            <a:ahLst/>
            <a:cxnLst/>
            <a:rect l="l" t="t" r="r" b="b"/>
            <a:pathLst>
              <a:path w="438785" h="385444">
                <a:moveTo>
                  <a:pt x="433057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79745"/>
                </a:lnTo>
                <a:lnTo>
                  <a:pt x="5664" y="385410"/>
                </a:lnTo>
                <a:lnTo>
                  <a:pt x="433057" y="385410"/>
                </a:lnTo>
                <a:lnTo>
                  <a:pt x="438722" y="379745"/>
                </a:lnTo>
                <a:lnTo>
                  <a:pt x="438722" y="5664"/>
                </a:lnTo>
                <a:lnTo>
                  <a:pt x="433057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448647" y="1706027"/>
            <a:ext cx="438784" cy="385445"/>
          </a:xfrm>
          <a:custGeom>
            <a:avLst/>
            <a:gdLst/>
            <a:ahLst/>
            <a:cxnLst/>
            <a:rect l="l" t="t" r="r" b="b"/>
            <a:pathLst>
              <a:path w="438785" h="385444">
                <a:moveTo>
                  <a:pt x="433057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79745"/>
                </a:lnTo>
                <a:lnTo>
                  <a:pt x="5664" y="385410"/>
                </a:lnTo>
                <a:lnTo>
                  <a:pt x="433057" y="385410"/>
                </a:lnTo>
                <a:lnTo>
                  <a:pt x="438722" y="379745"/>
                </a:lnTo>
                <a:lnTo>
                  <a:pt x="438722" y="5664"/>
                </a:lnTo>
                <a:lnTo>
                  <a:pt x="4330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473058" y="1690567"/>
            <a:ext cx="438784" cy="385445"/>
          </a:xfrm>
          <a:custGeom>
            <a:avLst/>
            <a:gdLst/>
            <a:ahLst/>
            <a:cxnLst/>
            <a:rect l="l" t="t" r="r" b="b"/>
            <a:pathLst>
              <a:path w="438785" h="385444">
                <a:moveTo>
                  <a:pt x="426069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72757"/>
                </a:lnTo>
                <a:lnTo>
                  <a:pt x="0" y="379745"/>
                </a:lnTo>
                <a:lnTo>
                  <a:pt x="5664" y="385410"/>
                </a:lnTo>
                <a:lnTo>
                  <a:pt x="12652" y="385410"/>
                </a:lnTo>
                <a:lnTo>
                  <a:pt x="426069" y="385410"/>
                </a:lnTo>
                <a:lnTo>
                  <a:pt x="433057" y="385410"/>
                </a:lnTo>
                <a:lnTo>
                  <a:pt x="438722" y="379745"/>
                </a:lnTo>
                <a:lnTo>
                  <a:pt x="438722" y="372757"/>
                </a:lnTo>
                <a:lnTo>
                  <a:pt x="438722" y="12652"/>
                </a:lnTo>
                <a:lnTo>
                  <a:pt x="438722" y="5664"/>
                </a:lnTo>
                <a:lnTo>
                  <a:pt x="433057" y="0"/>
                </a:lnTo>
                <a:lnTo>
                  <a:pt x="426069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516405" y="1704795"/>
            <a:ext cx="352425" cy="17312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50" i="1" spc="-10" dirty="0">
                <a:latin typeface="Times New Roman"/>
                <a:cs typeface="Times New Roman"/>
              </a:rPr>
              <a:t>m</a:t>
            </a:r>
            <a:r>
              <a:rPr sz="1100" spc="52" baseline="27777" dirty="0">
                <a:latin typeface="Times New Roman"/>
                <a:cs typeface="Times New Roman"/>
              </a:rPr>
              <a:t>1</a:t>
            </a:r>
            <a:r>
              <a:rPr sz="1050" dirty="0">
                <a:latin typeface="Tahoma"/>
                <a:cs typeface="Tahoma"/>
              </a:rPr>
              <a:t>(</a:t>
            </a:r>
            <a:r>
              <a:rPr sz="1050" i="1" spc="-5" dirty="0">
                <a:latin typeface="Times New Roman"/>
                <a:cs typeface="Times New Roman"/>
              </a:rPr>
              <a:t>x</a:t>
            </a:r>
            <a:r>
              <a:rPr sz="1050" dirty="0">
                <a:latin typeface="Tahoma"/>
                <a:cs typeface="Tahoma"/>
              </a:rPr>
              <a:t>)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506550" y="1760004"/>
            <a:ext cx="402590" cy="30162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225"/>
              </a:spcBef>
            </a:pPr>
            <a:r>
              <a:rPr sz="800" i="1" spc="-5" dirty="0">
                <a:latin typeface="Times New Roman"/>
                <a:cs typeface="Times New Roman"/>
              </a:rPr>
              <a:t>t</a:t>
            </a: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-5" dirty="0">
                <a:latin typeface="Arial"/>
                <a:cs typeface="Arial"/>
              </a:rPr>
              <a:t>Cluster1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692420" y="1530906"/>
            <a:ext cx="666115" cy="157480"/>
          </a:xfrm>
          <a:custGeom>
            <a:avLst/>
            <a:gdLst/>
            <a:ahLst/>
            <a:cxnLst/>
            <a:rect l="l" t="t" r="r" b="b"/>
            <a:pathLst>
              <a:path w="666114" h="157480">
                <a:moveTo>
                  <a:pt x="666007" y="0"/>
                </a:moveTo>
                <a:lnTo>
                  <a:pt x="0" y="157130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86081" y="2273954"/>
            <a:ext cx="411480" cy="361315"/>
          </a:xfrm>
          <a:custGeom>
            <a:avLst/>
            <a:gdLst/>
            <a:ahLst/>
            <a:cxnLst/>
            <a:rect l="l" t="t" r="r" b="b"/>
            <a:pathLst>
              <a:path w="411480" h="361314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55331"/>
                </a:lnTo>
                <a:lnTo>
                  <a:pt x="5664" y="360996"/>
                </a:lnTo>
                <a:lnTo>
                  <a:pt x="405348" y="360996"/>
                </a:lnTo>
                <a:lnTo>
                  <a:pt x="411013" y="355331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54908" y="2242781"/>
            <a:ext cx="411480" cy="361315"/>
          </a:xfrm>
          <a:custGeom>
            <a:avLst/>
            <a:gdLst/>
            <a:ahLst/>
            <a:cxnLst/>
            <a:rect l="l" t="t" r="r" b="b"/>
            <a:pathLst>
              <a:path w="411480" h="361314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55331"/>
                </a:lnTo>
                <a:lnTo>
                  <a:pt x="5664" y="360996"/>
                </a:lnTo>
                <a:lnTo>
                  <a:pt x="405348" y="360996"/>
                </a:lnTo>
                <a:lnTo>
                  <a:pt x="411013" y="355331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54908" y="2242781"/>
            <a:ext cx="411480" cy="361315"/>
          </a:xfrm>
          <a:custGeom>
            <a:avLst/>
            <a:gdLst/>
            <a:ahLst/>
            <a:cxnLst/>
            <a:rect l="l" t="t" r="r" b="b"/>
            <a:pathLst>
              <a:path w="411480" h="361314">
                <a:moveTo>
                  <a:pt x="398360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48343"/>
                </a:lnTo>
                <a:lnTo>
                  <a:pt x="0" y="355331"/>
                </a:lnTo>
                <a:lnTo>
                  <a:pt x="5664" y="360996"/>
                </a:lnTo>
                <a:lnTo>
                  <a:pt x="12652" y="360996"/>
                </a:lnTo>
                <a:lnTo>
                  <a:pt x="398360" y="360996"/>
                </a:lnTo>
                <a:lnTo>
                  <a:pt x="405348" y="360996"/>
                </a:lnTo>
                <a:lnTo>
                  <a:pt x="411013" y="355331"/>
                </a:lnTo>
                <a:lnTo>
                  <a:pt x="411013" y="348343"/>
                </a:lnTo>
                <a:lnTo>
                  <a:pt x="411013" y="12652"/>
                </a:lnTo>
                <a:lnTo>
                  <a:pt x="411013" y="5664"/>
                </a:lnTo>
                <a:lnTo>
                  <a:pt x="405348" y="0"/>
                </a:lnTo>
                <a:lnTo>
                  <a:pt x="398360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60415" y="2078508"/>
            <a:ext cx="432434" cy="161925"/>
          </a:xfrm>
          <a:custGeom>
            <a:avLst/>
            <a:gdLst/>
            <a:ahLst/>
            <a:cxnLst/>
            <a:rect l="l" t="t" r="r" b="b"/>
            <a:pathLst>
              <a:path w="432435" h="161925">
                <a:moveTo>
                  <a:pt x="432005" y="0"/>
                </a:moveTo>
                <a:lnTo>
                  <a:pt x="0" y="161742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18086" y="2274163"/>
            <a:ext cx="411480" cy="360680"/>
          </a:xfrm>
          <a:custGeom>
            <a:avLst/>
            <a:gdLst/>
            <a:ahLst/>
            <a:cxnLst/>
            <a:rect l="l" t="t" r="r" b="b"/>
            <a:pathLst>
              <a:path w="411480" h="360680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54914"/>
                </a:lnTo>
                <a:lnTo>
                  <a:pt x="5664" y="360578"/>
                </a:lnTo>
                <a:lnTo>
                  <a:pt x="405348" y="360578"/>
                </a:lnTo>
                <a:lnTo>
                  <a:pt x="411013" y="354914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86913" y="2242990"/>
            <a:ext cx="411480" cy="360680"/>
          </a:xfrm>
          <a:custGeom>
            <a:avLst/>
            <a:gdLst/>
            <a:ahLst/>
            <a:cxnLst/>
            <a:rect l="l" t="t" r="r" b="b"/>
            <a:pathLst>
              <a:path w="411480" h="360680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54914"/>
                </a:lnTo>
                <a:lnTo>
                  <a:pt x="5664" y="360578"/>
                </a:lnTo>
                <a:lnTo>
                  <a:pt x="405348" y="360578"/>
                </a:lnTo>
                <a:lnTo>
                  <a:pt x="411013" y="354914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486913" y="2242990"/>
            <a:ext cx="411480" cy="360680"/>
          </a:xfrm>
          <a:custGeom>
            <a:avLst/>
            <a:gdLst/>
            <a:ahLst/>
            <a:cxnLst/>
            <a:rect l="l" t="t" r="r" b="b"/>
            <a:pathLst>
              <a:path w="411480" h="360680">
                <a:moveTo>
                  <a:pt x="398360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47926"/>
                </a:lnTo>
                <a:lnTo>
                  <a:pt x="0" y="354914"/>
                </a:lnTo>
                <a:lnTo>
                  <a:pt x="5664" y="360578"/>
                </a:lnTo>
                <a:lnTo>
                  <a:pt x="12652" y="360578"/>
                </a:lnTo>
                <a:lnTo>
                  <a:pt x="398360" y="360578"/>
                </a:lnTo>
                <a:lnTo>
                  <a:pt x="405348" y="360578"/>
                </a:lnTo>
                <a:lnTo>
                  <a:pt x="411013" y="354914"/>
                </a:lnTo>
                <a:lnTo>
                  <a:pt x="411013" y="347926"/>
                </a:lnTo>
                <a:lnTo>
                  <a:pt x="411013" y="12652"/>
                </a:lnTo>
                <a:lnTo>
                  <a:pt x="411013" y="5664"/>
                </a:lnTo>
                <a:lnTo>
                  <a:pt x="405348" y="0"/>
                </a:lnTo>
                <a:lnTo>
                  <a:pt x="398360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92420" y="2078508"/>
            <a:ext cx="0" cy="162560"/>
          </a:xfrm>
          <a:custGeom>
            <a:avLst/>
            <a:gdLst/>
            <a:ahLst/>
            <a:cxnLst/>
            <a:rect l="l" t="t" r="r" b="b"/>
            <a:pathLst>
              <a:path h="162560">
                <a:moveTo>
                  <a:pt x="0" y="0"/>
                </a:moveTo>
                <a:lnTo>
                  <a:pt x="0" y="161951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50092" y="2274163"/>
            <a:ext cx="411480" cy="360680"/>
          </a:xfrm>
          <a:custGeom>
            <a:avLst/>
            <a:gdLst/>
            <a:ahLst/>
            <a:cxnLst/>
            <a:rect l="l" t="t" r="r" b="b"/>
            <a:pathLst>
              <a:path w="411480" h="360680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54914"/>
                </a:lnTo>
                <a:lnTo>
                  <a:pt x="5664" y="360578"/>
                </a:lnTo>
                <a:lnTo>
                  <a:pt x="405348" y="360578"/>
                </a:lnTo>
                <a:lnTo>
                  <a:pt x="411013" y="354914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918919" y="2242990"/>
            <a:ext cx="411480" cy="360680"/>
          </a:xfrm>
          <a:custGeom>
            <a:avLst/>
            <a:gdLst/>
            <a:ahLst/>
            <a:cxnLst/>
            <a:rect l="l" t="t" r="r" b="b"/>
            <a:pathLst>
              <a:path w="411480" h="360680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54914"/>
                </a:lnTo>
                <a:lnTo>
                  <a:pt x="5664" y="360578"/>
                </a:lnTo>
                <a:lnTo>
                  <a:pt x="405348" y="360578"/>
                </a:lnTo>
                <a:lnTo>
                  <a:pt x="411013" y="354914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18919" y="2242990"/>
            <a:ext cx="411480" cy="360680"/>
          </a:xfrm>
          <a:custGeom>
            <a:avLst/>
            <a:gdLst/>
            <a:ahLst/>
            <a:cxnLst/>
            <a:rect l="l" t="t" r="r" b="b"/>
            <a:pathLst>
              <a:path w="411480" h="360680">
                <a:moveTo>
                  <a:pt x="398360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47926"/>
                </a:lnTo>
                <a:lnTo>
                  <a:pt x="0" y="354914"/>
                </a:lnTo>
                <a:lnTo>
                  <a:pt x="5664" y="360578"/>
                </a:lnTo>
                <a:lnTo>
                  <a:pt x="12652" y="360578"/>
                </a:lnTo>
                <a:lnTo>
                  <a:pt x="398360" y="360578"/>
                </a:lnTo>
                <a:lnTo>
                  <a:pt x="405348" y="360578"/>
                </a:lnTo>
                <a:lnTo>
                  <a:pt x="411013" y="354914"/>
                </a:lnTo>
                <a:lnTo>
                  <a:pt x="411013" y="347926"/>
                </a:lnTo>
                <a:lnTo>
                  <a:pt x="411013" y="12652"/>
                </a:lnTo>
                <a:lnTo>
                  <a:pt x="411013" y="5664"/>
                </a:lnTo>
                <a:lnTo>
                  <a:pt x="405348" y="0"/>
                </a:lnTo>
                <a:lnTo>
                  <a:pt x="398360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088402" y="2187885"/>
            <a:ext cx="1242695" cy="398186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900" i="1" dirty="0">
                <a:latin typeface="Times New Roman"/>
                <a:cs typeface="Times New Roman"/>
              </a:rPr>
              <a:t>m</a:t>
            </a:r>
            <a:r>
              <a:rPr sz="1000" baseline="-11904" dirty="0">
                <a:latin typeface="Times New Roman"/>
                <a:cs typeface="Times New Roman"/>
              </a:rPr>
              <a:t>2</a:t>
            </a:r>
            <a:r>
              <a:rPr sz="1000" i="1" baseline="-11904" dirty="0">
                <a:latin typeface="Lucida Sans"/>
                <a:cs typeface="Lucida Sans"/>
              </a:rPr>
              <a:t>,</a:t>
            </a:r>
            <a:r>
              <a:rPr sz="1000" i="1" baseline="-11904" dirty="0">
                <a:latin typeface="Times New Roman"/>
                <a:cs typeface="Times New Roman"/>
              </a:rPr>
              <a:t>t </a:t>
            </a:r>
            <a:r>
              <a:rPr sz="900" dirty="0">
                <a:latin typeface="Tahoma"/>
                <a:cs typeface="Tahoma"/>
              </a:rPr>
              <a:t>(</a:t>
            </a:r>
            <a:r>
              <a:rPr sz="900" i="1" dirty="0">
                <a:latin typeface="Times New Roman"/>
                <a:cs typeface="Times New Roman"/>
              </a:rPr>
              <a:t>x</a:t>
            </a:r>
            <a:r>
              <a:rPr sz="900" dirty="0">
                <a:latin typeface="Tahoma"/>
                <a:cs typeface="Tahoma"/>
              </a:rPr>
              <a:t>)</a:t>
            </a:r>
            <a:r>
              <a:rPr sz="1000" dirty="0">
                <a:latin typeface="Tahoma"/>
                <a:cs typeface="Tahoma"/>
              </a:rPr>
              <a:t> </a:t>
            </a:r>
            <a:r>
              <a:rPr lang="en-US" sz="1000" dirty="0" smtClean="0">
                <a:latin typeface="Tahoma"/>
                <a:cs typeface="Tahoma"/>
              </a:rPr>
              <a:t> </a:t>
            </a:r>
            <a:r>
              <a:rPr sz="900" i="1" dirty="0" smtClean="0">
                <a:latin typeface="Times New Roman"/>
                <a:cs typeface="Times New Roman"/>
              </a:rPr>
              <a:t>m</a:t>
            </a:r>
            <a:r>
              <a:rPr sz="1000" baseline="-11904" dirty="0" smtClean="0">
                <a:latin typeface="Times New Roman"/>
                <a:cs typeface="Times New Roman"/>
              </a:rPr>
              <a:t>3</a:t>
            </a:r>
            <a:r>
              <a:rPr sz="1000" i="1" baseline="-11904" dirty="0" smtClean="0">
                <a:latin typeface="Lucida Sans"/>
                <a:cs typeface="Lucida Sans"/>
              </a:rPr>
              <a:t>,</a:t>
            </a:r>
            <a:r>
              <a:rPr sz="1000" i="1" baseline="-11904" dirty="0" smtClean="0">
                <a:latin typeface="Times New Roman"/>
                <a:cs typeface="Times New Roman"/>
              </a:rPr>
              <a:t>t </a:t>
            </a:r>
            <a:r>
              <a:rPr sz="900" dirty="0">
                <a:latin typeface="Tahoma"/>
                <a:cs typeface="Tahoma"/>
              </a:rPr>
              <a:t>(</a:t>
            </a:r>
            <a:r>
              <a:rPr sz="900" i="1" dirty="0">
                <a:latin typeface="Times New Roman"/>
                <a:cs typeface="Times New Roman"/>
              </a:rPr>
              <a:t>x</a:t>
            </a:r>
            <a:r>
              <a:rPr sz="900" dirty="0">
                <a:latin typeface="Tahoma"/>
                <a:cs typeface="Tahoma"/>
              </a:rPr>
              <a:t>)</a:t>
            </a:r>
            <a:r>
              <a:rPr sz="1000" spc="-90" dirty="0">
                <a:latin typeface="Tahoma"/>
                <a:cs typeface="Tahoma"/>
              </a:rPr>
              <a:t> </a:t>
            </a:r>
            <a:r>
              <a:rPr lang="en-US" sz="1000" spc="-90" dirty="0" smtClean="0">
                <a:latin typeface="Tahoma"/>
                <a:cs typeface="Tahoma"/>
              </a:rPr>
              <a:t>   </a:t>
            </a:r>
            <a:r>
              <a:rPr sz="900" i="1" dirty="0" smtClean="0">
                <a:latin typeface="Times New Roman"/>
                <a:cs typeface="Times New Roman"/>
              </a:rPr>
              <a:t>m</a:t>
            </a:r>
            <a:r>
              <a:rPr lang="en-US" sz="1000" baseline="-11904" dirty="0" smtClean="0">
                <a:latin typeface="Times New Roman"/>
                <a:cs typeface="Times New Roman"/>
              </a:rPr>
              <a:t>7</a:t>
            </a:r>
            <a:r>
              <a:rPr sz="1000" i="1" baseline="-11904" dirty="0" smtClean="0">
                <a:latin typeface="Lucida Sans"/>
                <a:cs typeface="Lucida Sans"/>
              </a:rPr>
              <a:t>,</a:t>
            </a:r>
            <a:r>
              <a:rPr sz="1000" i="1" baseline="-11904" dirty="0" smtClean="0">
                <a:latin typeface="Times New Roman"/>
                <a:cs typeface="Times New Roman"/>
              </a:rPr>
              <a:t>t </a:t>
            </a:r>
            <a:r>
              <a:rPr sz="900" dirty="0">
                <a:latin typeface="Tahoma"/>
                <a:cs typeface="Tahoma"/>
              </a:rPr>
              <a:t>(</a:t>
            </a:r>
            <a:r>
              <a:rPr sz="900" i="1" dirty="0">
                <a:latin typeface="Times New Roman"/>
                <a:cs typeface="Times New Roman"/>
              </a:rPr>
              <a:t>x</a:t>
            </a:r>
            <a:r>
              <a:rPr sz="900" dirty="0">
                <a:latin typeface="Tahoma"/>
                <a:cs typeface="Tahoma"/>
              </a:rPr>
              <a:t>)</a:t>
            </a:r>
          </a:p>
          <a:p>
            <a:pPr marL="12700">
              <a:lnSpc>
                <a:spcPct val="100000"/>
              </a:lnSpc>
              <a:spcBef>
                <a:spcPts val="355"/>
              </a:spcBef>
              <a:tabLst>
                <a:tab pos="890905" algn="l"/>
              </a:tabLst>
            </a:pPr>
            <a:r>
              <a:rPr sz="800" spc="-5" dirty="0">
                <a:latin typeface="Arial"/>
                <a:cs typeface="Arial"/>
              </a:rPr>
              <a:t>Cancer   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600" spc="-5" dirty="0">
                <a:latin typeface="Arial"/>
                <a:cs typeface="Arial"/>
              </a:rPr>
              <a:t>Diabetes	</a:t>
            </a:r>
            <a:r>
              <a:rPr sz="600" spc="-10" dirty="0">
                <a:latin typeface="Arial"/>
                <a:cs typeface="Arial"/>
              </a:rPr>
              <a:t>Vascular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692420" y="2078508"/>
            <a:ext cx="432434" cy="162560"/>
          </a:xfrm>
          <a:custGeom>
            <a:avLst/>
            <a:gdLst/>
            <a:ahLst/>
            <a:cxnLst/>
            <a:rect l="l" t="t" r="r" b="b"/>
            <a:pathLst>
              <a:path w="432435" h="162560">
                <a:moveTo>
                  <a:pt x="0" y="0"/>
                </a:moveTo>
                <a:lnTo>
                  <a:pt x="432005" y="161951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836248" y="1721740"/>
            <a:ext cx="438784" cy="385445"/>
          </a:xfrm>
          <a:custGeom>
            <a:avLst/>
            <a:gdLst/>
            <a:ahLst/>
            <a:cxnLst/>
            <a:rect l="l" t="t" r="r" b="b"/>
            <a:pathLst>
              <a:path w="438785" h="385444">
                <a:moveTo>
                  <a:pt x="433057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79745"/>
                </a:lnTo>
                <a:lnTo>
                  <a:pt x="5664" y="385410"/>
                </a:lnTo>
                <a:lnTo>
                  <a:pt x="433057" y="385410"/>
                </a:lnTo>
                <a:lnTo>
                  <a:pt x="438722" y="379745"/>
                </a:lnTo>
                <a:lnTo>
                  <a:pt x="438722" y="5664"/>
                </a:lnTo>
                <a:lnTo>
                  <a:pt x="433057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805075" y="1690567"/>
            <a:ext cx="438784" cy="385445"/>
          </a:xfrm>
          <a:custGeom>
            <a:avLst/>
            <a:gdLst/>
            <a:ahLst/>
            <a:cxnLst/>
            <a:rect l="l" t="t" r="r" b="b"/>
            <a:pathLst>
              <a:path w="438785" h="385444">
                <a:moveTo>
                  <a:pt x="433057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79745"/>
                </a:lnTo>
                <a:lnTo>
                  <a:pt x="5664" y="385410"/>
                </a:lnTo>
                <a:lnTo>
                  <a:pt x="433057" y="385410"/>
                </a:lnTo>
                <a:lnTo>
                  <a:pt x="438722" y="379745"/>
                </a:lnTo>
                <a:lnTo>
                  <a:pt x="438722" y="5664"/>
                </a:lnTo>
                <a:lnTo>
                  <a:pt x="4330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05075" y="1690567"/>
            <a:ext cx="438784" cy="385445"/>
          </a:xfrm>
          <a:custGeom>
            <a:avLst/>
            <a:gdLst/>
            <a:ahLst/>
            <a:cxnLst/>
            <a:rect l="l" t="t" r="r" b="b"/>
            <a:pathLst>
              <a:path w="438785" h="385444">
                <a:moveTo>
                  <a:pt x="426069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72757"/>
                </a:lnTo>
                <a:lnTo>
                  <a:pt x="0" y="379745"/>
                </a:lnTo>
                <a:lnTo>
                  <a:pt x="5664" y="385410"/>
                </a:lnTo>
                <a:lnTo>
                  <a:pt x="12652" y="385410"/>
                </a:lnTo>
                <a:lnTo>
                  <a:pt x="426069" y="385410"/>
                </a:lnTo>
                <a:lnTo>
                  <a:pt x="433057" y="385410"/>
                </a:lnTo>
                <a:lnTo>
                  <a:pt x="438722" y="379745"/>
                </a:lnTo>
                <a:lnTo>
                  <a:pt x="438722" y="372757"/>
                </a:lnTo>
                <a:lnTo>
                  <a:pt x="438722" y="12652"/>
                </a:lnTo>
                <a:lnTo>
                  <a:pt x="438722" y="5664"/>
                </a:lnTo>
                <a:lnTo>
                  <a:pt x="433057" y="0"/>
                </a:lnTo>
                <a:lnTo>
                  <a:pt x="426069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848406" y="1704795"/>
            <a:ext cx="352425" cy="17312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50" i="1" spc="-15" dirty="0">
                <a:latin typeface="Times New Roman"/>
                <a:cs typeface="Times New Roman"/>
              </a:rPr>
              <a:t>m</a:t>
            </a:r>
            <a:r>
              <a:rPr sz="1100" spc="52" baseline="27777" dirty="0">
                <a:latin typeface="Times New Roman"/>
                <a:cs typeface="Times New Roman"/>
              </a:rPr>
              <a:t>2</a:t>
            </a:r>
            <a:r>
              <a:rPr sz="1000" dirty="0">
                <a:latin typeface="Tahoma"/>
                <a:cs typeface="Tahoma"/>
              </a:rPr>
              <a:t>(</a:t>
            </a:r>
            <a:r>
              <a:rPr sz="1000" i="1" spc="-5" dirty="0">
                <a:latin typeface="Times New Roman"/>
                <a:cs typeface="Times New Roman"/>
              </a:rPr>
              <a:t>x</a:t>
            </a:r>
            <a:r>
              <a:rPr sz="1000" dirty="0">
                <a:latin typeface="Tahoma"/>
                <a:cs typeface="Tahoma"/>
              </a:rPr>
              <a:t>)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2838551" y="1760004"/>
            <a:ext cx="402590" cy="30162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225"/>
              </a:spcBef>
            </a:pPr>
            <a:r>
              <a:rPr sz="800" i="1" spc="-5" dirty="0">
                <a:latin typeface="Times New Roman"/>
                <a:cs typeface="Times New Roman"/>
              </a:rPr>
              <a:t>t</a:t>
            </a: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-5" dirty="0">
                <a:latin typeface="Arial"/>
                <a:cs typeface="Arial"/>
              </a:rPr>
              <a:t>Cluster2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358428" y="1530906"/>
            <a:ext cx="666115" cy="157480"/>
          </a:xfrm>
          <a:custGeom>
            <a:avLst/>
            <a:gdLst/>
            <a:ahLst/>
            <a:cxnLst/>
            <a:rect l="l" t="t" r="r" b="b"/>
            <a:pathLst>
              <a:path w="666114" h="157480">
                <a:moveTo>
                  <a:pt x="0" y="0"/>
                </a:moveTo>
                <a:lnTo>
                  <a:pt x="666008" y="157130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418098" y="2273954"/>
            <a:ext cx="411480" cy="361315"/>
          </a:xfrm>
          <a:custGeom>
            <a:avLst/>
            <a:gdLst/>
            <a:ahLst/>
            <a:cxnLst/>
            <a:rect l="l" t="t" r="r" b="b"/>
            <a:pathLst>
              <a:path w="411480" h="361314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55331"/>
                </a:lnTo>
                <a:lnTo>
                  <a:pt x="5664" y="360996"/>
                </a:lnTo>
                <a:lnTo>
                  <a:pt x="405348" y="360996"/>
                </a:lnTo>
                <a:lnTo>
                  <a:pt x="411013" y="355331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386925" y="2242781"/>
            <a:ext cx="411480" cy="361315"/>
          </a:xfrm>
          <a:custGeom>
            <a:avLst/>
            <a:gdLst/>
            <a:ahLst/>
            <a:cxnLst/>
            <a:rect l="l" t="t" r="r" b="b"/>
            <a:pathLst>
              <a:path w="411480" h="361314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55331"/>
                </a:lnTo>
                <a:lnTo>
                  <a:pt x="5664" y="360996"/>
                </a:lnTo>
                <a:lnTo>
                  <a:pt x="405348" y="360996"/>
                </a:lnTo>
                <a:lnTo>
                  <a:pt x="411013" y="355331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386925" y="2242781"/>
            <a:ext cx="411480" cy="361315"/>
          </a:xfrm>
          <a:custGeom>
            <a:avLst/>
            <a:gdLst/>
            <a:ahLst/>
            <a:cxnLst/>
            <a:rect l="l" t="t" r="r" b="b"/>
            <a:pathLst>
              <a:path w="411480" h="361314">
                <a:moveTo>
                  <a:pt x="398360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48343"/>
                </a:lnTo>
                <a:lnTo>
                  <a:pt x="0" y="355331"/>
                </a:lnTo>
                <a:lnTo>
                  <a:pt x="5664" y="360996"/>
                </a:lnTo>
                <a:lnTo>
                  <a:pt x="12652" y="360996"/>
                </a:lnTo>
                <a:lnTo>
                  <a:pt x="398360" y="360996"/>
                </a:lnTo>
                <a:lnTo>
                  <a:pt x="405348" y="360996"/>
                </a:lnTo>
                <a:lnTo>
                  <a:pt x="411013" y="355331"/>
                </a:lnTo>
                <a:lnTo>
                  <a:pt x="411013" y="348343"/>
                </a:lnTo>
                <a:lnTo>
                  <a:pt x="411013" y="12652"/>
                </a:lnTo>
                <a:lnTo>
                  <a:pt x="411013" y="5664"/>
                </a:lnTo>
                <a:lnTo>
                  <a:pt x="405348" y="0"/>
                </a:lnTo>
                <a:lnTo>
                  <a:pt x="398360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427858" y="2441992"/>
            <a:ext cx="329565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5" dirty="0">
                <a:latin typeface="Arial"/>
                <a:cs typeface="Arial"/>
              </a:rPr>
              <a:t>Mental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2592431" y="2078508"/>
            <a:ext cx="432434" cy="161925"/>
          </a:xfrm>
          <a:custGeom>
            <a:avLst/>
            <a:gdLst/>
            <a:ahLst/>
            <a:cxnLst/>
            <a:rect l="l" t="t" r="r" b="b"/>
            <a:pathLst>
              <a:path w="432435" h="161925">
                <a:moveTo>
                  <a:pt x="432005" y="0"/>
                </a:moveTo>
                <a:lnTo>
                  <a:pt x="0" y="161742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850103" y="2266875"/>
            <a:ext cx="411480" cy="375285"/>
          </a:xfrm>
          <a:custGeom>
            <a:avLst/>
            <a:gdLst/>
            <a:ahLst/>
            <a:cxnLst/>
            <a:rect l="l" t="t" r="r" b="b"/>
            <a:pathLst>
              <a:path w="411479" h="375285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69490"/>
                </a:lnTo>
                <a:lnTo>
                  <a:pt x="5664" y="375155"/>
                </a:lnTo>
                <a:lnTo>
                  <a:pt x="405348" y="375155"/>
                </a:lnTo>
                <a:lnTo>
                  <a:pt x="411013" y="369490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818930" y="2235702"/>
            <a:ext cx="411480" cy="375285"/>
          </a:xfrm>
          <a:custGeom>
            <a:avLst/>
            <a:gdLst/>
            <a:ahLst/>
            <a:cxnLst/>
            <a:rect l="l" t="t" r="r" b="b"/>
            <a:pathLst>
              <a:path w="411480" h="375285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69490"/>
                </a:lnTo>
                <a:lnTo>
                  <a:pt x="5664" y="375155"/>
                </a:lnTo>
                <a:lnTo>
                  <a:pt x="405348" y="375155"/>
                </a:lnTo>
                <a:lnTo>
                  <a:pt x="411013" y="369490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18930" y="2235702"/>
            <a:ext cx="411480" cy="375285"/>
          </a:xfrm>
          <a:custGeom>
            <a:avLst/>
            <a:gdLst/>
            <a:ahLst/>
            <a:cxnLst/>
            <a:rect l="l" t="t" r="r" b="b"/>
            <a:pathLst>
              <a:path w="411480" h="375285">
                <a:moveTo>
                  <a:pt x="398360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62502"/>
                </a:lnTo>
                <a:lnTo>
                  <a:pt x="0" y="369490"/>
                </a:lnTo>
                <a:lnTo>
                  <a:pt x="5664" y="375155"/>
                </a:lnTo>
                <a:lnTo>
                  <a:pt x="12652" y="375155"/>
                </a:lnTo>
                <a:lnTo>
                  <a:pt x="398360" y="375155"/>
                </a:lnTo>
                <a:lnTo>
                  <a:pt x="405348" y="375155"/>
                </a:lnTo>
                <a:lnTo>
                  <a:pt x="411013" y="369490"/>
                </a:lnTo>
                <a:lnTo>
                  <a:pt x="411013" y="362502"/>
                </a:lnTo>
                <a:lnTo>
                  <a:pt x="411013" y="12652"/>
                </a:lnTo>
                <a:lnTo>
                  <a:pt x="411013" y="5664"/>
                </a:lnTo>
                <a:lnTo>
                  <a:pt x="405348" y="0"/>
                </a:lnTo>
                <a:lnTo>
                  <a:pt x="398360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024437" y="2078508"/>
            <a:ext cx="0" cy="154940"/>
          </a:xfrm>
          <a:custGeom>
            <a:avLst/>
            <a:gdLst/>
            <a:ahLst/>
            <a:cxnLst/>
            <a:rect l="l" t="t" r="r" b="b"/>
            <a:pathLst>
              <a:path h="154939">
                <a:moveTo>
                  <a:pt x="0" y="0"/>
                </a:moveTo>
                <a:lnTo>
                  <a:pt x="0" y="154662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282108" y="2274163"/>
            <a:ext cx="411480" cy="360680"/>
          </a:xfrm>
          <a:custGeom>
            <a:avLst/>
            <a:gdLst/>
            <a:ahLst/>
            <a:cxnLst/>
            <a:rect l="l" t="t" r="r" b="b"/>
            <a:pathLst>
              <a:path w="411479" h="360680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54914"/>
                </a:lnTo>
                <a:lnTo>
                  <a:pt x="5664" y="360578"/>
                </a:lnTo>
                <a:lnTo>
                  <a:pt x="405348" y="360578"/>
                </a:lnTo>
                <a:lnTo>
                  <a:pt x="411013" y="354914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250936" y="2242990"/>
            <a:ext cx="411480" cy="360680"/>
          </a:xfrm>
          <a:custGeom>
            <a:avLst/>
            <a:gdLst/>
            <a:ahLst/>
            <a:cxnLst/>
            <a:rect l="l" t="t" r="r" b="b"/>
            <a:pathLst>
              <a:path w="411479" h="360680">
                <a:moveTo>
                  <a:pt x="405348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54914"/>
                </a:lnTo>
                <a:lnTo>
                  <a:pt x="5664" y="360578"/>
                </a:lnTo>
                <a:lnTo>
                  <a:pt x="405348" y="360578"/>
                </a:lnTo>
                <a:lnTo>
                  <a:pt x="411013" y="354914"/>
                </a:lnTo>
                <a:lnTo>
                  <a:pt x="411013" y="5664"/>
                </a:lnTo>
                <a:lnTo>
                  <a:pt x="4053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250936" y="2242990"/>
            <a:ext cx="411480" cy="360680"/>
          </a:xfrm>
          <a:custGeom>
            <a:avLst/>
            <a:gdLst/>
            <a:ahLst/>
            <a:cxnLst/>
            <a:rect l="l" t="t" r="r" b="b"/>
            <a:pathLst>
              <a:path w="411479" h="360680">
                <a:moveTo>
                  <a:pt x="398360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47926"/>
                </a:lnTo>
                <a:lnTo>
                  <a:pt x="0" y="354914"/>
                </a:lnTo>
                <a:lnTo>
                  <a:pt x="5664" y="360578"/>
                </a:lnTo>
                <a:lnTo>
                  <a:pt x="12652" y="360578"/>
                </a:lnTo>
                <a:lnTo>
                  <a:pt x="398360" y="360578"/>
                </a:lnTo>
                <a:lnTo>
                  <a:pt x="405348" y="360578"/>
                </a:lnTo>
                <a:lnTo>
                  <a:pt x="411013" y="354914"/>
                </a:lnTo>
                <a:lnTo>
                  <a:pt x="411013" y="347926"/>
                </a:lnTo>
                <a:lnTo>
                  <a:pt x="411013" y="12652"/>
                </a:lnTo>
                <a:lnTo>
                  <a:pt x="411013" y="5664"/>
                </a:lnTo>
                <a:lnTo>
                  <a:pt x="405348" y="0"/>
                </a:lnTo>
                <a:lnTo>
                  <a:pt x="398360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2420404" y="2244819"/>
            <a:ext cx="1242695" cy="1558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i="1" dirty="0" smtClean="0">
                <a:latin typeface="Times New Roman"/>
                <a:cs typeface="Times New Roman"/>
              </a:rPr>
              <a:t>m</a:t>
            </a:r>
            <a:r>
              <a:rPr lang="en-US" sz="1000" baseline="-11904" dirty="0" smtClean="0">
                <a:latin typeface="Times New Roman"/>
                <a:cs typeface="Times New Roman"/>
              </a:rPr>
              <a:t>5</a:t>
            </a:r>
            <a:r>
              <a:rPr sz="1000" i="1" baseline="-11904" dirty="0" smtClean="0">
                <a:latin typeface="Lucida Sans"/>
                <a:cs typeface="Lucida Sans"/>
              </a:rPr>
              <a:t>,</a:t>
            </a:r>
            <a:r>
              <a:rPr sz="1000" i="1" baseline="-11904" dirty="0" smtClean="0">
                <a:latin typeface="Times New Roman"/>
                <a:cs typeface="Times New Roman"/>
              </a:rPr>
              <a:t>t </a:t>
            </a:r>
            <a:r>
              <a:rPr sz="900" dirty="0">
                <a:latin typeface="Tahoma"/>
                <a:cs typeface="Tahoma"/>
              </a:rPr>
              <a:t>(</a:t>
            </a:r>
            <a:r>
              <a:rPr sz="900" i="1" dirty="0">
                <a:latin typeface="Times New Roman"/>
                <a:cs typeface="Times New Roman"/>
              </a:rPr>
              <a:t>x</a:t>
            </a:r>
            <a:r>
              <a:rPr sz="900" dirty="0">
                <a:latin typeface="Tahoma"/>
                <a:cs typeface="Tahoma"/>
              </a:rPr>
              <a:t>) </a:t>
            </a:r>
            <a:r>
              <a:rPr lang="en-US" sz="900" dirty="0" smtClean="0">
                <a:latin typeface="Tahoma"/>
                <a:cs typeface="Tahoma"/>
              </a:rPr>
              <a:t>  </a:t>
            </a:r>
            <a:r>
              <a:rPr sz="1400" i="1" baseline="2777" dirty="0" smtClean="0">
                <a:latin typeface="Times New Roman"/>
                <a:cs typeface="Times New Roman"/>
              </a:rPr>
              <a:t>m</a:t>
            </a:r>
            <a:r>
              <a:rPr lang="en-US" sz="1000" baseline="-7936" dirty="0" smtClean="0">
                <a:latin typeface="Times New Roman"/>
                <a:cs typeface="Times New Roman"/>
              </a:rPr>
              <a:t>6</a:t>
            </a:r>
            <a:r>
              <a:rPr sz="1000" i="1" baseline="-7936" dirty="0" smtClean="0">
                <a:latin typeface="Lucida Sans"/>
                <a:cs typeface="Lucida Sans"/>
              </a:rPr>
              <a:t>,</a:t>
            </a:r>
            <a:r>
              <a:rPr sz="1000" i="1" baseline="-7936" dirty="0" smtClean="0">
                <a:latin typeface="Times New Roman"/>
                <a:cs typeface="Times New Roman"/>
              </a:rPr>
              <a:t>t </a:t>
            </a:r>
            <a:r>
              <a:rPr sz="1400" baseline="2777" dirty="0">
                <a:latin typeface="Tahoma"/>
                <a:cs typeface="Tahoma"/>
              </a:rPr>
              <a:t>(</a:t>
            </a:r>
            <a:r>
              <a:rPr sz="1400" i="1" baseline="2777" dirty="0">
                <a:latin typeface="Times New Roman"/>
                <a:cs typeface="Times New Roman"/>
              </a:rPr>
              <a:t>x</a:t>
            </a:r>
            <a:r>
              <a:rPr sz="1400" baseline="2777" dirty="0">
                <a:latin typeface="Tahoma"/>
                <a:cs typeface="Tahoma"/>
              </a:rPr>
              <a:t>)</a:t>
            </a:r>
            <a:r>
              <a:rPr sz="1400" spc="-135" baseline="2777" dirty="0">
                <a:latin typeface="Tahoma"/>
                <a:cs typeface="Tahoma"/>
              </a:rPr>
              <a:t> </a:t>
            </a:r>
            <a:r>
              <a:rPr lang="en-US" sz="1400" spc="-135" baseline="2777" dirty="0" smtClean="0">
                <a:latin typeface="Tahoma"/>
                <a:cs typeface="Tahoma"/>
              </a:rPr>
              <a:t>   </a:t>
            </a:r>
            <a:r>
              <a:rPr sz="900" i="1" dirty="0" smtClean="0">
                <a:latin typeface="Times New Roman"/>
                <a:cs typeface="Times New Roman"/>
              </a:rPr>
              <a:t>m</a:t>
            </a:r>
            <a:r>
              <a:rPr lang="en-US" sz="1000" baseline="-11904" dirty="0" smtClean="0">
                <a:latin typeface="Times New Roman"/>
                <a:cs typeface="Times New Roman"/>
              </a:rPr>
              <a:t>4</a:t>
            </a:r>
            <a:r>
              <a:rPr sz="1000" i="1" baseline="-11904" dirty="0" smtClean="0">
                <a:latin typeface="Lucida Sans"/>
                <a:cs typeface="Lucida Sans"/>
              </a:rPr>
              <a:t>,</a:t>
            </a:r>
            <a:r>
              <a:rPr sz="1000" i="1" baseline="-11904" dirty="0" smtClean="0">
                <a:latin typeface="Times New Roman"/>
                <a:cs typeface="Times New Roman"/>
              </a:rPr>
              <a:t>t </a:t>
            </a:r>
            <a:r>
              <a:rPr sz="900" dirty="0">
                <a:latin typeface="Tahoma"/>
                <a:cs typeface="Tahoma"/>
              </a:rPr>
              <a:t>(</a:t>
            </a:r>
            <a:r>
              <a:rPr sz="900" i="1" dirty="0">
                <a:latin typeface="Times New Roman"/>
                <a:cs typeface="Times New Roman"/>
              </a:rPr>
              <a:t>x</a:t>
            </a:r>
            <a:r>
              <a:rPr sz="900" dirty="0">
                <a:latin typeface="Tahoma"/>
                <a:cs typeface="Tahoma"/>
              </a:rPr>
              <a:t>)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2861424" y="2467500"/>
            <a:ext cx="762000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40690" algn="l"/>
              </a:tabLst>
            </a:pPr>
            <a:r>
              <a:rPr sz="900" spc="-7" baseline="4629" dirty="0">
                <a:latin typeface="Arial"/>
                <a:cs typeface="Arial"/>
              </a:rPr>
              <a:t>Nephritis	</a:t>
            </a:r>
            <a:r>
              <a:rPr sz="600" spc="-5" dirty="0">
                <a:latin typeface="Arial"/>
                <a:cs typeface="Arial"/>
              </a:rPr>
              <a:t>Influenza</a:t>
            </a:r>
            <a:endParaRPr sz="6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3024437" y="2078508"/>
            <a:ext cx="432434" cy="162560"/>
          </a:xfrm>
          <a:custGeom>
            <a:avLst/>
            <a:gdLst/>
            <a:ahLst/>
            <a:cxnLst/>
            <a:rect l="l" t="t" r="r" b="b"/>
            <a:pathLst>
              <a:path w="432435" h="162560">
                <a:moveTo>
                  <a:pt x="0" y="0"/>
                </a:moveTo>
                <a:lnTo>
                  <a:pt x="432005" y="161951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168265" y="1729440"/>
            <a:ext cx="438784" cy="370205"/>
          </a:xfrm>
          <a:custGeom>
            <a:avLst/>
            <a:gdLst/>
            <a:ahLst/>
            <a:cxnLst/>
            <a:rect l="l" t="t" r="r" b="b"/>
            <a:pathLst>
              <a:path w="438785" h="370205">
                <a:moveTo>
                  <a:pt x="433057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64346"/>
                </a:lnTo>
                <a:lnTo>
                  <a:pt x="5664" y="370011"/>
                </a:lnTo>
                <a:lnTo>
                  <a:pt x="433057" y="370011"/>
                </a:lnTo>
                <a:lnTo>
                  <a:pt x="438722" y="364346"/>
                </a:lnTo>
                <a:lnTo>
                  <a:pt x="438722" y="5664"/>
                </a:lnTo>
                <a:lnTo>
                  <a:pt x="433057" y="0"/>
                </a:lnTo>
                <a:close/>
              </a:path>
            </a:pathLst>
          </a:custGeom>
          <a:solidFill>
            <a:srgbClr val="7F7F7F">
              <a:alpha val="5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137092" y="1698267"/>
            <a:ext cx="438784" cy="370205"/>
          </a:xfrm>
          <a:custGeom>
            <a:avLst/>
            <a:gdLst/>
            <a:ahLst/>
            <a:cxnLst/>
            <a:rect l="l" t="t" r="r" b="b"/>
            <a:pathLst>
              <a:path w="438785" h="370205">
                <a:moveTo>
                  <a:pt x="433057" y="0"/>
                </a:moveTo>
                <a:lnTo>
                  <a:pt x="5664" y="0"/>
                </a:lnTo>
                <a:lnTo>
                  <a:pt x="0" y="5664"/>
                </a:lnTo>
                <a:lnTo>
                  <a:pt x="0" y="364346"/>
                </a:lnTo>
                <a:lnTo>
                  <a:pt x="5664" y="370011"/>
                </a:lnTo>
                <a:lnTo>
                  <a:pt x="433057" y="370011"/>
                </a:lnTo>
                <a:lnTo>
                  <a:pt x="438722" y="364346"/>
                </a:lnTo>
                <a:lnTo>
                  <a:pt x="438722" y="5664"/>
                </a:lnTo>
                <a:lnTo>
                  <a:pt x="4330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137092" y="1698267"/>
            <a:ext cx="438784" cy="370205"/>
          </a:xfrm>
          <a:custGeom>
            <a:avLst/>
            <a:gdLst/>
            <a:ahLst/>
            <a:cxnLst/>
            <a:rect l="l" t="t" r="r" b="b"/>
            <a:pathLst>
              <a:path w="438785" h="370205">
                <a:moveTo>
                  <a:pt x="426069" y="0"/>
                </a:moveTo>
                <a:lnTo>
                  <a:pt x="12652" y="0"/>
                </a:lnTo>
                <a:lnTo>
                  <a:pt x="5664" y="0"/>
                </a:lnTo>
                <a:lnTo>
                  <a:pt x="0" y="5664"/>
                </a:lnTo>
                <a:lnTo>
                  <a:pt x="0" y="12652"/>
                </a:lnTo>
                <a:lnTo>
                  <a:pt x="0" y="357358"/>
                </a:lnTo>
                <a:lnTo>
                  <a:pt x="0" y="364346"/>
                </a:lnTo>
                <a:lnTo>
                  <a:pt x="5664" y="370011"/>
                </a:lnTo>
                <a:lnTo>
                  <a:pt x="12652" y="370011"/>
                </a:lnTo>
                <a:lnTo>
                  <a:pt x="426069" y="370011"/>
                </a:lnTo>
                <a:lnTo>
                  <a:pt x="433057" y="370011"/>
                </a:lnTo>
                <a:lnTo>
                  <a:pt x="438722" y="364346"/>
                </a:lnTo>
                <a:lnTo>
                  <a:pt x="438722" y="357358"/>
                </a:lnTo>
                <a:lnTo>
                  <a:pt x="438722" y="12652"/>
                </a:lnTo>
                <a:lnTo>
                  <a:pt x="438722" y="5664"/>
                </a:lnTo>
                <a:lnTo>
                  <a:pt x="433057" y="0"/>
                </a:lnTo>
                <a:lnTo>
                  <a:pt x="426069" y="0"/>
                </a:lnTo>
                <a:close/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4170553" y="1638047"/>
            <a:ext cx="412115" cy="394339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1050" i="1" spc="-15" dirty="0">
                <a:latin typeface="Times New Roman"/>
                <a:cs typeface="Times New Roman"/>
              </a:rPr>
              <a:t>m</a:t>
            </a:r>
            <a:r>
              <a:rPr sz="1100" spc="-7" baseline="-10416" dirty="0">
                <a:latin typeface="Times New Roman"/>
                <a:cs typeface="Times New Roman"/>
              </a:rPr>
              <a:t>8</a:t>
            </a:r>
            <a:r>
              <a:rPr sz="1100" i="1" spc="-7" baseline="-10416" dirty="0">
                <a:latin typeface="Sitka Text"/>
                <a:cs typeface="Sitka Text"/>
              </a:rPr>
              <a:t>,</a:t>
            </a:r>
            <a:r>
              <a:rPr sz="1100" i="1" spc="75" baseline="-10416" dirty="0">
                <a:latin typeface="Times New Roman"/>
                <a:cs typeface="Times New Roman"/>
              </a:rPr>
              <a:t>t</a:t>
            </a:r>
            <a:r>
              <a:rPr sz="1050" dirty="0">
                <a:latin typeface="Tahoma"/>
                <a:cs typeface="Tahoma"/>
              </a:rPr>
              <a:t>(</a:t>
            </a:r>
            <a:r>
              <a:rPr sz="1050" i="1" spc="-5" dirty="0">
                <a:latin typeface="Times New Roman"/>
                <a:cs typeface="Times New Roman"/>
              </a:rPr>
              <a:t>x</a:t>
            </a:r>
            <a:r>
              <a:rPr sz="1050" dirty="0">
                <a:latin typeface="Tahoma"/>
                <a:cs typeface="Tahoma"/>
              </a:rPr>
              <a:t>)</a:t>
            </a:r>
          </a:p>
          <a:p>
            <a:pPr marL="59055">
              <a:lnSpc>
                <a:spcPct val="100000"/>
              </a:lnSpc>
              <a:spcBef>
                <a:spcPts val="335"/>
              </a:spcBef>
            </a:pPr>
            <a:r>
              <a:rPr sz="800" spc="-5" dirty="0">
                <a:latin typeface="Arial"/>
                <a:cs typeface="Arial"/>
              </a:rPr>
              <a:t>Other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2358428" y="1530906"/>
            <a:ext cx="1998345" cy="165100"/>
          </a:xfrm>
          <a:custGeom>
            <a:avLst/>
            <a:gdLst/>
            <a:ahLst/>
            <a:cxnLst/>
            <a:rect l="l" t="t" r="r" b="b"/>
            <a:pathLst>
              <a:path w="1998345" h="165100">
                <a:moveTo>
                  <a:pt x="0" y="0"/>
                </a:moveTo>
                <a:lnTo>
                  <a:pt x="1998026" y="164830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61" name="object 61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63" name="object 6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11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168783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Forecast</a:t>
            </a:r>
            <a:r>
              <a:rPr spc="-25" dirty="0"/>
              <a:t> </a:t>
            </a:r>
            <a:r>
              <a:rPr spc="5" dirty="0"/>
              <a:t>reconciliation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100653" y="1730375"/>
            <a:ext cx="4356735" cy="66608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39595">
              <a:lnSpc>
                <a:spcPct val="100000"/>
              </a:lnSpc>
              <a:spcBef>
                <a:spcPts val="1130"/>
              </a:spcBef>
              <a:tabLst>
                <a:tab pos="4181475" algn="l"/>
              </a:tabLst>
            </a:pPr>
            <a:r>
              <a:rPr b="1" i="1" spc="-10" dirty="0" err="1" smtClean="0">
                <a:latin typeface="Times New Roman"/>
                <a:cs typeface="Times New Roman"/>
              </a:rPr>
              <a:t>y</a:t>
            </a:r>
            <a:r>
              <a:rPr sz="1200" i="1" spc="-7" baseline="-17361" dirty="0" err="1" smtClean="0">
                <a:latin typeface="Times New Roman"/>
                <a:cs typeface="Times New Roman"/>
              </a:rPr>
              <a:t>x</a:t>
            </a:r>
            <a:r>
              <a:rPr sz="1200" i="1" spc="-7" baseline="-17361" dirty="0" err="1" smtClean="0">
                <a:latin typeface="Sitka Text"/>
                <a:cs typeface="Sitka Text"/>
              </a:rPr>
              <a:t>,</a:t>
            </a:r>
            <a:r>
              <a:rPr sz="1200" i="1" spc="-7" baseline="-17361" dirty="0" err="1" smtClean="0">
                <a:latin typeface="Times New Roman"/>
                <a:cs typeface="Times New Roman"/>
              </a:rPr>
              <a:t>t</a:t>
            </a:r>
            <a:r>
              <a:rPr sz="1200" i="1" baseline="-17361" dirty="0" smtClean="0">
                <a:latin typeface="Times New Roman"/>
                <a:cs typeface="Times New Roman"/>
              </a:rPr>
              <a:t> </a:t>
            </a:r>
            <a:r>
              <a:rPr sz="1200" i="1" spc="-52" baseline="-17361" dirty="0" smtClean="0">
                <a:latin typeface="Times New Roman"/>
                <a:cs typeface="Times New Roman"/>
              </a:rPr>
              <a:t> </a:t>
            </a:r>
            <a:r>
              <a:rPr sz="1100" spc="40" dirty="0">
                <a:latin typeface="Tahoma"/>
                <a:cs typeface="Tahoma"/>
              </a:rPr>
              <a:t>=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b="1" i="1" spc="-10" dirty="0">
                <a:latin typeface="Times New Roman"/>
                <a:cs typeface="Times New Roman"/>
              </a:rPr>
              <a:t>Sb</a:t>
            </a:r>
            <a:r>
              <a:rPr sz="1200" i="1" spc="-7" baseline="-10416" dirty="0">
                <a:latin typeface="Times New Roman"/>
                <a:cs typeface="Times New Roman"/>
              </a:rPr>
              <a:t>x</a:t>
            </a:r>
            <a:r>
              <a:rPr sz="1200" i="1" spc="-7" baseline="-10416" dirty="0">
                <a:latin typeface="Sitka Text"/>
                <a:cs typeface="Sitka Text"/>
              </a:rPr>
              <a:t>,</a:t>
            </a:r>
            <a:r>
              <a:rPr sz="1200" i="1" spc="75" baseline="-10416" dirty="0">
                <a:latin typeface="Times New Roman"/>
                <a:cs typeface="Times New Roman"/>
              </a:rPr>
              <a:t>t</a:t>
            </a:r>
            <a:r>
              <a:rPr sz="1100" i="1" spc="-5" dirty="0">
                <a:latin typeface="Arial"/>
                <a:cs typeface="Arial"/>
              </a:rPr>
              <a:t>,</a:t>
            </a:r>
            <a:r>
              <a:rPr sz="1100" i="1" dirty="0">
                <a:latin typeface="Arial"/>
                <a:cs typeface="Arial"/>
              </a:rPr>
              <a:t>	</a:t>
            </a:r>
            <a:r>
              <a:rPr sz="1100" spc="-5" dirty="0"/>
              <a:t>(2)</a:t>
            </a:r>
            <a:endParaRPr sz="1100" dirty="0">
              <a:latin typeface="Arial"/>
              <a:cs typeface="Arial"/>
            </a:endParaRPr>
          </a:p>
          <a:p>
            <a:pPr marL="12700" marR="153035">
              <a:lnSpc>
                <a:spcPct val="102600"/>
              </a:lnSpc>
              <a:spcBef>
                <a:spcPts val="1095"/>
              </a:spcBef>
            </a:pPr>
            <a:r>
              <a:rPr spc="-5" dirty="0"/>
              <a:t>where </a:t>
            </a:r>
            <a:r>
              <a:rPr i="1" spc="-5" dirty="0">
                <a:solidFill>
                  <a:srgbClr val="BF003F"/>
                </a:solidFill>
                <a:latin typeface="Times New Roman"/>
                <a:cs typeface="Times New Roman"/>
              </a:rPr>
              <a:t>S </a:t>
            </a:r>
            <a:r>
              <a:rPr spc="-5" dirty="0"/>
              <a:t>is a “</a:t>
            </a:r>
            <a:r>
              <a:rPr spc="-5" dirty="0">
                <a:solidFill>
                  <a:srgbClr val="BF003F"/>
                </a:solidFill>
              </a:rPr>
              <a:t>summing matrix</a:t>
            </a:r>
            <a:r>
              <a:rPr spc="-5" dirty="0"/>
              <a:t>” of dimension </a:t>
            </a:r>
            <a:r>
              <a:rPr spc="-5" dirty="0">
                <a:latin typeface="Tahoma"/>
                <a:cs typeface="Tahoma"/>
              </a:rPr>
              <a:t>(</a:t>
            </a:r>
            <a:r>
              <a:rPr i="1" spc="-5" dirty="0">
                <a:latin typeface="Times New Roman"/>
                <a:cs typeface="Times New Roman"/>
              </a:rPr>
              <a:t>J </a:t>
            </a:r>
            <a:r>
              <a:rPr spc="40" dirty="0">
                <a:latin typeface="Tahoma"/>
                <a:cs typeface="Tahoma"/>
              </a:rPr>
              <a:t>+</a:t>
            </a:r>
            <a:r>
              <a:rPr spc="-229" dirty="0">
                <a:latin typeface="Tahoma"/>
                <a:cs typeface="Tahoma"/>
              </a:rPr>
              <a:t> </a:t>
            </a:r>
            <a:r>
              <a:rPr spc="-5" dirty="0"/>
              <a:t>1</a:t>
            </a:r>
            <a:r>
              <a:rPr spc="-5" dirty="0">
                <a:latin typeface="Tahoma"/>
                <a:cs typeface="Tahoma"/>
              </a:rPr>
              <a:t>) </a:t>
            </a:r>
            <a:r>
              <a:rPr i="1" spc="-55" dirty="0">
                <a:latin typeface="Verdana"/>
                <a:cs typeface="Verdana"/>
              </a:rPr>
              <a:t>× </a:t>
            </a:r>
            <a:r>
              <a:rPr i="1" spc="-5" dirty="0">
                <a:latin typeface="Times New Roman"/>
                <a:cs typeface="Times New Roman"/>
              </a:rPr>
              <a:t>J </a:t>
            </a:r>
            <a:r>
              <a:rPr spc="-5" dirty="0"/>
              <a:t>which </a:t>
            </a:r>
            <a:r>
              <a:rPr spc="-10" dirty="0"/>
              <a:t>aggregates  cause-specific </a:t>
            </a:r>
            <a:r>
              <a:rPr spc="-5" dirty="0"/>
              <a:t>mortality rates to the total mortality rates.</a:t>
            </a:r>
          </a:p>
        </p:txBody>
      </p:sp>
      <p:sp>
        <p:nvSpPr>
          <p:cNvPr id="10" name="object 10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12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34032"/>
            <a:ext cx="4610100" cy="96996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168783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Forecast</a:t>
            </a:r>
            <a:r>
              <a:rPr spc="-25" dirty="0"/>
              <a:t> </a:t>
            </a:r>
            <a:r>
              <a:rPr spc="5" dirty="0"/>
              <a:t>reconciliation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ject 3"/>
              <p:cNvSpPr txBox="1"/>
              <p:nvPr/>
            </p:nvSpPr>
            <p:spPr>
              <a:xfrm>
                <a:off x="125844" y="530414"/>
                <a:ext cx="4356735" cy="2509533"/>
              </a:xfrm>
              <a:prstGeom prst="rect">
                <a:avLst/>
              </a:prstGeom>
            </p:spPr>
            <p:txBody>
              <a:bodyPr vert="horz" wrap="square" lIns="0" tIns="6985" rIns="0" bIns="0" rtlCol="0">
                <a:spAutoFit/>
              </a:bodyPr>
              <a:lstStyle/>
              <a:p>
                <a:pPr marL="12700" marR="175260">
                  <a:lnSpc>
                    <a:spcPct val="102600"/>
                  </a:lnSpc>
                  <a:spcBef>
                    <a:spcPts val="55"/>
                  </a:spcBef>
                </a:pPr>
                <a:r>
                  <a:rPr sz="1100" spc="-5" dirty="0">
                    <a:latin typeface="Times New Roman"/>
                    <a:cs typeface="Times New Roman"/>
                  </a:rPr>
                  <a:t>First, </a:t>
                </a:r>
                <a:r>
                  <a:rPr sz="1100" spc="-10" dirty="0">
                    <a:latin typeface="Times New Roman"/>
                    <a:cs typeface="Times New Roman"/>
                  </a:rPr>
                  <a:t>we </a:t>
                </a:r>
                <a:r>
                  <a:rPr sz="1100" spc="-5" dirty="0">
                    <a:latin typeface="Times New Roman"/>
                    <a:cs typeface="Times New Roman"/>
                  </a:rPr>
                  <a:t>produce the </a:t>
                </a:r>
                <a:r>
                  <a:rPr sz="1100" i="1" spc="-5" dirty="0">
                    <a:latin typeface="Times New Roman"/>
                    <a:cs typeface="Times New Roman"/>
                  </a:rPr>
                  <a:t>h</a:t>
                </a:r>
                <a:r>
                  <a:rPr sz="1100" spc="-5" dirty="0">
                    <a:latin typeface="Times New Roman"/>
                    <a:cs typeface="Times New Roman"/>
                  </a:rPr>
                  <a:t>-step-ahead </a:t>
                </a:r>
                <a:r>
                  <a:rPr sz="1100" i="1" spc="-5" dirty="0">
                    <a:latin typeface="Times New Roman"/>
                    <a:cs typeface="Times New Roman"/>
                  </a:rPr>
                  <a:t>base </a:t>
                </a:r>
                <a:r>
                  <a:rPr sz="1100" spc="-5" dirty="0">
                    <a:latin typeface="Times New Roman"/>
                    <a:cs typeface="Times New Roman"/>
                  </a:rPr>
                  <a:t>forecasts of </a:t>
                </a:r>
                <a:r>
                  <a:rPr sz="1100" b="1" i="1" spc="-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y</a:t>
                </a:r>
                <a:r>
                  <a:rPr sz="1100" spc="-5" dirty="0">
                    <a:latin typeface="Times New Roman"/>
                    <a:cs typeface="Times New Roman"/>
                  </a:rPr>
                  <a:t>, denoted by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AU" sz="1100" i="1" spc="-5" smtClean="0"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AU" sz="1100" b="1" i="1" spc="-55" dirty="0" smtClean="0">
                            <a:solidFill>
                              <a:srgbClr val="0000FF"/>
                            </a:solidFill>
                            <a:latin typeface="Times New Roman"/>
                            <a:cs typeface="Times New Roman"/>
                          </a:rPr>
                          <m:t>y</m:t>
                        </m:r>
                      </m:e>
                    </m:acc>
                  </m:oMath>
                </a14:m>
                <a:r>
                  <a:rPr sz="1200" i="1" spc="-82" baseline="-17361" dirty="0" smtClean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T</a:t>
                </a:r>
                <a:r>
                  <a:rPr sz="1200" spc="-82" baseline="-17361" dirty="0" smtClean="0">
                    <a:solidFill>
                      <a:srgbClr val="0000FF"/>
                    </a:solidFill>
                    <a:latin typeface="Goudy Stout"/>
                    <a:cs typeface="Goudy Stout"/>
                  </a:rPr>
                  <a:t>+</a:t>
                </a:r>
                <a:r>
                  <a:rPr sz="1200" i="1" spc="-82" baseline="-17361" dirty="0" smtClean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h</a:t>
                </a:r>
                <a:r>
                  <a:rPr sz="1100" spc="-55" dirty="0" smtClean="0">
                    <a:solidFill>
                      <a:srgbClr val="0000FF"/>
                    </a:solidFill>
                    <a:latin typeface="Tahoma"/>
                    <a:cs typeface="Tahoma"/>
                  </a:rPr>
                  <a:t>(</a:t>
                </a:r>
                <a:r>
                  <a:rPr sz="1100" i="1" spc="-55" dirty="0" smtClean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x</a:t>
                </a:r>
                <a:r>
                  <a:rPr sz="1100" spc="-55" dirty="0">
                    <a:solidFill>
                      <a:srgbClr val="0000FF"/>
                    </a:solidFill>
                    <a:latin typeface="Tahoma"/>
                    <a:cs typeface="Tahoma"/>
                  </a:rPr>
                  <a:t>)</a:t>
                </a:r>
                <a:r>
                  <a:rPr sz="1100" spc="-55" dirty="0">
                    <a:latin typeface="Times New Roman"/>
                    <a:cs typeface="Times New Roman"/>
                  </a:rPr>
                  <a:t>.  </a:t>
                </a:r>
                <a:r>
                  <a:rPr sz="1100" spc="-5" dirty="0">
                    <a:latin typeface="Times New Roman"/>
                    <a:cs typeface="Times New Roman"/>
                  </a:rPr>
                  <a:t>The base forecasts are produced by the Lee-Carter model. Second, </a:t>
                </a:r>
                <a:r>
                  <a:rPr sz="1100" spc="-10" dirty="0">
                    <a:latin typeface="Times New Roman"/>
                    <a:cs typeface="Times New Roman"/>
                  </a:rPr>
                  <a:t>we  </a:t>
                </a:r>
                <a:r>
                  <a:rPr sz="1100" spc="-5" dirty="0">
                    <a:latin typeface="Times New Roman"/>
                    <a:cs typeface="Times New Roman"/>
                  </a:rPr>
                  <a:t>reconcile the base forecasts</a:t>
                </a:r>
                <a:r>
                  <a:rPr sz="1100" spc="-10" dirty="0">
                    <a:latin typeface="Times New Roman"/>
                    <a:cs typeface="Times New Roman"/>
                  </a:rPr>
                  <a:t> </a:t>
                </a:r>
                <a:r>
                  <a:rPr sz="1100" spc="-5" dirty="0">
                    <a:latin typeface="Times New Roman"/>
                    <a:cs typeface="Times New Roman"/>
                  </a:rPr>
                  <a:t>linearly:</a:t>
                </a:r>
                <a:endParaRPr sz="1100" dirty="0">
                  <a:latin typeface="Times New Roman"/>
                  <a:cs typeface="Times New Roman"/>
                </a:endParaRPr>
              </a:p>
              <a:p>
                <a:pPr marL="12700" indent="1521460">
                  <a:lnSpc>
                    <a:spcPct val="100000"/>
                  </a:lnSpc>
                  <a:spcBef>
                    <a:spcPts val="1130"/>
                  </a:spcBef>
                  <a:tabLst>
                    <a:tab pos="4181475" algn="l"/>
                  </a:tabLst>
                </a:pPr>
                <a:r>
                  <a:rPr sz="1650" spc="-862" baseline="2525" dirty="0">
                    <a:solidFill>
                      <a:srgbClr val="BF003F"/>
                    </a:solidFill>
                    <a:latin typeface="Tahoma"/>
                    <a:cs typeface="Tahoma"/>
                  </a:rPr>
                  <a:t>˜</a:t>
                </a:r>
                <a:r>
                  <a:rPr sz="1100" b="1" i="1" spc="-10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y</a:t>
                </a:r>
                <a:r>
                  <a:rPr sz="1200" i="1" spc="75" baseline="-17361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T</a:t>
                </a:r>
                <a:r>
                  <a:rPr sz="1200" spc="-7" baseline="-17361" dirty="0">
                    <a:solidFill>
                      <a:srgbClr val="BF003F"/>
                    </a:solidFill>
                    <a:latin typeface="Goudy Stout"/>
                    <a:cs typeface="Goudy Stout"/>
                  </a:rPr>
                  <a:t>+</a:t>
                </a:r>
                <a:r>
                  <a:rPr sz="1200" i="1" spc="52" baseline="-17361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h</a:t>
                </a:r>
                <a:r>
                  <a:rPr sz="1100" dirty="0">
                    <a:solidFill>
                      <a:srgbClr val="BF003F"/>
                    </a:solidFill>
                    <a:latin typeface="Tahoma"/>
                    <a:cs typeface="Tahoma"/>
                  </a:rPr>
                  <a:t>(</a:t>
                </a:r>
                <a:r>
                  <a:rPr sz="1100" i="1" spc="-5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x</a:t>
                </a:r>
                <a:r>
                  <a:rPr sz="1100" dirty="0">
                    <a:solidFill>
                      <a:srgbClr val="BF003F"/>
                    </a:solidFill>
                    <a:latin typeface="Tahoma"/>
                    <a:cs typeface="Tahoma"/>
                  </a:rPr>
                  <a:t>)</a:t>
                </a:r>
                <a:r>
                  <a:rPr sz="1100" spc="-40" dirty="0">
                    <a:solidFill>
                      <a:srgbClr val="BF003F"/>
                    </a:solidFill>
                    <a:latin typeface="Tahoma"/>
                    <a:cs typeface="Tahoma"/>
                  </a:rPr>
                  <a:t> </a:t>
                </a:r>
                <a:r>
                  <a:rPr sz="1100" spc="40" dirty="0">
                    <a:solidFill>
                      <a:srgbClr val="BF003F"/>
                    </a:solidFill>
                    <a:latin typeface="Tahoma"/>
                    <a:cs typeface="Tahoma"/>
                  </a:rPr>
                  <a:t>=</a:t>
                </a:r>
                <a:r>
                  <a:rPr sz="1100" spc="-45" dirty="0">
                    <a:solidFill>
                      <a:srgbClr val="BF003F"/>
                    </a:solidFill>
                    <a:latin typeface="Tahoma"/>
                    <a:cs typeface="Tahoma"/>
                  </a:rPr>
                  <a:t> </a:t>
                </a:r>
                <a:r>
                  <a:rPr sz="1100" b="1" i="1" spc="-10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S</a:t>
                </a:r>
                <a:r>
                  <a:rPr sz="1100" b="1" i="1" spc="-40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P</a:t>
                </a:r>
                <a:r>
                  <a:rPr sz="1650" spc="-862" baseline="2525" dirty="0">
                    <a:solidFill>
                      <a:srgbClr val="BF003F"/>
                    </a:solidFill>
                    <a:latin typeface="Tahoma"/>
                    <a:cs typeface="Tahoma"/>
                  </a:rPr>
                  <a:t>ˆ</a:t>
                </a:r>
                <a:r>
                  <a:rPr sz="1100" b="1" i="1" spc="-5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y</a:t>
                </a:r>
                <a:r>
                  <a:rPr sz="1200" i="1" spc="75" baseline="-17361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T</a:t>
                </a:r>
                <a:r>
                  <a:rPr sz="1200" spc="-7" baseline="-17361" dirty="0">
                    <a:solidFill>
                      <a:srgbClr val="BF003F"/>
                    </a:solidFill>
                    <a:latin typeface="Goudy Stout"/>
                    <a:cs typeface="Goudy Stout"/>
                  </a:rPr>
                  <a:t>+</a:t>
                </a:r>
                <a:r>
                  <a:rPr sz="1200" i="1" spc="52" baseline="-17361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h</a:t>
                </a:r>
                <a:r>
                  <a:rPr sz="1100" dirty="0">
                    <a:solidFill>
                      <a:srgbClr val="BF003F"/>
                    </a:solidFill>
                    <a:latin typeface="Tahoma"/>
                    <a:cs typeface="Tahoma"/>
                  </a:rPr>
                  <a:t>(</a:t>
                </a:r>
                <a:r>
                  <a:rPr sz="1100" i="1" spc="-5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x</a:t>
                </a:r>
                <a:r>
                  <a:rPr sz="1100" dirty="0">
                    <a:solidFill>
                      <a:srgbClr val="BF003F"/>
                    </a:solidFill>
                    <a:latin typeface="Tahoma"/>
                    <a:cs typeface="Tahoma"/>
                  </a:rPr>
                  <a:t>)</a:t>
                </a:r>
                <a:r>
                  <a:rPr sz="1100" i="1" spc="-5" dirty="0">
                    <a:solidFill>
                      <a:srgbClr val="BF003F"/>
                    </a:solidFill>
                    <a:latin typeface="Arial"/>
                    <a:cs typeface="Arial"/>
                  </a:rPr>
                  <a:t>,</a:t>
                </a:r>
                <a:r>
                  <a:rPr sz="1100" i="1" dirty="0">
                    <a:solidFill>
                      <a:srgbClr val="BF003F"/>
                    </a:solidFill>
                    <a:latin typeface="Arial"/>
                    <a:cs typeface="Arial"/>
                  </a:rPr>
                  <a:t>	</a:t>
                </a:r>
                <a:r>
                  <a:rPr sz="1100" spc="-5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(3)</a:t>
                </a:r>
                <a:endParaRPr sz="1100" dirty="0">
                  <a:latin typeface="Times New Roman"/>
                  <a:cs typeface="Times New Roman"/>
                </a:endParaRPr>
              </a:p>
              <a:p>
                <a:pPr marL="12700" marR="23495">
                  <a:lnSpc>
                    <a:spcPct val="102600"/>
                  </a:lnSpc>
                  <a:spcBef>
                    <a:spcPts val="1095"/>
                  </a:spcBef>
                </a:pPr>
                <a:r>
                  <a:rPr sz="1100" spc="-5" dirty="0">
                    <a:latin typeface="Times New Roman"/>
                    <a:cs typeface="Times New Roman"/>
                  </a:rPr>
                  <a:t>for</a:t>
                </a:r>
                <a:r>
                  <a:rPr sz="1100" spc="-10" dirty="0">
                    <a:latin typeface="Times New Roman"/>
                    <a:cs typeface="Times New Roman"/>
                  </a:rPr>
                  <a:t> </a:t>
                </a:r>
                <a:r>
                  <a:rPr sz="1100" spc="-5" dirty="0">
                    <a:latin typeface="Times New Roman"/>
                    <a:cs typeface="Times New Roman"/>
                  </a:rPr>
                  <a:t>some</a:t>
                </a:r>
                <a:r>
                  <a:rPr sz="1100" spc="-10" dirty="0">
                    <a:latin typeface="Times New Roman"/>
                    <a:cs typeface="Times New Roman"/>
                  </a:rPr>
                  <a:t> </a:t>
                </a:r>
                <a:r>
                  <a:rPr sz="1100" spc="-5" dirty="0">
                    <a:latin typeface="Times New Roman"/>
                    <a:cs typeface="Times New Roman"/>
                  </a:rPr>
                  <a:t>selected</a:t>
                </a:r>
                <a:r>
                  <a:rPr sz="1100" spc="-10" dirty="0">
                    <a:latin typeface="Times New Roman"/>
                    <a:cs typeface="Times New Roman"/>
                  </a:rPr>
                  <a:t> </a:t>
                </a:r>
                <a:r>
                  <a:rPr sz="1100" spc="-5" dirty="0">
                    <a:latin typeface="Times New Roman"/>
                    <a:cs typeface="Times New Roman"/>
                  </a:rPr>
                  <a:t>matrix</a:t>
                </a:r>
                <a:r>
                  <a:rPr sz="1100" spc="-10" dirty="0">
                    <a:latin typeface="Times New Roman"/>
                    <a:cs typeface="Times New Roman"/>
                  </a:rPr>
                  <a:t> </a:t>
                </a:r>
                <a:r>
                  <a:rPr sz="1100" b="1" i="1" spc="-10" dirty="0">
                    <a:latin typeface="Times New Roman"/>
                    <a:cs typeface="Times New Roman"/>
                  </a:rPr>
                  <a:t>P </a:t>
                </a:r>
                <a:r>
                  <a:rPr sz="1100" spc="-5" dirty="0">
                    <a:latin typeface="Times New Roman"/>
                    <a:cs typeface="Times New Roman"/>
                  </a:rPr>
                  <a:t>of</a:t>
                </a:r>
                <a:r>
                  <a:rPr sz="1100" spc="-10" dirty="0">
                    <a:latin typeface="Times New Roman"/>
                    <a:cs typeface="Times New Roman"/>
                  </a:rPr>
                  <a:t> </a:t>
                </a:r>
                <a:r>
                  <a:rPr sz="1100" spc="-5" dirty="0">
                    <a:latin typeface="Times New Roman"/>
                    <a:cs typeface="Times New Roman"/>
                  </a:rPr>
                  <a:t>order</a:t>
                </a:r>
                <a:r>
                  <a:rPr sz="1100" spc="-10" dirty="0">
                    <a:latin typeface="Times New Roman"/>
                    <a:cs typeface="Times New Roman"/>
                  </a:rPr>
                  <a:t> </a:t>
                </a:r>
                <a:r>
                  <a:rPr sz="1100" i="1" spc="-5" dirty="0">
                    <a:latin typeface="Times New Roman"/>
                    <a:cs typeface="Times New Roman"/>
                  </a:rPr>
                  <a:t>J</a:t>
                </a:r>
                <a:r>
                  <a:rPr sz="1100" i="1" spc="5" dirty="0">
                    <a:latin typeface="Times New Roman"/>
                    <a:cs typeface="Times New Roman"/>
                  </a:rPr>
                  <a:t> </a:t>
                </a:r>
                <a:r>
                  <a:rPr sz="1100" i="1" spc="-55" dirty="0">
                    <a:latin typeface="Verdana"/>
                    <a:cs typeface="Verdana"/>
                  </a:rPr>
                  <a:t>×</a:t>
                </a:r>
                <a:r>
                  <a:rPr sz="1100" i="1" spc="-150" dirty="0">
                    <a:latin typeface="Verdana"/>
                    <a:cs typeface="Verdana"/>
                  </a:rPr>
                  <a:t> </a:t>
                </a:r>
                <a:r>
                  <a:rPr sz="1100" spc="-5" dirty="0">
                    <a:latin typeface="Tahoma"/>
                    <a:cs typeface="Tahoma"/>
                  </a:rPr>
                  <a:t>(</a:t>
                </a:r>
                <a:r>
                  <a:rPr sz="1100" spc="-5" dirty="0">
                    <a:latin typeface="Arial"/>
                    <a:cs typeface="Arial"/>
                  </a:rPr>
                  <a:t>C</a:t>
                </a:r>
                <a:r>
                  <a:rPr sz="1100" spc="-70" dirty="0">
                    <a:latin typeface="Arial"/>
                    <a:cs typeface="Arial"/>
                  </a:rPr>
                  <a:t> </a:t>
                </a:r>
                <a:r>
                  <a:rPr sz="1100" spc="40" dirty="0">
                    <a:latin typeface="Tahoma"/>
                    <a:cs typeface="Tahoma"/>
                  </a:rPr>
                  <a:t>+</a:t>
                </a:r>
                <a:r>
                  <a:rPr sz="1100" spc="-110" dirty="0">
                    <a:latin typeface="Tahoma"/>
                    <a:cs typeface="Tahoma"/>
                  </a:rPr>
                  <a:t> </a:t>
                </a:r>
                <a:r>
                  <a:rPr sz="1100" i="1" spc="-5" dirty="0">
                    <a:latin typeface="Times New Roman"/>
                    <a:cs typeface="Times New Roman"/>
                  </a:rPr>
                  <a:t>J</a:t>
                </a:r>
                <a:r>
                  <a:rPr sz="1100" i="1" spc="5" dirty="0">
                    <a:latin typeface="Times New Roman"/>
                    <a:cs typeface="Times New Roman"/>
                  </a:rPr>
                  <a:t> </a:t>
                </a:r>
                <a:r>
                  <a:rPr sz="1100" spc="40" dirty="0">
                    <a:latin typeface="Tahoma"/>
                    <a:cs typeface="Tahoma"/>
                  </a:rPr>
                  <a:t>+</a:t>
                </a:r>
                <a:r>
                  <a:rPr sz="1100" spc="-110" dirty="0">
                    <a:latin typeface="Tahoma"/>
                    <a:cs typeface="Tahoma"/>
                  </a:rPr>
                  <a:t> </a:t>
                </a:r>
                <a:r>
                  <a:rPr sz="1100" spc="-5" dirty="0">
                    <a:latin typeface="Times New Roman"/>
                    <a:cs typeface="Times New Roman"/>
                  </a:rPr>
                  <a:t>1</a:t>
                </a:r>
                <a:r>
                  <a:rPr sz="1100" spc="-5" dirty="0">
                    <a:latin typeface="Tahoma"/>
                    <a:cs typeface="Tahoma"/>
                  </a:rPr>
                  <a:t>)</a:t>
                </a:r>
                <a:r>
                  <a:rPr sz="1100" spc="-5" dirty="0">
                    <a:latin typeface="Times New Roman"/>
                    <a:cs typeface="Times New Roman"/>
                  </a:rPr>
                  <a:t>.</a:t>
                </a:r>
                <a:r>
                  <a:rPr sz="1100" spc="50" dirty="0">
                    <a:latin typeface="Times New Roman"/>
                    <a:cs typeface="Times New Roman"/>
                  </a:rPr>
                  <a:t> </a:t>
                </a:r>
                <a:r>
                  <a:rPr sz="1100" b="1" i="1" spc="-10" dirty="0">
                    <a:latin typeface="Times New Roman"/>
                    <a:cs typeface="Times New Roman"/>
                  </a:rPr>
                  <a:t>P </a:t>
                </a:r>
                <a:r>
                  <a:rPr sz="1100" spc="-5" dirty="0">
                    <a:latin typeface="Times New Roman"/>
                    <a:cs typeface="Times New Roman"/>
                  </a:rPr>
                  <a:t>is</a:t>
                </a:r>
                <a:r>
                  <a:rPr sz="1100" spc="-10" dirty="0">
                    <a:latin typeface="Times New Roman"/>
                    <a:cs typeface="Times New Roman"/>
                  </a:rPr>
                  <a:t> </a:t>
                </a:r>
                <a:r>
                  <a:rPr sz="1100" spc="-5" dirty="0">
                    <a:latin typeface="Times New Roman"/>
                    <a:cs typeface="Times New Roman"/>
                  </a:rPr>
                  <a:t>then</a:t>
                </a:r>
                <a:r>
                  <a:rPr sz="1100" spc="-10" dirty="0">
                    <a:latin typeface="Times New Roman"/>
                    <a:cs typeface="Times New Roman"/>
                  </a:rPr>
                  <a:t> </a:t>
                </a:r>
                <a:r>
                  <a:rPr sz="1100" spc="-5" dirty="0">
                    <a:latin typeface="Times New Roman"/>
                    <a:cs typeface="Times New Roman"/>
                  </a:rPr>
                  <a:t>determined</a:t>
                </a:r>
                <a:r>
                  <a:rPr sz="1100" spc="-10" dirty="0">
                    <a:latin typeface="Times New Roman"/>
                    <a:cs typeface="Times New Roman"/>
                  </a:rPr>
                  <a:t> </a:t>
                </a:r>
                <a:r>
                  <a:rPr sz="1100" spc="-5" dirty="0">
                    <a:latin typeface="Times New Roman"/>
                    <a:cs typeface="Times New Roman"/>
                  </a:rPr>
                  <a:t>by  minimizing the </a:t>
                </a:r>
                <a:r>
                  <a:rPr sz="1100" spc="-10" dirty="0">
                    <a:latin typeface="Times New Roman"/>
                    <a:cs typeface="Times New Roman"/>
                  </a:rPr>
                  <a:t>variance covariance </a:t>
                </a:r>
                <a:r>
                  <a:rPr sz="1100" spc="-5" dirty="0">
                    <a:latin typeface="Times New Roman"/>
                    <a:cs typeface="Times New Roman"/>
                  </a:rPr>
                  <a:t>matrix of the </a:t>
                </a:r>
                <a:r>
                  <a:rPr sz="1100" i="1" spc="-10" dirty="0">
                    <a:latin typeface="Times New Roman"/>
                    <a:cs typeface="Times New Roman"/>
                  </a:rPr>
                  <a:t>reconciled </a:t>
                </a:r>
                <a:r>
                  <a:rPr sz="1100" spc="-5" dirty="0">
                    <a:latin typeface="Times New Roman"/>
                    <a:cs typeface="Times New Roman"/>
                  </a:rPr>
                  <a:t>forecast</a:t>
                </a:r>
                <a:r>
                  <a:rPr sz="1100" spc="30" dirty="0">
                    <a:latin typeface="Times New Roman"/>
                    <a:cs typeface="Times New Roman"/>
                  </a:rPr>
                  <a:t> </a:t>
                </a:r>
                <a:r>
                  <a:rPr sz="1100" spc="-5" dirty="0">
                    <a:latin typeface="Times New Roman"/>
                    <a:cs typeface="Times New Roman"/>
                  </a:rPr>
                  <a:t>errors</a:t>
                </a:r>
                <a:endParaRPr sz="1100" dirty="0">
                  <a:latin typeface="Times New Roman"/>
                  <a:cs typeface="Times New Roman"/>
                </a:endParaRPr>
              </a:p>
              <a:p>
                <a:pPr marL="12700" marR="5080" indent="1447165">
                  <a:lnSpc>
                    <a:spcPct val="185700"/>
                  </a:lnSpc>
                  <a:tabLst>
                    <a:tab pos="4181475" algn="l"/>
                  </a:tabLst>
                </a:pPr>
                <a:r>
                  <a:rPr sz="1650" spc="-862" baseline="2525" dirty="0">
                    <a:solidFill>
                      <a:srgbClr val="BF003F"/>
                    </a:solidFill>
                    <a:latin typeface="Tahoma"/>
                    <a:cs typeface="Tahoma"/>
                  </a:rPr>
                  <a:t>˜</a:t>
                </a:r>
                <a:r>
                  <a:rPr sz="1100" b="1" i="1" spc="-5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e</a:t>
                </a:r>
                <a:r>
                  <a:rPr sz="1200" i="1" spc="0" baseline="-10416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t</a:t>
                </a:r>
                <a:r>
                  <a:rPr sz="1200" spc="-7" baseline="-10416" dirty="0">
                    <a:solidFill>
                      <a:srgbClr val="BF003F"/>
                    </a:solidFill>
                    <a:latin typeface="Goudy Stout"/>
                    <a:cs typeface="Goudy Stout"/>
                  </a:rPr>
                  <a:t>+</a:t>
                </a:r>
                <a:r>
                  <a:rPr sz="1200" i="1" spc="52" baseline="-10416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h</a:t>
                </a:r>
                <a:r>
                  <a:rPr sz="1100" dirty="0">
                    <a:solidFill>
                      <a:srgbClr val="BF003F"/>
                    </a:solidFill>
                    <a:latin typeface="Tahoma"/>
                    <a:cs typeface="Tahoma"/>
                  </a:rPr>
                  <a:t>(</a:t>
                </a:r>
                <a:r>
                  <a:rPr sz="1100" i="1" spc="-5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x</a:t>
                </a:r>
                <a:r>
                  <a:rPr sz="1100" dirty="0">
                    <a:solidFill>
                      <a:srgbClr val="BF003F"/>
                    </a:solidFill>
                    <a:latin typeface="Tahoma"/>
                    <a:cs typeface="Tahoma"/>
                  </a:rPr>
                  <a:t>)</a:t>
                </a:r>
                <a:r>
                  <a:rPr sz="1100" spc="-40" dirty="0">
                    <a:solidFill>
                      <a:srgbClr val="BF003F"/>
                    </a:solidFill>
                    <a:latin typeface="Tahoma"/>
                    <a:cs typeface="Tahoma"/>
                  </a:rPr>
                  <a:t> </a:t>
                </a:r>
                <a:r>
                  <a:rPr sz="1100" spc="40" dirty="0">
                    <a:solidFill>
                      <a:srgbClr val="BF003F"/>
                    </a:solidFill>
                    <a:latin typeface="Tahoma"/>
                    <a:cs typeface="Tahoma"/>
                  </a:rPr>
                  <a:t>=</a:t>
                </a:r>
                <a:r>
                  <a:rPr sz="1100" spc="-45" dirty="0">
                    <a:solidFill>
                      <a:srgbClr val="BF003F"/>
                    </a:solidFill>
                    <a:latin typeface="Tahoma"/>
                    <a:cs typeface="Tahoma"/>
                  </a:rPr>
                  <a:t> </a:t>
                </a:r>
                <a:r>
                  <a:rPr sz="1100" b="1" i="1" spc="-5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y</a:t>
                </a:r>
                <a:r>
                  <a:rPr sz="1200" i="1" spc="0" baseline="-17361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t</a:t>
                </a:r>
                <a:r>
                  <a:rPr sz="1200" spc="-7" baseline="-17361" dirty="0">
                    <a:solidFill>
                      <a:srgbClr val="BF003F"/>
                    </a:solidFill>
                    <a:latin typeface="Goudy Stout"/>
                    <a:cs typeface="Goudy Stout"/>
                  </a:rPr>
                  <a:t>+</a:t>
                </a:r>
                <a:r>
                  <a:rPr sz="1200" i="1" spc="-7" baseline="-17361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h</a:t>
                </a:r>
                <a:r>
                  <a:rPr sz="1200" i="1" spc="127" baseline="-17361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 </a:t>
                </a:r>
                <a:r>
                  <a:rPr sz="1100" i="1" spc="-55" dirty="0">
                    <a:solidFill>
                      <a:srgbClr val="BF003F"/>
                    </a:solidFill>
                    <a:latin typeface="Verdana"/>
                    <a:cs typeface="Verdana"/>
                  </a:rPr>
                  <a:t>−</a:t>
                </a:r>
                <a:r>
                  <a:rPr sz="1100" i="1" spc="-175" dirty="0">
                    <a:solidFill>
                      <a:srgbClr val="BF003F"/>
                    </a:solidFill>
                    <a:latin typeface="Verdana"/>
                    <a:cs typeface="Verdana"/>
                  </a:rPr>
                  <a:t> </a:t>
                </a:r>
                <a:r>
                  <a:rPr sz="1650" spc="-862" baseline="2525" dirty="0">
                    <a:solidFill>
                      <a:srgbClr val="BF003F"/>
                    </a:solidFill>
                    <a:latin typeface="Tahoma"/>
                    <a:cs typeface="Tahoma"/>
                  </a:rPr>
                  <a:t>˜</a:t>
                </a:r>
                <a:r>
                  <a:rPr sz="1100" b="1" i="1" spc="-10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y</a:t>
                </a:r>
                <a:r>
                  <a:rPr sz="1200" i="1" spc="0" baseline="-17361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t</a:t>
                </a:r>
                <a:r>
                  <a:rPr sz="1200" spc="-7" baseline="-17361" dirty="0">
                    <a:solidFill>
                      <a:srgbClr val="BF003F"/>
                    </a:solidFill>
                    <a:latin typeface="Goudy Stout"/>
                    <a:cs typeface="Goudy Stout"/>
                  </a:rPr>
                  <a:t>+</a:t>
                </a:r>
                <a:r>
                  <a:rPr sz="1200" i="1" spc="52" baseline="-17361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h</a:t>
                </a:r>
                <a:r>
                  <a:rPr sz="1100" dirty="0">
                    <a:solidFill>
                      <a:srgbClr val="BF003F"/>
                    </a:solidFill>
                    <a:latin typeface="Tahoma"/>
                    <a:cs typeface="Tahoma"/>
                  </a:rPr>
                  <a:t>(</a:t>
                </a:r>
                <a:r>
                  <a:rPr sz="1100" i="1" spc="-5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x</a:t>
                </a:r>
                <a:r>
                  <a:rPr sz="1100" dirty="0">
                    <a:solidFill>
                      <a:srgbClr val="BF003F"/>
                    </a:solidFill>
                    <a:latin typeface="Tahoma"/>
                    <a:cs typeface="Tahoma"/>
                  </a:rPr>
                  <a:t>)</a:t>
                </a:r>
                <a:r>
                  <a:rPr sz="1100" i="1" spc="-5" dirty="0">
                    <a:solidFill>
                      <a:srgbClr val="BF003F"/>
                    </a:solidFill>
                    <a:latin typeface="Arial"/>
                    <a:cs typeface="Arial"/>
                  </a:rPr>
                  <a:t>.</a:t>
                </a:r>
                <a:r>
                  <a:rPr sz="1100" i="1" dirty="0">
                    <a:solidFill>
                      <a:srgbClr val="BF003F"/>
                    </a:solidFill>
                    <a:latin typeface="Arial"/>
                    <a:cs typeface="Arial"/>
                  </a:rPr>
                  <a:t>	</a:t>
                </a:r>
                <a:r>
                  <a:rPr sz="1100" spc="-5" dirty="0">
                    <a:solidFill>
                      <a:srgbClr val="BF003F"/>
                    </a:solidFill>
                    <a:latin typeface="Times New Roman"/>
                    <a:cs typeface="Times New Roman"/>
                  </a:rPr>
                  <a:t>(4)  </a:t>
                </a:r>
                <a:r>
                  <a:rPr sz="1100" spc="-10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Wickramasuriya </a:t>
                </a:r>
                <a:r>
                  <a:rPr sz="1100" i="1" spc="-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et </a:t>
                </a:r>
                <a:r>
                  <a:rPr sz="1100" i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at</a:t>
                </a:r>
                <a:r>
                  <a:rPr sz="1100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. </a:t>
                </a:r>
                <a:r>
                  <a:rPr sz="1100" spc="-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(2018) propose a closed form estimation of the</a:t>
                </a:r>
                <a:r>
                  <a:rPr sz="1100" spc="7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 </a:t>
                </a:r>
                <a:r>
                  <a:rPr sz="1100" spc="-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matrix</a:t>
                </a:r>
                <a:endParaRPr sz="1100" dirty="0">
                  <a:latin typeface="Times New Roman"/>
                  <a:cs typeface="Times New Roman"/>
                </a:endParaRPr>
              </a:p>
              <a:p>
                <a:pPr marL="12700" marR="62865">
                  <a:lnSpc>
                    <a:spcPct val="102600"/>
                  </a:lnSpc>
                  <a:spcBef>
                    <a:spcPts val="5"/>
                  </a:spcBef>
                </a:pPr>
                <a:r>
                  <a:rPr sz="1100" b="1" i="1" spc="-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P</a:t>
                </a:r>
                <a:r>
                  <a:rPr sz="1100" spc="-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. </a:t>
                </a:r>
                <a:r>
                  <a:rPr sz="1100" spc="-10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As argued </a:t>
                </a:r>
                <a:r>
                  <a:rPr sz="1100" spc="-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by </a:t>
                </a:r>
                <a:r>
                  <a:rPr sz="1100" spc="-10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Wickramasuriya </a:t>
                </a:r>
                <a:r>
                  <a:rPr sz="1100" i="1" spc="-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et </a:t>
                </a:r>
                <a:r>
                  <a:rPr sz="1100" i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at</a:t>
                </a:r>
                <a:r>
                  <a:rPr sz="1100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. </a:t>
                </a:r>
                <a:r>
                  <a:rPr sz="1100" spc="-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(2018) and the references therein, the  linear reconciliation is able to reduced forecasts errors and lead to </a:t>
                </a:r>
                <a:r>
                  <a:rPr sz="1100" spc="-10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improved  </a:t>
                </a:r>
                <a:r>
                  <a:rPr sz="1100" spc="-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forecasts at all</a:t>
                </a:r>
                <a:r>
                  <a:rPr sz="1100" spc="-10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 </a:t>
                </a:r>
                <a:r>
                  <a:rPr sz="1100" spc="-15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levels.</a:t>
                </a:r>
                <a:endParaRPr sz="1100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3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844" y="530414"/>
                <a:ext cx="4356735" cy="2509533"/>
              </a:xfrm>
              <a:prstGeom prst="rect">
                <a:avLst/>
              </a:prstGeom>
              <a:blipFill>
                <a:blip r:embed="rId2"/>
                <a:stretch>
                  <a:fillRect l="-1821" t="-1942" r="-3361" b="-1214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4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13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277304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Unreconciled vs Reconciled</a:t>
            </a:r>
            <a:r>
              <a:rPr spc="-65" dirty="0"/>
              <a:t> </a:t>
            </a:r>
            <a:r>
              <a:rPr spc="5" dirty="0"/>
              <a:t>forecasts</a:t>
            </a:r>
          </a:p>
        </p:txBody>
      </p:sp>
      <p:sp>
        <p:nvSpPr>
          <p:cNvPr id="3" name="object 3"/>
          <p:cNvSpPr/>
          <p:nvPr/>
        </p:nvSpPr>
        <p:spPr>
          <a:xfrm>
            <a:off x="813750" y="1546922"/>
            <a:ext cx="3220085" cy="465455"/>
          </a:xfrm>
          <a:custGeom>
            <a:avLst/>
            <a:gdLst/>
            <a:ahLst/>
            <a:cxnLst/>
            <a:rect l="l" t="t" r="r" b="b"/>
            <a:pathLst>
              <a:path w="3220085" h="465455">
                <a:moveTo>
                  <a:pt x="0" y="464953"/>
                </a:moveTo>
                <a:lnTo>
                  <a:pt x="229995" y="444750"/>
                </a:lnTo>
                <a:lnTo>
                  <a:pt x="459910" y="413407"/>
                </a:lnTo>
                <a:lnTo>
                  <a:pt x="689906" y="367242"/>
                </a:lnTo>
                <a:lnTo>
                  <a:pt x="919901" y="330801"/>
                </a:lnTo>
                <a:lnTo>
                  <a:pt x="1149897" y="281237"/>
                </a:lnTo>
                <a:lnTo>
                  <a:pt x="1379893" y="242153"/>
                </a:lnTo>
                <a:lnTo>
                  <a:pt x="1609807" y="202219"/>
                </a:lnTo>
                <a:lnTo>
                  <a:pt x="1839803" y="164739"/>
                </a:lnTo>
                <a:lnTo>
                  <a:pt x="2069799" y="125372"/>
                </a:lnTo>
                <a:lnTo>
                  <a:pt x="2299795" y="97427"/>
                </a:lnTo>
                <a:lnTo>
                  <a:pt x="2529791" y="66934"/>
                </a:lnTo>
                <a:lnTo>
                  <a:pt x="2759787" y="43710"/>
                </a:lnTo>
                <a:lnTo>
                  <a:pt x="2989701" y="23318"/>
                </a:lnTo>
                <a:lnTo>
                  <a:pt x="3219697" y="0"/>
                </a:lnTo>
              </a:path>
            </a:pathLst>
          </a:custGeom>
          <a:ln w="21184">
            <a:solidFill>
              <a:srgbClr val="0B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43746" y="2521201"/>
            <a:ext cx="2759710" cy="0"/>
          </a:xfrm>
          <a:custGeom>
            <a:avLst/>
            <a:gdLst/>
            <a:ahLst/>
            <a:cxnLst/>
            <a:rect l="l" t="t" r="r" b="b"/>
            <a:pathLst>
              <a:path w="2759710">
                <a:moveTo>
                  <a:pt x="0" y="0"/>
                </a:moveTo>
                <a:lnTo>
                  <a:pt x="2759705" y="0"/>
                </a:lnTo>
              </a:path>
            </a:pathLst>
          </a:custGeom>
          <a:ln w="70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43746" y="2521201"/>
            <a:ext cx="0" cy="68580"/>
          </a:xfrm>
          <a:custGeom>
            <a:avLst/>
            <a:gdLst/>
            <a:ahLst/>
            <a:cxnLst/>
            <a:rect l="l" t="t" r="r" b="b"/>
            <a:pathLst>
              <a:path h="68580">
                <a:moveTo>
                  <a:pt x="0" y="0"/>
                </a:moveTo>
                <a:lnTo>
                  <a:pt x="0" y="67972"/>
                </a:lnTo>
              </a:path>
            </a:pathLst>
          </a:custGeom>
          <a:ln w="6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03656" y="2521201"/>
            <a:ext cx="0" cy="68580"/>
          </a:xfrm>
          <a:custGeom>
            <a:avLst/>
            <a:gdLst/>
            <a:ahLst/>
            <a:cxnLst/>
            <a:rect l="l" t="t" r="r" b="b"/>
            <a:pathLst>
              <a:path h="68580">
                <a:moveTo>
                  <a:pt x="0" y="0"/>
                </a:moveTo>
                <a:lnTo>
                  <a:pt x="0" y="67972"/>
                </a:lnTo>
              </a:path>
            </a:pathLst>
          </a:custGeom>
          <a:ln w="6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63648" y="2521201"/>
            <a:ext cx="0" cy="68580"/>
          </a:xfrm>
          <a:custGeom>
            <a:avLst/>
            <a:gdLst/>
            <a:ahLst/>
            <a:cxnLst/>
            <a:rect l="l" t="t" r="r" b="b"/>
            <a:pathLst>
              <a:path h="68580">
                <a:moveTo>
                  <a:pt x="0" y="0"/>
                </a:moveTo>
                <a:lnTo>
                  <a:pt x="0" y="67972"/>
                </a:lnTo>
              </a:path>
            </a:pathLst>
          </a:custGeom>
          <a:ln w="6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23558" y="2521201"/>
            <a:ext cx="0" cy="68580"/>
          </a:xfrm>
          <a:custGeom>
            <a:avLst/>
            <a:gdLst/>
            <a:ahLst/>
            <a:cxnLst/>
            <a:rect l="l" t="t" r="r" b="b"/>
            <a:pathLst>
              <a:path h="68580">
                <a:moveTo>
                  <a:pt x="0" y="0"/>
                </a:moveTo>
                <a:lnTo>
                  <a:pt x="0" y="67972"/>
                </a:lnTo>
              </a:path>
            </a:pathLst>
          </a:custGeom>
          <a:ln w="6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83550" y="2521201"/>
            <a:ext cx="0" cy="68580"/>
          </a:xfrm>
          <a:custGeom>
            <a:avLst/>
            <a:gdLst/>
            <a:ahLst/>
            <a:cxnLst/>
            <a:rect l="l" t="t" r="r" b="b"/>
            <a:pathLst>
              <a:path h="68580">
                <a:moveTo>
                  <a:pt x="0" y="0"/>
                </a:moveTo>
                <a:lnTo>
                  <a:pt x="0" y="67972"/>
                </a:lnTo>
              </a:path>
            </a:pathLst>
          </a:custGeom>
          <a:ln w="6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43542" y="2521201"/>
            <a:ext cx="0" cy="68580"/>
          </a:xfrm>
          <a:custGeom>
            <a:avLst/>
            <a:gdLst/>
            <a:ahLst/>
            <a:cxnLst/>
            <a:rect l="l" t="t" r="r" b="b"/>
            <a:pathLst>
              <a:path h="68580">
                <a:moveTo>
                  <a:pt x="0" y="0"/>
                </a:moveTo>
                <a:lnTo>
                  <a:pt x="0" y="67972"/>
                </a:lnTo>
              </a:path>
            </a:pathLst>
          </a:custGeom>
          <a:ln w="6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03452" y="2521201"/>
            <a:ext cx="0" cy="68580"/>
          </a:xfrm>
          <a:custGeom>
            <a:avLst/>
            <a:gdLst/>
            <a:ahLst/>
            <a:cxnLst/>
            <a:rect l="l" t="t" r="r" b="b"/>
            <a:pathLst>
              <a:path h="68580">
                <a:moveTo>
                  <a:pt x="0" y="0"/>
                </a:moveTo>
                <a:lnTo>
                  <a:pt x="0" y="67972"/>
                </a:lnTo>
              </a:path>
            </a:pathLst>
          </a:custGeom>
          <a:ln w="6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990016" y="2583270"/>
            <a:ext cx="10795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-80" dirty="0"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49925" y="2583270"/>
            <a:ext cx="107950" cy="2298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300" spc="-80" dirty="0"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84934" y="645338"/>
            <a:ext cx="0" cy="1804035"/>
          </a:xfrm>
          <a:custGeom>
            <a:avLst/>
            <a:gdLst/>
            <a:ahLst/>
            <a:cxnLst/>
            <a:rect l="l" t="t" r="r" b="b"/>
            <a:pathLst>
              <a:path h="1804035">
                <a:moveTo>
                  <a:pt x="0" y="1803733"/>
                </a:moveTo>
                <a:lnTo>
                  <a:pt x="0" y="0"/>
                </a:lnTo>
              </a:path>
            </a:pathLst>
          </a:custGeom>
          <a:ln w="6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25898" y="2449071"/>
            <a:ext cx="59055" cy="0"/>
          </a:xfrm>
          <a:custGeom>
            <a:avLst/>
            <a:gdLst/>
            <a:ahLst/>
            <a:cxnLst/>
            <a:rect l="l" t="t" r="r" b="b"/>
            <a:pathLst>
              <a:path w="59054">
                <a:moveTo>
                  <a:pt x="59036" y="0"/>
                </a:moveTo>
                <a:lnTo>
                  <a:pt x="0" y="0"/>
                </a:lnTo>
              </a:path>
            </a:pathLst>
          </a:custGeom>
          <a:ln w="70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5898" y="1998091"/>
            <a:ext cx="59055" cy="0"/>
          </a:xfrm>
          <a:custGeom>
            <a:avLst/>
            <a:gdLst/>
            <a:ahLst/>
            <a:cxnLst/>
            <a:rect l="l" t="t" r="r" b="b"/>
            <a:pathLst>
              <a:path w="59054">
                <a:moveTo>
                  <a:pt x="59036" y="0"/>
                </a:moveTo>
                <a:lnTo>
                  <a:pt x="0" y="0"/>
                </a:lnTo>
              </a:path>
            </a:pathLst>
          </a:custGeom>
          <a:ln w="70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5898" y="1547205"/>
            <a:ext cx="59055" cy="0"/>
          </a:xfrm>
          <a:custGeom>
            <a:avLst/>
            <a:gdLst/>
            <a:ahLst/>
            <a:cxnLst/>
            <a:rect l="l" t="t" r="r" b="b"/>
            <a:pathLst>
              <a:path w="59054">
                <a:moveTo>
                  <a:pt x="59036" y="0"/>
                </a:moveTo>
                <a:lnTo>
                  <a:pt x="0" y="0"/>
                </a:lnTo>
              </a:path>
            </a:pathLst>
          </a:custGeom>
          <a:ln w="70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5898" y="1096224"/>
            <a:ext cx="59055" cy="0"/>
          </a:xfrm>
          <a:custGeom>
            <a:avLst/>
            <a:gdLst/>
            <a:ahLst/>
            <a:cxnLst/>
            <a:rect l="l" t="t" r="r" b="b"/>
            <a:pathLst>
              <a:path w="59054">
                <a:moveTo>
                  <a:pt x="59036" y="0"/>
                </a:moveTo>
                <a:lnTo>
                  <a:pt x="0" y="0"/>
                </a:lnTo>
              </a:path>
            </a:pathLst>
          </a:custGeom>
          <a:ln w="70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5898" y="645338"/>
            <a:ext cx="59055" cy="0"/>
          </a:xfrm>
          <a:custGeom>
            <a:avLst/>
            <a:gdLst/>
            <a:ahLst/>
            <a:cxnLst/>
            <a:rect l="l" t="t" r="r" b="b"/>
            <a:pathLst>
              <a:path w="59054">
                <a:moveTo>
                  <a:pt x="59036" y="0"/>
                </a:moveTo>
                <a:lnTo>
                  <a:pt x="0" y="0"/>
                </a:lnTo>
              </a:path>
            </a:pathLst>
          </a:custGeom>
          <a:ln w="70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16935" y="2271025"/>
            <a:ext cx="173355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25"/>
              </a:lnSpc>
            </a:pPr>
            <a:r>
              <a:rPr sz="1150" dirty="0">
                <a:latin typeface="Arial"/>
                <a:cs typeface="Arial"/>
              </a:rPr>
              <a:t>0.00</a:t>
            </a:r>
            <a:endParaRPr sz="11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6935" y="467292"/>
            <a:ext cx="173355" cy="3562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225"/>
              </a:lnSpc>
            </a:pPr>
            <a:r>
              <a:rPr sz="1150" dirty="0">
                <a:latin typeface="Arial"/>
                <a:cs typeface="Arial"/>
              </a:rPr>
              <a:t>0.20</a:t>
            </a:r>
            <a:endParaRPr sz="115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84934" y="573211"/>
            <a:ext cx="3477895" cy="1948180"/>
          </a:xfrm>
          <a:custGeom>
            <a:avLst/>
            <a:gdLst/>
            <a:ahLst/>
            <a:cxnLst/>
            <a:rect l="l" t="t" r="r" b="b"/>
            <a:pathLst>
              <a:path w="3477895" h="1948180">
                <a:moveTo>
                  <a:pt x="0" y="1947990"/>
                </a:moveTo>
                <a:lnTo>
                  <a:pt x="3477327" y="1947990"/>
                </a:lnTo>
                <a:lnTo>
                  <a:pt x="3477327" y="0"/>
                </a:lnTo>
                <a:lnTo>
                  <a:pt x="0" y="0"/>
                </a:lnTo>
                <a:lnTo>
                  <a:pt x="0" y="1947990"/>
                </a:lnTo>
              </a:path>
            </a:pathLst>
          </a:custGeom>
          <a:ln w="68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849110" y="2515297"/>
            <a:ext cx="2049145" cy="56959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670"/>
              </a:spcBef>
              <a:tabLst>
                <a:tab pos="532765" algn="l"/>
                <a:tab pos="951865" algn="l"/>
                <a:tab pos="1412240" algn="l"/>
                <a:tab pos="1871980" algn="l"/>
              </a:tabLst>
            </a:pPr>
            <a:r>
              <a:rPr sz="1300" spc="-80" dirty="0">
                <a:latin typeface="Arial"/>
                <a:cs typeface="Arial"/>
              </a:rPr>
              <a:t>6	8	10	12	14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300" spc="-75" dirty="0">
                <a:latin typeface="Arial"/>
                <a:cs typeface="Arial"/>
              </a:rPr>
              <a:t>Forecast</a:t>
            </a:r>
            <a:r>
              <a:rPr sz="1300" spc="-45" dirty="0">
                <a:latin typeface="Arial"/>
                <a:cs typeface="Arial"/>
              </a:rPr>
              <a:t> </a:t>
            </a:r>
            <a:r>
              <a:rPr sz="1300" spc="-70" dirty="0">
                <a:latin typeface="Arial"/>
                <a:cs typeface="Arial"/>
              </a:rPr>
              <a:t>Horizon</a:t>
            </a:r>
            <a:endParaRPr sz="13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80789" y="1293711"/>
            <a:ext cx="409575" cy="5073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algn="ctr">
              <a:lnSpc>
                <a:spcPts val="1225"/>
              </a:lnSpc>
            </a:pPr>
            <a:r>
              <a:rPr sz="1150" dirty="0">
                <a:latin typeface="Arial"/>
                <a:cs typeface="Arial"/>
              </a:rPr>
              <a:t>MAPE</a:t>
            </a:r>
            <a:endParaRPr sz="1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80"/>
              </a:spcBef>
            </a:pPr>
            <a:r>
              <a:rPr sz="1150" spc="85" dirty="0">
                <a:latin typeface="Arial"/>
                <a:cs typeface="Arial"/>
              </a:rPr>
              <a:t>0.10</a:t>
            </a:r>
            <a:endParaRPr sz="115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91611" y="1985724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21607" y="1971374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251521" y="1942391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81517" y="1897832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711513" y="1863939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941509" y="1814659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71505" y="1777840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401419" y="1739228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631415" y="1703165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61411" y="1665591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091407" y="1639063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321403" y="1610552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551399" y="1588649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5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781313" y="1569579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4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11309" y="1548810"/>
            <a:ext cx="44450" cy="51435"/>
          </a:xfrm>
          <a:custGeom>
            <a:avLst/>
            <a:gdLst/>
            <a:ahLst/>
            <a:cxnLst/>
            <a:rect l="l" t="t" r="r" b="b"/>
            <a:pathLst>
              <a:path w="44450" h="51434">
                <a:moveTo>
                  <a:pt x="22138" y="0"/>
                </a:moveTo>
                <a:lnTo>
                  <a:pt x="13521" y="2003"/>
                </a:lnTo>
                <a:lnTo>
                  <a:pt x="6484" y="7466"/>
                </a:lnTo>
                <a:lnTo>
                  <a:pt x="1739" y="15568"/>
                </a:lnTo>
                <a:lnTo>
                  <a:pt x="0" y="25489"/>
                </a:lnTo>
                <a:lnTo>
                  <a:pt x="1739" y="35410"/>
                </a:lnTo>
                <a:lnTo>
                  <a:pt x="6484" y="43513"/>
                </a:lnTo>
                <a:lnTo>
                  <a:pt x="13521" y="48976"/>
                </a:lnTo>
                <a:lnTo>
                  <a:pt x="22138" y="50979"/>
                </a:lnTo>
                <a:lnTo>
                  <a:pt x="30755" y="48976"/>
                </a:lnTo>
                <a:lnTo>
                  <a:pt x="37792" y="43513"/>
                </a:lnTo>
                <a:lnTo>
                  <a:pt x="42537" y="35410"/>
                </a:lnTo>
                <a:lnTo>
                  <a:pt x="44277" y="25489"/>
                </a:lnTo>
                <a:lnTo>
                  <a:pt x="42537" y="15568"/>
                </a:lnTo>
                <a:lnTo>
                  <a:pt x="37792" y="7466"/>
                </a:lnTo>
                <a:lnTo>
                  <a:pt x="30755" y="2003"/>
                </a:lnTo>
                <a:lnTo>
                  <a:pt x="22138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13750" y="1511425"/>
            <a:ext cx="3220085" cy="472440"/>
          </a:xfrm>
          <a:custGeom>
            <a:avLst/>
            <a:gdLst/>
            <a:ahLst/>
            <a:cxnLst/>
            <a:rect l="l" t="t" r="r" b="b"/>
            <a:pathLst>
              <a:path w="3220085" h="472439">
                <a:moveTo>
                  <a:pt x="0" y="472128"/>
                </a:moveTo>
                <a:lnTo>
                  <a:pt x="229995" y="446354"/>
                </a:lnTo>
                <a:lnTo>
                  <a:pt x="459910" y="404343"/>
                </a:lnTo>
                <a:lnTo>
                  <a:pt x="689906" y="357518"/>
                </a:lnTo>
                <a:lnTo>
                  <a:pt x="919901" y="317678"/>
                </a:lnTo>
                <a:lnTo>
                  <a:pt x="1149897" y="270097"/>
                </a:lnTo>
                <a:lnTo>
                  <a:pt x="1379893" y="227331"/>
                </a:lnTo>
                <a:lnTo>
                  <a:pt x="1609807" y="191268"/>
                </a:lnTo>
                <a:lnTo>
                  <a:pt x="1839803" y="155959"/>
                </a:lnTo>
                <a:lnTo>
                  <a:pt x="2069799" y="121973"/>
                </a:lnTo>
                <a:lnTo>
                  <a:pt x="2299795" y="93179"/>
                </a:lnTo>
                <a:lnTo>
                  <a:pt x="2529791" y="66179"/>
                </a:lnTo>
                <a:lnTo>
                  <a:pt x="2759787" y="40878"/>
                </a:lnTo>
                <a:lnTo>
                  <a:pt x="2989701" y="20863"/>
                </a:lnTo>
                <a:lnTo>
                  <a:pt x="3219697" y="0"/>
                </a:lnTo>
              </a:path>
            </a:pathLst>
          </a:custGeom>
          <a:ln w="21182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13750" y="1258698"/>
            <a:ext cx="3220085" cy="511809"/>
          </a:xfrm>
          <a:custGeom>
            <a:avLst/>
            <a:gdLst/>
            <a:ahLst/>
            <a:cxnLst/>
            <a:rect l="l" t="t" r="r" b="b"/>
            <a:pathLst>
              <a:path w="3220085" h="511810">
                <a:moveTo>
                  <a:pt x="0" y="511778"/>
                </a:moveTo>
                <a:lnTo>
                  <a:pt x="229995" y="508285"/>
                </a:lnTo>
                <a:lnTo>
                  <a:pt x="459910" y="481002"/>
                </a:lnTo>
                <a:lnTo>
                  <a:pt x="689906" y="426718"/>
                </a:lnTo>
                <a:lnTo>
                  <a:pt x="919901" y="386689"/>
                </a:lnTo>
                <a:lnTo>
                  <a:pt x="1149897" y="328913"/>
                </a:lnTo>
                <a:lnTo>
                  <a:pt x="1379893" y="284636"/>
                </a:lnTo>
                <a:lnTo>
                  <a:pt x="1609807" y="237904"/>
                </a:lnTo>
                <a:lnTo>
                  <a:pt x="1839803" y="189096"/>
                </a:lnTo>
                <a:lnTo>
                  <a:pt x="2069799" y="137833"/>
                </a:lnTo>
                <a:lnTo>
                  <a:pt x="2299795" y="100731"/>
                </a:lnTo>
                <a:lnTo>
                  <a:pt x="2529791" y="66367"/>
                </a:lnTo>
                <a:lnTo>
                  <a:pt x="2759787" y="39745"/>
                </a:lnTo>
                <a:lnTo>
                  <a:pt x="2989701" y="17465"/>
                </a:lnTo>
                <a:lnTo>
                  <a:pt x="3219697" y="0"/>
                </a:lnTo>
              </a:path>
            </a:pathLst>
          </a:custGeom>
          <a:ln w="21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84934" y="573211"/>
            <a:ext cx="1002030" cy="850265"/>
          </a:xfrm>
          <a:custGeom>
            <a:avLst/>
            <a:gdLst/>
            <a:ahLst/>
            <a:cxnLst/>
            <a:rect l="l" t="t" r="r" b="b"/>
            <a:pathLst>
              <a:path w="1002030" h="850265">
                <a:moveTo>
                  <a:pt x="0" y="849660"/>
                </a:moveTo>
                <a:lnTo>
                  <a:pt x="1001651" y="849660"/>
                </a:lnTo>
                <a:lnTo>
                  <a:pt x="1001651" y="0"/>
                </a:lnTo>
                <a:lnTo>
                  <a:pt x="0" y="0"/>
                </a:lnTo>
                <a:lnTo>
                  <a:pt x="0" y="849660"/>
                </a:lnTo>
                <a:close/>
              </a:path>
            </a:pathLst>
          </a:custGeom>
          <a:ln w="66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18142" y="743143"/>
            <a:ext cx="221615" cy="0"/>
          </a:xfrm>
          <a:custGeom>
            <a:avLst/>
            <a:gdLst/>
            <a:ahLst/>
            <a:cxnLst/>
            <a:rect l="l" t="t" r="r" b="b"/>
            <a:pathLst>
              <a:path w="221615">
                <a:moveTo>
                  <a:pt x="0" y="0"/>
                </a:moveTo>
                <a:lnTo>
                  <a:pt x="221386" y="0"/>
                </a:lnTo>
              </a:path>
            </a:pathLst>
          </a:custGeom>
          <a:ln w="21241">
            <a:solidFill>
              <a:srgbClr val="0B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18142" y="1083007"/>
            <a:ext cx="221615" cy="0"/>
          </a:xfrm>
          <a:custGeom>
            <a:avLst/>
            <a:gdLst/>
            <a:ahLst/>
            <a:cxnLst/>
            <a:rect l="l" t="t" r="r" b="b"/>
            <a:pathLst>
              <a:path w="221615">
                <a:moveTo>
                  <a:pt x="0" y="0"/>
                </a:moveTo>
                <a:lnTo>
                  <a:pt x="221386" y="0"/>
                </a:lnTo>
              </a:path>
            </a:pathLst>
          </a:custGeom>
          <a:ln w="21241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18142" y="1252939"/>
            <a:ext cx="221615" cy="0"/>
          </a:xfrm>
          <a:custGeom>
            <a:avLst/>
            <a:gdLst/>
            <a:ahLst/>
            <a:cxnLst/>
            <a:rect l="l" t="t" r="r" b="b"/>
            <a:pathLst>
              <a:path w="221615">
                <a:moveTo>
                  <a:pt x="0" y="0"/>
                </a:moveTo>
                <a:lnTo>
                  <a:pt x="221386" y="0"/>
                </a:lnTo>
              </a:path>
            </a:pathLst>
          </a:custGeom>
          <a:ln w="21241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01204" y="881260"/>
            <a:ext cx="55880" cy="64135"/>
          </a:xfrm>
          <a:custGeom>
            <a:avLst/>
            <a:gdLst/>
            <a:ahLst/>
            <a:cxnLst/>
            <a:rect l="l" t="t" r="r" b="b"/>
            <a:pathLst>
              <a:path w="55880" h="64134">
                <a:moveTo>
                  <a:pt x="27631" y="0"/>
                </a:moveTo>
                <a:lnTo>
                  <a:pt x="16876" y="2500"/>
                </a:lnTo>
                <a:lnTo>
                  <a:pt x="8093" y="9319"/>
                </a:lnTo>
                <a:lnTo>
                  <a:pt x="2171" y="19432"/>
                </a:lnTo>
                <a:lnTo>
                  <a:pt x="0" y="31815"/>
                </a:lnTo>
                <a:lnTo>
                  <a:pt x="2171" y="44198"/>
                </a:lnTo>
                <a:lnTo>
                  <a:pt x="8093" y="54311"/>
                </a:lnTo>
                <a:lnTo>
                  <a:pt x="16876" y="61129"/>
                </a:lnTo>
                <a:lnTo>
                  <a:pt x="27631" y="63630"/>
                </a:lnTo>
                <a:lnTo>
                  <a:pt x="38387" y="61129"/>
                </a:lnTo>
                <a:lnTo>
                  <a:pt x="47171" y="54311"/>
                </a:lnTo>
                <a:lnTo>
                  <a:pt x="53094" y="44198"/>
                </a:lnTo>
                <a:lnTo>
                  <a:pt x="55267" y="31815"/>
                </a:lnTo>
                <a:lnTo>
                  <a:pt x="53094" y="19432"/>
                </a:lnTo>
                <a:lnTo>
                  <a:pt x="47171" y="9319"/>
                </a:lnTo>
                <a:lnTo>
                  <a:pt x="38387" y="2500"/>
                </a:lnTo>
                <a:lnTo>
                  <a:pt x="27631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705442" y="639624"/>
            <a:ext cx="938530" cy="70548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447040" indent="-102870">
              <a:lnSpc>
                <a:spcPct val="100000"/>
              </a:lnSpc>
              <a:spcBef>
                <a:spcPts val="114"/>
              </a:spcBef>
              <a:buAutoNum type="arabicPlain" startAt="2"/>
              <a:tabLst>
                <a:tab pos="447675" algn="l"/>
              </a:tabLst>
            </a:pPr>
            <a:r>
              <a:rPr sz="1100" spc="-75" dirty="0">
                <a:latin typeface="Arial"/>
                <a:cs typeface="Arial"/>
              </a:rPr>
              <a:t>Level</a:t>
            </a:r>
            <a:endParaRPr sz="1100">
              <a:latin typeface="Arial"/>
              <a:cs typeface="Arial"/>
            </a:endParaRPr>
          </a:p>
          <a:p>
            <a:pPr marL="447040" indent="-102870">
              <a:lnSpc>
                <a:spcPct val="100000"/>
              </a:lnSpc>
              <a:spcBef>
                <a:spcPts val="15"/>
              </a:spcBef>
              <a:buAutoNum type="arabicPlain" startAt="2"/>
              <a:tabLst>
                <a:tab pos="447675" algn="l"/>
              </a:tabLst>
            </a:pPr>
            <a:r>
              <a:rPr sz="1100" spc="-75" dirty="0">
                <a:latin typeface="Arial"/>
                <a:cs typeface="Arial"/>
              </a:rPr>
              <a:t>Level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  <a:tabLst>
                <a:tab pos="344170" algn="l"/>
              </a:tabLst>
            </a:pPr>
            <a:r>
              <a:rPr sz="1100" spc="-40" dirty="0">
                <a:latin typeface="Arial"/>
                <a:cs typeface="Arial"/>
              </a:rPr>
              <a:t> 	</a:t>
            </a:r>
            <a:r>
              <a:rPr sz="1100" spc="-80" dirty="0">
                <a:latin typeface="Arial"/>
                <a:cs typeface="Arial"/>
              </a:rPr>
              <a:t>Base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  <a:tabLst>
                <a:tab pos="344170" algn="l"/>
              </a:tabLst>
            </a:pPr>
            <a:r>
              <a:rPr sz="1100" spc="-40" dirty="0">
                <a:latin typeface="Arial"/>
                <a:cs typeface="Arial"/>
              </a:rPr>
              <a:t> 	</a:t>
            </a:r>
            <a:r>
              <a:rPr sz="1100" spc="-70" dirty="0">
                <a:latin typeface="Arial"/>
                <a:cs typeface="Arial"/>
              </a:rPr>
              <a:t>Bottom</a:t>
            </a:r>
            <a:r>
              <a:rPr sz="1100" spc="-110" dirty="0">
                <a:latin typeface="Arial"/>
                <a:cs typeface="Arial"/>
              </a:rPr>
              <a:t> </a:t>
            </a:r>
            <a:r>
              <a:rPr sz="1100" spc="-85" dirty="0">
                <a:latin typeface="Arial"/>
                <a:cs typeface="Arial"/>
              </a:rPr>
              <a:t>Up</a:t>
            </a:r>
            <a:endParaRPr sz="110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52" name="object 52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54" name="object 5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14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269240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Independent vs Reconciled</a:t>
            </a:r>
            <a:r>
              <a:rPr spc="-65" dirty="0"/>
              <a:t> </a:t>
            </a:r>
            <a:r>
              <a:rPr spc="5" dirty="0"/>
              <a:t>forecasts</a:t>
            </a:r>
          </a:p>
        </p:txBody>
      </p:sp>
      <p:sp>
        <p:nvSpPr>
          <p:cNvPr id="3" name="object 3"/>
          <p:cNvSpPr/>
          <p:nvPr/>
        </p:nvSpPr>
        <p:spPr>
          <a:xfrm>
            <a:off x="454134" y="570923"/>
            <a:ext cx="1657985" cy="476250"/>
          </a:xfrm>
          <a:custGeom>
            <a:avLst/>
            <a:gdLst/>
            <a:ahLst/>
            <a:cxnLst/>
            <a:rect l="l" t="t" r="r" b="b"/>
            <a:pathLst>
              <a:path w="1657985" h="476250">
                <a:moveTo>
                  <a:pt x="0" y="475832"/>
                </a:moveTo>
                <a:lnTo>
                  <a:pt x="118401" y="435235"/>
                </a:lnTo>
                <a:lnTo>
                  <a:pt x="236761" y="405350"/>
                </a:lnTo>
                <a:lnTo>
                  <a:pt x="355163" y="360829"/>
                </a:lnTo>
                <a:lnTo>
                  <a:pt x="473565" y="324321"/>
                </a:lnTo>
                <a:lnTo>
                  <a:pt x="591966" y="283765"/>
                </a:lnTo>
                <a:lnTo>
                  <a:pt x="710368" y="248443"/>
                </a:lnTo>
                <a:lnTo>
                  <a:pt x="828728" y="218190"/>
                </a:lnTo>
                <a:lnTo>
                  <a:pt x="947130" y="187855"/>
                </a:lnTo>
                <a:lnTo>
                  <a:pt x="1065531" y="155926"/>
                </a:lnTo>
                <a:lnTo>
                  <a:pt x="1183933" y="128248"/>
                </a:lnTo>
                <a:lnTo>
                  <a:pt x="1302335" y="94888"/>
                </a:lnTo>
                <a:lnTo>
                  <a:pt x="1420737" y="64349"/>
                </a:lnTo>
                <a:lnTo>
                  <a:pt x="1539097" y="31397"/>
                </a:lnTo>
                <a:lnTo>
                  <a:pt x="1657498" y="0"/>
                </a:lnTo>
              </a:path>
            </a:pathLst>
          </a:custGeom>
          <a:ln w="9221">
            <a:solidFill>
              <a:srgbClr val="0B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2536" y="1277988"/>
            <a:ext cx="1421130" cy="0"/>
          </a:xfrm>
          <a:custGeom>
            <a:avLst/>
            <a:gdLst/>
            <a:ahLst/>
            <a:cxnLst/>
            <a:rect l="l" t="t" r="r" b="b"/>
            <a:pathLst>
              <a:path w="1421130">
                <a:moveTo>
                  <a:pt x="0" y="0"/>
                </a:moveTo>
                <a:lnTo>
                  <a:pt x="14206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2536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09298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46101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82863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19666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56470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93232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8714" y="1297666"/>
            <a:ext cx="67945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2</a:t>
            </a:r>
            <a:endParaRPr sz="5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5475" y="1297666"/>
            <a:ext cx="67945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4</a:t>
            </a:r>
            <a:endParaRPr sz="5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01526" y="1297666"/>
            <a:ext cx="110489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12</a:t>
            </a:r>
            <a:endParaRPr sz="5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38287" y="1297666"/>
            <a:ext cx="110489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14</a:t>
            </a:r>
            <a:endParaRPr sz="55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87820" y="465650"/>
            <a:ext cx="0" cy="781685"/>
          </a:xfrm>
          <a:custGeom>
            <a:avLst/>
            <a:gdLst/>
            <a:ahLst/>
            <a:cxnLst/>
            <a:rect l="l" t="t" r="r" b="b"/>
            <a:pathLst>
              <a:path h="781685">
                <a:moveTo>
                  <a:pt x="0" y="78110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7428" y="1246752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7428" y="986372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7428" y="726031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7428" y="465650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28525" y="1162449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0.05</a:t>
            </a:r>
            <a:endParaRPr sz="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28525" y="902069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0.10</a:t>
            </a:r>
            <a:endParaRPr sz="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28525" y="641729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0.15</a:t>
            </a:r>
            <a:endParaRPr sz="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28525" y="381349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0.20</a:t>
            </a:r>
            <a:endParaRPr sz="6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87820" y="434416"/>
            <a:ext cx="1790700" cy="843915"/>
          </a:xfrm>
          <a:custGeom>
            <a:avLst/>
            <a:gdLst/>
            <a:ahLst/>
            <a:cxnLst/>
            <a:rect l="l" t="t" r="r" b="b"/>
            <a:pathLst>
              <a:path w="1790700" h="843915">
                <a:moveTo>
                  <a:pt x="0" y="843571"/>
                </a:moveTo>
                <a:lnTo>
                  <a:pt x="1790126" y="843571"/>
                </a:lnTo>
                <a:lnTo>
                  <a:pt x="1790126" y="0"/>
                </a:lnTo>
                <a:lnTo>
                  <a:pt x="0" y="0"/>
                </a:lnTo>
                <a:lnTo>
                  <a:pt x="0" y="84357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980975" y="1268231"/>
            <a:ext cx="601980" cy="26098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60"/>
              </a:spcBef>
              <a:tabLst>
                <a:tab pos="280670" algn="l"/>
                <a:tab pos="495934" algn="l"/>
              </a:tabLst>
            </a:pPr>
            <a:r>
              <a:rPr sz="550" spc="25" dirty="0">
                <a:latin typeface="Arial"/>
                <a:cs typeface="Arial"/>
              </a:rPr>
              <a:t>6	8	10</a:t>
            </a:r>
            <a:endParaRPr sz="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550" spc="15" dirty="0">
                <a:latin typeface="Arial"/>
                <a:cs typeface="Arial"/>
              </a:rPr>
              <a:t>Forecast</a:t>
            </a:r>
            <a:r>
              <a:rPr sz="550" spc="-65" dirty="0">
                <a:latin typeface="Arial"/>
                <a:cs typeface="Arial"/>
              </a:rPr>
              <a:t> </a:t>
            </a:r>
            <a:r>
              <a:rPr sz="550" spc="15" dirty="0">
                <a:latin typeface="Arial"/>
                <a:cs typeface="Arial"/>
              </a:rPr>
              <a:t>Horizon</a:t>
            </a:r>
            <a:endParaRPr sz="5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6958" y="739226"/>
            <a:ext cx="101600" cy="234315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MAPE</a:t>
            </a:r>
            <a:endParaRPr sz="6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42737" y="103767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61139" y="1006077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79499" y="97917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97901" y="93665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16303" y="903503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34704" y="86593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153106" y="83351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271466" y="80648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389868" y="77872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508269" y="74986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626671" y="72644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745073" y="69671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863475" y="66981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981835" y="64026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100236" y="61290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4134" y="462666"/>
            <a:ext cx="1657985" cy="515620"/>
          </a:xfrm>
          <a:custGeom>
            <a:avLst/>
            <a:gdLst/>
            <a:ahLst/>
            <a:cxnLst/>
            <a:rect l="l" t="t" r="r" b="b"/>
            <a:pathLst>
              <a:path w="1657985" h="515619">
                <a:moveTo>
                  <a:pt x="0" y="515324"/>
                </a:moveTo>
                <a:lnTo>
                  <a:pt x="118401" y="483027"/>
                </a:lnTo>
                <a:lnTo>
                  <a:pt x="236761" y="452324"/>
                </a:lnTo>
                <a:lnTo>
                  <a:pt x="355163" y="403102"/>
                </a:lnTo>
                <a:lnTo>
                  <a:pt x="473565" y="365408"/>
                </a:lnTo>
                <a:lnTo>
                  <a:pt x="591966" y="321704"/>
                </a:lnTo>
                <a:lnTo>
                  <a:pt x="710368" y="283111"/>
                </a:lnTo>
                <a:lnTo>
                  <a:pt x="828728" y="249138"/>
                </a:lnTo>
                <a:lnTo>
                  <a:pt x="947130" y="213897"/>
                </a:lnTo>
                <a:lnTo>
                  <a:pt x="1065531" y="178248"/>
                </a:lnTo>
                <a:lnTo>
                  <a:pt x="1183933" y="146686"/>
                </a:lnTo>
                <a:lnTo>
                  <a:pt x="1302335" y="109197"/>
                </a:lnTo>
                <a:lnTo>
                  <a:pt x="1420737" y="73915"/>
                </a:lnTo>
                <a:lnTo>
                  <a:pt x="1539097" y="36262"/>
                </a:lnTo>
                <a:lnTo>
                  <a:pt x="1657498" y="0"/>
                </a:lnTo>
              </a:path>
            </a:pathLst>
          </a:custGeom>
          <a:ln w="9224">
            <a:solidFill>
              <a:srgbClr val="FF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87820" y="434416"/>
            <a:ext cx="475615" cy="353695"/>
          </a:xfrm>
          <a:custGeom>
            <a:avLst/>
            <a:gdLst/>
            <a:ahLst/>
            <a:cxnLst/>
            <a:rect l="l" t="t" r="r" b="b"/>
            <a:pathLst>
              <a:path w="475615" h="353695">
                <a:moveTo>
                  <a:pt x="0" y="353225"/>
                </a:moveTo>
                <a:lnTo>
                  <a:pt x="475253" y="353225"/>
                </a:lnTo>
                <a:lnTo>
                  <a:pt x="475253" y="0"/>
                </a:lnTo>
                <a:lnTo>
                  <a:pt x="0" y="0"/>
                </a:lnTo>
                <a:lnTo>
                  <a:pt x="0" y="353225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08336" y="522722"/>
            <a:ext cx="137160" cy="0"/>
          </a:xfrm>
          <a:custGeom>
            <a:avLst/>
            <a:gdLst/>
            <a:ahLst/>
            <a:cxnLst/>
            <a:rect l="l" t="t" r="r" b="b"/>
            <a:pathLst>
              <a:path w="137159">
                <a:moveTo>
                  <a:pt x="0" y="0"/>
                </a:moveTo>
                <a:lnTo>
                  <a:pt x="136763" y="0"/>
                </a:lnTo>
              </a:path>
            </a:pathLst>
          </a:custGeom>
          <a:ln w="9198">
            <a:solidFill>
              <a:srgbClr val="0B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59622" y="594471"/>
            <a:ext cx="34290" cy="33655"/>
          </a:xfrm>
          <a:custGeom>
            <a:avLst/>
            <a:gdLst/>
            <a:ahLst/>
            <a:cxnLst/>
            <a:rect l="l" t="t" r="r" b="b"/>
            <a:pathLst>
              <a:path w="34290" h="33654">
                <a:moveTo>
                  <a:pt x="26536" y="0"/>
                </a:moveTo>
                <a:lnTo>
                  <a:pt x="7654" y="0"/>
                </a:lnTo>
                <a:lnTo>
                  <a:pt x="0" y="7412"/>
                </a:lnTo>
                <a:lnTo>
                  <a:pt x="0" y="25702"/>
                </a:lnTo>
                <a:lnTo>
                  <a:pt x="7654" y="33114"/>
                </a:lnTo>
                <a:lnTo>
                  <a:pt x="26536" y="33114"/>
                </a:lnTo>
                <a:lnTo>
                  <a:pt x="34190" y="25702"/>
                </a:lnTo>
                <a:lnTo>
                  <a:pt x="34190" y="7412"/>
                </a:lnTo>
                <a:lnTo>
                  <a:pt x="2653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395636" y="462844"/>
            <a:ext cx="446405" cy="29083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80670" indent="-62865">
              <a:lnSpc>
                <a:spcPct val="100000"/>
              </a:lnSpc>
              <a:spcBef>
                <a:spcPts val="130"/>
              </a:spcBef>
              <a:buAutoNum type="arabicPlain" startAt="2"/>
              <a:tabLst>
                <a:tab pos="281305" algn="l"/>
              </a:tabLst>
            </a:pPr>
            <a:r>
              <a:rPr sz="550" spc="5" dirty="0">
                <a:latin typeface="Arial"/>
                <a:cs typeface="Arial"/>
              </a:rPr>
              <a:t>le</a:t>
            </a:r>
            <a:r>
              <a:rPr sz="550" spc="0" dirty="0">
                <a:latin typeface="Arial"/>
                <a:cs typeface="Arial"/>
              </a:rPr>
              <a:t>v</a:t>
            </a:r>
            <a:r>
              <a:rPr sz="550" spc="10" dirty="0">
                <a:latin typeface="Arial"/>
                <a:cs typeface="Arial"/>
              </a:rPr>
              <a:t>el</a:t>
            </a:r>
            <a:endParaRPr sz="550" dirty="0">
              <a:latin typeface="Arial"/>
              <a:cs typeface="Arial"/>
            </a:endParaRPr>
          </a:p>
          <a:p>
            <a:pPr marL="280670" indent="-62865">
              <a:lnSpc>
                <a:spcPct val="100000"/>
              </a:lnSpc>
              <a:spcBef>
                <a:spcPts val="35"/>
              </a:spcBef>
              <a:buAutoNum type="arabicPlain" startAt="2"/>
              <a:tabLst>
                <a:tab pos="281305" algn="l"/>
              </a:tabLst>
            </a:pPr>
            <a:r>
              <a:rPr sz="550" spc="5" dirty="0">
                <a:latin typeface="Arial"/>
                <a:cs typeface="Arial"/>
              </a:rPr>
              <a:t>le</a:t>
            </a:r>
            <a:r>
              <a:rPr sz="550" spc="0" dirty="0">
                <a:latin typeface="Arial"/>
                <a:cs typeface="Arial"/>
              </a:rPr>
              <a:t>v</a:t>
            </a:r>
            <a:r>
              <a:rPr sz="550" spc="10" dirty="0">
                <a:latin typeface="Arial"/>
                <a:cs typeface="Arial"/>
              </a:rPr>
              <a:t>el</a:t>
            </a:r>
            <a:endParaRPr sz="5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168910" algn="l"/>
              </a:tabLst>
            </a:pPr>
            <a:r>
              <a:rPr sz="550" u="dash" spc="5" dirty="0"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	</a:t>
            </a:r>
            <a:r>
              <a:rPr sz="550" spc="5" dirty="0">
                <a:latin typeface="Arial"/>
                <a:cs typeface="Arial"/>
              </a:rPr>
              <a:t> </a:t>
            </a:r>
            <a:r>
              <a:rPr sz="550" spc="75" dirty="0">
                <a:latin typeface="Arial"/>
                <a:cs typeface="Arial"/>
              </a:rPr>
              <a:t> </a:t>
            </a:r>
            <a:r>
              <a:rPr sz="550" spc="25" dirty="0">
                <a:latin typeface="Arial"/>
                <a:cs typeface="Arial"/>
              </a:rPr>
              <a:t>Base</a:t>
            </a:r>
            <a:endParaRPr sz="550" dirty="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969924" y="1599687"/>
            <a:ext cx="50292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>
                <a:solidFill>
                  <a:srgbClr val="3333B2"/>
                </a:solidFill>
                <a:latin typeface="Times New Roman"/>
                <a:cs typeface="Times New Roman"/>
              </a:rPr>
              <a:t>(a)</a:t>
            </a:r>
            <a:r>
              <a:rPr sz="900" spc="-55" dirty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Cancer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2619523" y="787764"/>
            <a:ext cx="1657985" cy="54610"/>
          </a:xfrm>
          <a:custGeom>
            <a:avLst/>
            <a:gdLst/>
            <a:ahLst/>
            <a:cxnLst/>
            <a:rect l="l" t="t" r="r" b="b"/>
            <a:pathLst>
              <a:path w="1657985" h="54609">
                <a:moveTo>
                  <a:pt x="0" y="0"/>
                </a:moveTo>
                <a:lnTo>
                  <a:pt x="118401" y="54455"/>
                </a:lnTo>
                <a:lnTo>
                  <a:pt x="236761" y="28249"/>
                </a:lnTo>
                <a:lnTo>
                  <a:pt x="355163" y="26123"/>
                </a:lnTo>
                <a:lnTo>
                  <a:pt x="473565" y="25265"/>
                </a:lnTo>
                <a:lnTo>
                  <a:pt x="591966" y="27759"/>
                </a:lnTo>
                <a:lnTo>
                  <a:pt x="710368" y="33237"/>
                </a:lnTo>
                <a:lnTo>
                  <a:pt x="828728" y="30580"/>
                </a:lnTo>
                <a:lnTo>
                  <a:pt x="947130" y="32501"/>
                </a:lnTo>
                <a:lnTo>
                  <a:pt x="1065531" y="44889"/>
                </a:lnTo>
                <a:lnTo>
                  <a:pt x="1183933" y="52247"/>
                </a:lnTo>
                <a:lnTo>
                  <a:pt x="1302335" y="47955"/>
                </a:lnTo>
                <a:lnTo>
                  <a:pt x="1420737" y="49631"/>
                </a:lnTo>
                <a:lnTo>
                  <a:pt x="1539097" y="49508"/>
                </a:lnTo>
                <a:lnTo>
                  <a:pt x="1657498" y="45911"/>
                </a:lnTo>
              </a:path>
            </a:pathLst>
          </a:custGeom>
          <a:ln w="9198">
            <a:solidFill>
              <a:srgbClr val="0B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737924" y="1277988"/>
            <a:ext cx="1421130" cy="0"/>
          </a:xfrm>
          <a:custGeom>
            <a:avLst/>
            <a:gdLst/>
            <a:ahLst/>
            <a:cxnLst/>
            <a:rect l="l" t="t" r="r" b="b"/>
            <a:pathLst>
              <a:path w="1421129">
                <a:moveTo>
                  <a:pt x="0" y="0"/>
                </a:moveTo>
                <a:lnTo>
                  <a:pt x="14206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737924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974686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211490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448251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685054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921858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158620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2704102" y="1297666"/>
            <a:ext cx="67945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2</a:t>
            </a:r>
            <a:endParaRPr sz="55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940863" y="1297666"/>
            <a:ext cx="67945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4</a:t>
            </a:r>
            <a:endParaRPr sz="55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866915" y="1297666"/>
            <a:ext cx="110489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12</a:t>
            </a:r>
            <a:endParaRPr sz="55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103675" y="1297666"/>
            <a:ext cx="110489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14</a:t>
            </a:r>
            <a:endParaRPr sz="550">
              <a:latin typeface="Arial"/>
              <a:cs typeface="Arial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2553208" y="465650"/>
            <a:ext cx="0" cy="781685"/>
          </a:xfrm>
          <a:custGeom>
            <a:avLst/>
            <a:gdLst/>
            <a:ahLst/>
            <a:cxnLst/>
            <a:rect l="l" t="t" r="r" b="b"/>
            <a:pathLst>
              <a:path h="781685">
                <a:moveTo>
                  <a:pt x="0" y="78110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522816" y="1246752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522816" y="1135143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522816" y="1023575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522816" y="912006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522816" y="800397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522816" y="688828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522816" y="577219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522816" y="465650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2393913" y="1162449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0.05</a:t>
            </a:r>
            <a:endParaRPr sz="600">
              <a:latin typeface="Arial"/>
              <a:cs typeface="Arial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2553208" y="434416"/>
            <a:ext cx="1790700" cy="843915"/>
          </a:xfrm>
          <a:custGeom>
            <a:avLst/>
            <a:gdLst/>
            <a:ahLst/>
            <a:cxnLst/>
            <a:rect l="l" t="t" r="r" b="b"/>
            <a:pathLst>
              <a:path w="1790700" h="843915">
                <a:moveTo>
                  <a:pt x="0" y="843571"/>
                </a:moveTo>
                <a:lnTo>
                  <a:pt x="1790126" y="843571"/>
                </a:lnTo>
                <a:lnTo>
                  <a:pt x="1790126" y="0"/>
                </a:lnTo>
                <a:lnTo>
                  <a:pt x="0" y="0"/>
                </a:lnTo>
                <a:lnTo>
                  <a:pt x="0" y="84357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3146363" y="1268231"/>
            <a:ext cx="601980" cy="26098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60"/>
              </a:spcBef>
              <a:tabLst>
                <a:tab pos="280670" algn="l"/>
                <a:tab pos="495934" algn="l"/>
              </a:tabLst>
            </a:pPr>
            <a:r>
              <a:rPr sz="550" spc="25" dirty="0">
                <a:latin typeface="Arial"/>
                <a:cs typeface="Arial"/>
              </a:rPr>
              <a:t>6	8	10</a:t>
            </a:r>
            <a:endParaRPr sz="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550" spc="15" dirty="0">
                <a:latin typeface="Arial"/>
                <a:cs typeface="Arial"/>
              </a:rPr>
              <a:t>Forecast</a:t>
            </a:r>
            <a:r>
              <a:rPr sz="550" spc="-65" dirty="0">
                <a:latin typeface="Arial"/>
                <a:cs typeface="Arial"/>
              </a:rPr>
              <a:t> </a:t>
            </a:r>
            <a:r>
              <a:rPr sz="550" spc="15" dirty="0">
                <a:latin typeface="Arial"/>
                <a:cs typeface="Arial"/>
              </a:rPr>
              <a:t>Horizon</a:t>
            </a:r>
            <a:endParaRPr sz="55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272346" y="492916"/>
            <a:ext cx="223520" cy="615315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R="103505" algn="ctr">
              <a:lnSpc>
                <a:spcPct val="100000"/>
              </a:lnSpc>
              <a:spcBef>
                <a:spcPts val="80"/>
              </a:spcBef>
            </a:pPr>
            <a:r>
              <a:rPr sz="600" spc="-15" dirty="0">
                <a:latin typeface="Arial"/>
                <a:cs typeface="Arial"/>
              </a:rPr>
              <a:t>MAPE</a:t>
            </a:r>
            <a:endParaRPr sz="600">
              <a:latin typeface="Arial"/>
              <a:cs typeface="Arial"/>
            </a:endParaRPr>
          </a:p>
          <a:p>
            <a:pPr algn="ctr">
              <a:lnSpc>
                <a:spcPts val="720"/>
              </a:lnSpc>
              <a:spcBef>
                <a:spcPts val="235"/>
              </a:spcBef>
            </a:pPr>
            <a:r>
              <a:rPr sz="600" spc="-15" dirty="0">
                <a:latin typeface="Arial"/>
                <a:cs typeface="Arial"/>
              </a:rPr>
              <a:t>0.15 0.25 0.35</a:t>
            </a:r>
            <a:endParaRPr sz="600">
              <a:latin typeface="Arial"/>
              <a:cs typeface="Arial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2608126" y="80526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726527" y="862457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844887" y="83056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963289" y="832817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081691" y="83379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200093" y="837927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318494" y="84418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436854" y="84258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555256" y="84569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673657" y="85845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792060" y="86654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910461" y="86204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028863" y="86503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147223" y="86486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265624" y="861107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619523" y="746554"/>
            <a:ext cx="1657985" cy="55244"/>
          </a:xfrm>
          <a:custGeom>
            <a:avLst/>
            <a:gdLst/>
            <a:ahLst/>
            <a:cxnLst/>
            <a:rect l="l" t="t" r="r" b="b"/>
            <a:pathLst>
              <a:path w="1657985" h="55245">
                <a:moveTo>
                  <a:pt x="0" y="0"/>
                </a:moveTo>
                <a:lnTo>
                  <a:pt x="118401" y="55150"/>
                </a:lnTo>
                <a:lnTo>
                  <a:pt x="236761" y="42599"/>
                </a:lnTo>
                <a:lnTo>
                  <a:pt x="355163" y="36630"/>
                </a:lnTo>
                <a:lnTo>
                  <a:pt x="473565" y="32297"/>
                </a:lnTo>
                <a:lnTo>
                  <a:pt x="591966" y="32460"/>
                </a:lnTo>
                <a:lnTo>
                  <a:pt x="710368" y="35608"/>
                </a:lnTo>
                <a:lnTo>
                  <a:pt x="828728" y="31316"/>
                </a:lnTo>
                <a:lnTo>
                  <a:pt x="947130" y="30539"/>
                </a:lnTo>
                <a:lnTo>
                  <a:pt x="1065531" y="45624"/>
                </a:lnTo>
                <a:lnTo>
                  <a:pt x="1183933" y="51389"/>
                </a:lnTo>
                <a:lnTo>
                  <a:pt x="1302335" y="46687"/>
                </a:lnTo>
                <a:lnTo>
                  <a:pt x="1420737" y="47260"/>
                </a:lnTo>
                <a:lnTo>
                  <a:pt x="1539097" y="46769"/>
                </a:lnTo>
                <a:lnTo>
                  <a:pt x="1657498" y="43131"/>
                </a:lnTo>
              </a:path>
            </a:pathLst>
          </a:custGeom>
          <a:ln w="9198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3094164" y="1599687"/>
            <a:ext cx="58547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>
                <a:solidFill>
                  <a:srgbClr val="3333B2"/>
                </a:solidFill>
                <a:latin typeface="Times New Roman"/>
                <a:cs typeface="Times New Roman"/>
              </a:rPr>
              <a:t>(b)</a:t>
            </a:r>
            <a:r>
              <a:rPr sz="900" spc="-50" dirty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Diabetes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454134" y="1969429"/>
            <a:ext cx="1657985" cy="234315"/>
          </a:xfrm>
          <a:custGeom>
            <a:avLst/>
            <a:gdLst/>
            <a:ahLst/>
            <a:cxnLst/>
            <a:rect l="l" t="t" r="r" b="b"/>
            <a:pathLst>
              <a:path w="1657985" h="234314">
                <a:moveTo>
                  <a:pt x="0" y="233725"/>
                </a:moveTo>
                <a:lnTo>
                  <a:pt x="118401" y="195459"/>
                </a:lnTo>
                <a:lnTo>
                  <a:pt x="236761" y="200447"/>
                </a:lnTo>
                <a:lnTo>
                  <a:pt x="355163" y="212344"/>
                </a:lnTo>
                <a:lnTo>
                  <a:pt x="473565" y="205966"/>
                </a:lnTo>
                <a:lnTo>
                  <a:pt x="591966" y="194396"/>
                </a:lnTo>
                <a:lnTo>
                  <a:pt x="710368" y="168436"/>
                </a:lnTo>
                <a:lnTo>
                  <a:pt x="828728" y="151224"/>
                </a:lnTo>
                <a:lnTo>
                  <a:pt x="947130" y="93539"/>
                </a:lnTo>
                <a:lnTo>
                  <a:pt x="1065531" y="84381"/>
                </a:lnTo>
                <a:lnTo>
                  <a:pt x="1183933" y="61650"/>
                </a:lnTo>
                <a:lnTo>
                  <a:pt x="1302335" y="49467"/>
                </a:lnTo>
                <a:lnTo>
                  <a:pt x="1420737" y="29067"/>
                </a:lnTo>
                <a:lnTo>
                  <a:pt x="1539097" y="0"/>
                </a:lnTo>
                <a:lnTo>
                  <a:pt x="1657498" y="0"/>
                </a:lnTo>
              </a:path>
            </a:pathLst>
          </a:custGeom>
          <a:ln w="9204">
            <a:solidFill>
              <a:srgbClr val="0B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72536" y="2718561"/>
            <a:ext cx="1421130" cy="0"/>
          </a:xfrm>
          <a:custGeom>
            <a:avLst/>
            <a:gdLst/>
            <a:ahLst/>
            <a:cxnLst/>
            <a:rect l="l" t="t" r="r" b="b"/>
            <a:pathLst>
              <a:path w="1421130">
                <a:moveTo>
                  <a:pt x="0" y="0"/>
                </a:moveTo>
                <a:lnTo>
                  <a:pt x="14206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72536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09298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046101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282863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519666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756470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993232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87820" y="1906224"/>
            <a:ext cx="0" cy="781685"/>
          </a:xfrm>
          <a:custGeom>
            <a:avLst/>
            <a:gdLst/>
            <a:ahLst/>
            <a:cxnLst/>
            <a:rect l="l" t="t" r="r" b="b"/>
            <a:pathLst>
              <a:path h="781685">
                <a:moveTo>
                  <a:pt x="0" y="78110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57428" y="2687326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57428" y="2575717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7428" y="2464149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57428" y="2352580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57428" y="2240970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7428" y="2129402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57428" y="2017793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57428" y="1906224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228525" y="2603023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0.05</a:t>
            </a:r>
            <a:endParaRPr sz="60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228525" y="2379846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0.15</a:t>
            </a:r>
            <a:endParaRPr sz="60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228525" y="2156667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0.25</a:t>
            </a:r>
            <a:endParaRPr sz="600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228525" y="1933489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0.35</a:t>
            </a:r>
            <a:endParaRPr sz="600">
              <a:latin typeface="Arial"/>
              <a:cs typeface="Arial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387820" y="1874990"/>
            <a:ext cx="1790700" cy="843915"/>
          </a:xfrm>
          <a:custGeom>
            <a:avLst/>
            <a:gdLst/>
            <a:ahLst/>
            <a:cxnLst/>
            <a:rect l="l" t="t" r="r" b="b"/>
            <a:pathLst>
              <a:path w="1790700" h="843914">
                <a:moveTo>
                  <a:pt x="0" y="843571"/>
                </a:moveTo>
                <a:lnTo>
                  <a:pt x="1790126" y="843571"/>
                </a:lnTo>
                <a:lnTo>
                  <a:pt x="1790126" y="0"/>
                </a:lnTo>
                <a:lnTo>
                  <a:pt x="0" y="0"/>
                </a:lnTo>
                <a:lnTo>
                  <a:pt x="0" y="84357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106958" y="2179800"/>
            <a:ext cx="101600" cy="234315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MAPE</a:t>
            </a:r>
            <a:endParaRPr sz="600">
              <a:latin typeface="Arial"/>
              <a:cs typeface="Arial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442737" y="2193383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61139" y="216308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679499" y="2172901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97901" y="2184021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916303" y="218062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034704" y="2171143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153106" y="214702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271466" y="213144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389868" y="207551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508269" y="206856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626671" y="2046737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745073" y="203696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863475" y="201881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981835" y="199289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100236" y="199289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54134" y="1942732"/>
            <a:ext cx="1657985" cy="236854"/>
          </a:xfrm>
          <a:custGeom>
            <a:avLst/>
            <a:gdLst/>
            <a:ahLst/>
            <a:cxnLst/>
            <a:rect l="l" t="t" r="r" b="b"/>
            <a:pathLst>
              <a:path w="1657985" h="236855">
                <a:moveTo>
                  <a:pt x="0" y="236383"/>
                </a:moveTo>
                <a:lnTo>
                  <a:pt x="118401" y="193374"/>
                </a:lnTo>
                <a:lnTo>
                  <a:pt x="236761" y="204821"/>
                </a:lnTo>
                <a:lnTo>
                  <a:pt x="355163" y="217495"/>
                </a:lnTo>
                <a:lnTo>
                  <a:pt x="473565" y="213325"/>
                </a:lnTo>
                <a:lnTo>
                  <a:pt x="591966" y="197667"/>
                </a:lnTo>
                <a:lnTo>
                  <a:pt x="710368" y="169008"/>
                </a:lnTo>
                <a:lnTo>
                  <a:pt x="828728" y="151347"/>
                </a:lnTo>
                <a:lnTo>
                  <a:pt x="947130" y="94479"/>
                </a:lnTo>
                <a:lnTo>
                  <a:pt x="1065531" y="85648"/>
                </a:lnTo>
                <a:lnTo>
                  <a:pt x="1183933" y="63531"/>
                </a:lnTo>
                <a:lnTo>
                  <a:pt x="1302335" y="49467"/>
                </a:lnTo>
                <a:lnTo>
                  <a:pt x="1420737" y="28944"/>
                </a:lnTo>
                <a:lnTo>
                  <a:pt x="1539097" y="0"/>
                </a:lnTo>
                <a:lnTo>
                  <a:pt x="1657498" y="0"/>
                </a:lnTo>
              </a:path>
            </a:pathLst>
          </a:custGeom>
          <a:ln w="9204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 txBox="1"/>
          <p:nvPr/>
        </p:nvSpPr>
        <p:spPr>
          <a:xfrm>
            <a:off x="919314" y="3040260"/>
            <a:ext cx="60452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>
                <a:solidFill>
                  <a:srgbClr val="3333B2"/>
                </a:solidFill>
                <a:latin typeface="Times New Roman"/>
                <a:cs typeface="Times New Roman"/>
              </a:rPr>
              <a:t>(c)</a:t>
            </a:r>
            <a:r>
              <a:rPr sz="900" spc="-50" dirty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Times New Roman"/>
                <a:cs typeface="Times New Roman"/>
              </a:rPr>
              <a:t>Influenza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2619523" y="1998619"/>
            <a:ext cx="1657985" cy="526415"/>
          </a:xfrm>
          <a:custGeom>
            <a:avLst/>
            <a:gdLst/>
            <a:ahLst/>
            <a:cxnLst/>
            <a:rect l="l" t="t" r="r" b="b"/>
            <a:pathLst>
              <a:path w="1657985" h="526414">
                <a:moveTo>
                  <a:pt x="0" y="525954"/>
                </a:moveTo>
                <a:lnTo>
                  <a:pt x="118401" y="498808"/>
                </a:lnTo>
                <a:lnTo>
                  <a:pt x="236761" y="463894"/>
                </a:lnTo>
                <a:lnTo>
                  <a:pt x="355163" y="439651"/>
                </a:lnTo>
                <a:lnTo>
                  <a:pt x="473565" y="386503"/>
                </a:lnTo>
                <a:lnTo>
                  <a:pt x="591966" y="334664"/>
                </a:lnTo>
                <a:lnTo>
                  <a:pt x="710368" y="286545"/>
                </a:lnTo>
                <a:lnTo>
                  <a:pt x="828728" y="242556"/>
                </a:lnTo>
                <a:lnTo>
                  <a:pt x="947130" y="208664"/>
                </a:lnTo>
                <a:lnTo>
                  <a:pt x="1065531" y="174732"/>
                </a:lnTo>
                <a:lnTo>
                  <a:pt x="1183933" y="140349"/>
                </a:lnTo>
                <a:lnTo>
                  <a:pt x="1302335" y="107275"/>
                </a:lnTo>
                <a:lnTo>
                  <a:pt x="1420737" y="74447"/>
                </a:lnTo>
                <a:lnTo>
                  <a:pt x="1539097" y="40596"/>
                </a:lnTo>
                <a:lnTo>
                  <a:pt x="1657498" y="0"/>
                </a:lnTo>
              </a:path>
            </a:pathLst>
          </a:custGeom>
          <a:ln w="9225">
            <a:solidFill>
              <a:srgbClr val="0B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737924" y="2718561"/>
            <a:ext cx="1421130" cy="0"/>
          </a:xfrm>
          <a:custGeom>
            <a:avLst/>
            <a:gdLst/>
            <a:ahLst/>
            <a:cxnLst/>
            <a:rect l="l" t="t" r="r" b="b"/>
            <a:pathLst>
              <a:path w="1421129">
                <a:moveTo>
                  <a:pt x="0" y="0"/>
                </a:moveTo>
                <a:lnTo>
                  <a:pt x="14206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737924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974686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3211490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448251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685054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921858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158620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553208" y="1955038"/>
            <a:ext cx="0" cy="732790"/>
          </a:xfrm>
          <a:custGeom>
            <a:avLst/>
            <a:gdLst/>
            <a:ahLst/>
            <a:cxnLst/>
            <a:rect l="l" t="t" r="r" b="b"/>
            <a:pathLst>
              <a:path h="732789">
                <a:moveTo>
                  <a:pt x="0" y="73228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522816" y="2687326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522816" y="2443217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522816" y="2199148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522816" y="1955038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 txBox="1"/>
          <p:nvPr/>
        </p:nvSpPr>
        <p:spPr>
          <a:xfrm>
            <a:off x="2393913" y="2603023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0.05</a:t>
            </a:r>
            <a:endParaRPr sz="600">
              <a:latin typeface="Arial"/>
              <a:cs typeface="Arial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2553208" y="1874990"/>
            <a:ext cx="1790700" cy="843915"/>
          </a:xfrm>
          <a:custGeom>
            <a:avLst/>
            <a:gdLst/>
            <a:ahLst/>
            <a:cxnLst/>
            <a:rect l="l" t="t" r="r" b="b"/>
            <a:pathLst>
              <a:path w="1790700" h="843914">
                <a:moveTo>
                  <a:pt x="0" y="843571"/>
                </a:moveTo>
                <a:lnTo>
                  <a:pt x="1790126" y="843571"/>
                </a:lnTo>
                <a:lnTo>
                  <a:pt x="1790126" y="0"/>
                </a:lnTo>
                <a:lnTo>
                  <a:pt x="0" y="0"/>
                </a:lnTo>
                <a:lnTo>
                  <a:pt x="0" y="84357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49" name="object 149"/>
          <p:cNvGraphicFramePr>
            <a:graphicFrameLocks noGrp="1"/>
          </p:cNvGraphicFramePr>
          <p:nvPr/>
        </p:nvGraphicFramePr>
        <p:xfrm>
          <a:off x="542683" y="2744459"/>
          <a:ext cx="3663948" cy="2082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9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09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96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10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8006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209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961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6891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04139">
                <a:tc>
                  <a:txBody>
                    <a:bodyPr/>
                    <a:lstStyle/>
                    <a:p>
                      <a:pPr marL="8255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2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4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ts val="640"/>
                        </a:lnSpc>
                        <a:spcBef>
                          <a:spcPts val="80"/>
                        </a:spcBef>
                        <a:tabLst>
                          <a:tab pos="236220" algn="l"/>
                          <a:tab pos="452120" algn="l"/>
                        </a:tabLst>
                      </a:pPr>
                      <a:r>
                        <a:rPr sz="550" dirty="0">
                          <a:latin typeface="Arial"/>
                          <a:cs typeface="Arial"/>
                        </a:rPr>
                        <a:t>6	8	10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spc="25" dirty="0">
                          <a:latin typeface="Arial"/>
                          <a:cs typeface="Arial"/>
                        </a:rPr>
                        <a:t>12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spc="25" dirty="0">
                          <a:latin typeface="Arial"/>
                          <a:cs typeface="Arial"/>
                        </a:rPr>
                        <a:t>14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87630" algn="r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2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4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640"/>
                        </a:lnSpc>
                        <a:spcBef>
                          <a:spcPts val="80"/>
                        </a:spcBef>
                        <a:tabLst>
                          <a:tab pos="351155" algn="l"/>
                          <a:tab pos="566420" algn="l"/>
                        </a:tabLst>
                      </a:pPr>
                      <a:r>
                        <a:rPr sz="550" spc="25" dirty="0">
                          <a:latin typeface="Arial"/>
                          <a:cs typeface="Arial"/>
                        </a:rPr>
                        <a:t>6	8	10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spc="25" dirty="0">
                          <a:latin typeface="Arial"/>
                          <a:cs typeface="Arial"/>
                        </a:rPr>
                        <a:t>12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14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41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ts val="535"/>
                        </a:lnSpc>
                        <a:spcBef>
                          <a:spcPts val="18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Forecast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5" dirty="0">
                          <a:latin typeface="Arial"/>
                          <a:cs typeface="Arial"/>
                        </a:rPr>
                        <a:t>Horizon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535"/>
                        </a:lnSpc>
                        <a:spcBef>
                          <a:spcPts val="18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Forecast</a:t>
                      </a:r>
                      <a:r>
                        <a:rPr sz="55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5" dirty="0">
                          <a:latin typeface="Arial"/>
                          <a:cs typeface="Arial"/>
                        </a:rPr>
                        <a:t>Horizon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50" name="object 150"/>
          <p:cNvSpPr txBox="1"/>
          <p:nvPr/>
        </p:nvSpPr>
        <p:spPr>
          <a:xfrm>
            <a:off x="2272346" y="1870735"/>
            <a:ext cx="223520" cy="657225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6364">
              <a:lnSpc>
                <a:spcPct val="100000"/>
              </a:lnSpc>
              <a:spcBef>
                <a:spcPts val="80"/>
              </a:spcBef>
            </a:pPr>
            <a:r>
              <a:rPr sz="600" spc="-15" dirty="0">
                <a:latin typeface="Arial"/>
                <a:cs typeface="Arial"/>
              </a:rPr>
              <a:t>MAPE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ts val="720"/>
              </a:lnSpc>
              <a:spcBef>
                <a:spcPts val="235"/>
              </a:spcBef>
            </a:pPr>
            <a:r>
              <a:rPr sz="600" spc="-15" dirty="0">
                <a:latin typeface="Arial"/>
                <a:cs typeface="Arial"/>
              </a:rPr>
              <a:t>0.10 0.15</a:t>
            </a:r>
            <a:r>
              <a:rPr sz="600" spc="10" dirty="0">
                <a:latin typeface="Arial"/>
                <a:cs typeface="Arial"/>
              </a:rPr>
              <a:t> </a:t>
            </a:r>
            <a:r>
              <a:rPr sz="600" spc="-15" dirty="0">
                <a:latin typeface="Arial"/>
                <a:cs typeface="Arial"/>
              </a:rPr>
              <a:t>0.20</a:t>
            </a:r>
            <a:endParaRPr sz="600">
              <a:latin typeface="Arial"/>
              <a:cs typeface="Arial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2608126" y="2528334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726527" y="249505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844887" y="245662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963289" y="243643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081691" y="238450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200093" y="232997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3318494" y="2281444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3436854" y="2235124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3555256" y="219775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673657" y="216149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3792060" y="2126254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3910461" y="2092444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028863" y="2060351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4147223" y="202740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265624" y="1989624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2619523" y="1924907"/>
            <a:ext cx="1657985" cy="562610"/>
          </a:xfrm>
          <a:custGeom>
            <a:avLst/>
            <a:gdLst/>
            <a:ahLst/>
            <a:cxnLst/>
            <a:rect l="l" t="t" r="r" b="b"/>
            <a:pathLst>
              <a:path w="1657985" h="562610">
                <a:moveTo>
                  <a:pt x="0" y="562012"/>
                </a:moveTo>
                <a:lnTo>
                  <a:pt x="118401" y="533844"/>
                </a:lnTo>
                <a:lnTo>
                  <a:pt x="236761" y="497050"/>
                </a:lnTo>
                <a:lnTo>
                  <a:pt x="355163" y="472561"/>
                </a:lnTo>
                <a:lnTo>
                  <a:pt x="473565" y="417615"/>
                </a:lnTo>
                <a:lnTo>
                  <a:pt x="591966" y="364018"/>
                </a:lnTo>
                <a:lnTo>
                  <a:pt x="710368" y="313978"/>
                </a:lnTo>
                <a:lnTo>
                  <a:pt x="828728" y="264755"/>
                </a:lnTo>
                <a:lnTo>
                  <a:pt x="947130" y="226162"/>
                </a:lnTo>
                <a:lnTo>
                  <a:pt x="1065531" y="188591"/>
                </a:lnTo>
                <a:lnTo>
                  <a:pt x="1183933" y="149466"/>
                </a:lnTo>
                <a:lnTo>
                  <a:pt x="1302335" y="112222"/>
                </a:lnTo>
                <a:lnTo>
                  <a:pt x="1420737" y="76123"/>
                </a:lnTo>
                <a:lnTo>
                  <a:pt x="1539097" y="40105"/>
                </a:lnTo>
                <a:lnTo>
                  <a:pt x="1657498" y="0"/>
                </a:lnTo>
              </a:path>
            </a:pathLst>
          </a:custGeom>
          <a:ln w="9229">
            <a:solidFill>
              <a:srgbClr val="FF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 txBox="1"/>
          <p:nvPr/>
        </p:nvSpPr>
        <p:spPr>
          <a:xfrm>
            <a:off x="3100476" y="3040260"/>
            <a:ext cx="57277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>
                <a:solidFill>
                  <a:srgbClr val="3333B2"/>
                </a:solidFill>
                <a:latin typeface="Times New Roman"/>
                <a:cs typeface="Times New Roman"/>
              </a:rPr>
              <a:t>(d)</a:t>
            </a:r>
            <a:r>
              <a:rPr sz="900" spc="-50" dirty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External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72" name="object 172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73" name="object 17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74" name="object 17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15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269240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Independent vs Reconciled</a:t>
            </a:r>
            <a:r>
              <a:rPr spc="-65" dirty="0"/>
              <a:t> </a:t>
            </a:r>
            <a:r>
              <a:rPr spc="5" dirty="0"/>
              <a:t>forecasts</a:t>
            </a:r>
          </a:p>
        </p:txBody>
      </p:sp>
      <p:sp>
        <p:nvSpPr>
          <p:cNvPr id="3" name="object 3"/>
          <p:cNvSpPr/>
          <p:nvPr/>
        </p:nvSpPr>
        <p:spPr>
          <a:xfrm>
            <a:off x="454134" y="483966"/>
            <a:ext cx="1657985" cy="395605"/>
          </a:xfrm>
          <a:custGeom>
            <a:avLst/>
            <a:gdLst/>
            <a:ahLst/>
            <a:cxnLst/>
            <a:rect l="l" t="t" r="r" b="b"/>
            <a:pathLst>
              <a:path w="1657985" h="395605">
                <a:moveTo>
                  <a:pt x="0" y="395089"/>
                </a:moveTo>
                <a:lnTo>
                  <a:pt x="118401" y="381393"/>
                </a:lnTo>
                <a:lnTo>
                  <a:pt x="236761" y="326856"/>
                </a:lnTo>
                <a:lnTo>
                  <a:pt x="355163" y="300936"/>
                </a:lnTo>
                <a:lnTo>
                  <a:pt x="473565" y="266636"/>
                </a:lnTo>
                <a:lnTo>
                  <a:pt x="591966" y="217127"/>
                </a:lnTo>
                <a:lnTo>
                  <a:pt x="710368" y="199547"/>
                </a:lnTo>
                <a:lnTo>
                  <a:pt x="828728" y="175100"/>
                </a:lnTo>
                <a:lnTo>
                  <a:pt x="947130" y="145582"/>
                </a:lnTo>
                <a:lnTo>
                  <a:pt x="1065531" y="130374"/>
                </a:lnTo>
                <a:lnTo>
                  <a:pt x="1183933" y="111118"/>
                </a:lnTo>
                <a:lnTo>
                  <a:pt x="1302335" y="78044"/>
                </a:lnTo>
                <a:lnTo>
                  <a:pt x="1420737" y="51471"/>
                </a:lnTo>
                <a:lnTo>
                  <a:pt x="1539097" y="25347"/>
                </a:lnTo>
                <a:lnTo>
                  <a:pt x="1657498" y="0"/>
                </a:lnTo>
              </a:path>
            </a:pathLst>
          </a:custGeom>
          <a:ln w="9214">
            <a:solidFill>
              <a:srgbClr val="0B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2536" y="1277988"/>
            <a:ext cx="1421130" cy="0"/>
          </a:xfrm>
          <a:custGeom>
            <a:avLst/>
            <a:gdLst/>
            <a:ahLst/>
            <a:cxnLst/>
            <a:rect l="l" t="t" r="r" b="b"/>
            <a:pathLst>
              <a:path w="1421130">
                <a:moveTo>
                  <a:pt x="0" y="0"/>
                </a:moveTo>
                <a:lnTo>
                  <a:pt x="14206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2536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09298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46101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82863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19666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56470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93232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8714" y="1297666"/>
            <a:ext cx="67945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2</a:t>
            </a:r>
            <a:endParaRPr sz="5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01526" y="1297666"/>
            <a:ext cx="110489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12</a:t>
            </a:r>
            <a:endParaRPr sz="5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38287" y="1297666"/>
            <a:ext cx="110489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14</a:t>
            </a:r>
            <a:endParaRPr sz="55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87820" y="465650"/>
            <a:ext cx="0" cy="781685"/>
          </a:xfrm>
          <a:custGeom>
            <a:avLst/>
            <a:gdLst/>
            <a:ahLst/>
            <a:cxnLst/>
            <a:rect l="l" t="t" r="r" b="b"/>
            <a:pathLst>
              <a:path h="781685">
                <a:moveTo>
                  <a:pt x="0" y="78110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7428" y="1246752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7428" y="986372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7428" y="726031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7428" y="465650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28525" y="1162449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0.05</a:t>
            </a:r>
            <a:endParaRPr sz="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28525" y="902069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0.10</a:t>
            </a:r>
            <a:endParaRPr sz="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28525" y="641729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0.15</a:t>
            </a:r>
            <a:endParaRPr sz="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28525" y="381349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0.20</a:t>
            </a:r>
            <a:endParaRPr sz="6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87820" y="434416"/>
            <a:ext cx="1790700" cy="843915"/>
          </a:xfrm>
          <a:custGeom>
            <a:avLst/>
            <a:gdLst/>
            <a:ahLst/>
            <a:cxnLst/>
            <a:rect l="l" t="t" r="r" b="b"/>
            <a:pathLst>
              <a:path w="1790700" h="843915">
                <a:moveTo>
                  <a:pt x="0" y="843571"/>
                </a:moveTo>
                <a:lnTo>
                  <a:pt x="1790126" y="843571"/>
                </a:lnTo>
                <a:lnTo>
                  <a:pt x="1790126" y="0"/>
                </a:lnTo>
                <a:lnTo>
                  <a:pt x="0" y="0"/>
                </a:lnTo>
                <a:lnTo>
                  <a:pt x="0" y="84357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75475" y="1268231"/>
            <a:ext cx="807085" cy="26098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  <a:tabLst>
                <a:tab pos="248920" algn="l"/>
                <a:tab pos="485775" algn="l"/>
                <a:tab pos="701675" algn="l"/>
              </a:tabLst>
            </a:pPr>
            <a:r>
              <a:rPr sz="550" spc="25" dirty="0">
                <a:latin typeface="Arial"/>
                <a:cs typeface="Arial"/>
              </a:rPr>
              <a:t>4	6	8	10</a:t>
            </a:r>
            <a:endParaRPr sz="550">
              <a:latin typeface="Arial"/>
              <a:cs typeface="Arial"/>
            </a:endParaRPr>
          </a:p>
          <a:p>
            <a:pPr marL="217804">
              <a:lnSpc>
                <a:spcPct val="100000"/>
              </a:lnSpc>
              <a:spcBef>
                <a:spcPts val="265"/>
              </a:spcBef>
            </a:pPr>
            <a:r>
              <a:rPr sz="550" spc="15" dirty="0">
                <a:latin typeface="Arial"/>
                <a:cs typeface="Arial"/>
              </a:rPr>
              <a:t>Forecast</a:t>
            </a:r>
            <a:r>
              <a:rPr sz="550" spc="-65" dirty="0">
                <a:latin typeface="Arial"/>
                <a:cs typeface="Arial"/>
              </a:rPr>
              <a:t> </a:t>
            </a:r>
            <a:r>
              <a:rPr sz="550" spc="15" dirty="0">
                <a:latin typeface="Arial"/>
                <a:cs typeface="Arial"/>
              </a:rPr>
              <a:t>Horizon</a:t>
            </a:r>
            <a:endParaRPr sz="5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6958" y="739226"/>
            <a:ext cx="101600" cy="234315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MAPE</a:t>
            </a:r>
            <a:endParaRPr sz="6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42737" y="86634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61139" y="847453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79499" y="79152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97901" y="76556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16303" y="73040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34704" y="68048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153106" y="661151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71466" y="637153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389868" y="60747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08269" y="592141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626671" y="572681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45073" y="53907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863475" y="51094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981835" y="48134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100236" y="45359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4134" y="467981"/>
            <a:ext cx="1657985" cy="384810"/>
          </a:xfrm>
          <a:custGeom>
            <a:avLst/>
            <a:gdLst/>
            <a:ahLst/>
            <a:cxnLst/>
            <a:rect l="l" t="t" r="r" b="b"/>
            <a:pathLst>
              <a:path w="1657985" h="384809">
                <a:moveTo>
                  <a:pt x="0" y="384745"/>
                </a:moveTo>
                <a:lnTo>
                  <a:pt x="118401" y="383478"/>
                </a:lnTo>
                <a:lnTo>
                  <a:pt x="236761" y="336545"/>
                </a:lnTo>
                <a:lnTo>
                  <a:pt x="355163" y="311525"/>
                </a:lnTo>
                <a:lnTo>
                  <a:pt x="473565" y="275384"/>
                </a:lnTo>
                <a:lnTo>
                  <a:pt x="591966" y="223832"/>
                </a:lnTo>
                <a:lnTo>
                  <a:pt x="710368" y="206906"/>
                </a:lnTo>
                <a:lnTo>
                  <a:pt x="828728" y="180414"/>
                </a:lnTo>
                <a:lnTo>
                  <a:pt x="947130" y="149384"/>
                </a:lnTo>
                <a:lnTo>
                  <a:pt x="1065531" y="130742"/>
                </a:lnTo>
                <a:lnTo>
                  <a:pt x="1183933" y="109074"/>
                </a:lnTo>
                <a:lnTo>
                  <a:pt x="1302335" y="75510"/>
                </a:lnTo>
                <a:lnTo>
                  <a:pt x="1420737" y="50244"/>
                </a:lnTo>
                <a:lnTo>
                  <a:pt x="1539097" y="24406"/>
                </a:lnTo>
                <a:lnTo>
                  <a:pt x="1657498" y="0"/>
                </a:lnTo>
              </a:path>
            </a:pathLst>
          </a:custGeom>
          <a:ln w="9213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969873" y="1599687"/>
            <a:ext cx="50292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>
                <a:solidFill>
                  <a:srgbClr val="3333B2"/>
                </a:solidFill>
                <a:latin typeface="Times New Roman"/>
                <a:cs typeface="Times New Roman"/>
              </a:rPr>
              <a:t>(e)</a:t>
            </a:r>
            <a:r>
              <a:rPr sz="900" spc="-55" dirty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Mental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2619523" y="474563"/>
            <a:ext cx="1657985" cy="629285"/>
          </a:xfrm>
          <a:custGeom>
            <a:avLst/>
            <a:gdLst/>
            <a:ahLst/>
            <a:cxnLst/>
            <a:rect l="l" t="t" r="r" b="b"/>
            <a:pathLst>
              <a:path w="1657985" h="629285">
                <a:moveTo>
                  <a:pt x="0" y="629264"/>
                </a:moveTo>
                <a:lnTo>
                  <a:pt x="118401" y="585479"/>
                </a:lnTo>
                <a:lnTo>
                  <a:pt x="236761" y="542225"/>
                </a:lnTo>
                <a:lnTo>
                  <a:pt x="355163" y="503141"/>
                </a:lnTo>
                <a:lnTo>
                  <a:pt x="473565" y="496968"/>
                </a:lnTo>
                <a:lnTo>
                  <a:pt x="591966" y="433150"/>
                </a:lnTo>
                <a:lnTo>
                  <a:pt x="710368" y="424606"/>
                </a:lnTo>
                <a:lnTo>
                  <a:pt x="828728" y="394516"/>
                </a:lnTo>
                <a:lnTo>
                  <a:pt x="947130" y="352530"/>
                </a:lnTo>
                <a:lnTo>
                  <a:pt x="1065531" y="299464"/>
                </a:lnTo>
                <a:lnTo>
                  <a:pt x="1183933" y="273259"/>
                </a:lnTo>
                <a:lnTo>
                  <a:pt x="1302335" y="213366"/>
                </a:lnTo>
                <a:lnTo>
                  <a:pt x="1420737" y="160627"/>
                </a:lnTo>
                <a:lnTo>
                  <a:pt x="1539097" y="101470"/>
                </a:lnTo>
                <a:lnTo>
                  <a:pt x="1657498" y="0"/>
                </a:lnTo>
              </a:path>
            </a:pathLst>
          </a:custGeom>
          <a:ln w="9236">
            <a:solidFill>
              <a:srgbClr val="0B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737924" y="1277988"/>
            <a:ext cx="1421130" cy="0"/>
          </a:xfrm>
          <a:custGeom>
            <a:avLst/>
            <a:gdLst/>
            <a:ahLst/>
            <a:cxnLst/>
            <a:rect l="l" t="t" r="r" b="b"/>
            <a:pathLst>
              <a:path w="1421129">
                <a:moveTo>
                  <a:pt x="0" y="0"/>
                </a:moveTo>
                <a:lnTo>
                  <a:pt x="14206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737924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974686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211490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448251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685054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921858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158620" y="1277988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2704102" y="1297666"/>
            <a:ext cx="67945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2</a:t>
            </a:r>
            <a:endParaRPr sz="55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940863" y="1297666"/>
            <a:ext cx="67945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25" dirty="0">
                <a:latin typeface="Arial"/>
                <a:cs typeface="Arial"/>
              </a:rPr>
              <a:t>4</a:t>
            </a:r>
            <a:endParaRPr sz="550">
              <a:latin typeface="Arial"/>
              <a:cs typeface="Aria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2553208" y="465650"/>
            <a:ext cx="0" cy="781685"/>
          </a:xfrm>
          <a:custGeom>
            <a:avLst/>
            <a:gdLst/>
            <a:ahLst/>
            <a:cxnLst/>
            <a:rect l="l" t="t" r="r" b="b"/>
            <a:pathLst>
              <a:path h="781685">
                <a:moveTo>
                  <a:pt x="0" y="78110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522816" y="1246752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522816" y="1135143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522816" y="1023575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522816" y="912006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522816" y="800397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522816" y="688828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522816" y="577219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522816" y="465650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2393913" y="1162449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0.25</a:t>
            </a:r>
            <a:endParaRPr sz="600">
              <a:latin typeface="Arial"/>
              <a:cs typeface="Arial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2553208" y="434416"/>
            <a:ext cx="1790700" cy="843915"/>
          </a:xfrm>
          <a:custGeom>
            <a:avLst/>
            <a:gdLst/>
            <a:ahLst/>
            <a:cxnLst/>
            <a:rect l="l" t="t" r="r" b="b"/>
            <a:pathLst>
              <a:path w="1790700" h="843915">
                <a:moveTo>
                  <a:pt x="0" y="843571"/>
                </a:moveTo>
                <a:lnTo>
                  <a:pt x="1790126" y="843571"/>
                </a:lnTo>
                <a:lnTo>
                  <a:pt x="1790126" y="0"/>
                </a:lnTo>
                <a:lnTo>
                  <a:pt x="0" y="0"/>
                </a:lnTo>
                <a:lnTo>
                  <a:pt x="0" y="84357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3146363" y="1268231"/>
            <a:ext cx="1067435" cy="26098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360"/>
              </a:spcBef>
              <a:tabLst>
                <a:tab pos="280670" algn="l"/>
                <a:tab pos="495934" algn="l"/>
                <a:tab pos="732790" algn="l"/>
                <a:tab pos="969644" algn="l"/>
              </a:tabLst>
            </a:pPr>
            <a:r>
              <a:rPr sz="550" spc="25" dirty="0">
                <a:latin typeface="Arial"/>
                <a:cs typeface="Arial"/>
              </a:rPr>
              <a:t>6	8	10	12	14</a:t>
            </a:r>
            <a:endParaRPr sz="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550" spc="15" dirty="0">
                <a:latin typeface="Arial"/>
                <a:cs typeface="Arial"/>
              </a:rPr>
              <a:t>Forecast</a:t>
            </a:r>
            <a:r>
              <a:rPr sz="550" spc="0" dirty="0">
                <a:latin typeface="Arial"/>
                <a:cs typeface="Arial"/>
              </a:rPr>
              <a:t> </a:t>
            </a:r>
            <a:r>
              <a:rPr sz="550" spc="15" dirty="0">
                <a:latin typeface="Arial"/>
                <a:cs typeface="Arial"/>
              </a:rPr>
              <a:t>Horizon</a:t>
            </a:r>
            <a:endParaRPr sz="55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272346" y="492916"/>
            <a:ext cx="223520" cy="615315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R="103505" algn="ctr">
              <a:lnSpc>
                <a:spcPct val="100000"/>
              </a:lnSpc>
              <a:spcBef>
                <a:spcPts val="80"/>
              </a:spcBef>
            </a:pPr>
            <a:r>
              <a:rPr sz="600" spc="-15" dirty="0">
                <a:latin typeface="Arial"/>
                <a:cs typeface="Arial"/>
              </a:rPr>
              <a:t>MAPE</a:t>
            </a:r>
            <a:endParaRPr sz="600">
              <a:latin typeface="Arial"/>
              <a:cs typeface="Arial"/>
            </a:endParaRPr>
          </a:p>
          <a:p>
            <a:pPr algn="ctr">
              <a:lnSpc>
                <a:spcPts val="720"/>
              </a:lnSpc>
              <a:spcBef>
                <a:spcPts val="235"/>
              </a:spcBef>
            </a:pPr>
            <a:r>
              <a:rPr sz="600" spc="-15" dirty="0">
                <a:latin typeface="Arial"/>
                <a:cs typeface="Arial"/>
              </a:rPr>
              <a:t>0.35 0.45 0.55</a:t>
            </a:r>
            <a:endParaRPr sz="600">
              <a:latin typeface="Arial"/>
              <a:cs typeface="Arial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2608126" y="1096427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726527" y="1060001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844887" y="101490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963289" y="97566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081691" y="969324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200093" y="90579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318494" y="896921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436854" y="86609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555256" y="82353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673657" y="76989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792060" y="74340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910461" y="68408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028863" y="63126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147223" y="57125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265624" y="469984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619523" y="436419"/>
            <a:ext cx="1657985" cy="649605"/>
          </a:xfrm>
          <a:custGeom>
            <a:avLst/>
            <a:gdLst/>
            <a:ahLst/>
            <a:cxnLst/>
            <a:rect l="l" t="t" r="r" b="b"/>
            <a:pathLst>
              <a:path w="1657985" h="649605">
                <a:moveTo>
                  <a:pt x="0" y="649501"/>
                </a:moveTo>
                <a:lnTo>
                  <a:pt x="118401" y="601096"/>
                </a:lnTo>
                <a:lnTo>
                  <a:pt x="236761" y="556943"/>
                </a:lnTo>
                <a:lnTo>
                  <a:pt x="355163" y="516673"/>
                </a:lnTo>
                <a:lnTo>
                  <a:pt x="473565" y="510500"/>
                </a:lnTo>
                <a:lnTo>
                  <a:pt x="591966" y="445987"/>
                </a:lnTo>
                <a:lnTo>
                  <a:pt x="710368" y="436789"/>
                </a:lnTo>
                <a:lnTo>
                  <a:pt x="828728" y="406577"/>
                </a:lnTo>
                <a:lnTo>
                  <a:pt x="947130" y="362464"/>
                </a:lnTo>
                <a:lnTo>
                  <a:pt x="1065531" y="307600"/>
                </a:lnTo>
                <a:lnTo>
                  <a:pt x="1183933" y="279922"/>
                </a:lnTo>
                <a:lnTo>
                  <a:pt x="1302335" y="218067"/>
                </a:lnTo>
                <a:lnTo>
                  <a:pt x="1420737" y="162957"/>
                </a:lnTo>
                <a:lnTo>
                  <a:pt x="1539097" y="102737"/>
                </a:lnTo>
                <a:lnTo>
                  <a:pt x="1657498" y="0"/>
                </a:lnTo>
              </a:path>
            </a:pathLst>
          </a:custGeom>
          <a:ln w="9238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3090976" y="1599687"/>
            <a:ext cx="59182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>
                <a:solidFill>
                  <a:srgbClr val="3333B2"/>
                </a:solidFill>
                <a:latin typeface="Times New Roman"/>
                <a:cs typeface="Times New Roman"/>
              </a:rPr>
              <a:t>(f)</a:t>
            </a:r>
            <a:r>
              <a:rPr sz="900" spc="-45" dirty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Nephritis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454134" y="2094611"/>
            <a:ext cx="1657985" cy="350520"/>
          </a:xfrm>
          <a:custGeom>
            <a:avLst/>
            <a:gdLst/>
            <a:ahLst/>
            <a:cxnLst/>
            <a:rect l="l" t="t" r="r" b="b"/>
            <a:pathLst>
              <a:path w="1657985" h="350519">
                <a:moveTo>
                  <a:pt x="0" y="350077"/>
                </a:moveTo>
                <a:lnTo>
                  <a:pt x="118401" y="331721"/>
                </a:lnTo>
                <a:lnTo>
                  <a:pt x="236761" y="319333"/>
                </a:lnTo>
                <a:lnTo>
                  <a:pt x="355163" y="261689"/>
                </a:lnTo>
                <a:lnTo>
                  <a:pt x="473565" y="237773"/>
                </a:lnTo>
                <a:lnTo>
                  <a:pt x="591966" y="195909"/>
                </a:lnTo>
                <a:lnTo>
                  <a:pt x="710368" y="157397"/>
                </a:lnTo>
                <a:lnTo>
                  <a:pt x="828728" y="132827"/>
                </a:lnTo>
                <a:lnTo>
                  <a:pt x="947130" y="101225"/>
                </a:lnTo>
                <a:lnTo>
                  <a:pt x="1065531" y="83768"/>
                </a:lnTo>
                <a:lnTo>
                  <a:pt x="1183933" y="64144"/>
                </a:lnTo>
                <a:lnTo>
                  <a:pt x="1302335" y="38920"/>
                </a:lnTo>
                <a:lnTo>
                  <a:pt x="1420737" y="29926"/>
                </a:lnTo>
                <a:lnTo>
                  <a:pt x="1539097" y="14799"/>
                </a:lnTo>
                <a:lnTo>
                  <a:pt x="1657498" y="0"/>
                </a:lnTo>
              </a:path>
            </a:pathLst>
          </a:custGeom>
          <a:ln w="9211">
            <a:solidFill>
              <a:srgbClr val="0B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72536" y="2718561"/>
            <a:ext cx="1421130" cy="0"/>
          </a:xfrm>
          <a:custGeom>
            <a:avLst/>
            <a:gdLst/>
            <a:ahLst/>
            <a:cxnLst/>
            <a:rect l="l" t="t" r="r" b="b"/>
            <a:pathLst>
              <a:path w="1421130">
                <a:moveTo>
                  <a:pt x="0" y="0"/>
                </a:moveTo>
                <a:lnTo>
                  <a:pt x="14206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72536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09298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046101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282863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519666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56470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993232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87820" y="1906224"/>
            <a:ext cx="0" cy="781685"/>
          </a:xfrm>
          <a:custGeom>
            <a:avLst/>
            <a:gdLst/>
            <a:ahLst/>
            <a:cxnLst/>
            <a:rect l="l" t="t" r="r" b="b"/>
            <a:pathLst>
              <a:path h="781685">
                <a:moveTo>
                  <a:pt x="0" y="78110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57428" y="2687326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57428" y="2426945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57428" y="2166605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57428" y="1906224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 txBox="1"/>
          <p:nvPr/>
        </p:nvSpPr>
        <p:spPr>
          <a:xfrm>
            <a:off x="228525" y="2603023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0.05</a:t>
            </a:r>
            <a:endParaRPr sz="60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228525" y="2342643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0.10</a:t>
            </a:r>
            <a:endParaRPr sz="600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228525" y="2082303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0.15</a:t>
            </a:r>
            <a:endParaRPr sz="60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228525" y="1821922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0.20</a:t>
            </a:r>
            <a:endParaRPr sz="600">
              <a:latin typeface="Arial"/>
              <a:cs typeface="Arial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387820" y="1874990"/>
            <a:ext cx="1790700" cy="843915"/>
          </a:xfrm>
          <a:custGeom>
            <a:avLst/>
            <a:gdLst/>
            <a:ahLst/>
            <a:cxnLst/>
            <a:rect l="l" t="t" r="r" b="b"/>
            <a:pathLst>
              <a:path w="1790700" h="843914">
                <a:moveTo>
                  <a:pt x="0" y="843571"/>
                </a:moveTo>
                <a:lnTo>
                  <a:pt x="1790126" y="843571"/>
                </a:lnTo>
                <a:lnTo>
                  <a:pt x="1790126" y="0"/>
                </a:lnTo>
                <a:lnTo>
                  <a:pt x="0" y="0"/>
                </a:lnTo>
                <a:lnTo>
                  <a:pt x="0" y="84357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 txBox="1"/>
          <p:nvPr/>
        </p:nvSpPr>
        <p:spPr>
          <a:xfrm>
            <a:off x="106958" y="2179800"/>
            <a:ext cx="101600" cy="234315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MAPE</a:t>
            </a:r>
            <a:endParaRPr sz="600">
              <a:latin typeface="Arial"/>
              <a:cs typeface="Arial"/>
            </a:endParaRPr>
          </a:p>
        </p:txBody>
      </p:sp>
      <p:sp>
        <p:nvSpPr>
          <p:cNvPr id="105" name="object 105"/>
          <p:cNvSpPr/>
          <p:nvPr/>
        </p:nvSpPr>
        <p:spPr>
          <a:xfrm>
            <a:off x="442737" y="241226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61139" y="239207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79499" y="238213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97901" y="232330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916303" y="230033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034704" y="225797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153106" y="222114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271466" y="2197676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389868" y="2166033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508269" y="215086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59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626671" y="213385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745073" y="210810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863475" y="209943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981835" y="2083368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100236" y="206607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54134" y="2043262"/>
            <a:ext cx="1657985" cy="365125"/>
          </a:xfrm>
          <a:custGeom>
            <a:avLst/>
            <a:gdLst/>
            <a:ahLst/>
            <a:cxnLst/>
            <a:rect l="l" t="t" r="r" b="b"/>
            <a:pathLst>
              <a:path w="1657985" h="365125">
                <a:moveTo>
                  <a:pt x="0" y="364672"/>
                </a:moveTo>
                <a:lnTo>
                  <a:pt x="118401" y="354901"/>
                </a:lnTo>
                <a:lnTo>
                  <a:pt x="236761" y="341696"/>
                </a:lnTo>
                <a:lnTo>
                  <a:pt x="355163" y="278492"/>
                </a:lnTo>
                <a:lnTo>
                  <a:pt x="473565" y="252449"/>
                </a:lnTo>
                <a:lnTo>
                  <a:pt x="591966" y="209277"/>
                </a:lnTo>
                <a:lnTo>
                  <a:pt x="710368" y="165329"/>
                </a:lnTo>
                <a:lnTo>
                  <a:pt x="828728" y="139000"/>
                </a:lnTo>
                <a:lnTo>
                  <a:pt x="947130" y="105599"/>
                </a:lnTo>
                <a:lnTo>
                  <a:pt x="1065531" y="85158"/>
                </a:lnTo>
                <a:lnTo>
                  <a:pt x="1183933" y="60301"/>
                </a:lnTo>
                <a:lnTo>
                  <a:pt x="1302335" y="32869"/>
                </a:lnTo>
                <a:lnTo>
                  <a:pt x="1420737" y="24243"/>
                </a:lnTo>
                <a:lnTo>
                  <a:pt x="1539097" y="9770"/>
                </a:lnTo>
                <a:lnTo>
                  <a:pt x="1657498" y="0"/>
                </a:lnTo>
              </a:path>
            </a:pathLst>
          </a:custGeom>
          <a:ln w="9212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619523" y="2204381"/>
            <a:ext cx="1657985" cy="318770"/>
          </a:xfrm>
          <a:custGeom>
            <a:avLst/>
            <a:gdLst/>
            <a:ahLst/>
            <a:cxnLst/>
            <a:rect l="l" t="t" r="r" b="b"/>
            <a:pathLst>
              <a:path w="1657985" h="318769">
                <a:moveTo>
                  <a:pt x="0" y="318393"/>
                </a:moveTo>
                <a:lnTo>
                  <a:pt x="118401" y="301917"/>
                </a:lnTo>
                <a:lnTo>
                  <a:pt x="236761" y="291288"/>
                </a:lnTo>
                <a:lnTo>
                  <a:pt x="355163" y="252858"/>
                </a:lnTo>
                <a:lnTo>
                  <a:pt x="473565" y="227470"/>
                </a:lnTo>
                <a:lnTo>
                  <a:pt x="591966" y="197789"/>
                </a:lnTo>
                <a:lnTo>
                  <a:pt x="710368" y="174609"/>
                </a:lnTo>
                <a:lnTo>
                  <a:pt x="828728" y="150856"/>
                </a:lnTo>
                <a:lnTo>
                  <a:pt x="947130" y="134258"/>
                </a:lnTo>
                <a:lnTo>
                  <a:pt x="1065531" y="102492"/>
                </a:lnTo>
                <a:lnTo>
                  <a:pt x="1183933" y="77104"/>
                </a:lnTo>
                <a:lnTo>
                  <a:pt x="1302335" y="50571"/>
                </a:lnTo>
                <a:lnTo>
                  <a:pt x="1420737" y="31029"/>
                </a:lnTo>
                <a:lnTo>
                  <a:pt x="1539097" y="12019"/>
                </a:lnTo>
                <a:lnTo>
                  <a:pt x="1657498" y="0"/>
                </a:lnTo>
              </a:path>
            </a:pathLst>
          </a:custGeom>
          <a:ln w="9209">
            <a:solidFill>
              <a:srgbClr val="0B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737924" y="2718561"/>
            <a:ext cx="1421130" cy="0"/>
          </a:xfrm>
          <a:custGeom>
            <a:avLst/>
            <a:gdLst/>
            <a:ahLst/>
            <a:cxnLst/>
            <a:rect l="l" t="t" r="r" b="b"/>
            <a:pathLst>
              <a:path w="1421129">
                <a:moveTo>
                  <a:pt x="0" y="0"/>
                </a:moveTo>
                <a:lnTo>
                  <a:pt x="14206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737924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974686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211490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448251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685054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921858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158620" y="2718561"/>
            <a:ext cx="0" cy="29845"/>
          </a:xfrm>
          <a:custGeom>
            <a:avLst/>
            <a:gdLst/>
            <a:ahLst/>
            <a:cxnLst/>
            <a:rect l="l" t="t" r="r" b="b"/>
            <a:pathLst>
              <a:path h="29844">
                <a:moveTo>
                  <a:pt x="0" y="0"/>
                </a:moveTo>
                <a:lnTo>
                  <a:pt x="0" y="2943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553208" y="1906224"/>
            <a:ext cx="0" cy="781685"/>
          </a:xfrm>
          <a:custGeom>
            <a:avLst/>
            <a:gdLst/>
            <a:ahLst/>
            <a:cxnLst/>
            <a:rect l="l" t="t" r="r" b="b"/>
            <a:pathLst>
              <a:path h="781685">
                <a:moveTo>
                  <a:pt x="0" y="78110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522816" y="2687326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522816" y="2575717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522816" y="2464149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522816" y="2352580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522816" y="2240970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522816" y="2129402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522816" y="2017793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522816" y="1906224"/>
            <a:ext cx="30480" cy="0"/>
          </a:xfrm>
          <a:custGeom>
            <a:avLst/>
            <a:gdLst/>
            <a:ahLst/>
            <a:cxnLst/>
            <a:rect l="l" t="t" r="r" b="b"/>
            <a:pathLst>
              <a:path w="30480">
                <a:moveTo>
                  <a:pt x="3039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 txBox="1"/>
          <p:nvPr/>
        </p:nvSpPr>
        <p:spPr>
          <a:xfrm>
            <a:off x="2393913" y="2603023"/>
            <a:ext cx="101600" cy="168910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ts val="720"/>
              </a:lnSpc>
              <a:spcBef>
                <a:spcPts val="80"/>
              </a:spcBef>
            </a:pPr>
            <a:r>
              <a:rPr sz="600" dirty="0">
                <a:latin typeface="Arial"/>
                <a:cs typeface="Arial"/>
              </a:rPr>
              <a:t>0.05</a:t>
            </a:r>
            <a:endParaRPr sz="600">
              <a:latin typeface="Arial"/>
              <a:cs typeface="Arial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2553208" y="1874990"/>
            <a:ext cx="1790700" cy="843915"/>
          </a:xfrm>
          <a:custGeom>
            <a:avLst/>
            <a:gdLst/>
            <a:ahLst/>
            <a:cxnLst/>
            <a:rect l="l" t="t" r="r" b="b"/>
            <a:pathLst>
              <a:path w="1790700" h="843914">
                <a:moveTo>
                  <a:pt x="0" y="843571"/>
                </a:moveTo>
                <a:lnTo>
                  <a:pt x="1790126" y="843571"/>
                </a:lnTo>
                <a:lnTo>
                  <a:pt x="1790126" y="0"/>
                </a:lnTo>
                <a:lnTo>
                  <a:pt x="0" y="0"/>
                </a:lnTo>
                <a:lnTo>
                  <a:pt x="0" y="84357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41" name="object 141"/>
          <p:cNvGraphicFramePr>
            <a:graphicFrameLocks noGrp="1"/>
          </p:cNvGraphicFramePr>
          <p:nvPr/>
        </p:nvGraphicFramePr>
        <p:xfrm>
          <a:off x="542683" y="2744459"/>
          <a:ext cx="3663948" cy="2082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9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09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96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10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8006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209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961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6891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104139">
                <a:tc>
                  <a:txBody>
                    <a:bodyPr/>
                    <a:lstStyle/>
                    <a:p>
                      <a:pPr marL="8255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2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4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ts val="640"/>
                        </a:lnSpc>
                        <a:spcBef>
                          <a:spcPts val="80"/>
                        </a:spcBef>
                        <a:tabLst>
                          <a:tab pos="236220" algn="l"/>
                          <a:tab pos="452120" algn="l"/>
                        </a:tabLst>
                      </a:pPr>
                      <a:r>
                        <a:rPr sz="550" dirty="0">
                          <a:latin typeface="Arial"/>
                          <a:cs typeface="Arial"/>
                        </a:rPr>
                        <a:t>6	8	10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spc="25" dirty="0">
                          <a:latin typeface="Arial"/>
                          <a:cs typeface="Arial"/>
                        </a:rPr>
                        <a:t>12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spc="25" dirty="0">
                          <a:latin typeface="Arial"/>
                          <a:cs typeface="Arial"/>
                        </a:rPr>
                        <a:t>14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R="87630" algn="r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2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4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640"/>
                        </a:lnSpc>
                        <a:spcBef>
                          <a:spcPts val="80"/>
                        </a:spcBef>
                        <a:tabLst>
                          <a:tab pos="351155" algn="l"/>
                          <a:tab pos="566420" algn="l"/>
                        </a:tabLst>
                      </a:pPr>
                      <a:r>
                        <a:rPr sz="550" spc="25" dirty="0">
                          <a:latin typeface="Arial"/>
                          <a:cs typeface="Arial"/>
                        </a:rPr>
                        <a:t>6	8	10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spc="25" dirty="0">
                          <a:latin typeface="Arial"/>
                          <a:cs typeface="Arial"/>
                        </a:rPr>
                        <a:t>12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ts val="640"/>
                        </a:lnSpc>
                        <a:spcBef>
                          <a:spcPts val="80"/>
                        </a:spcBef>
                      </a:pPr>
                      <a:r>
                        <a:rPr sz="550" dirty="0">
                          <a:latin typeface="Arial"/>
                          <a:cs typeface="Arial"/>
                        </a:rPr>
                        <a:t>14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41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ts val="535"/>
                        </a:lnSpc>
                        <a:spcBef>
                          <a:spcPts val="18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Forecast</a:t>
                      </a:r>
                      <a:r>
                        <a:rPr sz="550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5" dirty="0">
                          <a:latin typeface="Arial"/>
                          <a:cs typeface="Arial"/>
                        </a:rPr>
                        <a:t>Horizon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535"/>
                        </a:lnSpc>
                        <a:spcBef>
                          <a:spcPts val="185"/>
                        </a:spcBef>
                      </a:pPr>
                      <a:r>
                        <a:rPr sz="550" spc="15" dirty="0">
                          <a:latin typeface="Arial"/>
                          <a:cs typeface="Arial"/>
                        </a:rPr>
                        <a:t>Forecast</a:t>
                      </a:r>
                      <a:r>
                        <a:rPr sz="55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550" spc="15" dirty="0">
                          <a:latin typeface="Arial"/>
                          <a:cs typeface="Arial"/>
                        </a:rPr>
                        <a:t>Horizon</a:t>
                      </a:r>
                      <a:endParaRPr sz="550">
                        <a:latin typeface="Arial"/>
                        <a:cs typeface="Arial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42" name="object 142"/>
          <p:cNvSpPr txBox="1"/>
          <p:nvPr/>
        </p:nvSpPr>
        <p:spPr>
          <a:xfrm>
            <a:off x="2272346" y="1933489"/>
            <a:ext cx="223520" cy="615315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R="103505" algn="ctr">
              <a:lnSpc>
                <a:spcPct val="100000"/>
              </a:lnSpc>
              <a:spcBef>
                <a:spcPts val="80"/>
              </a:spcBef>
            </a:pPr>
            <a:r>
              <a:rPr sz="600" spc="-15" dirty="0">
                <a:latin typeface="Arial"/>
                <a:cs typeface="Arial"/>
              </a:rPr>
              <a:t>MAPE</a:t>
            </a:r>
            <a:endParaRPr sz="600">
              <a:latin typeface="Arial"/>
              <a:cs typeface="Arial"/>
            </a:endParaRPr>
          </a:p>
          <a:p>
            <a:pPr algn="ctr">
              <a:lnSpc>
                <a:spcPts val="720"/>
              </a:lnSpc>
              <a:spcBef>
                <a:spcPts val="235"/>
              </a:spcBef>
            </a:pPr>
            <a:r>
              <a:rPr sz="600" spc="-15" dirty="0">
                <a:latin typeface="Arial"/>
                <a:cs typeface="Arial"/>
              </a:rPr>
              <a:t>0.15 0.25 0.35</a:t>
            </a:r>
            <a:endParaRPr sz="600">
              <a:latin typeface="Arial"/>
              <a:cs typeface="Arial"/>
            </a:endParaRPr>
          </a:p>
        </p:txBody>
      </p:sp>
      <p:sp>
        <p:nvSpPr>
          <p:cNvPr id="143" name="object 143"/>
          <p:cNvSpPr/>
          <p:nvPr/>
        </p:nvSpPr>
        <p:spPr>
          <a:xfrm>
            <a:off x="2608126" y="253520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726527" y="2519667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844887" y="250777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963289" y="2470363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081691" y="244591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200093" y="2417542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318494" y="239468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436854" y="237159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555256" y="2354011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673657" y="2323553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792060" y="2298901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910461" y="2272900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028863" y="2253767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147223" y="2235819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265624" y="2224945"/>
            <a:ext cx="22860" cy="22225"/>
          </a:xfrm>
          <a:custGeom>
            <a:avLst/>
            <a:gdLst/>
            <a:ahLst/>
            <a:cxnLst/>
            <a:rect l="l" t="t" r="r" b="b"/>
            <a:pathLst>
              <a:path w="22860" h="22225">
                <a:moveTo>
                  <a:pt x="17690" y="0"/>
                </a:moveTo>
                <a:lnTo>
                  <a:pt x="5103" y="0"/>
                </a:lnTo>
                <a:lnTo>
                  <a:pt x="0" y="4942"/>
                </a:lnTo>
                <a:lnTo>
                  <a:pt x="0" y="17133"/>
                </a:lnTo>
                <a:lnTo>
                  <a:pt x="5103" y="22076"/>
                </a:lnTo>
                <a:lnTo>
                  <a:pt x="17690" y="22076"/>
                </a:lnTo>
                <a:lnTo>
                  <a:pt x="22793" y="17133"/>
                </a:lnTo>
                <a:lnTo>
                  <a:pt x="22793" y="4942"/>
                </a:lnTo>
                <a:lnTo>
                  <a:pt x="1769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619523" y="2029771"/>
            <a:ext cx="1657985" cy="353695"/>
          </a:xfrm>
          <a:custGeom>
            <a:avLst/>
            <a:gdLst/>
            <a:ahLst/>
            <a:cxnLst/>
            <a:rect l="l" t="t" r="r" b="b"/>
            <a:pathLst>
              <a:path w="1657985" h="353694">
                <a:moveTo>
                  <a:pt x="0" y="353675"/>
                </a:moveTo>
                <a:lnTo>
                  <a:pt x="118401" y="328532"/>
                </a:lnTo>
                <a:lnTo>
                  <a:pt x="236761" y="318311"/>
                </a:lnTo>
                <a:lnTo>
                  <a:pt x="355163" y="276039"/>
                </a:lnTo>
                <a:lnTo>
                  <a:pt x="473565" y="249261"/>
                </a:lnTo>
                <a:lnTo>
                  <a:pt x="591966" y="214674"/>
                </a:lnTo>
                <a:lnTo>
                  <a:pt x="710368" y="189163"/>
                </a:lnTo>
                <a:lnTo>
                  <a:pt x="828728" y="166228"/>
                </a:lnTo>
                <a:lnTo>
                  <a:pt x="947130" y="147626"/>
                </a:lnTo>
                <a:lnTo>
                  <a:pt x="1065531" y="110791"/>
                </a:lnTo>
                <a:lnTo>
                  <a:pt x="1183933" y="83032"/>
                </a:lnTo>
                <a:lnTo>
                  <a:pt x="1302335" y="54414"/>
                </a:lnTo>
                <a:lnTo>
                  <a:pt x="1420737" y="33360"/>
                </a:lnTo>
                <a:lnTo>
                  <a:pt x="1539097" y="12346"/>
                </a:lnTo>
                <a:lnTo>
                  <a:pt x="1657498" y="0"/>
                </a:lnTo>
              </a:path>
            </a:pathLst>
          </a:custGeom>
          <a:ln w="9211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 txBox="1"/>
          <p:nvPr/>
        </p:nvSpPr>
        <p:spPr>
          <a:xfrm>
            <a:off x="931951" y="3048915"/>
            <a:ext cx="579120" cy="16319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900" spc="-5" dirty="0">
                <a:solidFill>
                  <a:srgbClr val="3333B2"/>
                </a:solidFill>
                <a:latin typeface="Times New Roman"/>
                <a:cs typeface="Times New Roman"/>
              </a:rPr>
              <a:t>(g)</a:t>
            </a:r>
            <a:r>
              <a:rPr sz="900" spc="-60" dirty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15" dirty="0">
                <a:latin typeface="Times New Roman"/>
                <a:cs typeface="Times New Roman"/>
              </a:rPr>
              <a:t>Vascular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3163735" y="3048915"/>
            <a:ext cx="446405" cy="16319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900" spc="-5" dirty="0">
                <a:solidFill>
                  <a:srgbClr val="3333B2"/>
                </a:solidFill>
                <a:latin typeface="Times New Roman"/>
                <a:cs typeface="Times New Roman"/>
              </a:rPr>
              <a:t>(h)</a:t>
            </a:r>
            <a:r>
              <a:rPr sz="900" spc="-55" dirty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Other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4" name="object 16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65" name="object 165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66" name="object 16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67" name="object 16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16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Cause-elimination </a:t>
            </a:r>
            <a:r>
              <a:rPr spc="5" dirty="0"/>
              <a:t>mortality</a:t>
            </a:r>
            <a:r>
              <a:rPr spc="-25" dirty="0"/>
              <a:t> </a:t>
            </a:r>
            <a:r>
              <a:rPr spc="5" dirty="0"/>
              <a:t>projection</a:t>
            </a:r>
          </a:p>
        </p:txBody>
      </p:sp>
      <p:sp>
        <p:nvSpPr>
          <p:cNvPr id="3" name="object 3"/>
          <p:cNvSpPr/>
          <p:nvPr/>
        </p:nvSpPr>
        <p:spPr>
          <a:xfrm>
            <a:off x="960841" y="1207409"/>
            <a:ext cx="2866390" cy="1285240"/>
          </a:xfrm>
          <a:custGeom>
            <a:avLst/>
            <a:gdLst/>
            <a:ahLst/>
            <a:cxnLst/>
            <a:rect l="l" t="t" r="r" b="b"/>
            <a:pathLst>
              <a:path w="2866390" h="1285239">
                <a:moveTo>
                  <a:pt x="0" y="1039534"/>
                </a:moveTo>
                <a:lnTo>
                  <a:pt x="34126" y="1095483"/>
                </a:lnTo>
                <a:lnTo>
                  <a:pt x="68250" y="1171548"/>
                </a:lnTo>
                <a:lnTo>
                  <a:pt x="102376" y="1212331"/>
                </a:lnTo>
                <a:lnTo>
                  <a:pt x="136503" y="1229148"/>
                </a:lnTo>
                <a:lnTo>
                  <a:pt x="170629" y="1273545"/>
                </a:lnTo>
                <a:lnTo>
                  <a:pt x="204755" y="1285175"/>
                </a:lnTo>
                <a:lnTo>
                  <a:pt x="238881" y="1271031"/>
                </a:lnTo>
                <a:lnTo>
                  <a:pt x="273007" y="1268045"/>
                </a:lnTo>
                <a:lnTo>
                  <a:pt x="307133" y="1269695"/>
                </a:lnTo>
                <a:lnTo>
                  <a:pt x="341196" y="1251779"/>
                </a:lnTo>
                <a:lnTo>
                  <a:pt x="375322" y="1214374"/>
                </a:lnTo>
                <a:lnTo>
                  <a:pt x="409449" y="1194258"/>
                </a:lnTo>
                <a:lnTo>
                  <a:pt x="443575" y="1157954"/>
                </a:lnTo>
                <a:lnTo>
                  <a:pt x="477701" y="1090847"/>
                </a:lnTo>
                <a:lnTo>
                  <a:pt x="511827" y="1019889"/>
                </a:lnTo>
                <a:lnTo>
                  <a:pt x="545953" y="958990"/>
                </a:lnTo>
                <a:lnTo>
                  <a:pt x="580079" y="911842"/>
                </a:lnTo>
                <a:lnTo>
                  <a:pt x="614205" y="881274"/>
                </a:lnTo>
                <a:lnTo>
                  <a:pt x="648331" y="857386"/>
                </a:lnTo>
                <a:lnTo>
                  <a:pt x="682457" y="835776"/>
                </a:lnTo>
                <a:lnTo>
                  <a:pt x="750646" y="816445"/>
                </a:lnTo>
                <a:lnTo>
                  <a:pt x="818898" y="808195"/>
                </a:lnTo>
                <a:lnTo>
                  <a:pt x="853024" y="806230"/>
                </a:lnTo>
                <a:lnTo>
                  <a:pt x="887150" y="801672"/>
                </a:lnTo>
                <a:lnTo>
                  <a:pt x="921276" y="794993"/>
                </a:lnTo>
                <a:lnTo>
                  <a:pt x="955402" y="788785"/>
                </a:lnTo>
                <a:lnTo>
                  <a:pt x="989528" y="785485"/>
                </a:lnTo>
                <a:lnTo>
                  <a:pt x="1023654" y="784778"/>
                </a:lnTo>
                <a:lnTo>
                  <a:pt x="1057780" y="785328"/>
                </a:lnTo>
                <a:lnTo>
                  <a:pt x="1091906" y="782970"/>
                </a:lnTo>
                <a:lnTo>
                  <a:pt x="1126033" y="776527"/>
                </a:lnTo>
                <a:lnTo>
                  <a:pt x="1160159" y="774562"/>
                </a:lnTo>
                <a:lnTo>
                  <a:pt x="1194222" y="770948"/>
                </a:lnTo>
                <a:lnTo>
                  <a:pt x="1228348" y="761282"/>
                </a:lnTo>
                <a:lnTo>
                  <a:pt x="1262474" y="755546"/>
                </a:lnTo>
                <a:lnTo>
                  <a:pt x="1296600" y="748631"/>
                </a:lnTo>
                <a:lnTo>
                  <a:pt x="1330726" y="736294"/>
                </a:lnTo>
                <a:lnTo>
                  <a:pt x="1364852" y="727414"/>
                </a:lnTo>
                <a:lnTo>
                  <a:pt x="1398978" y="718535"/>
                </a:lnTo>
                <a:lnTo>
                  <a:pt x="1433104" y="706591"/>
                </a:lnTo>
                <a:lnTo>
                  <a:pt x="1467230" y="697947"/>
                </a:lnTo>
                <a:lnTo>
                  <a:pt x="1501356" y="688989"/>
                </a:lnTo>
                <a:lnTo>
                  <a:pt x="1535482" y="676495"/>
                </a:lnTo>
                <a:lnTo>
                  <a:pt x="1569608" y="665100"/>
                </a:lnTo>
                <a:lnTo>
                  <a:pt x="1603734" y="652763"/>
                </a:lnTo>
                <a:lnTo>
                  <a:pt x="1637797" y="638619"/>
                </a:lnTo>
                <a:lnTo>
                  <a:pt x="1671923" y="628954"/>
                </a:lnTo>
                <a:lnTo>
                  <a:pt x="1706050" y="619367"/>
                </a:lnTo>
                <a:lnTo>
                  <a:pt x="1740176" y="607187"/>
                </a:lnTo>
                <a:lnTo>
                  <a:pt x="1774302" y="599408"/>
                </a:lnTo>
                <a:lnTo>
                  <a:pt x="1808428" y="592335"/>
                </a:lnTo>
                <a:lnTo>
                  <a:pt x="1842554" y="582827"/>
                </a:lnTo>
                <a:lnTo>
                  <a:pt x="1876680" y="574733"/>
                </a:lnTo>
                <a:lnTo>
                  <a:pt x="1910806" y="565304"/>
                </a:lnTo>
                <a:lnTo>
                  <a:pt x="1944932" y="552024"/>
                </a:lnTo>
                <a:lnTo>
                  <a:pt x="1979058" y="539608"/>
                </a:lnTo>
                <a:lnTo>
                  <a:pt x="2013184" y="527585"/>
                </a:lnTo>
                <a:lnTo>
                  <a:pt x="2047247" y="514856"/>
                </a:lnTo>
                <a:lnTo>
                  <a:pt x="2081373" y="500318"/>
                </a:lnTo>
                <a:lnTo>
                  <a:pt x="2115499" y="483031"/>
                </a:lnTo>
                <a:lnTo>
                  <a:pt x="2149625" y="467943"/>
                </a:lnTo>
                <a:lnTo>
                  <a:pt x="2217877" y="444762"/>
                </a:lnTo>
                <a:lnTo>
                  <a:pt x="2286129" y="416316"/>
                </a:lnTo>
                <a:lnTo>
                  <a:pt x="2354381" y="381898"/>
                </a:lnTo>
                <a:lnTo>
                  <a:pt x="2388507" y="365868"/>
                </a:lnTo>
                <a:lnTo>
                  <a:pt x="2422634" y="354395"/>
                </a:lnTo>
                <a:lnTo>
                  <a:pt x="2456760" y="337108"/>
                </a:lnTo>
                <a:lnTo>
                  <a:pt x="2490823" y="308740"/>
                </a:lnTo>
                <a:lnTo>
                  <a:pt x="2524949" y="279508"/>
                </a:lnTo>
                <a:lnTo>
                  <a:pt x="2559075" y="253027"/>
                </a:lnTo>
                <a:lnTo>
                  <a:pt x="2593201" y="229060"/>
                </a:lnTo>
                <a:lnTo>
                  <a:pt x="2627327" y="203129"/>
                </a:lnTo>
                <a:lnTo>
                  <a:pt x="2661453" y="169339"/>
                </a:lnTo>
                <a:lnTo>
                  <a:pt x="2695579" y="127849"/>
                </a:lnTo>
                <a:lnTo>
                  <a:pt x="2729705" y="87616"/>
                </a:lnTo>
                <a:lnTo>
                  <a:pt x="2763831" y="59406"/>
                </a:lnTo>
                <a:lnTo>
                  <a:pt x="2797957" y="42118"/>
                </a:lnTo>
                <a:lnTo>
                  <a:pt x="2832083" y="17837"/>
                </a:lnTo>
                <a:lnTo>
                  <a:pt x="2866209" y="0"/>
                </a:lnTo>
              </a:path>
            </a:pathLst>
          </a:custGeom>
          <a:ln w="17087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6715" y="2770681"/>
            <a:ext cx="2729865" cy="0"/>
          </a:xfrm>
          <a:custGeom>
            <a:avLst/>
            <a:gdLst/>
            <a:ahLst/>
            <a:cxnLst/>
            <a:rect l="l" t="t" r="r" b="b"/>
            <a:pathLst>
              <a:path w="2729865">
                <a:moveTo>
                  <a:pt x="0" y="0"/>
                </a:moveTo>
                <a:lnTo>
                  <a:pt x="2729706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6715" y="2770681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577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09172" y="2770681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577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91568" y="2770681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577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974026" y="2770681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577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56421" y="2770681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577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6206" y="867472"/>
            <a:ext cx="0" cy="1663700"/>
          </a:xfrm>
          <a:custGeom>
            <a:avLst/>
            <a:gdLst/>
            <a:ahLst/>
            <a:cxnLst/>
            <a:rect l="l" t="t" r="r" b="b"/>
            <a:pathLst>
              <a:path h="1663700">
                <a:moveTo>
                  <a:pt x="0" y="1663616"/>
                </a:moveTo>
                <a:lnTo>
                  <a:pt x="0" y="0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00956" y="2531089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00956" y="2198381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00956" y="1865673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00956" y="1532887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00956" y="1200180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00956" y="867472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37825" y="2105057"/>
            <a:ext cx="139065" cy="558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  <a:tabLst>
                <a:tab pos="384175" algn="l"/>
              </a:tabLst>
            </a:pPr>
            <a:r>
              <a:rPr sz="900" dirty="0">
                <a:latin typeface="Arial"/>
                <a:cs typeface="Arial"/>
              </a:rPr>
              <a:t>−10	−8</a:t>
            </a:r>
            <a:endParaRPr sz="9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7825" y="1772347"/>
            <a:ext cx="139065" cy="1866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</a:pPr>
            <a:r>
              <a:rPr sz="900" dirty="0">
                <a:latin typeface="Arial"/>
                <a:cs typeface="Arial"/>
              </a:rPr>
              <a:t>−6</a:t>
            </a:r>
            <a:endParaRPr sz="9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37825" y="1439560"/>
            <a:ext cx="139065" cy="1866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</a:pPr>
            <a:r>
              <a:rPr sz="900" dirty="0">
                <a:latin typeface="Arial"/>
                <a:cs typeface="Arial"/>
              </a:rPr>
              <a:t>−4</a:t>
            </a:r>
            <a:endParaRPr sz="9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7825" y="1106854"/>
            <a:ext cx="139065" cy="1866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</a:pPr>
            <a:r>
              <a:rPr sz="900" dirty="0">
                <a:latin typeface="Arial"/>
                <a:cs typeface="Arial"/>
              </a:rPr>
              <a:t>−2</a:t>
            </a:r>
            <a:endParaRPr sz="9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7825" y="815450"/>
            <a:ext cx="139065" cy="10413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</a:pPr>
            <a:r>
              <a:rPr sz="90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46206" y="794235"/>
            <a:ext cx="3095625" cy="1976755"/>
          </a:xfrm>
          <a:custGeom>
            <a:avLst/>
            <a:gdLst/>
            <a:ahLst/>
            <a:cxnLst/>
            <a:rect l="l" t="t" r="r" b="b"/>
            <a:pathLst>
              <a:path w="3095625" h="1976755">
                <a:moveTo>
                  <a:pt x="0" y="1976445"/>
                </a:moveTo>
                <a:lnTo>
                  <a:pt x="3095478" y="1976445"/>
                </a:lnTo>
                <a:lnTo>
                  <a:pt x="3095478" y="0"/>
                </a:lnTo>
                <a:lnTo>
                  <a:pt x="0" y="0"/>
                </a:lnTo>
                <a:lnTo>
                  <a:pt x="0" y="1976445"/>
                </a:lnTo>
              </a:path>
            </a:pathLst>
          </a:custGeom>
          <a:ln w="555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56825" y="1242814"/>
            <a:ext cx="139065" cy="10756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</a:pPr>
            <a:r>
              <a:rPr sz="900" spc="85" dirty="0">
                <a:latin typeface="Arial"/>
                <a:cs typeface="Arial"/>
              </a:rPr>
              <a:t>log mortality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spc="80" dirty="0">
                <a:latin typeface="Arial"/>
                <a:cs typeface="Arial"/>
              </a:rPr>
              <a:t>rate</a:t>
            </a:r>
            <a:endParaRPr sz="9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960841" y="1208588"/>
            <a:ext cx="2866390" cy="1292860"/>
          </a:xfrm>
          <a:custGeom>
            <a:avLst/>
            <a:gdLst/>
            <a:ahLst/>
            <a:cxnLst/>
            <a:rect l="l" t="t" r="r" b="b"/>
            <a:pathLst>
              <a:path w="2866390" h="1292860">
                <a:moveTo>
                  <a:pt x="0" y="1041184"/>
                </a:moveTo>
                <a:lnTo>
                  <a:pt x="34126" y="1100748"/>
                </a:lnTo>
                <a:lnTo>
                  <a:pt x="68250" y="1176656"/>
                </a:lnTo>
                <a:lnTo>
                  <a:pt x="102376" y="1221290"/>
                </a:lnTo>
                <a:lnTo>
                  <a:pt x="136503" y="1241013"/>
                </a:lnTo>
                <a:lnTo>
                  <a:pt x="170629" y="1279832"/>
                </a:lnTo>
                <a:lnTo>
                  <a:pt x="204755" y="1292719"/>
                </a:lnTo>
                <a:lnTo>
                  <a:pt x="238881" y="1285804"/>
                </a:lnTo>
                <a:lnTo>
                  <a:pt x="273007" y="1287768"/>
                </a:lnTo>
                <a:lnTo>
                  <a:pt x="307133" y="1288554"/>
                </a:lnTo>
                <a:lnTo>
                  <a:pt x="341196" y="1267416"/>
                </a:lnTo>
                <a:lnTo>
                  <a:pt x="375322" y="1229855"/>
                </a:lnTo>
                <a:lnTo>
                  <a:pt x="409449" y="1211153"/>
                </a:lnTo>
                <a:lnTo>
                  <a:pt x="443575" y="1161097"/>
                </a:lnTo>
                <a:lnTo>
                  <a:pt x="477701" y="1081260"/>
                </a:lnTo>
                <a:lnTo>
                  <a:pt x="511827" y="1023975"/>
                </a:lnTo>
                <a:lnTo>
                  <a:pt x="545953" y="965512"/>
                </a:lnTo>
                <a:lnTo>
                  <a:pt x="580079" y="906812"/>
                </a:lnTo>
                <a:lnTo>
                  <a:pt x="614205" y="874988"/>
                </a:lnTo>
                <a:lnTo>
                  <a:pt x="648331" y="852907"/>
                </a:lnTo>
                <a:lnTo>
                  <a:pt x="682457" y="831219"/>
                </a:lnTo>
                <a:lnTo>
                  <a:pt x="716583" y="821710"/>
                </a:lnTo>
                <a:lnTo>
                  <a:pt x="750646" y="818017"/>
                </a:lnTo>
                <a:lnTo>
                  <a:pt x="784772" y="812909"/>
                </a:lnTo>
                <a:lnTo>
                  <a:pt x="818898" y="809530"/>
                </a:lnTo>
                <a:lnTo>
                  <a:pt x="853024" y="806466"/>
                </a:lnTo>
                <a:lnTo>
                  <a:pt x="887150" y="801358"/>
                </a:lnTo>
                <a:lnTo>
                  <a:pt x="921276" y="794679"/>
                </a:lnTo>
                <a:lnTo>
                  <a:pt x="955402" y="789100"/>
                </a:lnTo>
                <a:lnTo>
                  <a:pt x="989528" y="786192"/>
                </a:lnTo>
                <a:lnTo>
                  <a:pt x="1023654" y="783835"/>
                </a:lnTo>
                <a:lnTo>
                  <a:pt x="1057780" y="783992"/>
                </a:lnTo>
                <a:lnTo>
                  <a:pt x="1091906" y="781870"/>
                </a:lnTo>
                <a:lnTo>
                  <a:pt x="1126033" y="774955"/>
                </a:lnTo>
                <a:lnTo>
                  <a:pt x="1160159" y="772834"/>
                </a:lnTo>
                <a:lnTo>
                  <a:pt x="1194222" y="769926"/>
                </a:lnTo>
                <a:lnTo>
                  <a:pt x="1228348" y="761047"/>
                </a:lnTo>
                <a:lnTo>
                  <a:pt x="1262474" y="754210"/>
                </a:lnTo>
                <a:lnTo>
                  <a:pt x="1296600" y="746274"/>
                </a:lnTo>
                <a:lnTo>
                  <a:pt x="1330726" y="734251"/>
                </a:lnTo>
                <a:lnTo>
                  <a:pt x="1364852" y="724035"/>
                </a:lnTo>
                <a:lnTo>
                  <a:pt x="1398978" y="714606"/>
                </a:lnTo>
                <a:lnTo>
                  <a:pt x="1433104" y="704469"/>
                </a:lnTo>
                <a:lnTo>
                  <a:pt x="1467230" y="695825"/>
                </a:lnTo>
                <a:lnTo>
                  <a:pt x="1501356" y="685688"/>
                </a:lnTo>
                <a:lnTo>
                  <a:pt x="1535482" y="673508"/>
                </a:lnTo>
                <a:lnTo>
                  <a:pt x="1569608" y="666908"/>
                </a:lnTo>
                <a:lnTo>
                  <a:pt x="1603734" y="658657"/>
                </a:lnTo>
                <a:lnTo>
                  <a:pt x="1637797" y="644434"/>
                </a:lnTo>
                <a:lnTo>
                  <a:pt x="1671923" y="635869"/>
                </a:lnTo>
                <a:lnTo>
                  <a:pt x="1706050" y="629975"/>
                </a:lnTo>
                <a:lnTo>
                  <a:pt x="1740176" y="621724"/>
                </a:lnTo>
                <a:lnTo>
                  <a:pt x="1774302" y="613316"/>
                </a:lnTo>
                <a:lnTo>
                  <a:pt x="1808428" y="606244"/>
                </a:lnTo>
                <a:lnTo>
                  <a:pt x="1842554" y="599486"/>
                </a:lnTo>
                <a:lnTo>
                  <a:pt x="1876680" y="589114"/>
                </a:lnTo>
                <a:lnTo>
                  <a:pt x="1910806" y="580470"/>
                </a:lnTo>
                <a:lnTo>
                  <a:pt x="1944932" y="574891"/>
                </a:lnTo>
                <a:lnTo>
                  <a:pt x="1979058" y="561611"/>
                </a:lnTo>
                <a:lnTo>
                  <a:pt x="2013184" y="552652"/>
                </a:lnTo>
                <a:lnTo>
                  <a:pt x="2047247" y="545109"/>
                </a:lnTo>
                <a:lnTo>
                  <a:pt x="2081373" y="533793"/>
                </a:lnTo>
                <a:lnTo>
                  <a:pt x="2115499" y="519727"/>
                </a:lnTo>
                <a:lnTo>
                  <a:pt x="2149625" y="506998"/>
                </a:lnTo>
                <a:lnTo>
                  <a:pt x="2217877" y="484445"/>
                </a:lnTo>
                <a:lnTo>
                  <a:pt x="2286129" y="456235"/>
                </a:lnTo>
                <a:lnTo>
                  <a:pt x="2320255" y="438554"/>
                </a:lnTo>
                <a:lnTo>
                  <a:pt x="2354381" y="418516"/>
                </a:lnTo>
                <a:lnTo>
                  <a:pt x="2388507" y="399579"/>
                </a:lnTo>
                <a:lnTo>
                  <a:pt x="2422634" y="387320"/>
                </a:lnTo>
                <a:lnTo>
                  <a:pt x="2456760" y="370111"/>
                </a:lnTo>
                <a:lnTo>
                  <a:pt x="2490823" y="340172"/>
                </a:lnTo>
                <a:lnTo>
                  <a:pt x="2524949" y="306619"/>
                </a:lnTo>
                <a:lnTo>
                  <a:pt x="2559075" y="278251"/>
                </a:lnTo>
                <a:lnTo>
                  <a:pt x="2593201" y="254206"/>
                </a:lnTo>
                <a:lnTo>
                  <a:pt x="2627327" y="220181"/>
                </a:lnTo>
                <a:lnTo>
                  <a:pt x="2661453" y="180891"/>
                </a:lnTo>
                <a:lnTo>
                  <a:pt x="2695579" y="140029"/>
                </a:lnTo>
                <a:lnTo>
                  <a:pt x="2729705" y="97517"/>
                </a:lnTo>
                <a:lnTo>
                  <a:pt x="2763831" y="66950"/>
                </a:lnTo>
                <a:lnTo>
                  <a:pt x="2797957" y="49112"/>
                </a:lnTo>
                <a:lnTo>
                  <a:pt x="2832083" y="23652"/>
                </a:lnTo>
                <a:lnTo>
                  <a:pt x="2866209" y="0"/>
                </a:lnTo>
              </a:path>
            </a:pathLst>
          </a:custGeom>
          <a:ln w="17082">
            <a:solidFill>
              <a:srgbClr val="0000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60841" y="1223518"/>
            <a:ext cx="2866390" cy="1311910"/>
          </a:xfrm>
          <a:custGeom>
            <a:avLst/>
            <a:gdLst/>
            <a:ahLst/>
            <a:cxnLst/>
            <a:rect l="l" t="t" r="r" b="b"/>
            <a:pathLst>
              <a:path w="2866390" h="1311910">
                <a:moveTo>
                  <a:pt x="0" y="1029790"/>
                </a:moveTo>
                <a:lnTo>
                  <a:pt x="34126" y="1090218"/>
                </a:lnTo>
                <a:lnTo>
                  <a:pt x="68250" y="1182942"/>
                </a:lnTo>
                <a:lnTo>
                  <a:pt x="102376" y="1221368"/>
                </a:lnTo>
                <a:lnTo>
                  <a:pt x="136503" y="1247614"/>
                </a:lnTo>
                <a:lnTo>
                  <a:pt x="170629" y="1295312"/>
                </a:lnTo>
                <a:lnTo>
                  <a:pt x="204755" y="1311656"/>
                </a:lnTo>
                <a:lnTo>
                  <a:pt x="238881" y="1292247"/>
                </a:lnTo>
                <a:lnTo>
                  <a:pt x="273007" y="1300420"/>
                </a:lnTo>
                <a:lnTo>
                  <a:pt x="307133" y="1284468"/>
                </a:lnTo>
                <a:lnTo>
                  <a:pt x="341196" y="1265530"/>
                </a:lnTo>
                <a:lnTo>
                  <a:pt x="375322" y="1222154"/>
                </a:lnTo>
                <a:lnTo>
                  <a:pt x="409449" y="1197401"/>
                </a:lnTo>
                <a:lnTo>
                  <a:pt x="443575" y="1160233"/>
                </a:lnTo>
                <a:lnTo>
                  <a:pt x="477701" y="1090532"/>
                </a:lnTo>
                <a:lnTo>
                  <a:pt x="511827" y="1013996"/>
                </a:lnTo>
                <a:lnTo>
                  <a:pt x="545953" y="949953"/>
                </a:lnTo>
                <a:lnTo>
                  <a:pt x="580079" y="902491"/>
                </a:lnTo>
                <a:lnTo>
                  <a:pt x="614205" y="871766"/>
                </a:lnTo>
                <a:lnTo>
                  <a:pt x="648331" y="848428"/>
                </a:lnTo>
                <a:lnTo>
                  <a:pt x="682457" y="826739"/>
                </a:lnTo>
                <a:lnTo>
                  <a:pt x="750646" y="807409"/>
                </a:lnTo>
                <a:lnTo>
                  <a:pt x="818898" y="798922"/>
                </a:lnTo>
                <a:lnTo>
                  <a:pt x="853024" y="796172"/>
                </a:lnTo>
                <a:lnTo>
                  <a:pt x="887150" y="793029"/>
                </a:lnTo>
                <a:lnTo>
                  <a:pt x="921276" y="785878"/>
                </a:lnTo>
                <a:lnTo>
                  <a:pt x="955402" y="780377"/>
                </a:lnTo>
                <a:lnTo>
                  <a:pt x="989528" y="776605"/>
                </a:lnTo>
                <a:lnTo>
                  <a:pt x="1023654" y="776684"/>
                </a:lnTo>
                <a:lnTo>
                  <a:pt x="1057780" y="776448"/>
                </a:lnTo>
                <a:lnTo>
                  <a:pt x="1091906" y="774327"/>
                </a:lnTo>
                <a:lnTo>
                  <a:pt x="1126033" y="769455"/>
                </a:lnTo>
                <a:lnTo>
                  <a:pt x="1160159" y="767647"/>
                </a:lnTo>
                <a:lnTo>
                  <a:pt x="1194222" y="764347"/>
                </a:lnTo>
                <a:lnTo>
                  <a:pt x="1228348" y="754289"/>
                </a:lnTo>
                <a:lnTo>
                  <a:pt x="1262474" y="749260"/>
                </a:lnTo>
                <a:lnTo>
                  <a:pt x="1296600" y="742659"/>
                </a:lnTo>
                <a:lnTo>
                  <a:pt x="1330726" y="730400"/>
                </a:lnTo>
                <a:lnTo>
                  <a:pt x="1364852" y="723643"/>
                </a:lnTo>
                <a:lnTo>
                  <a:pt x="1398978" y="714763"/>
                </a:lnTo>
                <a:lnTo>
                  <a:pt x="1433104" y="704312"/>
                </a:lnTo>
                <a:lnTo>
                  <a:pt x="1467230" y="697004"/>
                </a:lnTo>
                <a:lnTo>
                  <a:pt x="1501356" y="690403"/>
                </a:lnTo>
                <a:lnTo>
                  <a:pt x="1535482" y="679402"/>
                </a:lnTo>
                <a:lnTo>
                  <a:pt x="1569608" y="670994"/>
                </a:lnTo>
                <a:lnTo>
                  <a:pt x="1603734" y="659836"/>
                </a:lnTo>
                <a:lnTo>
                  <a:pt x="1637797" y="650406"/>
                </a:lnTo>
                <a:lnTo>
                  <a:pt x="1671923" y="644120"/>
                </a:lnTo>
                <a:lnTo>
                  <a:pt x="1706050" y="636497"/>
                </a:lnTo>
                <a:lnTo>
                  <a:pt x="1740176" y="628168"/>
                </a:lnTo>
                <a:lnTo>
                  <a:pt x="1774302" y="623532"/>
                </a:lnTo>
                <a:lnTo>
                  <a:pt x="1808428" y="621331"/>
                </a:lnTo>
                <a:lnTo>
                  <a:pt x="1842554" y="616224"/>
                </a:lnTo>
                <a:lnTo>
                  <a:pt x="1876680" y="610802"/>
                </a:lnTo>
                <a:lnTo>
                  <a:pt x="1910806" y="604122"/>
                </a:lnTo>
                <a:lnTo>
                  <a:pt x="1944932" y="589899"/>
                </a:lnTo>
                <a:lnTo>
                  <a:pt x="1979058" y="580391"/>
                </a:lnTo>
                <a:lnTo>
                  <a:pt x="2013184" y="570097"/>
                </a:lnTo>
                <a:lnTo>
                  <a:pt x="2047247" y="554224"/>
                </a:lnTo>
                <a:lnTo>
                  <a:pt x="2081373" y="539294"/>
                </a:lnTo>
                <a:lnTo>
                  <a:pt x="2115499" y="522635"/>
                </a:lnTo>
                <a:lnTo>
                  <a:pt x="2149625" y="507705"/>
                </a:lnTo>
                <a:lnTo>
                  <a:pt x="2183751" y="497961"/>
                </a:lnTo>
                <a:lnTo>
                  <a:pt x="2217877" y="487038"/>
                </a:lnTo>
                <a:lnTo>
                  <a:pt x="2252003" y="472344"/>
                </a:lnTo>
                <a:lnTo>
                  <a:pt x="2286129" y="459457"/>
                </a:lnTo>
                <a:lnTo>
                  <a:pt x="2320255" y="441776"/>
                </a:lnTo>
                <a:lnTo>
                  <a:pt x="2354381" y="423388"/>
                </a:lnTo>
                <a:lnTo>
                  <a:pt x="2388507" y="405158"/>
                </a:lnTo>
                <a:lnTo>
                  <a:pt x="2422634" y="395021"/>
                </a:lnTo>
                <a:lnTo>
                  <a:pt x="2456760" y="376398"/>
                </a:lnTo>
                <a:lnTo>
                  <a:pt x="2490823" y="343787"/>
                </a:lnTo>
                <a:lnTo>
                  <a:pt x="2524949" y="311019"/>
                </a:lnTo>
                <a:lnTo>
                  <a:pt x="2559075" y="279901"/>
                </a:lnTo>
                <a:lnTo>
                  <a:pt x="2593201" y="253027"/>
                </a:lnTo>
                <a:lnTo>
                  <a:pt x="2627327" y="224110"/>
                </a:lnTo>
                <a:lnTo>
                  <a:pt x="2661453" y="184505"/>
                </a:lnTo>
                <a:lnTo>
                  <a:pt x="2695579" y="137200"/>
                </a:lnTo>
                <a:lnTo>
                  <a:pt x="2729705" y="92331"/>
                </a:lnTo>
                <a:lnTo>
                  <a:pt x="2763831" y="62078"/>
                </a:lnTo>
                <a:lnTo>
                  <a:pt x="2797957" y="44004"/>
                </a:lnTo>
                <a:lnTo>
                  <a:pt x="2832083" y="18780"/>
                </a:lnTo>
                <a:lnTo>
                  <a:pt x="2866209" y="0"/>
                </a:lnTo>
              </a:path>
            </a:pathLst>
          </a:custGeom>
          <a:ln w="17067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6206" y="794235"/>
            <a:ext cx="1087755" cy="679450"/>
          </a:xfrm>
          <a:custGeom>
            <a:avLst/>
            <a:gdLst/>
            <a:ahLst/>
            <a:cxnLst/>
            <a:rect l="l" t="t" r="r" b="b"/>
            <a:pathLst>
              <a:path w="1087755" h="679450">
                <a:moveTo>
                  <a:pt x="0" y="678931"/>
                </a:moveTo>
                <a:lnTo>
                  <a:pt x="1087131" y="678931"/>
                </a:lnTo>
                <a:lnTo>
                  <a:pt x="1087131" y="0"/>
                </a:lnTo>
                <a:lnTo>
                  <a:pt x="0" y="0"/>
                </a:lnTo>
                <a:lnTo>
                  <a:pt x="0" y="678931"/>
                </a:lnTo>
                <a:close/>
              </a:path>
            </a:pathLst>
          </a:custGeom>
          <a:ln w="55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48019" y="963968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4">
                <a:moveTo>
                  <a:pt x="0" y="0"/>
                </a:moveTo>
                <a:lnTo>
                  <a:pt x="203626" y="0"/>
                </a:lnTo>
              </a:path>
            </a:pathLst>
          </a:custGeom>
          <a:ln w="1178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48019" y="1133701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4">
                <a:moveTo>
                  <a:pt x="0" y="0"/>
                </a:moveTo>
                <a:lnTo>
                  <a:pt x="203626" y="0"/>
                </a:lnTo>
              </a:path>
            </a:pathLst>
          </a:custGeom>
          <a:ln w="11786">
            <a:solidFill>
              <a:srgbClr val="0000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48019" y="1303434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4">
                <a:moveTo>
                  <a:pt x="0" y="0"/>
                </a:moveTo>
                <a:lnTo>
                  <a:pt x="203626" y="0"/>
                </a:lnTo>
              </a:path>
            </a:pathLst>
          </a:custGeom>
          <a:ln w="11786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25844" y="278627"/>
            <a:ext cx="3133090" cy="111696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R="684530" algn="ctr">
              <a:lnSpc>
                <a:spcPct val="100000"/>
              </a:lnSpc>
              <a:spcBef>
                <a:spcPts val="320"/>
              </a:spcBef>
            </a:pPr>
            <a:r>
              <a:rPr sz="1100" b="1" spc="-10" dirty="0">
                <a:solidFill>
                  <a:srgbClr val="BF003F"/>
                </a:solidFill>
                <a:latin typeface="Times New Roman"/>
                <a:cs typeface="Times New Roman"/>
              </a:rPr>
              <a:t>What</a:t>
            </a:r>
            <a:r>
              <a:rPr sz="1100" b="1" spc="-15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1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if</a:t>
            </a:r>
            <a:r>
              <a:rPr sz="1100" b="1" spc="-15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1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.</a:t>
            </a:r>
            <a:r>
              <a:rPr sz="1100" b="1" spc="-12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1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.</a:t>
            </a:r>
            <a:r>
              <a:rPr sz="1100" b="1" spc="-12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1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.</a:t>
            </a:r>
            <a:r>
              <a:rPr sz="1100" b="1" spc="-12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1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cancer</a:t>
            </a:r>
            <a:r>
              <a:rPr sz="1100" b="1" spc="-15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1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deaths</a:t>
            </a:r>
            <a:r>
              <a:rPr sz="1100" b="1" spc="-15" dirty="0">
                <a:solidFill>
                  <a:srgbClr val="BF003F"/>
                </a:solidFill>
                <a:latin typeface="Times New Roman"/>
                <a:cs typeface="Times New Roman"/>
              </a:rPr>
              <a:t> are </a:t>
            </a:r>
            <a:r>
              <a:rPr sz="11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eliminated?</a:t>
            </a:r>
            <a:endParaRPr sz="1100" dirty="0">
              <a:latin typeface="Times New Roman"/>
              <a:cs typeface="Times New Roman"/>
            </a:endParaRPr>
          </a:p>
          <a:p>
            <a:pPr marL="1235710">
              <a:lnSpc>
                <a:spcPct val="100000"/>
              </a:lnSpc>
              <a:spcBef>
                <a:spcPts val="210"/>
              </a:spcBef>
            </a:pPr>
            <a:r>
              <a:rPr sz="1000" spc="-5" dirty="0">
                <a:solidFill>
                  <a:srgbClr val="3333B2"/>
                </a:solidFill>
                <a:latin typeface="Times New Roman"/>
                <a:cs typeface="Times New Roman"/>
              </a:rPr>
              <a:t>Figure: </a:t>
            </a:r>
            <a:r>
              <a:rPr sz="1000" spc="-5" dirty="0">
                <a:latin typeface="Times New Roman"/>
                <a:cs typeface="Times New Roman"/>
              </a:rPr>
              <a:t>Mortality projection for</a:t>
            </a:r>
            <a:r>
              <a:rPr sz="1000" spc="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2050</a:t>
            </a:r>
            <a:endParaRPr sz="1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 dirty="0">
              <a:latin typeface="Times New Roman"/>
              <a:cs typeface="Times New Roman"/>
            </a:endParaRPr>
          </a:p>
          <a:p>
            <a:pPr marR="375920" algn="ctr">
              <a:lnSpc>
                <a:spcPct val="100000"/>
              </a:lnSpc>
            </a:pPr>
            <a:r>
              <a:rPr sz="1100" spc="-105" dirty="0">
                <a:latin typeface="Arial"/>
                <a:cs typeface="Arial"/>
              </a:rPr>
              <a:t>All−cause</a:t>
            </a:r>
            <a:endParaRPr sz="1100" dirty="0">
              <a:latin typeface="Arial"/>
              <a:cs typeface="Arial"/>
            </a:endParaRPr>
          </a:p>
          <a:p>
            <a:pPr marR="615315" algn="ctr">
              <a:lnSpc>
                <a:spcPct val="100000"/>
              </a:lnSpc>
              <a:spcBef>
                <a:spcPts val="15"/>
              </a:spcBef>
              <a:tabLst>
                <a:tab pos="304800" algn="l"/>
              </a:tabLst>
            </a:pPr>
            <a:r>
              <a:rPr sz="1100" spc="-60" dirty="0">
                <a:latin typeface="Arial"/>
                <a:cs typeface="Arial"/>
              </a:rPr>
              <a:t> 	</a:t>
            </a:r>
            <a:r>
              <a:rPr sz="1100" spc="-105" dirty="0">
                <a:latin typeface="Arial"/>
                <a:cs typeface="Arial"/>
              </a:rPr>
              <a:t>Reconciled</a:t>
            </a:r>
            <a:endParaRPr sz="1100" dirty="0">
              <a:latin typeface="Arial"/>
              <a:cs typeface="Arial"/>
            </a:endParaRPr>
          </a:p>
          <a:p>
            <a:pPr marL="821690">
              <a:lnSpc>
                <a:spcPct val="100000"/>
              </a:lnSpc>
              <a:spcBef>
                <a:spcPts val="20"/>
              </a:spcBef>
              <a:tabLst>
                <a:tab pos="1127125" algn="l"/>
              </a:tabLst>
            </a:pPr>
            <a:r>
              <a:rPr sz="1100" spc="-60" dirty="0">
                <a:latin typeface="Arial"/>
                <a:cs typeface="Arial"/>
              </a:rPr>
              <a:t> 	</a:t>
            </a:r>
            <a:r>
              <a:rPr sz="1100" spc="-110" dirty="0">
                <a:latin typeface="Arial"/>
                <a:cs typeface="Arial"/>
              </a:rPr>
              <a:t>Independent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882566" y="2858021"/>
            <a:ext cx="8890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100" spc="-120" dirty="0">
                <a:latin typeface="Arial"/>
                <a:cs typeface="Arial"/>
              </a:rPr>
              <a:t>0</a:t>
            </a:r>
            <a:endParaRPr sz="11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533575" y="2858021"/>
            <a:ext cx="15176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100" spc="-120" dirty="0">
                <a:latin typeface="Arial"/>
                <a:cs typeface="Arial"/>
              </a:rPr>
              <a:t>20</a:t>
            </a:r>
            <a:endParaRPr sz="11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990763" y="2858021"/>
            <a:ext cx="626745" cy="598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7145" algn="ctr">
              <a:lnSpc>
                <a:spcPts val="1175"/>
              </a:lnSpc>
            </a:pPr>
            <a:r>
              <a:rPr sz="1100" spc="-120" dirty="0">
                <a:latin typeface="Arial"/>
                <a:cs typeface="Arial"/>
              </a:rPr>
              <a:t>40</a:t>
            </a:r>
            <a:endParaRPr sz="1100" dirty="0">
              <a:latin typeface="Arial"/>
              <a:cs typeface="Arial"/>
            </a:endParaRPr>
          </a:p>
          <a:p>
            <a:pPr marL="302260">
              <a:lnSpc>
                <a:spcPct val="100000"/>
              </a:lnSpc>
              <a:spcBef>
                <a:spcPts val="459"/>
              </a:spcBef>
            </a:pPr>
            <a:r>
              <a:rPr sz="1100" spc="-125" dirty="0">
                <a:latin typeface="Arial"/>
                <a:cs typeface="Arial"/>
              </a:rPr>
              <a:t>Age</a:t>
            </a:r>
            <a:endParaRPr sz="11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8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 dirty="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898430" y="2858021"/>
            <a:ext cx="15176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100" spc="-120" dirty="0">
                <a:latin typeface="Arial"/>
                <a:cs typeface="Arial"/>
              </a:rPr>
              <a:t>60</a:t>
            </a:r>
            <a:endParaRPr sz="11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580824" y="2858021"/>
            <a:ext cx="15176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100" spc="-120" dirty="0">
                <a:latin typeface="Arial"/>
                <a:cs typeface="Arial"/>
              </a:rPr>
              <a:t>80</a:t>
            </a:r>
            <a:endParaRPr sz="1100">
              <a:latin typeface="Arial"/>
              <a:cs typeface="Arial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17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13563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Outline of the</a:t>
            </a:r>
            <a:r>
              <a:rPr spc="-35" dirty="0"/>
              <a:t> </a:t>
            </a:r>
            <a:r>
              <a:rPr spc="5" dirty="0"/>
              <a:t>talk</a:t>
            </a:r>
          </a:p>
        </p:txBody>
      </p:sp>
      <p:sp>
        <p:nvSpPr>
          <p:cNvPr id="3" name="object 3"/>
          <p:cNvSpPr/>
          <p:nvPr/>
        </p:nvSpPr>
        <p:spPr>
          <a:xfrm>
            <a:off x="220218" y="698550"/>
            <a:ext cx="115658" cy="1156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0218" y="1096530"/>
            <a:ext cx="115658" cy="1156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0218" y="1469186"/>
            <a:ext cx="115658" cy="1156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0218" y="2632087"/>
            <a:ext cx="115658" cy="1156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2932" y="636267"/>
            <a:ext cx="3273718" cy="218906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Background</a:t>
            </a:r>
            <a:endParaRPr sz="1200" dirty="0">
              <a:latin typeface="Times New Roman"/>
              <a:cs typeface="Times New Roman"/>
            </a:endParaRPr>
          </a:p>
          <a:p>
            <a:pPr marL="184150" marR="582930" indent="-171450">
              <a:lnSpc>
                <a:spcPct val="203799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sz="1200" spc="-15" dirty="0">
                <a:solidFill>
                  <a:srgbClr val="0000FF"/>
                </a:solidFill>
                <a:latin typeface="Times New Roman"/>
                <a:cs typeface="Times New Roman"/>
              </a:rPr>
              <a:t>Trace </a:t>
            </a: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minimization reconciliation  </a:t>
            </a:r>
            <a:endParaRPr lang="en-US" sz="1200" spc="-5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marL="184150" marR="582930" indent="-171450">
              <a:lnSpc>
                <a:spcPct val="203799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sz="1200" spc="-5" dirty="0" smtClean="0">
                <a:solidFill>
                  <a:srgbClr val="0000FF"/>
                </a:solidFill>
                <a:latin typeface="Times New Roman"/>
                <a:cs typeface="Times New Roman"/>
              </a:rPr>
              <a:t>Empirical</a:t>
            </a:r>
            <a:r>
              <a:rPr sz="1200" spc="-1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results</a:t>
            </a:r>
            <a:endParaRPr sz="1200" dirty="0">
              <a:latin typeface="Times New Roman"/>
              <a:cs typeface="Times New Roman"/>
            </a:endParaRPr>
          </a:p>
          <a:p>
            <a:pPr marL="152400">
              <a:lnSpc>
                <a:spcPct val="100000"/>
              </a:lnSpc>
              <a:spcBef>
                <a:spcPts val="869"/>
              </a:spcBef>
            </a:pPr>
            <a:r>
              <a:rPr sz="900" spc="-97" baseline="13888" dirty="0">
                <a:solidFill>
                  <a:srgbClr val="3333B2"/>
                </a:solidFill>
                <a:latin typeface="Arial"/>
                <a:cs typeface="Arial"/>
              </a:rPr>
              <a:t>► </a:t>
            </a:r>
            <a:r>
              <a:rPr sz="1200" spc="-5" dirty="0">
                <a:latin typeface="Times New Roman"/>
                <a:cs typeface="Times New Roman"/>
              </a:rPr>
              <a:t>Data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description</a:t>
            </a:r>
            <a:endParaRPr sz="1200" dirty="0">
              <a:latin typeface="Times New Roman"/>
              <a:cs typeface="Times New Roman"/>
            </a:endParaRPr>
          </a:p>
          <a:p>
            <a:pPr marL="152400">
              <a:lnSpc>
                <a:spcPct val="100000"/>
              </a:lnSpc>
              <a:spcBef>
                <a:spcPts val="675"/>
              </a:spcBef>
            </a:pPr>
            <a:r>
              <a:rPr sz="900" spc="-97" baseline="13888" dirty="0">
                <a:solidFill>
                  <a:srgbClr val="3333B2"/>
                </a:solidFill>
                <a:latin typeface="Arial"/>
                <a:cs typeface="Arial"/>
              </a:rPr>
              <a:t>► </a:t>
            </a:r>
            <a:r>
              <a:rPr sz="1200" spc="-5" dirty="0">
                <a:latin typeface="Times New Roman"/>
                <a:cs typeface="Times New Roman"/>
              </a:rPr>
              <a:t>Unreconciled vs Reconciled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forecasts</a:t>
            </a:r>
            <a:endParaRPr sz="1200" dirty="0">
              <a:latin typeface="Times New Roman"/>
              <a:cs typeface="Times New Roman"/>
            </a:endParaRPr>
          </a:p>
          <a:p>
            <a:pPr marL="152400">
              <a:lnSpc>
                <a:spcPct val="100000"/>
              </a:lnSpc>
              <a:spcBef>
                <a:spcPts val="675"/>
              </a:spcBef>
            </a:pPr>
            <a:r>
              <a:rPr sz="900" spc="-97" baseline="13888" dirty="0">
                <a:solidFill>
                  <a:srgbClr val="3333B2"/>
                </a:solidFill>
                <a:latin typeface="Arial"/>
                <a:cs typeface="Arial"/>
              </a:rPr>
              <a:t>► </a:t>
            </a:r>
            <a:r>
              <a:rPr sz="1200" spc="-5" dirty="0">
                <a:latin typeface="Times New Roman"/>
                <a:cs typeface="Times New Roman"/>
              </a:rPr>
              <a:t>Cause-elimination mortality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projection</a:t>
            </a:r>
            <a:endParaRPr sz="1200" dirty="0">
              <a:latin typeface="Times New Roman"/>
              <a:cs typeface="Times New Roman"/>
            </a:endParaRPr>
          </a:p>
          <a:p>
            <a:pPr marL="184150" indent="-171450">
              <a:lnSpc>
                <a:spcPct val="100000"/>
              </a:lnSpc>
              <a:spcBef>
                <a:spcPts val="1175"/>
              </a:spcBef>
              <a:buFont typeface="Arial" panose="020B0604020202020204" pitchFamily="34" charset="0"/>
              <a:buChar char="•"/>
            </a:pP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Conclusions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91547" y="3338991"/>
            <a:ext cx="730250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20–21 September</a:t>
            </a:r>
            <a:r>
              <a:rPr sz="600" spc="-30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2018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353925" y="3338991"/>
            <a:ext cx="19875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sz="600" spc="-5" dirty="0">
                <a:latin typeface="Times New Roman"/>
                <a:cs typeface="Times New Roman"/>
              </a:rPr>
              <a:t>2</a:t>
            </a:fld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/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</a:t>
            </a:r>
            <a:endParaRPr sz="600">
              <a:latin typeface="Times New Roman"/>
              <a:cs typeface="Times New Roman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Cause-elimination </a:t>
            </a:r>
            <a:r>
              <a:rPr spc="5" dirty="0"/>
              <a:t>mortality</a:t>
            </a:r>
            <a:r>
              <a:rPr spc="-25" dirty="0"/>
              <a:t> </a:t>
            </a:r>
            <a:r>
              <a:rPr spc="5" dirty="0"/>
              <a:t>projection</a:t>
            </a:r>
          </a:p>
        </p:txBody>
      </p:sp>
      <p:sp>
        <p:nvSpPr>
          <p:cNvPr id="3" name="object 3"/>
          <p:cNvSpPr/>
          <p:nvPr/>
        </p:nvSpPr>
        <p:spPr>
          <a:xfrm>
            <a:off x="960841" y="1212654"/>
            <a:ext cx="2866390" cy="1285240"/>
          </a:xfrm>
          <a:custGeom>
            <a:avLst/>
            <a:gdLst/>
            <a:ahLst/>
            <a:cxnLst/>
            <a:rect l="l" t="t" r="r" b="b"/>
            <a:pathLst>
              <a:path w="2866390" h="1285239">
                <a:moveTo>
                  <a:pt x="0" y="1039534"/>
                </a:moveTo>
                <a:lnTo>
                  <a:pt x="34126" y="1095483"/>
                </a:lnTo>
                <a:lnTo>
                  <a:pt x="68250" y="1171548"/>
                </a:lnTo>
                <a:lnTo>
                  <a:pt x="102376" y="1212331"/>
                </a:lnTo>
                <a:lnTo>
                  <a:pt x="136503" y="1229148"/>
                </a:lnTo>
                <a:lnTo>
                  <a:pt x="170629" y="1273545"/>
                </a:lnTo>
                <a:lnTo>
                  <a:pt x="204755" y="1285175"/>
                </a:lnTo>
                <a:lnTo>
                  <a:pt x="238881" y="1271031"/>
                </a:lnTo>
                <a:lnTo>
                  <a:pt x="273007" y="1268045"/>
                </a:lnTo>
                <a:lnTo>
                  <a:pt x="307133" y="1269695"/>
                </a:lnTo>
                <a:lnTo>
                  <a:pt x="341196" y="1251779"/>
                </a:lnTo>
                <a:lnTo>
                  <a:pt x="375322" y="1214374"/>
                </a:lnTo>
                <a:lnTo>
                  <a:pt x="409449" y="1194258"/>
                </a:lnTo>
                <a:lnTo>
                  <a:pt x="443575" y="1157954"/>
                </a:lnTo>
                <a:lnTo>
                  <a:pt x="477701" y="1090847"/>
                </a:lnTo>
                <a:lnTo>
                  <a:pt x="511827" y="1019889"/>
                </a:lnTo>
                <a:lnTo>
                  <a:pt x="545953" y="958990"/>
                </a:lnTo>
                <a:lnTo>
                  <a:pt x="580079" y="911842"/>
                </a:lnTo>
                <a:lnTo>
                  <a:pt x="614205" y="881274"/>
                </a:lnTo>
                <a:lnTo>
                  <a:pt x="648331" y="857386"/>
                </a:lnTo>
                <a:lnTo>
                  <a:pt x="682457" y="835776"/>
                </a:lnTo>
                <a:lnTo>
                  <a:pt x="750646" y="816445"/>
                </a:lnTo>
                <a:lnTo>
                  <a:pt x="818898" y="808195"/>
                </a:lnTo>
                <a:lnTo>
                  <a:pt x="853024" y="806230"/>
                </a:lnTo>
                <a:lnTo>
                  <a:pt x="887150" y="801672"/>
                </a:lnTo>
                <a:lnTo>
                  <a:pt x="921276" y="794993"/>
                </a:lnTo>
                <a:lnTo>
                  <a:pt x="955402" y="788785"/>
                </a:lnTo>
                <a:lnTo>
                  <a:pt x="989528" y="785485"/>
                </a:lnTo>
                <a:lnTo>
                  <a:pt x="1023654" y="784778"/>
                </a:lnTo>
                <a:lnTo>
                  <a:pt x="1057780" y="785328"/>
                </a:lnTo>
                <a:lnTo>
                  <a:pt x="1091906" y="782970"/>
                </a:lnTo>
                <a:lnTo>
                  <a:pt x="1126033" y="776527"/>
                </a:lnTo>
                <a:lnTo>
                  <a:pt x="1160159" y="774562"/>
                </a:lnTo>
                <a:lnTo>
                  <a:pt x="1194222" y="770948"/>
                </a:lnTo>
                <a:lnTo>
                  <a:pt x="1228348" y="761282"/>
                </a:lnTo>
                <a:lnTo>
                  <a:pt x="1262474" y="755546"/>
                </a:lnTo>
                <a:lnTo>
                  <a:pt x="1296600" y="748631"/>
                </a:lnTo>
                <a:lnTo>
                  <a:pt x="1330726" y="736294"/>
                </a:lnTo>
                <a:lnTo>
                  <a:pt x="1364852" y="727414"/>
                </a:lnTo>
                <a:lnTo>
                  <a:pt x="1398978" y="718535"/>
                </a:lnTo>
                <a:lnTo>
                  <a:pt x="1433104" y="706591"/>
                </a:lnTo>
                <a:lnTo>
                  <a:pt x="1467230" y="697947"/>
                </a:lnTo>
                <a:lnTo>
                  <a:pt x="1501356" y="688989"/>
                </a:lnTo>
                <a:lnTo>
                  <a:pt x="1535482" y="676495"/>
                </a:lnTo>
                <a:lnTo>
                  <a:pt x="1569608" y="665100"/>
                </a:lnTo>
                <a:lnTo>
                  <a:pt x="1603734" y="652763"/>
                </a:lnTo>
                <a:lnTo>
                  <a:pt x="1637797" y="638619"/>
                </a:lnTo>
                <a:lnTo>
                  <a:pt x="1671923" y="628954"/>
                </a:lnTo>
                <a:lnTo>
                  <a:pt x="1706050" y="619367"/>
                </a:lnTo>
                <a:lnTo>
                  <a:pt x="1740176" y="607187"/>
                </a:lnTo>
                <a:lnTo>
                  <a:pt x="1774302" y="599408"/>
                </a:lnTo>
                <a:lnTo>
                  <a:pt x="1808428" y="592335"/>
                </a:lnTo>
                <a:lnTo>
                  <a:pt x="1842554" y="582827"/>
                </a:lnTo>
                <a:lnTo>
                  <a:pt x="1876680" y="574733"/>
                </a:lnTo>
                <a:lnTo>
                  <a:pt x="1910806" y="565304"/>
                </a:lnTo>
                <a:lnTo>
                  <a:pt x="1944932" y="552024"/>
                </a:lnTo>
                <a:lnTo>
                  <a:pt x="1979058" y="539608"/>
                </a:lnTo>
                <a:lnTo>
                  <a:pt x="2013184" y="527585"/>
                </a:lnTo>
                <a:lnTo>
                  <a:pt x="2047247" y="514856"/>
                </a:lnTo>
                <a:lnTo>
                  <a:pt x="2081373" y="500318"/>
                </a:lnTo>
                <a:lnTo>
                  <a:pt x="2115499" y="483031"/>
                </a:lnTo>
                <a:lnTo>
                  <a:pt x="2149625" y="467943"/>
                </a:lnTo>
                <a:lnTo>
                  <a:pt x="2217877" y="444762"/>
                </a:lnTo>
                <a:lnTo>
                  <a:pt x="2286129" y="416316"/>
                </a:lnTo>
                <a:lnTo>
                  <a:pt x="2354381" y="381898"/>
                </a:lnTo>
                <a:lnTo>
                  <a:pt x="2388507" y="365868"/>
                </a:lnTo>
                <a:lnTo>
                  <a:pt x="2422634" y="354395"/>
                </a:lnTo>
                <a:lnTo>
                  <a:pt x="2456760" y="337108"/>
                </a:lnTo>
                <a:lnTo>
                  <a:pt x="2490823" y="308740"/>
                </a:lnTo>
                <a:lnTo>
                  <a:pt x="2524949" y="279508"/>
                </a:lnTo>
                <a:lnTo>
                  <a:pt x="2559075" y="253027"/>
                </a:lnTo>
                <a:lnTo>
                  <a:pt x="2593201" y="229060"/>
                </a:lnTo>
                <a:lnTo>
                  <a:pt x="2627327" y="203129"/>
                </a:lnTo>
                <a:lnTo>
                  <a:pt x="2661453" y="169339"/>
                </a:lnTo>
                <a:lnTo>
                  <a:pt x="2695579" y="127849"/>
                </a:lnTo>
                <a:lnTo>
                  <a:pt x="2729705" y="87616"/>
                </a:lnTo>
                <a:lnTo>
                  <a:pt x="2763831" y="59406"/>
                </a:lnTo>
                <a:lnTo>
                  <a:pt x="2797957" y="42118"/>
                </a:lnTo>
                <a:lnTo>
                  <a:pt x="2832083" y="17837"/>
                </a:lnTo>
                <a:lnTo>
                  <a:pt x="2866209" y="0"/>
                </a:lnTo>
              </a:path>
            </a:pathLst>
          </a:custGeom>
          <a:ln w="17087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6715" y="2775926"/>
            <a:ext cx="2729865" cy="0"/>
          </a:xfrm>
          <a:custGeom>
            <a:avLst/>
            <a:gdLst/>
            <a:ahLst/>
            <a:cxnLst/>
            <a:rect l="l" t="t" r="r" b="b"/>
            <a:pathLst>
              <a:path w="2729865">
                <a:moveTo>
                  <a:pt x="0" y="0"/>
                </a:moveTo>
                <a:lnTo>
                  <a:pt x="2729706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6715" y="2775926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577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09172" y="2775926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577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91568" y="2775926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577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974026" y="2775926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577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56421" y="2775926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577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6206" y="872717"/>
            <a:ext cx="0" cy="1663700"/>
          </a:xfrm>
          <a:custGeom>
            <a:avLst/>
            <a:gdLst/>
            <a:ahLst/>
            <a:cxnLst/>
            <a:rect l="l" t="t" r="r" b="b"/>
            <a:pathLst>
              <a:path h="1663700">
                <a:moveTo>
                  <a:pt x="0" y="1663616"/>
                </a:moveTo>
                <a:lnTo>
                  <a:pt x="0" y="0"/>
                </a:lnTo>
              </a:path>
            </a:pathLst>
          </a:custGeom>
          <a:ln w="47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00956" y="2536334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00956" y="2203626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00956" y="1870918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00956" y="1538132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00956" y="1205425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00956" y="872717"/>
            <a:ext cx="45720" cy="0"/>
          </a:xfrm>
          <a:custGeom>
            <a:avLst/>
            <a:gdLst/>
            <a:ahLst/>
            <a:cxnLst/>
            <a:rect l="l" t="t" r="r" b="b"/>
            <a:pathLst>
              <a:path w="45719">
                <a:moveTo>
                  <a:pt x="45249" y="0"/>
                </a:moveTo>
                <a:lnTo>
                  <a:pt x="0" y="0"/>
                </a:lnTo>
              </a:path>
            </a:pathLst>
          </a:custGeom>
          <a:ln w="58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37825" y="2110302"/>
            <a:ext cx="139065" cy="558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  <a:tabLst>
                <a:tab pos="384175" algn="l"/>
              </a:tabLst>
            </a:pPr>
            <a:r>
              <a:rPr sz="900" dirty="0">
                <a:latin typeface="Arial"/>
                <a:cs typeface="Arial"/>
              </a:rPr>
              <a:t>−10	−8</a:t>
            </a:r>
            <a:endParaRPr sz="9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7825" y="1777592"/>
            <a:ext cx="139065" cy="1866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</a:pPr>
            <a:r>
              <a:rPr sz="900" dirty="0">
                <a:latin typeface="Arial"/>
                <a:cs typeface="Arial"/>
              </a:rPr>
              <a:t>−6</a:t>
            </a:r>
            <a:endParaRPr sz="9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37825" y="1444805"/>
            <a:ext cx="139065" cy="1866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</a:pPr>
            <a:r>
              <a:rPr sz="900" dirty="0">
                <a:latin typeface="Arial"/>
                <a:cs typeface="Arial"/>
              </a:rPr>
              <a:t>−4</a:t>
            </a:r>
            <a:endParaRPr sz="9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7825" y="1112099"/>
            <a:ext cx="139065" cy="1866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</a:pPr>
            <a:r>
              <a:rPr sz="900" dirty="0">
                <a:latin typeface="Arial"/>
                <a:cs typeface="Arial"/>
              </a:rPr>
              <a:t>−2</a:t>
            </a:r>
            <a:endParaRPr sz="9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7825" y="820695"/>
            <a:ext cx="139065" cy="10413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</a:pPr>
            <a:r>
              <a:rPr sz="90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46206" y="799481"/>
            <a:ext cx="3095625" cy="1976755"/>
          </a:xfrm>
          <a:custGeom>
            <a:avLst/>
            <a:gdLst/>
            <a:ahLst/>
            <a:cxnLst/>
            <a:rect l="l" t="t" r="r" b="b"/>
            <a:pathLst>
              <a:path w="3095625" h="1976755">
                <a:moveTo>
                  <a:pt x="0" y="1976445"/>
                </a:moveTo>
                <a:lnTo>
                  <a:pt x="3095478" y="1976445"/>
                </a:lnTo>
                <a:lnTo>
                  <a:pt x="3095478" y="0"/>
                </a:lnTo>
                <a:lnTo>
                  <a:pt x="0" y="0"/>
                </a:lnTo>
                <a:lnTo>
                  <a:pt x="0" y="1976445"/>
                </a:lnTo>
              </a:path>
            </a:pathLst>
          </a:custGeom>
          <a:ln w="555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56825" y="1248059"/>
            <a:ext cx="139065" cy="10756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65"/>
              </a:lnSpc>
            </a:pPr>
            <a:r>
              <a:rPr sz="900" spc="85" dirty="0">
                <a:latin typeface="Arial"/>
                <a:cs typeface="Arial"/>
              </a:rPr>
              <a:t>log mortality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spc="80" dirty="0">
                <a:latin typeface="Arial"/>
                <a:cs typeface="Arial"/>
              </a:rPr>
              <a:t>rate</a:t>
            </a:r>
            <a:endParaRPr sz="9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960841" y="1222555"/>
            <a:ext cx="2866390" cy="1289050"/>
          </a:xfrm>
          <a:custGeom>
            <a:avLst/>
            <a:gdLst/>
            <a:ahLst/>
            <a:cxnLst/>
            <a:rect l="l" t="t" r="r" b="b"/>
            <a:pathLst>
              <a:path w="2866390" h="1289050">
                <a:moveTo>
                  <a:pt x="0" y="1096583"/>
                </a:moveTo>
                <a:lnTo>
                  <a:pt x="34126" y="1159368"/>
                </a:lnTo>
                <a:lnTo>
                  <a:pt x="68250" y="1229619"/>
                </a:lnTo>
                <a:lnTo>
                  <a:pt x="102376" y="1269145"/>
                </a:lnTo>
                <a:lnTo>
                  <a:pt x="136503" y="1264901"/>
                </a:lnTo>
                <a:lnTo>
                  <a:pt x="170629" y="1286118"/>
                </a:lnTo>
                <a:lnTo>
                  <a:pt x="204755" y="1288711"/>
                </a:lnTo>
                <a:lnTo>
                  <a:pt x="238881" y="1287690"/>
                </a:lnTo>
                <a:lnTo>
                  <a:pt x="273007" y="1277631"/>
                </a:lnTo>
                <a:lnTo>
                  <a:pt x="307133" y="1281010"/>
                </a:lnTo>
                <a:lnTo>
                  <a:pt x="341196" y="1272995"/>
                </a:lnTo>
                <a:lnTo>
                  <a:pt x="375322" y="1265216"/>
                </a:lnTo>
                <a:lnTo>
                  <a:pt x="409449" y="1243213"/>
                </a:lnTo>
                <a:lnTo>
                  <a:pt x="443575" y="1224668"/>
                </a:lnTo>
                <a:lnTo>
                  <a:pt x="477701" y="1202116"/>
                </a:lnTo>
                <a:lnTo>
                  <a:pt x="511827" y="1182471"/>
                </a:lnTo>
                <a:lnTo>
                  <a:pt x="545953" y="1158504"/>
                </a:lnTo>
                <a:lnTo>
                  <a:pt x="580079" y="1126522"/>
                </a:lnTo>
                <a:lnTo>
                  <a:pt x="614205" y="1104127"/>
                </a:lnTo>
                <a:lnTo>
                  <a:pt x="648331" y="1080553"/>
                </a:lnTo>
                <a:lnTo>
                  <a:pt x="682457" y="1060279"/>
                </a:lnTo>
                <a:lnTo>
                  <a:pt x="716583" y="1044406"/>
                </a:lnTo>
                <a:lnTo>
                  <a:pt x="750646" y="1032305"/>
                </a:lnTo>
                <a:lnTo>
                  <a:pt x="784772" y="1016903"/>
                </a:lnTo>
                <a:lnTo>
                  <a:pt x="818898" y="1001973"/>
                </a:lnTo>
                <a:lnTo>
                  <a:pt x="853024" y="990029"/>
                </a:lnTo>
                <a:lnTo>
                  <a:pt x="887150" y="969441"/>
                </a:lnTo>
                <a:lnTo>
                  <a:pt x="921276" y="956161"/>
                </a:lnTo>
                <a:lnTo>
                  <a:pt x="955402" y="940523"/>
                </a:lnTo>
                <a:lnTo>
                  <a:pt x="989528" y="930308"/>
                </a:lnTo>
                <a:lnTo>
                  <a:pt x="1023654" y="916556"/>
                </a:lnTo>
                <a:lnTo>
                  <a:pt x="1057780" y="910034"/>
                </a:lnTo>
                <a:lnTo>
                  <a:pt x="1091906" y="898090"/>
                </a:lnTo>
                <a:lnTo>
                  <a:pt x="1126033" y="883238"/>
                </a:lnTo>
                <a:lnTo>
                  <a:pt x="1160159" y="875145"/>
                </a:lnTo>
                <a:lnTo>
                  <a:pt x="1194222" y="865794"/>
                </a:lnTo>
                <a:lnTo>
                  <a:pt x="1228348" y="850785"/>
                </a:lnTo>
                <a:lnTo>
                  <a:pt x="1262474" y="838526"/>
                </a:lnTo>
                <a:lnTo>
                  <a:pt x="1296600" y="822182"/>
                </a:lnTo>
                <a:lnTo>
                  <a:pt x="1330726" y="805209"/>
                </a:lnTo>
                <a:lnTo>
                  <a:pt x="1364852" y="787371"/>
                </a:lnTo>
                <a:lnTo>
                  <a:pt x="1398978" y="770948"/>
                </a:lnTo>
                <a:lnTo>
                  <a:pt x="1433104" y="753189"/>
                </a:lnTo>
                <a:lnTo>
                  <a:pt x="1467230" y="737315"/>
                </a:lnTo>
                <a:lnTo>
                  <a:pt x="1501356" y="722464"/>
                </a:lnTo>
                <a:lnTo>
                  <a:pt x="1535482" y="704783"/>
                </a:lnTo>
                <a:lnTo>
                  <a:pt x="1569608" y="686710"/>
                </a:lnTo>
                <a:lnTo>
                  <a:pt x="1603734" y="674216"/>
                </a:lnTo>
                <a:lnTo>
                  <a:pt x="1637797" y="655749"/>
                </a:lnTo>
                <a:lnTo>
                  <a:pt x="1671923" y="638933"/>
                </a:lnTo>
                <a:lnTo>
                  <a:pt x="1706050" y="626361"/>
                </a:lnTo>
                <a:lnTo>
                  <a:pt x="1740176" y="609702"/>
                </a:lnTo>
                <a:lnTo>
                  <a:pt x="1774302" y="596029"/>
                </a:lnTo>
                <a:lnTo>
                  <a:pt x="1808428" y="582984"/>
                </a:lnTo>
                <a:lnTo>
                  <a:pt x="1842554" y="567504"/>
                </a:lnTo>
                <a:lnTo>
                  <a:pt x="1876680" y="556031"/>
                </a:lnTo>
                <a:lnTo>
                  <a:pt x="1910806" y="541730"/>
                </a:lnTo>
                <a:lnTo>
                  <a:pt x="1944932" y="531200"/>
                </a:lnTo>
                <a:lnTo>
                  <a:pt x="1979058" y="517134"/>
                </a:lnTo>
                <a:lnTo>
                  <a:pt x="2013184" y="502911"/>
                </a:lnTo>
                <a:lnTo>
                  <a:pt x="2047247" y="494896"/>
                </a:lnTo>
                <a:lnTo>
                  <a:pt x="2081373" y="480123"/>
                </a:lnTo>
                <a:lnTo>
                  <a:pt x="2115499" y="466529"/>
                </a:lnTo>
                <a:lnTo>
                  <a:pt x="2149625" y="452856"/>
                </a:lnTo>
                <a:lnTo>
                  <a:pt x="2183751" y="440362"/>
                </a:lnTo>
                <a:lnTo>
                  <a:pt x="2217877" y="425667"/>
                </a:lnTo>
                <a:lnTo>
                  <a:pt x="2252003" y="411680"/>
                </a:lnTo>
                <a:lnTo>
                  <a:pt x="2286129" y="393764"/>
                </a:lnTo>
                <a:lnTo>
                  <a:pt x="2320255" y="378676"/>
                </a:lnTo>
                <a:lnTo>
                  <a:pt x="2354381" y="357303"/>
                </a:lnTo>
                <a:lnTo>
                  <a:pt x="2388507" y="341980"/>
                </a:lnTo>
                <a:lnTo>
                  <a:pt x="2422634" y="326814"/>
                </a:lnTo>
                <a:lnTo>
                  <a:pt x="2456760" y="309133"/>
                </a:lnTo>
                <a:lnTo>
                  <a:pt x="2490823" y="281473"/>
                </a:lnTo>
                <a:lnTo>
                  <a:pt x="2524949" y="258921"/>
                </a:lnTo>
                <a:lnTo>
                  <a:pt x="2559075" y="232989"/>
                </a:lnTo>
                <a:lnTo>
                  <a:pt x="2593201" y="207765"/>
                </a:lnTo>
                <a:lnTo>
                  <a:pt x="2627327" y="186863"/>
                </a:lnTo>
                <a:lnTo>
                  <a:pt x="2661453" y="151266"/>
                </a:lnTo>
                <a:lnTo>
                  <a:pt x="2695579" y="119205"/>
                </a:lnTo>
                <a:lnTo>
                  <a:pt x="2729705" y="77715"/>
                </a:lnTo>
                <a:lnTo>
                  <a:pt x="2763831" y="52177"/>
                </a:lnTo>
                <a:lnTo>
                  <a:pt x="2797957" y="35753"/>
                </a:lnTo>
                <a:lnTo>
                  <a:pt x="2832083" y="13358"/>
                </a:lnTo>
                <a:lnTo>
                  <a:pt x="2866209" y="0"/>
                </a:lnTo>
              </a:path>
            </a:pathLst>
          </a:custGeom>
          <a:ln w="17085">
            <a:solidFill>
              <a:srgbClr val="0000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60841" y="1216112"/>
            <a:ext cx="2866390" cy="1367155"/>
          </a:xfrm>
          <a:custGeom>
            <a:avLst/>
            <a:gdLst/>
            <a:ahLst/>
            <a:cxnLst/>
            <a:rect l="l" t="t" r="r" b="b"/>
            <a:pathLst>
              <a:path w="2866390" h="1367155">
                <a:moveTo>
                  <a:pt x="0" y="1107270"/>
                </a:moveTo>
                <a:lnTo>
                  <a:pt x="34126" y="1175320"/>
                </a:lnTo>
                <a:lnTo>
                  <a:pt x="68250" y="1260344"/>
                </a:lnTo>
                <a:lnTo>
                  <a:pt x="102376" y="1293583"/>
                </a:lnTo>
                <a:lnTo>
                  <a:pt x="136503" y="1284546"/>
                </a:lnTo>
                <a:lnTo>
                  <a:pt x="170629" y="1329966"/>
                </a:lnTo>
                <a:lnTo>
                  <a:pt x="204755" y="1342931"/>
                </a:lnTo>
                <a:lnTo>
                  <a:pt x="238881" y="1322186"/>
                </a:lnTo>
                <a:lnTo>
                  <a:pt x="273007" y="1319593"/>
                </a:lnTo>
                <a:lnTo>
                  <a:pt x="307133" y="1319907"/>
                </a:lnTo>
                <a:lnTo>
                  <a:pt x="341196" y="1315821"/>
                </a:lnTo>
                <a:lnTo>
                  <a:pt x="375322" y="1280460"/>
                </a:lnTo>
                <a:lnTo>
                  <a:pt x="409449" y="1299084"/>
                </a:lnTo>
                <a:lnTo>
                  <a:pt x="443575" y="1317707"/>
                </a:lnTo>
                <a:lnTo>
                  <a:pt x="477701" y="1283132"/>
                </a:lnTo>
                <a:lnTo>
                  <a:pt x="511827" y="1274488"/>
                </a:lnTo>
                <a:lnTo>
                  <a:pt x="545953" y="1227419"/>
                </a:lnTo>
                <a:lnTo>
                  <a:pt x="580079" y="1366900"/>
                </a:lnTo>
                <a:lnTo>
                  <a:pt x="614205" y="1286668"/>
                </a:lnTo>
                <a:lnTo>
                  <a:pt x="648331" y="1169584"/>
                </a:lnTo>
                <a:lnTo>
                  <a:pt x="682457" y="1144045"/>
                </a:lnTo>
                <a:lnTo>
                  <a:pt x="716583" y="1088489"/>
                </a:lnTo>
                <a:lnTo>
                  <a:pt x="750646" y="1050928"/>
                </a:lnTo>
                <a:lnTo>
                  <a:pt x="784772" y="1032933"/>
                </a:lnTo>
                <a:lnTo>
                  <a:pt x="818898" y="1014231"/>
                </a:lnTo>
                <a:lnTo>
                  <a:pt x="853024" y="1011560"/>
                </a:lnTo>
                <a:lnTo>
                  <a:pt x="887150" y="985392"/>
                </a:lnTo>
                <a:lnTo>
                  <a:pt x="921276" y="961740"/>
                </a:lnTo>
                <a:lnTo>
                  <a:pt x="955402" y="950896"/>
                </a:lnTo>
                <a:lnTo>
                  <a:pt x="989528" y="932744"/>
                </a:lnTo>
                <a:lnTo>
                  <a:pt x="1023654" y="934551"/>
                </a:lnTo>
                <a:lnTo>
                  <a:pt x="1057780" y="928186"/>
                </a:lnTo>
                <a:lnTo>
                  <a:pt x="1091906" y="922607"/>
                </a:lnTo>
                <a:lnTo>
                  <a:pt x="1126033" y="907127"/>
                </a:lnTo>
                <a:lnTo>
                  <a:pt x="1160159" y="903591"/>
                </a:lnTo>
                <a:lnTo>
                  <a:pt x="1194222" y="894082"/>
                </a:lnTo>
                <a:lnTo>
                  <a:pt x="1228348" y="877266"/>
                </a:lnTo>
                <a:lnTo>
                  <a:pt x="1262474" y="866658"/>
                </a:lnTo>
                <a:lnTo>
                  <a:pt x="1296600" y="856286"/>
                </a:lnTo>
                <a:lnTo>
                  <a:pt x="1330726" y="835383"/>
                </a:lnTo>
                <a:lnTo>
                  <a:pt x="1364852" y="824539"/>
                </a:lnTo>
                <a:lnTo>
                  <a:pt x="1398978" y="811338"/>
                </a:lnTo>
                <a:lnTo>
                  <a:pt x="1433104" y="788864"/>
                </a:lnTo>
                <a:lnTo>
                  <a:pt x="1467230" y="778884"/>
                </a:lnTo>
                <a:lnTo>
                  <a:pt x="1535482" y="748238"/>
                </a:lnTo>
                <a:lnTo>
                  <a:pt x="1569608" y="730400"/>
                </a:lnTo>
                <a:lnTo>
                  <a:pt x="1603734" y="712013"/>
                </a:lnTo>
                <a:lnTo>
                  <a:pt x="1637797" y="691660"/>
                </a:lnTo>
                <a:lnTo>
                  <a:pt x="1671923" y="677123"/>
                </a:lnTo>
                <a:lnTo>
                  <a:pt x="1706050" y="664315"/>
                </a:lnTo>
                <a:lnTo>
                  <a:pt x="1740176" y="646634"/>
                </a:lnTo>
                <a:lnTo>
                  <a:pt x="1774302" y="635161"/>
                </a:lnTo>
                <a:lnTo>
                  <a:pt x="1808428" y="624396"/>
                </a:lnTo>
                <a:lnTo>
                  <a:pt x="1842554" y="611902"/>
                </a:lnTo>
                <a:lnTo>
                  <a:pt x="1876680" y="601058"/>
                </a:lnTo>
                <a:lnTo>
                  <a:pt x="1910806" y="587856"/>
                </a:lnTo>
                <a:lnTo>
                  <a:pt x="1944932" y="571826"/>
                </a:lnTo>
                <a:lnTo>
                  <a:pt x="1979058" y="556424"/>
                </a:lnTo>
                <a:lnTo>
                  <a:pt x="2013184" y="542359"/>
                </a:lnTo>
                <a:lnTo>
                  <a:pt x="2047247" y="527585"/>
                </a:lnTo>
                <a:lnTo>
                  <a:pt x="2081373" y="510691"/>
                </a:lnTo>
                <a:lnTo>
                  <a:pt x="2115499" y="491832"/>
                </a:lnTo>
                <a:lnTo>
                  <a:pt x="2149625" y="475723"/>
                </a:lnTo>
                <a:lnTo>
                  <a:pt x="2217877" y="450891"/>
                </a:lnTo>
                <a:lnTo>
                  <a:pt x="2286129" y="421581"/>
                </a:lnTo>
                <a:lnTo>
                  <a:pt x="2320255" y="404215"/>
                </a:lnTo>
                <a:lnTo>
                  <a:pt x="2354381" y="385906"/>
                </a:lnTo>
                <a:lnTo>
                  <a:pt x="2388507" y="369718"/>
                </a:lnTo>
                <a:lnTo>
                  <a:pt x="2422634" y="358010"/>
                </a:lnTo>
                <a:lnTo>
                  <a:pt x="2456760" y="340722"/>
                </a:lnTo>
                <a:lnTo>
                  <a:pt x="2490823" y="311569"/>
                </a:lnTo>
                <a:lnTo>
                  <a:pt x="2524949" y="281944"/>
                </a:lnTo>
                <a:lnTo>
                  <a:pt x="2559075" y="254913"/>
                </a:lnTo>
                <a:lnTo>
                  <a:pt x="2593201" y="230867"/>
                </a:lnTo>
                <a:lnTo>
                  <a:pt x="2627327" y="204700"/>
                </a:lnTo>
                <a:lnTo>
                  <a:pt x="2661453" y="170597"/>
                </a:lnTo>
                <a:lnTo>
                  <a:pt x="2695579" y="128478"/>
                </a:lnTo>
                <a:lnTo>
                  <a:pt x="2729705" y="87773"/>
                </a:lnTo>
                <a:lnTo>
                  <a:pt x="2763831" y="59327"/>
                </a:lnTo>
                <a:lnTo>
                  <a:pt x="2797957" y="42197"/>
                </a:lnTo>
                <a:lnTo>
                  <a:pt x="2832083" y="17837"/>
                </a:lnTo>
                <a:lnTo>
                  <a:pt x="2866209" y="0"/>
                </a:lnTo>
              </a:path>
            </a:pathLst>
          </a:custGeom>
          <a:ln w="1702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6206" y="799481"/>
            <a:ext cx="1087755" cy="679450"/>
          </a:xfrm>
          <a:custGeom>
            <a:avLst/>
            <a:gdLst/>
            <a:ahLst/>
            <a:cxnLst/>
            <a:rect l="l" t="t" r="r" b="b"/>
            <a:pathLst>
              <a:path w="1087755" h="679450">
                <a:moveTo>
                  <a:pt x="0" y="678931"/>
                </a:moveTo>
                <a:lnTo>
                  <a:pt x="1087131" y="678931"/>
                </a:lnTo>
                <a:lnTo>
                  <a:pt x="1087131" y="0"/>
                </a:lnTo>
                <a:lnTo>
                  <a:pt x="0" y="0"/>
                </a:lnTo>
                <a:lnTo>
                  <a:pt x="0" y="678931"/>
                </a:lnTo>
                <a:close/>
              </a:path>
            </a:pathLst>
          </a:custGeom>
          <a:ln w="55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48019" y="969213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4">
                <a:moveTo>
                  <a:pt x="0" y="0"/>
                </a:moveTo>
                <a:lnTo>
                  <a:pt x="203626" y="0"/>
                </a:lnTo>
              </a:path>
            </a:pathLst>
          </a:custGeom>
          <a:ln w="1178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48019" y="1138946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4">
                <a:moveTo>
                  <a:pt x="0" y="0"/>
                </a:moveTo>
                <a:lnTo>
                  <a:pt x="203626" y="0"/>
                </a:lnTo>
              </a:path>
            </a:pathLst>
          </a:custGeom>
          <a:ln w="11786">
            <a:solidFill>
              <a:srgbClr val="0000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48019" y="1308679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4">
                <a:moveTo>
                  <a:pt x="0" y="0"/>
                </a:moveTo>
                <a:lnTo>
                  <a:pt x="203626" y="0"/>
                </a:lnTo>
              </a:path>
            </a:pathLst>
          </a:custGeom>
          <a:ln w="11786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25844" y="270519"/>
            <a:ext cx="3133090" cy="113030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R="353695" algn="ctr">
              <a:lnSpc>
                <a:spcPct val="100000"/>
              </a:lnSpc>
              <a:spcBef>
                <a:spcPts val="325"/>
              </a:spcBef>
            </a:pPr>
            <a:r>
              <a:rPr sz="12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What</a:t>
            </a:r>
            <a:r>
              <a:rPr sz="1200" b="1" spc="-1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if</a:t>
            </a:r>
            <a:r>
              <a:rPr sz="1200" b="1" spc="-1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.</a:t>
            </a:r>
            <a:r>
              <a:rPr sz="1200" b="1" spc="-13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.</a:t>
            </a:r>
            <a:r>
              <a:rPr sz="1200" b="1" spc="-13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.</a:t>
            </a:r>
            <a:r>
              <a:rPr sz="1200" b="1" spc="-13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external</a:t>
            </a:r>
            <a:r>
              <a:rPr sz="1200" b="1" spc="-1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deaths</a:t>
            </a:r>
            <a:r>
              <a:rPr sz="1200" b="1" spc="-1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200" b="1" spc="-15" dirty="0">
                <a:solidFill>
                  <a:srgbClr val="BF003F"/>
                </a:solidFill>
                <a:latin typeface="Times New Roman"/>
                <a:cs typeface="Times New Roman"/>
              </a:rPr>
              <a:t>are</a:t>
            </a:r>
            <a:r>
              <a:rPr sz="1200" b="1" spc="-1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BF003F"/>
                </a:solidFill>
                <a:latin typeface="Times New Roman"/>
                <a:cs typeface="Times New Roman"/>
              </a:rPr>
              <a:t>eliminated?</a:t>
            </a:r>
            <a:endParaRPr sz="1200">
              <a:latin typeface="Times New Roman"/>
              <a:cs typeface="Times New Roman"/>
            </a:endParaRPr>
          </a:p>
          <a:p>
            <a:pPr marL="1235710">
              <a:lnSpc>
                <a:spcPct val="100000"/>
              </a:lnSpc>
              <a:spcBef>
                <a:spcPts val="190"/>
              </a:spcBef>
            </a:pPr>
            <a:r>
              <a:rPr sz="1000" spc="-5" dirty="0">
                <a:solidFill>
                  <a:srgbClr val="3333B2"/>
                </a:solidFill>
                <a:latin typeface="Times New Roman"/>
                <a:cs typeface="Times New Roman"/>
              </a:rPr>
              <a:t>Figure: </a:t>
            </a:r>
            <a:r>
              <a:rPr sz="1000" spc="-5" dirty="0">
                <a:latin typeface="Times New Roman"/>
                <a:cs typeface="Times New Roman"/>
              </a:rPr>
              <a:t>Mortality projection for</a:t>
            </a:r>
            <a:r>
              <a:rPr sz="1000" spc="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2050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imes New Roman"/>
              <a:cs typeface="Times New Roman"/>
            </a:endParaRPr>
          </a:p>
          <a:p>
            <a:pPr marR="375920" algn="ctr">
              <a:lnSpc>
                <a:spcPct val="100000"/>
              </a:lnSpc>
            </a:pPr>
            <a:r>
              <a:rPr sz="1100" spc="-105" dirty="0">
                <a:latin typeface="Arial"/>
                <a:cs typeface="Arial"/>
              </a:rPr>
              <a:t>All−cause</a:t>
            </a:r>
            <a:endParaRPr sz="1100">
              <a:latin typeface="Arial"/>
              <a:cs typeface="Arial"/>
            </a:endParaRPr>
          </a:p>
          <a:p>
            <a:pPr marL="821690">
              <a:lnSpc>
                <a:spcPct val="100000"/>
              </a:lnSpc>
              <a:spcBef>
                <a:spcPts val="15"/>
              </a:spcBef>
              <a:tabLst>
                <a:tab pos="1127125" algn="l"/>
              </a:tabLst>
            </a:pPr>
            <a:r>
              <a:rPr sz="1100" spc="-60" dirty="0">
                <a:latin typeface="Arial"/>
                <a:cs typeface="Arial"/>
              </a:rPr>
              <a:t> 	</a:t>
            </a:r>
            <a:r>
              <a:rPr sz="1100" spc="-105" dirty="0">
                <a:latin typeface="Arial"/>
                <a:cs typeface="Arial"/>
              </a:rPr>
              <a:t>Reconciled</a:t>
            </a:r>
            <a:endParaRPr sz="1100">
              <a:latin typeface="Arial"/>
              <a:cs typeface="Arial"/>
            </a:endParaRPr>
          </a:p>
          <a:p>
            <a:pPr marL="821690">
              <a:lnSpc>
                <a:spcPct val="100000"/>
              </a:lnSpc>
              <a:spcBef>
                <a:spcPts val="20"/>
              </a:spcBef>
              <a:tabLst>
                <a:tab pos="1127125" algn="l"/>
              </a:tabLst>
            </a:pPr>
            <a:r>
              <a:rPr sz="1100" spc="-60" dirty="0">
                <a:latin typeface="Arial"/>
                <a:cs typeface="Arial"/>
              </a:rPr>
              <a:t> 	</a:t>
            </a:r>
            <a:r>
              <a:rPr sz="1100" spc="-110" dirty="0">
                <a:latin typeface="Arial"/>
                <a:cs typeface="Arial"/>
              </a:rPr>
              <a:t>Independent</a:t>
            </a:r>
            <a:endParaRPr sz="11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882566" y="2858021"/>
            <a:ext cx="8890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100" spc="-120" dirty="0">
                <a:latin typeface="Arial"/>
                <a:cs typeface="Arial"/>
              </a:rPr>
              <a:t>0</a:t>
            </a:r>
            <a:endParaRPr sz="11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533575" y="2858021"/>
            <a:ext cx="15176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100" spc="-120" dirty="0">
                <a:latin typeface="Arial"/>
                <a:cs typeface="Arial"/>
              </a:rPr>
              <a:t>20</a:t>
            </a:r>
            <a:endParaRPr sz="11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990763" y="2858021"/>
            <a:ext cx="626745" cy="598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7145" algn="ctr">
              <a:lnSpc>
                <a:spcPts val="1175"/>
              </a:lnSpc>
            </a:pPr>
            <a:r>
              <a:rPr sz="1100" spc="-120" dirty="0">
                <a:latin typeface="Arial"/>
                <a:cs typeface="Arial"/>
              </a:rPr>
              <a:t>40</a:t>
            </a:r>
            <a:endParaRPr sz="1100">
              <a:latin typeface="Arial"/>
              <a:cs typeface="Arial"/>
            </a:endParaRPr>
          </a:p>
          <a:p>
            <a:pPr marL="302260">
              <a:lnSpc>
                <a:spcPct val="100000"/>
              </a:lnSpc>
              <a:spcBef>
                <a:spcPts val="459"/>
              </a:spcBef>
            </a:pPr>
            <a:r>
              <a:rPr sz="1100" spc="-125" dirty="0">
                <a:latin typeface="Arial"/>
                <a:cs typeface="Arial"/>
              </a:rPr>
              <a:t>Age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8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898430" y="2858021"/>
            <a:ext cx="15176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100" spc="-120" dirty="0">
                <a:latin typeface="Arial"/>
                <a:cs typeface="Arial"/>
              </a:rPr>
              <a:t>60</a:t>
            </a:r>
            <a:endParaRPr sz="11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580824" y="2858021"/>
            <a:ext cx="15176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75"/>
              </a:lnSpc>
            </a:pPr>
            <a:r>
              <a:rPr sz="1100" spc="-120" dirty="0">
                <a:latin typeface="Arial"/>
                <a:cs typeface="Arial"/>
              </a:rPr>
              <a:t>80</a:t>
            </a:r>
            <a:endParaRPr sz="1100">
              <a:latin typeface="Arial"/>
              <a:cs typeface="Arial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18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176783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Beyond</a:t>
            </a:r>
            <a:r>
              <a:rPr spc="-5" dirty="0"/>
              <a:t> </a:t>
            </a:r>
            <a:r>
              <a:rPr spc="5" dirty="0"/>
              <a:t>the</a:t>
            </a:r>
            <a:r>
              <a:rPr spc="-5" dirty="0"/>
              <a:t> </a:t>
            </a:r>
            <a:r>
              <a:rPr spc="10" dirty="0"/>
              <a:t>numbers</a:t>
            </a:r>
            <a:r>
              <a:rPr spc="-5" dirty="0"/>
              <a:t> </a:t>
            </a:r>
            <a:r>
              <a:rPr spc="0" dirty="0"/>
              <a:t>.</a:t>
            </a:r>
            <a:r>
              <a:rPr spc="-145" dirty="0"/>
              <a:t> </a:t>
            </a:r>
            <a:r>
              <a:rPr spc="0" dirty="0"/>
              <a:t>.</a:t>
            </a:r>
            <a:r>
              <a:rPr spc="-145" dirty="0"/>
              <a:t> </a:t>
            </a:r>
            <a:r>
              <a:rPr spc="0" dirty="0"/>
              <a:t>.</a:t>
            </a:r>
          </a:p>
        </p:txBody>
      </p:sp>
      <p:sp>
        <p:nvSpPr>
          <p:cNvPr id="3" name="object 3"/>
          <p:cNvSpPr/>
          <p:nvPr/>
        </p:nvSpPr>
        <p:spPr>
          <a:xfrm>
            <a:off x="340931" y="960081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0931" y="1342186"/>
            <a:ext cx="66090" cy="660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6499" y="538021"/>
            <a:ext cx="4142166" cy="9244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endParaRPr lang="en-US" sz="1100" b="1" i="1" spc="-5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i="1" spc="-5" dirty="0" smtClean="0">
                <a:latin typeface="Times New Roman"/>
                <a:cs typeface="Times New Roman"/>
              </a:rPr>
              <a:t>Going </a:t>
            </a:r>
            <a:r>
              <a:rPr sz="1100" b="1" i="1" spc="-10" dirty="0">
                <a:latin typeface="Times New Roman"/>
                <a:cs typeface="Times New Roman"/>
              </a:rPr>
              <a:t>back </a:t>
            </a:r>
            <a:r>
              <a:rPr sz="1100" b="1" i="1" spc="-5" dirty="0">
                <a:latin typeface="Times New Roman"/>
                <a:cs typeface="Times New Roman"/>
              </a:rPr>
              <a:t>to</a:t>
            </a:r>
            <a:r>
              <a:rPr sz="1100" b="1" i="1" spc="-20" dirty="0">
                <a:latin typeface="Times New Roman"/>
                <a:cs typeface="Times New Roman"/>
              </a:rPr>
              <a:t> </a:t>
            </a:r>
            <a:r>
              <a:rPr sz="1100" b="1" i="1" spc="-10" dirty="0">
                <a:latin typeface="Times New Roman"/>
                <a:cs typeface="Times New Roman"/>
              </a:rPr>
              <a:t>Australia:</a:t>
            </a:r>
            <a:endParaRPr sz="1100" dirty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endParaRPr lang="en-US" sz="1100" spc="-5" dirty="0" smtClean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endParaRPr lang="en-US" sz="1100" spc="-5" dirty="0">
              <a:latin typeface="Times New Roman"/>
              <a:cs typeface="Times New Roman"/>
            </a:endParaRPr>
          </a:p>
          <a:p>
            <a:pPr marL="289560" marR="8255">
              <a:lnSpc>
                <a:spcPct val="102600"/>
              </a:lnSpc>
              <a:spcBef>
                <a:spcPts val="300"/>
              </a:spcBef>
            </a:pPr>
            <a:endParaRPr sz="11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328665" y="3338991"/>
            <a:ext cx="224154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20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/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</a:t>
            </a:r>
            <a:endParaRPr sz="600">
              <a:latin typeface="Times New Roman"/>
              <a:cs typeface="Times New Roman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8582"/>
      </p:ext>
    </p:extLst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176783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Beyond</a:t>
            </a:r>
            <a:r>
              <a:rPr spc="-5" dirty="0"/>
              <a:t> </a:t>
            </a:r>
            <a:r>
              <a:rPr spc="5" dirty="0"/>
              <a:t>the</a:t>
            </a:r>
            <a:r>
              <a:rPr spc="-5" dirty="0"/>
              <a:t> </a:t>
            </a:r>
            <a:r>
              <a:rPr spc="10" dirty="0"/>
              <a:t>numbers</a:t>
            </a:r>
            <a:r>
              <a:rPr spc="-5" dirty="0"/>
              <a:t> </a:t>
            </a:r>
            <a:r>
              <a:rPr spc="0" dirty="0"/>
              <a:t>.</a:t>
            </a:r>
            <a:r>
              <a:rPr spc="-145" dirty="0"/>
              <a:t> </a:t>
            </a:r>
            <a:r>
              <a:rPr spc="0" dirty="0"/>
              <a:t>.</a:t>
            </a:r>
            <a:r>
              <a:rPr spc="-145" dirty="0"/>
              <a:t> </a:t>
            </a:r>
            <a:r>
              <a:rPr spc="0" dirty="0"/>
              <a:t>.</a:t>
            </a:r>
          </a:p>
        </p:txBody>
      </p:sp>
      <p:sp>
        <p:nvSpPr>
          <p:cNvPr id="3" name="object 3"/>
          <p:cNvSpPr/>
          <p:nvPr/>
        </p:nvSpPr>
        <p:spPr>
          <a:xfrm>
            <a:off x="340931" y="960081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0931" y="1342186"/>
            <a:ext cx="66090" cy="660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6499" y="538021"/>
            <a:ext cx="4142166" cy="12731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endParaRPr lang="en-US" sz="1100" b="1" i="1" spc="-5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i="1" spc="-5" dirty="0" smtClean="0">
                <a:latin typeface="Times New Roman"/>
                <a:cs typeface="Times New Roman"/>
              </a:rPr>
              <a:t>Going </a:t>
            </a:r>
            <a:r>
              <a:rPr sz="1100" b="1" i="1" spc="-10" dirty="0">
                <a:latin typeface="Times New Roman"/>
                <a:cs typeface="Times New Roman"/>
              </a:rPr>
              <a:t>back </a:t>
            </a:r>
            <a:r>
              <a:rPr sz="1100" b="1" i="1" spc="-5" dirty="0">
                <a:latin typeface="Times New Roman"/>
                <a:cs typeface="Times New Roman"/>
              </a:rPr>
              <a:t>to</a:t>
            </a:r>
            <a:r>
              <a:rPr sz="1100" b="1" i="1" spc="-20" dirty="0">
                <a:latin typeface="Times New Roman"/>
                <a:cs typeface="Times New Roman"/>
              </a:rPr>
              <a:t> </a:t>
            </a:r>
            <a:r>
              <a:rPr sz="1100" b="1" i="1" spc="-10" dirty="0">
                <a:latin typeface="Times New Roman"/>
                <a:cs typeface="Times New Roman"/>
              </a:rPr>
              <a:t>Australia:</a:t>
            </a:r>
            <a:endParaRPr sz="1100" dirty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endParaRPr lang="en-US" sz="1100" spc="-5" dirty="0" smtClean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endParaRPr lang="en-US" sz="1100" spc="-5" dirty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r>
              <a:rPr sz="1100" spc="-5" dirty="0" smtClean="0">
                <a:latin typeface="Times New Roman"/>
                <a:cs typeface="Times New Roman"/>
              </a:rPr>
              <a:t>During </a:t>
            </a:r>
            <a:r>
              <a:rPr sz="1100" spc="-5" dirty="0">
                <a:latin typeface="Times New Roman"/>
                <a:cs typeface="Times New Roman"/>
              </a:rPr>
              <a:t>2017, there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were  </a:t>
            </a:r>
            <a:r>
              <a:rPr sz="1100" spc="-5" dirty="0">
                <a:solidFill>
                  <a:srgbClr val="BF003F"/>
                </a:solidFill>
                <a:latin typeface="Times New Roman"/>
                <a:cs typeface="Times New Roman"/>
              </a:rPr>
              <a:t>1,225 </a:t>
            </a:r>
            <a:r>
              <a:rPr sz="1100" spc="-5" dirty="0">
                <a:latin typeface="Times New Roman"/>
                <a:cs typeface="Times New Roman"/>
              </a:rPr>
              <a:t>road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deaths</a:t>
            </a:r>
            <a:r>
              <a:rPr sz="1100" spc="-5" dirty="0" smtClean="0">
                <a:latin typeface="Times New Roman"/>
                <a:cs typeface="Times New Roman"/>
              </a:rPr>
              <a:t>.</a:t>
            </a:r>
            <a:endParaRPr lang="en-US" sz="1100" spc="-5" dirty="0" smtClean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endParaRPr sz="1100" dirty="0">
              <a:latin typeface="Times New Roman"/>
              <a:cs typeface="Times New Roman"/>
            </a:endParaRPr>
          </a:p>
          <a:p>
            <a:pPr marL="289560" marR="8255">
              <a:lnSpc>
                <a:spcPct val="102600"/>
              </a:lnSpc>
              <a:spcBef>
                <a:spcPts val="300"/>
              </a:spcBef>
            </a:pPr>
            <a:endParaRPr sz="11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328665" y="3338991"/>
            <a:ext cx="224154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20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/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</a:t>
            </a:r>
            <a:endParaRPr sz="600">
              <a:latin typeface="Times New Roman"/>
              <a:cs typeface="Times New Roman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840929"/>
      </p:ext>
    </p:extLst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176783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Beyond</a:t>
            </a:r>
            <a:r>
              <a:rPr spc="-5" dirty="0"/>
              <a:t> </a:t>
            </a:r>
            <a:r>
              <a:rPr spc="5" dirty="0"/>
              <a:t>the</a:t>
            </a:r>
            <a:r>
              <a:rPr spc="-5" dirty="0"/>
              <a:t> </a:t>
            </a:r>
            <a:r>
              <a:rPr spc="10" dirty="0"/>
              <a:t>numbers</a:t>
            </a:r>
            <a:r>
              <a:rPr spc="-5" dirty="0"/>
              <a:t> </a:t>
            </a:r>
            <a:r>
              <a:rPr spc="0" dirty="0"/>
              <a:t>.</a:t>
            </a:r>
            <a:r>
              <a:rPr spc="-145" dirty="0"/>
              <a:t> </a:t>
            </a:r>
            <a:r>
              <a:rPr spc="0" dirty="0"/>
              <a:t>.</a:t>
            </a:r>
            <a:r>
              <a:rPr spc="-145" dirty="0"/>
              <a:t> </a:t>
            </a:r>
            <a:r>
              <a:rPr spc="0" dirty="0"/>
              <a:t>.</a:t>
            </a:r>
          </a:p>
        </p:txBody>
      </p:sp>
      <p:sp>
        <p:nvSpPr>
          <p:cNvPr id="3" name="object 3"/>
          <p:cNvSpPr/>
          <p:nvPr/>
        </p:nvSpPr>
        <p:spPr>
          <a:xfrm>
            <a:off x="340931" y="960081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0931" y="1342186"/>
            <a:ext cx="66090" cy="660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6499" y="538021"/>
            <a:ext cx="4142166" cy="1698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endParaRPr lang="en-US" sz="1100" b="1" i="1" spc="-5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i="1" spc="-5" dirty="0" smtClean="0">
                <a:latin typeface="Times New Roman"/>
                <a:cs typeface="Times New Roman"/>
              </a:rPr>
              <a:t>Going </a:t>
            </a:r>
            <a:r>
              <a:rPr sz="1100" b="1" i="1" spc="-10" dirty="0">
                <a:latin typeface="Times New Roman"/>
                <a:cs typeface="Times New Roman"/>
              </a:rPr>
              <a:t>back </a:t>
            </a:r>
            <a:r>
              <a:rPr sz="1100" b="1" i="1" spc="-5" dirty="0">
                <a:latin typeface="Times New Roman"/>
                <a:cs typeface="Times New Roman"/>
              </a:rPr>
              <a:t>to</a:t>
            </a:r>
            <a:r>
              <a:rPr sz="1100" b="1" i="1" spc="-20" dirty="0">
                <a:latin typeface="Times New Roman"/>
                <a:cs typeface="Times New Roman"/>
              </a:rPr>
              <a:t> </a:t>
            </a:r>
            <a:r>
              <a:rPr sz="1100" b="1" i="1" spc="-10" dirty="0">
                <a:latin typeface="Times New Roman"/>
                <a:cs typeface="Times New Roman"/>
              </a:rPr>
              <a:t>Australia:</a:t>
            </a:r>
            <a:endParaRPr sz="1100" dirty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endParaRPr lang="en-US" sz="1100" spc="-5" dirty="0" smtClean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endParaRPr lang="en-US" sz="1100" spc="-5" dirty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r>
              <a:rPr sz="1100" spc="-5" dirty="0" smtClean="0">
                <a:latin typeface="Times New Roman"/>
                <a:cs typeface="Times New Roman"/>
              </a:rPr>
              <a:t>During </a:t>
            </a:r>
            <a:r>
              <a:rPr sz="1100" spc="-5" dirty="0">
                <a:latin typeface="Times New Roman"/>
                <a:cs typeface="Times New Roman"/>
              </a:rPr>
              <a:t>2017, there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were  </a:t>
            </a:r>
            <a:r>
              <a:rPr sz="1100" spc="-5" dirty="0">
                <a:solidFill>
                  <a:srgbClr val="BF003F"/>
                </a:solidFill>
                <a:latin typeface="Times New Roman"/>
                <a:cs typeface="Times New Roman"/>
              </a:rPr>
              <a:t>1,225 </a:t>
            </a:r>
            <a:r>
              <a:rPr sz="1100" spc="-5" dirty="0">
                <a:latin typeface="Times New Roman"/>
                <a:cs typeface="Times New Roman"/>
              </a:rPr>
              <a:t>road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deaths</a:t>
            </a:r>
            <a:r>
              <a:rPr sz="1100" spc="-5" dirty="0" smtClean="0">
                <a:latin typeface="Times New Roman"/>
                <a:cs typeface="Times New Roman"/>
              </a:rPr>
              <a:t>.</a:t>
            </a:r>
            <a:endParaRPr lang="en-US" sz="1100" spc="-5" dirty="0" smtClean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endParaRPr sz="1100" dirty="0">
              <a:latin typeface="Times New Roman"/>
              <a:cs typeface="Times New Roman"/>
            </a:endParaRPr>
          </a:p>
          <a:p>
            <a:pPr marL="289560" marR="8255">
              <a:lnSpc>
                <a:spcPct val="102600"/>
              </a:lnSpc>
              <a:spcBef>
                <a:spcPts val="300"/>
              </a:spcBef>
            </a:pPr>
            <a:r>
              <a:rPr sz="1100" spc="-5" dirty="0">
                <a:latin typeface="Times New Roman"/>
                <a:cs typeface="Times New Roman"/>
              </a:rPr>
              <a:t>The rate of annual  deaths per 100,000  population stands at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BF003F"/>
                </a:solidFill>
                <a:latin typeface="Times New Roman"/>
                <a:cs typeface="Times New Roman"/>
              </a:rPr>
              <a:t>5.0</a:t>
            </a:r>
            <a:r>
              <a:rPr sz="1100" spc="-5" dirty="0" smtClean="0">
                <a:solidFill>
                  <a:srgbClr val="BF003F"/>
                </a:solidFill>
                <a:latin typeface="Times New Roman"/>
                <a:cs typeface="Times New Roman"/>
              </a:rPr>
              <a:t>.</a:t>
            </a:r>
            <a:endParaRPr lang="en-US" sz="1100" spc="-5" dirty="0" smtClean="0">
              <a:solidFill>
                <a:srgbClr val="BF003F"/>
              </a:solidFill>
              <a:latin typeface="Times New Roman"/>
              <a:cs typeface="Times New Roman"/>
            </a:endParaRPr>
          </a:p>
          <a:p>
            <a:pPr marL="289560" marR="8255">
              <a:lnSpc>
                <a:spcPct val="102600"/>
              </a:lnSpc>
              <a:spcBef>
                <a:spcPts val="300"/>
              </a:spcBef>
            </a:pPr>
            <a:endParaRPr lang="en-US" sz="1100" spc="-5" dirty="0" smtClean="0">
              <a:solidFill>
                <a:srgbClr val="BF003F"/>
              </a:solidFill>
              <a:latin typeface="Times New Roman"/>
              <a:cs typeface="Times New Roman"/>
            </a:endParaRPr>
          </a:p>
          <a:p>
            <a:pPr marL="289560" marR="8255">
              <a:lnSpc>
                <a:spcPct val="102600"/>
              </a:lnSpc>
              <a:spcBef>
                <a:spcPts val="300"/>
              </a:spcBef>
            </a:pPr>
            <a:endParaRPr sz="11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328665" y="3338991"/>
            <a:ext cx="224154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20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/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</a:t>
            </a:r>
            <a:endParaRPr sz="600">
              <a:latin typeface="Times New Roman"/>
              <a:cs typeface="Times New Roman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466407"/>
      </p:ext>
    </p:extLst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176783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Beyond</a:t>
            </a:r>
            <a:r>
              <a:rPr spc="-5" dirty="0"/>
              <a:t> </a:t>
            </a:r>
            <a:r>
              <a:rPr spc="5" dirty="0"/>
              <a:t>the</a:t>
            </a:r>
            <a:r>
              <a:rPr spc="-5" dirty="0"/>
              <a:t> </a:t>
            </a:r>
            <a:r>
              <a:rPr spc="10" dirty="0"/>
              <a:t>numbers</a:t>
            </a:r>
            <a:r>
              <a:rPr spc="-5" dirty="0"/>
              <a:t> </a:t>
            </a:r>
            <a:r>
              <a:rPr spc="0" dirty="0"/>
              <a:t>.</a:t>
            </a:r>
            <a:r>
              <a:rPr spc="-145" dirty="0"/>
              <a:t> </a:t>
            </a:r>
            <a:r>
              <a:rPr spc="0" dirty="0"/>
              <a:t>.</a:t>
            </a:r>
            <a:r>
              <a:rPr spc="-145" dirty="0"/>
              <a:t> </a:t>
            </a:r>
            <a:r>
              <a:rPr spc="0" dirty="0"/>
              <a:t>.</a:t>
            </a:r>
          </a:p>
        </p:txBody>
      </p:sp>
      <p:sp>
        <p:nvSpPr>
          <p:cNvPr id="3" name="object 3"/>
          <p:cNvSpPr/>
          <p:nvPr/>
        </p:nvSpPr>
        <p:spPr>
          <a:xfrm>
            <a:off x="340931" y="960081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0931" y="1342186"/>
            <a:ext cx="66090" cy="660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6499" y="538021"/>
            <a:ext cx="4142166" cy="191154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endParaRPr lang="en-US" sz="1100" b="1" i="1" spc="-5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i="1" spc="-5" dirty="0" smtClean="0">
                <a:latin typeface="Times New Roman"/>
                <a:cs typeface="Times New Roman"/>
              </a:rPr>
              <a:t>Going </a:t>
            </a:r>
            <a:r>
              <a:rPr sz="1100" b="1" i="1" spc="-10" dirty="0">
                <a:latin typeface="Times New Roman"/>
                <a:cs typeface="Times New Roman"/>
              </a:rPr>
              <a:t>back </a:t>
            </a:r>
            <a:r>
              <a:rPr sz="1100" b="1" i="1" spc="-5" dirty="0">
                <a:latin typeface="Times New Roman"/>
                <a:cs typeface="Times New Roman"/>
              </a:rPr>
              <a:t>to</a:t>
            </a:r>
            <a:r>
              <a:rPr sz="1100" b="1" i="1" spc="-20" dirty="0">
                <a:latin typeface="Times New Roman"/>
                <a:cs typeface="Times New Roman"/>
              </a:rPr>
              <a:t> </a:t>
            </a:r>
            <a:r>
              <a:rPr sz="1100" b="1" i="1" spc="-10" dirty="0">
                <a:latin typeface="Times New Roman"/>
                <a:cs typeface="Times New Roman"/>
              </a:rPr>
              <a:t>Australia:</a:t>
            </a:r>
            <a:endParaRPr sz="1100" dirty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endParaRPr lang="en-US" sz="1100" spc="-5" dirty="0" smtClean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endParaRPr lang="en-US" sz="1100" spc="-5" dirty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r>
              <a:rPr sz="1100" spc="-5" dirty="0" smtClean="0">
                <a:latin typeface="Times New Roman"/>
                <a:cs typeface="Times New Roman"/>
              </a:rPr>
              <a:t>During </a:t>
            </a:r>
            <a:r>
              <a:rPr sz="1100" spc="-5" dirty="0">
                <a:latin typeface="Times New Roman"/>
                <a:cs typeface="Times New Roman"/>
              </a:rPr>
              <a:t>2017, there</a:t>
            </a:r>
            <a:r>
              <a:rPr sz="1100" spc="-8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were  </a:t>
            </a:r>
            <a:r>
              <a:rPr sz="1100" spc="-5" dirty="0">
                <a:solidFill>
                  <a:srgbClr val="BF003F"/>
                </a:solidFill>
                <a:latin typeface="Times New Roman"/>
                <a:cs typeface="Times New Roman"/>
              </a:rPr>
              <a:t>1,225 </a:t>
            </a:r>
            <a:r>
              <a:rPr sz="1100" spc="-5" dirty="0">
                <a:latin typeface="Times New Roman"/>
                <a:cs typeface="Times New Roman"/>
              </a:rPr>
              <a:t>road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deaths</a:t>
            </a:r>
            <a:r>
              <a:rPr sz="1100" spc="-5" dirty="0" smtClean="0">
                <a:latin typeface="Times New Roman"/>
                <a:cs typeface="Times New Roman"/>
              </a:rPr>
              <a:t>.</a:t>
            </a:r>
            <a:endParaRPr lang="en-US" sz="1100" spc="-5" dirty="0" smtClean="0">
              <a:latin typeface="Times New Roman"/>
              <a:cs typeface="Times New Roman"/>
            </a:endParaRPr>
          </a:p>
          <a:p>
            <a:pPr marL="289560" marR="5080">
              <a:lnSpc>
                <a:spcPct val="102699"/>
              </a:lnSpc>
            </a:pPr>
            <a:endParaRPr sz="1100" dirty="0">
              <a:latin typeface="Times New Roman"/>
              <a:cs typeface="Times New Roman"/>
            </a:endParaRPr>
          </a:p>
          <a:p>
            <a:pPr marL="289560" marR="8255">
              <a:lnSpc>
                <a:spcPct val="102600"/>
              </a:lnSpc>
              <a:spcBef>
                <a:spcPts val="300"/>
              </a:spcBef>
            </a:pPr>
            <a:r>
              <a:rPr sz="1100" spc="-5" dirty="0">
                <a:latin typeface="Times New Roman"/>
                <a:cs typeface="Times New Roman"/>
              </a:rPr>
              <a:t>The rate of annual  deaths per 100,000  population stands at</a:t>
            </a:r>
            <a:r>
              <a:rPr sz="1100" spc="-75" dirty="0">
                <a:latin typeface="Times New Roman"/>
                <a:cs typeface="Times New Roman"/>
              </a:rPr>
              <a:t> </a:t>
            </a:r>
            <a:r>
              <a:rPr sz="1100" spc="-5" dirty="0">
                <a:solidFill>
                  <a:srgbClr val="BF003F"/>
                </a:solidFill>
                <a:latin typeface="Times New Roman"/>
                <a:cs typeface="Times New Roman"/>
              </a:rPr>
              <a:t>5.0</a:t>
            </a:r>
            <a:r>
              <a:rPr sz="1100" spc="-5" dirty="0" smtClean="0">
                <a:solidFill>
                  <a:srgbClr val="BF003F"/>
                </a:solidFill>
                <a:latin typeface="Times New Roman"/>
                <a:cs typeface="Times New Roman"/>
              </a:rPr>
              <a:t>.</a:t>
            </a:r>
            <a:endParaRPr lang="en-US" sz="1100" spc="-5" dirty="0" smtClean="0">
              <a:solidFill>
                <a:srgbClr val="BF003F"/>
              </a:solidFill>
              <a:latin typeface="Times New Roman"/>
              <a:cs typeface="Times New Roman"/>
            </a:endParaRPr>
          </a:p>
          <a:p>
            <a:pPr marL="289560" marR="8255">
              <a:lnSpc>
                <a:spcPct val="102600"/>
              </a:lnSpc>
              <a:spcBef>
                <a:spcPts val="300"/>
              </a:spcBef>
            </a:pPr>
            <a:endParaRPr lang="en-US" sz="1100" spc="-5" dirty="0" smtClean="0">
              <a:solidFill>
                <a:srgbClr val="BF003F"/>
              </a:solidFill>
              <a:latin typeface="Times New Roman"/>
              <a:cs typeface="Times New Roman"/>
            </a:endParaRPr>
          </a:p>
          <a:p>
            <a:pPr marL="289560" marR="8255">
              <a:lnSpc>
                <a:spcPct val="102600"/>
              </a:lnSpc>
              <a:spcBef>
                <a:spcPts val="300"/>
              </a:spcBef>
            </a:pPr>
            <a:r>
              <a:rPr lang="en-US" sz="1100" spc="-20" dirty="0" smtClean="0">
                <a:latin typeface="Times New Roman"/>
                <a:cs typeface="Times New Roman"/>
              </a:rPr>
              <a:t>How </a:t>
            </a:r>
            <a:r>
              <a:rPr lang="en-US" sz="1100" spc="-5" dirty="0" smtClean="0">
                <a:latin typeface="Times New Roman"/>
                <a:cs typeface="Times New Roman"/>
              </a:rPr>
              <a:t>do </a:t>
            </a:r>
            <a:r>
              <a:rPr lang="en-US" sz="1100" spc="-10" dirty="0" smtClean="0">
                <a:latin typeface="Times New Roman"/>
                <a:cs typeface="Times New Roman"/>
              </a:rPr>
              <a:t>we </a:t>
            </a:r>
            <a:r>
              <a:rPr lang="en-US" sz="1100" spc="-5" dirty="0" smtClean="0">
                <a:latin typeface="Times New Roman"/>
                <a:cs typeface="Times New Roman"/>
              </a:rPr>
              <a:t>estimate</a:t>
            </a:r>
            <a:r>
              <a:rPr lang="en-US" sz="1100" spc="-50" dirty="0" smtClean="0">
                <a:latin typeface="Times New Roman"/>
                <a:cs typeface="Times New Roman"/>
              </a:rPr>
              <a:t> </a:t>
            </a:r>
            <a:r>
              <a:rPr lang="en-US" sz="1100" spc="-5" dirty="0" smtClean="0">
                <a:latin typeface="Times New Roman"/>
                <a:cs typeface="Times New Roman"/>
              </a:rPr>
              <a:t>the  </a:t>
            </a:r>
            <a:r>
              <a:rPr lang="en-US" sz="1100" spc="-10" dirty="0" smtClean="0">
                <a:latin typeface="Times New Roman"/>
                <a:cs typeface="Times New Roman"/>
              </a:rPr>
              <a:t>age-specific</a:t>
            </a:r>
            <a:r>
              <a:rPr lang="en-US" sz="1100" spc="-15" dirty="0" smtClean="0">
                <a:latin typeface="Times New Roman"/>
                <a:cs typeface="Times New Roman"/>
              </a:rPr>
              <a:t> </a:t>
            </a:r>
            <a:r>
              <a:rPr lang="en-US" sz="1100" spc="-5" dirty="0" smtClean="0">
                <a:latin typeface="Times New Roman"/>
                <a:cs typeface="Times New Roman"/>
              </a:rPr>
              <a:t>rates?</a:t>
            </a:r>
            <a:endParaRPr lang="en-US" sz="1100" dirty="0" smtClean="0">
              <a:latin typeface="Times New Roman"/>
              <a:cs typeface="Times New Roman"/>
            </a:endParaRPr>
          </a:p>
          <a:p>
            <a:pPr marL="289560" marR="8255">
              <a:lnSpc>
                <a:spcPct val="102600"/>
              </a:lnSpc>
              <a:spcBef>
                <a:spcPts val="300"/>
              </a:spcBef>
            </a:pPr>
            <a:endParaRPr sz="11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328665" y="3338991"/>
            <a:ext cx="224154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20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/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</a:t>
            </a:r>
            <a:endParaRPr sz="600">
              <a:latin typeface="Times New Roman"/>
              <a:cs typeface="Times New Roman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43789"/>
      </p:ext>
    </p:extLst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176783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Beyond</a:t>
            </a:r>
            <a:r>
              <a:rPr spc="-5" dirty="0"/>
              <a:t> </a:t>
            </a:r>
            <a:r>
              <a:rPr spc="5" dirty="0"/>
              <a:t>the</a:t>
            </a:r>
            <a:r>
              <a:rPr spc="-5" dirty="0"/>
              <a:t> </a:t>
            </a:r>
            <a:r>
              <a:rPr spc="10" dirty="0"/>
              <a:t>numbers</a:t>
            </a:r>
            <a:r>
              <a:rPr spc="-5" dirty="0"/>
              <a:t> </a:t>
            </a:r>
            <a:r>
              <a:rPr spc="0" dirty="0"/>
              <a:t>.</a:t>
            </a:r>
            <a:r>
              <a:rPr spc="-145" dirty="0"/>
              <a:t> </a:t>
            </a:r>
            <a:r>
              <a:rPr spc="0" dirty="0"/>
              <a:t>.</a:t>
            </a:r>
            <a:r>
              <a:rPr spc="-145" dirty="0"/>
              <a:t> </a:t>
            </a:r>
            <a:r>
              <a:rPr spc="0" dirty="0"/>
              <a:t>.</a:t>
            </a:r>
          </a:p>
        </p:txBody>
      </p:sp>
      <p:sp>
        <p:nvSpPr>
          <p:cNvPr id="3" name="object 3"/>
          <p:cNvSpPr/>
          <p:nvPr/>
        </p:nvSpPr>
        <p:spPr>
          <a:xfrm>
            <a:off x="340931" y="960081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0931" y="1342186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0931" y="1896376"/>
            <a:ext cx="66090" cy="660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30769" y="358775"/>
            <a:ext cx="4571950" cy="303544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en-US" sz="1300" dirty="0" smtClean="0">
              <a:latin typeface="Times New Roman"/>
              <a:cs typeface="Times New Roman"/>
            </a:endParaRPr>
          </a:p>
          <a:p>
            <a:r>
              <a:rPr lang="en-AU" sz="1400" b="0" i="0" u="none" strike="noStrike" baseline="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Walking upside down in</a:t>
            </a:r>
          </a:p>
          <a:p>
            <a:r>
              <a:rPr lang="en-AU" sz="1400" b="0" i="0" u="none" strike="noStrike" baseline="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the sky,</a:t>
            </a:r>
          </a:p>
          <a:p>
            <a:endParaRPr lang="en-US" sz="1300" dirty="0">
              <a:latin typeface="Times New Roman"/>
              <a:cs typeface="Times New Roman"/>
            </a:endParaRPr>
          </a:p>
          <a:p>
            <a:r>
              <a:rPr lang="en-AU" sz="1400" b="0" i="0" u="none" strike="noStrike" baseline="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Between the satellites</a:t>
            </a:r>
          </a:p>
          <a:p>
            <a:r>
              <a:rPr lang="en-AU" sz="1400" b="0" i="0" u="none" strike="noStrike" baseline="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passing by,</a:t>
            </a:r>
            <a:endParaRPr 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1300" dirty="0">
              <a:latin typeface="Times New Roman"/>
              <a:cs typeface="Times New Roman"/>
            </a:endParaRPr>
          </a:p>
          <a:p>
            <a:r>
              <a:rPr lang="en-US" sz="1400" b="0" i="0" u="none" strike="noStrike" baseline="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 am looking for my</a:t>
            </a:r>
          </a:p>
          <a:p>
            <a:r>
              <a:rPr lang="en-AU" sz="1400" b="0" i="0" u="none" strike="noStrike" baseline="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dreams,</a:t>
            </a:r>
            <a:endParaRPr lang="en-US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en-US" sz="13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r>
              <a:rPr lang="en-A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. </a:t>
            </a:r>
            <a:r>
              <a:rPr lang="en-AU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A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33625">
              <a:lnSpc>
                <a:spcPct val="100000"/>
              </a:lnSpc>
              <a:spcBef>
                <a:spcPts val="5"/>
              </a:spcBef>
            </a:pPr>
            <a:r>
              <a:rPr lang="en-US" sz="1100" spc="-5" dirty="0" smtClean="0">
                <a:latin typeface="Times New Roman"/>
                <a:cs typeface="Times New Roman"/>
              </a:rPr>
              <a:t>       </a:t>
            </a:r>
            <a:r>
              <a:rPr sz="1100" spc="-5" dirty="0" smtClean="0">
                <a:latin typeface="Times New Roman"/>
                <a:cs typeface="Times New Roman"/>
              </a:rPr>
              <a:t>Professor </a:t>
            </a:r>
            <a:r>
              <a:rPr sz="1100" spc="-5" dirty="0">
                <a:latin typeface="Times New Roman"/>
                <a:cs typeface="Times New Roman"/>
              </a:rPr>
              <a:t>Colin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O’Hare</a:t>
            </a:r>
            <a:endParaRPr sz="1100" dirty="0">
              <a:latin typeface="Times New Roman"/>
              <a:cs typeface="Times New Roman"/>
            </a:endParaRPr>
          </a:p>
          <a:p>
            <a:pPr marL="2333625">
              <a:lnSpc>
                <a:spcPct val="100000"/>
              </a:lnSpc>
              <a:spcBef>
                <a:spcPts val="330"/>
              </a:spcBef>
            </a:pPr>
            <a:r>
              <a:rPr sz="1100" spc="-5" dirty="0">
                <a:latin typeface="Times New Roman"/>
                <a:cs typeface="Times New Roman"/>
              </a:rPr>
              <a:t>(20th Dec 1974 – 1st </a:t>
            </a:r>
            <a:r>
              <a:rPr sz="1100" spc="-10" dirty="0">
                <a:latin typeface="Times New Roman"/>
                <a:cs typeface="Times New Roman"/>
              </a:rPr>
              <a:t>Aug</a:t>
            </a:r>
            <a:r>
              <a:rPr sz="1100" spc="-7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2018)</a:t>
            </a:r>
            <a:endParaRPr sz="11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328665" y="3338991"/>
            <a:ext cx="224154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20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/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</a:t>
            </a:r>
            <a:endParaRPr sz="600">
              <a:latin typeface="Times New Roman"/>
              <a:cs typeface="Times New Roman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650" y="511175"/>
            <a:ext cx="2335874" cy="2242439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145288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End </a:t>
            </a:r>
            <a:r>
              <a:rPr spc="5" dirty="0"/>
              <a:t>of</a:t>
            </a:r>
            <a:r>
              <a:rPr spc="-35" dirty="0"/>
              <a:t> </a:t>
            </a:r>
            <a:r>
              <a:rPr spc="5" dirty="0"/>
              <a:t>presentation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04850" y="1044575"/>
            <a:ext cx="3413760" cy="1147109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R="269240" algn="ctr">
              <a:lnSpc>
                <a:spcPct val="100000"/>
              </a:lnSpc>
              <a:spcBef>
                <a:spcPts val="805"/>
              </a:spcBef>
            </a:pPr>
            <a:r>
              <a:rPr sz="1400" spc="10" dirty="0">
                <a:solidFill>
                  <a:srgbClr val="0000FF"/>
                </a:solidFill>
                <a:latin typeface="Times New Roman"/>
                <a:cs typeface="Times New Roman"/>
              </a:rPr>
              <a:t>Thank</a:t>
            </a: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spc="10" dirty="0">
                <a:solidFill>
                  <a:srgbClr val="0000FF"/>
                </a:solidFill>
                <a:latin typeface="Times New Roman"/>
                <a:cs typeface="Times New Roman"/>
              </a:rPr>
              <a:t>you!</a:t>
            </a:r>
            <a:endParaRPr sz="1400" dirty="0">
              <a:latin typeface="Times New Roman"/>
              <a:cs typeface="Times New Roman"/>
            </a:endParaRPr>
          </a:p>
          <a:p>
            <a:pPr marR="48260" algn="ctr">
              <a:lnSpc>
                <a:spcPct val="100000"/>
              </a:lnSpc>
              <a:spcBef>
                <a:spcPts val="710"/>
              </a:spcBef>
            </a:pPr>
            <a:r>
              <a:rPr sz="1400" spc="5" dirty="0">
                <a:latin typeface="Times New Roman"/>
                <a:cs typeface="Times New Roman"/>
              </a:rPr>
              <a:t>Any questions/ </a:t>
            </a:r>
            <a:r>
              <a:rPr sz="1400" spc="10" dirty="0">
                <a:latin typeface="Times New Roman"/>
                <a:cs typeface="Times New Roman"/>
              </a:rPr>
              <a:t>comments/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suggestions?</a:t>
            </a: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 dirty="0">
              <a:latin typeface="Times New Roman"/>
              <a:cs typeface="Times New Roman"/>
            </a:endParaRPr>
          </a:p>
          <a:p>
            <a:pPr algn="ctr">
              <a:lnSpc>
                <a:spcPts val="1200"/>
              </a:lnSpc>
              <a:spcBef>
                <a:spcPts val="5"/>
              </a:spcBef>
            </a:pPr>
            <a:r>
              <a:rPr sz="1000" spc="-5" dirty="0">
                <a:solidFill>
                  <a:srgbClr val="BF003F"/>
                </a:solidFill>
                <a:latin typeface="Times New Roman"/>
                <a:cs typeface="Times New Roman"/>
              </a:rPr>
              <a:t>Contact email:</a:t>
            </a:r>
            <a:r>
              <a:rPr sz="1000" spc="5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000" spc="-5" dirty="0">
                <a:solidFill>
                  <a:srgbClr val="BF003F"/>
                </a:solidFill>
                <a:latin typeface="Times New Roman"/>
                <a:cs typeface="Times New Roman"/>
                <a:hlinkClick r:id="rId2"/>
              </a:rPr>
              <a:t>han.li@mq.edu.au</a:t>
            </a:r>
            <a:endParaRPr sz="1000" dirty="0">
              <a:latin typeface="Times New Roman"/>
              <a:cs typeface="Times New Roman"/>
            </a:endParaRPr>
          </a:p>
          <a:p>
            <a:pPr algn="ctr">
              <a:lnSpc>
                <a:spcPts val="1200"/>
              </a:lnSpc>
            </a:pPr>
            <a:r>
              <a:rPr sz="1000" spc="-5" dirty="0">
                <a:solidFill>
                  <a:srgbClr val="BF003F"/>
                </a:solidFill>
                <a:latin typeface="Times New Roman"/>
                <a:cs typeface="Times New Roman"/>
              </a:rPr>
              <a:t>Research Gate page: </a:t>
            </a:r>
            <a:r>
              <a:rPr sz="1000" i="1" spc="-10" dirty="0">
                <a:solidFill>
                  <a:srgbClr val="BF003F"/>
                </a:solidFill>
                <a:latin typeface="Times New Roman"/>
                <a:cs typeface="Times New Roman"/>
                <a:hlinkClick r:id="rId3"/>
              </a:rPr>
              <a:t>http://</a:t>
            </a:r>
            <a:r>
              <a:rPr sz="1000" i="1" spc="-10" dirty="0" smtClean="0">
                <a:solidFill>
                  <a:srgbClr val="BF003F"/>
                </a:solidFill>
                <a:latin typeface="Times New Roman"/>
                <a:cs typeface="Times New Roman"/>
                <a:hlinkClick r:id="rId3"/>
              </a:rPr>
              <a:t>www.researchgate.net/profile/Ha</a:t>
            </a:r>
            <a:r>
              <a:rPr lang="en-US" sz="1000" i="1" spc="-10" dirty="0" smtClean="0">
                <a:solidFill>
                  <a:srgbClr val="BF003F"/>
                </a:solidFill>
                <a:latin typeface="Times New Roman"/>
                <a:cs typeface="Times New Roman"/>
                <a:hlinkClick r:id="rId3"/>
              </a:rPr>
              <a:t>n_Li51</a:t>
            </a:r>
            <a:r>
              <a:rPr sz="1000" i="1" spc="175" dirty="0" smtClean="0">
                <a:solidFill>
                  <a:srgbClr val="BF003F"/>
                </a:solidFill>
                <a:latin typeface="Times New Roman"/>
                <a:cs typeface="Times New Roman"/>
                <a:hlinkClick r:id="rId3"/>
              </a:rPr>
              <a:t> </a:t>
            </a: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19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282321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Some </a:t>
            </a:r>
            <a:r>
              <a:rPr spc="5" dirty="0"/>
              <a:t>interesting facts </a:t>
            </a:r>
            <a:r>
              <a:rPr spc="10" dirty="0"/>
              <a:t>about</a:t>
            </a:r>
            <a:r>
              <a:rPr spc="-55" dirty="0"/>
              <a:t> </a:t>
            </a:r>
            <a:r>
              <a:rPr spc="5" dirty="0"/>
              <a:t>longevity</a:t>
            </a:r>
          </a:p>
        </p:txBody>
      </p:sp>
      <p:sp>
        <p:nvSpPr>
          <p:cNvPr id="3" name="object 3"/>
          <p:cNvSpPr/>
          <p:nvPr/>
        </p:nvSpPr>
        <p:spPr>
          <a:xfrm>
            <a:off x="280276" y="1569199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5844" y="413817"/>
            <a:ext cx="3863340" cy="126746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1200" spc="-5" dirty="0">
                <a:latin typeface="Times New Roman"/>
                <a:cs typeface="Times New Roman"/>
              </a:rPr>
              <a:t>According to </a:t>
            </a:r>
            <a:r>
              <a:rPr sz="1200" b="1" i="1" spc="-5" dirty="0">
                <a:latin typeface="Times New Roman"/>
                <a:cs typeface="Times New Roman"/>
              </a:rPr>
              <a:t>The</a:t>
            </a:r>
            <a:r>
              <a:rPr sz="1200" b="1" i="1" spc="-1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Guardian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200" spc="-5" dirty="0">
                <a:latin typeface="Times New Roman"/>
                <a:cs typeface="Times New Roman"/>
              </a:rPr>
              <a:t>“</a:t>
            </a:r>
            <a:r>
              <a:rPr sz="1200" spc="-5" dirty="0">
                <a:solidFill>
                  <a:srgbClr val="BF003F"/>
                </a:solidFill>
                <a:latin typeface="Times New Roman"/>
                <a:cs typeface="Times New Roman"/>
              </a:rPr>
              <a:t>Australians </a:t>
            </a:r>
            <a:r>
              <a:rPr sz="1200" spc="-5" dirty="0">
                <a:latin typeface="Times New Roman"/>
                <a:cs typeface="Times New Roman"/>
              </a:rPr>
              <a:t>are </a:t>
            </a:r>
            <a:r>
              <a:rPr sz="1200" spc="-10" dirty="0">
                <a:latin typeface="Times New Roman"/>
                <a:cs typeface="Times New Roman"/>
              </a:rPr>
              <a:t>outliving </a:t>
            </a:r>
            <a:r>
              <a:rPr sz="1200" spc="-5" dirty="0">
                <a:latin typeface="Times New Roman"/>
                <a:cs typeface="Times New Roman"/>
              </a:rPr>
              <a:t>their </a:t>
            </a: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British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American</a:t>
            </a:r>
            <a:r>
              <a:rPr sz="1200" spc="8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cousins!”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289560" marR="1344295" indent="-277495">
              <a:lnSpc>
                <a:spcPct val="1384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Comparison of life expectancies in 2016:  </a:t>
            </a:r>
            <a:r>
              <a:rPr sz="1200" spc="-5" dirty="0">
                <a:solidFill>
                  <a:srgbClr val="BF003F"/>
                </a:solidFill>
                <a:latin typeface="Times New Roman"/>
                <a:cs typeface="Times New Roman"/>
              </a:rPr>
              <a:t>Australia</a:t>
            </a:r>
            <a:r>
              <a:rPr sz="1200" spc="-5" dirty="0">
                <a:latin typeface="Times New Roman"/>
                <a:cs typeface="Times New Roman"/>
              </a:rPr>
              <a:t>: Male 81.5; Female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85.5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5844" y="2424846"/>
            <a:ext cx="4321810" cy="55912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3500"/>
              </a:lnSpc>
              <a:spcBef>
                <a:spcPts val="90"/>
              </a:spcBef>
            </a:pPr>
            <a:r>
              <a:rPr sz="1200" spc="-10" dirty="0">
                <a:latin typeface="Times New Roman"/>
                <a:cs typeface="Times New Roman"/>
              </a:rPr>
              <a:t>For </a:t>
            </a:r>
            <a:r>
              <a:rPr sz="1200" spc="-5" dirty="0">
                <a:latin typeface="Times New Roman"/>
                <a:cs typeface="Times New Roman"/>
              </a:rPr>
              <a:t>full article see:  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https://ww</a:t>
            </a:r>
            <a:r>
              <a:rPr sz="1000" i="1" spc="-8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w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.th</a:t>
            </a:r>
            <a:r>
              <a:rPr sz="1000" i="1" spc="-45" dirty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gua</a:t>
            </a:r>
            <a:r>
              <a:rPr sz="1000" i="1" spc="-45" dirty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dian.com/society/2018/aug/16/aust</a:t>
            </a:r>
            <a:r>
              <a:rPr sz="1000" i="1" spc="-2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alians-living-lon</a:t>
            </a:r>
            <a:r>
              <a:rPr sz="1000" i="1" spc="-1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g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000" i="1" spc="-2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000" i="1" spc="-2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b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ut-life- 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i="1" u="sng" spc="-5" dirty="0">
                <a:solidFill>
                  <a:srgbClr val="0000FF"/>
                </a:solidFill>
                <a:latin typeface="Times New Roman"/>
                <a:cs typeface="Times New Roman"/>
              </a:rPr>
              <a:t>expectancy-dips-in-us-and-uk</a:t>
            </a:r>
            <a:endParaRPr sz="1000" u="sng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91547" y="3338991"/>
            <a:ext cx="730250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20–21 September</a:t>
            </a:r>
            <a:r>
              <a:rPr sz="600" spc="-30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2018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66625" y="3338991"/>
            <a:ext cx="18605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3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/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</a:t>
            </a:r>
            <a:endParaRPr sz="600">
              <a:latin typeface="Times New Roman"/>
              <a:cs typeface="Times New Roman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282321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Some </a:t>
            </a:r>
            <a:r>
              <a:rPr spc="5" dirty="0"/>
              <a:t>interesting facts </a:t>
            </a:r>
            <a:r>
              <a:rPr spc="10" dirty="0"/>
              <a:t>about</a:t>
            </a:r>
            <a:r>
              <a:rPr spc="-55" dirty="0"/>
              <a:t> </a:t>
            </a:r>
            <a:r>
              <a:rPr spc="5" dirty="0"/>
              <a:t>longevity</a:t>
            </a:r>
          </a:p>
        </p:txBody>
      </p:sp>
      <p:sp>
        <p:nvSpPr>
          <p:cNvPr id="3" name="object 3"/>
          <p:cNvSpPr/>
          <p:nvPr/>
        </p:nvSpPr>
        <p:spPr>
          <a:xfrm>
            <a:off x="280276" y="1569199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0276" y="1793430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5844" y="413817"/>
            <a:ext cx="3863340" cy="149161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1200" spc="-5" dirty="0">
                <a:latin typeface="Times New Roman"/>
                <a:cs typeface="Times New Roman"/>
              </a:rPr>
              <a:t>According to </a:t>
            </a:r>
            <a:r>
              <a:rPr sz="1200" b="1" i="1" spc="-5" dirty="0">
                <a:latin typeface="Times New Roman"/>
                <a:cs typeface="Times New Roman"/>
              </a:rPr>
              <a:t>The</a:t>
            </a:r>
            <a:r>
              <a:rPr sz="1200" b="1" i="1" spc="-1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Guardian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200" spc="-5" dirty="0">
                <a:latin typeface="Times New Roman"/>
                <a:cs typeface="Times New Roman"/>
              </a:rPr>
              <a:t>“</a:t>
            </a:r>
            <a:r>
              <a:rPr sz="1200" spc="-5" dirty="0">
                <a:solidFill>
                  <a:srgbClr val="BF003F"/>
                </a:solidFill>
                <a:latin typeface="Times New Roman"/>
                <a:cs typeface="Times New Roman"/>
              </a:rPr>
              <a:t>Australians </a:t>
            </a:r>
            <a:r>
              <a:rPr sz="1200" spc="-5" dirty="0">
                <a:latin typeface="Times New Roman"/>
                <a:cs typeface="Times New Roman"/>
              </a:rPr>
              <a:t>are </a:t>
            </a:r>
            <a:r>
              <a:rPr sz="1200" spc="-10" dirty="0">
                <a:latin typeface="Times New Roman"/>
                <a:cs typeface="Times New Roman"/>
              </a:rPr>
              <a:t>outliving </a:t>
            </a:r>
            <a:r>
              <a:rPr sz="1200" spc="-5" dirty="0">
                <a:latin typeface="Times New Roman"/>
                <a:cs typeface="Times New Roman"/>
              </a:rPr>
              <a:t>their </a:t>
            </a: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British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American</a:t>
            </a:r>
            <a:r>
              <a:rPr sz="1200" spc="8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cousins!”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289560" marR="1344295" indent="-277495">
              <a:lnSpc>
                <a:spcPct val="1384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Comparison of life expectancies in 2016:  </a:t>
            </a:r>
            <a:r>
              <a:rPr sz="1200" spc="-5" dirty="0">
                <a:solidFill>
                  <a:srgbClr val="BF003F"/>
                </a:solidFill>
                <a:latin typeface="Times New Roman"/>
                <a:cs typeface="Times New Roman"/>
              </a:rPr>
              <a:t>Australia</a:t>
            </a:r>
            <a:r>
              <a:rPr sz="1200" spc="-5" dirty="0">
                <a:latin typeface="Times New Roman"/>
                <a:cs typeface="Times New Roman"/>
              </a:rPr>
              <a:t>: Male 81.5; Female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85.5</a:t>
            </a:r>
            <a:endParaRPr sz="1200">
              <a:latin typeface="Times New Roman"/>
              <a:cs typeface="Times New Roman"/>
            </a:endParaRPr>
          </a:p>
          <a:p>
            <a:pPr marL="289560">
              <a:lnSpc>
                <a:spcPct val="100000"/>
              </a:lnSpc>
              <a:spcBef>
                <a:spcPts val="325"/>
              </a:spcBef>
            </a:pP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U.K.</a:t>
            </a:r>
            <a:r>
              <a:rPr sz="1200" spc="-5" dirty="0">
                <a:latin typeface="Times New Roman"/>
                <a:cs typeface="Times New Roman"/>
              </a:rPr>
              <a:t>: Male 79; Female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82.7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5844" y="2424846"/>
            <a:ext cx="4321810" cy="5816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3500"/>
              </a:lnSpc>
              <a:spcBef>
                <a:spcPts val="90"/>
              </a:spcBef>
            </a:pPr>
            <a:r>
              <a:rPr sz="1200" spc="-10" dirty="0">
                <a:latin typeface="Times New Roman"/>
                <a:cs typeface="Times New Roman"/>
              </a:rPr>
              <a:t>For </a:t>
            </a:r>
            <a:r>
              <a:rPr sz="1200" spc="-5" dirty="0">
                <a:latin typeface="Times New Roman"/>
                <a:cs typeface="Times New Roman"/>
              </a:rPr>
              <a:t>full article see:  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https://ww</a:t>
            </a:r>
            <a:r>
              <a:rPr sz="1000" i="1" spc="-8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w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.th</a:t>
            </a:r>
            <a:r>
              <a:rPr sz="1000" i="1" spc="-45" dirty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gua</a:t>
            </a:r>
            <a:r>
              <a:rPr sz="1000" i="1" spc="-45" dirty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dian.com/society/2018/aug/16/aust</a:t>
            </a:r>
            <a:r>
              <a:rPr sz="1000" i="1" spc="-2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alians-living-lon</a:t>
            </a:r>
            <a:r>
              <a:rPr sz="1000" i="1" spc="-1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g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000" i="1" spc="-2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000" i="1" spc="-2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b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ut-life- 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 expectancy-dips-in-us-and-uk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91547" y="3338991"/>
            <a:ext cx="730250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20–21 September</a:t>
            </a:r>
            <a:r>
              <a:rPr sz="600" spc="-30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2018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66625" y="3338991"/>
            <a:ext cx="18605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3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/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</a:t>
            </a:r>
            <a:endParaRPr sz="600">
              <a:latin typeface="Times New Roman"/>
              <a:cs typeface="Times New Roman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282321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Some </a:t>
            </a:r>
            <a:r>
              <a:rPr spc="5" dirty="0"/>
              <a:t>interesting facts </a:t>
            </a:r>
            <a:r>
              <a:rPr spc="10" dirty="0"/>
              <a:t>about</a:t>
            </a:r>
            <a:r>
              <a:rPr spc="-55" dirty="0"/>
              <a:t> </a:t>
            </a:r>
            <a:r>
              <a:rPr spc="5" dirty="0"/>
              <a:t>longevity</a:t>
            </a:r>
          </a:p>
        </p:txBody>
      </p:sp>
      <p:sp>
        <p:nvSpPr>
          <p:cNvPr id="3" name="object 3"/>
          <p:cNvSpPr/>
          <p:nvPr/>
        </p:nvSpPr>
        <p:spPr>
          <a:xfrm>
            <a:off x="280276" y="1569199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0276" y="1793430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0276" y="2017661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5844" y="413817"/>
            <a:ext cx="4321810" cy="259270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1200" spc="-5" dirty="0">
                <a:latin typeface="Times New Roman"/>
                <a:cs typeface="Times New Roman"/>
              </a:rPr>
              <a:t>According to </a:t>
            </a:r>
            <a:r>
              <a:rPr sz="1200" b="1" i="1" spc="-5" dirty="0">
                <a:latin typeface="Times New Roman"/>
                <a:cs typeface="Times New Roman"/>
              </a:rPr>
              <a:t>The</a:t>
            </a:r>
            <a:r>
              <a:rPr sz="1200" b="1" i="1" spc="-1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Guardian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endParaRPr sz="1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200" spc="-5" dirty="0">
                <a:latin typeface="Times New Roman"/>
                <a:cs typeface="Times New Roman"/>
              </a:rPr>
              <a:t>“</a:t>
            </a:r>
            <a:r>
              <a:rPr sz="1200" spc="-5" dirty="0">
                <a:solidFill>
                  <a:srgbClr val="BF003F"/>
                </a:solidFill>
                <a:latin typeface="Times New Roman"/>
                <a:cs typeface="Times New Roman"/>
              </a:rPr>
              <a:t>Australians </a:t>
            </a:r>
            <a:r>
              <a:rPr sz="1200" spc="-5" dirty="0">
                <a:latin typeface="Times New Roman"/>
                <a:cs typeface="Times New Roman"/>
              </a:rPr>
              <a:t>are </a:t>
            </a:r>
            <a:r>
              <a:rPr sz="1200" spc="-10" dirty="0">
                <a:latin typeface="Times New Roman"/>
                <a:cs typeface="Times New Roman"/>
              </a:rPr>
              <a:t>outliving </a:t>
            </a:r>
            <a:r>
              <a:rPr sz="1200" spc="-5" dirty="0">
                <a:latin typeface="Times New Roman"/>
                <a:cs typeface="Times New Roman"/>
              </a:rPr>
              <a:t>their </a:t>
            </a: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British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American</a:t>
            </a:r>
            <a:r>
              <a:rPr sz="1200" spc="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cousins!”</a:t>
            </a: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 dirty="0">
              <a:latin typeface="Times New Roman"/>
              <a:cs typeface="Times New Roman"/>
            </a:endParaRPr>
          </a:p>
          <a:p>
            <a:pPr marL="289560" marR="1802130" indent="-277495">
              <a:lnSpc>
                <a:spcPct val="1384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Comparison of life expectancies in 2016:  </a:t>
            </a:r>
            <a:r>
              <a:rPr sz="1200" spc="-5" dirty="0">
                <a:solidFill>
                  <a:srgbClr val="BF003F"/>
                </a:solidFill>
                <a:latin typeface="Times New Roman"/>
                <a:cs typeface="Times New Roman"/>
              </a:rPr>
              <a:t>Australia</a:t>
            </a:r>
            <a:r>
              <a:rPr sz="1200" spc="-5" dirty="0">
                <a:latin typeface="Times New Roman"/>
                <a:cs typeface="Times New Roman"/>
              </a:rPr>
              <a:t>: Male 81.5; Female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85.5</a:t>
            </a:r>
            <a:endParaRPr sz="1200" dirty="0">
              <a:latin typeface="Times New Roman"/>
              <a:cs typeface="Times New Roman"/>
            </a:endParaRPr>
          </a:p>
          <a:p>
            <a:pPr marL="289560">
              <a:lnSpc>
                <a:spcPct val="100000"/>
              </a:lnSpc>
              <a:spcBef>
                <a:spcPts val="325"/>
              </a:spcBef>
            </a:pP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U.K.</a:t>
            </a:r>
            <a:r>
              <a:rPr sz="1200" spc="-5" dirty="0">
                <a:latin typeface="Times New Roman"/>
                <a:cs typeface="Times New Roman"/>
              </a:rPr>
              <a:t>: Male 79; Female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82.7</a:t>
            </a:r>
            <a:endParaRPr sz="1200" dirty="0">
              <a:latin typeface="Times New Roman"/>
              <a:cs typeface="Times New Roman"/>
            </a:endParaRPr>
          </a:p>
          <a:p>
            <a:pPr marL="289560">
              <a:lnSpc>
                <a:spcPct val="100000"/>
              </a:lnSpc>
              <a:spcBef>
                <a:spcPts val="325"/>
              </a:spcBef>
            </a:pPr>
            <a:r>
              <a:rPr sz="1200" spc="-5" dirty="0">
                <a:solidFill>
                  <a:srgbClr val="0000FF"/>
                </a:solidFill>
                <a:latin typeface="Times New Roman"/>
                <a:cs typeface="Times New Roman"/>
              </a:rPr>
              <a:t>U.S.</a:t>
            </a:r>
            <a:r>
              <a:rPr sz="1200" spc="-5" dirty="0">
                <a:latin typeface="Times New Roman"/>
                <a:cs typeface="Times New Roman"/>
              </a:rPr>
              <a:t>: Male 76.4; Female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81.4</a:t>
            </a:r>
            <a:endParaRPr sz="1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 marL="12700" marR="5080">
              <a:lnSpc>
                <a:spcPct val="113500"/>
              </a:lnSpc>
              <a:spcBef>
                <a:spcPts val="910"/>
              </a:spcBef>
            </a:pPr>
            <a:r>
              <a:rPr sz="1200" spc="-10" dirty="0">
                <a:latin typeface="Times New Roman"/>
                <a:cs typeface="Times New Roman"/>
              </a:rPr>
              <a:t>For </a:t>
            </a:r>
            <a:r>
              <a:rPr sz="1200" spc="-5" dirty="0">
                <a:latin typeface="Times New Roman"/>
                <a:cs typeface="Times New Roman"/>
              </a:rPr>
              <a:t>full article see:  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https://ww</a:t>
            </a:r>
            <a:r>
              <a:rPr sz="1000" i="1" spc="-8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w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.th</a:t>
            </a:r>
            <a:r>
              <a:rPr sz="1000" i="1" spc="-45" dirty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gua</a:t>
            </a:r>
            <a:r>
              <a:rPr sz="1000" i="1" spc="-45" dirty="0">
                <a:solidFill>
                  <a:srgbClr val="0000FF"/>
                </a:solidFill>
                <a:latin typeface="Times New Roman"/>
                <a:cs typeface="Times New Roman"/>
              </a:rPr>
              <a:t>r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dian.com/society/2018/aug/16/aust</a:t>
            </a:r>
            <a:r>
              <a:rPr sz="1000" i="1" spc="-20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alians-living-lon</a:t>
            </a:r>
            <a:r>
              <a:rPr sz="1000" i="1" spc="-1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g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000" i="1" spc="-2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r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000" i="1" spc="-2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b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ut-life- </a:t>
            </a:r>
            <a:r>
              <a:rPr sz="10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 expectancy-dips-in-us-and-uk</a:t>
            </a: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4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91547" y="3338991"/>
            <a:ext cx="730250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20–21 September</a:t>
            </a:r>
            <a:r>
              <a:rPr sz="600" spc="-30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2018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66625" y="3338991"/>
            <a:ext cx="18605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latin typeface="Times New Roman"/>
                <a:cs typeface="Times New Roman"/>
              </a:rPr>
              <a:t>3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/</a:t>
            </a:r>
            <a:r>
              <a:rPr sz="600" spc="-85" dirty="0">
                <a:latin typeface="Times New Roman"/>
                <a:cs typeface="Times New Roman"/>
              </a:rPr>
              <a:t> </a:t>
            </a:r>
            <a:r>
              <a:rPr sz="600" spc="-5" dirty="0">
                <a:latin typeface="Times New Roman"/>
                <a:cs typeface="Times New Roman"/>
              </a:rPr>
              <a:t>20</a:t>
            </a:r>
            <a:endParaRPr sz="600">
              <a:latin typeface="Times New Roman"/>
              <a:cs typeface="Times New Roman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254635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0" dirty="0"/>
              <a:t>How </a:t>
            </a:r>
            <a:r>
              <a:rPr spc="10" dirty="0"/>
              <a:t>do </a:t>
            </a:r>
            <a:r>
              <a:rPr spc="15" dirty="0"/>
              <a:t>we </a:t>
            </a:r>
            <a:r>
              <a:rPr spc="10" dirty="0"/>
              <a:t>model </a:t>
            </a:r>
            <a:r>
              <a:rPr spc="5" dirty="0"/>
              <a:t>mortality</a:t>
            </a:r>
            <a:r>
              <a:rPr spc="-45" dirty="0"/>
              <a:t> </a:t>
            </a:r>
            <a:r>
              <a:rPr spc="5" dirty="0"/>
              <a:t>rates?</a:t>
            </a:r>
          </a:p>
        </p:txBody>
      </p:sp>
      <p:sp>
        <p:nvSpPr>
          <p:cNvPr id="3" name="object 3"/>
          <p:cNvSpPr/>
          <p:nvPr/>
        </p:nvSpPr>
        <p:spPr>
          <a:xfrm>
            <a:off x="280276" y="1033373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076450" y="1689718"/>
            <a:ext cx="8382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i="1" spc="-5" dirty="0">
                <a:solidFill>
                  <a:srgbClr val="0000FF"/>
                </a:solidFill>
                <a:latin typeface="Sitka Text"/>
                <a:cs typeface="Sitka Text"/>
              </a:rPr>
              <a:t>,</a:t>
            </a:r>
            <a:r>
              <a:rPr sz="8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endParaRPr sz="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4008" y="1717435"/>
            <a:ext cx="22161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i="1" spc="-7" baseline="9259" dirty="0">
                <a:solidFill>
                  <a:srgbClr val="0000FF"/>
                </a:solidFill>
                <a:latin typeface="Times New Roman"/>
                <a:cs typeface="Times New Roman"/>
              </a:rPr>
              <a:t>E</a:t>
            </a:r>
            <a:r>
              <a:rPr sz="8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x</a:t>
            </a:r>
            <a:r>
              <a:rPr sz="800" i="1" spc="-5" dirty="0">
                <a:solidFill>
                  <a:srgbClr val="0000FF"/>
                </a:solidFill>
                <a:latin typeface="Sitka Text"/>
                <a:cs typeface="Sitka Text"/>
              </a:rPr>
              <a:t>,</a:t>
            </a:r>
            <a:r>
              <a:rPr sz="800" i="1" spc="-5" dirty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endParaRPr sz="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657" y="623998"/>
            <a:ext cx="4356735" cy="113411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b="1" spc="-5" dirty="0">
                <a:latin typeface="Times New Roman"/>
                <a:cs typeface="Times New Roman"/>
              </a:rPr>
              <a:t>Some notation/formula </a:t>
            </a:r>
            <a:r>
              <a:rPr sz="1200" b="1" spc="-15" dirty="0">
                <a:latin typeface="Times New Roman"/>
                <a:cs typeface="Times New Roman"/>
              </a:rPr>
              <a:t>before </a:t>
            </a:r>
            <a:r>
              <a:rPr sz="1200" b="1" spc="-5" dirty="0">
                <a:latin typeface="Times New Roman"/>
                <a:cs typeface="Times New Roman"/>
              </a:rPr>
              <a:t>we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start!</a:t>
            </a:r>
            <a:endParaRPr sz="1200" dirty="0">
              <a:latin typeface="Times New Roman"/>
              <a:cs typeface="Times New Roman"/>
            </a:endParaRPr>
          </a:p>
          <a:p>
            <a:pPr marL="461010" marR="5080" indent="-171450">
              <a:lnSpc>
                <a:spcPts val="1390"/>
              </a:lnSpc>
              <a:spcBef>
                <a:spcPts val="640"/>
              </a:spcBef>
              <a:buFont typeface="Arial" panose="020B0604020202020204" pitchFamily="34" charset="0"/>
              <a:buChar char="•"/>
            </a:pPr>
            <a:r>
              <a:rPr sz="1200" spc="-5" dirty="0">
                <a:solidFill>
                  <a:srgbClr val="BF003F"/>
                </a:solidFill>
                <a:latin typeface="Times New Roman"/>
                <a:cs typeface="Times New Roman"/>
              </a:rPr>
              <a:t>Central mortality rate </a:t>
            </a:r>
            <a:r>
              <a:rPr sz="1200" i="1" spc="0" dirty="0">
                <a:solidFill>
                  <a:srgbClr val="BF003F"/>
                </a:solidFill>
                <a:latin typeface="Times New Roman"/>
                <a:cs typeface="Times New Roman"/>
              </a:rPr>
              <a:t>m</a:t>
            </a:r>
            <a:r>
              <a:rPr sz="1200" i="1" spc="0" baseline="-13888" dirty="0">
                <a:solidFill>
                  <a:srgbClr val="BF003F"/>
                </a:solidFill>
                <a:latin typeface="Times New Roman"/>
                <a:cs typeface="Times New Roman"/>
              </a:rPr>
              <a:t>x</a:t>
            </a:r>
            <a:r>
              <a:rPr sz="1200" i="1" spc="0" baseline="-13888" dirty="0">
                <a:solidFill>
                  <a:srgbClr val="BF003F"/>
                </a:solidFill>
                <a:latin typeface="Sitka Text"/>
                <a:cs typeface="Sitka Text"/>
              </a:rPr>
              <a:t>,</a:t>
            </a:r>
            <a:r>
              <a:rPr sz="1200" i="1" spc="0" baseline="-13888" dirty="0">
                <a:solidFill>
                  <a:srgbClr val="BF003F"/>
                </a:solidFill>
                <a:latin typeface="Times New Roman"/>
                <a:cs typeface="Times New Roman"/>
              </a:rPr>
              <a:t>t</a:t>
            </a:r>
            <a:r>
              <a:rPr sz="1200" spc="0" dirty="0">
                <a:latin typeface="Times New Roman"/>
                <a:cs typeface="Times New Roman"/>
              </a:rPr>
              <a:t>, </a:t>
            </a:r>
            <a:r>
              <a:rPr sz="1200" spc="-10" dirty="0">
                <a:latin typeface="Times New Roman"/>
                <a:cs typeface="Times New Roman"/>
              </a:rPr>
              <a:t>reflects </a:t>
            </a:r>
            <a:r>
              <a:rPr sz="1200" spc="-5" dirty="0">
                <a:latin typeface="Times New Roman"/>
                <a:cs typeface="Times New Roman"/>
              </a:rPr>
              <a:t>the death probability for age </a:t>
            </a:r>
            <a:r>
              <a:rPr sz="1200" i="1" spc="-5" dirty="0">
                <a:latin typeface="Times New Roman"/>
                <a:cs typeface="Times New Roman"/>
              </a:rPr>
              <a:t>x  </a:t>
            </a:r>
            <a:r>
              <a:rPr sz="1200" spc="-5" dirty="0">
                <a:latin typeface="Times New Roman"/>
                <a:cs typeface="Times New Roman"/>
              </a:rPr>
              <a:t>last birthday in the middle of the calender year </a:t>
            </a:r>
            <a:r>
              <a:rPr sz="1200" i="1" spc="-5" dirty="0">
                <a:latin typeface="Times New Roman"/>
                <a:cs typeface="Times New Roman"/>
              </a:rPr>
              <a:t>t </a:t>
            </a:r>
            <a:r>
              <a:rPr sz="1200" spc="-5" dirty="0">
                <a:latin typeface="Times New Roman"/>
                <a:cs typeface="Times New Roman"/>
              </a:rPr>
              <a:t>and it is estimated  by:</a:t>
            </a:r>
            <a:endParaRPr sz="12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89"/>
              </a:spcBef>
            </a:pPr>
            <a:r>
              <a:rPr sz="1800" i="1" spc="-7" baseline="-30092" dirty="0">
                <a:solidFill>
                  <a:srgbClr val="0000FF"/>
                </a:solidFill>
                <a:latin typeface="Times New Roman"/>
                <a:cs typeface="Times New Roman"/>
              </a:rPr>
              <a:t>m</a:t>
            </a:r>
            <a:r>
              <a:rPr sz="1200" i="1" spc="-7" baseline="-55555" dirty="0">
                <a:solidFill>
                  <a:srgbClr val="0000FF"/>
                </a:solidFill>
                <a:latin typeface="Times New Roman"/>
                <a:cs typeface="Times New Roman"/>
              </a:rPr>
              <a:t>x     </a:t>
            </a:r>
            <a:r>
              <a:rPr sz="1800" spc="44" baseline="-30092" dirty="0">
                <a:solidFill>
                  <a:srgbClr val="0000FF"/>
                </a:solidFill>
                <a:latin typeface="Tahoma"/>
                <a:cs typeface="Tahoma"/>
              </a:rPr>
              <a:t>= </a:t>
            </a:r>
            <a:r>
              <a:rPr sz="1800" i="1" u="sng" spc="-7" baseline="9259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d</a:t>
            </a:r>
            <a:r>
              <a:rPr sz="800" i="1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x</a:t>
            </a:r>
            <a:r>
              <a:rPr sz="800" i="1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Sitka Text"/>
                <a:cs typeface="Sitka Text"/>
              </a:rPr>
              <a:t>,</a:t>
            </a:r>
            <a:r>
              <a:rPr sz="800" i="1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t</a:t>
            </a:r>
            <a:r>
              <a:rPr sz="800" i="1" spc="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800" i="1" spc="-15" baseline="-30092" dirty="0">
                <a:solidFill>
                  <a:srgbClr val="0000FF"/>
                </a:solidFill>
                <a:latin typeface="Arial"/>
                <a:cs typeface="Arial"/>
              </a:rPr>
              <a:t>.</a:t>
            </a:r>
            <a:endParaRPr sz="1800" baseline="-30092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0276" y="2136686"/>
            <a:ext cx="66090" cy="66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60785" y="1975847"/>
            <a:ext cx="2551430" cy="53149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sz="1200" spc="-5" dirty="0">
                <a:solidFill>
                  <a:srgbClr val="BF003F"/>
                </a:solidFill>
                <a:latin typeface="Times New Roman"/>
                <a:cs typeface="Times New Roman"/>
              </a:rPr>
              <a:t>Lee-Carter model</a:t>
            </a:r>
            <a:r>
              <a:rPr sz="1200" spc="-10" dirty="0">
                <a:solidFill>
                  <a:srgbClr val="BF003F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BF003F"/>
                </a:solidFill>
                <a:latin typeface="Times New Roman"/>
                <a:cs typeface="Times New Roman"/>
              </a:rPr>
              <a:t>(1992):</a:t>
            </a:r>
            <a:endParaRPr sz="1200" dirty="0">
              <a:latin typeface="Times New Roman"/>
              <a:cs typeface="Times New Roman"/>
            </a:endParaRPr>
          </a:p>
          <a:p>
            <a:pPr marL="1255395">
              <a:lnSpc>
                <a:spcPct val="100000"/>
              </a:lnSpc>
              <a:spcBef>
                <a:spcPts val="555"/>
              </a:spcBef>
            </a:pPr>
            <a:r>
              <a:rPr sz="1200" dirty="0">
                <a:latin typeface="Times New Roman"/>
                <a:cs typeface="Times New Roman"/>
              </a:rPr>
              <a:t>log</a:t>
            </a:r>
            <a:r>
              <a:rPr sz="1200" dirty="0">
                <a:latin typeface="Tahoma"/>
                <a:cs typeface="Tahoma"/>
              </a:rPr>
              <a:t>(</a:t>
            </a:r>
            <a:r>
              <a:rPr sz="1200" i="1" dirty="0">
                <a:latin typeface="Times New Roman"/>
                <a:cs typeface="Times New Roman"/>
              </a:rPr>
              <a:t>m</a:t>
            </a:r>
            <a:r>
              <a:rPr sz="1200" i="1" baseline="-13888" dirty="0">
                <a:latin typeface="Times New Roman"/>
                <a:cs typeface="Times New Roman"/>
              </a:rPr>
              <a:t>x</a:t>
            </a:r>
            <a:r>
              <a:rPr sz="1200" i="1" baseline="-13888" dirty="0">
                <a:latin typeface="Sitka Text"/>
                <a:cs typeface="Sitka Text"/>
              </a:rPr>
              <a:t>,</a:t>
            </a:r>
            <a:r>
              <a:rPr sz="1200" i="1" baseline="-13888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ahoma"/>
                <a:cs typeface="Tahoma"/>
              </a:rPr>
              <a:t>) </a:t>
            </a:r>
            <a:r>
              <a:rPr sz="1200" spc="30" dirty="0">
                <a:latin typeface="Tahoma"/>
                <a:cs typeface="Tahoma"/>
              </a:rPr>
              <a:t>= </a:t>
            </a:r>
            <a:r>
              <a:rPr sz="1200" i="1" spc="-5" dirty="0">
                <a:latin typeface="Times New Roman"/>
                <a:cs typeface="Times New Roman"/>
              </a:rPr>
              <a:t>a</a:t>
            </a:r>
            <a:r>
              <a:rPr sz="1200" i="1" spc="-7" baseline="-13888" dirty="0">
                <a:latin typeface="Times New Roman"/>
                <a:cs typeface="Times New Roman"/>
              </a:rPr>
              <a:t>x </a:t>
            </a:r>
            <a:r>
              <a:rPr sz="1200" spc="30" dirty="0">
                <a:latin typeface="Tahoma"/>
                <a:cs typeface="Tahoma"/>
              </a:rPr>
              <a:t>+</a:t>
            </a:r>
            <a:r>
              <a:rPr sz="1200" spc="-160" dirty="0">
                <a:latin typeface="Tahoma"/>
                <a:cs typeface="Tahoma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b</a:t>
            </a:r>
            <a:r>
              <a:rPr sz="1200" i="1" spc="37" baseline="-13888" dirty="0">
                <a:latin typeface="Times New Roman"/>
                <a:cs typeface="Times New Roman"/>
              </a:rPr>
              <a:t>x</a:t>
            </a:r>
            <a:r>
              <a:rPr sz="1200" i="1" spc="25" dirty="0">
                <a:solidFill>
                  <a:srgbClr val="BF003F"/>
                </a:solidFill>
                <a:latin typeface="Arial"/>
                <a:cs typeface="Arial"/>
              </a:rPr>
              <a:t>κ</a:t>
            </a:r>
            <a:r>
              <a:rPr sz="1200" i="1" spc="37" baseline="-13888" dirty="0">
                <a:solidFill>
                  <a:srgbClr val="BF003F"/>
                </a:solidFill>
                <a:latin typeface="Times New Roman"/>
                <a:cs typeface="Times New Roman"/>
              </a:rPr>
              <a:t>t</a:t>
            </a:r>
            <a:endParaRPr sz="1200" baseline="-13888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4682" y="2299697"/>
            <a:ext cx="20256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-5" dirty="0">
                <a:latin typeface="Times New Roman"/>
                <a:cs typeface="Times New Roman"/>
              </a:rPr>
              <a:t>(1)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3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4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306578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Why Cause-of-death </a:t>
            </a:r>
            <a:r>
              <a:rPr spc="5" dirty="0"/>
              <a:t>mortality</a:t>
            </a:r>
            <a:r>
              <a:rPr spc="-50" dirty="0"/>
              <a:t> </a:t>
            </a:r>
            <a:r>
              <a:rPr spc="10" dirty="0"/>
              <a:t>modeling?</a:t>
            </a:r>
          </a:p>
        </p:txBody>
      </p:sp>
      <p:sp>
        <p:nvSpPr>
          <p:cNvPr id="28" name="object 28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6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306578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Why Cause-of-death </a:t>
            </a:r>
            <a:r>
              <a:rPr spc="5" dirty="0"/>
              <a:t>mortality</a:t>
            </a:r>
            <a:r>
              <a:rPr spc="-50" dirty="0"/>
              <a:t> </a:t>
            </a:r>
            <a:r>
              <a:rPr spc="10" dirty="0"/>
              <a:t>modeling?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5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334" y="422671"/>
            <a:ext cx="3866811" cy="28317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82" y="2950433"/>
            <a:ext cx="1229335" cy="460174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00" y="71511"/>
            <a:ext cx="306578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0" dirty="0"/>
              <a:t>Why Cause-of-death </a:t>
            </a:r>
            <a:r>
              <a:rPr spc="5" dirty="0"/>
              <a:t>mortality</a:t>
            </a:r>
            <a:r>
              <a:rPr spc="-50" dirty="0"/>
              <a:t> </a:t>
            </a:r>
            <a:r>
              <a:rPr spc="10" dirty="0"/>
              <a:t>modeling?</a:t>
            </a:r>
          </a:p>
        </p:txBody>
      </p:sp>
      <p:sp>
        <p:nvSpPr>
          <p:cNvPr id="28" name="object 28"/>
          <p:cNvSpPr/>
          <p:nvPr/>
        </p:nvSpPr>
        <p:spPr>
          <a:xfrm>
            <a:off x="0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5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4747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35976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8484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71952" y="3344976"/>
            <a:ext cx="1536065" cy="111125"/>
          </a:xfrm>
          <a:custGeom>
            <a:avLst/>
            <a:gdLst/>
            <a:ahLst/>
            <a:cxnLst/>
            <a:rect l="l" t="t" r="r" b="b"/>
            <a:pathLst>
              <a:path w="1536064" h="111125">
                <a:moveTo>
                  <a:pt x="0" y="111023"/>
                </a:moveTo>
                <a:lnTo>
                  <a:pt x="1535976" y="111023"/>
                </a:lnTo>
                <a:lnTo>
                  <a:pt x="1535976" y="0"/>
                </a:lnTo>
                <a:lnTo>
                  <a:pt x="0" y="0"/>
                </a:lnTo>
                <a:lnTo>
                  <a:pt x="0" y="111023"/>
                </a:lnTo>
                <a:close/>
              </a:path>
            </a:pathLst>
          </a:custGeom>
          <a:solidFill>
            <a:srgbClr val="ADA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Dr Han Li (Macquarie</a:t>
            </a:r>
            <a:r>
              <a:rPr spc="-15" dirty="0"/>
              <a:t> </a:t>
            </a:r>
            <a:r>
              <a:rPr spc="-5" dirty="0"/>
              <a:t>University)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1990763" y="3338991"/>
            <a:ext cx="626745" cy="11747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Mortality</a:t>
            </a:r>
            <a:r>
              <a:rPr sz="600" spc="-2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Times New Roman"/>
                <a:cs typeface="Times New Roman"/>
                <a:hlinkClick r:id="rId2" action="ppaction://hlinksldjump"/>
              </a:rPr>
              <a:t>Modeling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20–21 September</a:t>
            </a:r>
            <a:r>
              <a:rPr spc="-30" dirty="0"/>
              <a:t> </a:t>
            </a:r>
            <a:r>
              <a:rPr spc="-5" dirty="0"/>
              <a:t>2018</a:t>
            </a:r>
          </a:p>
        </p:txBody>
      </p: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6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5" dirty="0"/>
              <a:t> </a:t>
            </a:r>
            <a:r>
              <a:rPr spc="-5" dirty="0"/>
              <a:t>20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10" y="589283"/>
            <a:ext cx="4484760" cy="1219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61" y="1958975"/>
            <a:ext cx="4483127" cy="1235509"/>
          </a:xfrm>
          <a:prstGeom prst="rect">
            <a:avLst/>
          </a:prstGeom>
        </p:spPr>
      </p:pic>
      <p:sp>
        <p:nvSpPr>
          <p:cNvPr id="22" name="object 48"/>
          <p:cNvSpPr txBox="1"/>
          <p:nvPr/>
        </p:nvSpPr>
        <p:spPr>
          <a:xfrm>
            <a:off x="516572" y="417495"/>
            <a:ext cx="50292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>
                <a:solidFill>
                  <a:srgbClr val="3333B2"/>
                </a:solidFill>
                <a:latin typeface="Times New Roman"/>
                <a:cs typeface="Times New Roman"/>
              </a:rPr>
              <a:t>(a)</a:t>
            </a:r>
            <a:r>
              <a:rPr sz="900" spc="-55" dirty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Cancer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23" name="object 167"/>
          <p:cNvSpPr txBox="1"/>
          <p:nvPr/>
        </p:nvSpPr>
        <p:spPr>
          <a:xfrm>
            <a:off x="2044738" y="417495"/>
            <a:ext cx="57277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(</a:t>
            </a:r>
            <a:r>
              <a:rPr lang="en-US"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b</a:t>
            </a:r>
            <a:r>
              <a:rPr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)</a:t>
            </a:r>
            <a:r>
              <a:rPr sz="900" spc="-50" dirty="0" smtClean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External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24" name="object 91"/>
          <p:cNvSpPr txBox="1"/>
          <p:nvPr/>
        </p:nvSpPr>
        <p:spPr>
          <a:xfrm>
            <a:off x="3611523" y="422109"/>
            <a:ext cx="58547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(</a:t>
            </a:r>
            <a:r>
              <a:rPr lang="en-US"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c</a:t>
            </a:r>
            <a:r>
              <a:rPr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)</a:t>
            </a:r>
            <a:r>
              <a:rPr sz="900" spc="-50" dirty="0" smtClean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Diabetes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25" name="object 162"/>
          <p:cNvSpPr txBox="1"/>
          <p:nvPr/>
        </p:nvSpPr>
        <p:spPr>
          <a:xfrm>
            <a:off x="516572" y="1817711"/>
            <a:ext cx="579120" cy="14170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(</a:t>
            </a:r>
            <a:r>
              <a:rPr lang="en-US"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d</a:t>
            </a:r>
            <a:r>
              <a:rPr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)</a:t>
            </a:r>
            <a:r>
              <a:rPr sz="900" spc="-60" dirty="0" smtClean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15" dirty="0">
                <a:latin typeface="Times New Roman"/>
                <a:cs typeface="Times New Roman"/>
              </a:rPr>
              <a:t>Vascular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26" name="object 132"/>
          <p:cNvSpPr txBox="1"/>
          <p:nvPr/>
        </p:nvSpPr>
        <p:spPr>
          <a:xfrm>
            <a:off x="2044738" y="1813222"/>
            <a:ext cx="60452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(</a:t>
            </a:r>
            <a:r>
              <a:rPr lang="en-US"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e</a:t>
            </a:r>
            <a:r>
              <a:rPr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)</a:t>
            </a:r>
            <a:r>
              <a:rPr sz="900" spc="-50" dirty="0" smtClean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Times New Roman"/>
                <a:cs typeface="Times New Roman"/>
              </a:rPr>
              <a:t>Influenza</a:t>
            </a: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27" name="object 43"/>
          <p:cNvSpPr txBox="1"/>
          <p:nvPr/>
        </p:nvSpPr>
        <p:spPr>
          <a:xfrm>
            <a:off x="3617522" y="1807928"/>
            <a:ext cx="50292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(</a:t>
            </a:r>
            <a:r>
              <a:rPr lang="en-US"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f</a:t>
            </a:r>
            <a:r>
              <a:rPr sz="900" spc="-5" dirty="0" smtClean="0">
                <a:solidFill>
                  <a:srgbClr val="3333B2"/>
                </a:solidFill>
                <a:latin typeface="Times New Roman"/>
                <a:cs typeface="Times New Roman"/>
              </a:rPr>
              <a:t>)</a:t>
            </a:r>
            <a:r>
              <a:rPr sz="900" spc="-55" dirty="0" smtClean="0">
                <a:solidFill>
                  <a:srgbClr val="3333B2"/>
                </a:solidFill>
                <a:latin typeface="Times New Roman"/>
                <a:cs typeface="Times New Roman"/>
              </a:rPr>
              <a:t> </a:t>
            </a:r>
            <a:r>
              <a:rPr sz="900" spc="-5" dirty="0">
                <a:latin typeface="Times New Roman"/>
                <a:cs typeface="Times New Roman"/>
              </a:rPr>
              <a:t>Mental</a:t>
            </a:r>
            <a:endParaRPr sz="9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1099484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1349</Words>
  <Application>Microsoft Office PowerPoint</Application>
  <PresentationFormat>Custom</PresentationFormat>
  <Paragraphs>410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Calibri</vt:lpstr>
      <vt:lpstr>Cambria Math</vt:lpstr>
      <vt:lpstr>Goudy Stout</vt:lpstr>
      <vt:lpstr>Lucida Sans</vt:lpstr>
      <vt:lpstr>Sitka Text</vt:lpstr>
      <vt:lpstr>Tahoma</vt:lpstr>
      <vt:lpstr>Times New Roman</vt:lpstr>
      <vt:lpstr>Verdana</vt:lpstr>
      <vt:lpstr>Office Theme</vt:lpstr>
      <vt:lpstr>A Forecast Reconciliation Approach to Cause-of-death  Mortality Modeling</vt:lpstr>
      <vt:lpstr>Outline of the talk</vt:lpstr>
      <vt:lpstr>Some interesting facts about longevity</vt:lpstr>
      <vt:lpstr>Some interesting facts about longevity</vt:lpstr>
      <vt:lpstr>Some interesting facts about longevity</vt:lpstr>
      <vt:lpstr>How do we model mortality rates?</vt:lpstr>
      <vt:lpstr>Why Cause-of-death mortality modeling?</vt:lpstr>
      <vt:lpstr>Why Cause-of-death mortality modeling?</vt:lpstr>
      <vt:lpstr>Why Cause-of-death mortality modeling?</vt:lpstr>
      <vt:lpstr>Current issues/challenges</vt:lpstr>
      <vt:lpstr>Data</vt:lpstr>
      <vt:lpstr>Forecast reconciliation</vt:lpstr>
      <vt:lpstr>Figure: 3-level hierarchical tree of mortality rates</vt:lpstr>
      <vt:lpstr>Forecast reconciliation</vt:lpstr>
      <vt:lpstr>Forecast reconciliation</vt:lpstr>
      <vt:lpstr>Unreconciled vs Reconciled forecasts</vt:lpstr>
      <vt:lpstr>Independent vs Reconciled forecasts</vt:lpstr>
      <vt:lpstr>Independent vs Reconciled forecasts</vt:lpstr>
      <vt:lpstr>Cause-elimination mortality projection</vt:lpstr>
      <vt:lpstr>Cause-elimination mortality projection</vt:lpstr>
      <vt:lpstr>Beyond the numbers . . .</vt:lpstr>
      <vt:lpstr>Beyond the numbers . . .</vt:lpstr>
      <vt:lpstr>Beyond the numbers . . .</vt:lpstr>
      <vt:lpstr>Beyond the numbers . . .</vt:lpstr>
      <vt:lpstr>Beyond the numbers . . .</vt:lpstr>
      <vt:lpstr>End of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Forecast Reconciliation Approach to Cause-of-death Mortality Modeling</dc:title>
  <dc:creator>Dr Han Li</dc:creator>
  <cp:lastModifiedBy>Marilyn Parris-Bell</cp:lastModifiedBy>
  <cp:revision>14</cp:revision>
  <dcterms:created xsi:type="dcterms:W3CDTF">2018-09-04T07:31:24Z</dcterms:created>
  <dcterms:modified xsi:type="dcterms:W3CDTF">2018-09-12T11:23:45Z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2018-09-04T00:00:00Z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2018-09-04T00:00:00Z</vt:filetime>
  </property>
</Properties>
</file>