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0" r:id="rId2"/>
  </p:sldMasterIdLst>
  <p:notesMasterIdLst>
    <p:notesMasterId r:id="rId24"/>
  </p:notesMasterIdLst>
  <p:handoutMasterIdLst>
    <p:handoutMasterId r:id="rId25"/>
  </p:handoutMasterIdLst>
  <p:sldIdLst>
    <p:sldId id="256" r:id="rId3"/>
    <p:sldId id="279" r:id="rId4"/>
    <p:sldId id="262" r:id="rId5"/>
    <p:sldId id="302" r:id="rId6"/>
    <p:sldId id="263" r:id="rId7"/>
    <p:sldId id="301" r:id="rId8"/>
    <p:sldId id="299" r:id="rId9"/>
    <p:sldId id="298" r:id="rId10"/>
    <p:sldId id="300" r:id="rId11"/>
    <p:sldId id="267" r:id="rId12"/>
    <p:sldId id="269" r:id="rId13"/>
    <p:sldId id="296" r:id="rId14"/>
    <p:sldId id="304" r:id="rId15"/>
    <p:sldId id="271" r:id="rId16"/>
    <p:sldId id="274" r:id="rId17"/>
    <p:sldId id="295" r:id="rId18"/>
    <p:sldId id="297" r:id="rId19"/>
    <p:sldId id="292" r:id="rId20"/>
    <p:sldId id="291" r:id="rId21"/>
    <p:sldId id="293" r:id="rId22"/>
    <p:sldId id="303" r:id="rId23"/>
  </p:sldIdLst>
  <p:sldSz cx="9144000" cy="6858000" type="screen4x3"/>
  <p:notesSz cx="6797675" cy="9928225"/>
  <p:custDataLst>
    <p:tags r:id="rId26"/>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7C6"/>
    <a:srgbClr val="6B589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autoAdjust="0"/>
  </p:normalViewPr>
  <p:slideViewPr>
    <p:cSldViewPr>
      <p:cViewPr varScale="1">
        <p:scale>
          <a:sx n="99" d="100"/>
          <a:sy n="99" d="100"/>
        </p:scale>
        <p:origin x="-2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967"/>
          </a:xfrm>
          <a:prstGeom prst="rect">
            <a:avLst/>
          </a:prstGeom>
        </p:spPr>
        <p:txBody>
          <a:bodyPr vert="horz" lIns="92190" tIns="46095" rIns="92190" bIns="46095" rtlCol="0"/>
          <a:lstStyle>
            <a:lvl1pPr algn="l" eaLnBrk="0" hangingPunct="0">
              <a:defRPr sz="1200">
                <a:latin typeface="Arial" charset="0"/>
                <a:ea typeface="ＭＳ Ｐゴシック" pitchFamily="1" charset="-128"/>
                <a:cs typeface="+mn-cs"/>
              </a:defRPr>
            </a:lvl1pPr>
          </a:lstStyle>
          <a:p>
            <a:pPr>
              <a:defRPr/>
            </a:pPr>
            <a:endParaRPr lang="en-US" dirty="0"/>
          </a:p>
        </p:txBody>
      </p:sp>
      <p:sp>
        <p:nvSpPr>
          <p:cNvPr id="3" name="Date Placeholder 2"/>
          <p:cNvSpPr>
            <a:spLocks noGrp="1"/>
          </p:cNvSpPr>
          <p:nvPr>
            <p:ph type="dt" sz="quarter" idx="1"/>
          </p:nvPr>
        </p:nvSpPr>
        <p:spPr>
          <a:xfrm>
            <a:off x="3849911" y="0"/>
            <a:ext cx="2946144" cy="496967"/>
          </a:xfrm>
          <a:prstGeom prst="rect">
            <a:avLst/>
          </a:prstGeom>
        </p:spPr>
        <p:txBody>
          <a:bodyPr vert="horz" lIns="92190" tIns="46095" rIns="92190" bIns="46095" rtlCol="0"/>
          <a:lstStyle>
            <a:lvl1pPr algn="r" eaLnBrk="0" hangingPunct="0">
              <a:defRPr sz="1200">
                <a:latin typeface="Arial" charset="0"/>
                <a:ea typeface="ＭＳ Ｐゴシック" pitchFamily="1" charset="-128"/>
                <a:cs typeface="+mn-cs"/>
              </a:defRPr>
            </a:lvl1pPr>
          </a:lstStyle>
          <a:p>
            <a:pPr>
              <a:defRPr/>
            </a:pPr>
            <a:fld id="{BD6A57FB-99FA-40AC-ACF0-3BB63E2D191A}" type="datetimeFigureOut">
              <a:rPr lang="en-US"/>
              <a:pPr>
                <a:defRPr/>
              </a:pPr>
              <a:t>5/24/2012</a:t>
            </a:fld>
            <a:endParaRPr lang="en-US" dirty="0"/>
          </a:p>
        </p:txBody>
      </p:sp>
      <p:sp>
        <p:nvSpPr>
          <p:cNvPr id="4" name="Footer Placeholder 3"/>
          <p:cNvSpPr>
            <a:spLocks noGrp="1"/>
          </p:cNvSpPr>
          <p:nvPr>
            <p:ph type="ftr" sz="quarter" idx="2"/>
          </p:nvPr>
        </p:nvSpPr>
        <p:spPr>
          <a:xfrm>
            <a:off x="1" y="9429671"/>
            <a:ext cx="2946145" cy="496966"/>
          </a:xfrm>
          <a:prstGeom prst="rect">
            <a:avLst/>
          </a:prstGeom>
        </p:spPr>
        <p:txBody>
          <a:bodyPr vert="horz" lIns="92190" tIns="46095" rIns="92190" bIns="46095" rtlCol="0" anchor="b"/>
          <a:lstStyle>
            <a:lvl1pPr algn="l" eaLnBrk="0" hangingPunct="0">
              <a:defRPr sz="1200">
                <a:latin typeface="Arial" charset="0"/>
                <a:ea typeface="ＭＳ Ｐゴシック" pitchFamily="1" charset="-128"/>
                <a:cs typeface="+mn-cs"/>
              </a:defRPr>
            </a:lvl1pPr>
          </a:lstStyle>
          <a:p>
            <a:pPr>
              <a:defRPr/>
            </a:pPr>
            <a:endParaRPr lang="en-US" dirty="0"/>
          </a:p>
        </p:txBody>
      </p:sp>
      <p:sp>
        <p:nvSpPr>
          <p:cNvPr id="5" name="Slide Number Placeholder 4"/>
          <p:cNvSpPr>
            <a:spLocks noGrp="1"/>
          </p:cNvSpPr>
          <p:nvPr>
            <p:ph type="sldNum" sz="quarter" idx="3"/>
          </p:nvPr>
        </p:nvSpPr>
        <p:spPr>
          <a:xfrm>
            <a:off x="3849911" y="9429671"/>
            <a:ext cx="2946144" cy="496966"/>
          </a:xfrm>
          <a:prstGeom prst="rect">
            <a:avLst/>
          </a:prstGeom>
        </p:spPr>
        <p:txBody>
          <a:bodyPr vert="horz" lIns="92190" tIns="46095" rIns="92190" bIns="46095" rtlCol="0" anchor="b"/>
          <a:lstStyle>
            <a:lvl1pPr algn="r" eaLnBrk="0" hangingPunct="0">
              <a:defRPr sz="1200">
                <a:latin typeface="Arial" charset="0"/>
                <a:ea typeface="ＭＳ Ｐゴシック" pitchFamily="1" charset="-128"/>
                <a:cs typeface="+mn-cs"/>
              </a:defRPr>
            </a:lvl1pPr>
          </a:lstStyle>
          <a:p>
            <a:pPr>
              <a:defRPr/>
            </a:pPr>
            <a:fld id="{74A5079C-0B9C-472E-8EF9-A0048A6AFEF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967"/>
          </a:xfrm>
          <a:prstGeom prst="rect">
            <a:avLst/>
          </a:prstGeom>
        </p:spPr>
        <p:txBody>
          <a:bodyPr vert="horz" lIns="92190" tIns="46095" rIns="92190" bIns="46095" rtlCol="0"/>
          <a:lstStyle>
            <a:lvl1pPr algn="l">
              <a:defRPr sz="1200"/>
            </a:lvl1pPr>
          </a:lstStyle>
          <a:p>
            <a:endParaRPr lang="en-GB" dirty="0"/>
          </a:p>
        </p:txBody>
      </p:sp>
      <p:sp>
        <p:nvSpPr>
          <p:cNvPr id="3" name="Date Placeholder 2"/>
          <p:cNvSpPr>
            <a:spLocks noGrp="1"/>
          </p:cNvSpPr>
          <p:nvPr>
            <p:ph type="dt" idx="1"/>
          </p:nvPr>
        </p:nvSpPr>
        <p:spPr>
          <a:xfrm>
            <a:off x="3849911" y="0"/>
            <a:ext cx="2946144" cy="496967"/>
          </a:xfrm>
          <a:prstGeom prst="rect">
            <a:avLst/>
          </a:prstGeom>
        </p:spPr>
        <p:txBody>
          <a:bodyPr vert="horz" lIns="92190" tIns="46095" rIns="92190" bIns="46095" rtlCol="0"/>
          <a:lstStyle>
            <a:lvl1pPr algn="r">
              <a:defRPr sz="1200"/>
            </a:lvl1pPr>
          </a:lstStyle>
          <a:p>
            <a:fld id="{6C9F5BF3-5CE7-44B2-95DA-D73B137D8C6D}" type="datetimeFigureOut">
              <a:rPr lang="en-GB" smtClean="0"/>
              <a:pPr/>
              <a:t>24/05/2012</a:t>
            </a:fld>
            <a:endParaRPr lang="en-GB"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190" tIns="46095" rIns="92190" bIns="46095" rtlCol="0" anchor="ctr"/>
          <a:lstStyle/>
          <a:p>
            <a:endParaRPr lang="en-GB" dirty="0"/>
          </a:p>
        </p:txBody>
      </p:sp>
      <p:sp>
        <p:nvSpPr>
          <p:cNvPr id="5" name="Notes Placeholder 4"/>
          <p:cNvSpPr>
            <a:spLocks noGrp="1"/>
          </p:cNvSpPr>
          <p:nvPr>
            <p:ph type="body" sz="quarter" idx="3"/>
          </p:nvPr>
        </p:nvSpPr>
        <p:spPr>
          <a:xfrm>
            <a:off x="680254" y="4715629"/>
            <a:ext cx="5437168" cy="4467939"/>
          </a:xfrm>
          <a:prstGeom prst="rect">
            <a:avLst/>
          </a:prstGeom>
        </p:spPr>
        <p:txBody>
          <a:bodyPr vert="horz" lIns="92190" tIns="46095" rIns="92190" bIns="460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9671"/>
            <a:ext cx="2946145" cy="496966"/>
          </a:xfrm>
          <a:prstGeom prst="rect">
            <a:avLst/>
          </a:prstGeom>
        </p:spPr>
        <p:txBody>
          <a:bodyPr vert="horz" lIns="92190" tIns="46095" rIns="92190" bIns="4609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911" y="9429671"/>
            <a:ext cx="2946144" cy="496966"/>
          </a:xfrm>
          <a:prstGeom prst="rect">
            <a:avLst/>
          </a:prstGeom>
        </p:spPr>
        <p:txBody>
          <a:bodyPr vert="horz" lIns="92190" tIns="46095" rIns="92190" bIns="46095" rtlCol="0" anchor="b"/>
          <a:lstStyle>
            <a:lvl1pPr algn="r">
              <a:defRPr sz="1200"/>
            </a:lvl1pPr>
          </a:lstStyle>
          <a:p>
            <a:fld id="{1D4DB536-41ED-4F02-8500-34E76B2838BD}"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BA29CF-91F5-4CE0-A6D0-60B5CF148966}" type="slidenum">
              <a:rPr lang="en-US" smtClean="0"/>
              <a:pPr/>
              <a:t>4</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GB" dirty="0" smtClean="0">
                <a:ea typeface="ＭＳ Ｐゴシック" pitchFamily="-107" charset="-128"/>
              </a:rPr>
              <a:t> - What’s still relevant now and what’s new?</a:t>
            </a:r>
          </a:p>
          <a:p>
            <a:pPr eaLnBrk="1" hangingPunct="1"/>
            <a:r>
              <a:rPr lang="en-GB" dirty="0" smtClean="0">
                <a:ea typeface="ＭＳ Ｐゴシック" pitchFamily="-107" charset="-128"/>
              </a:rPr>
              <a:t>Looking at our history, its clear how much has been achieved over the past 68 years. And looking at the aims we have set ourselves for the next six years, we can see how closely we have stuck to the founding principles set all those years ago.</a:t>
            </a:r>
          </a:p>
          <a:p>
            <a:pPr eaLnBrk="1" hangingPunct="1"/>
            <a:r>
              <a:rPr lang="en-GB" dirty="0" smtClean="0">
                <a:ea typeface="ＭＳ Ｐゴシック" pitchFamily="-107" charset="-128"/>
              </a:rPr>
              <a:t>The main changes today are that we are able to take advantage of better technology and more opportunities to get our messages out there. We are in a stronger financial position, which means we can support more parents than ever before and our members provide valuable insights to help guide our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D5D00A3-6995-43A1-9937-C1DD869C311D}" type="slidenum">
              <a:rPr lang="en-US" smtClean="0"/>
              <a:pPr/>
              <a:t>6</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GB" sz="1000" dirty="0" smtClean="0">
                <a:ea typeface="ＭＳ Ｐゴシック" pitchFamily="-107" charset="-128"/>
              </a:rPr>
              <a:t>Miss Mary Hare – her vision was that deaf children were capable of realising the full potential of their intellect and that they had no need of shelter from the rigours of hearing society in the growing number of asylums for the deaf and dumb. </a:t>
            </a:r>
          </a:p>
          <a:p>
            <a:endParaRPr lang="en-GB" sz="1000" dirty="0" smtClean="0">
              <a:ea typeface="ＭＳ Ｐゴシック" pitchFamily="-107" charset="-128"/>
            </a:endParaRPr>
          </a:p>
          <a:p>
            <a:r>
              <a:rPr lang="en-GB" sz="1000" dirty="0" smtClean="0">
                <a:ea typeface="ＭＳ Ｐゴシック" pitchFamily="-107" charset="-128"/>
              </a:rPr>
              <a:t>She worked to over-turned view that child's prime needs were for care and protection, by establishing a small school in London in 1883. By 1916 this centre of learning had blossomed into the Dene Hollow Oral School for the Deaf based in Sussex</a:t>
            </a:r>
          </a:p>
          <a:p>
            <a:endParaRPr lang="en-GB" sz="1000" dirty="0" smtClean="0">
              <a:ea typeface="ＭＳ Ｐゴシック" pitchFamily="-107" charset="-128"/>
            </a:endParaRPr>
          </a:p>
          <a:p>
            <a:r>
              <a:rPr lang="en-GB" sz="1000" dirty="0" smtClean="0">
                <a:ea typeface="ＭＳ Ｐゴシック" pitchFamily="-107" charset="-128"/>
              </a:rPr>
              <a:t>Shortly after her death in 1945, Dene Hollow School was redesignated as the National Grammar School for the Deaf. Bearing her name, The Mary Hare Grammar School came to serve the needs of potentially able severely and profoundly deaf children throughout the United Kingdom. The rapid growth that this change brought necessitated a move to larger premises, and in 1948 the school acquired and occupied its present site close to Newbury in Berkshire. </a:t>
            </a:r>
          </a:p>
          <a:p>
            <a:pPr eaLnBrk="1" hangingPunct="1">
              <a:lnSpc>
                <a:spcPct val="90000"/>
              </a:lnSpc>
            </a:pPr>
            <a:endParaRPr lang="en-US" sz="1000" dirty="0" smtClean="0">
              <a:ea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8EC2C9D-93F4-4DD5-9B76-A7DACF22AFF7}" type="slidenum">
              <a:rPr lang="en-US" smtClean="0"/>
              <a:pPr/>
              <a:t>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lnSpc>
                <a:spcPct val="90000"/>
              </a:lnSpc>
            </a:pPr>
            <a:r>
              <a:rPr lang="en-US" sz="1000" dirty="0" smtClean="0">
                <a:ea typeface="ＭＳ Ｐゴシック" pitchFamily="-107" charset="-128"/>
              </a:rPr>
              <a:t>Income</a:t>
            </a:r>
          </a:p>
          <a:p>
            <a:r>
              <a:rPr lang="en-GB" dirty="0" smtClean="0">
                <a:ea typeface="ＭＳ Ｐゴシック" pitchFamily="-107" charset="-128"/>
              </a:rPr>
              <a:t> </a:t>
            </a:r>
            <a:endParaRPr lang="en-GB" b="1" dirty="0" smtClean="0">
              <a:ea typeface="ＭＳ Ｐゴシック" pitchFamily="-107" charset="-128"/>
            </a:endParaRPr>
          </a:p>
          <a:p>
            <a:r>
              <a:rPr lang="en-GB" dirty="0" smtClean="0">
                <a:ea typeface="ＭＳ Ｐゴシック" pitchFamily="-107" charset="-128"/>
              </a:rPr>
              <a:t> </a:t>
            </a:r>
          </a:p>
          <a:p>
            <a:pPr eaLnBrk="1" hangingPunct="1">
              <a:lnSpc>
                <a:spcPct val="90000"/>
              </a:lnSpc>
            </a:pPr>
            <a:endParaRPr lang="en-US" sz="1000" dirty="0" smtClean="0">
              <a:ea typeface="ＭＳ Ｐゴシック" pitchFamily="-10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4911F07-D465-49C3-9E8C-FA0C4657E6DB}" type="slidenum">
              <a:rPr lang="en-US" smtClean="0"/>
              <a:pPr/>
              <a:t>8</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lnSpc>
                <a:spcPct val="90000"/>
              </a:lnSpc>
            </a:pPr>
            <a:r>
              <a:rPr lang="en-US" sz="1000" dirty="0" smtClean="0">
                <a:ea typeface="ＭＳ Ｐゴシック" pitchFamily="-107" charset="-128"/>
              </a:rPr>
              <a:t>Employees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67CC21A-F012-4508-9344-B069093A6ABC}" type="slidenum">
              <a:rPr lang="en-US" smtClean="0"/>
              <a:pPr/>
              <a:t>9</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90000"/>
              </a:lnSpc>
            </a:pPr>
            <a:r>
              <a:rPr lang="en-US" sz="1000" dirty="0" smtClean="0">
                <a:ea typeface="ＭＳ Ｐゴシック" pitchFamily="-107" charset="-128"/>
              </a:rPr>
              <a:t>Membership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37903"/>
            <a:fld id="{A36B0C97-8398-4CC5-A9DF-F336F3887D5D}" type="slidenum">
              <a:rPr lang="en-US"/>
              <a:pPr defTabSz="937903"/>
              <a:t>18</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BD7F61-720C-4CFC-A147-31DF2C3FA955}" type="slidenum">
              <a:rPr lang="en-US" smtClean="0"/>
              <a:pPr/>
              <a:t>21</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dirty="0" smtClean="0">
              <a:ea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as of powerpoint temp"/>
          <p:cNvPicPr>
            <a:picLocks noChangeAspect="1" noChangeArrowheads="1"/>
          </p:cNvPicPr>
          <p:nvPr/>
        </p:nvPicPr>
        <p:blipFill>
          <a:blip r:embed="rId2" cstate="print"/>
          <a:srcRect/>
          <a:stretch>
            <a:fillRect/>
          </a:stretch>
        </p:blipFill>
        <p:spPr bwMode="auto">
          <a:xfrm>
            <a:off x="0" y="5108575"/>
            <a:ext cx="9144000" cy="1749425"/>
          </a:xfrm>
          <a:prstGeom prst="rect">
            <a:avLst/>
          </a:prstGeom>
          <a:noFill/>
          <a:ln w="9525">
            <a:noFill/>
            <a:miter lim="800000"/>
            <a:headEnd/>
            <a:tailEnd/>
          </a:ln>
        </p:spPr>
      </p:pic>
      <p:pic>
        <p:nvPicPr>
          <p:cNvPr id="5" name="Picture 8" descr="NDCS logo powerpoint CMYK"/>
          <p:cNvPicPr>
            <a:picLocks noChangeAspect="1" noChangeArrowheads="1"/>
          </p:cNvPicPr>
          <p:nvPr/>
        </p:nvPicPr>
        <p:blipFill>
          <a:blip r:embed="rId3" cstate="print"/>
          <a:srcRect/>
          <a:stretch>
            <a:fillRect/>
          </a:stretch>
        </p:blipFill>
        <p:spPr bwMode="auto">
          <a:xfrm>
            <a:off x="7086600" y="228600"/>
            <a:ext cx="1790700" cy="1435100"/>
          </a:xfrm>
          <a:prstGeom prst="rect">
            <a:avLst/>
          </a:prstGeom>
          <a:noFill/>
          <a:ln w="9525">
            <a:noFill/>
            <a:miter lim="800000"/>
            <a:headEnd/>
            <a:tailEnd/>
          </a:ln>
        </p:spPr>
      </p:pic>
      <p:sp>
        <p:nvSpPr>
          <p:cNvPr id="25602"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25603" name="Rectangle 3"/>
          <p:cNvSpPr>
            <a:spLocks noGrp="1" noChangeArrowheads="1"/>
          </p:cNvSpPr>
          <p:nvPr>
            <p:ph type="subTitle" idx="1"/>
          </p:nvPr>
        </p:nvSpPr>
        <p:spPr>
          <a:xfrm>
            <a:off x="1371600" y="3860800"/>
            <a:ext cx="6400800" cy="1223963"/>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A7F99E1-1B7C-4BC1-8285-B76854BD708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A8F2D6-CB24-4034-961B-1E7CF323F3B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129601-1D5F-4489-9AF3-AED61C45DED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26268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9138"/>
            <a:ext cx="3810000" cy="4103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9138"/>
            <a:ext cx="3810000" cy="4103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9066BA-6293-4B72-B923-C6DC00383D4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lstStyle/>
          <a:p>
            <a:pPr lvl="0"/>
            <a:endParaRPr lang="en-GB" noProof="0" dirty="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19876B90-8114-4B81-8BF2-09B391F3A99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as of powerpoint temp"/>
          <p:cNvPicPr>
            <a:picLocks noChangeAspect="1" noChangeArrowheads="1"/>
          </p:cNvPicPr>
          <p:nvPr/>
        </p:nvPicPr>
        <p:blipFill>
          <a:blip r:embed="rId3" cstate="print"/>
          <a:srcRect/>
          <a:stretch>
            <a:fillRect/>
          </a:stretch>
        </p:blipFill>
        <p:spPr bwMode="auto">
          <a:xfrm>
            <a:off x="0" y="5108575"/>
            <a:ext cx="9144000" cy="1749425"/>
          </a:xfrm>
          <a:prstGeom prst="rect">
            <a:avLst/>
          </a:prstGeom>
          <a:noFill/>
          <a:ln w="9525">
            <a:noFill/>
            <a:miter lim="800000"/>
            <a:headEnd/>
            <a:tailEnd/>
          </a:ln>
        </p:spPr>
      </p:pic>
      <p:pic>
        <p:nvPicPr>
          <p:cNvPr id="5" name="Picture 8" descr="NDCS logo powerpoint CMYK"/>
          <p:cNvPicPr>
            <a:picLocks noChangeAspect="1" noChangeArrowheads="1"/>
          </p:cNvPicPr>
          <p:nvPr/>
        </p:nvPicPr>
        <p:blipFill>
          <a:blip r:embed="rId4" cstate="print"/>
          <a:srcRect/>
          <a:stretch>
            <a:fillRect/>
          </a:stretch>
        </p:blipFill>
        <p:spPr bwMode="auto">
          <a:xfrm>
            <a:off x="7086600" y="228600"/>
            <a:ext cx="1790700" cy="1435100"/>
          </a:xfrm>
          <a:prstGeom prst="rect">
            <a:avLst/>
          </a:prstGeom>
          <a:noFill/>
          <a:ln w="9525">
            <a:noFill/>
            <a:miter lim="800000"/>
            <a:headEnd/>
            <a:tailEnd/>
          </a:ln>
        </p:spPr>
      </p:pic>
      <p:sp>
        <p:nvSpPr>
          <p:cNvPr id="17410"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17411" name="Rectangle 3"/>
          <p:cNvSpPr>
            <a:spLocks noGrp="1" noChangeArrowheads="1"/>
          </p:cNvSpPr>
          <p:nvPr>
            <p:ph type="subTitle" idx="1"/>
          </p:nvPr>
        </p:nvSpPr>
        <p:spPr>
          <a:xfrm>
            <a:off x="1371600" y="3860800"/>
            <a:ext cx="6400800" cy="1223963"/>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4558F04-ECE0-4872-871B-ACD7E07E262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52CDFAE-439B-4AB7-8B12-3F43094D7AF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36D95F1-954E-42CC-9FC5-07FD0169683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9138"/>
            <a:ext cx="3810000"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9138"/>
            <a:ext cx="3810000"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02C34C4-25D5-4735-A2C8-6C7CAC81EC53}"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FA986BC-76DE-4C9D-BD7D-090DB6B6C77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5624FC3-0963-4913-B8A2-E2FC4492FBE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00692A-7CA3-404A-B568-7E1F744C52C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2EE260B-B04B-4E28-B1D3-116079C63A1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55CE1A-0E9C-4D4D-A9A7-6ACCBEAF9D1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2F069EC-9909-4FC8-9337-5AFE16476D2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B07AB7-CF4B-41B3-B5F3-D0A2416B1A4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40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40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E4F610-DC7A-4133-9076-C05E531DD18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C64EAF-31D8-4EAB-B3DC-B5FE8168E20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9138"/>
            <a:ext cx="3810000"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9138"/>
            <a:ext cx="3810000"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73991F3-BFA3-486E-ABCD-ABD48F16F1C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371307-8817-40AF-9079-348150E2E8B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25D6DBF-AA70-4598-93B2-A741FA19DB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39DA4E2-0363-47F9-B779-814868052DB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E54DEC2-8AD7-4F5D-AC02-C98DCBF0D32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8D1D11-EC0B-43DD-A784-541B180BDEE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62626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9138"/>
            <a:ext cx="7772400" cy="4103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a:defRPr/>
            </a:pPr>
            <a:endParaRPr lang="en-US" dirty="0"/>
          </a:p>
        </p:txBody>
      </p:sp>
      <p:sp>
        <p:nvSpPr>
          <p:cNvPr id="24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cs typeface="+mn-cs"/>
              </a:defRPr>
            </a:lvl1pPr>
          </a:lstStyle>
          <a:p>
            <a:pPr>
              <a:defRPr/>
            </a:pPr>
            <a:endParaRPr lang="en-US" dirty="0"/>
          </a:p>
        </p:txBody>
      </p:sp>
      <p:sp>
        <p:nvSpPr>
          <p:cNvPr id="24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cs typeface="+mn-cs"/>
              </a:defRPr>
            </a:lvl1pPr>
          </a:lstStyle>
          <a:p>
            <a:pPr>
              <a:defRPr/>
            </a:pPr>
            <a:fld id="{0A6BA7FA-7DA0-4A77-9146-F6352F1042E3}" type="slidenum">
              <a:rPr lang="en-US"/>
              <a:pPr>
                <a:defRPr/>
              </a:pPr>
              <a:t>‹#›</a:t>
            </a:fld>
            <a:endParaRPr lang="en-US" dirty="0"/>
          </a:p>
        </p:txBody>
      </p:sp>
      <p:pic>
        <p:nvPicPr>
          <p:cNvPr id="1031" name="Picture 8" descr="NDCS logo powerpoint CMYK"/>
          <p:cNvPicPr>
            <a:picLocks noChangeAspect="1" noChangeArrowheads="1"/>
          </p:cNvPicPr>
          <p:nvPr/>
        </p:nvPicPr>
        <p:blipFill>
          <a:blip r:embed="rId15" cstate="print"/>
          <a:srcRect/>
          <a:stretch>
            <a:fillRect/>
          </a:stretch>
        </p:blipFill>
        <p:spPr bwMode="auto">
          <a:xfrm>
            <a:off x="7086600" y="228600"/>
            <a:ext cx="1790700" cy="1435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6"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28" r:id="rId13"/>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a:defRPr>
      </a:lvl1pPr>
      <a:lvl2pPr algn="l"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 charset="-128"/>
        </a:defRPr>
      </a:lvl6pPr>
      <a:lvl7pPr marL="914400" algn="l" rtl="0" fontAlgn="base">
        <a:spcBef>
          <a:spcPct val="0"/>
        </a:spcBef>
        <a:spcAft>
          <a:spcPct val="0"/>
        </a:spcAft>
        <a:defRPr sz="4400">
          <a:solidFill>
            <a:schemeClr val="tx2"/>
          </a:solidFill>
          <a:latin typeface="Arial" charset="0"/>
          <a:ea typeface="ＭＳ Ｐゴシック" pitchFamily="1" charset="-128"/>
        </a:defRPr>
      </a:lvl7pPr>
      <a:lvl8pPr marL="1371600" algn="l" rtl="0" fontAlgn="base">
        <a:spcBef>
          <a:spcPct val="0"/>
        </a:spcBef>
        <a:spcAft>
          <a:spcPct val="0"/>
        </a:spcAft>
        <a:defRPr sz="4400">
          <a:solidFill>
            <a:schemeClr val="tx2"/>
          </a:solidFill>
          <a:latin typeface="Arial" charset="0"/>
          <a:ea typeface="ＭＳ Ｐゴシック" pitchFamily="1" charset="-128"/>
        </a:defRPr>
      </a:lvl8pPr>
      <a:lvl9pPr marL="1828800" algn="l"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62626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9138"/>
            <a:ext cx="7772400" cy="3024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a:defRPr/>
            </a:pPr>
            <a:endParaRPr lang="en-US" dirty="0"/>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cs typeface="+mn-cs"/>
              </a:defRPr>
            </a:lvl1pPr>
          </a:lstStyle>
          <a:p>
            <a:pPr>
              <a:defRPr/>
            </a:pPr>
            <a:endParaRPr lang="en-US" dirty="0"/>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cs typeface="+mn-cs"/>
              </a:defRPr>
            </a:lvl1pPr>
          </a:lstStyle>
          <a:p>
            <a:pPr>
              <a:defRPr/>
            </a:pPr>
            <a:fld id="{3A5AB5A4-E4EA-4900-B0B4-4950528DF685}" type="slidenum">
              <a:rPr lang="en-US"/>
              <a:pPr>
                <a:defRPr/>
              </a:pPr>
              <a:t>‹#›</a:t>
            </a:fld>
            <a:endParaRPr lang="en-US" dirty="0"/>
          </a:p>
        </p:txBody>
      </p:sp>
      <p:pic>
        <p:nvPicPr>
          <p:cNvPr id="2055" name="Picture 7" descr="bas of powerpoint temp"/>
          <p:cNvPicPr>
            <a:picLocks noChangeAspect="1" noChangeArrowheads="1"/>
          </p:cNvPicPr>
          <p:nvPr/>
        </p:nvPicPr>
        <p:blipFill>
          <a:blip r:embed="rId13" cstate="print"/>
          <a:srcRect/>
          <a:stretch>
            <a:fillRect/>
          </a:stretch>
        </p:blipFill>
        <p:spPr bwMode="auto">
          <a:xfrm>
            <a:off x="0" y="5108575"/>
            <a:ext cx="9144000" cy="1749425"/>
          </a:xfrm>
          <a:prstGeom prst="rect">
            <a:avLst/>
          </a:prstGeom>
          <a:noFill/>
          <a:ln w="9525">
            <a:noFill/>
            <a:miter lim="800000"/>
            <a:headEnd/>
            <a:tailEnd/>
          </a:ln>
        </p:spPr>
      </p:pic>
      <p:pic>
        <p:nvPicPr>
          <p:cNvPr id="2056" name="Picture 8" descr="NDCS logo powerpoint CMYK"/>
          <p:cNvPicPr>
            <a:picLocks noChangeAspect="1" noChangeArrowheads="1"/>
          </p:cNvPicPr>
          <p:nvPr/>
        </p:nvPicPr>
        <p:blipFill>
          <a:blip r:embed="rId14" cstate="print"/>
          <a:srcRect/>
          <a:stretch>
            <a:fillRect/>
          </a:stretch>
        </p:blipFill>
        <p:spPr bwMode="auto">
          <a:xfrm>
            <a:off x="7086600" y="228600"/>
            <a:ext cx="1790700" cy="1435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7"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a:defRPr>
      </a:lvl1pPr>
      <a:lvl2pPr algn="l"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 charset="-128"/>
        </a:defRPr>
      </a:lvl6pPr>
      <a:lvl7pPr marL="914400" algn="l" rtl="0" fontAlgn="base">
        <a:spcBef>
          <a:spcPct val="0"/>
        </a:spcBef>
        <a:spcAft>
          <a:spcPct val="0"/>
        </a:spcAft>
        <a:defRPr sz="4400">
          <a:solidFill>
            <a:schemeClr val="tx2"/>
          </a:solidFill>
          <a:latin typeface="Arial" charset="0"/>
          <a:ea typeface="ＭＳ Ｐゴシック" pitchFamily="1" charset="-128"/>
        </a:defRPr>
      </a:lvl7pPr>
      <a:lvl8pPr marL="1371600" algn="l" rtl="0" fontAlgn="base">
        <a:spcBef>
          <a:spcPct val="0"/>
        </a:spcBef>
        <a:spcAft>
          <a:spcPct val="0"/>
        </a:spcAft>
        <a:defRPr sz="4400">
          <a:solidFill>
            <a:schemeClr val="tx2"/>
          </a:solidFill>
          <a:latin typeface="Arial" charset="0"/>
          <a:ea typeface="ＭＳ Ｐゴシック" pitchFamily="1" charset="-128"/>
        </a:defRPr>
      </a:lvl8pPr>
      <a:lvl9pPr marL="1828800" algn="l"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1557338"/>
            <a:ext cx="7772400" cy="1470025"/>
          </a:xfrm>
        </p:spPr>
        <p:txBody>
          <a:bodyPr/>
          <a:lstStyle/>
          <a:p>
            <a:pPr eaLnBrk="1" hangingPunct="1"/>
            <a:r>
              <a:rPr lang="en-US" sz="3600" b="1" dirty="0" smtClean="0">
                <a:solidFill>
                  <a:srgbClr val="6B589F"/>
                </a:solidFill>
              </a:rPr>
              <a:t>Board governance and relationships with staff: </a:t>
            </a:r>
            <a:br>
              <a:rPr lang="en-US" sz="3600" b="1" dirty="0" smtClean="0">
                <a:solidFill>
                  <a:srgbClr val="6B589F"/>
                </a:solidFill>
              </a:rPr>
            </a:br>
            <a:r>
              <a:rPr lang="en-US" sz="3600" b="1" dirty="0" smtClean="0">
                <a:solidFill>
                  <a:srgbClr val="6B589F"/>
                </a:solidFill>
              </a:rPr>
              <a:t>the NDCS perspective</a:t>
            </a:r>
          </a:p>
        </p:txBody>
      </p:sp>
      <p:sp>
        <p:nvSpPr>
          <p:cNvPr id="5123" name="Rectangle 3"/>
          <p:cNvSpPr>
            <a:spLocks noGrp="1" noChangeArrowheads="1"/>
          </p:cNvSpPr>
          <p:nvPr>
            <p:ph type="subTitle" idx="1"/>
          </p:nvPr>
        </p:nvSpPr>
        <p:spPr>
          <a:xfrm>
            <a:off x="1403350" y="3429000"/>
            <a:ext cx="6400800" cy="1223963"/>
          </a:xfrm>
        </p:spPr>
        <p:txBody>
          <a:bodyPr/>
          <a:lstStyle/>
          <a:p>
            <a:pPr eaLnBrk="1" hangingPunct="1"/>
            <a:r>
              <a:rPr lang="en-GB" b="1" dirty="0" smtClean="0">
                <a:solidFill>
                  <a:srgbClr val="75A7C6"/>
                </a:solidFill>
              </a:rPr>
              <a:t>Susan Daniels</a:t>
            </a:r>
          </a:p>
          <a:p>
            <a:pPr eaLnBrk="1" hangingPunct="1"/>
            <a:r>
              <a:rPr lang="en-GB" b="1" dirty="0" smtClean="0">
                <a:solidFill>
                  <a:srgbClr val="75A7C6"/>
                </a:solidFill>
              </a:rPr>
              <a:t>Chief Executive NDCS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333375"/>
            <a:ext cx="7772400" cy="1143000"/>
          </a:xfrm>
        </p:spPr>
        <p:txBody>
          <a:bodyPr/>
          <a:lstStyle/>
          <a:p>
            <a:pPr eaLnBrk="1" hangingPunct="1"/>
            <a:r>
              <a:rPr lang="en-GB" b="1" dirty="0" smtClean="0">
                <a:solidFill>
                  <a:srgbClr val="6B589F"/>
                </a:solidFill>
              </a:rPr>
              <a:t>Major Strategic </a:t>
            </a:r>
            <a:br>
              <a:rPr lang="en-GB" b="1" dirty="0" smtClean="0">
                <a:solidFill>
                  <a:srgbClr val="6B589F"/>
                </a:solidFill>
              </a:rPr>
            </a:br>
            <a:r>
              <a:rPr lang="en-GB" b="1" dirty="0" smtClean="0">
                <a:solidFill>
                  <a:srgbClr val="6B589F"/>
                </a:solidFill>
              </a:rPr>
              <a:t>Developments </a:t>
            </a:r>
            <a:endParaRPr lang="en-US" sz="5000" b="1" dirty="0" smtClean="0">
              <a:solidFill>
                <a:srgbClr val="6B589F"/>
              </a:solidFill>
            </a:endParaRPr>
          </a:p>
        </p:txBody>
      </p:sp>
      <p:sp>
        <p:nvSpPr>
          <p:cNvPr id="18435" name="Rectangle 3"/>
          <p:cNvSpPr>
            <a:spLocks noGrp="1" noChangeArrowheads="1"/>
          </p:cNvSpPr>
          <p:nvPr>
            <p:ph type="body" idx="1"/>
          </p:nvPr>
        </p:nvSpPr>
        <p:spPr>
          <a:xfrm>
            <a:off x="611560" y="1628800"/>
            <a:ext cx="7772400" cy="4824536"/>
          </a:xfrm>
        </p:spPr>
        <p:txBody>
          <a:bodyPr/>
          <a:lstStyle/>
          <a:p>
            <a:pPr eaLnBrk="1" hangingPunct="1">
              <a:lnSpc>
                <a:spcPct val="80000"/>
              </a:lnSpc>
            </a:pPr>
            <a:r>
              <a:rPr lang="en-GB" sz="2800" b="1" dirty="0" smtClean="0">
                <a:solidFill>
                  <a:srgbClr val="75A7C6"/>
                </a:solidFill>
              </a:rPr>
              <a:t>1993: Regional delivery commences </a:t>
            </a:r>
          </a:p>
          <a:p>
            <a:pPr eaLnBrk="1" hangingPunct="1">
              <a:lnSpc>
                <a:spcPct val="80000"/>
              </a:lnSpc>
              <a:buNone/>
            </a:pPr>
            <a:r>
              <a:rPr lang="en-GB" sz="2800" b="1" dirty="0" smtClean="0">
                <a:solidFill>
                  <a:srgbClr val="75A7C6"/>
                </a:solidFill>
              </a:rPr>
              <a:t> </a:t>
            </a:r>
          </a:p>
          <a:p>
            <a:pPr eaLnBrk="1" hangingPunct="1">
              <a:lnSpc>
                <a:spcPct val="80000"/>
              </a:lnSpc>
            </a:pPr>
            <a:r>
              <a:rPr lang="en-GB" sz="2800" b="1" dirty="0" smtClean="0">
                <a:solidFill>
                  <a:srgbClr val="75A7C6"/>
                </a:solidFill>
              </a:rPr>
              <a:t>2002 : International arm (Deaf Child Worldwide) which works in South Asia, East Africa and Latin America was formed</a:t>
            </a:r>
          </a:p>
          <a:p>
            <a:pPr eaLnBrk="1" hangingPunct="1">
              <a:lnSpc>
                <a:spcPct val="80000"/>
              </a:lnSpc>
            </a:pPr>
            <a:endParaRPr lang="en-GB" sz="2800" b="1" dirty="0" smtClean="0">
              <a:solidFill>
                <a:srgbClr val="75A7C6"/>
              </a:solidFill>
            </a:endParaRPr>
          </a:p>
          <a:p>
            <a:pPr eaLnBrk="1" hangingPunct="1">
              <a:lnSpc>
                <a:spcPct val="80000"/>
              </a:lnSpc>
            </a:pPr>
            <a:r>
              <a:rPr lang="en-GB" sz="2800" b="1" dirty="0" smtClean="0">
                <a:solidFill>
                  <a:srgbClr val="75A7C6"/>
                </a:solidFill>
              </a:rPr>
              <a:t>2007 : Policy and campaign function established – national and regional campaigns teams </a:t>
            </a:r>
          </a:p>
          <a:p>
            <a:pPr eaLnBrk="1" hangingPunct="1">
              <a:lnSpc>
                <a:spcPct val="80000"/>
              </a:lnSpc>
            </a:pPr>
            <a:endParaRPr lang="en-GB" sz="2800" b="1" dirty="0" smtClean="0">
              <a:solidFill>
                <a:srgbClr val="75A7C6"/>
              </a:solidFill>
            </a:endParaRPr>
          </a:p>
          <a:p>
            <a:pPr eaLnBrk="1" hangingPunct="1">
              <a:lnSpc>
                <a:spcPct val="80000"/>
              </a:lnSpc>
            </a:pPr>
            <a:r>
              <a:rPr lang="en-GB" sz="2800" b="1" dirty="0" smtClean="0">
                <a:solidFill>
                  <a:srgbClr val="75A7C6"/>
                </a:solidFill>
              </a:rPr>
              <a:t>2009 : Direct work with deaf children and young people commences </a:t>
            </a:r>
          </a:p>
          <a:p>
            <a:pPr eaLnBrk="1" hangingPunct="1">
              <a:lnSpc>
                <a:spcPct val="80000"/>
              </a:lnSpc>
            </a:pPr>
            <a:endParaRPr lang="en-GB" sz="2800" dirty="0" smtClean="0">
              <a:solidFill>
                <a:srgbClr val="75A7C6"/>
              </a:solidFill>
            </a:endParaRPr>
          </a:p>
          <a:p>
            <a:pPr eaLnBrk="1" hangingPunct="1">
              <a:lnSpc>
                <a:spcPct val="80000"/>
              </a:lnSpc>
              <a:buFontTx/>
              <a:buNone/>
            </a:pPr>
            <a:endParaRPr lang="en-GB" sz="2800" b="1" dirty="0" smtClean="0">
              <a:solidFill>
                <a:srgbClr val="75A7C6"/>
              </a:solidFill>
            </a:endParaRPr>
          </a:p>
        </p:txBody>
      </p:sp>
      <p:pic>
        <p:nvPicPr>
          <p:cNvPr id="18436" name="Picture 4" descr="NDCS logo powerpoint CMYK"/>
          <p:cNvPicPr>
            <a:picLocks noChangeAspect="1" noChangeArrowheads="1"/>
          </p:cNvPicPr>
          <p:nvPr/>
        </p:nvPicPr>
        <p:blipFill>
          <a:blip r:embed="rId2" cstate="print"/>
          <a:srcRect/>
          <a:stretch>
            <a:fillRect/>
          </a:stretch>
        </p:blipFill>
        <p:spPr bwMode="auto">
          <a:xfrm>
            <a:off x="7048500" y="228600"/>
            <a:ext cx="17907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388" y="609600"/>
            <a:ext cx="6769100" cy="1143000"/>
          </a:xfrm>
        </p:spPr>
        <p:txBody>
          <a:bodyPr/>
          <a:lstStyle/>
          <a:p>
            <a:pPr eaLnBrk="1" hangingPunct="1"/>
            <a:r>
              <a:rPr lang="en-US" sz="5000" b="1" dirty="0" smtClean="0">
                <a:solidFill>
                  <a:srgbClr val="6B589F"/>
                </a:solidFill>
              </a:rPr>
              <a:t>Governance</a:t>
            </a:r>
          </a:p>
        </p:txBody>
      </p:sp>
      <p:sp>
        <p:nvSpPr>
          <p:cNvPr id="25603" name="Rectangle 3"/>
          <p:cNvSpPr>
            <a:spLocks noGrp="1" noChangeArrowheads="1"/>
          </p:cNvSpPr>
          <p:nvPr>
            <p:ph type="body" idx="1"/>
          </p:nvPr>
        </p:nvSpPr>
        <p:spPr>
          <a:xfrm>
            <a:off x="685800" y="1844824"/>
            <a:ext cx="7772400" cy="4248001"/>
          </a:xfrm>
        </p:spPr>
        <p:txBody>
          <a:bodyPr/>
          <a:lstStyle/>
          <a:p>
            <a:pPr eaLnBrk="1" hangingPunct="1">
              <a:lnSpc>
                <a:spcPct val="80000"/>
              </a:lnSpc>
            </a:pPr>
            <a:r>
              <a:rPr lang="en-GB" sz="2400" b="1" dirty="0" smtClean="0">
                <a:solidFill>
                  <a:srgbClr val="75A7C6"/>
                </a:solidFill>
              </a:rPr>
              <a:t>NDCS is a registered charity in England, Wales and Scotland, and a limited company.</a:t>
            </a:r>
          </a:p>
          <a:p>
            <a:pPr eaLnBrk="1" hangingPunct="1">
              <a:lnSpc>
                <a:spcPct val="80000"/>
              </a:lnSpc>
            </a:pPr>
            <a:endParaRPr lang="en-GB" sz="2400" b="1" dirty="0" smtClean="0">
              <a:solidFill>
                <a:srgbClr val="75A7C6"/>
              </a:solidFill>
            </a:endParaRPr>
          </a:p>
          <a:p>
            <a:pPr eaLnBrk="1" hangingPunct="1">
              <a:lnSpc>
                <a:spcPct val="80000"/>
              </a:lnSpc>
            </a:pPr>
            <a:r>
              <a:rPr lang="en-GB" sz="2400" b="1" dirty="0" smtClean="0">
                <a:solidFill>
                  <a:srgbClr val="75A7C6"/>
                </a:solidFill>
              </a:rPr>
              <a:t>Our constitution (M&amp;A) sets out our objects (what NDCS is set up to do), how we are governed and who our members are.</a:t>
            </a:r>
          </a:p>
          <a:p>
            <a:pPr eaLnBrk="1" hangingPunct="1">
              <a:lnSpc>
                <a:spcPct val="80000"/>
              </a:lnSpc>
              <a:buFontTx/>
              <a:buNone/>
            </a:pPr>
            <a:endParaRPr lang="en-GB" sz="2400" b="1" dirty="0" smtClean="0">
              <a:solidFill>
                <a:srgbClr val="75A7C6"/>
              </a:solidFill>
            </a:endParaRPr>
          </a:p>
          <a:p>
            <a:pPr eaLnBrk="1" hangingPunct="1">
              <a:lnSpc>
                <a:spcPct val="80000"/>
              </a:lnSpc>
            </a:pPr>
            <a:r>
              <a:rPr lang="en-GB" sz="2400" b="1" dirty="0" smtClean="0">
                <a:solidFill>
                  <a:srgbClr val="75A7C6"/>
                </a:solidFill>
              </a:rPr>
              <a:t>NDCS is governed by a Trustee Board of up to 12 Trustees, up to 8 of whom must be the parent of a deaf child and up to 4 more who bring additional skills required.  Board meets four times each year.</a:t>
            </a:r>
          </a:p>
          <a:p>
            <a:pPr eaLnBrk="1" hangingPunct="1">
              <a:lnSpc>
                <a:spcPct val="80000"/>
              </a:lnSpc>
            </a:pPr>
            <a:endParaRPr lang="en-GB" sz="2400" b="1" i="1" dirty="0" smtClean="0">
              <a:solidFill>
                <a:srgbClr val="75A7C6"/>
              </a:solidFill>
            </a:endParaRPr>
          </a:p>
          <a:p>
            <a:pPr eaLnBrk="1" hangingPunct="1">
              <a:lnSpc>
                <a:spcPct val="80000"/>
              </a:lnSpc>
            </a:pPr>
            <a:r>
              <a:rPr lang="en-US" sz="2400" b="1" dirty="0" smtClean="0">
                <a:solidFill>
                  <a:srgbClr val="75A7C6"/>
                </a:solidFill>
              </a:rPr>
              <a:t>Our SMT consists of the Chief Executive and 5 Executive Directors.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6B589F"/>
                </a:solidFill>
              </a:rPr>
              <a:t>Key developments in Board effectiveness</a:t>
            </a:r>
            <a:endParaRPr lang="en-GB" b="1" dirty="0">
              <a:solidFill>
                <a:srgbClr val="6B589F"/>
              </a:solidFill>
            </a:endParaRPr>
          </a:p>
        </p:txBody>
      </p:sp>
      <p:sp>
        <p:nvSpPr>
          <p:cNvPr id="3" name="Content Placeholder 2"/>
          <p:cNvSpPr>
            <a:spLocks noGrp="1"/>
          </p:cNvSpPr>
          <p:nvPr>
            <p:ph idx="1"/>
          </p:nvPr>
        </p:nvSpPr>
        <p:spPr/>
        <p:txBody>
          <a:bodyPr/>
          <a:lstStyle/>
          <a:p>
            <a:r>
              <a:rPr lang="en-GB" sz="2800" dirty="0" smtClean="0">
                <a:solidFill>
                  <a:srgbClr val="75A7C6"/>
                </a:solidFill>
              </a:rPr>
              <a:t>2003 - maximum terms of 9 years for trustees</a:t>
            </a:r>
          </a:p>
          <a:p>
            <a:r>
              <a:rPr lang="en-GB" sz="2800" dirty="0" smtClean="0">
                <a:solidFill>
                  <a:srgbClr val="75A7C6"/>
                </a:solidFill>
              </a:rPr>
              <a:t>2003 - governance framework – role description, policies, induction</a:t>
            </a:r>
          </a:p>
          <a:p>
            <a:r>
              <a:rPr lang="en-GB" sz="2800" dirty="0" smtClean="0">
                <a:solidFill>
                  <a:srgbClr val="75A7C6"/>
                </a:solidFill>
              </a:rPr>
              <a:t>2008 - Board reduced from 19 to 12 trustees</a:t>
            </a:r>
          </a:p>
          <a:p>
            <a:r>
              <a:rPr lang="en-GB" sz="2800" dirty="0" smtClean="0">
                <a:solidFill>
                  <a:srgbClr val="75A7C6"/>
                </a:solidFill>
              </a:rPr>
              <a:t>2008 - principle of competence (not representation) as the basis for trustee recruitment, with rigorous recruitment and selection process</a:t>
            </a:r>
          </a:p>
          <a:p>
            <a:r>
              <a:rPr lang="en-GB" sz="2800" dirty="0" smtClean="0">
                <a:solidFill>
                  <a:srgbClr val="75A7C6"/>
                </a:solidFill>
              </a:rPr>
              <a:t>2008 - trustee appraisal and board development process introduced.</a:t>
            </a:r>
            <a:endParaRPr lang="en-GB" sz="2800" dirty="0">
              <a:solidFill>
                <a:srgbClr val="75A7C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6B589F"/>
                </a:solidFill>
              </a:rPr>
              <a:t>Key outcomes</a:t>
            </a:r>
            <a:endParaRPr lang="en-GB" b="1" dirty="0"/>
          </a:p>
        </p:txBody>
      </p:sp>
      <p:sp>
        <p:nvSpPr>
          <p:cNvPr id="3" name="Content Placeholder 2"/>
          <p:cNvSpPr>
            <a:spLocks noGrp="1"/>
          </p:cNvSpPr>
          <p:nvPr>
            <p:ph idx="1"/>
          </p:nvPr>
        </p:nvSpPr>
        <p:spPr/>
        <p:txBody>
          <a:bodyPr/>
          <a:lstStyle/>
          <a:p>
            <a:r>
              <a:rPr lang="en-GB" b="1" dirty="0" smtClean="0">
                <a:solidFill>
                  <a:srgbClr val="75A7C6"/>
                </a:solidFill>
              </a:rPr>
              <a:t>Parents of deaf children have remained at the heart of the governance of NDCS</a:t>
            </a:r>
          </a:p>
          <a:p>
            <a:r>
              <a:rPr lang="en-GB" b="1" dirty="0" smtClean="0">
                <a:solidFill>
                  <a:srgbClr val="75A7C6"/>
                </a:solidFill>
              </a:rPr>
              <a:t>The development of the board has mirrored the growth of NDCS </a:t>
            </a:r>
          </a:p>
          <a:p>
            <a:r>
              <a:rPr lang="en-GB" b="1" dirty="0" smtClean="0">
                <a:solidFill>
                  <a:srgbClr val="75A7C6"/>
                </a:solidFill>
              </a:rPr>
              <a:t>Recruitment, selection and board development processes has led to enhanced trustee effectiveness </a:t>
            </a:r>
          </a:p>
          <a:p>
            <a:endParaRPr lang="en-GB" dirty="0" smtClean="0"/>
          </a:p>
          <a:p>
            <a:endParaRPr lang="en-GB" dirty="0" smtClean="0"/>
          </a:p>
          <a:p>
            <a:endParaRPr lang="en-GB" dirty="0" smtClean="0"/>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388" y="1196975"/>
            <a:ext cx="6769100" cy="1143000"/>
          </a:xfrm>
        </p:spPr>
        <p:txBody>
          <a:bodyPr/>
          <a:lstStyle/>
          <a:p>
            <a:pPr eaLnBrk="1" hangingPunct="1"/>
            <a:r>
              <a:rPr lang="en-GB" sz="4000" b="1" dirty="0" smtClean="0">
                <a:solidFill>
                  <a:srgbClr val="6B589F"/>
                </a:solidFill>
              </a:rPr>
              <a:t>Trustees’ formal responsibilities</a:t>
            </a:r>
            <a:endParaRPr lang="en-US" sz="4000" b="1" dirty="0" smtClean="0">
              <a:solidFill>
                <a:srgbClr val="6B589F"/>
              </a:solidFill>
            </a:endParaRPr>
          </a:p>
        </p:txBody>
      </p:sp>
      <p:sp>
        <p:nvSpPr>
          <p:cNvPr id="28675" name="Rectangle 3"/>
          <p:cNvSpPr>
            <a:spLocks noGrp="1" noChangeArrowheads="1"/>
          </p:cNvSpPr>
          <p:nvPr>
            <p:ph type="body" idx="1"/>
          </p:nvPr>
        </p:nvSpPr>
        <p:spPr>
          <a:xfrm>
            <a:off x="539750" y="2564904"/>
            <a:ext cx="7772400" cy="3240584"/>
          </a:xfrm>
        </p:spPr>
        <p:txBody>
          <a:bodyPr/>
          <a:lstStyle/>
          <a:p>
            <a:pPr eaLnBrk="1" hangingPunct="1"/>
            <a:r>
              <a:rPr lang="en-GB" sz="2800" b="1" dirty="0" smtClean="0">
                <a:solidFill>
                  <a:srgbClr val="75A7C6"/>
                </a:solidFill>
              </a:rPr>
              <a:t>To set the strategy for NDCS</a:t>
            </a:r>
          </a:p>
          <a:p>
            <a:pPr eaLnBrk="1" hangingPunct="1"/>
            <a:r>
              <a:rPr lang="en-GB" sz="2800" b="1" dirty="0" smtClean="0">
                <a:solidFill>
                  <a:srgbClr val="75A7C6"/>
                </a:solidFill>
              </a:rPr>
              <a:t>To monitor performance</a:t>
            </a:r>
          </a:p>
          <a:p>
            <a:pPr eaLnBrk="1" hangingPunct="1"/>
            <a:r>
              <a:rPr lang="en-GB" sz="2800" b="1" dirty="0" smtClean="0">
                <a:solidFill>
                  <a:srgbClr val="75A7C6"/>
                </a:solidFill>
              </a:rPr>
              <a:t>To ensure NDCS is run effectively, to manage its assets prudently, to comply with relevant regulation. </a:t>
            </a:r>
          </a:p>
          <a:p>
            <a:pPr eaLnBrk="1" hangingPunct="1"/>
            <a:r>
              <a:rPr lang="en-GB" sz="2800" b="1" dirty="0" smtClean="0">
                <a:solidFill>
                  <a:srgbClr val="75A7C6"/>
                </a:solidFill>
              </a:rPr>
              <a:t>To act always in the best interests of NDCS.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800" dirty="0" smtClean="0">
                <a:solidFill>
                  <a:srgbClr val="6B589F"/>
                </a:solidFill>
              </a:rPr>
              <a:t>So what do our Trustees actually do?</a:t>
            </a:r>
          </a:p>
        </p:txBody>
      </p:sp>
      <p:sp>
        <p:nvSpPr>
          <p:cNvPr id="29699" name="Rectangle 3"/>
          <p:cNvSpPr>
            <a:spLocks noGrp="1" noChangeArrowheads="1"/>
          </p:cNvSpPr>
          <p:nvPr>
            <p:ph type="body" idx="1"/>
          </p:nvPr>
        </p:nvSpPr>
        <p:spPr>
          <a:xfrm>
            <a:off x="685800" y="1989138"/>
            <a:ext cx="8134672" cy="4103687"/>
          </a:xfrm>
        </p:spPr>
        <p:txBody>
          <a:bodyPr/>
          <a:lstStyle/>
          <a:p>
            <a:pPr eaLnBrk="1" hangingPunct="1"/>
            <a:r>
              <a:rPr lang="en-US" sz="2800" b="1" dirty="0" smtClean="0">
                <a:solidFill>
                  <a:srgbClr val="75A7C6"/>
                </a:solidFill>
              </a:rPr>
              <a:t>See the big picture for NDCS and our users</a:t>
            </a:r>
          </a:p>
          <a:p>
            <a:pPr eaLnBrk="1" hangingPunct="1"/>
            <a:r>
              <a:rPr lang="en-US" sz="2800" b="1" dirty="0" smtClean="0">
                <a:solidFill>
                  <a:srgbClr val="75A7C6"/>
                </a:solidFill>
              </a:rPr>
              <a:t>Give leadership </a:t>
            </a:r>
          </a:p>
          <a:p>
            <a:pPr eaLnBrk="1" hangingPunct="1"/>
            <a:r>
              <a:rPr lang="en-US" sz="2800" b="1" dirty="0" smtClean="0">
                <a:solidFill>
                  <a:srgbClr val="75A7C6"/>
                </a:solidFill>
              </a:rPr>
              <a:t>Set priorities </a:t>
            </a:r>
          </a:p>
          <a:p>
            <a:pPr eaLnBrk="1" hangingPunct="1"/>
            <a:r>
              <a:rPr lang="en-US" sz="2800" b="1" dirty="0" smtClean="0">
                <a:solidFill>
                  <a:srgbClr val="75A7C6"/>
                </a:solidFill>
              </a:rPr>
              <a:t>Scrutinise, monitor, challenge and </a:t>
            </a:r>
          </a:p>
          <a:p>
            <a:pPr eaLnBrk="1" hangingPunct="1">
              <a:buNone/>
            </a:pPr>
            <a:r>
              <a:rPr lang="en-US" sz="2800" b="1" dirty="0" smtClean="0">
                <a:solidFill>
                  <a:srgbClr val="75A7C6"/>
                </a:solidFill>
              </a:rPr>
              <a:t>    hold the SMT to account</a:t>
            </a:r>
          </a:p>
          <a:p>
            <a:pPr eaLnBrk="1" hangingPunct="1"/>
            <a:r>
              <a:rPr lang="en-US" sz="2800" b="1" dirty="0" smtClean="0">
                <a:solidFill>
                  <a:srgbClr val="75A7C6"/>
                </a:solidFill>
              </a:rPr>
              <a:t>Comply with legislation and regulation</a:t>
            </a:r>
          </a:p>
          <a:p>
            <a:pPr eaLnBrk="1" hangingPunct="1"/>
            <a:r>
              <a:rPr lang="en-US" sz="2800" b="1" dirty="0" smtClean="0">
                <a:solidFill>
                  <a:srgbClr val="75A7C6"/>
                </a:solidFill>
              </a:rPr>
              <a:t>Serve as ambassadors and advocates</a:t>
            </a:r>
          </a:p>
          <a:p>
            <a:pPr eaLnBrk="1" hangingPunct="1"/>
            <a:endParaRPr lang="en-US" sz="2800" dirty="0" smtClean="0">
              <a:solidFill>
                <a:srgbClr val="75A7C6"/>
              </a:solidFill>
            </a:endParaRPr>
          </a:p>
          <a:p>
            <a:pPr eaLnBrk="1" hangingPunct="1"/>
            <a:endParaRPr lang="en-US" sz="2800" dirty="0" smtClean="0">
              <a:solidFill>
                <a:srgbClr val="75A7C6"/>
              </a:solidFill>
            </a:endParaRPr>
          </a:p>
          <a:p>
            <a:pPr eaLnBrk="1" hangingPunct="1"/>
            <a:endParaRPr lang="en-US" sz="2800" dirty="0" smtClean="0">
              <a:solidFill>
                <a:srgbClr val="75A7C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6B589F"/>
                </a:solidFill>
              </a:rPr>
              <a:t>What Trustees should</a:t>
            </a:r>
            <a:br>
              <a:rPr lang="en-GB" b="1" dirty="0" smtClean="0">
                <a:solidFill>
                  <a:srgbClr val="6B589F"/>
                </a:solidFill>
              </a:rPr>
            </a:br>
            <a:r>
              <a:rPr lang="en-GB" b="1" dirty="0" smtClean="0">
                <a:solidFill>
                  <a:srgbClr val="6B589F"/>
                </a:solidFill>
              </a:rPr>
              <a:t>not do</a:t>
            </a:r>
            <a:endParaRPr lang="en-GB" b="1" dirty="0">
              <a:solidFill>
                <a:srgbClr val="6B589F"/>
              </a:solidFill>
            </a:endParaRPr>
          </a:p>
        </p:txBody>
      </p:sp>
      <p:sp>
        <p:nvSpPr>
          <p:cNvPr id="3" name="Content Placeholder 2"/>
          <p:cNvSpPr>
            <a:spLocks noGrp="1"/>
          </p:cNvSpPr>
          <p:nvPr>
            <p:ph idx="1"/>
          </p:nvPr>
        </p:nvSpPr>
        <p:spPr/>
        <p:txBody>
          <a:bodyPr/>
          <a:lstStyle/>
          <a:p>
            <a:r>
              <a:rPr lang="en-GB" b="1" dirty="0" smtClean="0">
                <a:solidFill>
                  <a:srgbClr val="75A7C6"/>
                </a:solidFill>
              </a:rPr>
              <a:t>Manage the charity day to day</a:t>
            </a:r>
          </a:p>
          <a:p>
            <a:r>
              <a:rPr lang="en-GB" b="1" dirty="0" smtClean="0">
                <a:solidFill>
                  <a:srgbClr val="75A7C6"/>
                </a:solidFill>
              </a:rPr>
              <a:t>Make operational decisions (“cancel this event”)</a:t>
            </a:r>
          </a:p>
          <a:p>
            <a:r>
              <a:rPr lang="en-GB" b="1" dirty="0" smtClean="0">
                <a:solidFill>
                  <a:srgbClr val="75A7C6"/>
                </a:solidFill>
              </a:rPr>
              <a:t>Allow cliques to form on the Board</a:t>
            </a:r>
          </a:p>
          <a:p>
            <a:r>
              <a:rPr lang="en-GB" b="1" dirty="0" smtClean="0">
                <a:solidFill>
                  <a:srgbClr val="75A7C6"/>
                </a:solidFill>
              </a:rPr>
              <a:t>Champion particular services, user groups, or staff.</a:t>
            </a:r>
          </a:p>
          <a:p>
            <a:r>
              <a:rPr lang="en-GB" b="1" dirty="0" smtClean="0">
                <a:solidFill>
                  <a:srgbClr val="75A7C6"/>
                </a:solidFill>
              </a:rPr>
              <a:t>Bypass the CEO!</a:t>
            </a:r>
          </a:p>
          <a:p>
            <a:pPr>
              <a:buNone/>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6552952" cy="1143000"/>
          </a:xfrm>
        </p:spPr>
        <p:txBody>
          <a:bodyPr/>
          <a:lstStyle/>
          <a:p>
            <a:r>
              <a:rPr lang="en-GB" b="1" dirty="0" smtClean="0">
                <a:solidFill>
                  <a:srgbClr val="6B589F"/>
                </a:solidFill>
              </a:rPr>
              <a:t>The Board and the CEO</a:t>
            </a:r>
            <a:endParaRPr lang="en-GB" b="1" dirty="0">
              <a:solidFill>
                <a:srgbClr val="6B589F"/>
              </a:solidFill>
            </a:endParaRPr>
          </a:p>
        </p:txBody>
      </p:sp>
      <p:sp>
        <p:nvSpPr>
          <p:cNvPr id="3" name="Content Placeholder 2"/>
          <p:cNvSpPr>
            <a:spLocks noGrp="1"/>
          </p:cNvSpPr>
          <p:nvPr>
            <p:ph idx="1"/>
          </p:nvPr>
        </p:nvSpPr>
        <p:spPr>
          <a:xfrm>
            <a:off x="685800" y="1772816"/>
            <a:ext cx="7772400" cy="4320009"/>
          </a:xfrm>
        </p:spPr>
        <p:txBody>
          <a:bodyPr/>
          <a:lstStyle/>
          <a:p>
            <a:r>
              <a:rPr lang="en-GB" sz="2800" b="1" dirty="0" smtClean="0">
                <a:solidFill>
                  <a:srgbClr val="75A7C6"/>
                </a:solidFill>
              </a:rPr>
              <a:t>Trustees need to understand the CEO’s role (should be part of trustee induction)</a:t>
            </a:r>
          </a:p>
          <a:p>
            <a:r>
              <a:rPr lang="en-GB" sz="2800" b="1" dirty="0" smtClean="0">
                <a:solidFill>
                  <a:srgbClr val="75A7C6"/>
                </a:solidFill>
              </a:rPr>
              <a:t>Trustees should hold the CEO to account, but allow him/her to implement strategy and manage the charity</a:t>
            </a:r>
          </a:p>
          <a:p>
            <a:r>
              <a:rPr lang="en-GB" sz="2800" b="1" dirty="0" smtClean="0">
                <a:solidFill>
                  <a:srgbClr val="75A7C6"/>
                </a:solidFill>
              </a:rPr>
              <a:t>Trustees must recruit the CEO and must not delegate this</a:t>
            </a:r>
          </a:p>
          <a:p>
            <a:r>
              <a:rPr lang="en-GB" sz="2800" b="1" dirty="0" smtClean="0">
                <a:solidFill>
                  <a:srgbClr val="75A7C6"/>
                </a:solidFill>
              </a:rPr>
              <a:t>The Board’s primary staff relationship is with the CEO, and can take many styles………</a:t>
            </a:r>
          </a:p>
          <a:p>
            <a:pPr>
              <a:buNone/>
            </a:pPr>
            <a:endParaRPr lang="en-GB" sz="2800" dirty="0">
              <a:solidFill>
                <a:srgbClr val="75A7C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sz="3600" dirty="0" smtClean="0">
                <a:solidFill>
                  <a:srgbClr val="6B589F"/>
                </a:solidFill>
              </a:rPr>
              <a:t>Trustees and the CEO </a:t>
            </a:r>
            <a:br>
              <a:rPr lang="en-US" sz="3600" dirty="0" smtClean="0">
                <a:solidFill>
                  <a:srgbClr val="6B589F"/>
                </a:solidFill>
              </a:rPr>
            </a:br>
            <a:r>
              <a:rPr lang="en-US" sz="3600" dirty="0" smtClean="0">
                <a:solidFill>
                  <a:srgbClr val="6B589F"/>
                </a:solidFill>
              </a:rPr>
              <a:t>– how is it for you?</a:t>
            </a:r>
          </a:p>
        </p:txBody>
      </p:sp>
      <p:graphicFrame>
        <p:nvGraphicFramePr>
          <p:cNvPr id="56351" name="Group 31"/>
          <p:cNvGraphicFramePr>
            <a:graphicFrameLocks noGrp="1"/>
          </p:cNvGraphicFramePr>
          <p:nvPr>
            <p:ph idx="1"/>
          </p:nvPr>
        </p:nvGraphicFramePr>
        <p:xfrm>
          <a:off x="1182688" y="2243138"/>
          <a:ext cx="7772400" cy="3267456"/>
        </p:xfrm>
        <a:graphic>
          <a:graphicData uri="http://schemas.openxmlformats.org/drawingml/2006/table">
            <a:tbl>
              <a:tblPr/>
              <a:tblGrid>
                <a:gridCol w="1927225"/>
                <a:gridCol w="1958975"/>
                <a:gridCol w="1949450"/>
                <a:gridCol w="1936750"/>
              </a:tblGrid>
              <a:tr h="1384300">
                <a:tc rowSpan="2">
                  <a:txBody>
                    <a:bodyPr/>
                    <a:lstStyle/>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2800" b="0" i="0" u="none" strike="noStrike" cap="none" normalizeH="0" baseline="0" dirty="0" smtClean="0">
                        <a:ln>
                          <a:noFill/>
                        </a:ln>
                        <a:solidFill>
                          <a:schemeClr val="tx1"/>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2800" b="0" i="0" u="none" strike="noStrike" cap="none" normalizeH="0" baseline="0" dirty="0" smtClean="0">
                        <a:ln>
                          <a:noFill/>
                        </a:ln>
                        <a:solidFill>
                          <a:schemeClr val="tx1"/>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2800" b="0" i="0" u="none" strike="noStrike" cap="none" normalizeH="0" baseline="0" dirty="0" smtClean="0">
                        <a:ln>
                          <a:noFill/>
                        </a:ln>
                        <a:solidFill>
                          <a:schemeClr val="tx1"/>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800" b="1" i="0" u="none" strike="noStrike" cap="none" normalizeH="0" baseline="0" dirty="0" smtClean="0">
                          <a:ln>
                            <a:noFill/>
                          </a:ln>
                          <a:solidFill>
                            <a:schemeClr val="accent6">
                              <a:lumMod val="75000"/>
                            </a:schemeClr>
                          </a:solidFill>
                          <a:effectLst/>
                          <a:latin typeface="Tahoma" pitchFamily="34" charset="0"/>
                        </a:rPr>
                        <a:t>Low challenge</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chemeClr val="folHlink"/>
                          </a:solidFill>
                          <a:effectLst/>
                          <a:latin typeface="Tahoma" pitchFamily="34" charset="0"/>
                        </a:rPr>
                        <a:t>Supporters club</a:t>
                      </a: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1" i="0" u="none" strike="noStrike" cap="none" normalizeH="0" baseline="0" dirty="0" smtClean="0">
                        <a:ln>
                          <a:noFill/>
                        </a:ln>
                        <a:solidFill>
                          <a:schemeClr val="folHlink"/>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1" u="none" strike="noStrike" cap="none" normalizeH="0" baseline="0" dirty="0" smtClean="0">
                          <a:ln>
                            <a:noFill/>
                          </a:ln>
                          <a:solidFill>
                            <a:schemeClr val="accent6">
                              <a:lumMod val="75000"/>
                            </a:schemeClr>
                          </a:solidFill>
                          <a:effectLst/>
                          <a:latin typeface="Tahoma" pitchFamily="34" charset="0"/>
                        </a:rPr>
                        <a:t>“We’re here to </a:t>
                      </a: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1" u="none" strike="noStrike" cap="none" normalizeH="0" baseline="0" dirty="0" smtClean="0">
                          <a:ln>
                            <a:noFill/>
                          </a:ln>
                          <a:solidFill>
                            <a:schemeClr val="accent6">
                              <a:lumMod val="75000"/>
                            </a:schemeClr>
                          </a:solidFill>
                          <a:effectLst/>
                          <a:latin typeface="Tahoma" pitchFamily="34" charset="0"/>
                        </a:rPr>
                        <a:t>support the CE”</a:t>
                      </a:r>
                    </a:p>
                  </a:txBody>
                  <a:tcPr horzOverflow="overflow">
                    <a:lnL>
                      <a:noFill/>
                    </a:lnL>
                    <a:lnR>
                      <a:noFill/>
                    </a:lnR>
                    <a:lnT cap="flat">
                      <a:noFill/>
                    </a:lnT>
                    <a:lnB>
                      <a:noFill/>
                    </a:lnB>
                    <a:lnTlToBr>
                      <a:noFill/>
                    </a:lnTlToBr>
                    <a:lnBlToTr>
                      <a:noFill/>
                    </a:lnBlToTr>
                    <a:noFill/>
                  </a:tcPr>
                </a:tc>
                <a:tc>
                  <a:txBody>
                    <a:bodyPr/>
                    <a:lstStyle/>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chemeClr val="folHlink"/>
                          </a:solidFill>
                          <a:effectLst/>
                          <a:latin typeface="Tahoma" pitchFamily="34" charset="0"/>
                        </a:rPr>
                        <a:t>Partner or critical friend</a:t>
                      </a: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600" b="0" i="1" u="none" strike="noStrike" cap="none" normalizeH="0" baseline="0" dirty="0" smtClean="0">
                        <a:ln>
                          <a:noFill/>
                        </a:ln>
                        <a:solidFill>
                          <a:schemeClr val="folHlink"/>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1" u="none" strike="noStrike" cap="none" normalizeH="0" baseline="0" dirty="0" smtClean="0">
                          <a:ln>
                            <a:noFill/>
                          </a:ln>
                          <a:solidFill>
                            <a:schemeClr val="accent6">
                              <a:lumMod val="75000"/>
                            </a:schemeClr>
                          </a:solidFill>
                          <a:effectLst/>
                          <a:latin typeface="Tahoma" pitchFamily="34" charset="0"/>
                        </a:rPr>
                        <a:t>“We share everything</a:t>
                      </a: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1" u="none" strike="noStrike" cap="none" normalizeH="0" baseline="0" dirty="0" smtClean="0">
                          <a:ln>
                            <a:noFill/>
                          </a:ln>
                          <a:solidFill>
                            <a:schemeClr val="accent6">
                              <a:lumMod val="75000"/>
                            </a:schemeClr>
                          </a:solidFill>
                          <a:effectLst/>
                          <a:latin typeface="Tahoma" pitchFamily="34" charset="0"/>
                        </a:rPr>
                        <a:t> – good or bad.”</a:t>
                      </a:r>
                    </a:p>
                  </a:txBody>
                  <a:tcPr horzOverflow="overflow">
                    <a:lnL>
                      <a:noFill/>
                    </a:lnL>
                    <a:lnR>
                      <a:noFill/>
                    </a:lnR>
                    <a:lnT cap="flat">
                      <a:noFill/>
                    </a:lnT>
                    <a:lnB>
                      <a:noFill/>
                    </a:lnB>
                    <a:lnTlToBr>
                      <a:noFill/>
                    </a:lnTlToBr>
                    <a:lnBlToTr>
                      <a:noFill/>
                    </a:lnBlToTr>
                    <a:noFill/>
                  </a:tcPr>
                </a:tc>
                <a:tc rowSpan="2">
                  <a:txBody>
                    <a:bodyPr/>
                    <a:lstStyle/>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2800" b="0" i="0" u="none" strike="noStrike" cap="none" normalizeH="0" baseline="0" dirty="0" smtClean="0">
                        <a:ln>
                          <a:noFill/>
                        </a:ln>
                        <a:solidFill>
                          <a:schemeClr val="tx1"/>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2800" b="0" i="0" u="none" strike="noStrike" cap="none" normalizeH="0" baseline="0" dirty="0" smtClean="0">
                        <a:ln>
                          <a:noFill/>
                        </a:ln>
                        <a:solidFill>
                          <a:schemeClr val="tx1"/>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2800" b="0" i="0" u="none" strike="noStrike" cap="none" normalizeH="0" baseline="0" dirty="0" smtClean="0">
                        <a:ln>
                          <a:noFill/>
                        </a:ln>
                        <a:solidFill>
                          <a:schemeClr val="tx1"/>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800" b="1" i="0" u="none" strike="noStrike" cap="none" normalizeH="0" baseline="0" dirty="0" smtClean="0">
                          <a:ln>
                            <a:noFill/>
                          </a:ln>
                          <a:solidFill>
                            <a:schemeClr val="accent6">
                              <a:lumMod val="75000"/>
                            </a:schemeClr>
                          </a:solidFill>
                          <a:effectLst/>
                          <a:latin typeface="Tahoma" pitchFamily="34" charset="0"/>
                        </a:rPr>
                        <a:t>High challenge</a:t>
                      </a:r>
                    </a:p>
                  </a:txBody>
                  <a:tcPr horzOverflow="overflow">
                    <a:lnL>
                      <a:noFill/>
                    </a:lnL>
                    <a:lnR cap="flat">
                      <a:noFill/>
                    </a:lnR>
                    <a:lnT cap="flat">
                      <a:noFill/>
                    </a:lnT>
                    <a:lnB cap="flat">
                      <a:noFill/>
                    </a:lnB>
                    <a:lnTlToBr>
                      <a:noFill/>
                    </a:lnTlToBr>
                    <a:lnBlToTr>
                      <a:noFill/>
                    </a:lnBlToTr>
                    <a:noFill/>
                  </a:tcPr>
                </a:tc>
              </a:tr>
              <a:tr h="1465263">
                <a:tc vMerge="1">
                  <a:txBody>
                    <a:bodyPr/>
                    <a:lstStyle/>
                    <a:p>
                      <a:endParaRPr lang="en-GB"/>
                    </a:p>
                  </a:txBody>
                  <a:tcPr/>
                </a:tc>
                <a:tc>
                  <a:txBody>
                    <a:bodyPr/>
                    <a:lstStyle/>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1" i="0" u="none" strike="noStrike" cap="none" normalizeH="0" baseline="0" dirty="0" smtClean="0">
                        <a:ln>
                          <a:noFill/>
                        </a:ln>
                        <a:solidFill>
                          <a:schemeClr val="tx1"/>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chemeClr val="folHlink"/>
                          </a:solidFill>
                          <a:effectLst/>
                          <a:latin typeface="Tahoma" pitchFamily="34" charset="0"/>
                        </a:rPr>
                        <a:t>Abdicators</a:t>
                      </a: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1" u="none" strike="noStrike" cap="none" normalizeH="0" baseline="0" dirty="0" smtClean="0">
                          <a:ln>
                            <a:noFill/>
                          </a:ln>
                          <a:solidFill>
                            <a:schemeClr val="accent6">
                              <a:lumMod val="75000"/>
                            </a:schemeClr>
                          </a:solidFill>
                          <a:effectLst/>
                          <a:latin typeface="Tahoma" pitchFamily="34" charset="0"/>
                        </a:rPr>
                        <a:t>“We leave it to the </a:t>
                      </a: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1" u="none" strike="noStrike" cap="none" normalizeH="0" baseline="0" dirty="0" smtClean="0">
                          <a:ln>
                            <a:noFill/>
                          </a:ln>
                          <a:solidFill>
                            <a:schemeClr val="accent6">
                              <a:lumMod val="75000"/>
                            </a:schemeClr>
                          </a:solidFill>
                          <a:effectLst/>
                          <a:latin typeface="Tahoma" pitchFamily="34" charset="0"/>
                        </a:rPr>
                        <a:t>professionals”</a:t>
                      </a:r>
                    </a:p>
                  </a:txBody>
                  <a:tcPr horzOverflow="overflow">
                    <a:lnL>
                      <a:noFill/>
                    </a:lnL>
                    <a:lnR>
                      <a:noFill/>
                    </a:lnR>
                    <a:lnT>
                      <a:noFill/>
                    </a:lnT>
                    <a:lnB cap="flat">
                      <a:noFill/>
                    </a:lnB>
                    <a:lnTlToBr>
                      <a:noFill/>
                    </a:lnTlToBr>
                    <a:lnBlToTr>
                      <a:noFill/>
                    </a:lnBlToTr>
                    <a:noFill/>
                  </a:tcPr>
                </a:tc>
                <a:tc>
                  <a:txBody>
                    <a:bodyPr/>
                    <a:lstStyle/>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1" i="0" u="none" strike="noStrike" cap="none" normalizeH="0" baseline="0" dirty="0" smtClean="0">
                        <a:ln>
                          <a:noFill/>
                        </a:ln>
                        <a:solidFill>
                          <a:schemeClr val="tx1"/>
                        </a:solidFill>
                        <a:effectLst/>
                        <a:latin typeface="Tahoma" pitchFamily="34" charset="0"/>
                      </a:endParaRP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chemeClr val="folHlink"/>
                          </a:solidFill>
                          <a:effectLst/>
                          <a:latin typeface="Tahoma" pitchFamily="34" charset="0"/>
                        </a:rPr>
                        <a:t>Adversaries</a:t>
                      </a: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1" u="none" strike="noStrike" cap="none" normalizeH="0" baseline="0" dirty="0" smtClean="0">
                          <a:ln>
                            <a:noFill/>
                          </a:ln>
                          <a:solidFill>
                            <a:schemeClr val="accent6">
                              <a:lumMod val="75000"/>
                            </a:schemeClr>
                          </a:solidFill>
                          <a:effectLst/>
                          <a:latin typeface="Tahoma" pitchFamily="34" charset="0"/>
                        </a:rPr>
                        <a:t>“We keep a very close</a:t>
                      </a: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1" u="none" strike="noStrike" cap="none" normalizeH="0" baseline="0" dirty="0" smtClean="0">
                          <a:ln>
                            <a:noFill/>
                          </a:ln>
                          <a:solidFill>
                            <a:schemeClr val="accent6">
                              <a:lumMod val="75000"/>
                            </a:schemeClr>
                          </a:solidFill>
                          <a:effectLst/>
                          <a:latin typeface="Tahoma" pitchFamily="34" charset="0"/>
                        </a:rPr>
                        <a:t> eye on the staff”</a:t>
                      </a:r>
                    </a:p>
                    <a:p>
                      <a:pPr marL="0" marR="0" lvl="0" indent="0" algn="l" defTabSz="1905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dirty="0" smtClean="0">
                        <a:ln>
                          <a:noFill/>
                        </a:ln>
                        <a:solidFill>
                          <a:srgbClr val="A50021"/>
                        </a:solidFill>
                        <a:effectLst/>
                        <a:latin typeface="Tahoma" pitchFamily="34" charset="0"/>
                      </a:endParaRPr>
                    </a:p>
                  </a:txBody>
                  <a:tcPr horzOverflow="overflow">
                    <a:lnL>
                      <a:noFill/>
                    </a:lnL>
                    <a:lnR>
                      <a:noFill/>
                    </a:lnR>
                    <a:lnT>
                      <a:noFill/>
                    </a:lnT>
                    <a:lnB cap="flat">
                      <a:noFill/>
                    </a:lnB>
                    <a:lnTlToBr>
                      <a:noFill/>
                    </a:lnTlToBr>
                    <a:lnBlToTr>
                      <a:noFill/>
                    </a:lnBlToTr>
                    <a:noFill/>
                  </a:tcPr>
                </a:tc>
                <a:tc vMerge="1">
                  <a:txBody>
                    <a:bodyPr/>
                    <a:lstStyle/>
                    <a:p>
                      <a:endParaRPr lang="en-GB"/>
                    </a:p>
                  </a:txBody>
                  <a:tcPr/>
                </a:tc>
              </a:tr>
            </a:tbl>
          </a:graphicData>
        </a:graphic>
      </p:graphicFrame>
      <p:sp>
        <p:nvSpPr>
          <p:cNvPr id="15370" name="Text Box 20"/>
          <p:cNvSpPr txBox="1">
            <a:spLocks noChangeArrowheads="1"/>
          </p:cNvSpPr>
          <p:nvPr/>
        </p:nvSpPr>
        <p:spPr bwMode="auto">
          <a:xfrm>
            <a:off x="4356100" y="1700213"/>
            <a:ext cx="1871663" cy="336550"/>
          </a:xfrm>
          <a:prstGeom prst="rect">
            <a:avLst/>
          </a:prstGeom>
          <a:noFill/>
          <a:ln w="9525">
            <a:noFill/>
            <a:miter lim="800000"/>
            <a:headEnd/>
            <a:tailEnd/>
          </a:ln>
        </p:spPr>
        <p:txBody>
          <a:bodyPr>
            <a:spAutoFit/>
          </a:bodyPr>
          <a:lstStyle/>
          <a:p>
            <a:pPr>
              <a:spcBef>
                <a:spcPct val="50000"/>
              </a:spcBef>
            </a:pPr>
            <a:r>
              <a:rPr lang="en-GB" sz="1600" b="1" dirty="0">
                <a:solidFill>
                  <a:schemeClr val="accent6">
                    <a:lumMod val="75000"/>
                  </a:schemeClr>
                </a:solidFill>
                <a:latin typeface="Arial" charset="0"/>
              </a:rPr>
              <a:t>High support</a:t>
            </a:r>
          </a:p>
        </p:txBody>
      </p:sp>
      <p:sp>
        <p:nvSpPr>
          <p:cNvPr id="15371" name="Text Box 21"/>
          <p:cNvSpPr txBox="1">
            <a:spLocks noChangeArrowheads="1"/>
          </p:cNvSpPr>
          <p:nvPr/>
        </p:nvSpPr>
        <p:spPr bwMode="auto">
          <a:xfrm>
            <a:off x="4167188" y="5711825"/>
            <a:ext cx="1122362" cy="336550"/>
          </a:xfrm>
          <a:prstGeom prst="rect">
            <a:avLst/>
          </a:prstGeom>
          <a:noFill/>
          <a:ln w="9525">
            <a:noFill/>
            <a:miter lim="800000"/>
            <a:headEnd/>
            <a:tailEnd/>
          </a:ln>
        </p:spPr>
        <p:txBody>
          <a:bodyPr>
            <a:spAutoFit/>
          </a:bodyPr>
          <a:lstStyle/>
          <a:p>
            <a:pPr>
              <a:spcBef>
                <a:spcPct val="50000"/>
              </a:spcBef>
            </a:pPr>
            <a:endParaRPr lang="en-GB" sz="1600" dirty="0">
              <a:latin typeface="Arial" charset="0"/>
            </a:endParaRPr>
          </a:p>
        </p:txBody>
      </p:sp>
      <p:sp>
        <p:nvSpPr>
          <p:cNvPr id="15372" name="Text Box 22"/>
          <p:cNvSpPr txBox="1">
            <a:spLocks noChangeArrowheads="1"/>
          </p:cNvSpPr>
          <p:nvPr/>
        </p:nvSpPr>
        <p:spPr bwMode="auto">
          <a:xfrm>
            <a:off x="4427538" y="5661025"/>
            <a:ext cx="1657350" cy="336550"/>
          </a:xfrm>
          <a:prstGeom prst="rect">
            <a:avLst/>
          </a:prstGeom>
          <a:noFill/>
          <a:ln w="9525">
            <a:noFill/>
            <a:miter lim="800000"/>
            <a:headEnd/>
            <a:tailEnd/>
          </a:ln>
        </p:spPr>
        <p:txBody>
          <a:bodyPr>
            <a:spAutoFit/>
          </a:bodyPr>
          <a:lstStyle/>
          <a:p>
            <a:pPr>
              <a:spcBef>
                <a:spcPct val="50000"/>
              </a:spcBef>
            </a:pPr>
            <a:r>
              <a:rPr lang="en-GB" sz="1600" b="1" dirty="0">
                <a:solidFill>
                  <a:schemeClr val="accent6">
                    <a:lumMod val="75000"/>
                  </a:schemeClr>
                </a:solidFill>
                <a:latin typeface="Arial" charset="0"/>
              </a:rPr>
              <a:t>Low support</a:t>
            </a:r>
          </a:p>
        </p:txBody>
      </p:sp>
      <p:grpSp>
        <p:nvGrpSpPr>
          <p:cNvPr id="2" name="Group 23"/>
          <p:cNvGrpSpPr>
            <a:grpSpLocks/>
          </p:cNvGrpSpPr>
          <p:nvPr/>
        </p:nvGrpSpPr>
        <p:grpSpPr bwMode="auto">
          <a:xfrm>
            <a:off x="3276600" y="1989138"/>
            <a:ext cx="3513138" cy="3716337"/>
            <a:chOff x="1875" y="1308"/>
            <a:chExt cx="2213" cy="2213"/>
          </a:xfrm>
        </p:grpSpPr>
        <p:sp>
          <p:nvSpPr>
            <p:cNvPr id="15374" name="Line 24"/>
            <p:cNvSpPr>
              <a:spLocks noChangeShapeType="1"/>
            </p:cNvSpPr>
            <p:nvPr/>
          </p:nvSpPr>
          <p:spPr bwMode="auto">
            <a:xfrm>
              <a:off x="2979" y="1308"/>
              <a:ext cx="0" cy="2213"/>
            </a:xfrm>
            <a:prstGeom prst="line">
              <a:avLst/>
            </a:prstGeom>
            <a:noFill/>
            <a:ln w="9525">
              <a:solidFill>
                <a:schemeClr val="tx1"/>
              </a:solidFill>
              <a:round/>
              <a:headEnd type="triangle" w="med" len="med"/>
              <a:tailEnd type="triangle" w="med" len="med"/>
            </a:ln>
          </p:spPr>
          <p:txBody>
            <a:bodyPr/>
            <a:lstStyle/>
            <a:p>
              <a:endParaRPr lang="en-GB" dirty="0"/>
            </a:p>
          </p:txBody>
        </p:sp>
        <p:sp>
          <p:nvSpPr>
            <p:cNvPr id="15375" name="Line 25"/>
            <p:cNvSpPr>
              <a:spLocks noChangeShapeType="1"/>
            </p:cNvSpPr>
            <p:nvPr/>
          </p:nvSpPr>
          <p:spPr bwMode="auto">
            <a:xfrm rot="5400000">
              <a:off x="2982" y="1361"/>
              <a:ext cx="0" cy="2213"/>
            </a:xfrm>
            <a:prstGeom prst="line">
              <a:avLst/>
            </a:prstGeom>
            <a:noFill/>
            <a:ln w="9525">
              <a:solidFill>
                <a:schemeClr val="tx1"/>
              </a:solidFill>
              <a:round/>
              <a:headEnd type="triangle" w="med" len="med"/>
              <a:tailEnd type="triangle" w="med" len="med"/>
            </a:ln>
          </p:spPr>
          <p:txBody>
            <a:bodyPr/>
            <a:lstStyle/>
            <a:p>
              <a:endParaRPr lang="en-GB" dirty="0"/>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solidFill>
                  <a:srgbClr val="6B589F"/>
                </a:solidFill>
              </a:rPr>
              <a:t>The Trustees’ relationship with senior staff: what makes it work</a:t>
            </a:r>
            <a:endParaRPr lang="en-GB" sz="3600" b="1" dirty="0">
              <a:solidFill>
                <a:srgbClr val="6B589F"/>
              </a:solidFill>
            </a:endParaRPr>
          </a:p>
        </p:txBody>
      </p:sp>
      <p:sp>
        <p:nvSpPr>
          <p:cNvPr id="3" name="Content Placeholder 2"/>
          <p:cNvSpPr>
            <a:spLocks noGrp="1"/>
          </p:cNvSpPr>
          <p:nvPr>
            <p:ph idx="1"/>
          </p:nvPr>
        </p:nvSpPr>
        <p:spPr/>
        <p:txBody>
          <a:bodyPr/>
          <a:lstStyle/>
          <a:p>
            <a:r>
              <a:rPr lang="en-GB" sz="2400" b="1" dirty="0" smtClean="0">
                <a:solidFill>
                  <a:srgbClr val="75A7C6"/>
                </a:solidFill>
              </a:rPr>
              <a:t>A strategic partnership – both contribute vision and expertise.</a:t>
            </a:r>
          </a:p>
          <a:p>
            <a:r>
              <a:rPr lang="en-GB" sz="2400" b="1" dirty="0" smtClean="0">
                <a:solidFill>
                  <a:srgbClr val="75A7C6"/>
                </a:solidFill>
              </a:rPr>
              <a:t>A clear understanding of both roles</a:t>
            </a:r>
          </a:p>
          <a:p>
            <a:r>
              <a:rPr lang="en-GB" sz="2400" b="1" dirty="0" smtClean="0">
                <a:solidFill>
                  <a:srgbClr val="75A7C6"/>
                </a:solidFill>
              </a:rPr>
              <a:t>Communication – regular, open and honest</a:t>
            </a:r>
          </a:p>
          <a:p>
            <a:r>
              <a:rPr lang="en-GB" sz="2400" b="1" dirty="0" smtClean="0">
                <a:solidFill>
                  <a:srgbClr val="75A7C6"/>
                </a:solidFill>
              </a:rPr>
              <a:t>Trust and mutual respect</a:t>
            </a:r>
          </a:p>
          <a:p>
            <a:r>
              <a:rPr lang="en-GB" sz="2400" b="1" dirty="0" smtClean="0">
                <a:solidFill>
                  <a:srgbClr val="75A7C6"/>
                </a:solidFill>
              </a:rPr>
              <a:t>Willingness to work hard at the relationship (keep talking)</a:t>
            </a:r>
          </a:p>
          <a:p>
            <a:r>
              <a:rPr lang="en-GB" sz="2400" b="1" dirty="0" smtClean="0">
                <a:solidFill>
                  <a:srgbClr val="75A7C6"/>
                </a:solidFill>
              </a:rPr>
              <a:t>No surprises – from either party! </a:t>
            </a:r>
          </a:p>
          <a:p>
            <a:r>
              <a:rPr lang="en-GB" sz="2400" b="1" dirty="0" smtClean="0">
                <a:solidFill>
                  <a:srgbClr val="75A7C6"/>
                </a:solidFill>
              </a:rPr>
              <a:t>Shared experience of good and bad times</a:t>
            </a:r>
          </a:p>
          <a:p>
            <a:pPr>
              <a:buNone/>
            </a:pP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smtClean="0">
                <a:solidFill>
                  <a:srgbClr val="6B589F"/>
                </a:solidFill>
              </a:rPr>
              <a:t>Contents </a:t>
            </a:r>
          </a:p>
        </p:txBody>
      </p:sp>
      <p:sp>
        <p:nvSpPr>
          <p:cNvPr id="10243" name="Rectangle 3"/>
          <p:cNvSpPr>
            <a:spLocks noGrp="1" noChangeArrowheads="1"/>
          </p:cNvSpPr>
          <p:nvPr>
            <p:ph type="body" idx="1"/>
          </p:nvPr>
        </p:nvSpPr>
        <p:spPr>
          <a:xfrm>
            <a:off x="685800" y="1844824"/>
            <a:ext cx="7772400" cy="4248001"/>
          </a:xfrm>
        </p:spPr>
        <p:txBody>
          <a:bodyPr/>
          <a:lstStyle/>
          <a:p>
            <a:r>
              <a:rPr lang="en-GB" sz="2800" b="1" dirty="0" smtClean="0">
                <a:solidFill>
                  <a:srgbClr val="75A7C6"/>
                </a:solidFill>
              </a:rPr>
              <a:t>NDCS – vision and strategy</a:t>
            </a:r>
          </a:p>
          <a:p>
            <a:endParaRPr lang="en-GB" sz="2800" b="1" dirty="0" smtClean="0">
              <a:solidFill>
                <a:srgbClr val="75A7C6"/>
              </a:solidFill>
            </a:endParaRPr>
          </a:p>
          <a:p>
            <a:r>
              <a:rPr lang="en-GB" sz="2800" b="1" dirty="0" smtClean="0">
                <a:solidFill>
                  <a:srgbClr val="75A7C6"/>
                </a:solidFill>
              </a:rPr>
              <a:t>Governance arrangements </a:t>
            </a:r>
          </a:p>
          <a:p>
            <a:endParaRPr lang="en-GB" sz="2800" b="1" dirty="0" smtClean="0">
              <a:solidFill>
                <a:srgbClr val="75A7C6"/>
              </a:solidFill>
            </a:endParaRPr>
          </a:p>
          <a:p>
            <a:r>
              <a:rPr lang="en-GB" sz="2800" b="1" dirty="0" smtClean="0">
                <a:solidFill>
                  <a:srgbClr val="75A7C6"/>
                </a:solidFill>
              </a:rPr>
              <a:t>The role of trustees </a:t>
            </a:r>
          </a:p>
          <a:p>
            <a:pPr>
              <a:buNone/>
            </a:pPr>
            <a:endParaRPr lang="en-GB" sz="2800" b="1" dirty="0" smtClean="0">
              <a:solidFill>
                <a:srgbClr val="75A7C6"/>
              </a:solidFill>
            </a:endParaRPr>
          </a:p>
          <a:p>
            <a:r>
              <a:rPr lang="en-GB" sz="2800" b="1" dirty="0" smtClean="0">
                <a:solidFill>
                  <a:srgbClr val="75A7C6"/>
                </a:solidFill>
              </a:rPr>
              <a:t>Conclusion </a:t>
            </a:r>
          </a:p>
        </p:txBody>
      </p:sp>
      <p:pic>
        <p:nvPicPr>
          <p:cNvPr id="10244" name="Picture 5" descr="NDCS logo powerpoint CMYK"/>
          <p:cNvPicPr>
            <a:picLocks noChangeAspect="1" noChangeArrowheads="1"/>
          </p:cNvPicPr>
          <p:nvPr/>
        </p:nvPicPr>
        <p:blipFill>
          <a:blip r:embed="rId2" cstate="print"/>
          <a:srcRect/>
          <a:stretch>
            <a:fillRect/>
          </a:stretch>
        </p:blipFill>
        <p:spPr bwMode="auto">
          <a:xfrm>
            <a:off x="7048500" y="228600"/>
            <a:ext cx="17907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6B589F"/>
                </a:solidFill>
              </a:rPr>
              <a:t>Conclusion</a:t>
            </a:r>
            <a:r>
              <a:rPr lang="en-GB" dirty="0" smtClean="0">
                <a:solidFill>
                  <a:srgbClr val="6B589F"/>
                </a:solidFill>
              </a:rPr>
              <a:t> </a:t>
            </a:r>
            <a:r>
              <a:rPr lang="en-GB" dirty="0" smtClean="0"/>
              <a:t/>
            </a:r>
            <a:br>
              <a:rPr lang="en-GB" dirty="0" smtClean="0"/>
            </a:br>
            <a:endParaRPr lang="en-GB" dirty="0"/>
          </a:p>
        </p:txBody>
      </p:sp>
      <p:sp>
        <p:nvSpPr>
          <p:cNvPr id="3" name="Content Placeholder 2"/>
          <p:cNvSpPr>
            <a:spLocks noGrp="1"/>
          </p:cNvSpPr>
          <p:nvPr>
            <p:ph idx="1"/>
          </p:nvPr>
        </p:nvSpPr>
        <p:spPr/>
        <p:txBody>
          <a:bodyPr/>
          <a:lstStyle/>
          <a:p>
            <a:pPr eaLnBrk="1" hangingPunct="1"/>
            <a:r>
              <a:rPr lang="en-GB" b="1" dirty="0" smtClean="0">
                <a:solidFill>
                  <a:srgbClr val="75A7C6"/>
                </a:solidFill>
              </a:rPr>
              <a:t>Trustees and CEO/SMT are a partnership</a:t>
            </a:r>
          </a:p>
          <a:p>
            <a:pPr eaLnBrk="1" hangingPunct="1"/>
            <a:r>
              <a:rPr lang="en-GB" b="1" dirty="0" smtClean="0">
                <a:solidFill>
                  <a:srgbClr val="75A7C6"/>
                </a:solidFill>
              </a:rPr>
              <a:t>Understand your role and stick to it</a:t>
            </a:r>
          </a:p>
          <a:p>
            <a:pPr eaLnBrk="1" hangingPunct="1"/>
            <a:r>
              <a:rPr lang="en-GB" b="1" dirty="0" smtClean="0">
                <a:solidFill>
                  <a:srgbClr val="75A7C6"/>
                </a:solidFill>
              </a:rPr>
              <a:t>The partnership between the Board Chair and the CEO is key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50863" y="609600"/>
            <a:ext cx="6397625" cy="1143000"/>
          </a:xfrm>
        </p:spPr>
        <p:txBody>
          <a:bodyPr/>
          <a:lstStyle/>
          <a:p>
            <a:pPr eaLnBrk="1" hangingPunct="1"/>
            <a:r>
              <a:rPr lang="en-GB" b="1" dirty="0" smtClean="0">
                <a:solidFill>
                  <a:srgbClr val="6B589F"/>
                </a:solidFill>
              </a:rPr>
              <a:t>Any questions?</a:t>
            </a:r>
            <a:endParaRPr lang="en-US" dirty="0" smtClean="0"/>
          </a:p>
        </p:txBody>
      </p:sp>
      <p:sp>
        <p:nvSpPr>
          <p:cNvPr id="27651" name="Text Box 10"/>
          <p:cNvSpPr txBox="1">
            <a:spLocks noChangeArrowheads="1"/>
          </p:cNvSpPr>
          <p:nvPr/>
        </p:nvSpPr>
        <p:spPr bwMode="auto">
          <a:xfrm>
            <a:off x="685800" y="3048000"/>
            <a:ext cx="2895600" cy="457200"/>
          </a:xfrm>
          <a:prstGeom prst="rect">
            <a:avLst/>
          </a:prstGeom>
          <a:noFill/>
          <a:ln w="9525">
            <a:noFill/>
            <a:miter lim="800000"/>
            <a:headEnd/>
            <a:tailEnd/>
          </a:ln>
        </p:spPr>
        <p:txBody>
          <a:bodyPr>
            <a:spAutoFit/>
          </a:bodyPr>
          <a:lstStyle/>
          <a:p>
            <a:pPr>
              <a:spcBef>
                <a:spcPct val="50000"/>
              </a:spcBef>
            </a:pPr>
            <a:endParaRPr lang="en-GB" dirty="0"/>
          </a:p>
        </p:txBody>
      </p:sp>
      <p:pic>
        <p:nvPicPr>
          <p:cNvPr id="27652" name="Picture 10" descr="_DSC0366.jpg"/>
          <p:cNvPicPr>
            <a:picLocks noChangeAspect="1"/>
          </p:cNvPicPr>
          <p:nvPr/>
        </p:nvPicPr>
        <p:blipFill>
          <a:blip r:embed="rId3" cstate="print"/>
          <a:srcRect/>
          <a:stretch>
            <a:fillRect/>
          </a:stretch>
        </p:blipFill>
        <p:spPr bwMode="auto">
          <a:xfrm>
            <a:off x="6870700" y="1814513"/>
            <a:ext cx="2019300" cy="4759325"/>
          </a:xfrm>
          <a:prstGeom prst="rect">
            <a:avLst/>
          </a:prstGeom>
          <a:noFill/>
          <a:ln w="47625">
            <a:noFill/>
            <a:round/>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765175"/>
            <a:ext cx="7772400" cy="1143000"/>
          </a:xfrm>
        </p:spPr>
        <p:txBody>
          <a:bodyPr/>
          <a:lstStyle/>
          <a:p>
            <a:pPr eaLnBrk="1" hangingPunct="1"/>
            <a:r>
              <a:rPr lang="en-GB" sz="5000" b="1" dirty="0" smtClean="0">
                <a:solidFill>
                  <a:srgbClr val="6B589F"/>
                </a:solidFill>
              </a:rPr>
              <a:t>Our vision...</a:t>
            </a:r>
            <a:r>
              <a:rPr lang="en-GB" sz="5400" dirty="0" smtClean="0">
                <a:solidFill>
                  <a:srgbClr val="6B589F"/>
                </a:solidFill>
              </a:rPr>
              <a:t> </a:t>
            </a:r>
            <a:endParaRPr lang="en-US" dirty="0" smtClean="0"/>
          </a:p>
        </p:txBody>
      </p:sp>
      <p:sp>
        <p:nvSpPr>
          <p:cNvPr id="8195" name="Rectangle 3"/>
          <p:cNvSpPr>
            <a:spLocks noGrp="1" noChangeArrowheads="1"/>
          </p:cNvSpPr>
          <p:nvPr>
            <p:ph type="body" idx="1"/>
          </p:nvPr>
        </p:nvSpPr>
        <p:spPr>
          <a:xfrm>
            <a:off x="539750" y="1989138"/>
            <a:ext cx="4173538" cy="3971925"/>
          </a:xfrm>
        </p:spPr>
        <p:txBody>
          <a:bodyPr/>
          <a:lstStyle/>
          <a:p>
            <a:pPr eaLnBrk="1" hangingPunct="1">
              <a:buFontTx/>
              <a:buNone/>
            </a:pPr>
            <a:r>
              <a:rPr lang="en-GB" sz="2800" dirty="0" smtClean="0">
                <a:solidFill>
                  <a:srgbClr val="75A7C6"/>
                </a:solidFill>
              </a:rPr>
              <a:t>	</a:t>
            </a:r>
            <a:r>
              <a:rPr lang="en-GB" sz="2800" b="1" dirty="0" smtClean="0">
                <a:solidFill>
                  <a:srgbClr val="75A7C6"/>
                </a:solidFill>
              </a:rPr>
              <a:t/>
            </a:r>
            <a:br>
              <a:rPr lang="en-GB" sz="2800" b="1" dirty="0" smtClean="0">
                <a:solidFill>
                  <a:srgbClr val="75A7C6"/>
                </a:solidFill>
              </a:rPr>
            </a:br>
            <a:r>
              <a:rPr lang="en-GB" b="1" dirty="0" smtClean="0">
                <a:solidFill>
                  <a:srgbClr val="75A7C6"/>
                </a:solidFill>
              </a:rPr>
              <a:t>A world without barriers for every deaf child</a:t>
            </a:r>
            <a:r>
              <a:rPr lang="en-US" b="1" dirty="0" smtClean="0"/>
              <a:t> </a:t>
            </a:r>
          </a:p>
          <a:p>
            <a:pPr eaLnBrk="1" hangingPunct="1">
              <a:buFontTx/>
              <a:buNone/>
            </a:pPr>
            <a:endParaRPr lang="en-US" b="1" dirty="0" smtClean="0"/>
          </a:p>
        </p:txBody>
      </p:sp>
      <p:pic>
        <p:nvPicPr>
          <p:cNvPr id="8196" name="Picture 4" descr="FOOTBALL_029"/>
          <p:cNvPicPr>
            <a:picLocks noChangeAspect="1" noChangeArrowheads="1"/>
          </p:cNvPicPr>
          <p:nvPr/>
        </p:nvPicPr>
        <p:blipFill>
          <a:blip r:embed="rId2" cstate="print"/>
          <a:srcRect/>
          <a:stretch>
            <a:fillRect/>
          </a:stretch>
        </p:blipFill>
        <p:spPr bwMode="auto">
          <a:xfrm>
            <a:off x="5003800" y="3573463"/>
            <a:ext cx="3594100" cy="2413000"/>
          </a:xfrm>
          <a:prstGeom prst="rect">
            <a:avLst/>
          </a:prstGeom>
          <a:noFill/>
          <a:ln w="41275">
            <a:solidFill>
              <a:schemeClr val="tx2"/>
            </a:solidFill>
            <a:miter lim="800000"/>
            <a:headEnd/>
            <a:tailEnd/>
          </a:ln>
        </p:spPr>
      </p:pic>
      <p:pic>
        <p:nvPicPr>
          <p:cNvPr id="8197" name="Picture 5" descr="NDCS logo powerpoint CMYK"/>
          <p:cNvPicPr>
            <a:picLocks noChangeAspect="1" noChangeArrowheads="1"/>
          </p:cNvPicPr>
          <p:nvPr/>
        </p:nvPicPr>
        <p:blipFill>
          <a:blip r:embed="rId3" cstate="print"/>
          <a:srcRect/>
          <a:stretch>
            <a:fillRect/>
          </a:stretch>
        </p:blipFill>
        <p:spPr bwMode="auto">
          <a:xfrm>
            <a:off x="7048500" y="228600"/>
            <a:ext cx="17907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609600"/>
            <a:ext cx="6567488" cy="1143000"/>
          </a:xfrm>
        </p:spPr>
        <p:txBody>
          <a:bodyPr/>
          <a:lstStyle/>
          <a:p>
            <a:pPr eaLnBrk="1" hangingPunct="1"/>
            <a:r>
              <a:rPr lang="en-GB" sz="4800" b="1" dirty="0" smtClean="0">
                <a:solidFill>
                  <a:srgbClr val="6B589F"/>
                </a:solidFill>
              </a:rPr>
              <a:t>Our strategy </a:t>
            </a:r>
            <a:endParaRPr lang="en-US" dirty="0" smtClean="0"/>
          </a:p>
        </p:txBody>
      </p:sp>
      <p:sp>
        <p:nvSpPr>
          <p:cNvPr id="26627" name="Rectangle 3"/>
          <p:cNvSpPr>
            <a:spLocks noGrp="1" noChangeArrowheads="1"/>
          </p:cNvSpPr>
          <p:nvPr>
            <p:ph type="body" idx="1"/>
          </p:nvPr>
        </p:nvSpPr>
        <p:spPr>
          <a:xfrm>
            <a:off x="471488" y="1989138"/>
            <a:ext cx="7986712" cy="4103687"/>
          </a:xfrm>
        </p:spPr>
        <p:txBody>
          <a:bodyPr/>
          <a:lstStyle/>
          <a:p>
            <a:pPr eaLnBrk="1" hangingPunct="1">
              <a:buFontTx/>
              <a:buNone/>
            </a:pPr>
            <a:r>
              <a:rPr lang="en-GB" sz="4400" b="1" dirty="0" smtClean="0">
                <a:solidFill>
                  <a:schemeClr val="accent1"/>
                </a:solidFill>
              </a:rPr>
              <a:t/>
            </a:r>
            <a:br>
              <a:rPr lang="en-GB" sz="4400" b="1" dirty="0" smtClean="0">
                <a:solidFill>
                  <a:schemeClr val="accent1"/>
                </a:solidFill>
              </a:rPr>
            </a:br>
            <a:r>
              <a:rPr lang="en-GB" sz="2800" dirty="0" smtClean="0"/>
              <a:t/>
            </a:r>
            <a:br>
              <a:rPr lang="en-GB" sz="2800" dirty="0" smtClean="0"/>
            </a:br>
            <a:endParaRPr lang="en-US" sz="2800" dirty="0" smtClean="0"/>
          </a:p>
        </p:txBody>
      </p:sp>
      <p:pic>
        <p:nvPicPr>
          <p:cNvPr id="26628" name="Picture 4"/>
          <p:cNvPicPr>
            <a:picLocks noChangeAspect="1" noChangeArrowheads="1"/>
          </p:cNvPicPr>
          <p:nvPr/>
        </p:nvPicPr>
        <p:blipFill>
          <a:blip r:embed="rId3" cstate="print"/>
          <a:srcRect l="27934" t="23438" r="37109" b="53485"/>
          <a:stretch>
            <a:fillRect/>
          </a:stretch>
        </p:blipFill>
        <p:spPr bwMode="auto">
          <a:xfrm>
            <a:off x="147638" y="1778000"/>
            <a:ext cx="3910012" cy="2065338"/>
          </a:xfrm>
          <a:prstGeom prst="rect">
            <a:avLst/>
          </a:prstGeom>
          <a:noFill/>
          <a:ln w="9525">
            <a:noFill/>
            <a:miter lim="800000"/>
            <a:headEnd/>
            <a:tailEnd/>
          </a:ln>
        </p:spPr>
      </p:pic>
      <p:pic>
        <p:nvPicPr>
          <p:cNvPr id="26629" name="Picture 4"/>
          <p:cNvPicPr>
            <a:picLocks noChangeAspect="1" noChangeArrowheads="1"/>
          </p:cNvPicPr>
          <p:nvPr/>
        </p:nvPicPr>
        <p:blipFill>
          <a:blip r:embed="rId3" cstate="print"/>
          <a:srcRect l="27934" t="47395" r="36552" b="30368"/>
          <a:stretch>
            <a:fillRect/>
          </a:stretch>
        </p:blipFill>
        <p:spPr bwMode="auto">
          <a:xfrm>
            <a:off x="1706563" y="4370388"/>
            <a:ext cx="4125912" cy="2066925"/>
          </a:xfrm>
          <a:prstGeom prst="rect">
            <a:avLst/>
          </a:prstGeom>
          <a:noFill/>
          <a:ln w="9525">
            <a:noFill/>
            <a:miter lim="800000"/>
            <a:headEnd/>
            <a:tailEnd/>
          </a:ln>
        </p:spPr>
      </p:pic>
      <p:pic>
        <p:nvPicPr>
          <p:cNvPr id="26630" name="Picture 4"/>
          <p:cNvPicPr>
            <a:picLocks noChangeAspect="1" noChangeArrowheads="1"/>
          </p:cNvPicPr>
          <p:nvPr/>
        </p:nvPicPr>
        <p:blipFill>
          <a:blip r:embed="rId3" cstate="print"/>
          <a:srcRect l="27934" t="70995" r="36327" b="6250"/>
          <a:stretch>
            <a:fillRect/>
          </a:stretch>
        </p:blipFill>
        <p:spPr bwMode="auto">
          <a:xfrm>
            <a:off x="4408488" y="2076450"/>
            <a:ext cx="4110037" cy="2093913"/>
          </a:xfrm>
          <a:prstGeom prst="rect">
            <a:avLst/>
          </a:prstGeom>
          <a:noFill/>
          <a:ln w="9525">
            <a:noFill/>
            <a:miter lim="800000"/>
            <a:headEnd/>
            <a:tailEnd/>
          </a:ln>
        </p:spPr>
      </p:pic>
      <p:sp>
        <p:nvSpPr>
          <p:cNvPr id="26631" name="TextBox 10"/>
          <p:cNvSpPr txBox="1">
            <a:spLocks noChangeArrowheads="1"/>
          </p:cNvSpPr>
          <p:nvPr/>
        </p:nvSpPr>
        <p:spPr bwMode="auto">
          <a:xfrm rot="-222443">
            <a:off x="8464550" y="2930525"/>
            <a:ext cx="217488" cy="461963"/>
          </a:xfrm>
          <a:prstGeom prst="rect">
            <a:avLst/>
          </a:prstGeom>
          <a:solidFill>
            <a:schemeClr val="bg1"/>
          </a:solidFill>
          <a:ln w="9525">
            <a:noFill/>
            <a:miter lim="800000"/>
            <a:headEnd/>
            <a:tailEnd/>
          </a:ln>
        </p:spPr>
        <p:txBody>
          <a:bodyPr>
            <a:spAutoFit/>
          </a:bodyPr>
          <a:lstStyle/>
          <a:p>
            <a:endParaRPr lang="en-GB" dirty="0"/>
          </a:p>
        </p:txBody>
      </p:sp>
      <p:sp>
        <p:nvSpPr>
          <p:cNvPr id="26632" name="TextBox 11"/>
          <p:cNvSpPr txBox="1">
            <a:spLocks noChangeArrowheads="1"/>
          </p:cNvSpPr>
          <p:nvPr/>
        </p:nvSpPr>
        <p:spPr bwMode="auto">
          <a:xfrm rot="-222443">
            <a:off x="5773738" y="5130800"/>
            <a:ext cx="217487" cy="461963"/>
          </a:xfrm>
          <a:prstGeom prst="rect">
            <a:avLst/>
          </a:prstGeom>
          <a:solidFill>
            <a:schemeClr val="bg1"/>
          </a:solidFill>
          <a:ln w="9525">
            <a:noFill/>
            <a:miter lim="800000"/>
            <a:headEnd/>
            <a:tailEnd/>
          </a:ln>
        </p:spPr>
        <p:txBody>
          <a:bodyPr>
            <a:spAutoFit/>
          </a:bodyPr>
          <a:lstStyle/>
          <a:p>
            <a:endParaRPr lang="en-GB" dirty="0"/>
          </a:p>
        </p:txBody>
      </p:sp>
      <p:sp>
        <p:nvSpPr>
          <p:cNvPr id="26633" name="TextBox 12"/>
          <p:cNvSpPr txBox="1">
            <a:spLocks noChangeArrowheads="1"/>
          </p:cNvSpPr>
          <p:nvPr/>
        </p:nvSpPr>
        <p:spPr bwMode="auto">
          <a:xfrm rot="-222443">
            <a:off x="4030663" y="2463800"/>
            <a:ext cx="215900" cy="461963"/>
          </a:xfrm>
          <a:prstGeom prst="rect">
            <a:avLst/>
          </a:prstGeom>
          <a:solidFill>
            <a:schemeClr val="bg1"/>
          </a:solidFill>
          <a:ln w="9525">
            <a:noFill/>
            <a:miter lim="800000"/>
            <a:headEnd/>
            <a:tailEnd/>
          </a:ln>
        </p:spPr>
        <p:txBody>
          <a:bodyPr>
            <a:spAutoFit/>
          </a:bodyPr>
          <a:lstStyle/>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750" y="620713"/>
            <a:ext cx="7772400" cy="1143000"/>
          </a:xfrm>
        </p:spPr>
        <p:txBody>
          <a:bodyPr/>
          <a:lstStyle/>
          <a:p>
            <a:pPr eaLnBrk="1" hangingPunct="1"/>
            <a:r>
              <a:rPr lang="en-GB" sz="5000" b="1" dirty="0" smtClean="0">
                <a:solidFill>
                  <a:srgbClr val="6B589F"/>
                </a:solidFill>
              </a:rPr>
              <a:t>We work with : </a:t>
            </a:r>
            <a:r>
              <a:rPr lang="en-GB" sz="5400" dirty="0" smtClean="0">
                <a:solidFill>
                  <a:srgbClr val="6B589F"/>
                </a:solidFill>
              </a:rPr>
              <a:t> </a:t>
            </a:r>
            <a:endParaRPr lang="en-US" dirty="0" smtClean="0"/>
          </a:p>
        </p:txBody>
      </p:sp>
      <p:sp>
        <p:nvSpPr>
          <p:cNvPr id="13315" name="Rectangle 3"/>
          <p:cNvSpPr>
            <a:spLocks noGrp="1" noChangeArrowheads="1"/>
          </p:cNvSpPr>
          <p:nvPr>
            <p:ph type="body" idx="1"/>
          </p:nvPr>
        </p:nvSpPr>
        <p:spPr>
          <a:xfrm>
            <a:off x="611188" y="2133600"/>
            <a:ext cx="7920037" cy="3971925"/>
          </a:xfrm>
        </p:spPr>
        <p:txBody>
          <a:bodyPr/>
          <a:lstStyle/>
          <a:p>
            <a:pPr eaLnBrk="1" hangingPunct="1"/>
            <a:r>
              <a:rPr lang="en-GB" b="1" dirty="0" smtClean="0">
                <a:solidFill>
                  <a:srgbClr val="75A7C6"/>
                </a:solidFill>
              </a:rPr>
              <a:t>Children</a:t>
            </a:r>
          </a:p>
          <a:p>
            <a:pPr eaLnBrk="1" hangingPunct="1"/>
            <a:r>
              <a:rPr lang="en-GB" b="1" dirty="0" smtClean="0">
                <a:solidFill>
                  <a:srgbClr val="75A7C6"/>
                </a:solidFill>
              </a:rPr>
              <a:t>Families</a:t>
            </a:r>
          </a:p>
          <a:p>
            <a:pPr eaLnBrk="1" hangingPunct="1"/>
            <a:r>
              <a:rPr lang="en-GB" b="1" dirty="0" smtClean="0">
                <a:solidFill>
                  <a:srgbClr val="75A7C6"/>
                </a:solidFill>
              </a:rPr>
              <a:t>Professionals</a:t>
            </a:r>
          </a:p>
          <a:p>
            <a:pPr eaLnBrk="1" hangingPunct="1"/>
            <a:r>
              <a:rPr lang="en-GB" b="1" dirty="0" smtClean="0">
                <a:solidFill>
                  <a:srgbClr val="75A7C6"/>
                </a:solidFill>
              </a:rPr>
              <a:t>Communities</a:t>
            </a:r>
          </a:p>
          <a:p>
            <a:pPr eaLnBrk="1" hangingPunct="1"/>
            <a:r>
              <a:rPr lang="en-GB" b="1" dirty="0" smtClean="0">
                <a:solidFill>
                  <a:srgbClr val="75A7C6"/>
                </a:solidFill>
              </a:rPr>
              <a:t>Statutory bodies</a:t>
            </a:r>
          </a:p>
          <a:p>
            <a:pPr eaLnBrk="1" hangingPunct="1"/>
            <a:r>
              <a:rPr lang="en-GB" b="1" dirty="0" smtClean="0">
                <a:solidFill>
                  <a:srgbClr val="75A7C6"/>
                </a:solidFill>
              </a:rPr>
              <a:t>Other voluntary organisations </a:t>
            </a:r>
          </a:p>
          <a:p>
            <a:pPr eaLnBrk="1" hangingPunct="1"/>
            <a:r>
              <a:rPr lang="en-GB" b="1" dirty="0" smtClean="0">
                <a:solidFill>
                  <a:srgbClr val="75A7C6"/>
                </a:solidFill>
              </a:rPr>
              <a:t>Politicians and opinion formers</a:t>
            </a:r>
          </a:p>
          <a:p>
            <a:pPr eaLnBrk="1" hangingPunct="1"/>
            <a:endParaRPr lang="en-GB" b="1" dirty="0" smtClean="0">
              <a:solidFill>
                <a:srgbClr val="6B589F"/>
              </a:solidFill>
            </a:endParaRPr>
          </a:p>
          <a:p>
            <a:pPr eaLnBrk="1" hangingPunct="1"/>
            <a:endParaRPr lang="en-GB" b="1" dirty="0" smtClean="0">
              <a:solidFill>
                <a:schemeClr val="accent2"/>
              </a:solidFill>
            </a:endParaRPr>
          </a:p>
          <a:p>
            <a:pPr eaLnBrk="1" hangingPunct="1">
              <a:buFontTx/>
              <a:buNone/>
            </a:pPr>
            <a:r>
              <a:rPr lang="en-US" dirty="0" smtClean="0">
                <a:solidFill>
                  <a:srgbClr val="75A7C6"/>
                </a:solidFill>
              </a:rPr>
              <a:t>	</a:t>
            </a:r>
          </a:p>
        </p:txBody>
      </p:sp>
      <p:pic>
        <p:nvPicPr>
          <p:cNvPr id="13316" name="Picture 4" descr="NDCS logo powerpoint CMYK"/>
          <p:cNvPicPr>
            <a:picLocks noChangeAspect="1" noChangeArrowheads="1"/>
          </p:cNvPicPr>
          <p:nvPr/>
        </p:nvPicPr>
        <p:blipFill>
          <a:blip r:embed="rId2" cstate="print"/>
          <a:srcRect/>
          <a:stretch>
            <a:fillRect/>
          </a:stretch>
        </p:blipFill>
        <p:spPr bwMode="auto">
          <a:xfrm>
            <a:off x="7048500" y="228600"/>
            <a:ext cx="17907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09600"/>
            <a:ext cx="6491288" cy="1143000"/>
          </a:xfrm>
        </p:spPr>
        <p:txBody>
          <a:bodyPr/>
          <a:lstStyle/>
          <a:p>
            <a:pPr eaLnBrk="1" hangingPunct="1"/>
            <a:r>
              <a:rPr lang="en-GB" b="1" dirty="0" smtClean="0">
                <a:solidFill>
                  <a:srgbClr val="6B589F"/>
                </a:solidFill>
              </a:rPr>
              <a:t>Small beginnings</a:t>
            </a:r>
            <a:endParaRPr lang="en-US" dirty="0" smtClean="0"/>
          </a:p>
        </p:txBody>
      </p:sp>
      <p:sp>
        <p:nvSpPr>
          <p:cNvPr id="12291" name="Rectangle 3"/>
          <p:cNvSpPr>
            <a:spLocks noGrp="1" noChangeArrowheads="1"/>
          </p:cNvSpPr>
          <p:nvPr>
            <p:ph type="body" idx="1"/>
          </p:nvPr>
        </p:nvSpPr>
        <p:spPr>
          <a:xfrm>
            <a:off x="539552" y="1988840"/>
            <a:ext cx="3978275" cy="4103687"/>
          </a:xfrm>
        </p:spPr>
        <p:txBody>
          <a:bodyPr/>
          <a:lstStyle/>
          <a:p>
            <a:pPr eaLnBrk="1" hangingPunct="1"/>
            <a:r>
              <a:rPr lang="en-GB" sz="2800" b="1" dirty="0" smtClean="0">
                <a:solidFill>
                  <a:srgbClr val="75A7C6"/>
                </a:solidFill>
              </a:rPr>
              <a:t>When did NDCS start?</a:t>
            </a:r>
          </a:p>
          <a:p>
            <a:pPr lvl="1" eaLnBrk="1" hangingPunct="1"/>
            <a:r>
              <a:rPr lang="en-GB" b="1" dirty="0" smtClean="0">
                <a:solidFill>
                  <a:srgbClr val="75A7C6"/>
                </a:solidFill>
              </a:rPr>
              <a:t>5pm,15 December 1944</a:t>
            </a:r>
          </a:p>
          <a:p>
            <a:pPr lvl="1" eaLnBrk="1" hangingPunct="1"/>
            <a:r>
              <a:rPr lang="en-GB" b="1" dirty="0" smtClean="0">
                <a:solidFill>
                  <a:srgbClr val="75A7C6"/>
                </a:solidFill>
              </a:rPr>
              <a:t>14 parents of deaf children met at Mrs Mullins’ house in Berkley Court, London</a:t>
            </a:r>
          </a:p>
          <a:p>
            <a:pPr eaLnBrk="1" hangingPunct="1">
              <a:buFontTx/>
              <a:buNone/>
            </a:pPr>
            <a:endParaRPr lang="en-GB" sz="2400" dirty="0" smtClean="0"/>
          </a:p>
          <a:p>
            <a:pPr eaLnBrk="1" hangingPunct="1">
              <a:buFontTx/>
              <a:buNone/>
            </a:pPr>
            <a:endParaRPr lang="en-GB" sz="2400" dirty="0" smtClean="0"/>
          </a:p>
          <a:p>
            <a:pPr eaLnBrk="1" hangingPunct="1"/>
            <a:endParaRPr lang="en-US" sz="800" dirty="0" smtClean="0"/>
          </a:p>
        </p:txBody>
      </p:sp>
      <p:pic>
        <p:nvPicPr>
          <p:cNvPr id="14340" name="Picture 4"/>
          <p:cNvPicPr>
            <a:picLocks noChangeAspect="1" noChangeArrowheads="1"/>
          </p:cNvPicPr>
          <p:nvPr/>
        </p:nvPicPr>
        <p:blipFill>
          <a:blip r:embed="rId3" cstate="print"/>
          <a:srcRect l="21387" t="16696" r="24623" b="19127"/>
          <a:stretch>
            <a:fillRect/>
          </a:stretch>
        </p:blipFill>
        <p:spPr bwMode="auto">
          <a:xfrm rot="206515">
            <a:off x="5024438" y="1782763"/>
            <a:ext cx="3244850" cy="48212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61975"/>
            <a:ext cx="8229600" cy="1143000"/>
          </a:xfrm>
        </p:spPr>
        <p:txBody>
          <a:bodyPr/>
          <a:lstStyle/>
          <a:p>
            <a:pPr eaLnBrk="1" hangingPunct="1"/>
            <a:r>
              <a:rPr lang="en-GB" b="1" dirty="0" smtClean="0">
                <a:solidFill>
                  <a:srgbClr val="6B589F"/>
                </a:solidFill>
              </a:rPr>
              <a:t>Growth – income </a:t>
            </a:r>
            <a:endParaRPr lang="en-US" dirty="0" smtClean="0"/>
          </a:p>
        </p:txBody>
      </p:sp>
      <p:sp>
        <p:nvSpPr>
          <p:cNvPr id="10243" name="Content Placeholder 8"/>
          <p:cNvSpPr>
            <a:spLocks noGrp="1"/>
          </p:cNvSpPr>
          <p:nvPr>
            <p:ph sz="half" idx="2"/>
          </p:nvPr>
        </p:nvSpPr>
        <p:spPr>
          <a:xfrm>
            <a:off x="457200" y="1844824"/>
            <a:ext cx="4040188" cy="4281339"/>
          </a:xfrm>
        </p:spPr>
        <p:txBody>
          <a:bodyPr/>
          <a:lstStyle/>
          <a:p>
            <a:r>
              <a:rPr lang="en-GB" b="1" dirty="0" smtClean="0">
                <a:solidFill>
                  <a:srgbClr val="75A7C6"/>
                </a:solidFill>
              </a:rPr>
              <a:t>1945 - £97</a:t>
            </a:r>
          </a:p>
          <a:p>
            <a:r>
              <a:rPr lang="en-GB" b="1" dirty="0" smtClean="0">
                <a:solidFill>
                  <a:srgbClr val="75A7C6"/>
                </a:solidFill>
              </a:rPr>
              <a:t>3 years later… £648</a:t>
            </a:r>
          </a:p>
          <a:p>
            <a:r>
              <a:rPr lang="en-GB" b="1" dirty="0" smtClean="0">
                <a:solidFill>
                  <a:srgbClr val="75A7C6"/>
                </a:solidFill>
              </a:rPr>
              <a:t>19 years later…£26k</a:t>
            </a:r>
          </a:p>
          <a:p>
            <a:r>
              <a:rPr lang="en-GB" b="1" dirty="0" smtClean="0">
                <a:solidFill>
                  <a:srgbClr val="75A7C6"/>
                </a:solidFill>
              </a:rPr>
              <a:t>55 years later…£3.8m</a:t>
            </a:r>
          </a:p>
          <a:p>
            <a:r>
              <a:rPr lang="en-GB" b="1" dirty="0" smtClean="0">
                <a:solidFill>
                  <a:srgbClr val="75A7C6"/>
                </a:solidFill>
              </a:rPr>
              <a:t>59 years later…£11.5m</a:t>
            </a:r>
          </a:p>
          <a:p>
            <a:r>
              <a:rPr lang="en-GB" b="1" dirty="0" smtClean="0">
                <a:solidFill>
                  <a:srgbClr val="75A7C6"/>
                </a:solidFill>
              </a:rPr>
              <a:t>In our 60</a:t>
            </a:r>
            <a:r>
              <a:rPr lang="en-GB" b="1" baseline="30000" dirty="0" smtClean="0">
                <a:solidFill>
                  <a:srgbClr val="75A7C6"/>
                </a:solidFill>
              </a:rPr>
              <a:t>th</a:t>
            </a:r>
            <a:r>
              <a:rPr lang="en-GB" b="1" dirty="0" smtClean="0">
                <a:solidFill>
                  <a:srgbClr val="75A7C6"/>
                </a:solidFill>
              </a:rPr>
              <a:t> year…£10.4m</a:t>
            </a:r>
          </a:p>
          <a:p>
            <a:pPr>
              <a:buFontTx/>
              <a:buNone/>
            </a:pPr>
            <a:endParaRPr lang="en-GB" b="1" dirty="0" smtClean="0">
              <a:solidFill>
                <a:srgbClr val="75A7C6"/>
              </a:solidFill>
            </a:endParaRPr>
          </a:p>
          <a:p>
            <a:r>
              <a:rPr lang="en-GB" b="1" dirty="0" smtClean="0">
                <a:solidFill>
                  <a:srgbClr val="75A7C6"/>
                </a:solidFill>
              </a:rPr>
              <a:t>68 years after we were founded…£21.m (budgeted)</a:t>
            </a:r>
          </a:p>
          <a:p>
            <a:endParaRPr lang="en-GB" dirty="0" smtClean="0"/>
          </a:p>
        </p:txBody>
      </p:sp>
      <p:pic>
        <p:nvPicPr>
          <p:cNvPr id="10244" name="Picture 7"/>
          <p:cNvPicPr>
            <a:picLocks noChangeAspect="1" noChangeArrowheads="1"/>
          </p:cNvPicPr>
          <p:nvPr/>
        </p:nvPicPr>
        <p:blipFill>
          <a:blip r:embed="rId3" cstate="print"/>
          <a:srcRect l="22948" t="41113" r="47047" b="32455"/>
          <a:stretch>
            <a:fillRect/>
          </a:stretch>
        </p:blipFill>
        <p:spPr bwMode="auto">
          <a:xfrm>
            <a:off x="4746625" y="2714625"/>
            <a:ext cx="3657600"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6491288" cy="1143000"/>
          </a:xfrm>
        </p:spPr>
        <p:txBody>
          <a:bodyPr/>
          <a:lstStyle/>
          <a:p>
            <a:pPr eaLnBrk="1" hangingPunct="1"/>
            <a:r>
              <a:rPr lang="en-GB" b="1" dirty="0" smtClean="0">
                <a:solidFill>
                  <a:srgbClr val="6B589F"/>
                </a:solidFill>
              </a:rPr>
              <a:t>Growth : staff</a:t>
            </a:r>
            <a:endParaRPr lang="en-US" dirty="0" smtClean="0"/>
          </a:p>
        </p:txBody>
      </p:sp>
      <p:pic>
        <p:nvPicPr>
          <p:cNvPr id="9219" name="Picture 4"/>
          <p:cNvPicPr>
            <a:picLocks noChangeAspect="1" noChangeArrowheads="1"/>
          </p:cNvPicPr>
          <p:nvPr/>
        </p:nvPicPr>
        <p:blipFill>
          <a:blip r:embed="rId3" cstate="print"/>
          <a:srcRect l="61536" t="20201" r="22742" b="55724"/>
          <a:stretch>
            <a:fillRect/>
          </a:stretch>
        </p:blipFill>
        <p:spPr bwMode="auto">
          <a:xfrm>
            <a:off x="1447800" y="2727325"/>
            <a:ext cx="1557338" cy="1954213"/>
          </a:xfrm>
          <a:prstGeom prst="rect">
            <a:avLst/>
          </a:prstGeom>
          <a:noFill/>
          <a:ln w="9525">
            <a:noFill/>
            <a:miter lim="800000"/>
            <a:headEnd/>
            <a:tailEnd/>
          </a:ln>
        </p:spPr>
      </p:pic>
      <p:pic>
        <p:nvPicPr>
          <p:cNvPr id="9220" name="Picture 5"/>
          <p:cNvPicPr>
            <a:picLocks noChangeAspect="1" noChangeArrowheads="1"/>
          </p:cNvPicPr>
          <p:nvPr/>
        </p:nvPicPr>
        <p:blipFill>
          <a:blip r:embed="rId4" cstate="print"/>
          <a:srcRect l="18555" t="47035" r="67892" b="41896"/>
          <a:stretch>
            <a:fillRect/>
          </a:stretch>
        </p:blipFill>
        <p:spPr bwMode="auto">
          <a:xfrm>
            <a:off x="4649788" y="2692400"/>
            <a:ext cx="3144837" cy="2054225"/>
          </a:xfrm>
          <a:prstGeom prst="rect">
            <a:avLst/>
          </a:prstGeom>
          <a:noFill/>
          <a:ln w="9525">
            <a:noFill/>
            <a:miter lim="800000"/>
            <a:headEnd/>
            <a:tailEnd/>
          </a:ln>
        </p:spPr>
      </p:pic>
      <p:sp>
        <p:nvSpPr>
          <p:cNvPr id="9221" name="Rectangle 5"/>
          <p:cNvSpPr>
            <a:spLocks noChangeArrowheads="1"/>
          </p:cNvSpPr>
          <p:nvPr/>
        </p:nvSpPr>
        <p:spPr bwMode="auto">
          <a:xfrm>
            <a:off x="1458913" y="4684713"/>
            <a:ext cx="1530350" cy="454025"/>
          </a:xfrm>
          <a:prstGeom prst="rect">
            <a:avLst/>
          </a:prstGeom>
          <a:solidFill>
            <a:srgbClr val="6B589F"/>
          </a:solidFill>
          <a:ln w="9525" algn="ctr">
            <a:noFill/>
            <a:round/>
            <a:headEnd/>
            <a:tailEnd/>
          </a:ln>
        </p:spPr>
        <p:txBody>
          <a:bodyPr/>
          <a:lstStyle/>
          <a:p>
            <a:pPr algn="ctr"/>
            <a:r>
              <a:rPr lang="en-GB" dirty="0">
                <a:solidFill>
                  <a:schemeClr val="bg1"/>
                </a:solidFill>
              </a:rPr>
              <a:t>1952 = 1</a:t>
            </a:r>
          </a:p>
        </p:txBody>
      </p:sp>
      <p:sp>
        <p:nvSpPr>
          <p:cNvPr id="9222" name="Rectangle 6"/>
          <p:cNvSpPr>
            <a:spLocks noChangeArrowheads="1"/>
          </p:cNvSpPr>
          <p:nvPr/>
        </p:nvSpPr>
        <p:spPr bwMode="auto">
          <a:xfrm>
            <a:off x="4691063" y="4691063"/>
            <a:ext cx="3070225" cy="444500"/>
          </a:xfrm>
          <a:prstGeom prst="rect">
            <a:avLst/>
          </a:prstGeom>
          <a:solidFill>
            <a:srgbClr val="6B589F"/>
          </a:solidFill>
          <a:ln w="9525">
            <a:solidFill>
              <a:srgbClr val="FFFFFF"/>
            </a:solidFill>
            <a:round/>
            <a:headEnd/>
            <a:tailEnd/>
          </a:ln>
        </p:spPr>
        <p:txBody>
          <a:bodyPr/>
          <a:lstStyle/>
          <a:p>
            <a:pPr algn="ctr"/>
            <a:r>
              <a:rPr lang="en-GB" dirty="0">
                <a:solidFill>
                  <a:srgbClr val="FFFFFF"/>
                </a:solidFill>
              </a:rPr>
              <a:t>2012 = 204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09600"/>
            <a:ext cx="6491288" cy="1143000"/>
          </a:xfrm>
        </p:spPr>
        <p:txBody>
          <a:bodyPr/>
          <a:lstStyle/>
          <a:p>
            <a:pPr eaLnBrk="1" hangingPunct="1"/>
            <a:r>
              <a:rPr lang="en-GB" b="1" dirty="0" smtClean="0">
                <a:solidFill>
                  <a:srgbClr val="6B589F"/>
                </a:solidFill>
              </a:rPr>
              <a:t>Growth : members </a:t>
            </a:r>
            <a:endParaRPr lang="en-US" dirty="0" smtClean="0"/>
          </a:p>
        </p:txBody>
      </p:sp>
      <p:pic>
        <p:nvPicPr>
          <p:cNvPr id="11267" name="Picture 2"/>
          <p:cNvPicPr>
            <a:picLocks noChangeAspect="1" noChangeArrowheads="1"/>
          </p:cNvPicPr>
          <p:nvPr/>
        </p:nvPicPr>
        <p:blipFill>
          <a:blip r:embed="rId3" cstate="print"/>
          <a:srcRect l="58372" t="33887" r="19489" b="37988"/>
          <a:stretch>
            <a:fillRect/>
          </a:stretch>
        </p:blipFill>
        <p:spPr bwMode="auto">
          <a:xfrm>
            <a:off x="239713" y="2662238"/>
            <a:ext cx="3000375" cy="2743200"/>
          </a:xfrm>
          <a:prstGeom prst="rect">
            <a:avLst/>
          </a:prstGeom>
          <a:noFill/>
          <a:ln w="9525">
            <a:noFill/>
            <a:miter lim="800000"/>
            <a:headEnd/>
            <a:tailEnd/>
          </a:ln>
        </p:spPr>
      </p:pic>
      <p:sp>
        <p:nvSpPr>
          <p:cNvPr id="11268" name="Rectangle 13"/>
          <p:cNvSpPr>
            <a:spLocks noChangeArrowheads="1"/>
          </p:cNvSpPr>
          <p:nvPr/>
        </p:nvSpPr>
        <p:spPr bwMode="auto">
          <a:xfrm>
            <a:off x="163513" y="2601913"/>
            <a:ext cx="2024062" cy="338137"/>
          </a:xfrm>
          <a:prstGeom prst="rect">
            <a:avLst/>
          </a:prstGeom>
          <a:solidFill>
            <a:schemeClr val="bg1"/>
          </a:solidFill>
          <a:ln w="9525">
            <a:noFill/>
            <a:round/>
            <a:headEnd/>
            <a:tailEnd/>
          </a:ln>
        </p:spPr>
        <p:txBody>
          <a:bodyPr/>
          <a:lstStyle/>
          <a:p>
            <a:endParaRPr lang="en-GB" dirty="0"/>
          </a:p>
        </p:txBody>
      </p:sp>
      <p:sp>
        <p:nvSpPr>
          <p:cNvPr id="11269" name="Rectangle 12"/>
          <p:cNvSpPr>
            <a:spLocks noChangeArrowheads="1"/>
          </p:cNvSpPr>
          <p:nvPr/>
        </p:nvSpPr>
        <p:spPr bwMode="auto">
          <a:xfrm>
            <a:off x="7870825" y="1966913"/>
            <a:ext cx="1066800" cy="4552950"/>
          </a:xfrm>
          <a:prstGeom prst="rect">
            <a:avLst/>
          </a:prstGeom>
          <a:solidFill>
            <a:srgbClr val="6B589F"/>
          </a:solidFill>
          <a:ln w="9525" algn="ctr">
            <a:solidFill>
              <a:srgbClr val="FFFFFF"/>
            </a:solidFill>
            <a:round/>
            <a:headEnd/>
            <a:tailEnd/>
          </a:ln>
        </p:spPr>
        <p:txBody>
          <a:bodyPr anchor="ctr"/>
          <a:lstStyle/>
          <a:p>
            <a:pPr algn="ctr"/>
            <a:r>
              <a:rPr lang="en-GB" sz="2000" b="1" dirty="0">
                <a:solidFill>
                  <a:schemeClr val="bg1"/>
                </a:solidFill>
              </a:rPr>
              <a:t>28,864</a:t>
            </a:r>
            <a:endParaRPr lang="en-GB" dirty="0">
              <a:solidFill>
                <a:srgbClr val="6D68A0"/>
              </a:solidFill>
            </a:endParaRPr>
          </a:p>
        </p:txBody>
      </p:sp>
      <p:sp>
        <p:nvSpPr>
          <p:cNvPr id="11270" name="Rectangle 14"/>
          <p:cNvSpPr>
            <a:spLocks noChangeArrowheads="1"/>
          </p:cNvSpPr>
          <p:nvPr/>
        </p:nvSpPr>
        <p:spPr bwMode="auto">
          <a:xfrm>
            <a:off x="239713" y="6138863"/>
            <a:ext cx="869950" cy="360362"/>
          </a:xfrm>
          <a:prstGeom prst="rect">
            <a:avLst/>
          </a:prstGeom>
          <a:solidFill>
            <a:srgbClr val="6B589F"/>
          </a:solidFill>
          <a:ln w="9525" algn="ctr">
            <a:solidFill>
              <a:srgbClr val="FFFFFF"/>
            </a:solidFill>
            <a:round/>
            <a:headEnd/>
            <a:tailEnd/>
          </a:ln>
        </p:spPr>
        <p:txBody>
          <a:bodyPr anchor="ctr"/>
          <a:lstStyle/>
          <a:p>
            <a:pPr algn="ctr"/>
            <a:r>
              <a:rPr lang="en-GB" sz="2000" b="1" dirty="0">
                <a:solidFill>
                  <a:schemeClr val="bg1"/>
                </a:solidFill>
              </a:rPr>
              <a:t>125</a:t>
            </a:r>
          </a:p>
        </p:txBody>
      </p:sp>
      <p:sp>
        <p:nvSpPr>
          <p:cNvPr id="11271" name="Rectangle 15"/>
          <p:cNvSpPr>
            <a:spLocks noChangeArrowheads="1"/>
          </p:cNvSpPr>
          <p:nvPr/>
        </p:nvSpPr>
        <p:spPr bwMode="auto">
          <a:xfrm>
            <a:off x="1273175" y="6138863"/>
            <a:ext cx="871538" cy="371475"/>
          </a:xfrm>
          <a:prstGeom prst="rect">
            <a:avLst/>
          </a:prstGeom>
          <a:solidFill>
            <a:srgbClr val="6B589F"/>
          </a:solidFill>
          <a:ln w="9525" algn="ctr">
            <a:solidFill>
              <a:srgbClr val="FFFFFF"/>
            </a:solidFill>
            <a:round/>
            <a:headEnd/>
            <a:tailEnd/>
          </a:ln>
        </p:spPr>
        <p:txBody>
          <a:bodyPr anchor="ctr"/>
          <a:lstStyle/>
          <a:p>
            <a:pPr algn="ctr"/>
            <a:r>
              <a:rPr lang="en-GB" dirty="0">
                <a:solidFill>
                  <a:srgbClr val="FFFFFF"/>
                </a:solidFill>
              </a:rPr>
              <a:t> </a:t>
            </a:r>
            <a:r>
              <a:rPr lang="en-GB" sz="2000" dirty="0">
                <a:solidFill>
                  <a:srgbClr val="FFFFFF"/>
                </a:solidFill>
              </a:rPr>
              <a:t>245</a:t>
            </a:r>
            <a:r>
              <a:rPr lang="en-GB" dirty="0">
                <a:solidFill>
                  <a:srgbClr val="FFFFFF"/>
                </a:solidFill>
              </a:rPr>
              <a:t> </a:t>
            </a:r>
          </a:p>
        </p:txBody>
      </p:sp>
      <p:sp>
        <p:nvSpPr>
          <p:cNvPr id="11272" name="Rectangle 16"/>
          <p:cNvSpPr>
            <a:spLocks noChangeArrowheads="1"/>
          </p:cNvSpPr>
          <p:nvPr/>
        </p:nvSpPr>
        <p:spPr bwMode="auto">
          <a:xfrm>
            <a:off x="2297113" y="6129338"/>
            <a:ext cx="849312" cy="381000"/>
          </a:xfrm>
          <a:prstGeom prst="rect">
            <a:avLst/>
          </a:prstGeom>
          <a:solidFill>
            <a:srgbClr val="6B589F"/>
          </a:solidFill>
          <a:ln w="9525" algn="ctr">
            <a:solidFill>
              <a:srgbClr val="FFFFFF"/>
            </a:solidFill>
            <a:round/>
            <a:headEnd/>
            <a:tailEnd/>
          </a:ln>
        </p:spPr>
        <p:txBody>
          <a:bodyPr anchor="ctr"/>
          <a:lstStyle/>
          <a:p>
            <a:pPr algn="ctr"/>
            <a:r>
              <a:rPr lang="en-GB" sz="2000" dirty="0">
                <a:solidFill>
                  <a:srgbClr val="FFFFFF"/>
                </a:solidFill>
              </a:rPr>
              <a:t>589</a:t>
            </a:r>
            <a:r>
              <a:rPr lang="en-GB" dirty="0">
                <a:solidFill>
                  <a:srgbClr val="FFFFFF"/>
                </a:solidFill>
              </a:rPr>
              <a:t> </a:t>
            </a:r>
          </a:p>
        </p:txBody>
      </p:sp>
      <p:sp>
        <p:nvSpPr>
          <p:cNvPr id="11273" name="Rectangle 17"/>
          <p:cNvSpPr>
            <a:spLocks noChangeArrowheads="1"/>
          </p:cNvSpPr>
          <p:nvPr/>
        </p:nvSpPr>
        <p:spPr bwMode="auto">
          <a:xfrm>
            <a:off x="3308350" y="5519738"/>
            <a:ext cx="925513" cy="1000125"/>
          </a:xfrm>
          <a:prstGeom prst="rect">
            <a:avLst/>
          </a:prstGeom>
          <a:solidFill>
            <a:srgbClr val="6B589F"/>
          </a:solidFill>
          <a:ln w="9525" algn="ctr">
            <a:solidFill>
              <a:srgbClr val="FFFFFF"/>
            </a:solidFill>
            <a:round/>
            <a:headEnd/>
            <a:tailEnd/>
          </a:ln>
        </p:spPr>
        <p:txBody>
          <a:bodyPr anchor="ctr"/>
          <a:lstStyle/>
          <a:p>
            <a:pPr algn="ctr"/>
            <a:r>
              <a:rPr lang="en-GB" sz="2000" dirty="0">
                <a:solidFill>
                  <a:srgbClr val="FFFFFF"/>
                </a:solidFill>
              </a:rPr>
              <a:t>4,500</a:t>
            </a:r>
          </a:p>
        </p:txBody>
      </p:sp>
      <p:sp>
        <p:nvSpPr>
          <p:cNvPr id="11274" name="Rectangle 18"/>
          <p:cNvSpPr>
            <a:spLocks noChangeArrowheads="1"/>
          </p:cNvSpPr>
          <p:nvPr/>
        </p:nvSpPr>
        <p:spPr bwMode="auto">
          <a:xfrm>
            <a:off x="4419600" y="4800600"/>
            <a:ext cx="968375" cy="1719263"/>
          </a:xfrm>
          <a:prstGeom prst="rect">
            <a:avLst/>
          </a:prstGeom>
          <a:solidFill>
            <a:srgbClr val="6B589F"/>
          </a:solidFill>
          <a:ln w="9525" algn="ctr">
            <a:solidFill>
              <a:srgbClr val="FFFFFF"/>
            </a:solidFill>
            <a:round/>
            <a:headEnd/>
            <a:tailEnd/>
          </a:ln>
        </p:spPr>
        <p:txBody>
          <a:bodyPr anchor="ctr"/>
          <a:lstStyle/>
          <a:p>
            <a:pPr algn="ctr"/>
            <a:r>
              <a:rPr lang="en-GB" sz="2000" dirty="0">
                <a:solidFill>
                  <a:srgbClr val="FFFFFF"/>
                </a:solidFill>
              </a:rPr>
              <a:t>7,532</a:t>
            </a:r>
          </a:p>
        </p:txBody>
      </p:sp>
      <p:sp>
        <p:nvSpPr>
          <p:cNvPr id="11275" name="Rectangle 19"/>
          <p:cNvSpPr>
            <a:spLocks noChangeArrowheads="1"/>
          </p:cNvSpPr>
          <p:nvPr/>
        </p:nvSpPr>
        <p:spPr bwMode="auto">
          <a:xfrm>
            <a:off x="5551488" y="4419600"/>
            <a:ext cx="990600" cy="2100263"/>
          </a:xfrm>
          <a:prstGeom prst="rect">
            <a:avLst/>
          </a:prstGeom>
          <a:solidFill>
            <a:srgbClr val="6B589F"/>
          </a:solidFill>
          <a:ln w="9525" algn="ctr">
            <a:solidFill>
              <a:srgbClr val="FFFFFF"/>
            </a:solidFill>
            <a:round/>
            <a:headEnd/>
            <a:tailEnd/>
          </a:ln>
        </p:spPr>
        <p:txBody>
          <a:bodyPr anchor="ctr"/>
          <a:lstStyle/>
          <a:p>
            <a:pPr algn="ctr"/>
            <a:r>
              <a:rPr lang="en-GB" sz="2000" dirty="0">
                <a:solidFill>
                  <a:srgbClr val="FFFFFF"/>
                </a:solidFill>
              </a:rPr>
              <a:t>9,357</a:t>
            </a:r>
          </a:p>
        </p:txBody>
      </p:sp>
      <p:sp>
        <p:nvSpPr>
          <p:cNvPr id="11276" name="Rectangle 20"/>
          <p:cNvSpPr>
            <a:spLocks noChangeArrowheads="1"/>
          </p:cNvSpPr>
          <p:nvPr/>
        </p:nvSpPr>
        <p:spPr bwMode="auto">
          <a:xfrm>
            <a:off x="6716713" y="4049713"/>
            <a:ext cx="979487" cy="2470150"/>
          </a:xfrm>
          <a:prstGeom prst="rect">
            <a:avLst/>
          </a:prstGeom>
          <a:solidFill>
            <a:srgbClr val="6B589F"/>
          </a:solidFill>
          <a:ln w="9525">
            <a:solidFill>
              <a:srgbClr val="FFFFFF"/>
            </a:solidFill>
            <a:round/>
            <a:headEnd/>
            <a:tailEnd/>
          </a:ln>
        </p:spPr>
        <p:txBody>
          <a:bodyPr anchor="ctr"/>
          <a:lstStyle/>
          <a:p>
            <a:pPr algn="ctr"/>
            <a:r>
              <a:rPr lang="en-GB" sz="2000" dirty="0">
                <a:solidFill>
                  <a:srgbClr val="FFFFFF"/>
                </a:solidFill>
              </a:rPr>
              <a:t>13,672 </a:t>
            </a:r>
          </a:p>
        </p:txBody>
      </p:sp>
      <p:sp>
        <p:nvSpPr>
          <p:cNvPr id="11277" name="Rectangle 21"/>
          <p:cNvSpPr>
            <a:spLocks noChangeArrowheads="1"/>
          </p:cNvSpPr>
          <p:nvPr/>
        </p:nvSpPr>
        <p:spPr bwMode="auto">
          <a:xfrm>
            <a:off x="2332038" y="5722938"/>
            <a:ext cx="755650" cy="400050"/>
          </a:xfrm>
          <a:prstGeom prst="rect">
            <a:avLst/>
          </a:prstGeom>
          <a:noFill/>
          <a:ln w="9525">
            <a:noFill/>
            <a:miter lim="800000"/>
            <a:headEnd/>
            <a:tailEnd/>
          </a:ln>
        </p:spPr>
        <p:txBody>
          <a:bodyPr wrap="none">
            <a:spAutoFit/>
          </a:bodyPr>
          <a:lstStyle/>
          <a:p>
            <a:r>
              <a:rPr lang="en-GB" sz="2000" dirty="0">
                <a:solidFill>
                  <a:srgbClr val="6D68A0"/>
                </a:solidFill>
              </a:rPr>
              <a:t>1949</a:t>
            </a:r>
            <a:endParaRPr lang="en-GB" dirty="0"/>
          </a:p>
        </p:txBody>
      </p:sp>
      <p:sp>
        <p:nvSpPr>
          <p:cNvPr id="11278" name="Rectangle 22"/>
          <p:cNvSpPr>
            <a:spLocks noChangeArrowheads="1"/>
          </p:cNvSpPr>
          <p:nvPr/>
        </p:nvSpPr>
        <p:spPr bwMode="auto">
          <a:xfrm>
            <a:off x="1330325" y="5722938"/>
            <a:ext cx="755650" cy="400050"/>
          </a:xfrm>
          <a:prstGeom prst="rect">
            <a:avLst/>
          </a:prstGeom>
          <a:noFill/>
          <a:ln w="9525">
            <a:noFill/>
            <a:miter lim="800000"/>
            <a:headEnd/>
            <a:tailEnd/>
          </a:ln>
        </p:spPr>
        <p:txBody>
          <a:bodyPr wrap="none">
            <a:spAutoFit/>
          </a:bodyPr>
          <a:lstStyle/>
          <a:p>
            <a:r>
              <a:rPr lang="en-GB" sz="2000" dirty="0">
                <a:solidFill>
                  <a:srgbClr val="6D68A0"/>
                </a:solidFill>
              </a:rPr>
              <a:t>1946</a:t>
            </a:r>
            <a:endParaRPr lang="en-GB" dirty="0"/>
          </a:p>
        </p:txBody>
      </p:sp>
      <p:sp>
        <p:nvSpPr>
          <p:cNvPr id="11279" name="Rectangle 23"/>
          <p:cNvSpPr>
            <a:spLocks noChangeArrowheads="1"/>
          </p:cNvSpPr>
          <p:nvPr/>
        </p:nvSpPr>
        <p:spPr bwMode="auto">
          <a:xfrm>
            <a:off x="293688" y="5724525"/>
            <a:ext cx="755650" cy="400050"/>
          </a:xfrm>
          <a:prstGeom prst="rect">
            <a:avLst/>
          </a:prstGeom>
          <a:noFill/>
          <a:ln w="9525">
            <a:noFill/>
            <a:miter lim="800000"/>
            <a:headEnd/>
            <a:tailEnd/>
          </a:ln>
        </p:spPr>
        <p:txBody>
          <a:bodyPr wrap="none">
            <a:spAutoFit/>
          </a:bodyPr>
          <a:lstStyle/>
          <a:p>
            <a:r>
              <a:rPr lang="en-GB" sz="2000" dirty="0">
                <a:solidFill>
                  <a:srgbClr val="6D68A0"/>
                </a:solidFill>
              </a:rPr>
              <a:t>1945</a:t>
            </a:r>
            <a:endParaRPr lang="en-GB" sz="2000" dirty="0"/>
          </a:p>
        </p:txBody>
      </p:sp>
      <p:sp>
        <p:nvSpPr>
          <p:cNvPr id="11280" name="TextBox 21"/>
          <p:cNvSpPr txBox="1">
            <a:spLocks noChangeArrowheads="1"/>
          </p:cNvSpPr>
          <p:nvPr/>
        </p:nvSpPr>
        <p:spPr bwMode="auto">
          <a:xfrm>
            <a:off x="3322638" y="5003800"/>
            <a:ext cx="898525" cy="400050"/>
          </a:xfrm>
          <a:prstGeom prst="rect">
            <a:avLst/>
          </a:prstGeom>
          <a:noFill/>
          <a:ln w="9525">
            <a:noFill/>
            <a:miter lim="800000"/>
            <a:headEnd/>
            <a:tailEnd/>
          </a:ln>
        </p:spPr>
        <p:txBody>
          <a:bodyPr>
            <a:spAutoFit/>
          </a:bodyPr>
          <a:lstStyle/>
          <a:p>
            <a:pPr algn="ctr"/>
            <a:r>
              <a:rPr lang="en-GB" sz="2000" dirty="0">
                <a:solidFill>
                  <a:srgbClr val="6D68A0"/>
                </a:solidFill>
              </a:rPr>
              <a:t>1967</a:t>
            </a:r>
            <a:endParaRPr lang="en-US" sz="2000" dirty="0"/>
          </a:p>
        </p:txBody>
      </p:sp>
      <p:sp>
        <p:nvSpPr>
          <p:cNvPr id="11281" name="TextBox 22"/>
          <p:cNvSpPr txBox="1">
            <a:spLocks noChangeArrowheads="1"/>
          </p:cNvSpPr>
          <p:nvPr/>
        </p:nvSpPr>
        <p:spPr bwMode="auto">
          <a:xfrm>
            <a:off x="4440238" y="4343400"/>
            <a:ext cx="896937" cy="400050"/>
          </a:xfrm>
          <a:prstGeom prst="rect">
            <a:avLst/>
          </a:prstGeom>
          <a:noFill/>
          <a:ln w="9525">
            <a:noFill/>
            <a:miter lim="800000"/>
            <a:headEnd/>
            <a:tailEnd/>
          </a:ln>
        </p:spPr>
        <p:txBody>
          <a:bodyPr>
            <a:spAutoFit/>
          </a:bodyPr>
          <a:lstStyle/>
          <a:p>
            <a:pPr algn="ctr"/>
            <a:r>
              <a:rPr lang="en-GB" sz="2000" dirty="0">
                <a:solidFill>
                  <a:srgbClr val="6D68A0"/>
                </a:solidFill>
              </a:rPr>
              <a:t>1988</a:t>
            </a:r>
            <a:endParaRPr lang="en-US" sz="2000" dirty="0"/>
          </a:p>
        </p:txBody>
      </p:sp>
      <p:sp>
        <p:nvSpPr>
          <p:cNvPr id="11282" name="TextBox 23"/>
          <p:cNvSpPr txBox="1">
            <a:spLocks noChangeArrowheads="1"/>
          </p:cNvSpPr>
          <p:nvPr/>
        </p:nvSpPr>
        <p:spPr bwMode="auto">
          <a:xfrm>
            <a:off x="5603875" y="3952875"/>
            <a:ext cx="898525" cy="400050"/>
          </a:xfrm>
          <a:prstGeom prst="rect">
            <a:avLst/>
          </a:prstGeom>
          <a:noFill/>
          <a:ln w="9525">
            <a:noFill/>
            <a:miter lim="800000"/>
            <a:headEnd/>
            <a:tailEnd/>
          </a:ln>
        </p:spPr>
        <p:txBody>
          <a:bodyPr>
            <a:spAutoFit/>
          </a:bodyPr>
          <a:lstStyle/>
          <a:p>
            <a:pPr algn="ctr"/>
            <a:r>
              <a:rPr lang="en-GB" sz="2000" dirty="0">
                <a:solidFill>
                  <a:srgbClr val="6D68A0"/>
                </a:solidFill>
              </a:rPr>
              <a:t>2000</a:t>
            </a:r>
            <a:endParaRPr lang="en-US" sz="2000" dirty="0"/>
          </a:p>
        </p:txBody>
      </p:sp>
      <p:sp>
        <p:nvSpPr>
          <p:cNvPr id="11283" name="TextBox 24"/>
          <p:cNvSpPr txBox="1">
            <a:spLocks noChangeArrowheads="1"/>
          </p:cNvSpPr>
          <p:nvPr/>
        </p:nvSpPr>
        <p:spPr bwMode="auto">
          <a:xfrm>
            <a:off x="6750050" y="3570288"/>
            <a:ext cx="896938" cy="400050"/>
          </a:xfrm>
          <a:prstGeom prst="rect">
            <a:avLst/>
          </a:prstGeom>
          <a:noFill/>
          <a:ln w="9525">
            <a:noFill/>
            <a:miter lim="800000"/>
            <a:headEnd/>
            <a:tailEnd/>
          </a:ln>
        </p:spPr>
        <p:txBody>
          <a:bodyPr>
            <a:spAutoFit/>
          </a:bodyPr>
          <a:lstStyle/>
          <a:p>
            <a:pPr algn="ctr"/>
            <a:r>
              <a:rPr lang="en-GB" sz="2000" dirty="0">
                <a:solidFill>
                  <a:srgbClr val="6D68A0"/>
                </a:solidFill>
              </a:rPr>
              <a:t>2006</a:t>
            </a:r>
            <a:endParaRPr lang="en-US" sz="2000" dirty="0"/>
          </a:p>
        </p:txBody>
      </p:sp>
      <p:sp>
        <p:nvSpPr>
          <p:cNvPr id="11284" name="TextBox 25"/>
          <p:cNvSpPr txBox="1">
            <a:spLocks noChangeArrowheads="1"/>
          </p:cNvSpPr>
          <p:nvPr/>
        </p:nvSpPr>
        <p:spPr bwMode="auto">
          <a:xfrm>
            <a:off x="7932738" y="1603375"/>
            <a:ext cx="898525" cy="400050"/>
          </a:xfrm>
          <a:prstGeom prst="rect">
            <a:avLst/>
          </a:prstGeom>
          <a:noFill/>
          <a:ln w="9525">
            <a:noFill/>
            <a:miter lim="800000"/>
            <a:headEnd/>
            <a:tailEnd/>
          </a:ln>
        </p:spPr>
        <p:txBody>
          <a:bodyPr>
            <a:spAutoFit/>
          </a:bodyPr>
          <a:lstStyle/>
          <a:p>
            <a:pPr algn="ctr"/>
            <a:r>
              <a:rPr lang="en-GB" sz="2000" dirty="0">
                <a:solidFill>
                  <a:srgbClr val="6D68A0"/>
                </a:solidFill>
              </a:rPr>
              <a:t>2012</a:t>
            </a:r>
            <a:endParaRPr lang="en-US"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797&quot;&gt;&lt;/object&gt;&lt;object type=&quot;2&quot; unique_id=&quot;10798&quot;&gt;&lt;object type=&quot;3&quot; unique_id=&quot;10799&quot;&gt;&lt;property id=&quot;20148&quot; value=&quot;5&quot;/&gt;&lt;property id=&quot;20300&quot; value=&quot;Slide 1 - &amp;quot;Board governance and relationships with staff: &amp;#x0D;&amp;#x0A;the NDCS perspective&amp;quot;&quot;/&gt;&lt;property id=&quot;20307&quot; value=&quot;256&quot;/&gt;&lt;/object&gt;&lt;object type=&quot;3&quot; unique_id=&quot;10800&quot;&gt;&lt;property id=&quot;20148&quot; value=&quot;5&quot;/&gt;&lt;property id=&quot;20300&quot; value=&quot;Slide 2 - &amp;quot;Contents &amp;quot;&quot;/&gt;&lt;property id=&quot;20307&quot; value=&quot;279&quot;/&gt;&lt;/object&gt;&lt;object type=&quot;3&quot; unique_id=&quot;10801&quot;&gt;&lt;property id=&quot;20148&quot; value=&quot;5&quot;/&gt;&lt;property id=&quot;20300&quot; value=&quot;Slide 3 - &amp;quot;Our vision... &amp;quot;&quot;/&gt;&lt;property id=&quot;20307&quot; value=&quot;262&quot;/&gt;&lt;/object&gt;&lt;object type=&quot;3&quot; unique_id=&quot;10802&quot;&gt;&lt;property id=&quot;20148&quot; value=&quot;5&quot;/&gt;&lt;property id=&quot;20300&quot; value=&quot;Slide 4 - &amp;quot;Our strategy &amp;quot;&quot;/&gt;&lt;property id=&quot;20307&quot; value=&quot;302&quot;/&gt;&lt;/object&gt;&lt;object type=&quot;3&quot; unique_id=&quot;10803&quot;&gt;&lt;property id=&quot;20148&quot; value=&quot;5&quot;/&gt;&lt;property id=&quot;20300&quot; value=&quot;Slide 5 - &amp;quot;We work with :  &amp;quot;&quot;/&gt;&lt;property id=&quot;20307&quot; value=&quot;263&quot;/&gt;&lt;/object&gt;&lt;object type=&quot;3&quot; unique_id=&quot;10804&quot;&gt;&lt;property id=&quot;20148&quot; value=&quot;5&quot;/&gt;&lt;property id=&quot;20300&quot; value=&quot;Slide 6 - &amp;quot;Small beginnings&amp;quot;&quot;/&gt;&lt;property id=&quot;20307&quot; value=&quot;301&quot;/&gt;&lt;/object&gt;&lt;object type=&quot;3&quot; unique_id=&quot;10805&quot;&gt;&lt;property id=&quot;20148&quot; value=&quot;5&quot;/&gt;&lt;property id=&quot;20300&quot; value=&quot;Slide 7 - &amp;quot;Growth – income &amp;quot;&quot;/&gt;&lt;property id=&quot;20307&quot; value=&quot;299&quot;/&gt;&lt;/object&gt;&lt;object type=&quot;3&quot; unique_id=&quot;10806&quot;&gt;&lt;property id=&quot;20148&quot; value=&quot;5&quot;/&gt;&lt;property id=&quot;20300&quot; value=&quot;Slide 8 - &amp;quot;Growth : staff&amp;quot;&quot;/&gt;&lt;property id=&quot;20307&quot; value=&quot;298&quot;/&gt;&lt;/object&gt;&lt;object type=&quot;3&quot; unique_id=&quot;10807&quot;&gt;&lt;property id=&quot;20148&quot; value=&quot;5&quot;/&gt;&lt;property id=&quot;20300&quot; value=&quot;Slide 9 - &amp;quot;Growth : members &amp;quot;&quot;/&gt;&lt;property id=&quot;20307&quot; value=&quot;300&quot;/&gt;&lt;/object&gt;&lt;object type=&quot;3&quot; unique_id=&quot;10808&quot;&gt;&lt;property id=&quot;20148&quot; value=&quot;5&quot;/&gt;&lt;property id=&quot;20300&quot; value=&quot;Slide 10 - &amp;quot;Major Strategic &amp;#x0D;&amp;#x0A;Developments &amp;quot;&quot;/&gt;&lt;property id=&quot;20307&quot; value=&quot;267&quot;/&gt;&lt;/object&gt;&lt;object type=&quot;3&quot; unique_id=&quot;10809&quot;&gt;&lt;property id=&quot;20148&quot; value=&quot;5&quot;/&gt;&lt;property id=&quot;20300&quot; value=&quot;Slide 11 - &amp;quot;Governance&amp;quot;&quot;/&gt;&lt;property id=&quot;20307&quot; value=&quot;269&quot;/&gt;&lt;/object&gt;&lt;object type=&quot;3&quot; unique_id=&quot;10810&quot;&gt;&lt;property id=&quot;20148&quot; value=&quot;5&quot;/&gt;&lt;property id=&quot;20300&quot; value=&quot;Slide 12 - &amp;quot;Key developments in Board effectiveness&amp;quot;&quot;/&gt;&lt;property id=&quot;20307&quot; value=&quot;296&quot;/&gt;&lt;/object&gt;&lt;object type=&quot;3&quot; unique_id=&quot;10811&quot;&gt;&lt;property id=&quot;20148&quot; value=&quot;5&quot;/&gt;&lt;property id=&quot;20300&quot; value=&quot;Slide 13 - &amp;quot;Key outcomes&amp;quot;&quot;/&gt;&lt;property id=&quot;20307&quot; value=&quot;304&quot;/&gt;&lt;/object&gt;&lt;object type=&quot;3&quot; unique_id=&quot;10812&quot;&gt;&lt;property id=&quot;20148&quot; value=&quot;5&quot;/&gt;&lt;property id=&quot;20300&quot; value=&quot;Slide 14 - &amp;quot;Trustees’ formal responsibilities&amp;quot;&quot;/&gt;&lt;property id=&quot;20307&quot; value=&quot;271&quot;/&gt;&lt;/object&gt;&lt;object type=&quot;3&quot; unique_id=&quot;10813&quot;&gt;&lt;property id=&quot;20148&quot; value=&quot;5&quot;/&gt;&lt;property id=&quot;20300&quot; value=&quot;Slide 15 - &amp;quot;So what do our Trustees actually do?&amp;quot;&quot;/&gt;&lt;property id=&quot;20307&quot; value=&quot;274&quot;/&gt;&lt;/object&gt;&lt;object type=&quot;3&quot; unique_id=&quot;10814&quot;&gt;&lt;property id=&quot;20148&quot; value=&quot;5&quot;/&gt;&lt;property id=&quot;20300&quot; value=&quot;Slide 16 - &amp;quot;What Trustees should&amp;#x0D;&amp;#x0A;not do&amp;quot;&quot;/&gt;&lt;property id=&quot;20307&quot; value=&quot;295&quot;/&gt;&lt;/object&gt;&lt;object type=&quot;3&quot; unique_id=&quot;10815&quot;&gt;&lt;property id=&quot;20148&quot; value=&quot;5&quot;/&gt;&lt;property id=&quot;20300&quot; value=&quot;Slide 17 - &amp;quot;The Board and the CEO&amp;quot;&quot;/&gt;&lt;property id=&quot;20307&quot; value=&quot;297&quot;/&gt;&lt;/object&gt;&lt;object type=&quot;3&quot; unique_id=&quot;10816&quot;&gt;&lt;property id=&quot;20148&quot; value=&quot;5&quot;/&gt;&lt;property id=&quot;20300&quot; value=&quot;Slide 18 - &amp;quot;Trustees and the CEO &amp;#x0D;&amp;#x0A;– how is it for you?&amp;quot;&quot;/&gt;&lt;property id=&quot;20307&quot; value=&quot;292&quot;/&gt;&lt;/object&gt;&lt;object type=&quot;3&quot; unique_id=&quot;10817&quot;&gt;&lt;property id=&quot;20148&quot; value=&quot;5&quot;/&gt;&lt;property id=&quot;20300&quot; value=&quot;Slide 19 - &amp;quot;The Trustees’ relationship with senior staff: what makes it work&amp;quot;&quot;/&gt;&lt;property id=&quot;20307&quot; value=&quot;291&quot;/&gt;&lt;/object&gt;&lt;object type=&quot;3&quot; unique_id=&quot;10818&quot;&gt;&lt;property id=&quot;20148&quot; value=&quot;5&quot;/&gt;&lt;property id=&quot;20300&quot; value=&quot;Slide 20 - &amp;quot;Conclusion &amp;#x0D;&amp;#x0A;&amp;quot;&quot;/&gt;&lt;property id=&quot;20307&quot; value=&quot;293&quot;/&gt;&lt;/object&gt;&lt;object type=&quot;3&quot; unique_id=&quot;10819&quot;&gt;&lt;property id=&quot;20148&quot; value=&quot;5&quot;/&gt;&lt;property id=&quot;20300&quot; value=&quot;Slide 21 - &amp;quot;Any questions?&amp;quot;&quot;/&gt;&lt;property id=&quot;20307&quot; value=&quot;303&quot;/&gt;&lt;/object&gt;&lt;/object&gt;&lt;/object&gt;&lt;/database&gt;"/>
</p:tagLst>
</file>

<file path=ppt/theme/theme1.xml><?xml version="1.0" encoding="utf-8"?>
<a:theme xmlns:a="http://schemas.openxmlformats.org/drawingml/2006/main" name="Powerpoint template general logo">
  <a:themeElements>
    <a:clrScheme name="Powerpoint template general logo 1">
      <a:dk1>
        <a:srgbClr val="000000"/>
      </a:dk1>
      <a:lt1>
        <a:srgbClr val="FFFFFF"/>
      </a:lt1>
      <a:dk2>
        <a:srgbClr val="000000"/>
      </a:dk2>
      <a:lt2>
        <a:srgbClr val="808080"/>
      </a:lt2>
      <a:accent1>
        <a:srgbClr val="A19EC2"/>
      </a:accent1>
      <a:accent2>
        <a:srgbClr val="F5A65C"/>
      </a:accent2>
      <a:accent3>
        <a:srgbClr val="FFFFFF"/>
      </a:accent3>
      <a:accent4>
        <a:srgbClr val="000000"/>
      </a:accent4>
      <a:accent5>
        <a:srgbClr val="CDCCDD"/>
      </a:accent5>
      <a:accent6>
        <a:srgbClr val="DE9653"/>
      </a:accent6>
      <a:hlink>
        <a:srgbClr val="D26157"/>
      </a:hlink>
      <a:folHlink>
        <a:srgbClr val="96BCD2"/>
      </a:folHlink>
    </a:clrScheme>
    <a:fontScheme name="Powerpoint template general log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owerpoint template general logo 1">
        <a:dk1>
          <a:srgbClr val="000000"/>
        </a:dk1>
        <a:lt1>
          <a:srgbClr val="FFFFFF"/>
        </a:lt1>
        <a:dk2>
          <a:srgbClr val="000000"/>
        </a:dk2>
        <a:lt2>
          <a:srgbClr val="808080"/>
        </a:lt2>
        <a:accent1>
          <a:srgbClr val="A19EC2"/>
        </a:accent1>
        <a:accent2>
          <a:srgbClr val="F5A65C"/>
        </a:accent2>
        <a:accent3>
          <a:srgbClr val="FFFFFF"/>
        </a:accent3>
        <a:accent4>
          <a:srgbClr val="000000"/>
        </a:accent4>
        <a:accent5>
          <a:srgbClr val="CDCCDD"/>
        </a:accent5>
        <a:accent6>
          <a:srgbClr val="DE9653"/>
        </a:accent6>
        <a:hlink>
          <a:srgbClr val="D26157"/>
        </a:hlink>
        <a:folHlink>
          <a:srgbClr val="96BC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st slide">
  <a:themeElements>
    <a:clrScheme name="Last slide 1">
      <a:dk1>
        <a:srgbClr val="000000"/>
      </a:dk1>
      <a:lt1>
        <a:srgbClr val="FFFFFF"/>
      </a:lt1>
      <a:dk2>
        <a:srgbClr val="000000"/>
      </a:dk2>
      <a:lt2>
        <a:srgbClr val="808080"/>
      </a:lt2>
      <a:accent1>
        <a:srgbClr val="A19EC2"/>
      </a:accent1>
      <a:accent2>
        <a:srgbClr val="F5A65C"/>
      </a:accent2>
      <a:accent3>
        <a:srgbClr val="FFFFFF"/>
      </a:accent3>
      <a:accent4>
        <a:srgbClr val="000000"/>
      </a:accent4>
      <a:accent5>
        <a:srgbClr val="CDCCDD"/>
      </a:accent5>
      <a:accent6>
        <a:srgbClr val="DE9653"/>
      </a:accent6>
      <a:hlink>
        <a:srgbClr val="D26157"/>
      </a:hlink>
      <a:folHlink>
        <a:srgbClr val="96BCD2"/>
      </a:folHlink>
    </a:clrScheme>
    <a:fontScheme name="Las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Last slide 1">
        <a:dk1>
          <a:srgbClr val="000000"/>
        </a:dk1>
        <a:lt1>
          <a:srgbClr val="FFFFFF"/>
        </a:lt1>
        <a:dk2>
          <a:srgbClr val="000000"/>
        </a:dk2>
        <a:lt2>
          <a:srgbClr val="808080"/>
        </a:lt2>
        <a:accent1>
          <a:srgbClr val="A19EC2"/>
        </a:accent1>
        <a:accent2>
          <a:srgbClr val="F5A65C"/>
        </a:accent2>
        <a:accent3>
          <a:srgbClr val="FFFFFF"/>
        </a:accent3>
        <a:accent4>
          <a:srgbClr val="000000"/>
        </a:accent4>
        <a:accent5>
          <a:srgbClr val="CDCCDD"/>
        </a:accent5>
        <a:accent6>
          <a:srgbClr val="DE9653"/>
        </a:accent6>
        <a:hlink>
          <a:srgbClr val="D26157"/>
        </a:hlink>
        <a:folHlink>
          <a:srgbClr val="96BC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8F8F8"/>
    </a:lt1>
    <a:dk2>
      <a:srgbClr val="000000"/>
    </a:dk2>
    <a:lt2>
      <a:srgbClr val="808080"/>
    </a:lt2>
    <a:accent1>
      <a:srgbClr val="7373A9"/>
    </a:accent1>
    <a:accent2>
      <a:srgbClr val="56A2BA"/>
    </a:accent2>
    <a:accent3>
      <a:srgbClr val="FBFBFB"/>
    </a:accent3>
    <a:accent4>
      <a:srgbClr val="000000"/>
    </a:accent4>
    <a:accent5>
      <a:srgbClr val="BCBCD1"/>
    </a:accent5>
    <a:accent6>
      <a:srgbClr val="4D92A8"/>
    </a:accent6>
    <a:hlink>
      <a:srgbClr val="F68026"/>
    </a:hlink>
    <a:folHlink>
      <a:srgbClr val="B6D5F1"/>
    </a:folHlink>
  </a:clrScheme>
</a:themeOverride>
</file>

<file path=docProps/app.xml><?xml version="1.0" encoding="utf-8"?>
<Properties xmlns="http://schemas.openxmlformats.org/officeDocument/2006/extended-properties" xmlns:vt="http://schemas.openxmlformats.org/officeDocument/2006/docPropsVTypes">
  <Template>Powerpoint template general logo</Template>
  <TotalTime>1273</TotalTime>
  <Words>1042</Words>
  <Application>Microsoft Office PowerPoint</Application>
  <PresentationFormat>On-screen Show (4:3)</PresentationFormat>
  <Paragraphs>173</Paragraphs>
  <Slides>21</Slides>
  <Notes>7</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Powerpoint template general logo</vt:lpstr>
      <vt:lpstr>Last slide</vt:lpstr>
      <vt:lpstr>Board governance and relationships with staff:  the NDCS perspective</vt:lpstr>
      <vt:lpstr>Contents </vt:lpstr>
      <vt:lpstr>Our vision... </vt:lpstr>
      <vt:lpstr>Our strategy </vt:lpstr>
      <vt:lpstr>We work with :  </vt:lpstr>
      <vt:lpstr>Small beginnings</vt:lpstr>
      <vt:lpstr>Growth – income </vt:lpstr>
      <vt:lpstr>Growth : staff</vt:lpstr>
      <vt:lpstr>Growth : members </vt:lpstr>
      <vt:lpstr>Major Strategic  Developments </vt:lpstr>
      <vt:lpstr>Governance</vt:lpstr>
      <vt:lpstr>Key developments in Board effectiveness</vt:lpstr>
      <vt:lpstr>Key outcomes</vt:lpstr>
      <vt:lpstr>Trustees’ formal responsibilities</vt:lpstr>
      <vt:lpstr>So what do our Trustees actually do?</vt:lpstr>
      <vt:lpstr>What Trustees should not do</vt:lpstr>
      <vt:lpstr>The Board and the CEO</vt:lpstr>
      <vt:lpstr>Trustees and the CEO  – how is it for you?</vt:lpstr>
      <vt:lpstr>The Trustees’ relationship with senior staff: what makes it work</vt:lpstr>
      <vt:lpstr>Conclusion  </vt:lpstr>
      <vt:lpstr>Any questions?</vt:lpstr>
    </vt:vector>
  </TitlesOfParts>
  <Company>ndcs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andrea</dc:creator>
  <cp:lastModifiedBy>sbbd243</cp:lastModifiedBy>
  <cp:revision>137</cp:revision>
  <dcterms:created xsi:type="dcterms:W3CDTF">2008-02-13T12:24:37Z</dcterms:created>
  <dcterms:modified xsi:type="dcterms:W3CDTF">2012-05-24T08:33:40Z</dcterms:modified>
</cp:coreProperties>
</file>