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3"/>
  </p:notesMasterIdLst>
  <p:handoutMasterIdLst>
    <p:handoutMasterId r:id="rId14"/>
  </p:handoutMasterIdLst>
  <p:sldIdLst>
    <p:sldId id="267" r:id="rId2"/>
    <p:sldId id="264" r:id="rId3"/>
    <p:sldId id="258" r:id="rId4"/>
    <p:sldId id="259" r:id="rId5"/>
    <p:sldId id="260" r:id="rId6"/>
    <p:sldId id="265" r:id="rId7"/>
    <p:sldId id="261" r:id="rId8"/>
    <p:sldId id="262" r:id="rId9"/>
    <p:sldId id="263" r:id="rId10"/>
    <p:sldId id="266" r:id="rId11"/>
    <p:sldId id="268"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99"/>
    <a:srgbClr val="FAD2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78" autoAdjust="0"/>
    <p:restoredTop sz="93318" autoAdjust="0"/>
  </p:normalViewPr>
  <p:slideViewPr>
    <p:cSldViewPr>
      <p:cViewPr varScale="1">
        <p:scale>
          <a:sx n="105" d="100"/>
          <a:sy n="105" d="100"/>
        </p:scale>
        <p:origin x="1602" y="102"/>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00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u="none">
                <a:latin typeface="Arial Narrow" pitchFamily="34" charset="0"/>
              </a:defRPr>
            </a:pPr>
            <a:r>
              <a:rPr lang="en-US" sz="1600" u="none" dirty="0">
                <a:latin typeface="Arial Narrow" pitchFamily="34" charset="0"/>
              </a:rPr>
              <a:t>CF emergence </a:t>
            </a:r>
            <a:r>
              <a:rPr lang="en-US" sz="1600" u="none" dirty="0" smtClean="0">
                <a:latin typeface="Arial Narrow" pitchFamily="34" charset="0"/>
              </a:rPr>
              <a:t>shocked </a:t>
            </a:r>
            <a:r>
              <a:rPr lang="en-US" sz="1600" u="none" dirty="0">
                <a:latin typeface="Arial Narrow" pitchFamily="34" charset="0"/>
              </a:rPr>
              <a:t>scenario </a:t>
            </a:r>
            <a:r>
              <a:rPr lang="en-US" sz="1600" u="none" dirty="0" smtClean="0">
                <a:latin typeface="Arial Narrow" pitchFamily="34" charset="0"/>
              </a:rPr>
              <a:t/>
            </a:r>
            <a:br>
              <a:rPr lang="en-US" sz="1600" u="none" dirty="0" smtClean="0">
                <a:latin typeface="Arial Narrow" pitchFamily="34" charset="0"/>
              </a:rPr>
            </a:br>
            <a:r>
              <a:rPr lang="en-US" sz="1600" u="none" dirty="0" smtClean="0">
                <a:latin typeface="Arial Narrow" pitchFamily="34" charset="0"/>
              </a:rPr>
              <a:t>and </a:t>
            </a:r>
            <a:r>
              <a:rPr lang="en-US" sz="1600" u="none" dirty="0">
                <a:latin typeface="Arial Narrow" pitchFamily="34" charset="0"/>
              </a:rPr>
              <a:t>baseline scenario</a:t>
            </a:r>
          </a:p>
        </c:rich>
      </c:tx>
      <c:layout>
        <c:manualLayout>
          <c:xMode val="edge"/>
          <c:yMode val="edge"/>
          <c:x val="0.12060344827586217"/>
          <c:y val="4.0977940920284084E-3"/>
        </c:manualLayout>
      </c:layout>
      <c:overlay val="1"/>
    </c:title>
    <c:autoTitleDeleted val="0"/>
    <c:plotArea>
      <c:layout>
        <c:manualLayout>
          <c:layoutTarget val="inner"/>
          <c:xMode val="edge"/>
          <c:yMode val="edge"/>
          <c:x val="8.6913295320843534E-2"/>
          <c:y val="0.12074635732474308"/>
          <c:w val="0.88814689112136858"/>
          <c:h val="0.75411673388719702"/>
        </c:manualLayout>
      </c:layout>
      <c:lineChart>
        <c:grouping val="standard"/>
        <c:varyColors val="0"/>
        <c:ser>
          <c:idx val="0"/>
          <c:order val="0"/>
          <c:tx>
            <c:v>Shocked Scenario</c:v>
          </c:tx>
          <c:spPr>
            <a:ln w="34925">
              <a:solidFill>
                <a:schemeClr val="bg2">
                  <a:lumMod val="75000"/>
                </a:schemeClr>
              </a:solidFill>
            </a:ln>
          </c:spPr>
          <c:marker>
            <c:symbol val="none"/>
          </c:marker>
          <c:val>
            <c:numRef>
              <c:f>Sheet2!$Q$2:$Q$51</c:f>
              <c:numCache>
                <c:formatCode>_(* #,##0.00_);_(* \(#,##0.00\);_(* "-"??_);_(@_)</c:formatCode>
                <c:ptCount val="50"/>
                <c:pt idx="0">
                  <c:v>401.43624899773329</c:v>
                </c:pt>
                <c:pt idx="1">
                  <c:v>385.63426178626702</c:v>
                </c:pt>
                <c:pt idx="2">
                  <c:v>370.25815215013324</c:v>
                </c:pt>
                <c:pt idx="3">
                  <c:v>354.6595449217341</c:v>
                </c:pt>
                <c:pt idx="4">
                  <c:v>338.95733075813234</c:v>
                </c:pt>
                <c:pt idx="5">
                  <c:v>323.25481310706726</c:v>
                </c:pt>
                <c:pt idx="6">
                  <c:v>307.74671819426658</c:v>
                </c:pt>
                <c:pt idx="7">
                  <c:v>292.44159152213325</c:v>
                </c:pt>
                <c:pt idx="8">
                  <c:v>277.16554230426732</c:v>
                </c:pt>
                <c:pt idx="9">
                  <c:v>262.03042886066675</c:v>
                </c:pt>
                <c:pt idx="10">
                  <c:v>246.87222539480001</c:v>
                </c:pt>
                <c:pt idx="11">
                  <c:v>232.00962089893329</c:v>
                </c:pt>
                <c:pt idx="12">
                  <c:v>217.28733397093382</c:v>
                </c:pt>
                <c:pt idx="13">
                  <c:v>202.72077650320003</c:v>
                </c:pt>
                <c:pt idx="14">
                  <c:v>188.48905890706666</c:v>
                </c:pt>
                <c:pt idx="15">
                  <c:v>174.54166138853327</c:v>
                </c:pt>
                <c:pt idx="16">
                  <c:v>160.8735448816</c:v>
                </c:pt>
                <c:pt idx="17">
                  <c:v>147.59938614066667</c:v>
                </c:pt>
                <c:pt idx="18">
                  <c:v>134.72064484960001</c:v>
                </c:pt>
                <c:pt idx="19">
                  <c:v>122.28766950000025</c:v>
                </c:pt>
                <c:pt idx="20">
                  <c:v>110.31162818853329</c:v>
                </c:pt>
                <c:pt idx="21">
                  <c:v>98.903504119866668</c:v>
                </c:pt>
                <c:pt idx="22">
                  <c:v>88.072766641333374</c:v>
                </c:pt>
                <c:pt idx="23">
                  <c:v>77.852230813599618</c:v>
                </c:pt>
                <c:pt idx="24">
                  <c:v>68.253695473866671</c:v>
                </c:pt>
                <c:pt idx="25">
                  <c:v>59.362407116399993</c:v>
                </c:pt>
                <c:pt idx="26">
                  <c:v>51.172637815866644</c:v>
                </c:pt>
                <c:pt idx="27">
                  <c:v>43.701742418266569</c:v>
                </c:pt>
                <c:pt idx="28">
                  <c:v>36.940116157333257</c:v>
                </c:pt>
                <c:pt idx="29">
                  <c:v>30.925886735866662</c:v>
                </c:pt>
                <c:pt idx="30">
                  <c:v>25.625009480533276</c:v>
                </c:pt>
                <c:pt idx="31">
                  <c:v>21.015074710933327</c:v>
                </c:pt>
                <c:pt idx="32">
                  <c:v>17.052311497066668</c:v>
                </c:pt>
                <c:pt idx="33">
                  <c:v>13.710811965333308</c:v>
                </c:pt>
                <c:pt idx="34">
                  <c:v>10.923911397466664</c:v>
                </c:pt>
                <c:pt idx="35">
                  <c:v>8.6343489991999984</c:v>
                </c:pt>
                <c:pt idx="36">
                  <c:v>6.7456944265333414</c:v>
                </c:pt>
                <c:pt idx="37">
                  <c:v>5.2625769967999867</c:v>
                </c:pt>
                <c:pt idx="38">
                  <c:v>4.0897136227999997</c:v>
                </c:pt>
                <c:pt idx="39">
                  <c:v>3.1718457046666617</c:v>
                </c:pt>
                <c:pt idx="40">
                  <c:v>2.4580507681333352</c:v>
                </c:pt>
                <c:pt idx="41">
                  <c:v>1.910313857333332</c:v>
                </c:pt>
                <c:pt idx="42">
                  <c:v>1.4913998513333313</c:v>
                </c:pt>
                <c:pt idx="43">
                  <c:v>1.1712380640000022</c:v>
                </c:pt>
                <c:pt idx="44">
                  <c:v>0.92646140360000062</c:v>
                </c:pt>
                <c:pt idx="45">
                  <c:v>0.74014791866666663</c:v>
                </c:pt>
                <c:pt idx="46">
                  <c:v>0.59763818013333281</c:v>
                </c:pt>
                <c:pt idx="47">
                  <c:v>0.48811203333333331</c:v>
                </c:pt>
                <c:pt idx="48">
                  <c:v>0.40331800640000032</c:v>
                </c:pt>
                <c:pt idx="49">
                  <c:v>0.33724762973333328</c:v>
                </c:pt>
              </c:numCache>
            </c:numRef>
          </c:val>
          <c:smooth val="0"/>
        </c:ser>
        <c:ser>
          <c:idx val="1"/>
          <c:order val="1"/>
          <c:tx>
            <c:v>Baseline</c:v>
          </c:tx>
          <c:spPr>
            <a:ln w="34925">
              <a:solidFill>
                <a:schemeClr val="bg1">
                  <a:lumMod val="65000"/>
                </a:schemeClr>
              </a:solidFill>
            </a:ln>
          </c:spPr>
          <c:marker>
            <c:symbol val="none"/>
          </c:marker>
          <c:val>
            <c:numRef>
              <c:f>Sheet2!$R$2:$R$51</c:f>
              <c:numCache>
                <c:formatCode>_(* #,##0.00_);_(* \(#,##0.00\);_(* "-"??_);_(@_)</c:formatCode>
                <c:ptCount val="50"/>
                <c:pt idx="0">
                  <c:v>401.43624899773329</c:v>
                </c:pt>
                <c:pt idx="1">
                  <c:v>383.18916521666671</c:v>
                </c:pt>
                <c:pt idx="2">
                  <c:v>365.37548550773397</c:v>
                </c:pt>
                <c:pt idx="3">
                  <c:v>347.62765158293337</c:v>
                </c:pt>
                <c:pt idx="4">
                  <c:v>330.03408267413397</c:v>
                </c:pt>
                <c:pt idx="5">
                  <c:v>312.68563592786671</c:v>
                </c:pt>
                <c:pt idx="6">
                  <c:v>295.74995139906753</c:v>
                </c:pt>
                <c:pt idx="7">
                  <c:v>279.22001717533334</c:v>
                </c:pt>
                <c:pt idx="8">
                  <c:v>262.90190875266603</c:v>
                </c:pt>
                <c:pt idx="9">
                  <c:v>246.90081615546694</c:v>
                </c:pt>
                <c:pt idx="10">
                  <c:v>231.039151452</c:v>
                </c:pt>
                <c:pt idx="11">
                  <c:v>215.62680524693334</c:v>
                </c:pt>
                <c:pt idx="12">
                  <c:v>200.50120446213344</c:v>
                </c:pt>
                <c:pt idx="13">
                  <c:v>185.67491130080001</c:v>
                </c:pt>
                <c:pt idx="14">
                  <c:v>171.31981677826658</c:v>
                </c:pt>
                <c:pt idx="15">
                  <c:v>157.38131904053401</c:v>
                </c:pt>
                <c:pt idx="16">
                  <c:v>143.849701108</c:v>
                </c:pt>
                <c:pt idx="17">
                  <c:v>130.83418772346658</c:v>
                </c:pt>
                <c:pt idx="18">
                  <c:v>118.33169054919999</c:v>
                </c:pt>
                <c:pt idx="19">
                  <c:v>106.38706466680014</c:v>
                </c:pt>
                <c:pt idx="20">
                  <c:v>95.00632933653317</c:v>
                </c:pt>
                <c:pt idx="21">
                  <c:v>84.288741822266417</c:v>
                </c:pt>
                <c:pt idx="22">
                  <c:v>74.235577186933156</c:v>
                </c:pt>
                <c:pt idx="23">
                  <c:v>64.868770950799714</c:v>
                </c:pt>
                <c:pt idx="24">
                  <c:v>56.190620437066585</c:v>
                </c:pt>
                <c:pt idx="25">
                  <c:v>48.266766991200001</c:v>
                </c:pt>
                <c:pt idx="26">
                  <c:v>41.078277902666578</c:v>
                </c:pt>
                <c:pt idx="27">
                  <c:v>34.625261651066538</c:v>
                </c:pt>
                <c:pt idx="28">
                  <c:v>28.882772458533264</c:v>
                </c:pt>
                <c:pt idx="29">
                  <c:v>23.86404544506669</c:v>
                </c:pt>
                <c:pt idx="30">
                  <c:v>19.519897963333332</c:v>
                </c:pt>
                <c:pt idx="31">
                  <c:v>15.811104752133332</c:v>
                </c:pt>
                <c:pt idx="32">
                  <c:v>12.681836754666676</c:v>
                </c:pt>
                <c:pt idx="33">
                  <c:v>10.091075746933312</c:v>
                </c:pt>
                <c:pt idx="34">
                  <c:v>7.9683396266666664</c:v>
                </c:pt>
                <c:pt idx="35">
                  <c:v>6.2533526043999998</c:v>
                </c:pt>
                <c:pt idx="36">
                  <c:v>4.8527925061333335</c:v>
                </c:pt>
                <c:pt idx="37">
                  <c:v>3.7735329008000011</c:v>
                </c:pt>
                <c:pt idx="38">
                  <c:v>2.9297917788000079</c:v>
                </c:pt>
                <c:pt idx="39">
                  <c:v>2.2756073590666666</c:v>
                </c:pt>
                <c:pt idx="40">
                  <c:v>1.7704934033333346</c:v>
                </c:pt>
                <c:pt idx="41">
                  <c:v>1.384765370533334</c:v>
                </c:pt>
                <c:pt idx="42">
                  <c:v>1.0904808085333355</c:v>
                </c:pt>
                <c:pt idx="43">
                  <c:v>0.86553403720000111</c:v>
                </c:pt>
                <c:pt idx="44">
                  <c:v>0.69320388640000152</c:v>
                </c:pt>
                <c:pt idx="45">
                  <c:v>0.56139533586666657</c:v>
                </c:pt>
                <c:pt idx="46">
                  <c:v>0.45976171733333326</c:v>
                </c:pt>
                <c:pt idx="47">
                  <c:v>0.38079343333333326</c:v>
                </c:pt>
                <c:pt idx="48">
                  <c:v>0.31879940320000055</c:v>
                </c:pt>
                <c:pt idx="49">
                  <c:v>0.26965740493333329</c:v>
                </c:pt>
              </c:numCache>
            </c:numRef>
          </c:val>
          <c:smooth val="0"/>
        </c:ser>
        <c:dLbls>
          <c:showLegendKey val="0"/>
          <c:showVal val="0"/>
          <c:showCatName val="0"/>
          <c:showSerName val="0"/>
          <c:showPercent val="0"/>
          <c:showBubbleSize val="0"/>
        </c:dLbls>
        <c:smooth val="0"/>
        <c:axId val="164374744"/>
        <c:axId val="164375136"/>
      </c:lineChart>
      <c:catAx>
        <c:axId val="164374744"/>
        <c:scaling>
          <c:orientation val="minMax"/>
        </c:scaling>
        <c:delete val="0"/>
        <c:axPos val="b"/>
        <c:majorTickMark val="out"/>
        <c:minorTickMark val="none"/>
        <c:tickLblPos val="nextTo"/>
        <c:crossAx val="164375136"/>
        <c:crosses val="autoZero"/>
        <c:auto val="1"/>
        <c:lblAlgn val="ctr"/>
        <c:lblOffset val="100"/>
        <c:tickLblSkip val="10"/>
        <c:tickMarkSkip val="10"/>
        <c:noMultiLvlLbl val="0"/>
      </c:catAx>
      <c:valAx>
        <c:axId val="164375136"/>
        <c:scaling>
          <c:orientation val="minMax"/>
        </c:scaling>
        <c:delete val="0"/>
        <c:axPos val="l"/>
        <c:numFmt formatCode="_(* #,##0.00_);_(* \(#,##0.00\);_(* &quot;-&quot;??_);_(@_)" sourceLinked="1"/>
        <c:majorTickMark val="out"/>
        <c:minorTickMark val="none"/>
        <c:tickLblPos val="nextTo"/>
        <c:txPr>
          <a:bodyPr/>
          <a:lstStyle/>
          <a:p>
            <a:pPr>
              <a:defRPr sz="100">
                <a:solidFill>
                  <a:schemeClr val="bg1"/>
                </a:solidFill>
              </a:defRPr>
            </a:pPr>
            <a:endParaRPr lang="en-US"/>
          </a:p>
        </c:txPr>
        <c:crossAx val="164374744"/>
        <c:crosses val="autoZero"/>
        <c:crossBetween val="between"/>
      </c:valAx>
    </c:plotArea>
    <c:legend>
      <c:legendPos val="r"/>
      <c:layout>
        <c:manualLayout>
          <c:xMode val="edge"/>
          <c:yMode val="edge"/>
          <c:x val="0.51968390804597697"/>
          <c:y val="0.37123549353542817"/>
          <c:w val="0.31939655172413817"/>
          <c:h val="0.1623705015770401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00" u="sng">
                <a:solidFill>
                  <a:schemeClr val="tx1"/>
                </a:solidFill>
                <a:latin typeface="Arial Narrow" pitchFamily="34" charset="0"/>
              </a:defRPr>
            </a:pPr>
            <a:r>
              <a:rPr lang="en-US" sz="2300" u="sng" dirty="0" smtClean="0">
                <a:solidFill>
                  <a:schemeClr val="tx1"/>
                </a:solidFill>
                <a:latin typeface="Arial Narrow" pitchFamily="34" charset="0"/>
              </a:rPr>
              <a:t>Year over Year Rate </a:t>
            </a:r>
            <a:r>
              <a:rPr lang="en-US" sz="2300" u="sng" dirty="0">
                <a:solidFill>
                  <a:schemeClr val="tx1"/>
                </a:solidFill>
                <a:latin typeface="Arial Narrow" pitchFamily="34" charset="0"/>
              </a:rPr>
              <a:t>of Mortality </a:t>
            </a:r>
            <a:r>
              <a:rPr lang="en-US" sz="2300" u="sng" dirty="0" smtClean="0">
                <a:solidFill>
                  <a:schemeClr val="tx1"/>
                </a:solidFill>
                <a:latin typeface="Arial Narrow" pitchFamily="34" charset="0"/>
              </a:rPr>
              <a:t>Comparison</a:t>
            </a:r>
            <a:endParaRPr lang="en-US" sz="2300" u="sng" dirty="0">
              <a:solidFill>
                <a:schemeClr val="tx1"/>
              </a:solidFill>
              <a:latin typeface="Arial Narrow" pitchFamily="34" charset="0"/>
            </a:endParaRPr>
          </a:p>
        </c:rich>
      </c:tx>
      <c:layout>
        <c:manualLayout>
          <c:xMode val="edge"/>
          <c:yMode val="edge"/>
          <c:x val="0.24249638187749953"/>
          <c:y val="0"/>
        </c:manualLayout>
      </c:layout>
      <c:overlay val="1"/>
    </c:title>
    <c:autoTitleDeleted val="0"/>
    <c:plotArea>
      <c:layout>
        <c:manualLayout>
          <c:layoutTarget val="inner"/>
          <c:xMode val="edge"/>
          <c:yMode val="edge"/>
          <c:x val="0.11294663167104116"/>
          <c:y val="5.1400554097404488E-2"/>
          <c:w val="0.85162270341207547"/>
          <c:h val="0.8326195683872849"/>
        </c:manualLayout>
      </c:layout>
      <c:lineChart>
        <c:grouping val="standard"/>
        <c:varyColors val="0"/>
        <c:ser>
          <c:idx val="0"/>
          <c:order val="0"/>
          <c:tx>
            <c:strRef>
              <c:f>Sheet1!$C$3</c:f>
              <c:strCache>
                <c:ptCount val="1"/>
                <c:pt idx="0">
                  <c:v>Original data provided</c:v>
                </c:pt>
              </c:strCache>
            </c:strRef>
          </c:tx>
          <c:spPr>
            <a:ln w="53975">
              <a:solidFill>
                <a:schemeClr val="tx2"/>
              </a:solidFill>
            </a:ln>
          </c:spPr>
          <c:marker>
            <c:symbol val="none"/>
          </c:marker>
          <c:val>
            <c:numRef>
              <c:f>Sheet1!$C$4:$C$9</c:f>
              <c:numCache>
                <c:formatCode>0.00%</c:formatCode>
                <c:ptCount val="6"/>
                <c:pt idx="0">
                  <c:v>2.9739511147951782E-2</c:v>
                </c:pt>
                <c:pt idx="1">
                  <c:v>3.047448878300581E-2</c:v>
                </c:pt>
                <c:pt idx="2">
                  <c:v>3.4272436828347394E-2</c:v>
                </c:pt>
                <c:pt idx="3">
                  <c:v>3.7157012195122012E-2</c:v>
                </c:pt>
                <c:pt idx="4">
                  <c:v>3.6431924882629287E-2</c:v>
                </c:pt>
                <c:pt idx="5">
                  <c:v>3.5941000746826088E-2</c:v>
                </c:pt>
              </c:numCache>
            </c:numRef>
          </c:val>
          <c:smooth val="0"/>
        </c:ser>
        <c:ser>
          <c:idx val="1"/>
          <c:order val="1"/>
          <c:tx>
            <c:strRef>
              <c:f>Sheet1!$D$3</c:f>
              <c:strCache>
                <c:ptCount val="1"/>
                <c:pt idx="0">
                  <c:v>Post Data Revision</c:v>
                </c:pt>
              </c:strCache>
            </c:strRef>
          </c:tx>
          <c:spPr>
            <a:ln w="53975">
              <a:solidFill>
                <a:schemeClr val="bg2"/>
              </a:solidFill>
            </a:ln>
          </c:spPr>
          <c:marker>
            <c:symbol val="none"/>
          </c:marker>
          <c:val>
            <c:numRef>
              <c:f>Sheet1!$D$4:$D$9</c:f>
              <c:numCache>
                <c:formatCode>0.00%</c:formatCode>
                <c:ptCount val="6"/>
                <c:pt idx="0">
                  <c:v>3.3510420923579885E-2</c:v>
                </c:pt>
                <c:pt idx="1">
                  <c:v>3.5524748940964614E-2</c:v>
                </c:pt>
                <c:pt idx="2">
                  <c:v>3.7203352650814293E-2</c:v>
                </c:pt>
                <c:pt idx="3">
                  <c:v>3.8881956360663696E-2</c:v>
                </c:pt>
                <c:pt idx="4">
                  <c:v>3.7910463660816657E-2</c:v>
                </c:pt>
                <c:pt idx="5">
                  <c:v>3.7977508209622451E-2</c:v>
                </c:pt>
              </c:numCache>
            </c:numRef>
          </c:val>
          <c:smooth val="0"/>
        </c:ser>
        <c:dLbls>
          <c:showLegendKey val="0"/>
          <c:showVal val="0"/>
          <c:showCatName val="0"/>
          <c:showSerName val="0"/>
          <c:showPercent val="0"/>
          <c:showBubbleSize val="0"/>
        </c:dLbls>
        <c:smooth val="0"/>
        <c:axId val="293616696"/>
        <c:axId val="293617088"/>
      </c:lineChart>
      <c:catAx>
        <c:axId val="293616696"/>
        <c:scaling>
          <c:orientation val="minMax"/>
        </c:scaling>
        <c:delete val="0"/>
        <c:axPos val="b"/>
        <c:majorTickMark val="out"/>
        <c:minorTickMark val="none"/>
        <c:tickLblPos val="nextTo"/>
        <c:txPr>
          <a:bodyPr/>
          <a:lstStyle/>
          <a:p>
            <a:pPr>
              <a:defRPr sz="2000"/>
            </a:pPr>
            <a:endParaRPr lang="en-US"/>
          </a:p>
        </c:txPr>
        <c:crossAx val="293617088"/>
        <c:crosses val="autoZero"/>
        <c:auto val="1"/>
        <c:lblAlgn val="ctr"/>
        <c:lblOffset val="100"/>
        <c:noMultiLvlLbl val="0"/>
      </c:catAx>
      <c:valAx>
        <c:axId val="293617088"/>
        <c:scaling>
          <c:orientation val="minMax"/>
          <c:max val="5.0000000000000031E-2"/>
          <c:min val="2.0000000000000032E-2"/>
        </c:scaling>
        <c:delete val="0"/>
        <c:axPos val="l"/>
        <c:numFmt formatCode="0.0%" sourceLinked="0"/>
        <c:majorTickMark val="out"/>
        <c:minorTickMark val="none"/>
        <c:tickLblPos val="nextTo"/>
        <c:txPr>
          <a:bodyPr/>
          <a:lstStyle/>
          <a:p>
            <a:pPr>
              <a:defRPr sz="1600"/>
            </a:pPr>
            <a:endParaRPr lang="en-US"/>
          </a:p>
        </c:txPr>
        <c:crossAx val="293616696"/>
        <c:crosses val="autoZero"/>
        <c:crossBetween val="between"/>
        <c:majorUnit val="1.0000000000000021E-2"/>
        <c:minorUnit val="1.0000000000000021E-2"/>
      </c:valAx>
    </c:plotArea>
    <c:legend>
      <c:legendPos val="r"/>
      <c:layout>
        <c:manualLayout>
          <c:xMode val="edge"/>
          <c:yMode val="edge"/>
          <c:x val="0.62290266841644792"/>
          <c:y val="0.66165317876932062"/>
          <c:w val="0.33543066491688706"/>
          <c:h val="0.16743438320210058"/>
        </c:manualLayout>
      </c:layout>
      <c:overlay val="0"/>
      <c:txPr>
        <a:bodyPr/>
        <a:lstStyle/>
        <a:p>
          <a:pPr>
            <a:defRPr sz="12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D71A2-6A72-4D58-8610-F677AF065D4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7B6BE68A-ACFA-40B0-A828-D2441EDEA0B0}">
      <dgm:prSet phldrT="[Text]" custT="1"/>
      <dgm:spPr>
        <a:solidFill>
          <a:schemeClr val="bg2">
            <a:lumMod val="75000"/>
          </a:schemeClr>
        </a:solidFill>
      </dgm:spPr>
      <dgm:t>
        <a:bodyPr/>
        <a:lstStyle/>
        <a:p>
          <a:r>
            <a:rPr lang="en-US" sz="2200" dirty="0" smtClean="0">
              <a:latin typeface="+mj-lt"/>
            </a:rPr>
            <a:t>Publicly available data sources</a:t>
          </a:r>
          <a:endParaRPr lang="en-US" sz="2200" dirty="0">
            <a:latin typeface="+mj-lt"/>
          </a:endParaRPr>
        </a:p>
      </dgm:t>
    </dgm:pt>
    <dgm:pt modelId="{9A7B0631-3ABD-476E-9D93-CAF05D5F9655}" type="parTrans" cxnId="{DC237C1F-9A04-4C09-9ED4-EED855015094}">
      <dgm:prSet/>
      <dgm:spPr/>
      <dgm:t>
        <a:bodyPr/>
        <a:lstStyle/>
        <a:p>
          <a:endParaRPr lang="en-US" sz="2400">
            <a:latin typeface="Arial Narrow" pitchFamily="34" charset="0"/>
          </a:endParaRPr>
        </a:p>
      </dgm:t>
    </dgm:pt>
    <dgm:pt modelId="{9F617B8E-7360-49C3-8AB8-49518BF8599B}" type="sibTrans" cxnId="{DC237C1F-9A04-4C09-9ED4-EED855015094}">
      <dgm:prSet/>
      <dgm:spPr/>
      <dgm:t>
        <a:bodyPr/>
        <a:lstStyle/>
        <a:p>
          <a:endParaRPr lang="en-US" sz="2400">
            <a:latin typeface="Arial Narrow" pitchFamily="34" charset="0"/>
          </a:endParaRPr>
        </a:p>
      </dgm:t>
    </dgm:pt>
    <dgm:pt modelId="{EF3748B0-23AC-43D9-9151-226E44966465}">
      <dgm:prSet phldrT="[Text]" custT="1"/>
      <dgm:spPr>
        <a:solidFill>
          <a:schemeClr val="accent5">
            <a:lumMod val="60000"/>
            <a:lumOff val="40000"/>
            <a:alpha val="90000"/>
          </a:schemeClr>
        </a:solidFill>
        <a:ln>
          <a:noFill/>
        </a:ln>
      </dgm:spPr>
      <dgm:t>
        <a:bodyPr/>
        <a:lstStyle/>
        <a:p>
          <a:r>
            <a:rPr lang="en-US" sz="2400" b="1" dirty="0" smtClean="0">
              <a:latin typeface="Arial Narrow" pitchFamily="34" charset="0"/>
            </a:rPr>
            <a:t>Centre for Disease Control (CDC)</a:t>
          </a:r>
          <a:endParaRPr lang="en-US" sz="2400" b="1" dirty="0">
            <a:latin typeface="Arial Narrow" pitchFamily="34" charset="0"/>
          </a:endParaRPr>
        </a:p>
      </dgm:t>
    </dgm:pt>
    <dgm:pt modelId="{6FC93EC0-13B1-4423-8265-868359330BC1}" type="parTrans" cxnId="{A0AED0EE-4629-4FEA-9513-0AFAF3B12359}">
      <dgm:prSet/>
      <dgm:spPr>
        <a:solidFill>
          <a:schemeClr val="accent4">
            <a:lumMod val="75000"/>
          </a:schemeClr>
        </a:solidFill>
      </dgm:spPr>
      <dgm:t>
        <a:bodyPr/>
        <a:lstStyle/>
        <a:p>
          <a:endParaRPr lang="en-US" sz="2400">
            <a:latin typeface="Arial Narrow" pitchFamily="34" charset="0"/>
          </a:endParaRPr>
        </a:p>
      </dgm:t>
    </dgm:pt>
    <dgm:pt modelId="{D5029CFD-74B6-43E2-A28D-CD2585824498}" type="sibTrans" cxnId="{A0AED0EE-4629-4FEA-9513-0AFAF3B12359}">
      <dgm:prSet/>
      <dgm:spPr>
        <a:solidFill>
          <a:schemeClr val="accent4">
            <a:lumMod val="75000"/>
          </a:schemeClr>
        </a:solidFill>
      </dgm:spPr>
      <dgm:t>
        <a:bodyPr/>
        <a:lstStyle/>
        <a:p>
          <a:endParaRPr lang="en-US" sz="2400">
            <a:latin typeface="Arial Narrow" pitchFamily="34" charset="0"/>
          </a:endParaRPr>
        </a:p>
      </dgm:t>
    </dgm:pt>
    <dgm:pt modelId="{256448B5-C516-4C25-828A-D400CE6131B3}">
      <dgm:prSet phldrT="[Text]" custT="1"/>
      <dgm:spPr>
        <a:solidFill>
          <a:schemeClr val="accent5">
            <a:lumMod val="60000"/>
            <a:lumOff val="40000"/>
            <a:alpha val="90000"/>
          </a:schemeClr>
        </a:solidFill>
        <a:ln>
          <a:noFill/>
        </a:ln>
      </dgm:spPr>
      <dgm:t>
        <a:bodyPr/>
        <a:lstStyle/>
        <a:p>
          <a:r>
            <a:rPr lang="en-US" sz="2200" b="1" dirty="0" smtClean="0">
              <a:latin typeface="Arial Narrow" pitchFamily="34" charset="0"/>
            </a:rPr>
            <a:t>Social Security Administration (SSA</a:t>
          </a:r>
          <a:r>
            <a:rPr lang="en-US" sz="2400" b="1" dirty="0" smtClean="0">
              <a:latin typeface="Arial Narrow" pitchFamily="34" charset="0"/>
            </a:rPr>
            <a:t>)</a:t>
          </a:r>
        </a:p>
        <a:p>
          <a:r>
            <a:rPr lang="en-US" sz="1800" dirty="0" smtClean="0">
              <a:latin typeface="Arial Narrow" pitchFamily="34" charset="0"/>
            </a:rPr>
            <a:t>Industry tables (MP2014 and 2015) used SSA</a:t>
          </a:r>
        </a:p>
      </dgm:t>
    </dgm:pt>
    <dgm:pt modelId="{8DFE9549-7534-435B-9EB6-D4AAABDECCCF}" type="parTrans" cxnId="{6B153218-D7F3-4E37-A8A6-54025CCB8C16}">
      <dgm:prSet/>
      <dgm:spPr/>
      <dgm:t>
        <a:bodyPr/>
        <a:lstStyle/>
        <a:p>
          <a:endParaRPr lang="en-US" sz="2400">
            <a:latin typeface="Arial Narrow" pitchFamily="34" charset="0"/>
          </a:endParaRPr>
        </a:p>
      </dgm:t>
    </dgm:pt>
    <dgm:pt modelId="{559FC299-7EB0-4B4A-A8A2-F1E324E1C805}" type="sibTrans" cxnId="{6B153218-D7F3-4E37-A8A6-54025CCB8C16}">
      <dgm:prSet/>
      <dgm:spPr>
        <a:solidFill>
          <a:schemeClr val="accent4">
            <a:lumMod val="75000"/>
          </a:schemeClr>
        </a:solidFill>
      </dgm:spPr>
      <dgm:t>
        <a:bodyPr/>
        <a:lstStyle/>
        <a:p>
          <a:endParaRPr lang="en-US" sz="2400">
            <a:latin typeface="Arial Narrow" pitchFamily="34" charset="0"/>
          </a:endParaRPr>
        </a:p>
      </dgm:t>
    </dgm:pt>
    <dgm:pt modelId="{AAA298C3-6F79-44C5-B6D2-7FFE2677BFD5}">
      <dgm:prSet phldrT="[Text]" custT="1"/>
      <dgm:spPr>
        <a:solidFill>
          <a:schemeClr val="bg2">
            <a:lumMod val="75000"/>
          </a:schemeClr>
        </a:solidFill>
      </dgm:spPr>
      <dgm:t>
        <a:bodyPr/>
        <a:lstStyle/>
        <a:p>
          <a:r>
            <a:rPr lang="en-US" sz="2200" dirty="0" smtClean="0">
              <a:latin typeface="+mj-lt"/>
            </a:rPr>
            <a:t>Privately available data source</a:t>
          </a:r>
          <a:endParaRPr lang="en-US" sz="2200" dirty="0">
            <a:latin typeface="+mj-lt"/>
          </a:endParaRPr>
        </a:p>
      </dgm:t>
    </dgm:pt>
    <dgm:pt modelId="{E110C91D-41AF-441A-BE1F-7B962D63E26F}" type="parTrans" cxnId="{943843F3-2E76-4516-BBA3-B8D8DC7BBEBE}">
      <dgm:prSet/>
      <dgm:spPr/>
      <dgm:t>
        <a:bodyPr/>
        <a:lstStyle/>
        <a:p>
          <a:endParaRPr lang="en-US" sz="2400">
            <a:latin typeface="Arial Narrow" pitchFamily="34" charset="0"/>
          </a:endParaRPr>
        </a:p>
      </dgm:t>
    </dgm:pt>
    <dgm:pt modelId="{11522631-E68E-4AA2-907C-8A00ACED4DBF}" type="sibTrans" cxnId="{943843F3-2E76-4516-BBA3-B8D8DC7BBEBE}">
      <dgm:prSet/>
      <dgm:spPr/>
      <dgm:t>
        <a:bodyPr/>
        <a:lstStyle/>
        <a:p>
          <a:endParaRPr lang="en-US" sz="2400">
            <a:latin typeface="Arial Narrow" pitchFamily="34" charset="0"/>
          </a:endParaRPr>
        </a:p>
      </dgm:t>
    </dgm:pt>
    <dgm:pt modelId="{E91D6AA3-F72E-44A6-B9B4-CD3F3F0DB163}">
      <dgm:prSet phldrT="[Text]" custT="1"/>
      <dgm:spPr>
        <a:solidFill>
          <a:schemeClr val="accent5">
            <a:lumMod val="60000"/>
            <a:lumOff val="40000"/>
            <a:alpha val="90000"/>
          </a:schemeClr>
        </a:solidFill>
        <a:ln>
          <a:noFill/>
        </a:ln>
      </dgm:spPr>
      <dgm:t>
        <a:bodyPr/>
        <a:lstStyle/>
        <a:p>
          <a:r>
            <a:rPr lang="en-US" sz="2400" dirty="0" smtClean="0">
              <a:latin typeface="Arial Narrow" pitchFamily="34" charset="0"/>
            </a:rPr>
            <a:t>Medicare (CMS)</a:t>
          </a:r>
          <a:endParaRPr lang="en-US" sz="2400" dirty="0">
            <a:latin typeface="Arial Narrow" pitchFamily="34" charset="0"/>
          </a:endParaRPr>
        </a:p>
      </dgm:t>
    </dgm:pt>
    <dgm:pt modelId="{436A40B7-4E60-4929-A5B1-072B2AA98D0E}" type="parTrans" cxnId="{A45E8F58-9D19-4238-B582-398536E883FD}">
      <dgm:prSet/>
      <dgm:spPr>
        <a:solidFill>
          <a:schemeClr val="accent4">
            <a:lumMod val="75000"/>
          </a:schemeClr>
        </a:solidFill>
      </dgm:spPr>
      <dgm:t>
        <a:bodyPr/>
        <a:lstStyle/>
        <a:p>
          <a:endParaRPr lang="en-US" sz="2400">
            <a:latin typeface="Arial Narrow" pitchFamily="34" charset="0"/>
          </a:endParaRPr>
        </a:p>
      </dgm:t>
    </dgm:pt>
    <dgm:pt modelId="{3BF6F3B1-307A-4A87-BD57-27CC0968DDD2}" type="sibTrans" cxnId="{A45E8F58-9D19-4238-B582-398536E883FD}">
      <dgm:prSet/>
      <dgm:spPr/>
      <dgm:t>
        <a:bodyPr/>
        <a:lstStyle/>
        <a:p>
          <a:endParaRPr lang="en-US" sz="2400">
            <a:latin typeface="Arial Narrow" pitchFamily="34" charset="0"/>
          </a:endParaRPr>
        </a:p>
      </dgm:t>
    </dgm:pt>
    <dgm:pt modelId="{D5B02FCB-BA98-478C-9C95-E15025AE2F03}">
      <dgm:prSet phldrT="[Text]" custT="1"/>
      <dgm:spPr>
        <a:solidFill>
          <a:schemeClr val="accent5">
            <a:lumMod val="60000"/>
            <a:lumOff val="40000"/>
            <a:alpha val="90000"/>
          </a:schemeClr>
        </a:solidFill>
        <a:ln>
          <a:noFill/>
        </a:ln>
      </dgm:spPr>
      <dgm:t>
        <a:bodyPr/>
        <a:lstStyle/>
        <a:p>
          <a:r>
            <a:rPr lang="en-US" sz="2400" b="1" dirty="0" smtClean="0">
              <a:latin typeface="Arial Narrow" pitchFamily="34" charset="0"/>
            </a:rPr>
            <a:t>Human Mortality Database</a:t>
          </a:r>
          <a:endParaRPr lang="en-US" sz="2400" b="1" dirty="0">
            <a:latin typeface="Arial Narrow" pitchFamily="34" charset="0"/>
          </a:endParaRPr>
        </a:p>
      </dgm:t>
    </dgm:pt>
    <dgm:pt modelId="{124024C2-894B-4F41-9074-72FD3E486A4C}" type="parTrans" cxnId="{A4AAD752-2844-4B6B-A04A-5073C3D6FAAB}">
      <dgm:prSet/>
      <dgm:spPr/>
      <dgm:t>
        <a:bodyPr/>
        <a:lstStyle/>
        <a:p>
          <a:endParaRPr lang="en-US"/>
        </a:p>
      </dgm:t>
    </dgm:pt>
    <dgm:pt modelId="{F8E8A331-7AB4-420B-A28E-EA5374ADD034}" type="sibTrans" cxnId="{A4AAD752-2844-4B6B-A04A-5073C3D6FAAB}">
      <dgm:prSet/>
      <dgm:spPr/>
      <dgm:t>
        <a:bodyPr/>
        <a:lstStyle/>
        <a:p>
          <a:endParaRPr lang="en-US"/>
        </a:p>
      </dgm:t>
    </dgm:pt>
    <dgm:pt modelId="{35EC40D4-F857-4366-8FC3-5F3BC514C46D}" type="pres">
      <dgm:prSet presAssocID="{66ED71A2-6A72-4D58-8610-F677AF065D49}" presName="Name0" presStyleCnt="0">
        <dgm:presLayoutVars>
          <dgm:dir/>
          <dgm:animLvl val="lvl"/>
          <dgm:resizeHandles val="exact"/>
        </dgm:presLayoutVars>
      </dgm:prSet>
      <dgm:spPr/>
      <dgm:t>
        <a:bodyPr/>
        <a:lstStyle/>
        <a:p>
          <a:endParaRPr lang="en-US"/>
        </a:p>
      </dgm:t>
    </dgm:pt>
    <dgm:pt modelId="{B67DB75B-5BE5-4C31-B192-E61F65FB32C6}" type="pres">
      <dgm:prSet presAssocID="{7B6BE68A-ACFA-40B0-A828-D2441EDEA0B0}" presName="vertFlow" presStyleCnt="0"/>
      <dgm:spPr/>
    </dgm:pt>
    <dgm:pt modelId="{21D96B3D-331D-4725-B86B-2234B2F6FFEB}" type="pres">
      <dgm:prSet presAssocID="{7B6BE68A-ACFA-40B0-A828-D2441EDEA0B0}" presName="header" presStyleLbl="node1" presStyleIdx="0" presStyleCnt="2"/>
      <dgm:spPr/>
      <dgm:t>
        <a:bodyPr/>
        <a:lstStyle/>
        <a:p>
          <a:endParaRPr lang="en-US"/>
        </a:p>
      </dgm:t>
    </dgm:pt>
    <dgm:pt modelId="{6B78FF53-B85F-4B35-BC81-FCD17463B1E2}" type="pres">
      <dgm:prSet presAssocID="{6FC93EC0-13B1-4423-8265-868359330BC1}" presName="parTrans" presStyleLbl="sibTrans2D1" presStyleIdx="0" presStyleCnt="4"/>
      <dgm:spPr/>
      <dgm:t>
        <a:bodyPr/>
        <a:lstStyle/>
        <a:p>
          <a:endParaRPr lang="en-US"/>
        </a:p>
      </dgm:t>
    </dgm:pt>
    <dgm:pt modelId="{64AD7FE4-E408-4A47-8660-FD29305ECB0B}" type="pres">
      <dgm:prSet presAssocID="{EF3748B0-23AC-43D9-9151-226E44966465}" presName="child" presStyleLbl="alignAccFollowNode1" presStyleIdx="0" presStyleCnt="4">
        <dgm:presLayoutVars>
          <dgm:chMax val="0"/>
          <dgm:bulletEnabled val="1"/>
        </dgm:presLayoutVars>
      </dgm:prSet>
      <dgm:spPr/>
      <dgm:t>
        <a:bodyPr/>
        <a:lstStyle/>
        <a:p>
          <a:endParaRPr lang="en-US"/>
        </a:p>
      </dgm:t>
    </dgm:pt>
    <dgm:pt modelId="{866950EE-A306-438A-ACDE-365448436C35}" type="pres">
      <dgm:prSet presAssocID="{D5029CFD-74B6-43E2-A28D-CD2585824498}" presName="sibTrans" presStyleLbl="sibTrans2D1" presStyleIdx="1" presStyleCnt="4"/>
      <dgm:spPr/>
      <dgm:t>
        <a:bodyPr/>
        <a:lstStyle/>
        <a:p>
          <a:endParaRPr lang="en-US"/>
        </a:p>
      </dgm:t>
    </dgm:pt>
    <dgm:pt modelId="{AE04E87B-C561-4AA4-BA61-2F1449171AD4}" type="pres">
      <dgm:prSet presAssocID="{256448B5-C516-4C25-828A-D400CE6131B3}" presName="child" presStyleLbl="alignAccFollowNode1" presStyleIdx="1" presStyleCnt="4">
        <dgm:presLayoutVars>
          <dgm:chMax val="0"/>
          <dgm:bulletEnabled val="1"/>
        </dgm:presLayoutVars>
      </dgm:prSet>
      <dgm:spPr/>
      <dgm:t>
        <a:bodyPr/>
        <a:lstStyle/>
        <a:p>
          <a:endParaRPr lang="en-US"/>
        </a:p>
      </dgm:t>
    </dgm:pt>
    <dgm:pt modelId="{5E53C518-7BCA-45FA-8815-F10A837F57C8}" type="pres">
      <dgm:prSet presAssocID="{559FC299-7EB0-4B4A-A8A2-F1E324E1C805}" presName="sibTrans" presStyleLbl="sibTrans2D1" presStyleIdx="2" presStyleCnt="4"/>
      <dgm:spPr/>
      <dgm:t>
        <a:bodyPr/>
        <a:lstStyle/>
        <a:p>
          <a:endParaRPr lang="en-US"/>
        </a:p>
      </dgm:t>
    </dgm:pt>
    <dgm:pt modelId="{B041A87B-4F24-43F1-91EE-3BBB7B1912D5}" type="pres">
      <dgm:prSet presAssocID="{D5B02FCB-BA98-478C-9C95-E15025AE2F03}" presName="child" presStyleLbl="alignAccFollowNode1" presStyleIdx="2" presStyleCnt="4">
        <dgm:presLayoutVars>
          <dgm:chMax val="0"/>
          <dgm:bulletEnabled val="1"/>
        </dgm:presLayoutVars>
      </dgm:prSet>
      <dgm:spPr/>
      <dgm:t>
        <a:bodyPr/>
        <a:lstStyle/>
        <a:p>
          <a:endParaRPr lang="en-US"/>
        </a:p>
      </dgm:t>
    </dgm:pt>
    <dgm:pt modelId="{240DFE10-AFF4-4D71-8457-F19AB4F42635}" type="pres">
      <dgm:prSet presAssocID="{7B6BE68A-ACFA-40B0-A828-D2441EDEA0B0}" presName="hSp" presStyleCnt="0"/>
      <dgm:spPr/>
    </dgm:pt>
    <dgm:pt modelId="{5DCC6958-732C-462D-9A04-24A8C443AAB7}" type="pres">
      <dgm:prSet presAssocID="{AAA298C3-6F79-44C5-B6D2-7FFE2677BFD5}" presName="vertFlow" presStyleCnt="0"/>
      <dgm:spPr/>
    </dgm:pt>
    <dgm:pt modelId="{438308B8-5C04-48D6-95A6-22ED7E8D390D}" type="pres">
      <dgm:prSet presAssocID="{AAA298C3-6F79-44C5-B6D2-7FFE2677BFD5}" presName="header" presStyleLbl="node1" presStyleIdx="1" presStyleCnt="2"/>
      <dgm:spPr/>
      <dgm:t>
        <a:bodyPr/>
        <a:lstStyle/>
        <a:p>
          <a:endParaRPr lang="en-US"/>
        </a:p>
      </dgm:t>
    </dgm:pt>
    <dgm:pt modelId="{23F196B6-F952-4EF6-9606-C87ECCE52EE3}" type="pres">
      <dgm:prSet presAssocID="{436A40B7-4E60-4929-A5B1-072B2AA98D0E}" presName="parTrans" presStyleLbl="sibTrans2D1" presStyleIdx="3" presStyleCnt="4"/>
      <dgm:spPr/>
      <dgm:t>
        <a:bodyPr/>
        <a:lstStyle/>
        <a:p>
          <a:endParaRPr lang="en-US"/>
        </a:p>
      </dgm:t>
    </dgm:pt>
    <dgm:pt modelId="{7F46B920-2BB1-4406-BFE3-E1850DC3C65D}" type="pres">
      <dgm:prSet presAssocID="{E91D6AA3-F72E-44A6-B9B4-CD3F3F0DB163}" presName="child" presStyleLbl="alignAccFollowNode1" presStyleIdx="3" presStyleCnt="4">
        <dgm:presLayoutVars>
          <dgm:chMax val="0"/>
          <dgm:bulletEnabled val="1"/>
        </dgm:presLayoutVars>
      </dgm:prSet>
      <dgm:spPr/>
      <dgm:t>
        <a:bodyPr/>
        <a:lstStyle/>
        <a:p>
          <a:endParaRPr lang="en-US"/>
        </a:p>
      </dgm:t>
    </dgm:pt>
  </dgm:ptLst>
  <dgm:cxnLst>
    <dgm:cxn modelId="{129FE663-A210-49E2-99DB-2D3C65B9100F}" type="presOf" srcId="{D5B02FCB-BA98-478C-9C95-E15025AE2F03}" destId="{B041A87B-4F24-43F1-91EE-3BBB7B1912D5}" srcOrd="0" destOrd="0" presId="urn:microsoft.com/office/officeart/2005/8/layout/lProcess1"/>
    <dgm:cxn modelId="{BCC50501-1FD8-445D-85E2-A91C854AA63E}" type="presOf" srcId="{D5029CFD-74B6-43E2-A28D-CD2585824498}" destId="{866950EE-A306-438A-ACDE-365448436C35}" srcOrd="0" destOrd="0" presId="urn:microsoft.com/office/officeart/2005/8/layout/lProcess1"/>
    <dgm:cxn modelId="{943843F3-2E76-4516-BBA3-B8D8DC7BBEBE}" srcId="{66ED71A2-6A72-4D58-8610-F677AF065D49}" destId="{AAA298C3-6F79-44C5-B6D2-7FFE2677BFD5}" srcOrd="1" destOrd="0" parTransId="{E110C91D-41AF-441A-BE1F-7B962D63E26F}" sibTransId="{11522631-E68E-4AA2-907C-8A00ACED4DBF}"/>
    <dgm:cxn modelId="{A4AAD752-2844-4B6B-A04A-5073C3D6FAAB}" srcId="{7B6BE68A-ACFA-40B0-A828-D2441EDEA0B0}" destId="{D5B02FCB-BA98-478C-9C95-E15025AE2F03}" srcOrd="2" destOrd="0" parTransId="{124024C2-894B-4F41-9074-72FD3E486A4C}" sibTransId="{F8E8A331-7AB4-420B-A28E-EA5374ADD034}"/>
    <dgm:cxn modelId="{A349F660-A635-42E0-BEE1-BA904F443E69}" type="presOf" srcId="{7B6BE68A-ACFA-40B0-A828-D2441EDEA0B0}" destId="{21D96B3D-331D-4725-B86B-2234B2F6FFEB}" srcOrd="0" destOrd="0" presId="urn:microsoft.com/office/officeart/2005/8/layout/lProcess1"/>
    <dgm:cxn modelId="{434C3BBE-A6C4-4175-A284-378E37B75EE6}" type="presOf" srcId="{256448B5-C516-4C25-828A-D400CE6131B3}" destId="{AE04E87B-C561-4AA4-BA61-2F1449171AD4}" srcOrd="0" destOrd="0" presId="urn:microsoft.com/office/officeart/2005/8/layout/lProcess1"/>
    <dgm:cxn modelId="{6B153218-D7F3-4E37-A8A6-54025CCB8C16}" srcId="{7B6BE68A-ACFA-40B0-A828-D2441EDEA0B0}" destId="{256448B5-C516-4C25-828A-D400CE6131B3}" srcOrd="1" destOrd="0" parTransId="{8DFE9549-7534-435B-9EB6-D4AAABDECCCF}" sibTransId="{559FC299-7EB0-4B4A-A8A2-F1E324E1C805}"/>
    <dgm:cxn modelId="{A0AED0EE-4629-4FEA-9513-0AFAF3B12359}" srcId="{7B6BE68A-ACFA-40B0-A828-D2441EDEA0B0}" destId="{EF3748B0-23AC-43D9-9151-226E44966465}" srcOrd="0" destOrd="0" parTransId="{6FC93EC0-13B1-4423-8265-868359330BC1}" sibTransId="{D5029CFD-74B6-43E2-A28D-CD2585824498}"/>
    <dgm:cxn modelId="{DC237C1F-9A04-4C09-9ED4-EED855015094}" srcId="{66ED71A2-6A72-4D58-8610-F677AF065D49}" destId="{7B6BE68A-ACFA-40B0-A828-D2441EDEA0B0}" srcOrd="0" destOrd="0" parTransId="{9A7B0631-3ABD-476E-9D93-CAF05D5F9655}" sibTransId="{9F617B8E-7360-49C3-8AB8-49518BF8599B}"/>
    <dgm:cxn modelId="{C976EFCF-0819-4D8B-A177-ED620C61F604}" type="presOf" srcId="{436A40B7-4E60-4929-A5B1-072B2AA98D0E}" destId="{23F196B6-F952-4EF6-9606-C87ECCE52EE3}" srcOrd="0" destOrd="0" presId="urn:microsoft.com/office/officeart/2005/8/layout/lProcess1"/>
    <dgm:cxn modelId="{90B1F55B-39E0-4CD2-82DC-52A4B7BD0C2D}" type="presOf" srcId="{559FC299-7EB0-4B4A-A8A2-F1E324E1C805}" destId="{5E53C518-7BCA-45FA-8815-F10A837F57C8}" srcOrd="0" destOrd="0" presId="urn:microsoft.com/office/officeart/2005/8/layout/lProcess1"/>
    <dgm:cxn modelId="{7A638F70-0399-4344-8B31-472B192CAD5B}" type="presOf" srcId="{6FC93EC0-13B1-4423-8265-868359330BC1}" destId="{6B78FF53-B85F-4B35-BC81-FCD17463B1E2}" srcOrd="0" destOrd="0" presId="urn:microsoft.com/office/officeart/2005/8/layout/lProcess1"/>
    <dgm:cxn modelId="{FEA21D01-EF79-470C-9503-4BC735A322E7}" type="presOf" srcId="{AAA298C3-6F79-44C5-B6D2-7FFE2677BFD5}" destId="{438308B8-5C04-48D6-95A6-22ED7E8D390D}" srcOrd="0" destOrd="0" presId="urn:microsoft.com/office/officeart/2005/8/layout/lProcess1"/>
    <dgm:cxn modelId="{BEA38425-9FED-4407-A653-DAF1944B98EE}" type="presOf" srcId="{E91D6AA3-F72E-44A6-B9B4-CD3F3F0DB163}" destId="{7F46B920-2BB1-4406-BFE3-E1850DC3C65D}" srcOrd="0" destOrd="0" presId="urn:microsoft.com/office/officeart/2005/8/layout/lProcess1"/>
    <dgm:cxn modelId="{3C14F081-8B9A-42EA-84A2-60ACAAF27525}" type="presOf" srcId="{66ED71A2-6A72-4D58-8610-F677AF065D49}" destId="{35EC40D4-F857-4366-8FC3-5F3BC514C46D}" srcOrd="0" destOrd="0" presId="urn:microsoft.com/office/officeart/2005/8/layout/lProcess1"/>
    <dgm:cxn modelId="{A45E8F58-9D19-4238-B582-398536E883FD}" srcId="{AAA298C3-6F79-44C5-B6D2-7FFE2677BFD5}" destId="{E91D6AA3-F72E-44A6-B9B4-CD3F3F0DB163}" srcOrd="0" destOrd="0" parTransId="{436A40B7-4E60-4929-A5B1-072B2AA98D0E}" sibTransId="{3BF6F3B1-307A-4A87-BD57-27CC0968DDD2}"/>
    <dgm:cxn modelId="{C722BE1A-C264-4300-8044-7A9B8802F3D0}" type="presOf" srcId="{EF3748B0-23AC-43D9-9151-226E44966465}" destId="{64AD7FE4-E408-4A47-8660-FD29305ECB0B}" srcOrd="0" destOrd="0" presId="urn:microsoft.com/office/officeart/2005/8/layout/lProcess1"/>
    <dgm:cxn modelId="{1ACD7BA5-7391-446C-8FD0-C2DF8FC54FB8}" type="presParOf" srcId="{35EC40D4-F857-4366-8FC3-5F3BC514C46D}" destId="{B67DB75B-5BE5-4C31-B192-E61F65FB32C6}" srcOrd="0" destOrd="0" presId="urn:microsoft.com/office/officeart/2005/8/layout/lProcess1"/>
    <dgm:cxn modelId="{3E0A8EB7-36F3-41B8-92E4-958063BE1D14}" type="presParOf" srcId="{B67DB75B-5BE5-4C31-B192-E61F65FB32C6}" destId="{21D96B3D-331D-4725-B86B-2234B2F6FFEB}" srcOrd="0" destOrd="0" presId="urn:microsoft.com/office/officeart/2005/8/layout/lProcess1"/>
    <dgm:cxn modelId="{E76F9835-3396-4462-9DDA-7DD31319A672}" type="presParOf" srcId="{B67DB75B-5BE5-4C31-B192-E61F65FB32C6}" destId="{6B78FF53-B85F-4B35-BC81-FCD17463B1E2}" srcOrd="1" destOrd="0" presId="urn:microsoft.com/office/officeart/2005/8/layout/lProcess1"/>
    <dgm:cxn modelId="{64008A7A-C0DF-4A3E-B612-42D0099BA23C}" type="presParOf" srcId="{B67DB75B-5BE5-4C31-B192-E61F65FB32C6}" destId="{64AD7FE4-E408-4A47-8660-FD29305ECB0B}" srcOrd="2" destOrd="0" presId="urn:microsoft.com/office/officeart/2005/8/layout/lProcess1"/>
    <dgm:cxn modelId="{7EA9C81C-DF93-46AD-90E3-3C480B6EC8C1}" type="presParOf" srcId="{B67DB75B-5BE5-4C31-B192-E61F65FB32C6}" destId="{866950EE-A306-438A-ACDE-365448436C35}" srcOrd="3" destOrd="0" presId="urn:microsoft.com/office/officeart/2005/8/layout/lProcess1"/>
    <dgm:cxn modelId="{F51CCAB5-0E89-4B5A-B280-9C3F7054A2B8}" type="presParOf" srcId="{B67DB75B-5BE5-4C31-B192-E61F65FB32C6}" destId="{AE04E87B-C561-4AA4-BA61-2F1449171AD4}" srcOrd="4" destOrd="0" presId="urn:microsoft.com/office/officeart/2005/8/layout/lProcess1"/>
    <dgm:cxn modelId="{3EE3CA2F-A674-468C-B7BE-80519BB256E1}" type="presParOf" srcId="{B67DB75B-5BE5-4C31-B192-E61F65FB32C6}" destId="{5E53C518-7BCA-45FA-8815-F10A837F57C8}" srcOrd="5" destOrd="0" presId="urn:microsoft.com/office/officeart/2005/8/layout/lProcess1"/>
    <dgm:cxn modelId="{0CD89914-E2D8-4122-9730-04B1D1921CF3}" type="presParOf" srcId="{B67DB75B-5BE5-4C31-B192-E61F65FB32C6}" destId="{B041A87B-4F24-43F1-91EE-3BBB7B1912D5}" srcOrd="6" destOrd="0" presId="urn:microsoft.com/office/officeart/2005/8/layout/lProcess1"/>
    <dgm:cxn modelId="{73BD6DA5-8D33-414C-B68F-25835F91F728}" type="presParOf" srcId="{35EC40D4-F857-4366-8FC3-5F3BC514C46D}" destId="{240DFE10-AFF4-4D71-8457-F19AB4F42635}" srcOrd="1" destOrd="0" presId="urn:microsoft.com/office/officeart/2005/8/layout/lProcess1"/>
    <dgm:cxn modelId="{35EDE7CF-49FA-4B6E-A9AB-F82964FD05FC}" type="presParOf" srcId="{35EC40D4-F857-4366-8FC3-5F3BC514C46D}" destId="{5DCC6958-732C-462D-9A04-24A8C443AAB7}" srcOrd="2" destOrd="0" presId="urn:microsoft.com/office/officeart/2005/8/layout/lProcess1"/>
    <dgm:cxn modelId="{34BEE8EB-095B-4DF4-B548-8105CFB79D3F}" type="presParOf" srcId="{5DCC6958-732C-462D-9A04-24A8C443AAB7}" destId="{438308B8-5C04-48D6-95A6-22ED7E8D390D}" srcOrd="0" destOrd="0" presId="urn:microsoft.com/office/officeart/2005/8/layout/lProcess1"/>
    <dgm:cxn modelId="{9024DC41-3501-4207-9C35-CC0D2D27B040}" type="presParOf" srcId="{5DCC6958-732C-462D-9A04-24A8C443AAB7}" destId="{23F196B6-F952-4EF6-9606-C87ECCE52EE3}" srcOrd="1" destOrd="0" presId="urn:microsoft.com/office/officeart/2005/8/layout/lProcess1"/>
    <dgm:cxn modelId="{D7318C01-5DDE-4EEB-A698-B3CFDAF32F2A}" type="presParOf" srcId="{5DCC6958-732C-462D-9A04-24A8C443AAB7}" destId="{7F46B920-2BB1-4406-BFE3-E1850DC3C65D}"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62A3FD3-2DFD-4857-B10C-FDF2A5951206}" type="datetimeFigureOut">
              <a:rPr lang="en-US" smtClean="0"/>
              <a:pPr/>
              <a:t>9/28/2016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C1E1D32-A52B-4EA3-91C6-733BCC198805}" type="slidenum">
              <a:rPr lang="en-US" smtClean="0"/>
              <a:pPr/>
              <a:t>‹#›</a:t>
            </a:fld>
            <a:endParaRPr lang="en-US"/>
          </a:p>
        </p:txBody>
      </p:sp>
    </p:spTree>
    <p:extLst>
      <p:ext uri="{BB962C8B-B14F-4D97-AF65-F5344CB8AC3E}">
        <p14:creationId xmlns:p14="http://schemas.microsoft.com/office/powerpoint/2010/main" val="1731502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35D64C8-0B8C-4820-BD4D-A324D6491ED9}" type="datetimeFigureOut">
              <a:rPr lang="en-US" smtClean="0"/>
              <a:pPr/>
              <a:t>9/28/2016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F012E202-F2F8-4DA7-BEE0-CC09DEB131A2}" type="slidenum">
              <a:rPr lang="en-US" smtClean="0"/>
              <a:pPr/>
              <a:t>‹#›</a:t>
            </a:fld>
            <a:endParaRPr lang="en-US"/>
          </a:p>
        </p:txBody>
      </p:sp>
    </p:spTree>
    <p:extLst>
      <p:ext uri="{BB962C8B-B14F-4D97-AF65-F5344CB8AC3E}">
        <p14:creationId xmlns:p14="http://schemas.microsoft.com/office/powerpoint/2010/main" val="353408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Fish Jumping Out of Crowded Bowl.jpg"/>
          <p:cNvPicPr>
            <a:picLocks noChangeAspect="1"/>
          </p:cNvPicPr>
          <p:nvPr userDrawn="1"/>
        </p:nvPicPr>
        <p:blipFill>
          <a:blip r:embed="rId2" cstate="print"/>
          <a:srcRect b="2982"/>
          <a:stretch>
            <a:fillRect/>
          </a:stretch>
        </p:blipFill>
        <p:spPr>
          <a:xfrm>
            <a:off x="1599493" y="1329436"/>
            <a:ext cx="5958085" cy="5020018"/>
          </a:xfrm>
          <a:prstGeom prst="rect">
            <a:avLst/>
          </a:prstGeom>
        </p:spPr>
      </p:pic>
      <p:sp>
        <p:nvSpPr>
          <p:cNvPr id="2" name="Title 1"/>
          <p:cNvSpPr>
            <a:spLocks noGrp="1"/>
          </p:cNvSpPr>
          <p:nvPr>
            <p:ph type="ctrTitle" hasCustomPrompt="1"/>
          </p:nvPr>
        </p:nvSpPr>
        <p:spPr>
          <a:xfrm>
            <a:off x="1278084" y="1783458"/>
            <a:ext cx="6602078" cy="1470025"/>
          </a:xfrm>
        </p:spPr>
        <p:txBody>
          <a:bodyPr anchor="ctr">
            <a:noAutofit/>
          </a:bodyPr>
          <a:lstStyle>
            <a:lvl1pPr algn="ctr">
              <a:defRPr sz="4400">
                <a:solidFill>
                  <a:schemeClr val="bg2"/>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l="70833" t="80000" b="6667"/>
          <a:stretch>
            <a:fillRect/>
          </a:stretch>
        </p:blipFill>
        <p:spPr>
          <a:xfrm>
            <a:off x="6069375" y="341523"/>
            <a:ext cx="2152879" cy="738130"/>
          </a:xfrm>
          <a:prstGeom prst="rect">
            <a:avLst/>
          </a:prstGeom>
        </p:spPr>
      </p:pic>
    </p:spTree>
    <p:extLst>
      <p:ext uri="{BB962C8B-B14F-4D97-AF65-F5344CB8AC3E}">
        <p14:creationId xmlns:p14="http://schemas.microsoft.com/office/powerpoint/2010/main" val="354057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138"/>
            <a:ext cx="8229600" cy="1143000"/>
          </a:xfrm>
          <a:prstGeom prst="rect">
            <a:avLst/>
          </a:prstGeom>
        </p:spPr>
        <p:txBody>
          <a:bodyPr/>
          <a:lstStyle>
            <a:lvl1pPr>
              <a:defRPr>
                <a:solidFill>
                  <a:srgbClr val="008FCB"/>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28600" y="6272213"/>
            <a:ext cx="5868988" cy="365125"/>
          </a:xfrm>
          <a:prstGeom prst="rect">
            <a:avLst/>
          </a:prstGeom>
        </p:spPr>
        <p:txBody>
          <a:bodyPr/>
          <a:lstStyle>
            <a:lvl1pPr>
              <a:defRPr/>
            </a:lvl1pPr>
          </a:lstStyle>
          <a:p>
            <a:pPr>
              <a:defRPr/>
            </a:pPr>
            <a:endParaRPr lang="en-US">
              <a:solidFill>
                <a:srgbClr val="14131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a:off x="381000" y="257175"/>
            <a:ext cx="8229600" cy="885825"/>
          </a:xfrm>
          <a:prstGeom prst="rect">
            <a:avLst/>
          </a:prstGeom>
        </p:spPr>
        <p:txBody>
          <a:bodyPr/>
          <a:lstStyle>
            <a:lvl1pPr>
              <a:defRPr sz="2200">
                <a:solidFill>
                  <a:schemeClr val="bg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28766" y="1467522"/>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0"/>
          </p:nvPr>
        </p:nvSpPr>
        <p:spPr>
          <a:xfrm>
            <a:off x="152400" y="6565900"/>
            <a:ext cx="7010400" cy="215900"/>
          </a:xfrm>
          <a:prstGeom prst="rect">
            <a:avLst/>
          </a:prstGeom>
        </p:spPr>
        <p:txBody>
          <a:bodyPr/>
          <a:lstStyle>
            <a:lvl1pPr eaLnBrk="0" hangingPunct="0">
              <a:defRPr/>
            </a:lvl1pPr>
          </a:lstStyle>
          <a:p>
            <a:endParaRPr lang="en-US">
              <a:solidFill>
                <a:srgbClr val="141313"/>
              </a:solidFill>
            </a:endParaRPr>
          </a:p>
        </p:txBody>
      </p:sp>
      <p:pic>
        <p:nvPicPr>
          <p:cNvPr id="1026" name="Picture 2"/>
          <p:cNvPicPr>
            <a:picLocks noChangeAspect="1" noChangeArrowheads="1"/>
          </p:cNvPicPr>
          <p:nvPr userDrawn="1"/>
        </p:nvPicPr>
        <p:blipFill>
          <a:blip r:embed="rId2" cstate="print"/>
          <a:srcRect/>
          <a:stretch>
            <a:fillRect/>
          </a:stretch>
        </p:blipFill>
        <p:spPr bwMode="auto">
          <a:xfrm>
            <a:off x="6400800" y="6019800"/>
            <a:ext cx="2305050" cy="56197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Navy Header TEXT Layout">
    <p:spTree>
      <p:nvGrpSpPr>
        <p:cNvPr id="1" name=""/>
        <p:cNvGrpSpPr/>
        <p:nvPr/>
      </p:nvGrpSpPr>
      <p:grpSpPr>
        <a:xfrm>
          <a:off x="0" y="0"/>
          <a:ext cx="0" cy="0"/>
          <a:chOff x="0" y="0"/>
          <a:chExt cx="0" cy="0"/>
        </a:xfrm>
      </p:grpSpPr>
      <p:sp>
        <p:nvSpPr>
          <p:cNvPr id="2" name="Title 1"/>
          <p:cNvSpPr>
            <a:spLocks noGrp="1"/>
          </p:cNvSpPr>
          <p:nvPr>
            <p:ph type="title"/>
          </p:nvPr>
        </p:nvSpPr>
        <p:spPr>
          <a:xfrm>
            <a:off x="341376" y="381000"/>
            <a:ext cx="8421624" cy="838200"/>
          </a:xfrm>
          <a:prstGeom prst="rect">
            <a:avLst/>
          </a:prstGeom>
        </p:spPr>
        <p:txBody>
          <a:bodyPr/>
          <a:lstStyle>
            <a:lvl1pPr algn="l">
              <a:defRPr sz="28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52400" y="6565900"/>
            <a:ext cx="7010400" cy="215900"/>
          </a:xfrm>
          <a:prstGeom prst="rect">
            <a:avLst/>
          </a:prstGeom>
        </p:spPr>
        <p:txBody>
          <a:bodyPr/>
          <a:lstStyle>
            <a:lvl1pPr>
              <a:defRPr/>
            </a:lvl1pPr>
          </a:lstStyle>
          <a:p>
            <a:pPr>
              <a:defRPr/>
            </a:pPr>
            <a:endParaRPr lang="en-US" dirty="0">
              <a:solidFill>
                <a:srgbClr val="141313"/>
              </a:solidFill>
            </a:endParaRPr>
          </a:p>
        </p:txBody>
      </p:sp>
      <p:sp>
        <p:nvSpPr>
          <p:cNvPr id="6" name="Slide Number Placeholder 5"/>
          <p:cNvSpPr>
            <a:spLocks noGrp="1"/>
          </p:cNvSpPr>
          <p:nvPr>
            <p:ph type="sldNum" sz="quarter" idx="12"/>
          </p:nvPr>
        </p:nvSpPr>
        <p:spPr>
          <a:xfrm>
            <a:off x="8382000" y="6340475"/>
            <a:ext cx="588264" cy="365125"/>
          </a:xfrm>
          <a:prstGeom prst="rect">
            <a:avLst/>
          </a:prstGeom>
        </p:spPr>
        <p:txBody>
          <a:bodyPr/>
          <a:lstStyle>
            <a:lvl1pPr>
              <a:defRPr/>
            </a:lvl1pPr>
          </a:lstStyle>
          <a:p>
            <a:pPr fontAlgn="base">
              <a:spcBef>
                <a:spcPct val="0"/>
              </a:spcBef>
              <a:spcAft>
                <a:spcPct val="0"/>
              </a:spcAft>
              <a:defRPr/>
            </a:pPr>
            <a:fld id="{4631245E-3700-4FB8-9FEE-4EFEA58087A9}" type="slidenum">
              <a:rPr lang="en-US">
                <a:solidFill>
                  <a:srgbClr val="141313"/>
                </a:solidFill>
              </a:rPr>
              <a:pPr fontAlgn="base">
                <a:spcBef>
                  <a:spcPct val="0"/>
                </a:spcBef>
                <a:spcAft>
                  <a:spcPct val="0"/>
                </a:spcAft>
                <a:defRPr/>
              </a:pPr>
              <a:t>‹#›</a:t>
            </a:fld>
            <a:endParaRPr lang="en-US" dirty="0">
              <a:solidFill>
                <a:srgbClr val="14131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endParaRPr lang="en-US">
              <a:solidFill>
                <a:srgbClr val="141313"/>
              </a:solidFill>
            </a:endParaRPr>
          </a:p>
        </p:txBody>
      </p:sp>
      <p:sp>
        <p:nvSpPr>
          <p:cNvPr id="4" name="Title Placeholder 1"/>
          <p:cNvSpPr>
            <a:spLocks noGrp="1"/>
          </p:cNvSpPr>
          <p:nvPr>
            <p:ph type="title"/>
          </p:nvPr>
        </p:nvSpPr>
        <p:spPr bwMode="auto">
          <a:xfrm>
            <a:off x="0" y="703263"/>
            <a:ext cx="9144000" cy="668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409713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34387" cy="44037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a:xfrm>
            <a:off x="0" y="6324601"/>
            <a:ext cx="6019799" cy="533400"/>
          </a:xfrm>
        </p:spPr>
        <p:txBody>
          <a:bodyPr/>
          <a:lstStyle>
            <a:lvl1pPr>
              <a:defRPr/>
            </a:lvl1pPr>
          </a:lstStyle>
          <a:p>
            <a:pPr>
              <a:defRPr/>
            </a:pPr>
            <a:endParaRPr lang="en-US" dirty="0">
              <a:solidFill>
                <a:srgbClr val="141313"/>
              </a:solidFill>
            </a:endParaRPr>
          </a:p>
        </p:txBody>
      </p:sp>
      <p:sp>
        <p:nvSpPr>
          <p:cNvPr id="6" name="Title Placeholder 1"/>
          <p:cNvSpPr>
            <a:spLocks noGrp="1"/>
          </p:cNvSpPr>
          <p:nvPr>
            <p:ph type="title"/>
          </p:nvPr>
        </p:nvSpPr>
        <p:spPr bwMode="auto">
          <a:xfrm>
            <a:off x="0" y="703263"/>
            <a:ext cx="9144000" cy="668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1027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34387" cy="4251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a:xfrm>
            <a:off x="0" y="6324601"/>
            <a:ext cx="5198533" cy="533400"/>
          </a:xfrm>
        </p:spPr>
        <p:txBody>
          <a:bodyPr/>
          <a:lstStyle>
            <a:lvl1pPr>
              <a:defRPr/>
            </a:lvl1pPr>
          </a:lstStyle>
          <a:p>
            <a:pPr>
              <a:defRPr/>
            </a:pPr>
            <a:endParaRPr lang="en-US" dirty="0">
              <a:solidFill>
                <a:srgbClr val="141313"/>
              </a:solidFill>
            </a:endParaRPr>
          </a:p>
        </p:txBody>
      </p:sp>
      <p:sp>
        <p:nvSpPr>
          <p:cNvPr id="6" name="Title Placeholder 1"/>
          <p:cNvSpPr>
            <a:spLocks noGrp="1"/>
          </p:cNvSpPr>
          <p:nvPr>
            <p:ph type="title"/>
          </p:nvPr>
        </p:nvSpPr>
        <p:spPr bwMode="auto">
          <a:xfrm>
            <a:off x="0" y="703263"/>
            <a:ext cx="9144000" cy="668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9" name="Text Placeholder 8"/>
          <p:cNvSpPr>
            <a:spLocks noGrp="1"/>
          </p:cNvSpPr>
          <p:nvPr>
            <p:ph type="body" sz="quarter" idx="12"/>
          </p:nvPr>
        </p:nvSpPr>
        <p:spPr>
          <a:xfrm>
            <a:off x="0" y="1219200"/>
            <a:ext cx="9144000" cy="381000"/>
          </a:xfrm>
        </p:spPr>
        <p:txBody>
          <a:bodyPr/>
          <a:lstStyle>
            <a:lvl1pPr algn="ctr">
              <a:lnSpc>
                <a:spcPct val="90000"/>
              </a:lnSpc>
              <a:spcBef>
                <a:spcPts val="0"/>
              </a:spcBef>
              <a:buNone/>
              <a:defRPr sz="1800" b="0">
                <a:solidFill>
                  <a:srgbClr val="595959"/>
                </a:solidFill>
              </a:defRPr>
            </a:lvl1pPr>
          </a:lstStyle>
          <a:p>
            <a:pPr lvl="0"/>
            <a:r>
              <a:rPr lang="en-US" smtClean="0"/>
              <a:t>Click to edit Master text styles</a:t>
            </a:r>
          </a:p>
        </p:txBody>
      </p:sp>
    </p:spTree>
    <p:extLst>
      <p:ext uri="{BB962C8B-B14F-4D97-AF65-F5344CB8AC3E}">
        <p14:creationId xmlns:p14="http://schemas.microsoft.com/office/powerpoint/2010/main" val="235422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Navy Header TEXT Layout">
    <p:spTree>
      <p:nvGrpSpPr>
        <p:cNvPr id="1" name=""/>
        <p:cNvGrpSpPr/>
        <p:nvPr/>
      </p:nvGrpSpPr>
      <p:grpSpPr>
        <a:xfrm>
          <a:off x="0" y="0"/>
          <a:ext cx="0" cy="0"/>
          <a:chOff x="0" y="0"/>
          <a:chExt cx="0" cy="0"/>
        </a:xfrm>
      </p:grpSpPr>
      <p:sp>
        <p:nvSpPr>
          <p:cNvPr id="2" name="Title 1"/>
          <p:cNvSpPr>
            <a:spLocks noGrp="1"/>
          </p:cNvSpPr>
          <p:nvPr>
            <p:ph type="title"/>
          </p:nvPr>
        </p:nvSpPr>
        <p:spPr>
          <a:xfrm>
            <a:off x="341376" y="381000"/>
            <a:ext cx="8421624" cy="838200"/>
          </a:xfrm>
        </p:spPr>
        <p:txBody>
          <a:bodyPr/>
          <a:lstStyle>
            <a:lvl1pPr algn="l">
              <a:defRPr sz="24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141313"/>
              </a:solidFill>
            </a:endParaRPr>
          </a:p>
        </p:txBody>
      </p:sp>
    </p:spTree>
    <p:extLst>
      <p:ext uri="{BB962C8B-B14F-4D97-AF65-F5344CB8AC3E}">
        <p14:creationId xmlns:p14="http://schemas.microsoft.com/office/powerpoint/2010/main" val="65442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5895581"/>
            <a:ext cx="9144000" cy="971826"/>
          </a:xfrm>
          <a:prstGeom prst="rect">
            <a:avLst/>
          </a:prstGeom>
        </p:spPr>
      </p:pic>
      <p:sp>
        <p:nvSpPr>
          <p:cNvPr id="4" name="Text Placeholder 3"/>
          <p:cNvSpPr>
            <a:spLocks noGrp="1"/>
          </p:cNvSpPr>
          <p:nvPr>
            <p:ph type="body" sz="quarter" idx="10"/>
          </p:nvPr>
        </p:nvSpPr>
        <p:spPr>
          <a:xfrm>
            <a:off x="262148" y="255120"/>
            <a:ext cx="8703679" cy="914400"/>
          </a:xfrm>
        </p:spPr>
        <p:txBody>
          <a:bodyPr/>
          <a:lstStyle>
            <a:lvl1pPr marL="0" indent="0">
              <a:lnSpc>
                <a:spcPct val="100000"/>
              </a:lnSpc>
              <a:spcBef>
                <a:spcPts val="0"/>
              </a:spcBef>
              <a:buNone/>
              <a:defRPr b="1">
                <a:solidFill>
                  <a:srgbClr val="002060"/>
                </a:solidFill>
                <a:latin typeface="Arial" pitchFamily="34" charset="0"/>
                <a:cs typeface="Arial" pitchFamily="34" charset="0"/>
              </a:defRPr>
            </a:lvl1pPr>
          </a:lstStyle>
          <a:p>
            <a:pPr lvl="0"/>
            <a:r>
              <a:rPr lang="en-US" dirty="0" smtClean="0"/>
              <a:t>Click to edit Master text styles</a:t>
            </a:r>
          </a:p>
        </p:txBody>
      </p:sp>
      <p:sp>
        <p:nvSpPr>
          <p:cNvPr id="5" name="Slide Number Placeholder 5"/>
          <p:cNvSpPr>
            <a:spLocks noGrp="1"/>
          </p:cNvSpPr>
          <p:nvPr>
            <p:ph type="sldNum" sz="quarter" idx="4"/>
          </p:nvPr>
        </p:nvSpPr>
        <p:spPr>
          <a:xfrm>
            <a:off x="7077206" y="56548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D8F20B6-12F5-420F-9973-0B723E1D3622}"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1049763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381000"/>
            <a:ext cx="8229600"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85344" y="6356350"/>
            <a:ext cx="5705856" cy="215444"/>
          </a:xfrm>
          <a:prstGeom prst="rect">
            <a:avLst/>
          </a:prstGeom>
        </p:spPr>
        <p:txBody>
          <a:bodyPr vert="horz" lIns="91440" tIns="45720" rIns="91440" bIns="45720" rtlCol="0" anchor="b" anchorCtr="0">
            <a:spAutoFit/>
          </a:bodyPr>
          <a:lstStyle>
            <a:lvl1pPr algn="l" fontAlgn="auto">
              <a:spcBef>
                <a:spcPts val="0"/>
              </a:spcBef>
              <a:spcAft>
                <a:spcPts val="0"/>
              </a:spcAft>
              <a:defRPr sz="800" smtClean="0">
                <a:solidFill>
                  <a:schemeClr val="tx1"/>
                </a:solidFill>
                <a:latin typeface="+mn-lt"/>
              </a:defRPr>
            </a:lvl1pPr>
          </a:lstStyle>
          <a:p>
            <a:pPr>
              <a:defRPr/>
            </a:pPr>
            <a:endParaRPr lang="en-US" dirty="0">
              <a:solidFill>
                <a:srgbClr val="141313"/>
              </a:solidFill>
            </a:endParaRPr>
          </a:p>
        </p:txBody>
      </p:sp>
      <p:sp>
        <p:nvSpPr>
          <p:cNvPr id="8" name="TextBox 7"/>
          <p:cNvSpPr txBox="1"/>
          <p:nvPr userDrawn="1"/>
        </p:nvSpPr>
        <p:spPr>
          <a:xfrm>
            <a:off x="8534979" y="6445188"/>
            <a:ext cx="523783" cy="230832"/>
          </a:xfrm>
          <a:prstGeom prst="rect">
            <a:avLst/>
          </a:prstGeom>
          <a:noFill/>
        </p:spPr>
        <p:txBody>
          <a:bodyPr wrap="square" rtlCol="0" anchor="ctr">
            <a:spAutoFit/>
          </a:bodyPr>
          <a:lstStyle/>
          <a:p>
            <a:pPr algn="r" fontAlgn="base">
              <a:spcBef>
                <a:spcPct val="0"/>
              </a:spcBef>
              <a:spcAft>
                <a:spcPct val="0"/>
              </a:spcAft>
            </a:pPr>
            <a:fld id="{6C5D221D-F840-4A31-8E24-BE33F03DAC3D}" type="slidenum">
              <a:rPr lang="en-US" sz="900" smtClean="0">
                <a:solidFill>
                  <a:srgbClr val="007AC2"/>
                </a:solidFill>
              </a:rPr>
              <a:pPr algn="r" fontAlgn="base">
                <a:spcBef>
                  <a:spcPct val="0"/>
                </a:spcBef>
                <a:spcAft>
                  <a:spcPct val="0"/>
                </a:spcAft>
              </a:pPr>
              <a:t>‹#›</a:t>
            </a:fld>
            <a:endParaRPr lang="en-US" sz="900" dirty="0">
              <a:solidFill>
                <a:srgbClr val="007AC2"/>
              </a:solidFill>
            </a:endParaRPr>
          </a:p>
        </p:txBody>
      </p:sp>
      <p:sp>
        <p:nvSpPr>
          <p:cNvPr id="9" name="TextBox 8"/>
          <p:cNvSpPr txBox="1"/>
          <p:nvPr userDrawn="1"/>
        </p:nvSpPr>
        <p:spPr>
          <a:xfrm>
            <a:off x="4241801" y="6642556"/>
            <a:ext cx="4902200" cy="215444"/>
          </a:xfrm>
          <a:prstGeom prst="rect">
            <a:avLst/>
          </a:prstGeom>
          <a:noFill/>
        </p:spPr>
        <p:txBody>
          <a:bodyPr wrap="square" rtlCol="0">
            <a:spAutoFit/>
          </a:bodyPr>
          <a:lstStyle/>
          <a:p>
            <a:pPr algn="r" fontAlgn="base">
              <a:spcBef>
                <a:spcPct val="0"/>
              </a:spcBef>
              <a:spcAft>
                <a:spcPct val="0"/>
              </a:spcAft>
            </a:pPr>
            <a:r>
              <a:rPr lang="en-US" sz="800" dirty="0" smtClean="0">
                <a:solidFill>
                  <a:srgbClr val="141313"/>
                </a:solidFill>
                <a:latin typeface="Arial Narrow" pitchFamily="34" charset="0"/>
              </a:rPr>
              <a:t>For financial professional or institutional plan sponsor use. Public Use Permitted.</a:t>
            </a:r>
            <a:endParaRPr lang="en-US" sz="800" dirty="0">
              <a:solidFill>
                <a:srgbClr val="141313"/>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iming>
    <p:tnLst>
      <p:par>
        <p:cTn id="1" dur="indefinite" restart="never" nodeType="tmRoot"/>
      </p:par>
    </p:tnLst>
  </p:timing>
  <p:hf hdr="0" ftr="0" dt="0"/>
  <p:txStyles>
    <p:titleStyle>
      <a:lvl1pPr algn="l" rtl="0" fontAlgn="base">
        <a:spcBef>
          <a:spcPct val="0"/>
        </a:spcBef>
        <a:spcAft>
          <a:spcPct val="0"/>
        </a:spcAft>
        <a:defRPr sz="2000" b="1" kern="1200">
          <a:solidFill>
            <a:schemeClr val="bg2"/>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bg2"/>
        </a:buClr>
        <a:buFont typeface="Arial" charset="0"/>
        <a:buChar char="–"/>
        <a:defRPr sz="2200" kern="1200">
          <a:solidFill>
            <a:schemeClr val="tx1"/>
          </a:solidFill>
          <a:latin typeface="+mn-lt"/>
          <a:ea typeface="+mn-ea"/>
          <a:cs typeface="+mn-cs"/>
        </a:defRPr>
      </a:lvl2pPr>
      <a:lvl3pPr marL="1143000" indent="-228600" algn="l" rtl="0" fontAlgn="base">
        <a:spcBef>
          <a:spcPct val="20000"/>
        </a:spcBef>
        <a:spcAft>
          <a:spcPct val="0"/>
        </a:spcAft>
        <a:buClr>
          <a:schemeClr val="bg2"/>
        </a:buClr>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1030" y="2558322"/>
            <a:ext cx="7887212" cy="1937478"/>
          </a:xfrm>
        </p:spPr>
        <p:txBody>
          <a:bodyPr/>
          <a:lstStyle/>
          <a:p>
            <a:pPr>
              <a:lnSpc>
                <a:spcPts val="3600"/>
              </a:lnSpc>
              <a:spcBef>
                <a:spcPts val="1200"/>
              </a:spcBef>
              <a:spcAft>
                <a:spcPts val="1200"/>
              </a:spcAft>
            </a:pPr>
            <a:r>
              <a:rPr lang="en-US" sz="2800" dirty="0" smtClean="0">
                <a:solidFill>
                  <a:schemeClr val="bg2"/>
                </a:solidFill>
              </a:rPr>
              <a:t>Importance of High Quality Data for Underwriting Pension Risk Transfer (PRT) and Longevity Reinsurance Transactions</a:t>
            </a:r>
            <a:endParaRPr lang="en-US" sz="2800" b="0" dirty="0" smtClean="0">
              <a:solidFill>
                <a:schemeClr val="tx2"/>
              </a:solidFill>
            </a:endParaRPr>
          </a:p>
        </p:txBody>
      </p:sp>
      <p:sp>
        <p:nvSpPr>
          <p:cNvPr id="7" name="Subtitle 1"/>
          <p:cNvSpPr txBox="1">
            <a:spLocks/>
          </p:cNvSpPr>
          <p:nvPr/>
        </p:nvSpPr>
        <p:spPr>
          <a:xfrm>
            <a:off x="838200" y="5924550"/>
            <a:ext cx="6934200" cy="427038"/>
          </a:xfrm>
          <a:prstGeom prst="rect">
            <a:avLst/>
          </a:prstGeom>
        </p:spPr>
        <p:txBody>
          <a:bodyPr>
            <a:prstTxWarp prst="textNoShape">
              <a:avLst/>
            </a:prstTxWarp>
            <a:normAutofit/>
          </a:bodyPr>
          <a:lstStyle/>
          <a:p>
            <a:pPr fontAlgn="base">
              <a:spcBef>
                <a:spcPct val="20000"/>
              </a:spcBef>
              <a:spcAft>
                <a:spcPts val="600"/>
              </a:spcAft>
              <a:buClr>
                <a:srgbClr val="FF0000"/>
              </a:buClr>
              <a:buFont typeface="Wingdings" charset="2"/>
              <a:buNone/>
            </a:pPr>
            <a:r>
              <a:rPr lang="en-US" i="1" dirty="0">
                <a:solidFill>
                  <a:prstClr val="white"/>
                </a:solidFill>
              </a:rPr>
              <a:t>Primary Competency: </a:t>
            </a:r>
          </a:p>
        </p:txBody>
      </p:sp>
      <p:sp>
        <p:nvSpPr>
          <p:cNvPr id="8" name="Subtitle 1"/>
          <p:cNvSpPr txBox="1">
            <a:spLocks/>
          </p:cNvSpPr>
          <p:nvPr/>
        </p:nvSpPr>
        <p:spPr bwMode="auto">
          <a:xfrm>
            <a:off x="717487" y="4202461"/>
            <a:ext cx="3229704" cy="1481509"/>
          </a:xfrm>
          <a:prstGeom prst="rect">
            <a:avLst/>
          </a:prstGeom>
          <a:noFill/>
          <a:ln w="9525">
            <a:noFill/>
            <a:miter lim="800000"/>
            <a:headEnd/>
            <a:tailEnd/>
          </a:ln>
        </p:spPr>
        <p:txBody>
          <a:bodyPr>
            <a:prstTxWarp prst="textNoShape">
              <a:avLst/>
            </a:prstTxWarp>
          </a:bodyPr>
          <a:lstStyle/>
          <a:p>
            <a:pPr fontAlgn="base">
              <a:lnSpc>
                <a:spcPct val="80000"/>
              </a:lnSpc>
              <a:spcBef>
                <a:spcPct val="20000"/>
              </a:spcBef>
              <a:spcAft>
                <a:spcPct val="0"/>
              </a:spcAft>
              <a:buClr>
                <a:srgbClr val="9D936F"/>
              </a:buClr>
              <a:buFont typeface="Arial" charset="0"/>
              <a:buNone/>
            </a:pPr>
            <a:endParaRPr lang="en-US" sz="1600" b="1" dirty="0" smtClean="0">
              <a:solidFill>
                <a:srgbClr val="141313"/>
              </a:solidFill>
            </a:endParaRPr>
          </a:p>
          <a:p>
            <a:pPr fontAlgn="base">
              <a:lnSpc>
                <a:spcPct val="80000"/>
              </a:lnSpc>
              <a:spcBef>
                <a:spcPct val="20000"/>
              </a:spcBef>
              <a:spcAft>
                <a:spcPct val="0"/>
              </a:spcAft>
              <a:buClr>
                <a:srgbClr val="9D936F"/>
              </a:buClr>
              <a:buFont typeface="Arial" charset="0"/>
              <a:buNone/>
            </a:pPr>
            <a:r>
              <a:rPr lang="en-US" sz="1600" b="1" dirty="0" smtClean="0">
                <a:solidFill>
                  <a:srgbClr val="141313"/>
                </a:solidFill>
              </a:rPr>
              <a:t>Thomas Jones</a:t>
            </a:r>
          </a:p>
          <a:p>
            <a:pPr fontAlgn="base">
              <a:lnSpc>
                <a:spcPct val="80000"/>
              </a:lnSpc>
              <a:spcBef>
                <a:spcPct val="20000"/>
              </a:spcBef>
              <a:spcAft>
                <a:spcPct val="0"/>
              </a:spcAft>
              <a:buClr>
                <a:srgbClr val="9D936F"/>
              </a:buClr>
              <a:buFont typeface="Arial" charset="0"/>
              <a:buNone/>
            </a:pPr>
            <a:r>
              <a:rPr lang="en-US" sz="1600" dirty="0" smtClean="0">
                <a:solidFill>
                  <a:srgbClr val="141313"/>
                </a:solidFill>
              </a:rPr>
              <a:t>Prudential Financial, Inc.</a:t>
            </a:r>
            <a:endParaRPr lang="en-US" sz="1600" baseline="30000" dirty="0" smtClean="0">
              <a:solidFill>
                <a:srgbClr val="141313"/>
              </a:solidFill>
            </a:endParaRPr>
          </a:p>
          <a:p>
            <a:pPr fontAlgn="base">
              <a:lnSpc>
                <a:spcPct val="80000"/>
              </a:lnSpc>
              <a:spcBef>
                <a:spcPct val="20000"/>
              </a:spcBef>
              <a:spcAft>
                <a:spcPct val="0"/>
              </a:spcAft>
              <a:buClr>
                <a:srgbClr val="9D936F"/>
              </a:buClr>
              <a:buFont typeface="Arial" charset="0"/>
              <a:buNone/>
            </a:pPr>
            <a:endParaRPr lang="en-US" sz="1600" dirty="0" smtClean="0">
              <a:solidFill>
                <a:srgbClr val="141313"/>
              </a:solidFill>
            </a:endParaRPr>
          </a:p>
          <a:p>
            <a:pPr fontAlgn="base">
              <a:lnSpc>
                <a:spcPct val="80000"/>
              </a:lnSpc>
              <a:spcBef>
                <a:spcPct val="20000"/>
              </a:spcBef>
              <a:spcAft>
                <a:spcPct val="0"/>
              </a:spcAft>
              <a:buClr>
                <a:srgbClr val="9D936F"/>
              </a:buClr>
              <a:buFont typeface="Arial" charset="0"/>
              <a:buNone/>
            </a:pPr>
            <a:r>
              <a:rPr lang="en-US" sz="1600" dirty="0" smtClean="0">
                <a:solidFill>
                  <a:srgbClr val="141313"/>
                </a:solidFill>
              </a:rPr>
              <a:t> </a:t>
            </a:r>
            <a:endParaRPr lang="en-US" sz="1600" dirty="0">
              <a:solidFill>
                <a:srgbClr val="141313"/>
              </a:solidFill>
            </a:endParaRPr>
          </a:p>
          <a:p>
            <a:pPr fontAlgn="base">
              <a:lnSpc>
                <a:spcPct val="80000"/>
              </a:lnSpc>
              <a:spcBef>
                <a:spcPct val="20000"/>
              </a:spcBef>
              <a:spcAft>
                <a:spcPct val="0"/>
              </a:spcAft>
              <a:buClr>
                <a:srgbClr val="9D936F"/>
              </a:buClr>
              <a:buFont typeface="Arial" charset="0"/>
              <a:buNone/>
            </a:pPr>
            <a:endParaRPr lang="en-US" sz="1600" dirty="0">
              <a:solidFill>
                <a:srgbClr val="141313"/>
              </a:solidFill>
            </a:endParaRPr>
          </a:p>
        </p:txBody>
      </p:sp>
      <p:sp>
        <p:nvSpPr>
          <p:cNvPr id="11" name="Rectangle 10"/>
          <p:cNvSpPr/>
          <p:nvPr/>
        </p:nvSpPr>
        <p:spPr bwMode="auto">
          <a:xfrm>
            <a:off x="8229600" y="6388100"/>
            <a:ext cx="914400" cy="279400"/>
          </a:xfrm>
          <a:prstGeom prst="rect">
            <a:avLst/>
          </a:prstGeom>
          <a:solidFill>
            <a:schemeClr val="bg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t" anchorCtr="0"/>
          <a:lstStyle/>
          <a:p>
            <a:pPr algn="ctr" fontAlgn="base">
              <a:spcBef>
                <a:spcPct val="0"/>
              </a:spcBef>
              <a:spcAft>
                <a:spcPct val="0"/>
              </a:spcAft>
              <a:tabLst>
                <a:tab pos="1892300" algn="l"/>
                <a:tab pos="4003675" algn="l"/>
                <a:tab pos="6684963" algn="l"/>
              </a:tabLst>
            </a:pPr>
            <a:endParaRPr lang="en-US" sz="1600" b="1" dirty="0" smtClean="0">
              <a:solidFill>
                <a:prstClr val="white"/>
              </a:solidFill>
              <a:ea typeface="ヒラギノ角ゴ Pro W3" pitchFamily="-112" charset="-128"/>
            </a:endParaRPr>
          </a:p>
        </p:txBody>
      </p:sp>
      <p:pic>
        <p:nvPicPr>
          <p:cNvPr id="13" name="Picture 12" descr="PruBYC_BlueGray_®.png"/>
          <p:cNvPicPr>
            <a:picLocks noChangeAspect="1"/>
          </p:cNvPicPr>
          <p:nvPr/>
        </p:nvPicPr>
        <p:blipFill>
          <a:blip r:embed="rId2" cstate="print"/>
          <a:srcRect l="25187" t="39896" r="25045" b="39250"/>
          <a:stretch>
            <a:fillRect/>
          </a:stretch>
        </p:blipFill>
        <p:spPr>
          <a:xfrm>
            <a:off x="225911" y="418376"/>
            <a:ext cx="2130014" cy="689661"/>
          </a:xfrm>
          <a:prstGeom prst="rect">
            <a:avLst/>
          </a:prstGeom>
        </p:spPr>
      </p:pic>
      <p:sp>
        <p:nvSpPr>
          <p:cNvPr id="16" name="Rectangle 15"/>
          <p:cNvSpPr/>
          <p:nvPr/>
        </p:nvSpPr>
        <p:spPr>
          <a:xfrm>
            <a:off x="4114800" y="457200"/>
            <a:ext cx="4572000" cy="523220"/>
          </a:xfrm>
          <a:prstGeom prst="rect">
            <a:avLst/>
          </a:prstGeom>
        </p:spPr>
        <p:txBody>
          <a:bodyPr>
            <a:spAutoFit/>
          </a:bodyPr>
          <a:lstStyle/>
          <a:p>
            <a:pPr algn="r"/>
            <a:r>
              <a:rPr lang="en-US" sz="1400" b="1" dirty="0" smtClean="0">
                <a:latin typeface="+mj-lt"/>
              </a:rPr>
              <a:t>Longevity 12 </a:t>
            </a:r>
          </a:p>
          <a:p>
            <a:pPr algn="r"/>
            <a:r>
              <a:rPr lang="en-US" sz="1400" b="1" dirty="0" smtClean="0">
                <a:latin typeface="+mj-lt"/>
              </a:rPr>
              <a:t>Chicago 2016</a:t>
            </a:r>
            <a:endParaRPr lang="en-US" sz="1400" b="1" dirty="0">
              <a:latin typeface="+mj-lt"/>
            </a:endParaRPr>
          </a:p>
        </p:txBody>
      </p:sp>
      <p:pic>
        <p:nvPicPr>
          <p:cNvPr id="1026" name="Picture 2"/>
          <p:cNvPicPr>
            <a:picLocks noChangeAspect="1" noChangeArrowheads="1"/>
          </p:cNvPicPr>
          <p:nvPr/>
        </p:nvPicPr>
        <p:blipFill>
          <a:blip r:embed="rId3" cstate="print"/>
          <a:srcRect/>
          <a:stretch>
            <a:fillRect/>
          </a:stretch>
        </p:blipFill>
        <p:spPr bwMode="auto">
          <a:xfrm>
            <a:off x="6400800" y="5105400"/>
            <a:ext cx="2366962" cy="131497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2400" b="1" dirty="0" smtClean="0">
                <a:latin typeface="Arial" pitchFamily="34" charset="0"/>
                <a:cs typeface="Arial" pitchFamily="34" charset="0"/>
              </a:rPr>
              <a:t>Mortality Improvement Assumption—Data Sources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and Results</a:t>
            </a:r>
          </a:p>
        </p:txBody>
      </p:sp>
      <p:sp>
        <p:nvSpPr>
          <p:cNvPr id="5" name="Content Placeholder 4"/>
          <p:cNvSpPr>
            <a:spLocks noGrp="1"/>
          </p:cNvSpPr>
          <p:nvPr>
            <p:ph idx="1"/>
          </p:nvPr>
        </p:nvSpPr>
        <p:spPr/>
        <p:txBody>
          <a:bodyPr>
            <a:normAutofit fontScale="92500" lnSpcReduction="20000"/>
          </a:bodyPr>
          <a:lstStyle/>
          <a:p>
            <a:r>
              <a:rPr lang="en-US" dirty="0" smtClean="0"/>
              <a:t>Below is a comparison of average improvements between 2000 and 2010 for various ages and data sources: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r>
              <a:rPr lang="en-US" dirty="0" smtClean="0"/>
              <a:t>While there is not as much differentiation between the data sources in ages 65-75, we see differentiation emerge for ages 80 and beyond</a:t>
            </a:r>
          </a:p>
          <a:p>
            <a:endParaRPr lang="en-US" dirty="0"/>
          </a:p>
        </p:txBody>
      </p:sp>
      <p:pic>
        <p:nvPicPr>
          <p:cNvPr id="6" name="Picture 3"/>
          <p:cNvPicPr>
            <a:picLocks noChangeAspect="1" noChangeArrowheads="1"/>
          </p:cNvPicPr>
          <p:nvPr/>
        </p:nvPicPr>
        <p:blipFill>
          <a:blip r:embed="rId2" cstate="print"/>
          <a:srcRect/>
          <a:stretch>
            <a:fillRect/>
          </a:stretch>
        </p:blipFill>
        <p:spPr bwMode="auto">
          <a:xfrm>
            <a:off x="304800" y="2362200"/>
            <a:ext cx="8610603" cy="21891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46063" y="412750"/>
            <a:ext cx="8593137" cy="5627430"/>
          </a:xfrm>
          <a:prstGeom prst="rect">
            <a:avLst/>
          </a:prstGeom>
          <a:noFill/>
          <a:ln w="9525">
            <a:noFill/>
            <a:miter lim="800000"/>
            <a:headEnd/>
            <a:tailEnd/>
          </a:ln>
        </p:spPr>
        <p:txBody>
          <a:bodyPr wrap="square" lIns="101846" tIns="50923" rIns="101846" bIns="50923">
            <a:prstTxWarp prst="textNoShape">
              <a:avLst/>
            </a:prstTxWarp>
            <a:spAutoFit/>
          </a:bodyPr>
          <a:lstStyle/>
          <a:p>
            <a:pPr>
              <a:spcBef>
                <a:spcPts val="1200"/>
              </a:spcBef>
            </a:pPr>
            <a:r>
              <a:rPr lang="en-US" sz="1100" b="1" dirty="0" smtClean="0"/>
              <a:t>Important Disclosures</a:t>
            </a:r>
          </a:p>
          <a:p>
            <a:pPr>
              <a:spcBef>
                <a:spcPts val="1200"/>
              </a:spcBef>
            </a:pPr>
            <a:r>
              <a:rPr lang="en-US" sz="900" dirty="0" smtClean="0"/>
              <a:t>This document has been prepared for discussion purposes only. Prudential Financial, Inc. (PFI) does not provide legal, regulatory, or accounting advice. An institution and its advisors should seek legal, regulatory, investment and/or accounting advice regarding the legal, regulatory, investment and/or accounting implications of any of the strategies described herein. This information is provided with the understanding that the recipient will discuss the subject matter with its own legal counsel, auditor and other advisors. This document does not constitute an offer or an agreement, or a solicitation of an offer or an agreement, to enter into any transaction (including for the provision of any services). </a:t>
            </a:r>
          </a:p>
          <a:p>
            <a:pPr>
              <a:spcBef>
                <a:spcPts val="1200"/>
              </a:spcBef>
            </a:pPr>
            <a:r>
              <a:rPr lang="en-US" sz="900" dirty="0" smtClean="0"/>
              <a:t>Insurance and reinsurance products are issued by either Prudential Retirement Insurance and Annuity Company (PRIAC), of Hartford, Connecticut, or The Prudential Insurance Company of America (PICA), of Newark, New Jersey. Both are wholly owned subsidiaries of PFI, and each company is solely responsible for its financial condition and contractual obligations. PFI of the Unites States is not affiliated with Prudential plc, which is headquartered in the United Kingdom.</a:t>
            </a:r>
          </a:p>
          <a:p>
            <a:pPr>
              <a:spcBef>
                <a:spcPts val="1200"/>
              </a:spcBef>
            </a:pPr>
            <a:r>
              <a:rPr lang="en-US" sz="900" dirty="0" smtClean="0"/>
              <a:t>© 2016 Prudential Financial, Inc. and its related entities. Prudential, Prudential Retirement, the Prudential logo, the Rock symbol, and Bring Your Challenges are service marks of Prudential Financial, Inc. and its related entities, registered in many jurisdictions worldwide. Prudential Retirement is a PFI business.</a:t>
            </a:r>
            <a:endParaRPr lang="en-US" sz="900" dirty="0" smtClean="0">
              <a:solidFill>
                <a:srgbClr val="000000"/>
              </a:solidFill>
              <a:latin typeface="Arial"/>
              <a:ea typeface="Arial Unicode MS" charset="0"/>
              <a:cs typeface="Arial"/>
            </a:endParaRPr>
          </a:p>
          <a:p>
            <a:pPr eaLnBrk="0" hangingPunct="0">
              <a:spcBef>
                <a:spcPts val="1200"/>
              </a:spcBef>
              <a:buClr>
                <a:srgbClr val="007AC2"/>
              </a:buClr>
            </a:pPr>
            <a:endParaRPr lang="en-US" sz="900" dirty="0" smtClean="0">
              <a:solidFill>
                <a:srgbClr val="000000"/>
              </a:solidFill>
              <a:latin typeface="Arial"/>
              <a:ea typeface="Arial Unicode MS" charset="0"/>
              <a:cs typeface="Arial"/>
            </a:endParaRPr>
          </a:p>
          <a:p>
            <a:pPr eaLnBrk="0" hangingPunct="0">
              <a:spcBef>
                <a:spcPts val="1200"/>
              </a:spcBef>
              <a:buClr>
                <a:srgbClr val="007AC2"/>
              </a:buClr>
            </a:pPr>
            <a:endParaRPr lang="en-US" sz="900" dirty="0" smtClean="0">
              <a:solidFill>
                <a:srgbClr val="000000"/>
              </a:solidFill>
              <a:latin typeface="Arial"/>
              <a:ea typeface="Arial Unicode MS" charset="0"/>
              <a:cs typeface="Arial"/>
            </a:endParaRPr>
          </a:p>
          <a:p>
            <a:pPr eaLnBrk="0" hangingPunct="0">
              <a:spcBef>
                <a:spcPts val="1200"/>
              </a:spcBef>
              <a:buClr>
                <a:srgbClr val="007AC2"/>
              </a:buClr>
            </a:pPr>
            <a:endParaRPr lang="en-US" sz="900" dirty="0" smtClean="0">
              <a:solidFill>
                <a:srgbClr val="000000"/>
              </a:solidFill>
              <a:latin typeface="Arial"/>
              <a:ea typeface="Arial Unicode MS" charset="0"/>
              <a:cs typeface="Arial"/>
            </a:endParaRPr>
          </a:p>
          <a:p>
            <a:pPr eaLnBrk="0" hangingPunct="0">
              <a:spcBef>
                <a:spcPts val="1200"/>
              </a:spcBef>
              <a:buClr>
                <a:srgbClr val="007AC2"/>
              </a:buClr>
            </a:pPr>
            <a:endParaRPr lang="en-US" sz="900" dirty="0" smtClean="0">
              <a:solidFill>
                <a:srgbClr val="000000"/>
              </a:solidFill>
              <a:latin typeface="Arial"/>
              <a:ea typeface="Arial Unicode MS" charset="0"/>
              <a:cs typeface="Arial"/>
            </a:endParaRPr>
          </a:p>
          <a:p>
            <a:pPr eaLnBrk="0" hangingPunct="0">
              <a:spcBef>
                <a:spcPts val="1200"/>
              </a:spcBef>
              <a:buClr>
                <a:srgbClr val="007AC2"/>
              </a:buClr>
            </a:pPr>
            <a:endParaRPr lang="en-US" sz="900" dirty="0" smtClean="0"/>
          </a:p>
          <a:p>
            <a:pPr eaLnBrk="0" hangingPunct="0">
              <a:spcBef>
                <a:spcPts val="1200"/>
              </a:spcBef>
              <a:buClr>
                <a:srgbClr val="007AC2"/>
              </a:buClr>
            </a:pPr>
            <a:endParaRPr lang="en-US" sz="900" dirty="0" smtClean="0"/>
          </a:p>
          <a:p>
            <a:pPr eaLnBrk="0" hangingPunct="0">
              <a:spcBef>
                <a:spcPts val="1200"/>
              </a:spcBef>
              <a:buClr>
                <a:srgbClr val="007AC2"/>
              </a:buClr>
            </a:pPr>
            <a:endParaRPr lang="en-US" sz="900" dirty="0" smtClean="0"/>
          </a:p>
          <a:p>
            <a:pPr eaLnBrk="0" hangingPunct="0">
              <a:spcBef>
                <a:spcPts val="1200"/>
              </a:spcBef>
              <a:buClr>
                <a:srgbClr val="007AC2"/>
              </a:buClr>
            </a:pPr>
            <a:endParaRPr lang="en-US" sz="900" dirty="0" smtClean="0"/>
          </a:p>
          <a:p>
            <a:pPr eaLnBrk="0" hangingPunct="0">
              <a:spcBef>
                <a:spcPts val="1200"/>
              </a:spcBef>
              <a:buClr>
                <a:srgbClr val="007AC2"/>
              </a:buClr>
            </a:pPr>
            <a:endParaRPr lang="en-US" sz="900" dirty="0" smtClean="0"/>
          </a:p>
          <a:p>
            <a:pPr eaLnBrk="0" hangingPunct="0">
              <a:spcBef>
                <a:spcPts val="1200"/>
              </a:spcBef>
              <a:buClr>
                <a:srgbClr val="007AC2"/>
              </a:buClr>
            </a:pPr>
            <a:endParaRPr lang="en-US" sz="900" dirty="0" smtClean="0"/>
          </a:p>
          <a:p>
            <a:pPr eaLnBrk="0" hangingPunct="0">
              <a:spcBef>
                <a:spcPts val="1200"/>
              </a:spcBef>
              <a:buClr>
                <a:srgbClr val="007AC2"/>
              </a:buClr>
            </a:pPr>
            <a:endParaRPr lang="en-US" sz="900" dirty="0" smtClean="0"/>
          </a:p>
          <a:p>
            <a:pPr eaLnBrk="0" hangingPunct="0">
              <a:spcBef>
                <a:spcPts val="1200"/>
              </a:spcBef>
              <a:buClr>
                <a:srgbClr val="007AC2"/>
              </a:buClr>
            </a:pPr>
            <a:r>
              <a:rPr lang="en-US" sz="900" smtClean="0"/>
              <a:t>0297284-00001-00</a:t>
            </a:r>
            <a:endParaRPr lang="en-US" sz="900" dirty="0"/>
          </a:p>
        </p:txBody>
      </p:sp>
      <p:sp>
        <p:nvSpPr>
          <p:cNvPr id="3" name="TextBox 2"/>
          <p:cNvSpPr txBox="1"/>
          <p:nvPr/>
        </p:nvSpPr>
        <p:spPr>
          <a:xfrm>
            <a:off x="6546157" y="6642556"/>
            <a:ext cx="2521644" cy="215444"/>
          </a:xfrm>
          <a:prstGeom prst="rect">
            <a:avLst/>
          </a:prstGeom>
          <a:solidFill>
            <a:schemeClr val="bg1"/>
          </a:solidFill>
        </p:spPr>
        <p:txBody>
          <a:bodyPr wrap="none" rtlCol="0">
            <a:spAutoFit/>
          </a:bodyPr>
          <a:lstStyle/>
          <a:p>
            <a:pPr algn="r"/>
            <a:r>
              <a:rPr lang="en-US" sz="800" dirty="0" smtClean="0">
                <a:latin typeface="Arial Narrow"/>
                <a:cs typeface="Arial Narrow"/>
              </a:rPr>
              <a:t>For financial professional or institutional plan sponsor use only.</a:t>
            </a:r>
            <a:endParaRPr lang="en-US" sz="800" dirty="0">
              <a:latin typeface="Arial Narrow"/>
              <a:cs typeface="Arial Narrow"/>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sz="2500" b="1" dirty="0" smtClean="0">
                <a:latin typeface="Arial" pitchFamily="34" charset="0"/>
                <a:cs typeface="Arial" pitchFamily="34" charset="0"/>
              </a:rPr>
              <a:t>Disclaimer</a:t>
            </a:r>
          </a:p>
        </p:txBody>
      </p:sp>
      <p:sp>
        <p:nvSpPr>
          <p:cNvPr id="5" name="Content Placeholder 4"/>
          <p:cNvSpPr>
            <a:spLocks noGrp="1"/>
          </p:cNvSpPr>
          <p:nvPr>
            <p:ph idx="1"/>
          </p:nvPr>
        </p:nvSpPr>
        <p:spPr/>
        <p:txBody>
          <a:bodyPr/>
          <a:lstStyle/>
          <a:p>
            <a:r>
              <a:rPr lang="en-US" dirty="0" smtClean="0"/>
              <a:t>Views expressed as part of this presentation are my own and do NOT represent those of Prudential Financial, Inc.</a:t>
            </a:r>
          </a:p>
          <a:p>
            <a:endParaRPr lang="en-US" dirty="0" smtClean="0"/>
          </a:p>
          <a:p>
            <a:r>
              <a:rPr lang="en-US" dirty="0" smtClean="0"/>
              <a:t>The numbers in this presentation are for illustration purposes only. Reading into them may only yield academic knowledge.</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sz="2500" b="1" dirty="0" smtClean="0">
                <a:latin typeface="Arial" pitchFamily="34" charset="0"/>
                <a:ea typeface="MS PGothic" pitchFamily="34" charset="-128"/>
                <a:cs typeface="Arial" pitchFamily="34" charset="0"/>
              </a:rPr>
              <a:t>Agenda</a:t>
            </a:r>
          </a:p>
        </p:txBody>
      </p:sp>
      <p:sp>
        <p:nvSpPr>
          <p:cNvPr id="6" name="Content Placeholder 5"/>
          <p:cNvSpPr>
            <a:spLocks noGrp="1"/>
          </p:cNvSpPr>
          <p:nvPr>
            <p:ph idx="1"/>
          </p:nvPr>
        </p:nvSpPr>
        <p:spPr/>
        <p:txBody>
          <a:bodyPr/>
          <a:lstStyle/>
          <a:p>
            <a:pPr marL="457200" indent="-457200">
              <a:spcBef>
                <a:spcPts val="0"/>
              </a:spcBef>
              <a:buFont typeface="+mj-lt"/>
              <a:buAutoNum type="arabicPeriod"/>
            </a:pPr>
            <a:r>
              <a:rPr lang="en-US" dirty="0" smtClean="0"/>
              <a:t>Why Data is important for PRT and Longevity Reinsurance</a:t>
            </a:r>
          </a:p>
          <a:p>
            <a:pPr marL="457200" indent="-457200">
              <a:spcBef>
                <a:spcPts val="0"/>
              </a:spcBef>
              <a:buFont typeface="+mj-lt"/>
              <a:buAutoNum type="arabicPeriod"/>
            </a:pPr>
            <a:endParaRPr lang="en-US" dirty="0" smtClean="0"/>
          </a:p>
          <a:p>
            <a:pPr marL="457200" indent="-457200">
              <a:spcBef>
                <a:spcPts val="0"/>
              </a:spcBef>
              <a:buFont typeface="+mj-lt"/>
              <a:buAutoNum type="arabicPeriod"/>
            </a:pPr>
            <a:r>
              <a:rPr lang="en-US" dirty="0" smtClean="0"/>
              <a:t>Background: What goes into setting Mortality </a:t>
            </a:r>
            <a:br>
              <a:rPr lang="en-US" dirty="0" smtClean="0"/>
            </a:br>
            <a:r>
              <a:rPr lang="en-US" dirty="0" smtClean="0"/>
              <a:t>and Marital assumptions</a:t>
            </a:r>
          </a:p>
          <a:p>
            <a:pPr marL="457200" indent="-457200">
              <a:spcBef>
                <a:spcPts val="0"/>
              </a:spcBef>
              <a:buFont typeface="+mj-lt"/>
              <a:buAutoNum type="arabicPeriod"/>
            </a:pPr>
            <a:endParaRPr lang="en-US" dirty="0" smtClean="0"/>
          </a:p>
          <a:p>
            <a:pPr marL="457200" indent="-457200">
              <a:spcBef>
                <a:spcPts val="0"/>
              </a:spcBef>
              <a:buFont typeface="+mj-lt"/>
              <a:buAutoNum type="arabicPeriod"/>
            </a:pPr>
            <a:r>
              <a:rPr lang="en-US" dirty="0" smtClean="0"/>
              <a:t>Case Study I – Number of Deaths</a:t>
            </a:r>
          </a:p>
          <a:p>
            <a:pPr marL="457200" indent="-457200">
              <a:spcBef>
                <a:spcPts val="0"/>
              </a:spcBef>
              <a:buFont typeface="+mj-lt"/>
              <a:buAutoNum type="arabicPeriod"/>
            </a:pPr>
            <a:endParaRPr lang="en-US" dirty="0" smtClean="0"/>
          </a:p>
          <a:p>
            <a:pPr marL="457200" indent="-457200">
              <a:spcBef>
                <a:spcPts val="0"/>
              </a:spcBef>
              <a:buFont typeface="+mj-lt"/>
              <a:buAutoNum type="arabicPeriod"/>
            </a:pPr>
            <a:r>
              <a:rPr lang="en-US" dirty="0" smtClean="0"/>
              <a:t>Case Study II – Number of Exposures</a:t>
            </a:r>
          </a:p>
          <a:p>
            <a:pPr marL="457200" indent="-457200">
              <a:spcBef>
                <a:spcPts val="0"/>
              </a:spcBef>
              <a:buFont typeface="+mj-lt"/>
              <a:buAutoNum type="arabicPeriod"/>
            </a:pPr>
            <a:endParaRPr lang="en-US" dirty="0" smtClean="0"/>
          </a:p>
          <a:p>
            <a:pPr marL="457200" indent="-457200">
              <a:spcBef>
                <a:spcPts val="0"/>
              </a:spcBef>
              <a:buFont typeface="+mj-lt"/>
              <a:buAutoNum type="arabicPeriod"/>
            </a:pPr>
            <a:r>
              <a:rPr lang="en-US" dirty="0" smtClean="0"/>
              <a:t>Mortality Improvement Assumption</a:t>
            </a:r>
          </a:p>
          <a:p>
            <a:pPr marL="457200" indent="-457200">
              <a:spcBef>
                <a:spcPts val="0"/>
              </a:spcBef>
              <a:buFont typeface="+mj-lt"/>
              <a:buAutoNum type="arabicPeriod"/>
            </a:pP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257175"/>
            <a:ext cx="8763000" cy="885825"/>
          </a:xfrm>
        </p:spPr>
        <p:txBody>
          <a:bodyPr/>
          <a:lstStyle/>
          <a:p>
            <a:pPr eaLnBrk="1" hangingPunct="1"/>
            <a:r>
              <a:rPr lang="en-US" sz="2400" b="1" dirty="0" smtClean="0">
                <a:latin typeface="Arial" pitchFamily="34" charset="0"/>
                <a:cs typeface="Arial" pitchFamily="34" charset="0"/>
              </a:rPr>
              <a:t>Why Data is Important for PRT and Longevity Reinsurance</a:t>
            </a:r>
          </a:p>
        </p:txBody>
      </p:sp>
      <p:sp>
        <p:nvSpPr>
          <p:cNvPr id="7" name="Rounded Rectangle 6"/>
          <p:cNvSpPr/>
          <p:nvPr/>
        </p:nvSpPr>
        <p:spPr>
          <a:xfrm>
            <a:off x="381000" y="2209800"/>
            <a:ext cx="2819400" cy="12192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latin typeface="+mj-lt"/>
              </a:rPr>
              <a:t>Life expectancy off by 3 months for a 70 year </a:t>
            </a:r>
            <a:r>
              <a:rPr lang="en-US" sz="1600" dirty="0" smtClean="0">
                <a:latin typeface="+mj-lt"/>
              </a:rPr>
              <a:t>old is worth more the 1% in liability amount.</a:t>
            </a:r>
            <a:endParaRPr lang="en-US" sz="1600" dirty="0">
              <a:latin typeface="+mj-lt"/>
            </a:endParaRPr>
          </a:p>
        </p:txBody>
      </p:sp>
      <p:sp>
        <p:nvSpPr>
          <p:cNvPr id="8" name="Right Arrow 7"/>
          <p:cNvSpPr/>
          <p:nvPr/>
        </p:nvSpPr>
        <p:spPr>
          <a:xfrm>
            <a:off x="3276600" y="2667000"/>
            <a:ext cx="1143000" cy="3048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Narrow" pitchFamily="34" charset="0"/>
            </a:endParaRPr>
          </a:p>
        </p:txBody>
      </p:sp>
      <p:sp>
        <p:nvSpPr>
          <p:cNvPr id="9" name="Snip Diagonal Corner Rectangle 8"/>
          <p:cNvSpPr/>
          <p:nvPr/>
        </p:nvSpPr>
        <p:spPr>
          <a:xfrm>
            <a:off x="4648200" y="2362200"/>
            <a:ext cx="4267200" cy="1219200"/>
          </a:xfrm>
          <a:prstGeom prst="snip2DiagRect">
            <a:avLst/>
          </a:prstGeom>
        </p:spPr>
        <p:style>
          <a:lnRef idx="2">
            <a:schemeClr val="accent6"/>
          </a:lnRef>
          <a:fillRef idx="1">
            <a:schemeClr val="lt1"/>
          </a:fillRef>
          <a:effectRef idx="0">
            <a:schemeClr val="accent6"/>
          </a:effectRef>
          <a:fontRef idx="minor">
            <a:schemeClr val="dk1"/>
          </a:fontRef>
        </p:style>
        <p:txBody>
          <a:bodyPr anchor="ctr"/>
          <a:lstStyle/>
          <a:p>
            <a:pPr marL="182880" indent="-182880" fontAlgn="auto">
              <a:spcBef>
                <a:spcPts val="0"/>
              </a:spcBef>
              <a:spcAft>
                <a:spcPts val="0"/>
              </a:spcAft>
              <a:buFont typeface="Arial" charset="0"/>
              <a:buChar char="•"/>
              <a:defRPr/>
            </a:pPr>
            <a:r>
              <a:rPr lang="en-US" sz="2000" dirty="0" smtClean="0">
                <a:latin typeface="Arial Narrow" pitchFamily="34" charset="0"/>
              </a:rPr>
              <a:t>Insurance </a:t>
            </a:r>
            <a:r>
              <a:rPr lang="en-US" sz="2000" dirty="0">
                <a:latin typeface="Arial Narrow" pitchFamily="34" charset="0"/>
              </a:rPr>
              <a:t>companies lose </a:t>
            </a:r>
            <a:r>
              <a:rPr lang="en-US" sz="2000" dirty="0" smtClean="0">
                <a:latin typeface="Arial Narrow" pitchFamily="34" charset="0"/>
              </a:rPr>
              <a:t>capital</a:t>
            </a:r>
            <a:endParaRPr lang="en-US" sz="2000" dirty="0">
              <a:latin typeface="Arial Narrow" pitchFamily="34" charset="0"/>
            </a:endParaRPr>
          </a:p>
          <a:p>
            <a:pPr marL="182880" indent="-182880" fontAlgn="auto">
              <a:spcBef>
                <a:spcPts val="0"/>
              </a:spcBef>
              <a:spcAft>
                <a:spcPts val="0"/>
              </a:spcAft>
              <a:buFont typeface="Arial" charset="0"/>
              <a:buChar char="•"/>
              <a:defRPr/>
            </a:pPr>
            <a:r>
              <a:rPr lang="en-US" sz="2000" dirty="0" smtClean="0">
                <a:latin typeface="Arial Narrow" pitchFamily="34" charset="0"/>
              </a:rPr>
              <a:t>Expected </a:t>
            </a:r>
            <a:r>
              <a:rPr lang="en-US" sz="2000" dirty="0">
                <a:latin typeface="Arial Narrow" pitchFamily="34" charset="0"/>
              </a:rPr>
              <a:t>profits are not realized and stock price could fall</a:t>
            </a:r>
          </a:p>
        </p:txBody>
      </p:sp>
      <p:sp>
        <p:nvSpPr>
          <p:cNvPr id="10" name="Snip Diagonal Corner Rectangle 9"/>
          <p:cNvSpPr/>
          <p:nvPr/>
        </p:nvSpPr>
        <p:spPr>
          <a:xfrm>
            <a:off x="4648200" y="3810000"/>
            <a:ext cx="4343400" cy="990600"/>
          </a:xfrm>
          <a:prstGeom prst="snip2DiagRect">
            <a:avLst/>
          </a:prstGeom>
        </p:spPr>
        <p:style>
          <a:lnRef idx="2">
            <a:schemeClr val="accent6"/>
          </a:lnRef>
          <a:fillRef idx="1">
            <a:schemeClr val="lt1"/>
          </a:fillRef>
          <a:effectRef idx="0">
            <a:schemeClr val="accent6"/>
          </a:effectRef>
          <a:fontRef idx="minor">
            <a:schemeClr val="dk1"/>
          </a:fontRef>
        </p:style>
        <p:txBody>
          <a:bodyPr anchor="ctr"/>
          <a:lstStyle/>
          <a:p>
            <a:pPr marL="182880" indent="-182880">
              <a:buFont typeface="Arial" charset="0"/>
              <a:buChar char="•"/>
              <a:defRPr/>
            </a:pPr>
            <a:r>
              <a:rPr lang="en-US" sz="2000" dirty="0" smtClean="0">
                <a:latin typeface="Arial Narrow" pitchFamily="34" charset="0"/>
              </a:rPr>
              <a:t>Mutual </a:t>
            </a:r>
            <a:r>
              <a:rPr lang="en-US" sz="2000" dirty="0">
                <a:latin typeface="Arial Narrow" pitchFamily="34" charset="0"/>
              </a:rPr>
              <a:t>insurance companies could see their solvency ratios </a:t>
            </a:r>
            <a:r>
              <a:rPr lang="en-US" sz="2000" dirty="0" smtClean="0">
                <a:latin typeface="Arial Narrow" pitchFamily="34" charset="0"/>
              </a:rPr>
              <a:t>drop</a:t>
            </a:r>
            <a:endParaRPr lang="en-US" sz="2000" dirty="0">
              <a:latin typeface="Arial Narrow" pitchFamily="34" charset="0"/>
            </a:endParaRPr>
          </a:p>
        </p:txBody>
      </p:sp>
      <p:sp>
        <p:nvSpPr>
          <p:cNvPr id="11" name="Snip Diagonal Corner Rectangle 10"/>
          <p:cNvSpPr/>
          <p:nvPr/>
        </p:nvSpPr>
        <p:spPr>
          <a:xfrm>
            <a:off x="4648200" y="5029200"/>
            <a:ext cx="4343400" cy="990600"/>
          </a:xfrm>
          <a:prstGeom prst="snip2DiagRect">
            <a:avLst/>
          </a:prstGeom>
        </p:spPr>
        <p:style>
          <a:lnRef idx="2">
            <a:schemeClr val="accent6"/>
          </a:lnRef>
          <a:fillRef idx="1">
            <a:schemeClr val="lt1"/>
          </a:fillRef>
          <a:effectRef idx="0">
            <a:schemeClr val="accent6"/>
          </a:effectRef>
          <a:fontRef idx="minor">
            <a:schemeClr val="dk1"/>
          </a:fontRef>
        </p:style>
        <p:txBody>
          <a:bodyPr anchor="ctr"/>
          <a:lstStyle/>
          <a:p>
            <a:pPr marL="182880" indent="-182880" fontAlgn="auto">
              <a:spcBef>
                <a:spcPts val="0"/>
              </a:spcBef>
              <a:spcAft>
                <a:spcPts val="0"/>
              </a:spcAft>
              <a:buFont typeface="Arial" charset="0"/>
              <a:buChar char="•"/>
              <a:defRPr/>
            </a:pPr>
            <a:r>
              <a:rPr lang="en-US" sz="2000" dirty="0" smtClean="0">
                <a:latin typeface="Arial Narrow" pitchFamily="34" charset="0"/>
              </a:rPr>
              <a:t>All firms with pension plans see </a:t>
            </a:r>
            <a:r>
              <a:rPr lang="en-US" sz="2000" dirty="0">
                <a:latin typeface="Arial Narrow" pitchFamily="34" charset="0"/>
              </a:rPr>
              <a:t>their funding ratios </a:t>
            </a:r>
            <a:r>
              <a:rPr lang="en-US" sz="2000" dirty="0" smtClean="0">
                <a:latin typeface="Arial Narrow" pitchFamily="34" charset="0"/>
              </a:rPr>
              <a:t>drop</a:t>
            </a:r>
            <a:endParaRPr lang="en-US" sz="2000" dirty="0">
              <a:latin typeface="Arial Narrow" pitchFamily="34" charset="0"/>
            </a:endParaRPr>
          </a:p>
        </p:txBody>
      </p:sp>
      <p:sp>
        <p:nvSpPr>
          <p:cNvPr id="15" name="Left Brace 14"/>
          <p:cNvSpPr/>
          <p:nvPr/>
        </p:nvSpPr>
        <p:spPr>
          <a:xfrm>
            <a:off x="4297681" y="2133600"/>
            <a:ext cx="426719" cy="4191000"/>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Narrow" pitchFamily="34" charset="0"/>
            </a:endParaRPr>
          </a:p>
        </p:txBody>
      </p:sp>
      <p:sp>
        <p:nvSpPr>
          <p:cNvPr id="12" name="TextBox 11"/>
          <p:cNvSpPr txBox="1"/>
          <p:nvPr/>
        </p:nvSpPr>
        <p:spPr>
          <a:xfrm>
            <a:off x="381000" y="838200"/>
            <a:ext cx="8382000" cy="1261884"/>
          </a:xfrm>
          <a:prstGeom prst="rect">
            <a:avLst/>
          </a:prstGeom>
          <a:noFill/>
        </p:spPr>
        <p:txBody>
          <a:bodyPr wrap="square" rtlCol="0">
            <a:spAutoFit/>
          </a:bodyPr>
          <a:lstStyle/>
          <a:p>
            <a:r>
              <a:rPr lang="en-US" sz="1900" dirty="0" smtClean="0">
                <a:latin typeface="+mj-lt"/>
              </a:rPr>
              <a:t>The quality of Mortality and marital data is critical to accurately assess the value of liabilities. For a PRT transaction, where there is a single premium paid upfront, the assumption set applies for the next 30-50 years and hence it becomes paramount to get accurate data.</a:t>
            </a:r>
            <a:endParaRPr lang="en-US" sz="1900" dirty="0">
              <a:latin typeface="+mj-lt"/>
            </a:endParaRPr>
          </a:p>
        </p:txBody>
      </p:sp>
      <p:graphicFrame>
        <p:nvGraphicFramePr>
          <p:cNvPr id="16" name="Chart 15"/>
          <p:cNvGraphicFramePr/>
          <p:nvPr/>
        </p:nvGraphicFramePr>
        <p:xfrm>
          <a:off x="0" y="3657600"/>
          <a:ext cx="4419600" cy="266924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257175"/>
            <a:ext cx="8763000" cy="885825"/>
          </a:xfrm>
        </p:spPr>
        <p:txBody>
          <a:bodyPr/>
          <a:lstStyle/>
          <a:p>
            <a:pPr eaLnBrk="1" hangingPunct="1"/>
            <a:r>
              <a:rPr lang="en-US" sz="2400" b="1" dirty="0" smtClean="0"/>
              <a:t>Background I: What goes into </a:t>
            </a:r>
            <a:r>
              <a:rPr lang="en-US" sz="2400" dirty="0" smtClean="0"/>
              <a:t>setting </a:t>
            </a:r>
            <a:br>
              <a:rPr lang="en-US" sz="2400" dirty="0" smtClean="0"/>
            </a:br>
            <a:r>
              <a:rPr lang="en-US" sz="2400" dirty="0" smtClean="0"/>
              <a:t>Mortality assumption</a:t>
            </a:r>
          </a:p>
        </p:txBody>
      </p:sp>
      <p:sp>
        <p:nvSpPr>
          <p:cNvPr id="5" name="Content Placeholder 4"/>
          <p:cNvSpPr>
            <a:spLocks noGrp="1"/>
          </p:cNvSpPr>
          <p:nvPr>
            <p:ph idx="1"/>
          </p:nvPr>
        </p:nvSpPr>
        <p:spPr>
          <a:xfrm>
            <a:off x="428766" y="1467522"/>
            <a:ext cx="8229600" cy="5085678"/>
          </a:xfrm>
        </p:spPr>
        <p:txBody>
          <a:bodyPr>
            <a:normAutofit fontScale="92500" lnSpcReduction="10000"/>
          </a:bodyPr>
          <a:lstStyle/>
          <a:p>
            <a:pPr>
              <a:buNone/>
            </a:pPr>
            <a:r>
              <a:rPr lang="en-US" b="1" dirty="0" smtClean="0"/>
              <a:t>Base Mortality Table: </a:t>
            </a:r>
          </a:p>
          <a:p>
            <a:r>
              <a:rPr lang="en-US" dirty="0" smtClean="0"/>
              <a:t>Varies from one population to another</a:t>
            </a:r>
          </a:p>
          <a:p>
            <a:r>
              <a:rPr lang="en-US" dirty="0" smtClean="0"/>
              <a:t>Differences attributable to different working conditions, geographical locations, level of benefits, industries, etc. </a:t>
            </a:r>
          </a:p>
          <a:p>
            <a:r>
              <a:rPr lang="en-US" dirty="0" err="1" smtClean="0"/>
              <a:t>Qx’s</a:t>
            </a:r>
            <a:r>
              <a:rPr lang="en-US" dirty="0" smtClean="0"/>
              <a:t> generated by age and gender in any given mortality study are impacted by: </a:t>
            </a:r>
          </a:p>
          <a:p>
            <a:pPr marL="971550" lvl="1" indent="-514350">
              <a:buFont typeface="+mj-lt"/>
              <a:buAutoNum type="romanUcPeriod"/>
            </a:pPr>
            <a:r>
              <a:rPr lang="en-US" dirty="0" smtClean="0"/>
              <a:t>Number of deaths recorded in the experience period, and</a:t>
            </a:r>
          </a:p>
          <a:p>
            <a:pPr marL="971550" lvl="1" indent="-514350">
              <a:buFont typeface="+mj-lt"/>
              <a:buAutoNum type="romanUcPeriod"/>
            </a:pPr>
            <a:r>
              <a:rPr lang="en-US" dirty="0" smtClean="0"/>
              <a:t>Total amount of “exposures” for the given population</a:t>
            </a:r>
          </a:p>
          <a:p>
            <a:endParaRPr lang="en-US" dirty="0" smtClean="0"/>
          </a:p>
          <a:p>
            <a:pPr>
              <a:buNone/>
            </a:pPr>
            <a:r>
              <a:rPr lang="en-US" b="1" dirty="0" smtClean="0"/>
              <a:t>Mortality Improvement Assumption:</a:t>
            </a:r>
          </a:p>
          <a:p>
            <a:pPr lvl="1"/>
            <a:r>
              <a:rPr lang="en-US" dirty="0" smtClean="0"/>
              <a:t>Data available from sources such as Human mortality database (HMD), Social Security Administration (SSA), Medicare (CMS), Center for Disease Control (CDC) </a:t>
            </a:r>
          </a:p>
          <a:p>
            <a:pPr lvl="1"/>
            <a:r>
              <a:rPr lang="en-US" dirty="0" smtClean="0"/>
              <a:t>Does Mortality Improvement vary by population within a country and even across countries in the long run?</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400" b="1" dirty="0" smtClean="0"/>
              <a:t>Background II: What goes into </a:t>
            </a:r>
            <a:r>
              <a:rPr lang="en-US" sz="2400" dirty="0" smtClean="0"/>
              <a:t>setting </a:t>
            </a:r>
            <a:br>
              <a:rPr lang="en-US" sz="2400" dirty="0" smtClean="0"/>
            </a:br>
            <a:r>
              <a:rPr lang="en-US" sz="2400" dirty="0" smtClean="0"/>
              <a:t>Marital assumption</a:t>
            </a:r>
          </a:p>
        </p:txBody>
      </p:sp>
      <p:sp>
        <p:nvSpPr>
          <p:cNvPr id="5" name="Content Placeholder 4"/>
          <p:cNvSpPr>
            <a:spLocks noGrp="1"/>
          </p:cNvSpPr>
          <p:nvPr>
            <p:ph idx="1"/>
          </p:nvPr>
        </p:nvSpPr>
        <p:spPr/>
        <p:txBody>
          <a:bodyPr>
            <a:normAutofit fontScale="92500" lnSpcReduction="10000"/>
          </a:bodyPr>
          <a:lstStyle/>
          <a:p>
            <a:r>
              <a:rPr lang="en-US" dirty="0" smtClean="0"/>
              <a:t>Critical Assumption for Longevity Reinsurance transactions</a:t>
            </a:r>
          </a:p>
          <a:p>
            <a:endParaRPr lang="en-US" dirty="0" smtClean="0"/>
          </a:p>
          <a:p>
            <a:r>
              <a:rPr lang="en-US" dirty="0" smtClean="0"/>
              <a:t>Spousal benefit is for the spouse as of the primary participant’s date of death rather than the retirement date</a:t>
            </a:r>
          </a:p>
          <a:p>
            <a:endParaRPr lang="en-US" dirty="0" smtClean="0"/>
          </a:p>
          <a:p>
            <a:r>
              <a:rPr lang="en-US" dirty="0" smtClean="0"/>
              <a:t>Presents tail risk in liability</a:t>
            </a:r>
          </a:p>
          <a:p>
            <a:endParaRPr lang="en-US" dirty="0" smtClean="0"/>
          </a:p>
          <a:p>
            <a:r>
              <a:rPr lang="en-US" dirty="0" smtClean="0"/>
              <a:t>Most of the data sources on marital assumption do not capture “young spousal risk”</a:t>
            </a:r>
          </a:p>
          <a:p>
            <a:endParaRPr lang="en-US" dirty="0" smtClean="0"/>
          </a:p>
          <a:p>
            <a:r>
              <a:rPr lang="en-US" dirty="0" smtClean="0"/>
              <a:t>“Direct survey” data preferable to general data sources where appropriate judgment needs to be employed</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457200" y="2743200"/>
          <a:ext cx="8153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6146" name="Title 1"/>
          <p:cNvSpPr>
            <a:spLocks noGrp="1"/>
          </p:cNvSpPr>
          <p:nvPr>
            <p:ph type="title"/>
          </p:nvPr>
        </p:nvSpPr>
        <p:spPr/>
        <p:txBody>
          <a:bodyPr/>
          <a:lstStyle/>
          <a:p>
            <a:pPr eaLnBrk="1" hangingPunct="1"/>
            <a:r>
              <a:rPr lang="en-US" sz="2500" b="1" dirty="0" smtClean="0"/>
              <a:t>Case Study 1: Company ABC – “Number of Deaths”</a:t>
            </a:r>
          </a:p>
        </p:txBody>
      </p:sp>
      <p:sp>
        <p:nvSpPr>
          <p:cNvPr id="10" name="Content Placeholder 9"/>
          <p:cNvSpPr>
            <a:spLocks noGrp="1"/>
          </p:cNvSpPr>
          <p:nvPr>
            <p:ph idx="1"/>
          </p:nvPr>
        </p:nvSpPr>
        <p:spPr>
          <a:xfrm>
            <a:off x="428766" y="1036637"/>
            <a:ext cx="8715234" cy="4525963"/>
          </a:xfrm>
        </p:spPr>
        <p:txBody>
          <a:bodyPr>
            <a:normAutofit/>
          </a:bodyPr>
          <a:lstStyle/>
          <a:p>
            <a:pPr marL="457200" indent="-457200">
              <a:buFont typeface="+mj-lt"/>
              <a:buAutoNum type="arabicPeriod"/>
            </a:pPr>
            <a:r>
              <a:rPr lang="en-US" sz="2000" dirty="0" smtClean="0"/>
              <a:t>ABC Pension plan had ~20,000 participants – an average age of 75</a:t>
            </a:r>
          </a:p>
          <a:p>
            <a:pPr marL="457200" indent="-457200">
              <a:buFont typeface="+mj-lt"/>
              <a:buAutoNum type="arabicPeriod"/>
            </a:pPr>
            <a:r>
              <a:rPr lang="en-US" sz="2000" dirty="0" smtClean="0"/>
              <a:t>Anomalies in the early years where the “rate of mortality” was low</a:t>
            </a:r>
          </a:p>
          <a:p>
            <a:pPr marL="457200" indent="-457200">
              <a:buFont typeface="+mj-lt"/>
              <a:buAutoNum type="arabicPeriod"/>
            </a:pPr>
            <a:r>
              <a:rPr lang="en-US" sz="2000" dirty="0" smtClean="0"/>
              <a:t>Further data review led to a better pattern of deaths</a:t>
            </a:r>
          </a:p>
          <a:p>
            <a:pPr marL="457200" indent="-457200">
              <a:buFont typeface="+mj-lt"/>
              <a:buAutoNum type="arabicPeriod"/>
            </a:pPr>
            <a:endParaRPr lang="en-US" sz="2000" dirty="0"/>
          </a:p>
        </p:txBody>
      </p:sp>
      <p:sp>
        <p:nvSpPr>
          <p:cNvPr id="7" name="Oval 6"/>
          <p:cNvSpPr/>
          <p:nvPr/>
        </p:nvSpPr>
        <p:spPr>
          <a:xfrm>
            <a:off x="1732548" y="4600074"/>
            <a:ext cx="354013"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17" name="Oval 16"/>
          <p:cNvSpPr/>
          <p:nvPr/>
        </p:nvSpPr>
        <p:spPr>
          <a:xfrm>
            <a:off x="2951748" y="4523874"/>
            <a:ext cx="354013"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2500" b="1" dirty="0" smtClean="0"/>
              <a:t>Case Study 2: Company XYZ – “Exposures”</a:t>
            </a:r>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dirty="0" smtClean="0"/>
              <a:t>Exposures for a given population are determined by when a participant </a:t>
            </a:r>
            <a:r>
              <a:rPr lang="en-US" b="1" dirty="0" smtClean="0"/>
              <a:t>“enters” </a:t>
            </a:r>
            <a:r>
              <a:rPr lang="en-US" dirty="0" smtClean="0"/>
              <a:t>the mortality study and </a:t>
            </a:r>
            <a:r>
              <a:rPr lang="en-US" b="1" dirty="0" smtClean="0"/>
              <a:t>“exits” </a:t>
            </a:r>
            <a:r>
              <a:rPr lang="en-US" dirty="0" smtClean="0"/>
              <a:t>the mortality study</a:t>
            </a:r>
          </a:p>
          <a:p>
            <a:pPr marL="457200" indent="-457200">
              <a:buFont typeface="+mj-lt"/>
              <a:buAutoNum type="arabicPeriod"/>
            </a:pPr>
            <a:endParaRPr lang="en-US" dirty="0" smtClean="0"/>
          </a:p>
          <a:p>
            <a:pPr marL="457200" indent="-457200">
              <a:buFont typeface="+mj-lt"/>
              <a:buAutoNum type="arabicPeriod"/>
            </a:pPr>
            <a:r>
              <a:rPr lang="en-US" dirty="0" smtClean="0"/>
              <a:t>There are several issues that are common with the exposures aspect:</a:t>
            </a:r>
          </a:p>
          <a:p>
            <a:pPr lvl="1"/>
            <a:r>
              <a:rPr lang="en-US" dirty="0" smtClean="0"/>
              <a:t>Lag in dependent/new retirees deaths</a:t>
            </a:r>
          </a:p>
          <a:p>
            <a:pPr lvl="1"/>
            <a:r>
              <a:rPr lang="en-US" dirty="0" smtClean="0"/>
              <a:t>Under-reporting of dependent deaths within same </a:t>
            </a:r>
            <a:br>
              <a:rPr lang="en-US" dirty="0" smtClean="0"/>
            </a:br>
            <a:r>
              <a:rPr lang="en-US" dirty="0" smtClean="0"/>
              <a:t>year deaths </a:t>
            </a:r>
          </a:p>
          <a:p>
            <a:pPr lvl="1"/>
            <a:r>
              <a:rPr lang="en-US" dirty="0" smtClean="0"/>
              <a:t>Unknown entry dates</a:t>
            </a: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2500" b="1" dirty="0" smtClean="0"/>
              <a:t>Mortality Improvement Assumption – Data Sources</a:t>
            </a:r>
          </a:p>
        </p:txBody>
      </p:sp>
      <p:graphicFrame>
        <p:nvGraphicFramePr>
          <p:cNvPr id="5" name="Diagram 4"/>
          <p:cNvGraphicFramePr/>
          <p:nvPr/>
        </p:nvGraphicFramePr>
        <p:xfrm>
          <a:off x="152400" y="838200"/>
          <a:ext cx="8915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tent master">
  <a:themeElements>
    <a:clrScheme name="Prudential Master Brand Colors">
      <a:dk1>
        <a:srgbClr val="141313"/>
      </a:dk1>
      <a:lt1>
        <a:sysClr val="window" lastClr="FFFFFF"/>
      </a:lt1>
      <a:dk2>
        <a:srgbClr val="00192E"/>
      </a:dk2>
      <a:lt2>
        <a:srgbClr val="005C9E"/>
      </a:lt2>
      <a:accent1>
        <a:srgbClr val="F7BE1C"/>
      </a:accent1>
      <a:accent2>
        <a:srgbClr val="B8821B"/>
      </a:accent2>
      <a:accent3>
        <a:srgbClr val="0080B1"/>
      </a:accent3>
      <a:accent4>
        <a:srgbClr val="89B3C8"/>
      </a:accent4>
      <a:accent5>
        <a:srgbClr val="B6AFA1"/>
      </a:accent5>
      <a:accent6>
        <a:srgbClr val="6A5C4B"/>
      </a:accent6>
      <a:hlink>
        <a:srgbClr val="B5B6B4"/>
      </a:hlink>
      <a:folHlink>
        <a:srgbClr val="6362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1563</TotalTime>
  <Words>873</Words>
  <Application>Microsoft Office PowerPoint</Application>
  <PresentationFormat>On-screen Show (4:3)</PresentationFormat>
  <Paragraphs>100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Unicode MS</vt:lpstr>
      <vt:lpstr>MS PGothic</vt:lpstr>
      <vt:lpstr>MS PGothic</vt:lpstr>
      <vt:lpstr>Arial</vt:lpstr>
      <vt:lpstr>Arial Narrow</vt:lpstr>
      <vt:lpstr>Calibri</vt:lpstr>
      <vt:lpstr>Wingdings</vt:lpstr>
      <vt:lpstr>ヒラギノ角ゴ Pro W3</vt:lpstr>
      <vt:lpstr>Content master</vt:lpstr>
      <vt:lpstr>Importance of High Quality Data for Underwriting Pension Risk Transfer (PRT) and Longevity Reinsurance Transactions</vt:lpstr>
      <vt:lpstr>Disclaimer</vt:lpstr>
      <vt:lpstr>Agenda</vt:lpstr>
      <vt:lpstr>Why Data is Important for PRT and Longevity Reinsurance</vt:lpstr>
      <vt:lpstr>Background I: What goes into setting  Mortality assumption</vt:lpstr>
      <vt:lpstr>Background II: What goes into setting  Marital assumption</vt:lpstr>
      <vt:lpstr>Case Study 1: Company ABC – “Number of Deaths”</vt:lpstr>
      <vt:lpstr>Case Study 2: Company XYZ – “Exposures”</vt:lpstr>
      <vt:lpstr>Mortality Improvement Assumption – Data Sources</vt:lpstr>
      <vt:lpstr>Mortality Improvement Assumption—Data Sources  and Results</vt:lpstr>
      <vt:lpstr>PowerPoint Presentation</vt:lpstr>
    </vt:vector>
  </TitlesOfParts>
  <Company>Prudential Financial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Risk Transfer</dc:title>
  <dc:creator>x166228</dc:creator>
  <cp:lastModifiedBy>Marilyn Parris-Bell</cp:lastModifiedBy>
  <cp:revision>526</cp:revision>
  <dcterms:created xsi:type="dcterms:W3CDTF">2013-11-16T05:11:57Z</dcterms:created>
  <dcterms:modified xsi:type="dcterms:W3CDTF">2016-09-28T14:31:16Z</dcterms:modified>
</cp:coreProperties>
</file>