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305" r:id="rId3"/>
    <p:sldId id="338" r:id="rId4"/>
    <p:sldId id="345" r:id="rId5"/>
    <p:sldId id="340" r:id="rId6"/>
    <p:sldId id="347" r:id="rId7"/>
    <p:sldId id="376" r:id="rId8"/>
    <p:sldId id="308" r:id="rId9"/>
    <p:sldId id="311" r:id="rId10"/>
    <p:sldId id="380" r:id="rId11"/>
    <p:sldId id="377" r:id="rId12"/>
    <p:sldId id="390" r:id="rId13"/>
    <p:sldId id="391" r:id="rId14"/>
    <p:sldId id="382" r:id="rId15"/>
    <p:sldId id="384" r:id="rId16"/>
    <p:sldId id="385" r:id="rId17"/>
    <p:sldId id="386" r:id="rId18"/>
    <p:sldId id="387" r:id="rId19"/>
    <p:sldId id="389" r:id="rId20"/>
    <p:sldId id="33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60E3-1B35-449B-8998-7022B9A61494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CAE9D-57F1-4675-AD57-C4667341A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7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CAE9D-57F1-4675-AD57-C4667341A70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66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CAE9D-57F1-4675-AD57-C4667341A70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22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 New Roman" pitchFamily="18" charset="0"/>
              </a:defRPr>
            </a:lvl1pPr>
          </a:lstStyle>
          <a:p>
            <a:fld id="{A45648A4-C715-4C77-9AF2-4A86636BABB6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Times New Roman" pitchFamily="18" charset="0"/>
              </a:defRPr>
            </a:lvl1pPr>
          </a:lstStyle>
          <a:p>
            <a:fld id="{87DFBEA3-C1DC-4F85-B786-CCD73DCB5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Wingdings" pitchFamily="2" charset="2"/>
        <a:buChar char="u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Wingdings" pitchFamily="2" charset="2"/>
        <a:buChar char="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Wingdings" pitchFamily="2" charset="2"/>
        <a:buChar char="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Wingdings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Wingdings" pitchFamily="2" charset="2"/>
        <a:buChar char="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0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17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4.xml"/><Relationship Id="rId4" Type="http://schemas.openxmlformats.org/officeDocument/2006/relationships/image" Target="../media/image19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5.xml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6.xml"/><Relationship Id="rId6" Type="http://schemas.openxmlformats.org/officeDocument/2006/relationships/image" Target="../media/image26.png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7.xml"/><Relationship Id="rId4" Type="http://schemas.openxmlformats.org/officeDocument/2006/relationships/image" Target="../media/image2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8.xml"/><Relationship Id="rId4" Type="http://schemas.openxmlformats.org/officeDocument/2006/relationships/image" Target="../media/image29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9.xml"/><Relationship Id="rId6" Type="http://schemas.openxmlformats.org/officeDocument/2006/relationships/image" Target="../media/image33.emf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533400"/>
            <a:ext cx="8839200" cy="18510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Optimal Longevity </a:t>
            </a:r>
            <a:r>
              <a:rPr lang="en-US" sz="40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Risk Transfer and </a:t>
            </a:r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Investment Strategies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362200"/>
            <a:ext cx="8534400" cy="41910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sz="2400" dirty="0">
                <a:solidFill>
                  <a:schemeClr val="tx1"/>
                </a:solidFill>
              </a:rPr>
              <a:t>Samuel H. Cox</a:t>
            </a:r>
          </a:p>
          <a:p>
            <a:pPr eaLnBrk="1" hangingPunct="1"/>
            <a:r>
              <a:rPr lang="en-US" sz="1800" dirty="0">
                <a:solidFill>
                  <a:schemeClr val="tx1"/>
                </a:solidFill>
              </a:rPr>
              <a:t>Georgia State University</a:t>
            </a:r>
          </a:p>
          <a:p>
            <a:pPr eaLnBrk="1" hangingPunct="1"/>
            <a:r>
              <a:rPr lang="en-US" sz="2400" dirty="0" err="1" smtClean="0">
                <a:solidFill>
                  <a:schemeClr val="tx1"/>
                </a:solidFill>
              </a:rPr>
              <a:t>Yijia</a:t>
            </a:r>
            <a:r>
              <a:rPr lang="en-US" sz="2400" dirty="0" smtClean="0">
                <a:solidFill>
                  <a:schemeClr val="tx1"/>
                </a:solidFill>
              </a:rPr>
              <a:t> Lin</a:t>
            </a:r>
          </a:p>
          <a:p>
            <a:pPr eaLnBrk="1" hangingPunct="1"/>
            <a:r>
              <a:rPr lang="en-US" sz="1800" dirty="0" smtClean="0">
                <a:solidFill>
                  <a:schemeClr val="tx1"/>
                </a:solidFill>
              </a:rPr>
              <a:t>University of Nebraska - Lincoln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</a:rPr>
              <a:t>Sheen Liu</a:t>
            </a:r>
          </a:p>
          <a:p>
            <a:pPr eaLnBrk="1" hangingPunct="1"/>
            <a:r>
              <a:rPr lang="en-US" sz="1800" dirty="0">
                <a:solidFill>
                  <a:schemeClr val="tx1"/>
                </a:solidFill>
              </a:rPr>
              <a:t>Washington State University</a:t>
            </a:r>
          </a:p>
          <a:p>
            <a:pPr eaLnBrk="1" hangingPunct="1"/>
            <a:endParaRPr lang="en-US" sz="18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C00000"/>
                </a:solidFill>
              </a:rPr>
              <a:t>Presented at </a:t>
            </a:r>
          </a:p>
          <a:p>
            <a:pPr eaLnBrk="1" hangingPunct="1"/>
            <a:r>
              <a:rPr lang="en-US" sz="2200" dirty="0">
                <a:solidFill>
                  <a:schemeClr val="tx1"/>
                </a:solidFill>
              </a:rPr>
              <a:t>Twelfth International Longevity Risk and Capital Markets Solutions Conference</a:t>
            </a:r>
            <a:endParaRPr lang="en-US" sz="22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sz="1800" dirty="0" smtClean="0">
                <a:solidFill>
                  <a:srgbClr val="C00000"/>
                </a:solidFill>
              </a:rPr>
              <a:t>Chicago, IL</a:t>
            </a:r>
          </a:p>
          <a:p>
            <a:pPr eaLnBrk="1" hangingPunct="1"/>
            <a:endParaRPr lang="en-US" sz="8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sz="1600" dirty="0" smtClean="0">
                <a:solidFill>
                  <a:schemeClr val="tx1"/>
                </a:solidFill>
              </a:rPr>
              <a:t>September 29, 2016</a:t>
            </a:r>
            <a:endParaRPr lang="en-US" sz="1800" dirty="0" smtClean="0">
              <a:solidFill>
                <a:schemeClr val="tx1"/>
              </a:solidFill>
            </a:endParaRPr>
          </a:p>
          <a:p>
            <a:pPr eaLnBrk="1" hangingPunct="1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8736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58513" cy="6858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Basic Optimization Problem with Reinsurance (</a:t>
            </a:r>
            <a:r>
              <a:rPr lang="en-US" sz="4000" dirty="0" err="1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Cont</a:t>
            </a:r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’)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044" y="1371600"/>
            <a:ext cx="860583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 smtClean="0"/>
              <a:t> </a:t>
            </a:r>
            <a:r>
              <a:rPr lang="en-US" sz="2800" dirty="0" smtClean="0"/>
              <a:t>The </a:t>
            </a:r>
            <a:r>
              <a:rPr lang="en-US" sz="2800" dirty="0"/>
              <a:t>optimal number of shares of </a:t>
            </a:r>
            <a:r>
              <a:rPr lang="en-US" sz="2800" dirty="0" smtClean="0"/>
              <a:t>the stock index </a:t>
            </a:r>
            <a:r>
              <a:rPr lang="en-US" sz="2800" i="1" dirty="0" smtClean="0"/>
              <a:t>n</a:t>
            </a:r>
            <a:r>
              <a:rPr lang="en-US" sz="1400" i="1" dirty="0" smtClean="0"/>
              <a:t>1</a:t>
            </a:r>
            <a:r>
              <a:rPr lang="en-US" sz="2800" dirty="0" smtClean="0"/>
              <a:t>         </a:t>
            </a:r>
            <a:r>
              <a:rPr lang="en-US" sz="2800" dirty="0"/>
              <a:t>and </a:t>
            </a:r>
            <a:r>
              <a:rPr lang="en-US" sz="2800" dirty="0" smtClean="0"/>
              <a:t>the </a:t>
            </a:r>
            <a:r>
              <a:rPr lang="en-US" sz="2800" dirty="0"/>
              <a:t>optimal reinsurance ratio </a:t>
            </a:r>
            <a:r>
              <a:rPr lang="en-US" sz="2800" dirty="0" smtClean="0"/>
              <a:t>  :  </a:t>
            </a:r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 smtClean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 smtClean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 smtClean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 smtClean="0"/>
          </a:p>
          <a:p>
            <a:pPr lvl="1">
              <a:buClr>
                <a:schemeClr val="tx2"/>
              </a:buClr>
            </a:pPr>
            <a:endParaRPr lang="en-US" sz="2400" dirty="0" smtClean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 smtClean="0"/>
              <a:t> </a:t>
            </a:r>
            <a:r>
              <a:rPr lang="en-US" sz="2800" dirty="0" smtClean="0"/>
              <a:t>We apply the convex dual approach to solve our dynamic utility optimization problem.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200" y="1905000"/>
            <a:ext cx="228600" cy="41201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9200" y="2514600"/>
            <a:ext cx="6602025" cy="1766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774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437984" cy="685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Optimization with Logarithmic Utility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219200"/>
            <a:ext cx="8763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b="1" dirty="0" smtClean="0"/>
              <a:t> </a:t>
            </a:r>
            <a:r>
              <a:rPr lang="en-US" sz="3200" dirty="0"/>
              <a:t>We assume the insurer has a logarithmic utility function (Pulley, 1983):</a:t>
            </a:r>
            <a:endParaRPr lang="en-US" sz="3200" b="1" dirty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3200" b="1" dirty="0" smtClean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en-US" dirty="0"/>
          </a:p>
          <a:p>
            <a:pPr lvl="1">
              <a:buClr>
                <a:schemeClr val="tx2"/>
              </a:buClr>
            </a:pPr>
            <a:r>
              <a:rPr lang="en-US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duality method provides explicit solutions for the logarithmic utility </a:t>
            </a:r>
            <a:r>
              <a:rPr lang="en-US" sz="2400" dirty="0" smtClean="0"/>
              <a:t>function.</a:t>
            </a:r>
          </a:p>
          <a:p>
            <a:pPr marL="914400" lvl="1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400" dirty="0" smtClean="0"/>
              <a:t>Investors </a:t>
            </a:r>
            <a:r>
              <a:rPr lang="en-US" sz="2400" dirty="0"/>
              <a:t>maximizing </a:t>
            </a:r>
            <a:r>
              <a:rPr lang="en-US" sz="2400" dirty="0" smtClean="0"/>
              <a:t>their expected </a:t>
            </a:r>
            <a:r>
              <a:rPr lang="en-US" sz="2400" dirty="0"/>
              <a:t>logarithmic utility would hold </a:t>
            </a:r>
            <a:r>
              <a:rPr lang="en-US" sz="2400" dirty="0" smtClean="0"/>
              <a:t>the </a:t>
            </a:r>
            <a:r>
              <a:rPr lang="en-US" sz="2400" dirty="0"/>
              <a:t>same portfolios as investors maximizing certain mean-variance </a:t>
            </a:r>
            <a:r>
              <a:rPr lang="en-US" sz="2400" dirty="0" smtClean="0"/>
              <a:t>functions (Pulley, 1983).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/>
              <a:t>We solve </a:t>
            </a:r>
            <a:r>
              <a:rPr lang="en-US" sz="3200" dirty="0" smtClean="0"/>
              <a:t>the dynamic optimization problem with </a:t>
            </a:r>
            <a:r>
              <a:rPr lang="en-US" sz="3200" dirty="0"/>
              <a:t>the stock investment constraint and the overall risk constraint based on </a:t>
            </a:r>
            <a:r>
              <a:rPr lang="en-US" sz="3200" dirty="0" err="1"/>
              <a:t>VaR.</a:t>
            </a:r>
            <a:endParaRPr lang="en-US" sz="3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2286000"/>
            <a:ext cx="2438400" cy="596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6692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437984" cy="685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Optimization </a:t>
            </a:r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Results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981200"/>
            <a:ext cx="8169801" cy="3962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9572"/>
            <a:ext cx="8169801" cy="59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9412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437984" cy="685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Optimization </a:t>
            </a:r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Results (</a:t>
            </a:r>
            <a:r>
              <a:rPr lang="en-US" sz="4000" dirty="0" err="1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Cont</a:t>
            </a:r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’)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0"/>
            <a:ext cx="8169801" cy="514863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046085"/>
            <a:ext cx="8169801" cy="5900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43400" y="5867400"/>
            <a:ext cx="6096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03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108" y="283248"/>
            <a:ext cx="8437984" cy="6858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Numerical Illustration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997351"/>
            <a:ext cx="8763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The insurer has a surplus of </a:t>
            </a:r>
            <a:r>
              <a:rPr lang="en-US" sz="2800" i="1" dirty="0" smtClean="0"/>
              <a:t>V(0)</a:t>
            </a:r>
            <a:r>
              <a:rPr lang="en-US" sz="2800" dirty="0" smtClean="0"/>
              <a:t>=$30 million at time 0.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The insurer issues an annuity contract for age 65 at time 0 that will make one survival payment at             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The lump-sum premium </a:t>
            </a:r>
            <a:r>
              <a:rPr lang="en-US" sz="2800" i="1" dirty="0"/>
              <a:t>K(0) </a:t>
            </a:r>
            <a:r>
              <a:rPr lang="en-US" sz="2800" dirty="0" smtClean="0"/>
              <a:t>of this annuity contract at </a:t>
            </a:r>
            <a:r>
              <a:rPr lang="en-US" sz="2800" dirty="0"/>
              <a:t>time </a:t>
            </a:r>
            <a:r>
              <a:rPr lang="en-US" sz="2800" i="1" dirty="0"/>
              <a:t>0 </a:t>
            </a:r>
            <a:r>
              <a:rPr lang="en-US" sz="2800" dirty="0" smtClean="0"/>
              <a:t>is $300 million. 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Longevity risk premium is 3.14%.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The </a:t>
            </a:r>
            <a:r>
              <a:rPr lang="en-US" sz="2800" dirty="0"/>
              <a:t>insurer </a:t>
            </a:r>
            <a:r>
              <a:rPr lang="en-US" sz="2800" dirty="0" smtClean="0"/>
              <a:t>cannot invest more than 20% of its assets in equity and it cannot short sell the stock index.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The risk premium of the stock index is 6% with a volatility equal to 20%.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/>
              <a:t>The probability that the insurer will lose more than half of the </a:t>
            </a:r>
            <a:r>
              <a:rPr lang="en-US" sz="2800" dirty="0" smtClean="0"/>
              <a:t>initial surplus ($15 million) </a:t>
            </a:r>
            <a:r>
              <a:rPr lang="en-US" sz="2800" dirty="0"/>
              <a:t>should not be greater than 0.1% </a:t>
            </a:r>
            <a:r>
              <a:rPr lang="en-US" sz="2800" dirty="0" smtClean="0"/>
              <a:t>in the next six </a:t>
            </a:r>
            <a:r>
              <a:rPr lang="en-US" sz="2800" dirty="0"/>
              <a:t>months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9400" y="1981200"/>
            <a:ext cx="1065093" cy="311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048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437984" cy="685800"/>
          </a:xfrm>
        </p:spPr>
        <p:txBody>
          <a:bodyPr/>
          <a:lstStyle/>
          <a:p>
            <a:pPr algn="l"/>
            <a:r>
              <a:rPr lang="en-US" sz="4000" dirty="0" err="1">
                <a:solidFill>
                  <a:srgbClr val="C00000"/>
                </a:solidFill>
                <a:latin typeface="+mn-lt"/>
                <a:ea typeface="+mn-ea"/>
                <a:cs typeface="+mn-cs"/>
              </a:rPr>
              <a:t>Gompertz-Makeham</a:t>
            </a:r>
            <a:r>
              <a:rPr lang="en-US" sz="40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Law of Mortality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6984" y="1219200"/>
            <a:ext cx="8458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800" dirty="0" smtClean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800" dirty="0"/>
          </a:p>
          <a:p>
            <a:pPr>
              <a:buClr>
                <a:schemeClr val="tx2"/>
              </a:buClr>
            </a:pPr>
            <a:endParaRPr lang="en-US" sz="2800" dirty="0"/>
          </a:p>
          <a:p>
            <a:pPr marL="914400" lvl="1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/>
              <a:t> </a:t>
            </a:r>
            <a:r>
              <a:rPr lang="en-US" sz="2800" dirty="0" smtClean="0"/>
              <a:t>           </a:t>
            </a:r>
            <a:r>
              <a:rPr lang="en-US" sz="2400" dirty="0" smtClean="0"/>
              <a:t>is </a:t>
            </a:r>
            <a:r>
              <a:rPr lang="en-US" sz="2400" dirty="0"/>
              <a:t>the force of mortality </a:t>
            </a:r>
            <a:r>
              <a:rPr lang="en-US" sz="2400" dirty="0" smtClean="0"/>
              <a:t>of age </a:t>
            </a:r>
            <a:r>
              <a:rPr lang="en-US" sz="2400" i="1" dirty="0" err="1" smtClean="0"/>
              <a:t>u+t</a:t>
            </a:r>
            <a:r>
              <a:rPr lang="en-US" sz="2400" i="1" dirty="0" smtClean="0"/>
              <a:t>.</a:t>
            </a:r>
            <a:endParaRPr lang="en-US" sz="2400" dirty="0" smtClean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The </a:t>
            </a:r>
            <a:r>
              <a:rPr lang="en-US" sz="2800" dirty="0"/>
              <a:t>estimates </a:t>
            </a:r>
            <a:r>
              <a:rPr lang="en-US" sz="2800" dirty="0" smtClean="0"/>
              <a:t>from </a:t>
            </a:r>
            <a:r>
              <a:rPr lang="en-US" sz="2800" dirty="0"/>
              <a:t>Dahl and </a:t>
            </a:r>
            <a:r>
              <a:rPr lang="en-US" sz="2800" dirty="0" err="1"/>
              <a:t>Møller</a:t>
            </a:r>
            <a:r>
              <a:rPr lang="en-US" sz="2800" dirty="0"/>
              <a:t> (2006)</a:t>
            </a:r>
          </a:p>
          <a:p>
            <a:pPr lvl="1">
              <a:buClr>
                <a:schemeClr val="tx2"/>
              </a:buClr>
            </a:pPr>
            <a:endParaRPr lang="en-US" sz="2000" dirty="0" smtClean="0"/>
          </a:p>
          <a:p>
            <a:pPr lvl="1">
              <a:buClr>
                <a:schemeClr val="tx2"/>
              </a:buClr>
            </a:pPr>
            <a:endParaRPr lang="en-US" sz="2000" dirty="0" smtClean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8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1664175"/>
            <a:ext cx="4671634" cy="6246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5678" y="2657947"/>
            <a:ext cx="1038643" cy="2757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9800" y="4191000"/>
            <a:ext cx="4105286" cy="84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2562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437984" cy="685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CIR Mortality Process with the </a:t>
            </a:r>
            <a:r>
              <a:rPr lang="en-US" sz="4000" dirty="0" err="1">
                <a:solidFill>
                  <a:srgbClr val="C00000"/>
                </a:solidFill>
                <a:latin typeface="+mn-lt"/>
                <a:ea typeface="+mn-ea"/>
                <a:cs typeface="+mn-cs"/>
              </a:rPr>
              <a:t>Gompertz-Makeham</a:t>
            </a:r>
            <a:r>
              <a:rPr lang="en-US" sz="40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Law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919642"/>
            <a:ext cx="8458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The </a:t>
            </a:r>
            <a:r>
              <a:rPr lang="en-US" sz="2800" dirty="0"/>
              <a:t>estimates from Dahl and </a:t>
            </a:r>
            <a:r>
              <a:rPr lang="en-US" sz="2800" dirty="0" err="1"/>
              <a:t>Møller</a:t>
            </a:r>
            <a:r>
              <a:rPr lang="en-US" sz="2800" dirty="0"/>
              <a:t> (2006</a:t>
            </a:r>
            <a:r>
              <a:rPr lang="en-US" sz="2800" dirty="0" smtClean="0"/>
              <a:t>)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800" dirty="0"/>
          </a:p>
          <a:p>
            <a:pPr>
              <a:buClr>
                <a:schemeClr val="tx2"/>
              </a:buClr>
            </a:pPr>
            <a:endParaRPr lang="en-US" sz="2800" dirty="0" smtClean="0"/>
          </a:p>
          <a:p>
            <a:pPr>
              <a:buClr>
                <a:schemeClr val="tx2"/>
              </a:buClr>
            </a:pPr>
            <a:endParaRPr lang="en-US" sz="2800" dirty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Assume           = 0.017 for age </a:t>
            </a:r>
            <a:r>
              <a:rPr lang="en-US" sz="2800" i="1" dirty="0" smtClean="0"/>
              <a:t>u</a:t>
            </a:r>
            <a:r>
              <a:rPr lang="en-US" sz="2800" dirty="0" smtClean="0"/>
              <a:t>=65 at </a:t>
            </a:r>
            <a:r>
              <a:rPr lang="en-US" sz="2800" i="1" dirty="0" smtClean="0"/>
              <a:t>t</a:t>
            </a:r>
            <a:r>
              <a:rPr lang="en-US" sz="2800" dirty="0" smtClean="0"/>
              <a:t>=0.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705" y="2146341"/>
            <a:ext cx="3352800" cy="161142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184" y="1439412"/>
            <a:ext cx="7696200" cy="6512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0" y="4479539"/>
            <a:ext cx="2710286" cy="92787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08705" y="5638800"/>
                <a:ext cx="86312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sz="2400" i="1" dirty="0" smtClean="0"/>
                  <a:t>(u,0)</a:t>
                </a:r>
                <a:endParaRPr lang="en-US" sz="2400" i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8705" y="5638800"/>
                <a:ext cx="863126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12766" t="-24590" r="-9929" b="-47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52267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103" y="381000"/>
            <a:ext cx="8868151" cy="6858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Equity and Longevity Risk Contributions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071" y="1143000"/>
            <a:ext cx="8706776" cy="23611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649" y="3810000"/>
            <a:ext cx="8605620" cy="270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8247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437984" cy="6858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Optimal Reinsurance and Investment Decisions in the First Six Months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6984" y="1219200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800" dirty="0" smtClean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800" dirty="0"/>
          </a:p>
          <a:p>
            <a:pPr>
              <a:buClr>
                <a:schemeClr val="tx2"/>
              </a:buClr>
            </a:pPr>
            <a:endParaRPr lang="en-US" sz="2800" dirty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800" dirty="0" smtClean="0"/>
          </a:p>
          <a:p>
            <a:pPr>
              <a:buClr>
                <a:schemeClr val="tx2"/>
              </a:buClr>
            </a:pPr>
            <a:endParaRPr lang="en-US" sz="2800" dirty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The insurer should invest 1.5 × $30M = $45M in the stock index and $285M in the money market.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The insurer should retain 7.2447 </a:t>
            </a:r>
            <a:r>
              <a:rPr lang="en-US" sz="2800" dirty="0"/>
              <a:t>× $30M = </a:t>
            </a:r>
            <a:r>
              <a:rPr lang="en-US" sz="2800" dirty="0" smtClean="0"/>
              <a:t>$217.3M annuity business.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The insurer sells $300M annuity contracts.            It should transfer $82.7M of its annuity business to a reinsurer. </a:t>
            </a:r>
            <a:endParaRPr lang="en-US" sz="2800" dirty="0"/>
          </a:p>
        </p:txBody>
      </p:sp>
      <p:sp>
        <p:nvSpPr>
          <p:cNvPr id="6" name="Right Arrow 5"/>
          <p:cNvSpPr/>
          <p:nvPr/>
        </p:nvSpPr>
        <p:spPr>
          <a:xfrm>
            <a:off x="7239000" y="5181600"/>
            <a:ext cx="715111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1295400"/>
            <a:ext cx="2971800" cy="7433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2057592"/>
            <a:ext cx="7718813" cy="1142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6602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437984" cy="685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Optimization with Longevity Bond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6984" y="1219200"/>
            <a:ext cx="8458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One unit of a </a:t>
            </a:r>
            <a:r>
              <a:rPr lang="en-US" sz="2800" dirty="0"/>
              <a:t>longevity bond that will pay a survival benefit equal to                        at time </a:t>
            </a:r>
            <a:r>
              <a:rPr lang="en-US" sz="2800" i="1" dirty="0" err="1"/>
              <a:t>T</a:t>
            </a:r>
            <a:r>
              <a:rPr lang="en-US" sz="2000" i="1" dirty="0" err="1"/>
              <a:t>i</a:t>
            </a:r>
            <a:r>
              <a:rPr lang="en-US" sz="2800" dirty="0"/>
              <a:t>, </a:t>
            </a:r>
            <a:r>
              <a:rPr lang="en-US" sz="2800" i="1" dirty="0" err="1"/>
              <a:t>T</a:t>
            </a:r>
            <a:r>
              <a:rPr lang="en-US" sz="2000" i="1" dirty="0" err="1"/>
              <a:t>i</a:t>
            </a:r>
            <a:r>
              <a:rPr lang="en-US" sz="2800" dirty="0"/>
              <a:t> = </a:t>
            </a:r>
            <a:r>
              <a:rPr lang="en-US" sz="2800" i="1" dirty="0" smtClean="0"/>
              <a:t>t</a:t>
            </a:r>
            <a:r>
              <a:rPr lang="en-US" sz="2800" dirty="0" smtClean="0"/>
              <a:t>+</a:t>
            </a:r>
            <a:r>
              <a:rPr lang="en-US" sz="2800" i="1" dirty="0" smtClean="0"/>
              <a:t>1</a:t>
            </a:r>
            <a:r>
              <a:rPr lang="en-US" sz="2800" i="1" dirty="0"/>
              <a:t>, </a:t>
            </a:r>
            <a:r>
              <a:rPr lang="en-US" sz="2800" i="1" dirty="0" smtClean="0"/>
              <a:t>t+2,…,T</a:t>
            </a:r>
            <a:r>
              <a:rPr lang="en-US" sz="2000" i="1" dirty="0" smtClean="0"/>
              <a:t>L</a:t>
            </a:r>
            <a:r>
              <a:rPr lang="en-US" sz="2800" dirty="0" smtClean="0"/>
              <a:t>, </a:t>
            </a:r>
            <a:r>
              <a:rPr lang="en-US" sz="2800" dirty="0"/>
              <a:t>is sold at a price of                  at time </a:t>
            </a:r>
            <a:r>
              <a:rPr lang="en-US" sz="2800" i="1" dirty="0" smtClean="0"/>
              <a:t>t</a:t>
            </a:r>
            <a:r>
              <a:rPr lang="en-US" sz="2800" dirty="0" smtClean="0"/>
              <a:t>.</a:t>
            </a:r>
            <a:endParaRPr lang="en-US" sz="2800" dirty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The insurer purchases      units </a:t>
            </a:r>
            <a:r>
              <a:rPr lang="en-US" sz="2800" dirty="0"/>
              <a:t>of </a:t>
            </a:r>
            <a:r>
              <a:rPr lang="en-US" sz="2800" dirty="0" smtClean="0"/>
              <a:t>this longevity bond.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The optimal retained annuity business equals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800" dirty="0" smtClean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800" dirty="0" smtClean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dirty="0" smtClean="0"/>
              <a:t>The optimal stock investment and longevity bond are </a:t>
            </a:r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2590800"/>
            <a:ext cx="304800" cy="431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1743638"/>
            <a:ext cx="1953000" cy="3891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0" y="2170013"/>
            <a:ext cx="1371600" cy="36022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94" y="3469169"/>
            <a:ext cx="7782468" cy="977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6800" y="5149370"/>
            <a:ext cx="7018030" cy="1545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5893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153400" cy="924475"/>
          </a:xfrm>
        </p:spPr>
        <p:txBody>
          <a:bodyPr/>
          <a:lstStyle/>
          <a:p>
            <a:pPr algn="l">
              <a:defRPr/>
            </a:pPr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Motivations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165585"/>
            <a:ext cx="8839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 smtClean="0"/>
              <a:t> </a:t>
            </a:r>
            <a:r>
              <a:rPr lang="en-US" sz="3200" dirty="0"/>
              <a:t>DB pensions introduce significant </a:t>
            </a:r>
            <a:r>
              <a:rPr lang="en-US" sz="3200" dirty="0" smtClean="0"/>
              <a:t>risks</a:t>
            </a:r>
          </a:p>
          <a:p>
            <a:pPr marL="742950" lvl="2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800" dirty="0" smtClean="0"/>
              <a:t> </a:t>
            </a:r>
            <a:r>
              <a:rPr lang="en-US" sz="2800" dirty="0"/>
              <a:t>Market </a:t>
            </a:r>
            <a:r>
              <a:rPr lang="en-US" sz="2800" dirty="0" smtClean="0"/>
              <a:t>downturns</a:t>
            </a:r>
          </a:p>
          <a:p>
            <a:pPr marL="742950" lvl="2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800" dirty="0" smtClean="0"/>
              <a:t> Low </a:t>
            </a:r>
            <a:r>
              <a:rPr lang="en-US" sz="2800" dirty="0"/>
              <a:t>interest rates</a:t>
            </a:r>
          </a:p>
          <a:p>
            <a:pPr marL="742950" lvl="2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800" dirty="0"/>
              <a:t> New pension accounting standards</a:t>
            </a:r>
            <a:endParaRPr lang="en-US" sz="2800" dirty="0" smtClean="0"/>
          </a:p>
          <a:p>
            <a:pPr marL="742950" lvl="2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800" dirty="0" smtClean="0"/>
              <a:t> </a:t>
            </a:r>
            <a:r>
              <a:rPr lang="en-US" sz="2800" dirty="0"/>
              <a:t>Improved life expectancy of </a:t>
            </a:r>
            <a:r>
              <a:rPr lang="en-US" sz="2800" dirty="0" smtClean="0"/>
              <a:t>retirees</a:t>
            </a:r>
          </a:p>
          <a:p>
            <a:pPr marL="742950" lvl="2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800" dirty="0" smtClean="0"/>
              <a:t> For example, DB </a:t>
            </a:r>
            <a:r>
              <a:rPr lang="en-US" sz="2800" dirty="0"/>
              <a:t>plans of General </a:t>
            </a:r>
            <a:r>
              <a:rPr lang="en-US" sz="2800" dirty="0" smtClean="0"/>
              <a:t>Motors </a:t>
            </a:r>
            <a:r>
              <a:rPr lang="en-US" sz="2800" dirty="0"/>
              <a:t>were underfunded by $8.7 billion in 2012</a:t>
            </a:r>
          </a:p>
          <a:p>
            <a:pPr marL="285750" lvl="1" indent="-28575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 smtClean="0"/>
              <a:t> Pension de-risking through buy-ins and buy-outs</a:t>
            </a:r>
          </a:p>
          <a:p>
            <a:pPr marL="742950" lvl="2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800" dirty="0"/>
              <a:t> General Motors’ buy-out deal in 2012: $26 billion</a:t>
            </a:r>
          </a:p>
          <a:p>
            <a:pPr marL="742950" lvl="2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800" dirty="0"/>
              <a:t> Buy-ins and buy-outs in UK in 2015: ₤10+ billion</a:t>
            </a:r>
          </a:p>
          <a:p>
            <a:pPr marL="285750" lvl="1" indent="-28575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877105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464" y="381000"/>
            <a:ext cx="8697006" cy="6858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Conclusion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143000"/>
            <a:ext cx="88041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itchFamily="2" charset="2"/>
              <a:buChar char="q"/>
            </a:pPr>
            <a:r>
              <a:rPr lang="en-US" sz="2800" dirty="0" smtClean="0">
                <a:solidFill>
                  <a:prstClr val="black"/>
                </a:solidFill>
              </a:rPr>
              <a:t> We study how to optimally transfer longevity risk exposures in buyout annuities for an insurer.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q"/>
            </a:pPr>
            <a:endParaRPr lang="en-US" sz="1200" dirty="0">
              <a:solidFill>
                <a:prstClr val="black"/>
              </a:solidFill>
            </a:endParaRP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q"/>
            </a:pPr>
            <a:r>
              <a:rPr lang="en-US" sz="2800" dirty="0" smtClean="0">
                <a:solidFill>
                  <a:prstClr val="black"/>
                </a:solidFill>
              </a:rPr>
              <a:t> The optimal reinsurance decision depends on other risks (e.g. investment risk) of an insurer.</a:t>
            </a:r>
            <a:endParaRPr lang="en-US" sz="1200" dirty="0" smtClean="0">
              <a:solidFill>
                <a:prstClr val="black"/>
              </a:solidFill>
            </a:endParaRP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q"/>
            </a:pPr>
            <a:endParaRPr lang="en-US" sz="1200" dirty="0">
              <a:solidFill>
                <a:prstClr val="black"/>
              </a:solidFill>
            </a:endParaRP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q"/>
            </a:pPr>
            <a:r>
              <a:rPr lang="en-US" sz="2800" dirty="0" smtClean="0">
                <a:solidFill>
                  <a:prstClr val="black"/>
                </a:solidFill>
              </a:rPr>
              <a:t> We apply the convex duality </a:t>
            </a:r>
            <a:r>
              <a:rPr lang="en-US" sz="2800" dirty="0">
                <a:solidFill>
                  <a:prstClr val="black"/>
                </a:solidFill>
              </a:rPr>
              <a:t>approach with </a:t>
            </a:r>
            <a:r>
              <a:rPr lang="en-US" sz="2800" dirty="0" smtClean="0">
                <a:solidFill>
                  <a:prstClr val="black"/>
                </a:solidFill>
              </a:rPr>
              <a:t>a logarithmic utility function to solve for the optimal reinsurance strategy. 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q"/>
            </a:pPr>
            <a:endParaRPr lang="en-US" sz="1200" dirty="0">
              <a:solidFill>
                <a:prstClr val="black"/>
              </a:solidFill>
            </a:endParaRP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q"/>
            </a:pPr>
            <a:r>
              <a:rPr lang="en-US" sz="2800" dirty="0" smtClean="0">
                <a:solidFill>
                  <a:prstClr val="black"/>
                </a:solidFill>
              </a:rPr>
              <a:t> We show how a capital market solution with a longevity bond can achieve an optimal longevity risk transfer.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9774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153400" cy="924475"/>
          </a:xfrm>
        </p:spPr>
        <p:txBody>
          <a:bodyPr/>
          <a:lstStyle/>
          <a:p>
            <a:pPr algn="l">
              <a:defRPr/>
            </a:pPr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Motivations (Cont’)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14300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 smtClean="0"/>
              <a:t> </a:t>
            </a:r>
            <a:r>
              <a:rPr lang="en-US" sz="3200" dirty="0"/>
              <a:t>I</a:t>
            </a:r>
            <a:r>
              <a:rPr lang="en-US" sz="3200" dirty="0" smtClean="0"/>
              <a:t>nsurers </a:t>
            </a:r>
            <a:r>
              <a:rPr lang="en-US" sz="3200" dirty="0"/>
              <a:t>operating in the buy-in and buy-out markets have been assuming a growing amount of longevity </a:t>
            </a:r>
            <a:r>
              <a:rPr lang="en-US" sz="3200" dirty="0" smtClean="0"/>
              <a:t>risk.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 smtClean="0"/>
              <a:t>The </a:t>
            </a:r>
            <a:r>
              <a:rPr lang="en-US" sz="3200" dirty="0"/>
              <a:t>implications of longevity risk on a bulk annuity insurer’s overall risk still have not been explored</a:t>
            </a:r>
            <a:r>
              <a:rPr lang="en-US" sz="3200" dirty="0" smtClean="0"/>
              <a:t>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/>
              <a:t>L</a:t>
            </a:r>
            <a:r>
              <a:rPr lang="en-US" sz="3200" dirty="0" smtClean="0"/>
              <a:t>ittle </a:t>
            </a:r>
            <a:r>
              <a:rPr lang="en-US" sz="3200" dirty="0"/>
              <a:t>is known about the extent to which longevity risk should </a:t>
            </a:r>
            <a:r>
              <a:rPr lang="en-US" sz="3200" dirty="0" smtClean="0"/>
              <a:t>be ceded </a:t>
            </a:r>
            <a:r>
              <a:rPr lang="en-US" sz="3200" dirty="0"/>
              <a:t>to maximize </a:t>
            </a:r>
            <a:r>
              <a:rPr lang="en-US" sz="3200" dirty="0" smtClean="0"/>
              <a:t>value of a bulk annuity insurer.</a:t>
            </a:r>
            <a:endParaRPr lang="en-US" sz="3200" dirty="0"/>
          </a:p>
          <a:p>
            <a:pPr marL="742950" lvl="1" indent="-285750">
              <a:buClr>
                <a:schemeClr val="tx2"/>
              </a:buClr>
              <a:buFont typeface="Wingdings" pitchFamily="2" charset="2"/>
              <a:buChar char="Ø"/>
            </a:pP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8877105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125113" cy="924475"/>
          </a:xfrm>
        </p:spPr>
        <p:txBody>
          <a:bodyPr/>
          <a:lstStyle/>
          <a:p>
            <a:pPr algn="l">
              <a:defRPr/>
            </a:pPr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Contributions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838200"/>
            <a:ext cx="8763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 smtClean="0"/>
              <a:t> </a:t>
            </a:r>
            <a:r>
              <a:rPr lang="en-US" sz="3200" dirty="0"/>
              <a:t>W</a:t>
            </a:r>
            <a:r>
              <a:rPr lang="en-US" sz="3200" dirty="0" smtClean="0"/>
              <a:t>e </a:t>
            </a:r>
            <a:r>
              <a:rPr lang="en-US" sz="3200" dirty="0"/>
              <a:t>study how much longevity risk an insurer </a:t>
            </a:r>
            <a:r>
              <a:rPr lang="en-US" sz="3200" dirty="0" smtClean="0"/>
              <a:t>should </a:t>
            </a:r>
            <a:r>
              <a:rPr lang="en-US" sz="3200" dirty="0"/>
              <a:t>transfer given that longevity risk and other business risks are managed holistically</a:t>
            </a:r>
            <a:r>
              <a:rPr lang="en-US" sz="3200" dirty="0" smtClean="0"/>
              <a:t>.</a:t>
            </a:r>
            <a:endParaRPr lang="en-US" sz="3200" dirty="0"/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1200" dirty="0" smtClean="0"/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 smtClean="0"/>
              <a:t> </a:t>
            </a:r>
            <a:r>
              <a:rPr lang="en-US" sz="3200" dirty="0"/>
              <a:t>W</a:t>
            </a:r>
            <a:r>
              <a:rPr lang="en-US" sz="3200" dirty="0" smtClean="0"/>
              <a:t>e </a:t>
            </a:r>
            <a:r>
              <a:rPr lang="en-US" sz="3200" dirty="0"/>
              <a:t>apply </a:t>
            </a:r>
            <a:r>
              <a:rPr lang="en-US" sz="3200" dirty="0" smtClean="0"/>
              <a:t>the duality </a:t>
            </a:r>
            <a:r>
              <a:rPr lang="en-US" sz="3200" dirty="0"/>
              <a:t>and </a:t>
            </a:r>
            <a:r>
              <a:rPr lang="en-US" sz="3200" dirty="0" smtClean="0"/>
              <a:t>martingale </a:t>
            </a:r>
            <a:r>
              <a:rPr lang="en-US" sz="3200" dirty="0"/>
              <a:t>approach to the </a:t>
            </a:r>
            <a:r>
              <a:rPr lang="en-US" sz="3200" dirty="0" smtClean="0"/>
              <a:t>reinsurance </a:t>
            </a:r>
            <a:r>
              <a:rPr lang="en-US" sz="3200" dirty="0"/>
              <a:t>purchase decision and derive an </a:t>
            </a:r>
            <a:r>
              <a:rPr lang="en-US" sz="3200" dirty="0" smtClean="0"/>
              <a:t>optimal </a:t>
            </a:r>
            <a:r>
              <a:rPr lang="en-US" sz="3200" dirty="0"/>
              <a:t>longevity risk transfer strategy</a:t>
            </a:r>
            <a:r>
              <a:rPr lang="en-US" sz="3200" dirty="0" smtClean="0"/>
              <a:t>.</a:t>
            </a:r>
          </a:p>
          <a:p>
            <a:pPr marL="742950" lvl="1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400" dirty="0"/>
              <a:t>W</a:t>
            </a:r>
            <a:r>
              <a:rPr lang="en-US" sz="2400" dirty="0" smtClean="0"/>
              <a:t>e </a:t>
            </a:r>
            <a:r>
              <a:rPr lang="en-US" sz="2400" dirty="0"/>
              <a:t>consider both </a:t>
            </a:r>
            <a:r>
              <a:rPr lang="en-US" sz="2400" dirty="0" smtClean="0"/>
              <a:t>longevity </a:t>
            </a:r>
            <a:r>
              <a:rPr lang="en-US" sz="2400" dirty="0"/>
              <a:t>risk and investment risk of an insurer.</a:t>
            </a:r>
            <a:endParaRPr lang="en-US" sz="2400" dirty="0" smtClean="0"/>
          </a:p>
          <a:p>
            <a:pPr marL="742950" lvl="1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400" dirty="0"/>
              <a:t>We formulate the problem </a:t>
            </a:r>
            <a:r>
              <a:rPr lang="en-US" sz="2400" dirty="0" smtClean="0"/>
              <a:t>subject to general </a:t>
            </a:r>
            <a:r>
              <a:rPr lang="en-US" sz="2400" dirty="0"/>
              <a:t>risk </a:t>
            </a:r>
            <a:r>
              <a:rPr lang="en-US" sz="2400" dirty="0" smtClean="0"/>
              <a:t>constraints (e.g. </a:t>
            </a:r>
            <a:r>
              <a:rPr lang="en-US" sz="2400" dirty="0" err="1" smtClean="0"/>
              <a:t>VaR</a:t>
            </a:r>
            <a:r>
              <a:rPr lang="en-US" sz="2400" dirty="0" smtClean="0"/>
              <a:t>).</a:t>
            </a:r>
          </a:p>
          <a:p>
            <a:pPr marL="742950" lvl="1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2400" dirty="0"/>
              <a:t> W</a:t>
            </a:r>
            <a:r>
              <a:rPr lang="en-US" sz="2400" dirty="0" smtClean="0"/>
              <a:t>e obtain explicit solutions.</a:t>
            </a:r>
          </a:p>
        </p:txBody>
      </p:sp>
    </p:spTree>
    <p:extLst>
      <p:ext uri="{BB962C8B-B14F-4D97-AF65-F5344CB8AC3E}">
        <p14:creationId xmlns:p14="http://schemas.microsoft.com/office/powerpoint/2010/main" val="38877105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125113" cy="924475"/>
          </a:xfrm>
        </p:spPr>
        <p:txBody>
          <a:bodyPr/>
          <a:lstStyle/>
          <a:p>
            <a:pPr algn="l">
              <a:defRPr/>
            </a:pPr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Contributions (Cont’)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990600"/>
            <a:ext cx="8763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 smtClean="0"/>
              <a:t> </a:t>
            </a:r>
            <a:r>
              <a:rPr lang="en-US" sz="3200" dirty="0"/>
              <a:t>W</a:t>
            </a:r>
            <a:r>
              <a:rPr lang="en-US" sz="3200" dirty="0" smtClean="0"/>
              <a:t>e </a:t>
            </a:r>
            <a:r>
              <a:rPr lang="en-US" sz="3200" dirty="0"/>
              <a:t>illustrate how to </a:t>
            </a:r>
            <a:r>
              <a:rPr lang="en-US" sz="3200" dirty="0" smtClean="0"/>
              <a:t>optimally o­ffload longevity </a:t>
            </a:r>
            <a:r>
              <a:rPr lang="en-US" sz="3200" dirty="0"/>
              <a:t>risk with longevity bonds to maximize </a:t>
            </a:r>
            <a:r>
              <a:rPr lang="en-US" sz="3200" dirty="0" smtClean="0"/>
              <a:t>firm value.</a:t>
            </a:r>
          </a:p>
          <a:p>
            <a:pPr lvl="1">
              <a:buClr>
                <a:schemeClr val="tx2"/>
              </a:buClr>
            </a:pP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8877105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5857"/>
            <a:ext cx="7293428" cy="685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Basic </a:t>
            </a:r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Framework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17714" y="914400"/>
                <a:ext cx="8817428" cy="54168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Clr>
                    <a:schemeClr val="tx2"/>
                  </a:buClr>
                  <a:buFont typeface="Wingdings" panose="05000000000000000000" pitchFamily="2" charset="2"/>
                  <a:buChar char="q"/>
                </a:pPr>
                <a:r>
                  <a:rPr lang="en-US" sz="2400" b="1" dirty="0" smtClean="0"/>
                  <a:t> </a:t>
                </a:r>
                <a:r>
                  <a:rPr lang="en-US" sz="2800" b="1" dirty="0" smtClean="0"/>
                  <a:t>Mortality model</a:t>
                </a:r>
                <a:endParaRPr lang="en-US" sz="2800" dirty="0" smtClean="0"/>
              </a:p>
              <a:p>
                <a:pPr marL="800100" lvl="1" indent="-342900">
                  <a:buClr>
                    <a:schemeClr val="tx2"/>
                  </a:buClr>
                  <a:buFont typeface="Wingdings" panose="05000000000000000000" pitchFamily="2" charset="2"/>
                  <a:buChar char="Ø"/>
                </a:pPr>
                <a:r>
                  <a:rPr lang="en-US" sz="2400" dirty="0" smtClean="0"/>
                  <a:t>We assume the force of mortality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 smtClean="0"/>
                  <a:t>follows a CIR process </a:t>
                </a:r>
                <a:r>
                  <a:rPr lang="da-DK" sz="2400" dirty="0"/>
                  <a:t>(Dahl and Møller, 2006; Cairns et al</a:t>
                </a:r>
                <a:r>
                  <a:rPr lang="da-DK" sz="2400" dirty="0" smtClean="0"/>
                  <a:t>., 2008)</a:t>
                </a:r>
                <a:r>
                  <a:rPr lang="en-US" sz="2400" dirty="0" smtClean="0"/>
                  <a:t>. </a:t>
                </a:r>
              </a:p>
              <a:p>
                <a:pPr marL="800100" lvl="1" indent="-342900">
                  <a:buClr>
                    <a:schemeClr val="tx2"/>
                  </a:buClr>
                  <a:buFont typeface="Wingdings" panose="05000000000000000000" pitchFamily="2" charset="2"/>
                  <a:buChar char="Ø"/>
                </a:pPr>
                <a:endParaRPr lang="en-US" sz="2200" dirty="0" smtClean="0"/>
              </a:p>
              <a:p>
                <a:pPr marL="285750" indent="-285750">
                  <a:buClr>
                    <a:schemeClr val="tx2"/>
                  </a:buClr>
                  <a:buFont typeface="Wingdings" panose="05000000000000000000" pitchFamily="2" charset="2"/>
                  <a:buChar char="q"/>
                </a:pPr>
                <a:endParaRPr lang="en-US" sz="2400" dirty="0" smtClean="0"/>
              </a:p>
              <a:p>
                <a:pPr>
                  <a:buClr>
                    <a:schemeClr val="tx2"/>
                  </a:buClr>
                </a:pPr>
                <a:endParaRPr lang="en-US" sz="1200" b="1" u="sng" dirty="0" smtClean="0"/>
              </a:p>
              <a:p>
                <a:pPr marL="342900" indent="-342900">
                  <a:buClr>
                    <a:schemeClr val="tx2"/>
                  </a:buClr>
                  <a:buFont typeface="Wingdings" panose="05000000000000000000" pitchFamily="2" charset="2"/>
                  <a:buChar char="q"/>
                </a:pPr>
                <a:r>
                  <a:rPr lang="en-US" sz="2800" b="1" dirty="0" smtClean="0"/>
                  <a:t> Annuity contracts</a:t>
                </a:r>
                <a:endParaRPr lang="en-US" sz="2400" dirty="0" smtClean="0"/>
              </a:p>
              <a:p>
                <a:pPr marL="800100" lvl="1" indent="-342900">
                  <a:buClr>
                    <a:schemeClr val="tx2"/>
                  </a:buClr>
                  <a:buFont typeface="Wingdings" pitchFamily="2" charset="2"/>
                  <a:buChar char="Ø"/>
                </a:pPr>
                <a:r>
                  <a:rPr lang="en-US" sz="2400" dirty="0"/>
                  <a:t>Suppose an insurer sells buy-out annuities that cover </a:t>
                </a:r>
                <a:r>
                  <a:rPr lang="en-US" sz="2400" i="1" dirty="0"/>
                  <a:t>N </a:t>
                </a:r>
                <a:r>
                  <a:rPr lang="en-US" sz="2400" i="1" dirty="0" smtClean="0"/>
                  <a:t>(u,0</a:t>
                </a:r>
                <a:r>
                  <a:rPr lang="en-US" sz="2400" i="1" dirty="0"/>
                  <a:t>) </a:t>
                </a:r>
                <a:r>
                  <a:rPr lang="en-US" sz="2400" dirty="0"/>
                  <a:t>male retirees aged </a:t>
                </a:r>
                <a:r>
                  <a:rPr lang="en-US" sz="2400" i="1" dirty="0"/>
                  <a:t>u</a:t>
                </a:r>
                <a:r>
                  <a:rPr lang="en-US" sz="2400" dirty="0" smtClean="0"/>
                  <a:t> </a:t>
                </a:r>
                <a:r>
                  <a:rPr lang="en-US" sz="2400" dirty="0"/>
                  <a:t>at time </a:t>
                </a:r>
                <a:r>
                  <a:rPr lang="en-US" sz="2400" i="1" dirty="0"/>
                  <a:t>0</a:t>
                </a:r>
                <a:r>
                  <a:rPr lang="en-US" sz="2400" dirty="0"/>
                  <a:t> in a pension plan</a:t>
                </a:r>
                <a:r>
                  <a:rPr lang="en-US" sz="2400" dirty="0" smtClean="0"/>
                  <a:t>.</a:t>
                </a:r>
              </a:p>
              <a:p>
                <a:pPr marL="800100" lvl="1" indent="-342900">
                  <a:buClr>
                    <a:schemeClr val="tx2"/>
                  </a:buClr>
                  <a:buFont typeface="Wingdings" pitchFamily="2" charset="2"/>
                  <a:buChar char="Ø"/>
                </a:pPr>
                <a:r>
                  <a:rPr lang="en-US" sz="2400" dirty="0"/>
                  <a:t>Each annuity policy requires a lump sum </a:t>
                </a:r>
                <a:r>
                  <a:rPr lang="en-US" sz="2400" dirty="0" smtClean="0"/>
                  <a:t>payment </a:t>
                </a:r>
                <a:r>
                  <a:rPr lang="en-US" sz="2400" i="1" dirty="0"/>
                  <a:t>K(0)</a:t>
                </a:r>
                <a:r>
                  <a:rPr lang="en-US" sz="2400" dirty="0"/>
                  <a:t> at time </a:t>
                </a:r>
                <a:r>
                  <a:rPr lang="en-US" sz="2400" i="1" dirty="0" smtClean="0"/>
                  <a:t>0</a:t>
                </a:r>
                <a:r>
                  <a:rPr lang="en-US" sz="2400" dirty="0" smtClean="0"/>
                  <a:t>:</a:t>
                </a:r>
              </a:p>
              <a:p>
                <a:pPr lvl="1">
                  <a:buClr>
                    <a:schemeClr val="tx2"/>
                  </a:buClr>
                </a:pPr>
                <a:endParaRPr lang="en-US" sz="2000" dirty="0" smtClean="0"/>
              </a:p>
              <a:p>
                <a:pPr lvl="1">
                  <a:buClr>
                    <a:schemeClr val="tx2"/>
                  </a:buClr>
                </a:pPr>
                <a:endParaRPr lang="en-US" sz="800" dirty="0"/>
              </a:p>
              <a:p>
                <a:pPr marL="1257300" lvl="2" indent="-342900">
                  <a:buClr>
                    <a:schemeClr val="tx2"/>
                  </a:buClr>
                  <a:buFont typeface="Wingdings" pitchFamily="2" charset="2"/>
                  <a:buChar char="Ø"/>
                </a:pPr>
                <a:r>
                  <a:rPr lang="en-US" sz="2000" dirty="0" smtClean="0"/>
                  <a:t>            represents </a:t>
                </a:r>
                <a:r>
                  <a:rPr lang="en-US" sz="2000" dirty="0"/>
                  <a:t>the </a:t>
                </a:r>
                <a:r>
                  <a:rPr lang="en-US" sz="2000" dirty="0" smtClean="0"/>
                  <a:t>premium </a:t>
                </a:r>
                <a:r>
                  <a:rPr lang="en-US" sz="2000" dirty="0"/>
                  <a:t>paid at time 0 associated the annuity payment to the </a:t>
                </a:r>
                <a:r>
                  <a:rPr lang="en-US" sz="2000" dirty="0" smtClean="0"/>
                  <a:t>survivors </a:t>
                </a:r>
                <a:r>
                  <a:rPr lang="en-US" sz="2000" dirty="0"/>
                  <a:t>at </a:t>
                </a:r>
                <a:r>
                  <a:rPr lang="en-US" sz="2000" dirty="0" smtClean="0"/>
                  <a:t>time     .</a:t>
                </a:r>
              </a:p>
              <a:p>
                <a:pPr marL="1257300" lvl="2" indent="-342900">
                  <a:buClr>
                    <a:schemeClr val="tx2"/>
                  </a:buClr>
                  <a:buFont typeface="Wingdings" pitchFamily="2" charset="2"/>
                  <a:buChar char="Ø"/>
                </a:pPr>
                <a:r>
                  <a:rPr lang="en-US" sz="2000" dirty="0" smtClean="0"/>
                  <a:t>The survival payment at time     :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714" y="914400"/>
                <a:ext cx="8817428" cy="5416868"/>
              </a:xfrm>
              <a:prstGeom prst="rect">
                <a:avLst/>
              </a:prstGeom>
              <a:blipFill rotWithShape="0">
                <a:blip r:embed="rId3"/>
                <a:stretch>
                  <a:fillRect l="-1245" t="-1125" r="-622" b="-10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4499145"/>
            <a:ext cx="2286000" cy="8672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7801" y="5366443"/>
            <a:ext cx="838200" cy="2853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8308" y="5651799"/>
            <a:ext cx="279000" cy="2494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50484" y="6299331"/>
            <a:ext cx="4886325" cy="3429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527" y="5962762"/>
            <a:ext cx="279000" cy="24942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1570" y="2216567"/>
            <a:ext cx="8449715" cy="508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287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5857"/>
            <a:ext cx="7293428" cy="6858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Basic </a:t>
            </a:r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Framework </a:t>
            </a:r>
            <a:r>
              <a:rPr lang="en-US" sz="40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4000" dirty="0" err="1">
                <a:solidFill>
                  <a:srgbClr val="C00000"/>
                </a:solidFill>
                <a:latin typeface="+mn-lt"/>
                <a:ea typeface="+mn-ea"/>
                <a:cs typeface="+mn-cs"/>
              </a:rPr>
              <a:t>Cont</a:t>
            </a:r>
            <a:r>
              <a:rPr lang="en-US" sz="40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’)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7714" y="914400"/>
            <a:ext cx="8817428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400" b="1" dirty="0" smtClean="0"/>
              <a:t> </a:t>
            </a:r>
            <a:r>
              <a:rPr lang="en-US" sz="2800" b="1" dirty="0" smtClean="0"/>
              <a:t>Insurance assets</a:t>
            </a:r>
            <a:endParaRPr lang="en-US" sz="2800" dirty="0" smtClean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S</a:t>
            </a:r>
            <a:r>
              <a:rPr lang="en-US" sz="2400" dirty="0" smtClean="0"/>
              <a:t>tock index investment </a:t>
            </a:r>
            <a:r>
              <a:rPr lang="en-US" sz="2400" i="1" dirty="0" smtClean="0"/>
              <a:t>I(t)</a:t>
            </a:r>
            <a:r>
              <a:rPr lang="en-US" sz="2400" dirty="0"/>
              <a:t>:</a:t>
            </a:r>
            <a:r>
              <a:rPr lang="en-US" sz="2400" dirty="0" smtClean="0"/>
              <a:t> Geometric </a:t>
            </a:r>
            <a:r>
              <a:rPr lang="en-US" sz="2400" dirty="0"/>
              <a:t>Brownian motion</a:t>
            </a:r>
            <a:endParaRPr lang="en-US" sz="2400" dirty="0" smtClean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628650" lvl="1" indent="-17145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Money market investment </a:t>
            </a:r>
            <a:r>
              <a:rPr lang="en-US" sz="2400" i="1" dirty="0" smtClean="0"/>
              <a:t>C(t)</a:t>
            </a:r>
            <a:endParaRPr lang="en-US" sz="2400" i="1" dirty="0"/>
          </a:p>
          <a:p>
            <a:pPr>
              <a:buClr>
                <a:schemeClr val="tx2"/>
              </a:buClr>
            </a:pPr>
            <a:endParaRPr lang="en-US" sz="2400" dirty="0"/>
          </a:p>
          <a:p>
            <a:pPr>
              <a:buClr>
                <a:schemeClr val="tx2"/>
              </a:buClr>
            </a:pPr>
            <a:endParaRPr lang="en-US" sz="1200" b="1" u="sng" dirty="0" smtClean="0"/>
          </a:p>
          <a:p>
            <a:pPr>
              <a:buClr>
                <a:schemeClr val="tx2"/>
              </a:buClr>
            </a:pPr>
            <a:endParaRPr lang="en-US" sz="1200" b="1" u="sng" dirty="0" smtClean="0"/>
          </a:p>
          <a:p>
            <a:pPr>
              <a:buClr>
                <a:schemeClr val="tx2"/>
              </a:buClr>
            </a:pPr>
            <a:endParaRPr lang="en-US" sz="1200" b="1" u="sng" dirty="0"/>
          </a:p>
          <a:p>
            <a:pPr>
              <a:buClr>
                <a:schemeClr val="tx2"/>
              </a:buClr>
            </a:pPr>
            <a:endParaRPr lang="en-US" sz="1200" b="1" u="sng" dirty="0" smtClean="0"/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800" b="1" dirty="0" smtClean="0"/>
              <a:t> Insurance surplus</a:t>
            </a:r>
            <a:endParaRPr lang="en-US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3487" y="1905000"/>
            <a:ext cx="5791200" cy="4556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6190" y="2991122"/>
            <a:ext cx="3296810" cy="86320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360" y="4421590"/>
            <a:ext cx="8370001" cy="10675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99" y="5518058"/>
            <a:ext cx="7572858" cy="1017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3042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658513" cy="6858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Reinsurance Decision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1256" y="914400"/>
            <a:ext cx="84582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en-US" dirty="0" smtClean="0"/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/>
              <a:t> </a:t>
            </a:r>
            <a:r>
              <a:rPr lang="en-US" sz="3200" dirty="0" smtClean="0"/>
              <a:t>Assume the insurer transfers a proportion </a:t>
            </a:r>
            <a:r>
              <a:rPr lang="el-GR" sz="3200" i="1" dirty="0" smtClean="0"/>
              <a:t>ξ</a:t>
            </a:r>
            <a:r>
              <a:rPr lang="en-US" sz="3200" dirty="0" smtClean="0"/>
              <a:t> of its annuity business to a reinsurer at time </a:t>
            </a:r>
            <a:r>
              <a:rPr lang="en-US" sz="3200" i="1" dirty="0"/>
              <a:t>0</a:t>
            </a:r>
            <a:r>
              <a:rPr lang="en-US" sz="3200" dirty="0" smtClean="0"/>
              <a:t>.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1200" dirty="0" smtClean="0"/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 smtClean="0"/>
              <a:t> The insurer sells the stock index and the investment in the money market to pay the reinsurance premium.</a:t>
            </a:r>
            <a:endParaRPr lang="en-US" sz="3200" b="1" u="sng" dirty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en-US" b="1" u="sng" dirty="0" smtClean="0"/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3200" dirty="0" smtClean="0"/>
              <a:t> The change in surplus after purchasing reinsurance equals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610" y="5192494"/>
            <a:ext cx="8569287" cy="99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7448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58513" cy="6858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Basic Optimization Problem with Reinsurance</a:t>
            </a:r>
            <a:endParaRPr lang="en-US" sz="40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762" y="1354246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sz="2400" dirty="0" smtClean="0"/>
              <a:t>Our dynamic optimization model is to </a:t>
            </a:r>
            <a:r>
              <a:rPr lang="en-US" sz="2400" dirty="0"/>
              <a:t>solve for the optimal </a:t>
            </a:r>
            <a:r>
              <a:rPr lang="en-US" sz="2400" dirty="0" smtClean="0"/>
              <a:t>reinsurance ratio and stock investment, </a:t>
            </a:r>
            <a:r>
              <a:rPr lang="en-US" sz="2400" dirty="0"/>
              <a:t>so as to maximize the expected value of the </a:t>
            </a:r>
            <a:r>
              <a:rPr lang="en-US" sz="2400" dirty="0" smtClean="0"/>
              <a:t>insurer’s utility at </a:t>
            </a:r>
            <a:r>
              <a:rPr lang="en-US" sz="2400" dirty="0"/>
              <a:t>time </a:t>
            </a:r>
            <a:r>
              <a:rPr lang="en-US" sz="2400" i="1" dirty="0">
                <a:sym typeface="Symbol"/>
              </a:rPr>
              <a:t>T</a:t>
            </a:r>
            <a:r>
              <a:rPr lang="en-US" sz="2400" dirty="0" smtClean="0"/>
              <a:t>:</a:t>
            </a:r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 smtClean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 smtClean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 smtClean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 smtClean="0"/>
          </a:p>
          <a:p>
            <a:pPr marL="800100" lvl="1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en-US" sz="2400" dirty="0"/>
          </a:p>
          <a:p>
            <a:pPr lvl="1">
              <a:buClr>
                <a:schemeClr val="tx2"/>
              </a:buClr>
            </a:pPr>
            <a:r>
              <a:rPr lang="en-US" sz="2400" dirty="0" smtClean="0"/>
              <a:t>      where </a:t>
            </a:r>
            <a:r>
              <a:rPr lang="en-US" sz="2400" i="1" dirty="0" smtClean="0"/>
              <a:t>V(</a:t>
            </a:r>
            <a:r>
              <a:rPr lang="en-US" sz="2400" i="1" dirty="0"/>
              <a:t>T</a:t>
            </a:r>
            <a:r>
              <a:rPr lang="en-US" sz="2400" i="1" dirty="0" smtClean="0"/>
              <a:t>)</a:t>
            </a:r>
            <a:r>
              <a:rPr lang="en-US" sz="2400" dirty="0" smtClean="0"/>
              <a:t> is the insurer’s surplus at time </a:t>
            </a:r>
            <a:r>
              <a:rPr lang="en-US" sz="2400" i="1" dirty="0" smtClean="0">
                <a:sym typeface="Symbol"/>
              </a:rPr>
              <a:t>T .</a:t>
            </a:r>
            <a:endParaRPr lang="en-US" sz="2400" dirty="0" smtClean="0"/>
          </a:p>
          <a:p>
            <a:pPr lvl="1">
              <a:buClr>
                <a:schemeClr val="tx2"/>
              </a:buClr>
            </a:pPr>
            <a:endParaRPr lang="en-US" sz="24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4004" y="2590800"/>
            <a:ext cx="5101715" cy="3272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623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Template 07-08">
  <a:themeElements>
    <a:clrScheme name="Custom 2">
      <a:dk1>
        <a:srgbClr val="000000"/>
      </a:dk1>
      <a:lt1>
        <a:srgbClr val="FFFFFF"/>
      </a:lt1>
      <a:dk2>
        <a:srgbClr val="CC0000"/>
      </a:dk2>
      <a:lt2>
        <a:srgbClr val="FFFFFF"/>
      </a:lt2>
      <a:accent1>
        <a:srgbClr val="000099"/>
      </a:accent1>
      <a:accent2>
        <a:srgbClr val="CC00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ustom 1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0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1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2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3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4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5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6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7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8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9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0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7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8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9.xml><?xml version="1.0" encoding="utf-8"?>
<a:themeOverride xmlns:a="http://schemas.openxmlformats.org/drawingml/2006/main">
  <a:clrScheme name="Custom 2">
    <a:dk1>
      <a:srgbClr val="000000"/>
    </a:dk1>
    <a:lt1>
      <a:srgbClr val="FFFFFF"/>
    </a:lt1>
    <a:dk2>
      <a:srgbClr val="CC0000"/>
    </a:dk2>
    <a:lt2>
      <a:srgbClr val="FFFFFF"/>
    </a:lt2>
    <a:accent1>
      <a:srgbClr val="000099"/>
    </a:accent1>
    <a:accent2>
      <a:srgbClr val="CC0000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8124</TotalTime>
  <Words>932</Words>
  <Application>Microsoft Office PowerPoint</Application>
  <PresentationFormat>On-screen Show (4:3)</PresentationFormat>
  <Paragraphs>150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Cambria Math</vt:lpstr>
      <vt:lpstr>Symbol</vt:lpstr>
      <vt:lpstr>Times New Roman</vt:lpstr>
      <vt:lpstr>Wingdings</vt:lpstr>
      <vt:lpstr>PowerPointTemplate 07-08</vt:lpstr>
      <vt:lpstr>Optimal Longevity Risk Transfer and Investment Strategies</vt:lpstr>
      <vt:lpstr>Motivations</vt:lpstr>
      <vt:lpstr>Motivations (Cont’)</vt:lpstr>
      <vt:lpstr>Contributions</vt:lpstr>
      <vt:lpstr>Contributions (Cont’)</vt:lpstr>
      <vt:lpstr>Basic Framework</vt:lpstr>
      <vt:lpstr>Basic Framework (Cont’)</vt:lpstr>
      <vt:lpstr>Reinsurance Decision</vt:lpstr>
      <vt:lpstr>Basic Optimization Problem with Reinsurance</vt:lpstr>
      <vt:lpstr>Basic Optimization Problem with Reinsurance (Cont’)</vt:lpstr>
      <vt:lpstr>Optimization with Logarithmic Utility</vt:lpstr>
      <vt:lpstr>Optimization Results</vt:lpstr>
      <vt:lpstr>Optimization Results (Cont’)</vt:lpstr>
      <vt:lpstr>Numerical Illustration</vt:lpstr>
      <vt:lpstr>Gompertz-Makeham Law of Mortality</vt:lpstr>
      <vt:lpstr>CIR Mortality Process with the Gompertz-Makeham Law</vt:lpstr>
      <vt:lpstr>Equity and Longevity Risk Contributions</vt:lpstr>
      <vt:lpstr>Optimal Reinsurance and Investment Decisions in the First Six Months</vt:lpstr>
      <vt:lpstr>Optimization with Longevity Bond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Pension Risk Management in the Enterprise Risk Management Framework</dc:title>
  <dc:creator>Ruilin Tian</dc:creator>
  <cp:lastModifiedBy>Marilyn Parris-Bell</cp:lastModifiedBy>
  <cp:revision>411</cp:revision>
  <dcterms:created xsi:type="dcterms:W3CDTF">2014-07-02T08:15:58Z</dcterms:created>
  <dcterms:modified xsi:type="dcterms:W3CDTF">2016-09-09T11:38:17Z</dcterms:modified>
</cp:coreProperties>
</file>