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7.xml" ContentType="application/vnd.openxmlformats-officedocument.drawingml.chart+xml"/>
  <Override PartName="/ppt/notesSlides/notesSlide15.xml" ContentType="application/vnd.openxmlformats-officedocument.presentationml.notesSlide+xml"/>
  <Override PartName="/ppt/charts/chart8.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9.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3" r:id="rId3"/>
    <p:sldId id="258" r:id="rId4"/>
    <p:sldId id="257" r:id="rId5"/>
    <p:sldId id="284" r:id="rId6"/>
    <p:sldId id="285" r:id="rId7"/>
    <p:sldId id="260" r:id="rId8"/>
    <p:sldId id="286" r:id="rId9"/>
    <p:sldId id="259" r:id="rId10"/>
    <p:sldId id="262" r:id="rId11"/>
    <p:sldId id="263" r:id="rId12"/>
    <p:sldId id="264" r:id="rId13"/>
    <p:sldId id="267" r:id="rId14"/>
    <p:sldId id="266" r:id="rId15"/>
    <p:sldId id="268" r:id="rId16"/>
    <p:sldId id="269" r:id="rId17"/>
    <p:sldId id="270" r:id="rId18"/>
    <p:sldId id="281" r:id="rId19"/>
    <p:sldId id="282" r:id="rId20"/>
    <p:sldId id="280" r:id="rId21"/>
    <p:sldId id="28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16" autoAdjust="0"/>
    <p:restoredTop sz="71260" autoAdjust="0"/>
  </p:normalViewPr>
  <p:slideViewPr>
    <p:cSldViewPr>
      <p:cViewPr varScale="1">
        <p:scale>
          <a:sx n="61" d="100"/>
          <a:sy n="61" d="100"/>
        </p:scale>
        <p:origin x="163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Les\My%20Documents\myfileoctober2017\Austria%20june%20_2_2017\inequalities\deathsyoauk2016tablesfinal_anal.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Les\My%20Documents\myfiledec2017\Austria%20june%20_2_2017\CFSI\HLE%20to%20death\HLE%20to%20deat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Les\My%20Documents\myfileoctober2017\Austria%20june%20_2_2017\inequalities\deathsyoauk2016tablesfinal_anal.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Les\My%20Documents\myfileoctober2017\Austria%20june%20_2_2017\inequalities\deathsyoauk2016tablesfinal_anal.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Les\My%20Documents\myfileoctober2017\Austria%20june%20_2_2017\inequalities\deathsyoauk2016tablesfinal_anal.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z3509687\Google%20Drive\CEPAR%20-%20Sydney\Research%20Projects\Mortality%20Deprivation%20-Les\Paper\Figures\Death%20analysis_AV.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Les\Application%20Data\Microsoft\Excel\Expected%20Life%20v2f_for%20ILC%20paper_dec_16%20(version%202).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Public\Documents\Documents\Austria%20June%202017\inequalities\relative%20mortality\avgRateMale2001_2015.csv"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Les\My%20Documents\myfileoctober2017\Austria%20june%202017\inequalities\Deprivation%20data%20for%20Mike%20Herd_05_05_2017.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Les\My%20Documents\myfiledec2017\Austria%20june%20_2_2017\CFSI\HLE%20to%20death\HLE%20to%20deat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56619559277994"/>
          <c:y val="5.1435391862817592E-2"/>
          <c:w val="0.6894831980120123"/>
          <c:h val="0.69140836542372863"/>
        </c:manualLayout>
      </c:layout>
      <c:scatterChart>
        <c:scatterStyle val="lineMarker"/>
        <c:varyColors val="0"/>
        <c:ser>
          <c:idx val="1"/>
          <c:order val="0"/>
          <c:tx>
            <c:v>Men 2015</c:v>
          </c:tx>
          <c:spPr>
            <a:ln w="38100"/>
          </c:spPr>
          <c:marker>
            <c:symbol val="none"/>
          </c:marker>
          <c:xVal>
            <c:numRef>
              <c:f>'Table 4'!$A$35:$A$110</c:f>
              <c:numCache>
                <c:formatCode>General</c:formatCode>
                <c:ptCount val="76"/>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pt idx="26">
                  <c:v>56</c:v>
                </c:pt>
                <c:pt idx="27">
                  <c:v>57</c:v>
                </c:pt>
                <c:pt idx="28">
                  <c:v>58</c:v>
                </c:pt>
                <c:pt idx="29">
                  <c:v>59</c:v>
                </c:pt>
                <c:pt idx="30">
                  <c:v>60</c:v>
                </c:pt>
                <c:pt idx="31">
                  <c:v>61</c:v>
                </c:pt>
                <c:pt idx="32">
                  <c:v>62</c:v>
                </c:pt>
                <c:pt idx="33">
                  <c:v>63</c:v>
                </c:pt>
                <c:pt idx="34">
                  <c:v>64</c:v>
                </c:pt>
                <c:pt idx="35">
                  <c:v>65</c:v>
                </c:pt>
                <c:pt idx="36">
                  <c:v>66</c:v>
                </c:pt>
                <c:pt idx="37">
                  <c:v>67</c:v>
                </c:pt>
                <c:pt idx="38">
                  <c:v>68</c:v>
                </c:pt>
                <c:pt idx="39">
                  <c:v>69</c:v>
                </c:pt>
                <c:pt idx="40">
                  <c:v>70</c:v>
                </c:pt>
                <c:pt idx="41">
                  <c:v>71</c:v>
                </c:pt>
                <c:pt idx="42">
                  <c:v>72</c:v>
                </c:pt>
                <c:pt idx="43">
                  <c:v>73</c:v>
                </c:pt>
                <c:pt idx="44">
                  <c:v>74</c:v>
                </c:pt>
                <c:pt idx="45">
                  <c:v>75</c:v>
                </c:pt>
                <c:pt idx="46">
                  <c:v>76</c:v>
                </c:pt>
                <c:pt idx="47">
                  <c:v>77</c:v>
                </c:pt>
                <c:pt idx="48">
                  <c:v>78</c:v>
                </c:pt>
                <c:pt idx="49">
                  <c:v>79</c:v>
                </c:pt>
                <c:pt idx="50">
                  <c:v>80</c:v>
                </c:pt>
                <c:pt idx="51">
                  <c:v>81</c:v>
                </c:pt>
                <c:pt idx="52">
                  <c:v>82</c:v>
                </c:pt>
                <c:pt idx="53">
                  <c:v>83</c:v>
                </c:pt>
                <c:pt idx="54">
                  <c:v>84</c:v>
                </c:pt>
                <c:pt idx="55">
                  <c:v>85</c:v>
                </c:pt>
                <c:pt idx="56">
                  <c:v>86</c:v>
                </c:pt>
                <c:pt idx="57">
                  <c:v>87</c:v>
                </c:pt>
                <c:pt idx="58">
                  <c:v>88</c:v>
                </c:pt>
                <c:pt idx="59">
                  <c:v>89</c:v>
                </c:pt>
                <c:pt idx="60">
                  <c:v>90</c:v>
                </c:pt>
                <c:pt idx="61">
                  <c:v>91</c:v>
                </c:pt>
                <c:pt idx="62">
                  <c:v>92</c:v>
                </c:pt>
                <c:pt idx="63">
                  <c:v>93</c:v>
                </c:pt>
                <c:pt idx="64">
                  <c:v>94</c:v>
                </c:pt>
                <c:pt idx="65">
                  <c:v>95</c:v>
                </c:pt>
                <c:pt idx="66">
                  <c:v>96</c:v>
                </c:pt>
                <c:pt idx="67">
                  <c:v>97</c:v>
                </c:pt>
                <c:pt idx="68">
                  <c:v>98</c:v>
                </c:pt>
                <c:pt idx="69">
                  <c:v>99</c:v>
                </c:pt>
                <c:pt idx="70">
                  <c:v>100</c:v>
                </c:pt>
                <c:pt idx="71">
                  <c:v>101</c:v>
                </c:pt>
                <c:pt idx="72">
                  <c:v>102</c:v>
                </c:pt>
                <c:pt idx="73">
                  <c:v>103</c:v>
                </c:pt>
                <c:pt idx="74">
                  <c:v>104</c:v>
                </c:pt>
                <c:pt idx="75">
                  <c:v>105</c:v>
                </c:pt>
              </c:numCache>
            </c:numRef>
          </c:xVal>
          <c:yVal>
            <c:numRef>
              <c:f>'Table 3'!$BB$35:$BB$110</c:f>
              <c:numCache>
                <c:formatCode>#,##0</c:formatCode>
                <c:ptCount val="76"/>
                <c:pt idx="0">
                  <c:v>248</c:v>
                </c:pt>
                <c:pt idx="1">
                  <c:v>258</c:v>
                </c:pt>
                <c:pt idx="2">
                  <c:v>358</c:v>
                </c:pt>
                <c:pt idx="3">
                  <c:v>328</c:v>
                </c:pt>
                <c:pt idx="4">
                  <c:v>365</c:v>
                </c:pt>
                <c:pt idx="5">
                  <c:v>372</c:v>
                </c:pt>
                <c:pt idx="6">
                  <c:v>415</c:v>
                </c:pt>
                <c:pt idx="7">
                  <c:v>383</c:v>
                </c:pt>
                <c:pt idx="8">
                  <c:v>434</c:v>
                </c:pt>
                <c:pt idx="9">
                  <c:v>456</c:v>
                </c:pt>
                <c:pt idx="10">
                  <c:v>518</c:v>
                </c:pt>
                <c:pt idx="11">
                  <c:v>571</c:v>
                </c:pt>
                <c:pt idx="12">
                  <c:v>664</c:v>
                </c:pt>
                <c:pt idx="13">
                  <c:v>691</c:v>
                </c:pt>
                <c:pt idx="14">
                  <c:v>800</c:v>
                </c:pt>
                <c:pt idx="15">
                  <c:v>818</c:v>
                </c:pt>
                <c:pt idx="16">
                  <c:v>910</c:v>
                </c:pt>
                <c:pt idx="17">
                  <c:v>1046</c:v>
                </c:pt>
                <c:pt idx="18">
                  <c:v>1064</c:v>
                </c:pt>
                <c:pt idx="19">
                  <c:v>1223</c:v>
                </c:pt>
                <c:pt idx="20">
                  <c:v>1425</c:v>
                </c:pt>
                <c:pt idx="21">
                  <c:v>1359</c:v>
                </c:pt>
                <c:pt idx="22">
                  <c:v>1422</c:v>
                </c:pt>
                <c:pt idx="23">
                  <c:v>1543</c:v>
                </c:pt>
                <c:pt idx="24">
                  <c:v>1615</c:v>
                </c:pt>
                <c:pt idx="25">
                  <c:v>1776</c:v>
                </c:pt>
                <c:pt idx="26">
                  <c:v>1913</c:v>
                </c:pt>
                <c:pt idx="27">
                  <c:v>2055</c:v>
                </c:pt>
                <c:pt idx="28">
                  <c:v>2090</c:v>
                </c:pt>
                <c:pt idx="29">
                  <c:v>2145</c:v>
                </c:pt>
                <c:pt idx="30">
                  <c:v>2465</c:v>
                </c:pt>
                <c:pt idx="31">
                  <c:v>2646</c:v>
                </c:pt>
                <c:pt idx="32">
                  <c:v>2802</c:v>
                </c:pt>
                <c:pt idx="33">
                  <c:v>3103</c:v>
                </c:pt>
                <c:pt idx="34">
                  <c:v>3402</c:v>
                </c:pt>
                <c:pt idx="35">
                  <c:v>3640</c:v>
                </c:pt>
                <c:pt idx="36">
                  <c:v>4050</c:v>
                </c:pt>
                <c:pt idx="37">
                  <c:v>4676</c:v>
                </c:pt>
                <c:pt idx="38">
                  <c:v>5284</c:v>
                </c:pt>
                <c:pt idx="39">
                  <c:v>4696</c:v>
                </c:pt>
                <c:pt idx="40">
                  <c:v>5012</c:v>
                </c:pt>
                <c:pt idx="41">
                  <c:v>5467</c:v>
                </c:pt>
                <c:pt idx="42">
                  <c:v>5586</c:v>
                </c:pt>
                <c:pt idx="43">
                  <c:v>5470</c:v>
                </c:pt>
                <c:pt idx="44">
                  <c:v>5730</c:v>
                </c:pt>
                <c:pt idx="45">
                  <c:v>6380</c:v>
                </c:pt>
                <c:pt idx="46">
                  <c:v>6915</c:v>
                </c:pt>
                <c:pt idx="47">
                  <c:v>7320</c:v>
                </c:pt>
                <c:pt idx="48">
                  <c:v>7461</c:v>
                </c:pt>
                <c:pt idx="49">
                  <c:v>7847</c:v>
                </c:pt>
                <c:pt idx="50">
                  <c:v>8281</c:v>
                </c:pt>
                <c:pt idx="51">
                  <c:v>8259</c:v>
                </c:pt>
                <c:pt idx="52">
                  <c:v>8821</c:v>
                </c:pt>
                <c:pt idx="53">
                  <c:v>9249</c:v>
                </c:pt>
                <c:pt idx="54">
                  <c:v>9323</c:v>
                </c:pt>
                <c:pt idx="55">
                  <c:v>9395</c:v>
                </c:pt>
                <c:pt idx="56">
                  <c:v>9039</c:v>
                </c:pt>
                <c:pt idx="57">
                  <c:v>8515</c:v>
                </c:pt>
                <c:pt idx="58">
                  <c:v>8303</c:v>
                </c:pt>
                <c:pt idx="59">
                  <c:v>7650</c:v>
                </c:pt>
                <c:pt idx="60">
                  <c:v>7134</c:v>
                </c:pt>
                <c:pt idx="61">
                  <c:v>6386</c:v>
                </c:pt>
                <c:pt idx="62">
                  <c:v>5417</c:v>
                </c:pt>
                <c:pt idx="63">
                  <c:v>4753</c:v>
                </c:pt>
                <c:pt idx="64">
                  <c:v>4173</c:v>
                </c:pt>
                <c:pt idx="65">
                  <c:v>3021</c:v>
                </c:pt>
                <c:pt idx="66">
                  <c:v>1664</c:v>
                </c:pt>
                <c:pt idx="67">
                  <c:v>1139</c:v>
                </c:pt>
                <c:pt idx="68">
                  <c:v>892</c:v>
                </c:pt>
                <c:pt idx="69">
                  <c:v>631</c:v>
                </c:pt>
                <c:pt idx="70">
                  <c:v>474</c:v>
                </c:pt>
                <c:pt idx="71">
                  <c:v>283</c:v>
                </c:pt>
                <c:pt idx="72">
                  <c:v>172</c:v>
                </c:pt>
                <c:pt idx="73">
                  <c:v>98</c:v>
                </c:pt>
                <c:pt idx="74">
                  <c:v>51</c:v>
                </c:pt>
                <c:pt idx="75">
                  <c:v>39</c:v>
                </c:pt>
              </c:numCache>
            </c:numRef>
          </c:yVal>
          <c:smooth val="0"/>
          <c:extLst xmlns:c16r2="http://schemas.microsoft.com/office/drawing/2015/06/chart">
            <c:ext xmlns:c16="http://schemas.microsoft.com/office/drawing/2014/chart" uri="{C3380CC4-5D6E-409C-BE32-E72D297353CC}">
              <c16:uniqueId val="{00000000-8A6B-420D-9F15-DFF1DDB39816}"/>
            </c:ext>
          </c:extLst>
        </c:ser>
        <c:ser>
          <c:idx val="0"/>
          <c:order val="1"/>
          <c:tx>
            <c:v>Women 2015</c:v>
          </c:tx>
          <c:spPr>
            <a:ln w="38100"/>
          </c:spPr>
          <c:marker>
            <c:symbol val="none"/>
          </c:marker>
          <c:xVal>
            <c:numRef>
              <c:f>'Table 4'!$A$35:$A$110</c:f>
              <c:numCache>
                <c:formatCode>General</c:formatCode>
                <c:ptCount val="76"/>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pt idx="26">
                  <c:v>56</c:v>
                </c:pt>
                <c:pt idx="27">
                  <c:v>57</c:v>
                </c:pt>
                <c:pt idx="28">
                  <c:v>58</c:v>
                </c:pt>
                <c:pt idx="29">
                  <c:v>59</c:v>
                </c:pt>
                <c:pt idx="30">
                  <c:v>60</c:v>
                </c:pt>
                <c:pt idx="31">
                  <c:v>61</c:v>
                </c:pt>
                <c:pt idx="32">
                  <c:v>62</c:v>
                </c:pt>
                <c:pt idx="33">
                  <c:v>63</c:v>
                </c:pt>
                <c:pt idx="34">
                  <c:v>64</c:v>
                </c:pt>
                <c:pt idx="35">
                  <c:v>65</c:v>
                </c:pt>
                <c:pt idx="36">
                  <c:v>66</c:v>
                </c:pt>
                <c:pt idx="37">
                  <c:v>67</c:v>
                </c:pt>
                <c:pt idx="38">
                  <c:v>68</c:v>
                </c:pt>
                <c:pt idx="39">
                  <c:v>69</c:v>
                </c:pt>
                <c:pt idx="40">
                  <c:v>70</c:v>
                </c:pt>
                <c:pt idx="41">
                  <c:v>71</c:v>
                </c:pt>
                <c:pt idx="42">
                  <c:v>72</c:v>
                </c:pt>
                <c:pt idx="43">
                  <c:v>73</c:v>
                </c:pt>
                <c:pt idx="44">
                  <c:v>74</c:v>
                </c:pt>
                <c:pt idx="45">
                  <c:v>75</c:v>
                </c:pt>
                <c:pt idx="46">
                  <c:v>76</c:v>
                </c:pt>
                <c:pt idx="47">
                  <c:v>77</c:v>
                </c:pt>
                <c:pt idx="48">
                  <c:v>78</c:v>
                </c:pt>
                <c:pt idx="49">
                  <c:v>79</c:v>
                </c:pt>
                <c:pt idx="50">
                  <c:v>80</c:v>
                </c:pt>
                <c:pt idx="51">
                  <c:v>81</c:v>
                </c:pt>
                <c:pt idx="52">
                  <c:v>82</c:v>
                </c:pt>
                <c:pt idx="53">
                  <c:v>83</c:v>
                </c:pt>
                <c:pt idx="54">
                  <c:v>84</c:v>
                </c:pt>
                <c:pt idx="55">
                  <c:v>85</c:v>
                </c:pt>
                <c:pt idx="56">
                  <c:v>86</c:v>
                </c:pt>
                <c:pt idx="57">
                  <c:v>87</c:v>
                </c:pt>
                <c:pt idx="58">
                  <c:v>88</c:v>
                </c:pt>
                <c:pt idx="59">
                  <c:v>89</c:v>
                </c:pt>
                <c:pt idx="60">
                  <c:v>90</c:v>
                </c:pt>
                <c:pt idx="61">
                  <c:v>91</c:v>
                </c:pt>
                <c:pt idx="62">
                  <c:v>92</c:v>
                </c:pt>
                <c:pt idx="63">
                  <c:v>93</c:v>
                </c:pt>
                <c:pt idx="64">
                  <c:v>94</c:v>
                </c:pt>
                <c:pt idx="65">
                  <c:v>95</c:v>
                </c:pt>
                <c:pt idx="66">
                  <c:v>96</c:v>
                </c:pt>
                <c:pt idx="67">
                  <c:v>97</c:v>
                </c:pt>
                <c:pt idx="68">
                  <c:v>98</c:v>
                </c:pt>
                <c:pt idx="69">
                  <c:v>99</c:v>
                </c:pt>
                <c:pt idx="70">
                  <c:v>100</c:v>
                </c:pt>
                <c:pt idx="71">
                  <c:v>101</c:v>
                </c:pt>
                <c:pt idx="72">
                  <c:v>102</c:v>
                </c:pt>
                <c:pt idx="73">
                  <c:v>103</c:v>
                </c:pt>
                <c:pt idx="74">
                  <c:v>104</c:v>
                </c:pt>
                <c:pt idx="75">
                  <c:v>105</c:v>
                </c:pt>
              </c:numCache>
            </c:numRef>
          </c:xVal>
          <c:yVal>
            <c:numRef>
              <c:f>'Table 4'!$BB$35:$BB$110</c:f>
              <c:numCache>
                <c:formatCode>#,##0</c:formatCode>
                <c:ptCount val="76"/>
                <c:pt idx="0">
                  <c:v>146</c:v>
                </c:pt>
                <c:pt idx="1">
                  <c:v>139</c:v>
                </c:pt>
                <c:pt idx="2">
                  <c:v>172</c:v>
                </c:pt>
                <c:pt idx="3">
                  <c:v>167</c:v>
                </c:pt>
                <c:pt idx="4">
                  <c:v>190</c:v>
                </c:pt>
                <c:pt idx="5">
                  <c:v>218</c:v>
                </c:pt>
                <c:pt idx="6">
                  <c:v>248</c:v>
                </c:pt>
                <c:pt idx="7">
                  <c:v>246</c:v>
                </c:pt>
                <c:pt idx="8">
                  <c:v>266</c:v>
                </c:pt>
                <c:pt idx="9">
                  <c:v>288</c:v>
                </c:pt>
                <c:pt idx="10">
                  <c:v>327</c:v>
                </c:pt>
                <c:pt idx="11">
                  <c:v>322</c:v>
                </c:pt>
                <c:pt idx="12">
                  <c:v>429</c:v>
                </c:pt>
                <c:pt idx="13">
                  <c:v>426</c:v>
                </c:pt>
                <c:pt idx="14">
                  <c:v>495</c:v>
                </c:pt>
                <c:pt idx="15">
                  <c:v>566</c:v>
                </c:pt>
                <c:pt idx="16">
                  <c:v>634</c:v>
                </c:pt>
                <c:pt idx="17">
                  <c:v>644</c:v>
                </c:pt>
                <c:pt idx="18">
                  <c:v>723</c:v>
                </c:pt>
                <c:pt idx="19">
                  <c:v>777</c:v>
                </c:pt>
                <c:pt idx="20">
                  <c:v>881</c:v>
                </c:pt>
                <c:pt idx="21">
                  <c:v>929</c:v>
                </c:pt>
                <c:pt idx="22">
                  <c:v>1011</c:v>
                </c:pt>
                <c:pt idx="23">
                  <c:v>1120</c:v>
                </c:pt>
                <c:pt idx="24">
                  <c:v>1153</c:v>
                </c:pt>
                <c:pt idx="25">
                  <c:v>1186</c:v>
                </c:pt>
                <c:pt idx="26">
                  <c:v>1256</c:v>
                </c:pt>
                <c:pt idx="27">
                  <c:v>1319</c:v>
                </c:pt>
                <c:pt idx="28">
                  <c:v>1383</c:v>
                </c:pt>
                <c:pt idx="29">
                  <c:v>1570</c:v>
                </c:pt>
                <c:pt idx="30">
                  <c:v>1693</c:v>
                </c:pt>
                <c:pt idx="31">
                  <c:v>1772</c:v>
                </c:pt>
                <c:pt idx="32">
                  <c:v>1929</c:v>
                </c:pt>
                <c:pt idx="33">
                  <c:v>2096</c:v>
                </c:pt>
                <c:pt idx="34">
                  <c:v>2185</c:v>
                </c:pt>
                <c:pt idx="35">
                  <c:v>2467</c:v>
                </c:pt>
                <c:pt idx="36">
                  <c:v>2790</c:v>
                </c:pt>
                <c:pt idx="37">
                  <c:v>3234</c:v>
                </c:pt>
                <c:pt idx="38">
                  <c:v>3844</c:v>
                </c:pt>
                <c:pt idx="39">
                  <c:v>3297</c:v>
                </c:pt>
                <c:pt idx="40">
                  <c:v>3620</c:v>
                </c:pt>
                <c:pt idx="41">
                  <c:v>3954</c:v>
                </c:pt>
                <c:pt idx="42">
                  <c:v>4001</c:v>
                </c:pt>
                <c:pt idx="43">
                  <c:v>4222</c:v>
                </c:pt>
                <c:pt idx="44">
                  <c:v>4323</c:v>
                </c:pt>
                <c:pt idx="45">
                  <c:v>4828</c:v>
                </c:pt>
                <c:pt idx="46">
                  <c:v>5429</c:v>
                </c:pt>
                <c:pt idx="47">
                  <c:v>5704</c:v>
                </c:pt>
                <c:pt idx="48">
                  <c:v>6167</c:v>
                </c:pt>
                <c:pt idx="49">
                  <c:v>6741</c:v>
                </c:pt>
                <c:pt idx="50">
                  <c:v>7382</c:v>
                </c:pt>
                <c:pt idx="51">
                  <c:v>7897</c:v>
                </c:pt>
                <c:pt idx="52">
                  <c:v>8413</c:v>
                </c:pt>
                <c:pt idx="53">
                  <c:v>9286</c:v>
                </c:pt>
                <c:pt idx="54">
                  <c:v>10197</c:v>
                </c:pt>
                <c:pt idx="55">
                  <c:v>10581</c:v>
                </c:pt>
                <c:pt idx="56">
                  <c:v>10810</c:v>
                </c:pt>
                <c:pt idx="57">
                  <c:v>10977</c:v>
                </c:pt>
                <c:pt idx="58">
                  <c:v>11265</c:v>
                </c:pt>
                <c:pt idx="59">
                  <c:v>11346</c:v>
                </c:pt>
                <c:pt idx="60">
                  <c:v>11306</c:v>
                </c:pt>
                <c:pt idx="61">
                  <c:v>10693</c:v>
                </c:pt>
                <c:pt idx="62">
                  <c:v>10288</c:v>
                </c:pt>
                <c:pt idx="63">
                  <c:v>9756</c:v>
                </c:pt>
                <c:pt idx="64">
                  <c:v>9360</c:v>
                </c:pt>
                <c:pt idx="65">
                  <c:v>7633</c:v>
                </c:pt>
                <c:pt idx="66">
                  <c:v>4635</c:v>
                </c:pt>
                <c:pt idx="67">
                  <c:v>3535</c:v>
                </c:pt>
                <c:pt idx="68">
                  <c:v>3030</c:v>
                </c:pt>
                <c:pt idx="69">
                  <c:v>2438</c:v>
                </c:pt>
                <c:pt idx="70">
                  <c:v>1864</c:v>
                </c:pt>
                <c:pt idx="71">
                  <c:v>1367</c:v>
                </c:pt>
                <c:pt idx="72">
                  <c:v>820</c:v>
                </c:pt>
                <c:pt idx="73">
                  <c:v>537</c:v>
                </c:pt>
                <c:pt idx="74">
                  <c:v>304</c:v>
                </c:pt>
                <c:pt idx="75">
                  <c:v>372</c:v>
                </c:pt>
              </c:numCache>
            </c:numRef>
          </c:yVal>
          <c:smooth val="0"/>
          <c:extLst xmlns:c16r2="http://schemas.microsoft.com/office/drawing/2015/06/chart">
            <c:ext xmlns:c16="http://schemas.microsoft.com/office/drawing/2014/chart" uri="{C3380CC4-5D6E-409C-BE32-E72D297353CC}">
              <c16:uniqueId val="{00000001-8A6B-420D-9F15-DFF1DDB39816}"/>
            </c:ext>
          </c:extLst>
        </c:ser>
        <c:ser>
          <c:idx val="2"/>
          <c:order val="2"/>
          <c:spPr>
            <a:ln w="31750">
              <a:solidFill>
                <a:schemeClr val="tx1"/>
              </a:solidFill>
              <a:prstDash val="sysDash"/>
            </a:ln>
          </c:spPr>
          <c:marker>
            <c:symbol val="none"/>
          </c:marker>
          <c:xVal>
            <c:numRef>
              <c:f>'Table 4'!$BA$130:$BA$131</c:f>
              <c:numCache>
                <c:formatCode>General</c:formatCode>
                <c:ptCount val="2"/>
                <c:pt idx="0">
                  <c:v>89</c:v>
                </c:pt>
                <c:pt idx="1">
                  <c:v>89</c:v>
                </c:pt>
              </c:numCache>
            </c:numRef>
          </c:xVal>
          <c:yVal>
            <c:numRef>
              <c:f>'Table 4'!$BB$130:$BB$131</c:f>
              <c:numCache>
                <c:formatCode>General</c:formatCode>
                <c:ptCount val="2"/>
                <c:pt idx="0">
                  <c:v>0</c:v>
                </c:pt>
                <c:pt idx="1">
                  <c:v>11200</c:v>
                </c:pt>
              </c:numCache>
            </c:numRef>
          </c:yVal>
          <c:smooth val="0"/>
          <c:extLst xmlns:c16r2="http://schemas.microsoft.com/office/drawing/2015/06/chart">
            <c:ext xmlns:c16="http://schemas.microsoft.com/office/drawing/2014/chart" uri="{C3380CC4-5D6E-409C-BE32-E72D297353CC}">
              <c16:uniqueId val="{00000002-8A6B-420D-9F15-DFF1DDB39816}"/>
            </c:ext>
          </c:extLst>
        </c:ser>
        <c:ser>
          <c:idx val="3"/>
          <c:order val="3"/>
          <c:spPr>
            <a:ln w="31750">
              <a:solidFill>
                <a:prstClr val="black"/>
              </a:solidFill>
              <a:prstDash val="sysDash"/>
            </a:ln>
          </c:spPr>
          <c:marker>
            <c:symbol val="none"/>
          </c:marker>
          <c:xVal>
            <c:numRef>
              <c:f>'Table 3'!$BA$130:$BA$131</c:f>
              <c:numCache>
                <c:formatCode>General</c:formatCode>
                <c:ptCount val="2"/>
                <c:pt idx="0">
                  <c:v>85</c:v>
                </c:pt>
                <c:pt idx="1">
                  <c:v>85</c:v>
                </c:pt>
              </c:numCache>
            </c:numRef>
          </c:xVal>
          <c:yVal>
            <c:numRef>
              <c:f>'Table 3'!$BB$130:$BB$131</c:f>
              <c:numCache>
                <c:formatCode>General</c:formatCode>
                <c:ptCount val="2"/>
                <c:pt idx="0">
                  <c:v>0</c:v>
                </c:pt>
                <c:pt idx="1">
                  <c:v>9200</c:v>
                </c:pt>
              </c:numCache>
            </c:numRef>
          </c:yVal>
          <c:smooth val="0"/>
          <c:extLst xmlns:c16r2="http://schemas.microsoft.com/office/drawing/2015/06/chart">
            <c:ext xmlns:c16="http://schemas.microsoft.com/office/drawing/2014/chart" uri="{C3380CC4-5D6E-409C-BE32-E72D297353CC}">
              <c16:uniqueId val="{00000003-8A6B-420D-9F15-DFF1DDB39816}"/>
            </c:ext>
          </c:extLst>
        </c:ser>
        <c:dLbls>
          <c:showLegendKey val="0"/>
          <c:showVal val="0"/>
          <c:showCatName val="0"/>
          <c:showSerName val="0"/>
          <c:showPercent val="0"/>
          <c:showBubbleSize val="0"/>
        </c:dLbls>
        <c:axId val="244148216"/>
        <c:axId val="181368888"/>
      </c:scatterChart>
      <c:valAx>
        <c:axId val="244148216"/>
        <c:scaling>
          <c:orientation val="minMax"/>
          <c:max val="105"/>
          <c:min val="30"/>
        </c:scaling>
        <c:delete val="0"/>
        <c:axPos val="b"/>
        <c:majorGridlines>
          <c:spPr>
            <a:ln>
              <a:solidFill>
                <a:schemeClr val="bg1">
                  <a:lumMod val="85000"/>
                </a:schemeClr>
              </a:solidFill>
            </a:ln>
          </c:spPr>
        </c:majorGridlines>
        <c:title>
          <c:tx>
            <c:rich>
              <a:bodyPr/>
              <a:lstStyle/>
              <a:p>
                <a:pPr>
                  <a:defRPr sz="1200"/>
                </a:pPr>
                <a:r>
                  <a:rPr lang="en-US" sz="1200">
                    <a:latin typeface="+mn-lt"/>
                  </a:rPr>
                  <a:t>Age</a:t>
                </a:r>
              </a:p>
            </c:rich>
          </c:tx>
          <c:overlay val="0"/>
        </c:title>
        <c:numFmt formatCode="General" sourceLinked="1"/>
        <c:majorTickMark val="out"/>
        <c:minorTickMark val="out"/>
        <c:tickLblPos val="nextTo"/>
        <c:crossAx val="181368888"/>
        <c:crosses val="autoZero"/>
        <c:crossBetween val="midCat"/>
        <c:majorUnit val="10"/>
        <c:minorUnit val="5"/>
      </c:valAx>
      <c:valAx>
        <c:axId val="181368888"/>
        <c:scaling>
          <c:orientation val="minMax"/>
        </c:scaling>
        <c:delete val="0"/>
        <c:axPos val="l"/>
        <c:majorGridlines>
          <c:spPr>
            <a:ln>
              <a:solidFill>
                <a:sysClr val="window" lastClr="FFFFFF">
                  <a:lumMod val="85000"/>
                </a:sysClr>
              </a:solidFill>
            </a:ln>
          </c:spPr>
        </c:majorGridlines>
        <c:title>
          <c:tx>
            <c:rich>
              <a:bodyPr rot="-5400000" vert="horz"/>
              <a:lstStyle/>
              <a:p>
                <a:pPr>
                  <a:defRPr sz="1200">
                    <a:latin typeface="+mn-lt"/>
                  </a:defRPr>
                </a:pPr>
                <a:r>
                  <a:rPr lang="en-US" sz="1200">
                    <a:latin typeface="+mn-lt"/>
                  </a:rPr>
                  <a:t>Number of deaths</a:t>
                </a:r>
              </a:p>
            </c:rich>
          </c:tx>
          <c:layout>
            <c:manualLayout>
              <c:xMode val="edge"/>
              <c:yMode val="edge"/>
              <c:x val="1.1872263626037016E-3"/>
              <c:y val="0.11149455082218471"/>
            </c:manualLayout>
          </c:layout>
          <c:overlay val="0"/>
        </c:title>
        <c:numFmt formatCode="#,##0" sourceLinked="1"/>
        <c:majorTickMark val="out"/>
        <c:minorTickMark val="out"/>
        <c:tickLblPos val="nextTo"/>
        <c:crossAx val="244148216"/>
        <c:crosses val="autoZero"/>
        <c:crossBetween val="midCat"/>
        <c:majorUnit val="2000"/>
        <c:minorUnit val="1000"/>
      </c:valAx>
      <c:spPr>
        <a:ln>
          <a:solidFill>
            <a:prstClr val="black"/>
          </a:solidFill>
        </a:ln>
      </c:spPr>
    </c:plotArea>
    <c:legend>
      <c:legendPos val="r"/>
      <c:legendEntry>
        <c:idx val="2"/>
        <c:delete val="1"/>
      </c:legendEntry>
      <c:legendEntry>
        <c:idx val="3"/>
        <c:delete val="1"/>
      </c:legendEntry>
      <c:layout>
        <c:manualLayout>
          <c:xMode val="edge"/>
          <c:yMode val="edge"/>
          <c:x val="0.24044919045276153"/>
          <c:y val="0.1043442418542699"/>
          <c:w val="0.31809900940711805"/>
          <c:h val="0.24758946985798252"/>
        </c:manualLayout>
      </c:layout>
      <c:overlay val="0"/>
      <c:spPr>
        <a:solidFill>
          <a:sysClr val="window" lastClr="FFFFFF"/>
        </a:solidFill>
        <a:ln>
          <a:solidFill>
            <a:prstClr val="black"/>
          </a:solidFill>
        </a:ln>
      </c:spPr>
    </c:legend>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0310451820299"/>
          <c:y val="5.8079477534789807E-2"/>
          <c:w val="0.71472756798326731"/>
          <c:h val="0.78388598670721144"/>
        </c:manualLayout>
      </c:layout>
      <c:scatterChart>
        <c:scatterStyle val="lineMarker"/>
        <c:varyColors val="0"/>
        <c:ser>
          <c:idx val="1"/>
          <c:order val="0"/>
          <c:spPr>
            <a:ln w="50800"/>
          </c:spPr>
          <c:marker>
            <c:symbol val="none"/>
          </c:marker>
          <c:trendline>
            <c:spPr>
              <a:ln w="28575">
                <a:prstDash val="sysDash"/>
              </a:ln>
            </c:spPr>
            <c:trendlineType val="linear"/>
            <c:dispRSqr val="1"/>
            <c:dispEq val="1"/>
            <c:trendlineLbl>
              <c:layout>
                <c:manualLayout>
                  <c:x val="-4.0845368915360045E-2"/>
                  <c:y val="-0.5927654256141679"/>
                </c:manualLayout>
              </c:layout>
              <c:numFmt formatCode="General" sourceLinked="0"/>
            </c:trendlineLbl>
          </c:trendline>
          <c:xVal>
            <c:numRef>
              <c:f>'UKAll-2013-2015'!$AB$116:$DT$116</c:f>
              <c:numCache>
                <c:formatCode>0.0</c:formatCode>
                <c:ptCount val="97"/>
                <c:pt idx="0">
                  <c:v>0</c:v>
                </c:pt>
                <c:pt idx="1">
                  <c:v>0</c:v>
                </c:pt>
                <c:pt idx="2">
                  <c:v>0</c:v>
                </c:pt>
                <c:pt idx="3">
                  <c:v>0</c:v>
                </c:pt>
                <c:pt idx="4">
                  <c:v>0</c:v>
                </c:pt>
                <c:pt idx="5">
                  <c:v>0.48731712797766202</c:v>
                </c:pt>
                <c:pt idx="6">
                  <c:v>4.6666054300127451</c:v>
                </c:pt>
                <c:pt idx="7">
                  <c:v>16.780289924196119</c:v>
                </c:pt>
                <c:pt idx="8">
                  <c:v>18.062390170086701</c:v>
                </c:pt>
                <c:pt idx="9">
                  <c:v>31.890372651159414</c:v>
                </c:pt>
                <c:pt idx="10">
                  <c:v>34.963958694452685</c:v>
                </c:pt>
                <c:pt idx="11">
                  <c:v>34.398319808063938</c:v>
                </c:pt>
                <c:pt idx="12">
                  <c:v>36.727282324954373</c:v>
                </c:pt>
                <c:pt idx="13">
                  <c:v>37.986363105663209</c:v>
                </c:pt>
                <c:pt idx="14">
                  <c:v>40.941925216450159</c:v>
                </c:pt>
                <c:pt idx="15">
                  <c:v>40.055532020521795</c:v>
                </c:pt>
                <c:pt idx="16">
                  <c:v>41.122728340875206</c:v>
                </c:pt>
                <c:pt idx="17">
                  <c:v>46.779607552614436</c:v>
                </c:pt>
                <c:pt idx="18">
                  <c:v>46.327176122895658</c:v>
                </c:pt>
                <c:pt idx="19">
                  <c:v>47.696542292030195</c:v>
                </c:pt>
                <c:pt idx="20">
                  <c:v>48.34513908567456</c:v>
                </c:pt>
                <c:pt idx="21">
                  <c:v>49.499765184978372</c:v>
                </c:pt>
                <c:pt idx="22">
                  <c:v>50.158269810981267</c:v>
                </c:pt>
                <c:pt idx="23">
                  <c:v>52.703254343747126</c:v>
                </c:pt>
                <c:pt idx="24">
                  <c:v>53.94837398589145</c:v>
                </c:pt>
                <c:pt idx="25">
                  <c:v>53.071586261193133</c:v>
                </c:pt>
                <c:pt idx="26">
                  <c:v>54.048034282033804</c:v>
                </c:pt>
                <c:pt idx="27">
                  <c:v>55.369976531387678</c:v>
                </c:pt>
                <c:pt idx="28">
                  <c:v>56.643201044154431</c:v>
                </c:pt>
                <c:pt idx="29">
                  <c:v>57.884343466704145</c:v>
                </c:pt>
                <c:pt idx="30">
                  <c:v>57.325259126361161</c:v>
                </c:pt>
                <c:pt idx="31">
                  <c:v>58.287446862405808</c:v>
                </c:pt>
                <c:pt idx="32">
                  <c:v>59.515688822178333</c:v>
                </c:pt>
                <c:pt idx="33">
                  <c:v>60.909290780234912</c:v>
                </c:pt>
                <c:pt idx="34">
                  <c:v>60.119538487797357</c:v>
                </c:pt>
                <c:pt idx="35">
                  <c:v>61.169987010457717</c:v>
                </c:pt>
                <c:pt idx="36">
                  <c:v>62.599566216383955</c:v>
                </c:pt>
                <c:pt idx="37">
                  <c:v>64.904185140132967</c:v>
                </c:pt>
                <c:pt idx="38">
                  <c:v>64.030855789264166</c:v>
                </c:pt>
                <c:pt idx="39">
                  <c:v>66.723852863055399</c:v>
                </c:pt>
                <c:pt idx="40">
                  <c:v>66.159469997468619</c:v>
                </c:pt>
                <c:pt idx="41">
                  <c:v>67.151917031321346</c:v>
                </c:pt>
                <c:pt idx="42">
                  <c:v>68.281768722120646</c:v>
                </c:pt>
                <c:pt idx="43">
                  <c:v>69.579663400663932</c:v>
                </c:pt>
                <c:pt idx="44">
                  <c:v>70.928139322705931</c:v>
                </c:pt>
                <c:pt idx="45">
                  <c:v>70.150746311154904</c:v>
                </c:pt>
                <c:pt idx="46">
                  <c:v>71.654628873577309</c:v>
                </c:pt>
                <c:pt idx="47">
                  <c:v>71.226175169276672</c:v>
                </c:pt>
                <c:pt idx="48">
                  <c:v>72.757447815568696</c:v>
                </c:pt>
                <c:pt idx="49">
                  <c:v>72.243688993390876</c:v>
                </c:pt>
                <c:pt idx="50">
                  <c:v>73.808220733330444</c:v>
                </c:pt>
                <c:pt idx="51">
                  <c:v>73.443395493114522</c:v>
                </c:pt>
                <c:pt idx="52">
                  <c:v>73.078570252898558</c:v>
                </c:pt>
                <c:pt idx="53">
                  <c:v>74.776015366378005</c:v>
                </c:pt>
                <c:pt idx="54">
                  <c:v>74.490552225520204</c:v>
                </c:pt>
                <c:pt idx="55">
                  <c:v>74.20508908466239</c:v>
                </c:pt>
                <c:pt idx="56">
                  <c:v>75.818523517572615</c:v>
                </c:pt>
                <c:pt idx="57">
                  <c:v>75.173976643646128</c:v>
                </c:pt>
                <c:pt idx="58">
                  <c:v>76.724852081495143</c:v>
                </c:pt>
                <c:pt idx="59">
                  <c:v>76.347977984223775</c:v>
                </c:pt>
                <c:pt idx="60">
                  <c:v>77.974951493164852</c:v>
                </c:pt>
                <c:pt idx="61">
                  <c:v>77.648259339588847</c:v>
                </c:pt>
                <c:pt idx="62">
                  <c:v>77.321567186012871</c:v>
                </c:pt>
                <c:pt idx="63">
                  <c:v>79.874131038045419</c:v>
                </c:pt>
                <c:pt idx="64">
                  <c:v>79.719048387566659</c:v>
                </c:pt>
                <c:pt idx="65">
                  <c:v>79.563965737087884</c:v>
                </c:pt>
                <c:pt idx="66">
                  <c:v>79.408883086609109</c:v>
                </c:pt>
                <c:pt idx="67">
                  <c:v>79.253800436130319</c:v>
                </c:pt>
                <c:pt idx="68">
                  <c:v>79.098717785651559</c:v>
                </c:pt>
                <c:pt idx="69">
                  <c:v>81.98385795122428</c:v>
                </c:pt>
                <c:pt idx="70">
                  <c:v>81.722060626443806</c:v>
                </c:pt>
                <c:pt idx="71">
                  <c:v>81.460263301663375</c:v>
                </c:pt>
                <c:pt idx="72">
                  <c:v>81.198465976882872</c:v>
                </c:pt>
                <c:pt idx="73">
                  <c:v>82.896928059119276</c:v>
                </c:pt>
                <c:pt idx="74">
                  <c:v>82.470852201296921</c:v>
                </c:pt>
                <c:pt idx="75">
                  <c:v>84.789553923379117</c:v>
                </c:pt>
                <c:pt idx="76">
                  <c:v>84.553906947004549</c:v>
                </c:pt>
                <c:pt idx="77">
                  <c:v>84.318259970629981</c:v>
                </c:pt>
                <c:pt idx="78">
                  <c:v>84.082612994255456</c:v>
                </c:pt>
                <c:pt idx="79">
                  <c:v>85.601995820663618</c:v>
                </c:pt>
                <c:pt idx="80">
                  <c:v>86.990188492143034</c:v>
                </c:pt>
                <c:pt idx="81">
                  <c:v>86.436735395847066</c:v>
                </c:pt>
                <c:pt idx="82">
                  <c:v>87.931283203934512</c:v>
                </c:pt>
                <c:pt idx="83">
                  <c:v>87.605441250197202</c:v>
                </c:pt>
                <c:pt idx="84">
                  <c:v>87.279599296459935</c:v>
                </c:pt>
                <c:pt idx="85">
                  <c:v>88.884360395182881</c:v>
                </c:pt>
                <c:pt idx="86">
                  <c:v>88.069523251697959</c:v>
                </c:pt>
                <c:pt idx="87">
                  <c:v>89.660475373329547</c:v>
                </c:pt>
                <c:pt idx="88">
                  <c:v>89.289279720078596</c:v>
                </c:pt>
                <c:pt idx="89">
                  <c:v>90.867775612485204</c:v>
                </c:pt>
                <c:pt idx="90">
                  <c:v>90.268611127647432</c:v>
                </c:pt>
                <c:pt idx="91">
                  <c:v>93.917220856253493</c:v>
                </c:pt>
                <c:pt idx="92">
                  <c:v>93.446277243600193</c:v>
                </c:pt>
                <c:pt idx="93">
                  <c:v>94.943612715470024</c:v>
                </c:pt>
                <c:pt idx="94">
                  <c:v>95.942755173728997</c:v>
                </c:pt>
                <c:pt idx="95">
                  <c:v>95.479257054884854</c:v>
                </c:pt>
                <c:pt idx="96">
                  <c:v>95.015758936040669</c:v>
                </c:pt>
              </c:numCache>
            </c:numRef>
          </c:xVal>
          <c:yVal>
            <c:numRef>
              <c:f>'UKAll-2013-2015'!$AB$117:$DT$117</c:f>
              <c:numCache>
                <c:formatCode>0.0</c:formatCode>
                <c:ptCount val="97"/>
                <c:pt idx="0">
                  <c:v>48.852861422281435</c:v>
                </c:pt>
                <c:pt idx="1">
                  <c:v>52.695951044561966</c:v>
                </c:pt>
                <c:pt idx="2">
                  <c:v>55.616135516563858</c:v>
                </c:pt>
                <c:pt idx="3">
                  <c:v>57.193430155479774</c:v>
                </c:pt>
                <c:pt idx="4">
                  <c:v>59.207247564371798</c:v>
                </c:pt>
                <c:pt idx="5">
                  <c:v>61.054446536759116</c:v>
                </c:pt>
                <c:pt idx="6">
                  <c:v>57.396278528501618</c:v>
                </c:pt>
                <c:pt idx="7">
                  <c:v>47.976946473113237</c:v>
                </c:pt>
                <c:pt idx="8">
                  <c:v>47.496945840140349</c:v>
                </c:pt>
                <c:pt idx="9">
                  <c:v>34.546333548257266</c:v>
                </c:pt>
                <c:pt idx="10">
                  <c:v>32.435741269661357</c:v>
                </c:pt>
                <c:pt idx="11">
                  <c:v>34.058497114315045</c:v>
                </c:pt>
                <c:pt idx="12">
                  <c:v>32.860779748934704</c:v>
                </c:pt>
                <c:pt idx="13">
                  <c:v>32.791261786009251</c:v>
                </c:pt>
                <c:pt idx="14">
                  <c:v>29.075399896364321</c:v>
                </c:pt>
                <c:pt idx="15">
                  <c:v>31.257604369362916</c:v>
                </c:pt>
                <c:pt idx="16">
                  <c:v>31.527823698831099</c:v>
                </c:pt>
                <c:pt idx="17">
                  <c:v>25.240735565828587</c:v>
                </c:pt>
                <c:pt idx="18">
                  <c:v>27.113155204988953</c:v>
                </c:pt>
                <c:pt idx="19">
                  <c:v>27.177985718681622</c:v>
                </c:pt>
                <c:pt idx="20">
                  <c:v>26.003577623849971</c:v>
                </c:pt>
                <c:pt idx="21">
                  <c:v>26.334425822170907</c:v>
                </c:pt>
                <c:pt idx="22">
                  <c:v>25.183617950423322</c:v>
                </c:pt>
                <c:pt idx="23">
                  <c:v>24.15753181887607</c:v>
                </c:pt>
                <c:pt idx="24">
                  <c:v>22.456771427417625</c:v>
                </c:pt>
                <c:pt idx="25">
                  <c:v>24.880891344829614</c:v>
                </c:pt>
                <c:pt idx="26">
                  <c:v>23.475628686557538</c:v>
                </c:pt>
                <c:pt idx="27">
                  <c:v>21.724871799772238</c:v>
                </c:pt>
                <c:pt idx="28">
                  <c:v>22.048551440038288</c:v>
                </c:pt>
                <c:pt idx="29">
                  <c:v>20.411617453346228</c:v>
                </c:pt>
                <c:pt idx="30">
                  <c:v>22.582461152640466</c:v>
                </c:pt>
                <c:pt idx="31">
                  <c:v>21.254418468500628</c:v>
                </c:pt>
                <c:pt idx="32">
                  <c:v>19.660321560632909</c:v>
                </c:pt>
                <c:pt idx="33">
                  <c:v>19.918008547865274</c:v>
                </c:pt>
                <c:pt idx="34">
                  <c:v>20.374944384591267</c:v>
                </c:pt>
                <c:pt idx="35">
                  <c:v>18.991679406219362</c:v>
                </c:pt>
                <c:pt idx="36">
                  <c:v>19.240095829039717</c:v>
                </c:pt>
                <c:pt idx="37">
                  <c:v>16.623685508343499</c:v>
                </c:pt>
                <c:pt idx="38">
                  <c:v>17.185223462265068</c:v>
                </c:pt>
                <c:pt idx="39">
                  <c:v>16.186929867516852</c:v>
                </c:pt>
                <c:pt idx="40">
                  <c:v>16.460679011069669</c:v>
                </c:pt>
                <c:pt idx="41">
                  <c:v>15.177598255182946</c:v>
                </c:pt>
                <c:pt idx="42">
                  <c:v>13.75711284234967</c:v>
                </c:pt>
                <c:pt idx="43">
                  <c:v>14.181858227708375</c:v>
                </c:pt>
                <c:pt idx="44">
                  <c:v>12.558072423751112</c:v>
                </c:pt>
                <c:pt idx="45">
                  <c:v>13.060155553386865</c:v>
                </c:pt>
                <c:pt idx="46">
                  <c:v>13.284367457071694</c:v>
                </c:pt>
                <c:pt idx="47">
                  <c:v>13.45206304941189</c:v>
                </c:pt>
                <c:pt idx="48">
                  <c:v>11.660032291159341</c:v>
                </c:pt>
                <c:pt idx="49">
                  <c:v>11.91303300137672</c:v>
                </c:pt>
                <c:pt idx="50">
                  <c:v>12.091725409374801</c:v>
                </c:pt>
                <c:pt idx="51">
                  <c:v>12.205773749928342</c:v>
                </c:pt>
                <c:pt idx="52">
                  <c:v>12.319822090481864</c:v>
                </c:pt>
                <c:pt idx="53">
                  <c:v>10.371600077340052</c:v>
                </c:pt>
                <c:pt idx="54">
                  <c:v>12.408604904673624</c:v>
                </c:pt>
                <c:pt idx="55">
                  <c:v>12.448927435489123</c:v>
                </c:pt>
                <c:pt idx="56">
                  <c:v>10.590352392536586</c:v>
                </c:pt>
                <c:pt idx="57">
                  <c:v>10.989758656420763</c:v>
                </c:pt>
                <c:pt idx="58">
                  <c:v>11.195311968268811</c:v>
                </c:pt>
                <c:pt idx="59">
                  <c:v>11.331771361019262</c:v>
                </c:pt>
                <c:pt idx="60">
                  <c:v>9.4643831475572853</c:v>
                </c:pt>
                <c:pt idx="61">
                  <c:v>9.5506605966123743</c:v>
                </c:pt>
                <c:pt idx="62">
                  <c:v>11.636766536736021</c:v>
                </c:pt>
                <c:pt idx="63">
                  <c:v>8.8427942821636965</c:v>
                </c:pt>
                <c:pt idx="64">
                  <c:v>8.7564685301026959</c:v>
                </c:pt>
                <c:pt idx="65">
                  <c:v>8.6701427780416953</c:v>
                </c:pt>
                <c:pt idx="66">
                  <c:v>10.583739599188437</c:v>
                </c:pt>
                <c:pt idx="67">
                  <c:v>10.4948533311657</c:v>
                </c:pt>
                <c:pt idx="68">
                  <c:v>10.40596706314294</c:v>
                </c:pt>
                <c:pt idx="69">
                  <c:v>7.2768579790687085</c:v>
                </c:pt>
                <c:pt idx="70">
                  <c:v>7.2946863853476609</c:v>
                </c:pt>
                <c:pt idx="71">
                  <c:v>9.3045931543758087</c:v>
                </c:pt>
                <c:pt idx="72">
                  <c:v>9.3139160723379906</c:v>
                </c:pt>
                <c:pt idx="73">
                  <c:v>7.3629795832833054</c:v>
                </c:pt>
                <c:pt idx="74">
                  <c:v>7.5365810342873667</c:v>
                </c:pt>
                <c:pt idx="75">
                  <c:v>6.9474849261418257</c:v>
                </c:pt>
                <c:pt idx="76">
                  <c:v>6.9121939203432987</c:v>
                </c:pt>
                <c:pt idx="77">
                  <c:v>6.8769029145447869</c:v>
                </c:pt>
                <c:pt idx="78">
                  <c:v>8.8364579565533194</c:v>
                </c:pt>
                <c:pt idx="79">
                  <c:v>7.0277089114842397</c:v>
                </c:pt>
                <c:pt idx="80">
                  <c:v>5.3501500213439064</c:v>
                </c:pt>
                <c:pt idx="81">
                  <c:v>5.6142368989789571</c:v>
                </c:pt>
                <c:pt idx="82">
                  <c:v>5.8095373944241837</c:v>
                </c:pt>
                <c:pt idx="83">
                  <c:v>5.8207833962122351</c:v>
                </c:pt>
                <c:pt idx="84">
                  <c:v>5.8320293980002731</c:v>
                </c:pt>
                <c:pt idx="85">
                  <c:v>5.8801884671511857</c:v>
                </c:pt>
                <c:pt idx="86">
                  <c:v>6.3300801721061788</c:v>
                </c:pt>
                <c:pt idx="87">
                  <c:v>4.3741826119446188</c:v>
                </c:pt>
                <c:pt idx="88">
                  <c:v>6.5330201702344377</c:v>
                </c:pt>
                <c:pt idx="89">
                  <c:v>4.7581775991475155</c:v>
                </c:pt>
                <c:pt idx="90">
                  <c:v>5.1609954053050151</c:v>
                </c:pt>
                <c:pt idx="91">
                  <c:v>1.3160389980186835</c:v>
                </c:pt>
                <c:pt idx="92">
                  <c:v>1.5906359319916989</c:v>
                </c:pt>
                <c:pt idx="93">
                  <c:v>1.4628200330679844</c:v>
                </c:pt>
                <c:pt idx="94">
                  <c:v>1.6359924543544648</c:v>
                </c:pt>
                <c:pt idx="95">
                  <c:v>3.0226586539273939</c:v>
                </c:pt>
                <c:pt idx="96">
                  <c:v>5.8656843629283761</c:v>
                </c:pt>
              </c:numCache>
            </c:numRef>
          </c:yVal>
          <c:smooth val="0"/>
        </c:ser>
        <c:dLbls>
          <c:showLegendKey val="0"/>
          <c:showVal val="0"/>
          <c:showCatName val="0"/>
          <c:showSerName val="0"/>
          <c:showPercent val="0"/>
          <c:showBubbleSize val="0"/>
        </c:dLbls>
        <c:axId val="244605152"/>
        <c:axId val="244605544"/>
      </c:scatterChart>
      <c:valAx>
        <c:axId val="244605152"/>
        <c:scaling>
          <c:orientation val="minMax"/>
          <c:max val="100"/>
          <c:min val="20"/>
        </c:scaling>
        <c:delete val="0"/>
        <c:axPos val="b"/>
        <c:majorGridlines>
          <c:spPr>
            <a:ln>
              <a:solidFill>
                <a:sysClr val="window" lastClr="FFFFFF">
                  <a:lumMod val="75000"/>
                </a:sysClr>
              </a:solidFill>
            </a:ln>
          </c:spPr>
        </c:majorGridlines>
        <c:title>
          <c:tx>
            <c:rich>
              <a:bodyPr/>
              <a:lstStyle/>
              <a:p>
                <a:pPr>
                  <a:defRPr sz="1200" b="0"/>
                </a:pPr>
                <a:r>
                  <a:rPr lang="en-US" sz="1200" b="0"/>
                  <a:t>Age at which become unhealthy or disabled</a:t>
                </a:r>
              </a:p>
            </c:rich>
          </c:tx>
          <c:overlay val="0"/>
        </c:title>
        <c:numFmt formatCode="0" sourceLinked="0"/>
        <c:majorTickMark val="out"/>
        <c:minorTickMark val="out"/>
        <c:tickLblPos val="nextTo"/>
        <c:crossAx val="244605544"/>
        <c:crosses val="autoZero"/>
        <c:crossBetween val="midCat"/>
        <c:majorUnit val="10"/>
        <c:minorUnit val="5"/>
      </c:valAx>
      <c:valAx>
        <c:axId val="244605544"/>
        <c:scaling>
          <c:orientation val="minMax"/>
          <c:max val="50"/>
        </c:scaling>
        <c:delete val="0"/>
        <c:axPos val="l"/>
        <c:majorGridlines>
          <c:spPr>
            <a:ln>
              <a:solidFill>
                <a:schemeClr val="bg1">
                  <a:lumMod val="75000"/>
                </a:schemeClr>
              </a:solidFill>
            </a:ln>
          </c:spPr>
        </c:majorGridlines>
        <c:title>
          <c:tx>
            <c:rich>
              <a:bodyPr rot="-5400000" vert="horz"/>
              <a:lstStyle/>
              <a:p>
                <a:pPr>
                  <a:defRPr sz="1200" b="1"/>
                </a:pPr>
                <a:r>
                  <a:rPr lang="en-US" sz="1200" b="1"/>
                  <a:t>Approximate years to death</a:t>
                </a:r>
              </a:p>
            </c:rich>
          </c:tx>
          <c:layout>
            <c:manualLayout>
              <c:xMode val="edge"/>
              <c:yMode val="edge"/>
              <c:x val="4.4601449527004726E-2"/>
              <c:y val="0.13077136102161327"/>
            </c:manualLayout>
          </c:layout>
          <c:overlay val="0"/>
        </c:title>
        <c:numFmt formatCode="0" sourceLinked="0"/>
        <c:majorTickMark val="out"/>
        <c:minorTickMark val="out"/>
        <c:tickLblPos val="nextTo"/>
        <c:crossAx val="244605152"/>
        <c:crosses val="autoZero"/>
        <c:crossBetween val="midCat"/>
        <c:majorUnit val="5"/>
        <c:minorUnit val="1"/>
      </c:valAx>
      <c:spPr>
        <a:ln>
          <a:solidFill>
            <a:sysClr val="windowText" lastClr="000000"/>
          </a:solidFill>
        </a:ln>
      </c:spPr>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161591102482075"/>
          <c:y val="5.1435391862817592E-2"/>
          <c:w val="0.74697611428708499"/>
          <c:h val="0.69687495040233638"/>
        </c:manualLayout>
      </c:layout>
      <c:scatterChart>
        <c:scatterStyle val="lineMarker"/>
        <c:varyColors val="0"/>
        <c:ser>
          <c:idx val="1"/>
          <c:order val="0"/>
          <c:tx>
            <c:v>Men 1975</c:v>
          </c:tx>
          <c:spPr>
            <a:ln w="38100"/>
          </c:spPr>
          <c:marker>
            <c:symbol val="none"/>
          </c:marker>
          <c:xVal>
            <c:numRef>
              <c:f>'Table 4'!$A$35:$A$110</c:f>
              <c:numCache>
                <c:formatCode>General</c:formatCode>
                <c:ptCount val="76"/>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pt idx="26">
                  <c:v>56</c:v>
                </c:pt>
                <c:pt idx="27">
                  <c:v>57</c:v>
                </c:pt>
                <c:pt idx="28">
                  <c:v>58</c:v>
                </c:pt>
                <c:pt idx="29">
                  <c:v>59</c:v>
                </c:pt>
                <c:pt idx="30">
                  <c:v>60</c:v>
                </c:pt>
                <c:pt idx="31">
                  <c:v>61</c:v>
                </c:pt>
                <c:pt idx="32">
                  <c:v>62</c:v>
                </c:pt>
                <c:pt idx="33">
                  <c:v>63</c:v>
                </c:pt>
                <c:pt idx="34">
                  <c:v>64</c:v>
                </c:pt>
                <c:pt idx="35">
                  <c:v>65</c:v>
                </c:pt>
                <c:pt idx="36">
                  <c:v>66</c:v>
                </c:pt>
                <c:pt idx="37">
                  <c:v>67</c:v>
                </c:pt>
                <c:pt idx="38">
                  <c:v>68</c:v>
                </c:pt>
                <c:pt idx="39">
                  <c:v>69</c:v>
                </c:pt>
                <c:pt idx="40">
                  <c:v>70</c:v>
                </c:pt>
                <c:pt idx="41">
                  <c:v>71</c:v>
                </c:pt>
                <c:pt idx="42">
                  <c:v>72</c:v>
                </c:pt>
                <c:pt idx="43">
                  <c:v>73</c:v>
                </c:pt>
                <c:pt idx="44">
                  <c:v>74</c:v>
                </c:pt>
                <c:pt idx="45">
                  <c:v>75</c:v>
                </c:pt>
                <c:pt idx="46">
                  <c:v>76</c:v>
                </c:pt>
                <c:pt idx="47">
                  <c:v>77</c:v>
                </c:pt>
                <c:pt idx="48">
                  <c:v>78</c:v>
                </c:pt>
                <c:pt idx="49">
                  <c:v>79</c:v>
                </c:pt>
                <c:pt idx="50">
                  <c:v>80</c:v>
                </c:pt>
                <c:pt idx="51">
                  <c:v>81</c:v>
                </c:pt>
                <c:pt idx="52">
                  <c:v>82</c:v>
                </c:pt>
                <c:pt idx="53">
                  <c:v>83</c:v>
                </c:pt>
                <c:pt idx="54">
                  <c:v>84</c:v>
                </c:pt>
                <c:pt idx="55">
                  <c:v>85</c:v>
                </c:pt>
                <c:pt idx="56">
                  <c:v>86</c:v>
                </c:pt>
                <c:pt idx="57">
                  <c:v>87</c:v>
                </c:pt>
                <c:pt idx="58">
                  <c:v>88</c:v>
                </c:pt>
                <c:pt idx="59">
                  <c:v>89</c:v>
                </c:pt>
                <c:pt idx="60">
                  <c:v>90</c:v>
                </c:pt>
                <c:pt idx="61">
                  <c:v>91</c:v>
                </c:pt>
                <c:pt idx="62">
                  <c:v>92</c:v>
                </c:pt>
                <c:pt idx="63">
                  <c:v>93</c:v>
                </c:pt>
                <c:pt idx="64">
                  <c:v>94</c:v>
                </c:pt>
                <c:pt idx="65">
                  <c:v>95</c:v>
                </c:pt>
                <c:pt idx="66">
                  <c:v>96</c:v>
                </c:pt>
                <c:pt idx="67">
                  <c:v>97</c:v>
                </c:pt>
                <c:pt idx="68">
                  <c:v>98</c:v>
                </c:pt>
                <c:pt idx="69">
                  <c:v>99</c:v>
                </c:pt>
                <c:pt idx="70">
                  <c:v>100</c:v>
                </c:pt>
                <c:pt idx="71">
                  <c:v>101</c:v>
                </c:pt>
                <c:pt idx="72">
                  <c:v>102</c:v>
                </c:pt>
                <c:pt idx="73">
                  <c:v>103</c:v>
                </c:pt>
                <c:pt idx="74">
                  <c:v>104</c:v>
                </c:pt>
                <c:pt idx="75">
                  <c:v>105</c:v>
                </c:pt>
              </c:numCache>
            </c:numRef>
          </c:xVal>
          <c:yVal>
            <c:numRef>
              <c:f>'Table 3'!$N$35:$N$110</c:f>
              <c:numCache>
                <c:formatCode>#,##0</c:formatCode>
                <c:ptCount val="76"/>
                <c:pt idx="0">
                  <c:v>301</c:v>
                </c:pt>
                <c:pt idx="1">
                  <c:v>337</c:v>
                </c:pt>
                <c:pt idx="2">
                  <c:v>340</c:v>
                </c:pt>
                <c:pt idx="3">
                  <c:v>332</c:v>
                </c:pt>
                <c:pt idx="4">
                  <c:v>320</c:v>
                </c:pt>
                <c:pt idx="5">
                  <c:v>380</c:v>
                </c:pt>
                <c:pt idx="6">
                  <c:v>429</c:v>
                </c:pt>
                <c:pt idx="7">
                  <c:v>445</c:v>
                </c:pt>
                <c:pt idx="8">
                  <c:v>412</c:v>
                </c:pt>
                <c:pt idx="9">
                  <c:v>505</c:v>
                </c:pt>
                <c:pt idx="10">
                  <c:v>582</c:v>
                </c:pt>
                <c:pt idx="11">
                  <c:v>598</c:v>
                </c:pt>
                <c:pt idx="12">
                  <c:v>763</c:v>
                </c:pt>
                <c:pt idx="13">
                  <c:v>823</c:v>
                </c:pt>
                <c:pt idx="14">
                  <c:v>998</c:v>
                </c:pt>
                <c:pt idx="15">
                  <c:v>1102</c:v>
                </c:pt>
                <c:pt idx="16">
                  <c:v>1258</c:v>
                </c:pt>
                <c:pt idx="17">
                  <c:v>1444</c:v>
                </c:pt>
                <c:pt idx="18">
                  <c:v>1607</c:v>
                </c:pt>
                <c:pt idx="19">
                  <c:v>1953</c:v>
                </c:pt>
                <c:pt idx="20">
                  <c:v>2160</c:v>
                </c:pt>
                <c:pt idx="21">
                  <c:v>2393</c:v>
                </c:pt>
                <c:pt idx="22">
                  <c:v>2720</c:v>
                </c:pt>
                <c:pt idx="23">
                  <c:v>3123</c:v>
                </c:pt>
                <c:pt idx="24">
                  <c:v>3577</c:v>
                </c:pt>
                <c:pt idx="25">
                  <c:v>3885</c:v>
                </c:pt>
                <c:pt idx="26">
                  <c:v>3035</c:v>
                </c:pt>
                <c:pt idx="27">
                  <c:v>3291</c:v>
                </c:pt>
                <c:pt idx="28">
                  <c:v>3957</c:v>
                </c:pt>
                <c:pt idx="29">
                  <c:v>4623</c:v>
                </c:pt>
                <c:pt idx="30">
                  <c:v>5427</c:v>
                </c:pt>
                <c:pt idx="31">
                  <c:v>6076</c:v>
                </c:pt>
                <c:pt idx="32">
                  <c:v>6600</c:v>
                </c:pt>
                <c:pt idx="33">
                  <c:v>6825</c:v>
                </c:pt>
                <c:pt idx="34">
                  <c:v>7369</c:v>
                </c:pt>
                <c:pt idx="35">
                  <c:v>8149</c:v>
                </c:pt>
                <c:pt idx="36">
                  <c:v>8680</c:v>
                </c:pt>
                <c:pt idx="37">
                  <c:v>9151</c:v>
                </c:pt>
                <c:pt idx="38">
                  <c:v>9284</c:v>
                </c:pt>
                <c:pt idx="39">
                  <c:v>9841</c:v>
                </c:pt>
                <c:pt idx="40">
                  <c:v>9947</c:v>
                </c:pt>
                <c:pt idx="41">
                  <c:v>10239</c:v>
                </c:pt>
                <c:pt idx="42">
                  <c:v>10556</c:v>
                </c:pt>
                <c:pt idx="43">
                  <c:v>10525</c:v>
                </c:pt>
                <c:pt idx="44">
                  <c:v>10562</c:v>
                </c:pt>
                <c:pt idx="45">
                  <c:v>9958</c:v>
                </c:pt>
                <c:pt idx="46">
                  <c:v>9145</c:v>
                </c:pt>
                <c:pt idx="47">
                  <c:v>8598</c:v>
                </c:pt>
                <c:pt idx="48">
                  <c:v>8219</c:v>
                </c:pt>
                <c:pt idx="49">
                  <c:v>7945</c:v>
                </c:pt>
                <c:pt idx="50">
                  <c:v>7528</c:v>
                </c:pt>
                <c:pt idx="51">
                  <c:v>6974</c:v>
                </c:pt>
                <c:pt idx="52">
                  <c:v>6606</c:v>
                </c:pt>
                <c:pt idx="53">
                  <c:v>6275</c:v>
                </c:pt>
                <c:pt idx="54">
                  <c:v>5631</c:v>
                </c:pt>
                <c:pt idx="55">
                  <c:v>4880</c:v>
                </c:pt>
                <c:pt idx="56">
                  <c:v>4454</c:v>
                </c:pt>
                <c:pt idx="57">
                  <c:v>3788</c:v>
                </c:pt>
                <c:pt idx="58">
                  <c:v>3152</c:v>
                </c:pt>
                <c:pt idx="59">
                  <c:v>2725</c:v>
                </c:pt>
                <c:pt idx="60">
                  <c:v>2209</c:v>
                </c:pt>
                <c:pt idx="61">
                  <c:v>1695</c:v>
                </c:pt>
                <c:pt idx="62">
                  <c:v>1396</c:v>
                </c:pt>
                <c:pt idx="63">
                  <c:v>1086</c:v>
                </c:pt>
                <c:pt idx="64">
                  <c:v>780</c:v>
                </c:pt>
                <c:pt idx="65">
                  <c:v>558</c:v>
                </c:pt>
                <c:pt idx="66">
                  <c:v>366</c:v>
                </c:pt>
                <c:pt idx="67">
                  <c:v>261</c:v>
                </c:pt>
                <c:pt idx="68">
                  <c:v>156</c:v>
                </c:pt>
                <c:pt idx="69">
                  <c:v>94</c:v>
                </c:pt>
                <c:pt idx="70">
                  <c:v>49</c:v>
                </c:pt>
                <c:pt idx="71">
                  <c:v>35</c:v>
                </c:pt>
                <c:pt idx="72">
                  <c:v>9</c:v>
                </c:pt>
                <c:pt idx="73">
                  <c:v>9</c:v>
                </c:pt>
                <c:pt idx="74">
                  <c:v>4</c:v>
                </c:pt>
                <c:pt idx="75">
                  <c:v>3</c:v>
                </c:pt>
              </c:numCache>
            </c:numRef>
          </c:yVal>
          <c:smooth val="0"/>
          <c:extLst xmlns:c16r2="http://schemas.microsoft.com/office/drawing/2015/06/chart">
            <c:ext xmlns:c16="http://schemas.microsoft.com/office/drawing/2014/chart" uri="{C3380CC4-5D6E-409C-BE32-E72D297353CC}">
              <c16:uniqueId val="{00000000-6331-4C3C-9487-B4B597A81BAA}"/>
            </c:ext>
          </c:extLst>
        </c:ser>
        <c:ser>
          <c:idx val="0"/>
          <c:order val="1"/>
          <c:tx>
            <c:v>Women 1975</c:v>
          </c:tx>
          <c:spPr>
            <a:ln w="38100"/>
          </c:spPr>
          <c:marker>
            <c:symbol val="none"/>
          </c:marker>
          <c:xVal>
            <c:numRef>
              <c:f>'Table 4'!$A$35:$A$110</c:f>
              <c:numCache>
                <c:formatCode>General</c:formatCode>
                <c:ptCount val="76"/>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pt idx="26">
                  <c:v>56</c:v>
                </c:pt>
                <c:pt idx="27">
                  <c:v>57</c:v>
                </c:pt>
                <c:pt idx="28">
                  <c:v>58</c:v>
                </c:pt>
                <c:pt idx="29">
                  <c:v>59</c:v>
                </c:pt>
                <c:pt idx="30">
                  <c:v>60</c:v>
                </c:pt>
                <c:pt idx="31">
                  <c:v>61</c:v>
                </c:pt>
                <c:pt idx="32">
                  <c:v>62</c:v>
                </c:pt>
                <c:pt idx="33">
                  <c:v>63</c:v>
                </c:pt>
                <c:pt idx="34">
                  <c:v>64</c:v>
                </c:pt>
                <c:pt idx="35">
                  <c:v>65</c:v>
                </c:pt>
                <c:pt idx="36">
                  <c:v>66</c:v>
                </c:pt>
                <c:pt idx="37">
                  <c:v>67</c:v>
                </c:pt>
                <c:pt idx="38">
                  <c:v>68</c:v>
                </c:pt>
                <c:pt idx="39">
                  <c:v>69</c:v>
                </c:pt>
                <c:pt idx="40">
                  <c:v>70</c:v>
                </c:pt>
                <c:pt idx="41">
                  <c:v>71</c:v>
                </c:pt>
                <c:pt idx="42">
                  <c:v>72</c:v>
                </c:pt>
                <c:pt idx="43">
                  <c:v>73</c:v>
                </c:pt>
                <c:pt idx="44">
                  <c:v>74</c:v>
                </c:pt>
                <c:pt idx="45">
                  <c:v>75</c:v>
                </c:pt>
                <c:pt idx="46">
                  <c:v>76</c:v>
                </c:pt>
                <c:pt idx="47">
                  <c:v>77</c:v>
                </c:pt>
                <c:pt idx="48">
                  <c:v>78</c:v>
                </c:pt>
                <c:pt idx="49">
                  <c:v>79</c:v>
                </c:pt>
                <c:pt idx="50">
                  <c:v>80</c:v>
                </c:pt>
                <c:pt idx="51">
                  <c:v>81</c:v>
                </c:pt>
                <c:pt idx="52">
                  <c:v>82</c:v>
                </c:pt>
                <c:pt idx="53">
                  <c:v>83</c:v>
                </c:pt>
                <c:pt idx="54">
                  <c:v>84</c:v>
                </c:pt>
                <c:pt idx="55">
                  <c:v>85</c:v>
                </c:pt>
                <c:pt idx="56">
                  <c:v>86</c:v>
                </c:pt>
                <c:pt idx="57">
                  <c:v>87</c:v>
                </c:pt>
                <c:pt idx="58">
                  <c:v>88</c:v>
                </c:pt>
                <c:pt idx="59">
                  <c:v>89</c:v>
                </c:pt>
                <c:pt idx="60">
                  <c:v>90</c:v>
                </c:pt>
                <c:pt idx="61">
                  <c:v>91</c:v>
                </c:pt>
                <c:pt idx="62">
                  <c:v>92</c:v>
                </c:pt>
                <c:pt idx="63">
                  <c:v>93</c:v>
                </c:pt>
                <c:pt idx="64">
                  <c:v>94</c:v>
                </c:pt>
                <c:pt idx="65">
                  <c:v>95</c:v>
                </c:pt>
                <c:pt idx="66">
                  <c:v>96</c:v>
                </c:pt>
                <c:pt idx="67">
                  <c:v>97</c:v>
                </c:pt>
                <c:pt idx="68">
                  <c:v>98</c:v>
                </c:pt>
                <c:pt idx="69">
                  <c:v>99</c:v>
                </c:pt>
                <c:pt idx="70">
                  <c:v>100</c:v>
                </c:pt>
                <c:pt idx="71">
                  <c:v>101</c:v>
                </c:pt>
                <c:pt idx="72">
                  <c:v>102</c:v>
                </c:pt>
                <c:pt idx="73">
                  <c:v>103</c:v>
                </c:pt>
                <c:pt idx="74">
                  <c:v>104</c:v>
                </c:pt>
                <c:pt idx="75">
                  <c:v>105</c:v>
                </c:pt>
              </c:numCache>
            </c:numRef>
          </c:xVal>
          <c:yVal>
            <c:numRef>
              <c:f>'Table 4'!$N$35:$N$110</c:f>
              <c:numCache>
                <c:formatCode>#,##0</c:formatCode>
                <c:ptCount val="76"/>
                <c:pt idx="0">
                  <c:v>193</c:v>
                </c:pt>
                <c:pt idx="1">
                  <c:v>214</c:v>
                </c:pt>
                <c:pt idx="2">
                  <c:v>172</c:v>
                </c:pt>
                <c:pt idx="3">
                  <c:v>215</c:v>
                </c:pt>
                <c:pt idx="4">
                  <c:v>210</c:v>
                </c:pt>
                <c:pt idx="5">
                  <c:v>257</c:v>
                </c:pt>
                <c:pt idx="6">
                  <c:v>265</c:v>
                </c:pt>
                <c:pt idx="7">
                  <c:v>308</c:v>
                </c:pt>
                <c:pt idx="8">
                  <c:v>350</c:v>
                </c:pt>
                <c:pt idx="9">
                  <c:v>371</c:v>
                </c:pt>
                <c:pt idx="10">
                  <c:v>379</c:v>
                </c:pt>
                <c:pt idx="11">
                  <c:v>485</c:v>
                </c:pt>
                <c:pt idx="12">
                  <c:v>495</c:v>
                </c:pt>
                <c:pt idx="13">
                  <c:v>578</c:v>
                </c:pt>
                <c:pt idx="14">
                  <c:v>692</c:v>
                </c:pt>
                <c:pt idx="15">
                  <c:v>722</c:v>
                </c:pt>
                <c:pt idx="16">
                  <c:v>813</c:v>
                </c:pt>
                <c:pt idx="17">
                  <c:v>906</c:v>
                </c:pt>
                <c:pt idx="18">
                  <c:v>1075</c:v>
                </c:pt>
                <c:pt idx="19">
                  <c:v>1225</c:v>
                </c:pt>
                <c:pt idx="20">
                  <c:v>1348</c:v>
                </c:pt>
                <c:pt idx="21">
                  <c:v>1519</c:v>
                </c:pt>
                <c:pt idx="22">
                  <c:v>1646</c:v>
                </c:pt>
                <c:pt idx="23">
                  <c:v>1777</c:v>
                </c:pt>
                <c:pt idx="24">
                  <c:v>2022</c:v>
                </c:pt>
                <c:pt idx="25">
                  <c:v>2340</c:v>
                </c:pt>
                <c:pt idx="26">
                  <c:v>1856</c:v>
                </c:pt>
                <c:pt idx="27">
                  <c:v>1832</c:v>
                </c:pt>
                <c:pt idx="28">
                  <c:v>2237</c:v>
                </c:pt>
                <c:pt idx="29">
                  <c:v>2646</c:v>
                </c:pt>
                <c:pt idx="30">
                  <c:v>3031</c:v>
                </c:pt>
                <c:pt idx="31">
                  <c:v>3367</c:v>
                </c:pt>
                <c:pt idx="32">
                  <c:v>3638</c:v>
                </c:pt>
                <c:pt idx="33">
                  <c:v>3853</c:v>
                </c:pt>
                <c:pt idx="34">
                  <c:v>4392</c:v>
                </c:pt>
                <c:pt idx="35">
                  <c:v>4695</c:v>
                </c:pt>
                <c:pt idx="36">
                  <c:v>5156</c:v>
                </c:pt>
                <c:pt idx="37">
                  <c:v>5383</c:v>
                </c:pt>
                <c:pt idx="38">
                  <c:v>5791</c:v>
                </c:pt>
                <c:pt idx="39">
                  <c:v>6228</c:v>
                </c:pt>
                <c:pt idx="40">
                  <c:v>6749</c:v>
                </c:pt>
                <c:pt idx="41">
                  <c:v>7154</c:v>
                </c:pt>
                <c:pt idx="42">
                  <c:v>7688</c:v>
                </c:pt>
                <c:pt idx="43">
                  <c:v>8097</c:v>
                </c:pt>
                <c:pt idx="44">
                  <c:v>8881</c:v>
                </c:pt>
                <c:pt idx="45">
                  <c:v>9351</c:v>
                </c:pt>
                <c:pt idx="46">
                  <c:v>9062</c:v>
                </c:pt>
                <c:pt idx="47">
                  <c:v>9548</c:v>
                </c:pt>
                <c:pt idx="48">
                  <c:v>9956</c:v>
                </c:pt>
                <c:pt idx="49">
                  <c:v>10292</c:v>
                </c:pt>
                <c:pt idx="50">
                  <c:v>10504</c:v>
                </c:pt>
                <c:pt idx="51">
                  <c:v>10337</c:v>
                </c:pt>
                <c:pt idx="52">
                  <c:v>10586</c:v>
                </c:pt>
                <c:pt idx="53">
                  <c:v>10294</c:v>
                </c:pt>
                <c:pt idx="54">
                  <c:v>10070</c:v>
                </c:pt>
                <c:pt idx="55">
                  <c:v>9489</c:v>
                </c:pt>
                <c:pt idx="56">
                  <c:v>9144</c:v>
                </c:pt>
                <c:pt idx="57">
                  <c:v>8368</c:v>
                </c:pt>
                <c:pt idx="58">
                  <c:v>7219</c:v>
                </c:pt>
                <c:pt idx="59">
                  <c:v>6529</c:v>
                </c:pt>
                <c:pt idx="60">
                  <c:v>5885</c:v>
                </c:pt>
                <c:pt idx="61">
                  <c:v>4904</c:v>
                </c:pt>
                <c:pt idx="62">
                  <c:v>4002</c:v>
                </c:pt>
                <c:pt idx="63">
                  <c:v>3334</c:v>
                </c:pt>
                <c:pt idx="64">
                  <c:v>2494</c:v>
                </c:pt>
                <c:pt idx="65">
                  <c:v>2024</c:v>
                </c:pt>
                <c:pt idx="66">
                  <c:v>1339</c:v>
                </c:pt>
                <c:pt idx="67">
                  <c:v>964</c:v>
                </c:pt>
                <c:pt idx="68">
                  <c:v>698</c:v>
                </c:pt>
                <c:pt idx="69">
                  <c:v>483</c:v>
                </c:pt>
                <c:pt idx="70">
                  <c:v>281</c:v>
                </c:pt>
                <c:pt idx="71">
                  <c:v>187</c:v>
                </c:pt>
                <c:pt idx="72">
                  <c:v>95</c:v>
                </c:pt>
                <c:pt idx="73">
                  <c:v>58</c:v>
                </c:pt>
                <c:pt idx="74">
                  <c:v>37</c:v>
                </c:pt>
                <c:pt idx="75">
                  <c:v>31</c:v>
                </c:pt>
              </c:numCache>
            </c:numRef>
          </c:yVal>
          <c:smooth val="0"/>
          <c:extLst xmlns:c16r2="http://schemas.microsoft.com/office/drawing/2015/06/chart">
            <c:ext xmlns:c16="http://schemas.microsoft.com/office/drawing/2014/chart" uri="{C3380CC4-5D6E-409C-BE32-E72D297353CC}">
              <c16:uniqueId val="{00000001-6331-4C3C-9487-B4B597A81BAA}"/>
            </c:ext>
          </c:extLst>
        </c:ser>
        <c:ser>
          <c:idx val="2"/>
          <c:order val="2"/>
          <c:spPr>
            <a:ln w="31750">
              <a:solidFill>
                <a:schemeClr val="tx1"/>
              </a:solidFill>
              <a:prstDash val="sysDash"/>
            </a:ln>
          </c:spPr>
          <c:marker>
            <c:symbol val="none"/>
          </c:marker>
          <c:xVal>
            <c:numRef>
              <c:f>'Table 4'!$M$129:$M$130</c:f>
              <c:numCache>
                <c:formatCode>General</c:formatCode>
                <c:ptCount val="2"/>
                <c:pt idx="0">
                  <c:v>82</c:v>
                </c:pt>
                <c:pt idx="1">
                  <c:v>82</c:v>
                </c:pt>
              </c:numCache>
            </c:numRef>
          </c:xVal>
          <c:yVal>
            <c:numRef>
              <c:f>'Table 4'!$N$129:$N$130</c:f>
              <c:numCache>
                <c:formatCode>General</c:formatCode>
                <c:ptCount val="2"/>
                <c:pt idx="0">
                  <c:v>0</c:v>
                </c:pt>
                <c:pt idx="1">
                  <c:v>10500</c:v>
                </c:pt>
              </c:numCache>
            </c:numRef>
          </c:yVal>
          <c:smooth val="0"/>
          <c:extLst xmlns:c16r2="http://schemas.microsoft.com/office/drawing/2015/06/chart">
            <c:ext xmlns:c16="http://schemas.microsoft.com/office/drawing/2014/chart" uri="{C3380CC4-5D6E-409C-BE32-E72D297353CC}">
              <c16:uniqueId val="{00000002-6331-4C3C-9487-B4B597A81BAA}"/>
            </c:ext>
          </c:extLst>
        </c:ser>
        <c:ser>
          <c:idx val="3"/>
          <c:order val="3"/>
          <c:spPr>
            <a:ln w="31750">
              <a:solidFill>
                <a:prstClr val="black"/>
              </a:solidFill>
              <a:prstDash val="sysDash"/>
            </a:ln>
          </c:spPr>
          <c:marker>
            <c:symbol val="none"/>
          </c:marker>
          <c:xVal>
            <c:numRef>
              <c:f>'Table 3'!$M$130:$M$131</c:f>
              <c:numCache>
                <c:formatCode>General</c:formatCode>
                <c:ptCount val="2"/>
                <c:pt idx="0">
                  <c:v>73</c:v>
                </c:pt>
                <c:pt idx="1">
                  <c:v>73</c:v>
                </c:pt>
              </c:numCache>
            </c:numRef>
          </c:xVal>
          <c:yVal>
            <c:numRef>
              <c:f>'Table 3'!$N$130:$N$131</c:f>
              <c:numCache>
                <c:formatCode>General</c:formatCode>
                <c:ptCount val="2"/>
                <c:pt idx="0">
                  <c:v>0</c:v>
                </c:pt>
                <c:pt idx="1">
                  <c:v>10500</c:v>
                </c:pt>
              </c:numCache>
            </c:numRef>
          </c:yVal>
          <c:smooth val="0"/>
          <c:extLst xmlns:c16r2="http://schemas.microsoft.com/office/drawing/2015/06/chart">
            <c:ext xmlns:c16="http://schemas.microsoft.com/office/drawing/2014/chart" uri="{C3380CC4-5D6E-409C-BE32-E72D297353CC}">
              <c16:uniqueId val="{00000003-6331-4C3C-9487-B4B597A81BAA}"/>
            </c:ext>
          </c:extLst>
        </c:ser>
        <c:dLbls>
          <c:showLegendKey val="0"/>
          <c:showVal val="0"/>
          <c:showCatName val="0"/>
          <c:showSerName val="0"/>
          <c:showPercent val="0"/>
          <c:showBubbleSize val="0"/>
        </c:dLbls>
        <c:axId val="243913784"/>
        <c:axId val="243688544"/>
      </c:scatterChart>
      <c:valAx>
        <c:axId val="243913784"/>
        <c:scaling>
          <c:orientation val="minMax"/>
          <c:max val="105"/>
          <c:min val="30"/>
        </c:scaling>
        <c:delete val="0"/>
        <c:axPos val="b"/>
        <c:majorGridlines>
          <c:spPr>
            <a:ln>
              <a:solidFill>
                <a:schemeClr val="bg1">
                  <a:lumMod val="85000"/>
                </a:schemeClr>
              </a:solidFill>
            </a:ln>
          </c:spPr>
        </c:majorGridlines>
        <c:title>
          <c:tx>
            <c:rich>
              <a:bodyPr/>
              <a:lstStyle/>
              <a:p>
                <a:pPr>
                  <a:defRPr sz="1200">
                    <a:latin typeface="+mn-lt"/>
                  </a:defRPr>
                </a:pPr>
                <a:r>
                  <a:rPr lang="en-US" sz="1200">
                    <a:latin typeface="+mn-lt"/>
                  </a:rPr>
                  <a:t>Age</a:t>
                </a:r>
              </a:p>
            </c:rich>
          </c:tx>
          <c:overlay val="0"/>
        </c:title>
        <c:numFmt formatCode="General" sourceLinked="1"/>
        <c:majorTickMark val="out"/>
        <c:minorTickMark val="out"/>
        <c:tickLblPos val="nextTo"/>
        <c:crossAx val="243688544"/>
        <c:crosses val="autoZero"/>
        <c:crossBetween val="midCat"/>
        <c:majorUnit val="10"/>
        <c:minorUnit val="5"/>
      </c:valAx>
      <c:valAx>
        <c:axId val="243688544"/>
        <c:scaling>
          <c:orientation val="minMax"/>
        </c:scaling>
        <c:delete val="0"/>
        <c:axPos val="l"/>
        <c:majorGridlines>
          <c:spPr>
            <a:ln>
              <a:solidFill>
                <a:schemeClr val="bg1">
                  <a:lumMod val="85000"/>
                </a:schemeClr>
              </a:solidFill>
            </a:ln>
          </c:spPr>
        </c:majorGridlines>
        <c:title>
          <c:tx>
            <c:rich>
              <a:bodyPr rot="-5400000" vert="horz"/>
              <a:lstStyle/>
              <a:p>
                <a:pPr>
                  <a:defRPr sz="1200">
                    <a:latin typeface="+mn-lt"/>
                  </a:defRPr>
                </a:pPr>
                <a:r>
                  <a:rPr lang="en-US" sz="1200">
                    <a:latin typeface="+mn-lt"/>
                  </a:rPr>
                  <a:t>Number of deaths</a:t>
                </a:r>
              </a:p>
            </c:rich>
          </c:tx>
          <c:layout>
            <c:manualLayout>
              <c:xMode val="edge"/>
              <c:yMode val="edge"/>
              <c:x val="0"/>
              <c:y val="0.12055978822865837"/>
            </c:manualLayout>
          </c:layout>
          <c:overlay val="0"/>
        </c:title>
        <c:numFmt formatCode="#,##0" sourceLinked="1"/>
        <c:majorTickMark val="out"/>
        <c:minorTickMark val="out"/>
        <c:tickLblPos val="nextTo"/>
        <c:crossAx val="243913784"/>
        <c:crosses val="autoZero"/>
        <c:crossBetween val="midCat"/>
        <c:majorUnit val="2000"/>
        <c:minorUnit val="1000"/>
      </c:valAx>
      <c:spPr>
        <a:ln>
          <a:solidFill>
            <a:schemeClr val="tx1"/>
          </a:solidFill>
        </a:ln>
      </c:spPr>
    </c:plotArea>
    <c:legend>
      <c:legendPos val="r"/>
      <c:legendEntry>
        <c:idx val="2"/>
        <c:delete val="1"/>
      </c:legendEntry>
      <c:legendEntry>
        <c:idx val="3"/>
        <c:delete val="1"/>
      </c:legendEntry>
      <c:layout>
        <c:manualLayout>
          <c:xMode val="edge"/>
          <c:yMode val="edge"/>
          <c:x val="0.21822193458694425"/>
          <c:y val="8.1495188101487509E-2"/>
          <c:w val="0.27915888619213247"/>
          <c:h val="0.24286686399923821"/>
        </c:manualLayout>
      </c:layout>
      <c:overlay val="0"/>
      <c:spPr>
        <a:solidFill>
          <a:schemeClr val="bg1"/>
        </a:solidFill>
        <a:ln>
          <a:solidFill>
            <a:sysClr val="windowText" lastClr="000000"/>
          </a:solidFill>
        </a:ln>
      </c:spPr>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56619559277994"/>
          <c:y val="5.1435391862817592E-2"/>
          <c:w val="0.68948319801201219"/>
          <c:h val="0.69140836542372852"/>
        </c:manualLayout>
      </c:layout>
      <c:scatterChart>
        <c:scatterStyle val="lineMarker"/>
        <c:varyColors val="0"/>
        <c:ser>
          <c:idx val="1"/>
          <c:order val="0"/>
          <c:tx>
            <c:v>Men 2015</c:v>
          </c:tx>
          <c:spPr>
            <a:ln w="38100"/>
          </c:spPr>
          <c:marker>
            <c:symbol val="none"/>
          </c:marker>
          <c:xVal>
            <c:numRef>
              <c:f>'Table 4'!$A$35:$A$110</c:f>
              <c:numCache>
                <c:formatCode>General</c:formatCode>
                <c:ptCount val="76"/>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pt idx="26">
                  <c:v>56</c:v>
                </c:pt>
                <c:pt idx="27">
                  <c:v>57</c:v>
                </c:pt>
                <c:pt idx="28">
                  <c:v>58</c:v>
                </c:pt>
                <c:pt idx="29">
                  <c:v>59</c:v>
                </c:pt>
                <c:pt idx="30">
                  <c:v>60</c:v>
                </c:pt>
                <c:pt idx="31">
                  <c:v>61</c:v>
                </c:pt>
                <c:pt idx="32">
                  <c:v>62</c:v>
                </c:pt>
                <c:pt idx="33">
                  <c:v>63</c:v>
                </c:pt>
                <c:pt idx="34">
                  <c:v>64</c:v>
                </c:pt>
                <c:pt idx="35">
                  <c:v>65</c:v>
                </c:pt>
                <c:pt idx="36">
                  <c:v>66</c:v>
                </c:pt>
                <c:pt idx="37">
                  <c:v>67</c:v>
                </c:pt>
                <c:pt idx="38">
                  <c:v>68</c:v>
                </c:pt>
                <c:pt idx="39">
                  <c:v>69</c:v>
                </c:pt>
                <c:pt idx="40">
                  <c:v>70</c:v>
                </c:pt>
                <c:pt idx="41">
                  <c:v>71</c:v>
                </c:pt>
                <c:pt idx="42">
                  <c:v>72</c:v>
                </c:pt>
                <c:pt idx="43">
                  <c:v>73</c:v>
                </c:pt>
                <c:pt idx="44">
                  <c:v>74</c:v>
                </c:pt>
                <c:pt idx="45">
                  <c:v>75</c:v>
                </c:pt>
                <c:pt idx="46">
                  <c:v>76</c:v>
                </c:pt>
                <c:pt idx="47">
                  <c:v>77</c:v>
                </c:pt>
                <c:pt idx="48">
                  <c:v>78</c:v>
                </c:pt>
                <c:pt idx="49">
                  <c:v>79</c:v>
                </c:pt>
                <c:pt idx="50">
                  <c:v>80</c:v>
                </c:pt>
                <c:pt idx="51">
                  <c:v>81</c:v>
                </c:pt>
                <c:pt idx="52">
                  <c:v>82</c:v>
                </c:pt>
                <c:pt idx="53">
                  <c:v>83</c:v>
                </c:pt>
                <c:pt idx="54">
                  <c:v>84</c:v>
                </c:pt>
                <c:pt idx="55">
                  <c:v>85</c:v>
                </c:pt>
                <c:pt idx="56">
                  <c:v>86</c:v>
                </c:pt>
                <c:pt idx="57">
                  <c:v>87</c:v>
                </c:pt>
                <c:pt idx="58">
                  <c:v>88</c:v>
                </c:pt>
                <c:pt idx="59">
                  <c:v>89</c:v>
                </c:pt>
                <c:pt idx="60">
                  <c:v>90</c:v>
                </c:pt>
                <c:pt idx="61">
                  <c:v>91</c:v>
                </c:pt>
                <c:pt idx="62">
                  <c:v>92</c:v>
                </c:pt>
                <c:pt idx="63">
                  <c:v>93</c:v>
                </c:pt>
                <c:pt idx="64">
                  <c:v>94</c:v>
                </c:pt>
                <c:pt idx="65">
                  <c:v>95</c:v>
                </c:pt>
                <c:pt idx="66">
                  <c:v>96</c:v>
                </c:pt>
                <c:pt idx="67">
                  <c:v>97</c:v>
                </c:pt>
                <c:pt idx="68">
                  <c:v>98</c:v>
                </c:pt>
                <c:pt idx="69">
                  <c:v>99</c:v>
                </c:pt>
                <c:pt idx="70">
                  <c:v>100</c:v>
                </c:pt>
                <c:pt idx="71">
                  <c:v>101</c:v>
                </c:pt>
                <c:pt idx="72">
                  <c:v>102</c:v>
                </c:pt>
                <c:pt idx="73">
                  <c:v>103</c:v>
                </c:pt>
                <c:pt idx="74">
                  <c:v>104</c:v>
                </c:pt>
                <c:pt idx="75">
                  <c:v>105</c:v>
                </c:pt>
              </c:numCache>
            </c:numRef>
          </c:xVal>
          <c:yVal>
            <c:numRef>
              <c:f>'Table 3'!$BB$35:$BB$110</c:f>
              <c:numCache>
                <c:formatCode>#,##0</c:formatCode>
                <c:ptCount val="76"/>
                <c:pt idx="0">
                  <c:v>248</c:v>
                </c:pt>
                <c:pt idx="1">
                  <c:v>258</c:v>
                </c:pt>
                <c:pt idx="2">
                  <c:v>358</c:v>
                </c:pt>
                <c:pt idx="3">
                  <c:v>328</c:v>
                </c:pt>
                <c:pt idx="4">
                  <c:v>365</c:v>
                </c:pt>
                <c:pt idx="5">
                  <c:v>372</c:v>
                </c:pt>
                <c:pt idx="6">
                  <c:v>415</c:v>
                </c:pt>
                <c:pt idx="7">
                  <c:v>383</c:v>
                </c:pt>
                <c:pt idx="8">
                  <c:v>434</c:v>
                </c:pt>
                <c:pt idx="9">
                  <c:v>456</c:v>
                </c:pt>
                <c:pt idx="10">
                  <c:v>518</c:v>
                </c:pt>
                <c:pt idx="11">
                  <c:v>571</c:v>
                </c:pt>
                <c:pt idx="12">
                  <c:v>664</c:v>
                </c:pt>
                <c:pt idx="13">
                  <c:v>691</c:v>
                </c:pt>
                <c:pt idx="14">
                  <c:v>800</c:v>
                </c:pt>
                <c:pt idx="15">
                  <c:v>818</c:v>
                </c:pt>
                <c:pt idx="16">
                  <c:v>910</c:v>
                </c:pt>
                <c:pt idx="17">
                  <c:v>1046</c:v>
                </c:pt>
                <c:pt idx="18">
                  <c:v>1064</c:v>
                </c:pt>
                <c:pt idx="19">
                  <c:v>1223</c:v>
                </c:pt>
                <c:pt idx="20">
                  <c:v>1425</c:v>
                </c:pt>
                <c:pt idx="21">
                  <c:v>1359</c:v>
                </c:pt>
                <c:pt idx="22">
                  <c:v>1422</c:v>
                </c:pt>
                <c:pt idx="23">
                  <c:v>1543</c:v>
                </c:pt>
                <c:pt idx="24">
                  <c:v>1615</c:v>
                </c:pt>
                <c:pt idx="25">
                  <c:v>1776</c:v>
                </c:pt>
                <c:pt idx="26">
                  <c:v>1913</c:v>
                </c:pt>
                <c:pt idx="27">
                  <c:v>2055</c:v>
                </c:pt>
                <c:pt idx="28">
                  <c:v>2090</c:v>
                </c:pt>
                <c:pt idx="29">
                  <c:v>2145</c:v>
                </c:pt>
                <c:pt idx="30">
                  <c:v>2465</c:v>
                </c:pt>
                <c:pt idx="31">
                  <c:v>2646</c:v>
                </c:pt>
                <c:pt idx="32">
                  <c:v>2802</c:v>
                </c:pt>
                <c:pt idx="33">
                  <c:v>3103</c:v>
                </c:pt>
                <c:pt idx="34">
                  <c:v>3402</c:v>
                </c:pt>
                <c:pt idx="35">
                  <c:v>3640</c:v>
                </c:pt>
                <c:pt idx="36">
                  <c:v>4050</c:v>
                </c:pt>
                <c:pt idx="37">
                  <c:v>4676</c:v>
                </c:pt>
                <c:pt idx="38">
                  <c:v>5284</c:v>
                </c:pt>
                <c:pt idx="39">
                  <c:v>4696</c:v>
                </c:pt>
                <c:pt idx="40">
                  <c:v>5012</c:v>
                </c:pt>
                <c:pt idx="41">
                  <c:v>5467</c:v>
                </c:pt>
                <c:pt idx="42">
                  <c:v>5586</c:v>
                </c:pt>
                <c:pt idx="43">
                  <c:v>5470</c:v>
                </c:pt>
                <c:pt idx="44">
                  <c:v>5730</c:v>
                </c:pt>
                <c:pt idx="45">
                  <c:v>6380</c:v>
                </c:pt>
                <c:pt idx="46">
                  <c:v>6915</c:v>
                </c:pt>
                <c:pt idx="47">
                  <c:v>7320</c:v>
                </c:pt>
                <c:pt idx="48">
                  <c:v>7461</c:v>
                </c:pt>
                <c:pt idx="49">
                  <c:v>7847</c:v>
                </c:pt>
                <c:pt idx="50">
                  <c:v>8281</c:v>
                </c:pt>
                <c:pt idx="51">
                  <c:v>8259</c:v>
                </c:pt>
                <c:pt idx="52">
                  <c:v>8821</c:v>
                </c:pt>
                <c:pt idx="53">
                  <c:v>9249</c:v>
                </c:pt>
                <c:pt idx="54">
                  <c:v>9323</c:v>
                </c:pt>
                <c:pt idx="55">
                  <c:v>9395</c:v>
                </c:pt>
                <c:pt idx="56">
                  <c:v>9039</c:v>
                </c:pt>
                <c:pt idx="57">
                  <c:v>8515</c:v>
                </c:pt>
                <c:pt idx="58">
                  <c:v>8303</c:v>
                </c:pt>
                <c:pt idx="59">
                  <c:v>7650</c:v>
                </c:pt>
                <c:pt idx="60">
                  <c:v>7134</c:v>
                </c:pt>
                <c:pt idx="61">
                  <c:v>6386</c:v>
                </c:pt>
                <c:pt idx="62">
                  <c:v>5417</c:v>
                </c:pt>
                <c:pt idx="63">
                  <c:v>4753</c:v>
                </c:pt>
                <c:pt idx="64">
                  <c:v>4173</c:v>
                </c:pt>
                <c:pt idx="65">
                  <c:v>3021</c:v>
                </c:pt>
                <c:pt idx="66">
                  <c:v>1664</c:v>
                </c:pt>
                <c:pt idx="67">
                  <c:v>1139</c:v>
                </c:pt>
                <c:pt idx="68">
                  <c:v>892</c:v>
                </c:pt>
                <c:pt idx="69">
                  <c:v>631</c:v>
                </c:pt>
                <c:pt idx="70">
                  <c:v>474</c:v>
                </c:pt>
                <c:pt idx="71">
                  <c:v>283</c:v>
                </c:pt>
                <c:pt idx="72">
                  <c:v>172</c:v>
                </c:pt>
                <c:pt idx="73">
                  <c:v>98</c:v>
                </c:pt>
                <c:pt idx="74">
                  <c:v>51</c:v>
                </c:pt>
                <c:pt idx="75">
                  <c:v>39</c:v>
                </c:pt>
              </c:numCache>
            </c:numRef>
          </c:yVal>
          <c:smooth val="0"/>
          <c:extLst xmlns:c16r2="http://schemas.microsoft.com/office/drawing/2015/06/chart">
            <c:ext xmlns:c16="http://schemas.microsoft.com/office/drawing/2014/chart" uri="{C3380CC4-5D6E-409C-BE32-E72D297353CC}">
              <c16:uniqueId val="{00000000-8A6B-420D-9F15-DFF1DDB39816}"/>
            </c:ext>
          </c:extLst>
        </c:ser>
        <c:ser>
          <c:idx val="0"/>
          <c:order val="1"/>
          <c:tx>
            <c:v>Women 2015</c:v>
          </c:tx>
          <c:spPr>
            <a:ln w="38100"/>
          </c:spPr>
          <c:marker>
            <c:symbol val="none"/>
          </c:marker>
          <c:xVal>
            <c:numRef>
              <c:f>'Table 4'!$A$35:$A$110</c:f>
              <c:numCache>
                <c:formatCode>General</c:formatCode>
                <c:ptCount val="76"/>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pt idx="26">
                  <c:v>56</c:v>
                </c:pt>
                <c:pt idx="27">
                  <c:v>57</c:v>
                </c:pt>
                <c:pt idx="28">
                  <c:v>58</c:v>
                </c:pt>
                <c:pt idx="29">
                  <c:v>59</c:v>
                </c:pt>
                <c:pt idx="30">
                  <c:v>60</c:v>
                </c:pt>
                <c:pt idx="31">
                  <c:v>61</c:v>
                </c:pt>
                <c:pt idx="32">
                  <c:v>62</c:v>
                </c:pt>
                <c:pt idx="33">
                  <c:v>63</c:v>
                </c:pt>
                <c:pt idx="34">
                  <c:v>64</c:v>
                </c:pt>
                <c:pt idx="35">
                  <c:v>65</c:v>
                </c:pt>
                <c:pt idx="36">
                  <c:v>66</c:v>
                </c:pt>
                <c:pt idx="37">
                  <c:v>67</c:v>
                </c:pt>
                <c:pt idx="38">
                  <c:v>68</c:v>
                </c:pt>
                <c:pt idx="39">
                  <c:v>69</c:v>
                </c:pt>
                <c:pt idx="40">
                  <c:v>70</c:v>
                </c:pt>
                <c:pt idx="41">
                  <c:v>71</c:v>
                </c:pt>
                <c:pt idx="42">
                  <c:v>72</c:v>
                </c:pt>
                <c:pt idx="43">
                  <c:v>73</c:v>
                </c:pt>
                <c:pt idx="44">
                  <c:v>74</c:v>
                </c:pt>
                <c:pt idx="45">
                  <c:v>75</c:v>
                </c:pt>
                <c:pt idx="46">
                  <c:v>76</c:v>
                </c:pt>
                <c:pt idx="47">
                  <c:v>77</c:v>
                </c:pt>
                <c:pt idx="48">
                  <c:v>78</c:v>
                </c:pt>
                <c:pt idx="49">
                  <c:v>79</c:v>
                </c:pt>
                <c:pt idx="50">
                  <c:v>80</c:v>
                </c:pt>
                <c:pt idx="51">
                  <c:v>81</c:v>
                </c:pt>
                <c:pt idx="52">
                  <c:v>82</c:v>
                </c:pt>
                <c:pt idx="53">
                  <c:v>83</c:v>
                </c:pt>
                <c:pt idx="54">
                  <c:v>84</c:v>
                </c:pt>
                <c:pt idx="55">
                  <c:v>85</c:v>
                </c:pt>
                <c:pt idx="56">
                  <c:v>86</c:v>
                </c:pt>
                <c:pt idx="57">
                  <c:v>87</c:v>
                </c:pt>
                <c:pt idx="58">
                  <c:v>88</c:v>
                </c:pt>
                <c:pt idx="59">
                  <c:v>89</c:v>
                </c:pt>
                <c:pt idx="60">
                  <c:v>90</c:v>
                </c:pt>
                <c:pt idx="61">
                  <c:v>91</c:v>
                </c:pt>
                <c:pt idx="62">
                  <c:v>92</c:v>
                </c:pt>
                <c:pt idx="63">
                  <c:v>93</c:v>
                </c:pt>
                <c:pt idx="64">
                  <c:v>94</c:v>
                </c:pt>
                <c:pt idx="65">
                  <c:v>95</c:v>
                </c:pt>
                <c:pt idx="66">
                  <c:v>96</c:v>
                </c:pt>
                <c:pt idx="67">
                  <c:v>97</c:v>
                </c:pt>
                <c:pt idx="68">
                  <c:v>98</c:v>
                </c:pt>
                <c:pt idx="69">
                  <c:v>99</c:v>
                </c:pt>
                <c:pt idx="70">
                  <c:v>100</c:v>
                </c:pt>
                <c:pt idx="71">
                  <c:v>101</c:v>
                </c:pt>
                <c:pt idx="72">
                  <c:v>102</c:v>
                </c:pt>
                <c:pt idx="73">
                  <c:v>103</c:v>
                </c:pt>
                <c:pt idx="74">
                  <c:v>104</c:v>
                </c:pt>
                <c:pt idx="75">
                  <c:v>105</c:v>
                </c:pt>
              </c:numCache>
            </c:numRef>
          </c:xVal>
          <c:yVal>
            <c:numRef>
              <c:f>'Table 4'!$BB$35:$BB$110</c:f>
              <c:numCache>
                <c:formatCode>#,##0</c:formatCode>
                <c:ptCount val="76"/>
                <c:pt idx="0">
                  <c:v>146</c:v>
                </c:pt>
                <c:pt idx="1">
                  <c:v>139</c:v>
                </c:pt>
                <c:pt idx="2">
                  <c:v>172</c:v>
                </c:pt>
                <c:pt idx="3">
                  <c:v>167</c:v>
                </c:pt>
                <c:pt idx="4">
                  <c:v>190</c:v>
                </c:pt>
                <c:pt idx="5">
                  <c:v>218</c:v>
                </c:pt>
                <c:pt idx="6">
                  <c:v>248</c:v>
                </c:pt>
                <c:pt idx="7">
                  <c:v>246</c:v>
                </c:pt>
                <c:pt idx="8">
                  <c:v>266</c:v>
                </c:pt>
                <c:pt idx="9">
                  <c:v>288</c:v>
                </c:pt>
                <c:pt idx="10">
                  <c:v>327</c:v>
                </c:pt>
                <c:pt idx="11">
                  <c:v>322</c:v>
                </c:pt>
                <c:pt idx="12">
                  <c:v>429</c:v>
                </c:pt>
                <c:pt idx="13">
                  <c:v>426</c:v>
                </c:pt>
                <c:pt idx="14">
                  <c:v>495</c:v>
                </c:pt>
                <c:pt idx="15">
                  <c:v>566</c:v>
                </c:pt>
                <c:pt idx="16">
                  <c:v>634</c:v>
                </c:pt>
                <c:pt idx="17">
                  <c:v>644</c:v>
                </c:pt>
                <c:pt idx="18">
                  <c:v>723</c:v>
                </c:pt>
                <c:pt idx="19">
                  <c:v>777</c:v>
                </c:pt>
                <c:pt idx="20">
                  <c:v>881</c:v>
                </c:pt>
                <c:pt idx="21">
                  <c:v>929</c:v>
                </c:pt>
                <c:pt idx="22">
                  <c:v>1011</c:v>
                </c:pt>
                <c:pt idx="23">
                  <c:v>1120</c:v>
                </c:pt>
                <c:pt idx="24">
                  <c:v>1153</c:v>
                </c:pt>
                <c:pt idx="25">
                  <c:v>1186</c:v>
                </c:pt>
                <c:pt idx="26">
                  <c:v>1256</c:v>
                </c:pt>
                <c:pt idx="27">
                  <c:v>1319</c:v>
                </c:pt>
                <c:pt idx="28">
                  <c:v>1383</c:v>
                </c:pt>
                <c:pt idx="29">
                  <c:v>1570</c:v>
                </c:pt>
                <c:pt idx="30">
                  <c:v>1693</c:v>
                </c:pt>
                <c:pt idx="31">
                  <c:v>1772</c:v>
                </c:pt>
                <c:pt idx="32">
                  <c:v>1929</c:v>
                </c:pt>
                <c:pt idx="33">
                  <c:v>2096</c:v>
                </c:pt>
                <c:pt idx="34">
                  <c:v>2185</c:v>
                </c:pt>
                <c:pt idx="35">
                  <c:v>2467</c:v>
                </c:pt>
                <c:pt idx="36">
                  <c:v>2790</c:v>
                </c:pt>
                <c:pt idx="37">
                  <c:v>3234</c:v>
                </c:pt>
                <c:pt idx="38">
                  <c:v>3844</c:v>
                </c:pt>
                <c:pt idx="39">
                  <c:v>3297</c:v>
                </c:pt>
                <c:pt idx="40">
                  <c:v>3620</c:v>
                </c:pt>
                <c:pt idx="41">
                  <c:v>3954</c:v>
                </c:pt>
                <c:pt idx="42">
                  <c:v>4001</c:v>
                </c:pt>
                <c:pt idx="43">
                  <c:v>4222</c:v>
                </c:pt>
                <c:pt idx="44">
                  <c:v>4323</c:v>
                </c:pt>
                <c:pt idx="45">
                  <c:v>4828</c:v>
                </c:pt>
                <c:pt idx="46">
                  <c:v>5429</c:v>
                </c:pt>
                <c:pt idx="47">
                  <c:v>5704</c:v>
                </c:pt>
                <c:pt idx="48">
                  <c:v>6167</c:v>
                </c:pt>
                <c:pt idx="49">
                  <c:v>6741</c:v>
                </c:pt>
                <c:pt idx="50">
                  <c:v>7382</c:v>
                </c:pt>
                <c:pt idx="51">
                  <c:v>7897</c:v>
                </c:pt>
                <c:pt idx="52">
                  <c:v>8413</c:v>
                </c:pt>
                <c:pt idx="53">
                  <c:v>9286</c:v>
                </c:pt>
                <c:pt idx="54">
                  <c:v>10197</c:v>
                </c:pt>
                <c:pt idx="55">
                  <c:v>10581</c:v>
                </c:pt>
                <c:pt idx="56">
                  <c:v>10810</c:v>
                </c:pt>
                <c:pt idx="57">
                  <c:v>10977</c:v>
                </c:pt>
                <c:pt idx="58">
                  <c:v>11265</c:v>
                </c:pt>
                <c:pt idx="59">
                  <c:v>11346</c:v>
                </c:pt>
                <c:pt idx="60">
                  <c:v>11306</c:v>
                </c:pt>
                <c:pt idx="61">
                  <c:v>10693</c:v>
                </c:pt>
                <c:pt idx="62">
                  <c:v>10288</c:v>
                </c:pt>
                <c:pt idx="63">
                  <c:v>9756</c:v>
                </c:pt>
                <c:pt idx="64">
                  <c:v>9360</c:v>
                </c:pt>
                <c:pt idx="65">
                  <c:v>7633</c:v>
                </c:pt>
                <c:pt idx="66">
                  <c:v>4635</c:v>
                </c:pt>
                <c:pt idx="67">
                  <c:v>3535</c:v>
                </c:pt>
                <c:pt idx="68">
                  <c:v>3030</c:v>
                </c:pt>
                <c:pt idx="69">
                  <c:v>2438</c:v>
                </c:pt>
                <c:pt idx="70">
                  <c:v>1864</c:v>
                </c:pt>
                <c:pt idx="71">
                  <c:v>1367</c:v>
                </c:pt>
                <c:pt idx="72">
                  <c:v>820</c:v>
                </c:pt>
                <c:pt idx="73">
                  <c:v>537</c:v>
                </c:pt>
                <c:pt idx="74">
                  <c:v>304</c:v>
                </c:pt>
                <c:pt idx="75">
                  <c:v>372</c:v>
                </c:pt>
              </c:numCache>
            </c:numRef>
          </c:yVal>
          <c:smooth val="0"/>
          <c:extLst xmlns:c16r2="http://schemas.microsoft.com/office/drawing/2015/06/chart">
            <c:ext xmlns:c16="http://schemas.microsoft.com/office/drawing/2014/chart" uri="{C3380CC4-5D6E-409C-BE32-E72D297353CC}">
              <c16:uniqueId val="{00000001-8A6B-420D-9F15-DFF1DDB39816}"/>
            </c:ext>
          </c:extLst>
        </c:ser>
        <c:ser>
          <c:idx val="2"/>
          <c:order val="2"/>
          <c:spPr>
            <a:ln w="31750">
              <a:solidFill>
                <a:schemeClr val="tx1"/>
              </a:solidFill>
              <a:prstDash val="sysDash"/>
            </a:ln>
          </c:spPr>
          <c:marker>
            <c:symbol val="none"/>
          </c:marker>
          <c:xVal>
            <c:numRef>
              <c:f>'Table 4'!$BA$130:$BA$131</c:f>
              <c:numCache>
                <c:formatCode>General</c:formatCode>
                <c:ptCount val="2"/>
                <c:pt idx="0">
                  <c:v>89</c:v>
                </c:pt>
                <c:pt idx="1">
                  <c:v>89</c:v>
                </c:pt>
              </c:numCache>
            </c:numRef>
          </c:xVal>
          <c:yVal>
            <c:numRef>
              <c:f>'Table 4'!$BB$130:$BB$131</c:f>
              <c:numCache>
                <c:formatCode>General</c:formatCode>
                <c:ptCount val="2"/>
                <c:pt idx="0">
                  <c:v>0</c:v>
                </c:pt>
                <c:pt idx="1">
                  <c:v>11200</c:v>
                </c:pt>
              </c:numCache>
            </c:numRef>
          </c:yVal>
          <c:smooth val="0"/>
          <c:extLst xmlns:c16r2="http://schemas.microsoft.com/office/drawing/2015/06/chart">
            <c:ext xmlns:c16="http://schemas.microsoft.com/office/drawing/2014/chart" uri="{C3380CC4-5D6E-409C-BE32-E72D297353CC}">
              <c16:uniqueId val="{00000002-8A6B-420D-9F15-DFF1DDB39816}"/>
            </c:ext>
          </c:extLst>
        </c:ser>
        <c:ser>
          <c:idx val="3"/>
          <c:order val="3"/>
          <c:spPr>
            <a:ln w="31750">
              <a:solidFill>
                <a:prstClr val="black"/>
              </a:solidFill>
              <a:prstDash val="sysDash"/>
            </a:ln>
          </c:spPr>
          <c:marker>
            <c:symbol val="none"/>
          </c:marker>
          <c:xVal>
            <c:numRef>
              <c:f>'Table 3'!$BA$130:$BA$131</c:f>
              <c:numCache>
                <c:formatCode>General</c:formatCode>
                <c:ptCount val="2"/>
                <c:pt idx="0">
                  <c:v>85</c:v>
                </c:pt>
                <c:pt idx="1">
                  <c:v>85</c:v>
                </c:pt>
              </c:numCache>
            </c:numRef>
          </c:xVal>
          <c:yVal>
            <c:numRef>
              <c:f>'Table 3'!$BB$130:$BB$131</c:f>
              <c:numCache>
                <c:formatCode>General</c:formatCode>
                <c:ptCount val="2"/>
                <c:pt idx="0">
                  <c:v>0</c:v>
                </c:pt>
                <c:pt idx="1">
                  <c:v>9200</c:v>
                </c:pt>
              </c:numCache>
            </c:numRef>
          </c:yVal>
          <c:smooth val="0"/>
          <c:extLst xmlns:c16r2="http://schemas.microsoft.com/office/drawing/2015/06/chart">
            <c:ext xmlns:c16="http://schemas.microsoft.com/office/drawing/2014/chart" uri="{C3380CC4-5D6E-409C-BE32-E72D297353CC}">
              <c16:uniqueId val="{00000003-8A6B-420D-9F15-DFF1DDB39816}"/>
            </c:ext>
          </c:extLst>
        </c:ser>
        <c:dLbls>
          <c:showLegendKey val="0"/>
          <c:showVal val="0"/>
          <c:showCatName val="0"/>
          <c:showSerName val="0"/>
          <c:showPercent val="0"/>
          <c:showBubbleSize val="0"/>
        </c:dLbls>
        <c:axId val="244912736"/>
        <c:axId val="244913128"/>
      </c:scatterChart>
      <c:valAx>
        <c:axId val="244912736"/>
        <c:scaling>
          <c:orientation val="minMax"/>
          <c:max val="105"/>
          <c:min val="30"/>
        </c:scaling>
        <c:delete val="0"/>
        <c:axPos val="b"/>
        <c:majorGridlines>
          <c:spPr>
            <a:ln>
              <a:solidFill>
                <a:schemeClr val="bg1">
                  <a:lumMod val="85000"/>
                </a:schemeClr>
              </a:solidFill>
            </a:ln>
          </c:spPr>
        </c:majorGridlines>
        <c:title>
          <c:tx>
            <c:rich>
              <a:bodyPr/>
              <a:lstStyle/>
              <a:p>
                <a:pPr>
                  <a:defRPr sz="1200"/>
                </a:pPr>
                <a:r>
                  <a:rPr lang="en-US" sz="1200">
                    <a:latin typeface="+mn-lt"/>
                  </a:rPr>
                  <a:t>Age</a:t>
                </a:r>
              </a:p>
            </c:rich>
          </c:tx>
          <c:overlay val="0"/>
        </c:title>
        <c:numFmt formatCode="General" sourceLinked="1"/>
        <c:majorTickMark val="out"/>
        <c:minorTickMark val="out"/>
        <c:tickLblPos val="nextTo"/>
        <c:crossAx val="244913128"/>
        <c:crosses val="autoZero"/>
        <c:crossBetween val="midCat"/>
        <c:majorUnit val="10"/>
        <c:minorUnit val="5"/>
      </c:valAx>
      <c:valAx>
        <c:axId val="244913128"/>
        <c:scaling>
          <c:orientation val="minMax"/>
        </c:scaling>
        <c:delete val="0"/>
        <c:axPos val="l"/>
        <c:majorGridlines>
          <c:spPr>
            <a:ln>
              <a:solidFill>
                <a:sysClr val="window" lastClr="FFFFFF">
                  <a:lumMod val="85000"/>
                </a:sysClr>
              </a:solidFill>
            </a:ln>
          </c:spPr>
        </c:majorGridlines>
        <c:title>
          <c:tx>
            <c:rich>
              <a:bodyPr rot="-5400000" vert="horz"/>
              <a:lstStyle/>
              <a:p>
                <a:pPr>
                  <a:defRPr sz="1200">
                    <a:latin typeface="+mn-lt"/>
                  </a:defRPr>
                </a:pPr>
                <a:r>
                  <a:rPr lang="en-US" sz="1200">
                    <a:latin typeface="+mn-lt"/>
                  </a:rPr>
                  <a:t>Number of deaths</a:t>
                </a:r>
              </a:p>
            </c:rich>
          </c:tx>
          <c:layout>
            <c:manualLayout>
              <c:xMode val="edge"/>
              <c:yMode val="edge"/>
              <c:x val="1.187226362603702E-3"/>
              <c:y val="0.11149455082218472"/>
            </c:manualLayout>
          </c:layout>
          <c:overlay val="0"/>
        </c:title>
        <c:numFmt formatCode="#,##0" sourceLinked="1"/>
        <c:majorTickMark val="out"/>
        <c:minorTickMark val="out"/>
        <c:tickLblPos val="nextTo"/>
        <c:crossAx val="244912736"/>
        <c:crosses val="autoZero"/>
        <c:crossBetween val="midCat"/>
        <c:majorUnit val="2000"/>
        <c:minorUnit val="1000"/>
      </c:valAx>
      <c:spPr>
        <a:ln>
          <a:solidFill>
            <a:prstClr val="black"/>
          </a:solidFill>
        </a:ln>
      </c:spPr>
    </c:plotArea>
    <c:legend>
      <c:legendPos val="r"/>
      <c:legendEntry>
        <c:idx val="2"/>
        <c:delete val="1"/>
      </c:legendEntry>
      <c:legendEntry>
        <c:idx val="3"/>
        <c:delete val="1"/>
      </c:legendEntry>
      <c:layout>
        <c:manualLayout>
          <c:xMode val="edge"/>
          <c:yMode val="edge"/>
          <c:x val="0.24044919045276161"/>
          <c:y val="0.10434424185426992"/>
          <c:w val="0.31809900940711805"/>
          <c:h val="0.24758946985798258"/>
        </c:manualLayout>
      </c:layout>
      <c:overlay val="0"/>
      <c:spPr>
        <a:solidFill>
          <a:sysClr val="window" lastClr="FFFFFF"/>
        </a:solidFill>
        <a:ln>
          <a:solidFill>
            <a:prstClr val="black"/>
          </a:solidFill>
        </a:ln>
      </c:spPr>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161591102482077"/>
          <c:y val="5.1435391862817592E-2"/>
          <c:w val="0.7469761142870851"/>
          <c:h val="0.69687495040233649"/>
        </c:manualLayout>
      </c:layout>
      <c:scatterChart>
        <c:scatterStyle val="lineMarker"/>
        <c:varyColors val="0"/>
        <c:ser>
          <c:idx val="1"/>
          <c:order val="0"/>
          <c:tx>
            <c:v>Men 1975</c:v>
          </c:tx>
          <c:spPr>
            <a:ln w="38100"/>
          </c:spPr>
          <c:marker>
            <c:symbol val="none"/>
          </c:marker>
          <c:xVal>
            <c:numRef>
              <c:f>'Table 4'!$A$35:$A$110</c:f>
              <c:numCache>
                <c:formatCode>General</c:formatCode>
                <c:ptCount val="76"/>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pt idx="26">
                  <c:v>56</c:v>
                </c:pt>
                <c:pt idx="27">
                  <c:v>57</c:v>
                </c:pt>
                <c:pt idx="28">
                  <c:v>58</c:v>
                </c:pt>
                <c:pt idx="29">
                  <c:v>59</c:v>
                </c:pt>
                <c:pt idx="30">
                  <c:v>60</c:v>
                </c:pt>
                <c:pt idx="31">
                  <c:v>61</c:v>
                </c:pt>
                <c:pt idx="32">
                  <c:v>62</c:v>
                </c:pt>
                <c:pt idx="33">
                  <c:v>63</c:v>
                </c:pt>
                <c:pt idx="34">
                  <c:v>64</c:v>
                </c:pt>
                <c:pt idx="35">
                  <c:v>65</c:v>
                </c:pt>
                <c:pt idx="36">
                  <c:v>66</c:v>
                </c:pt>
                <c:pt idx="37">
                  <c:v>67</c:v>
                </c:pt>
                <c:pt idx="38">
                  <c:v>68</c:v>
                </c:pt>
                <c:pt idx="39">
                  <c:v>69</c:v>
                </c:pt>
                <c:pt idx="40">
                  <c:v>70</c:v>
                </c:pt>
                <c:pt idx="41">
                  <c:v>71</c:v>
                </c:pt>
                <c:pt idx="42">
                  <c:v>72</c:v>
                </c:pt>
                <c:pt idx="43">
                  <c:v>73</c:v>
                </c:pt>
                <c:pt idx="44">
                  <c:v>74</c:v>
                </c:pt>
                <c:pt idx="45">
                  <c:v>75</c:v>
                </c:pt>
                <c:pt idx="46">
                  <c:v>76</c:v>
                </c:pt>
                <c:pt idx="47">
                  <c:v>77</c:v>
                </c:pt>
                <c:pt idx="48">
                  <c:v>78</c:v>
                </c:pt>
                <c:pt idx="49">
                  <c:v>79</c:v>
                </c:pt>
                <c:pt idx="50">
                  <c:v>80</c:v>
                </c:pt>
                <c:pt idx="51">
                  <c:v>81</c:v>
                </c:pt>
                <c:pt idx="52">
                  <c:v>82</c:v>
                </c:pt>
                <c:pt idx="53">
                  <c:v>83</c:v>
                </c:pt>
                <c:pt idx="54">
                  <c:v>84</c:v>
                </c:pt>
                <c:pt idx="55">
                  <c:v>85</c:v>
                </c:pt>
                <c:pt idx="56">
                  <c:v>86</c:v>
                </c:pt>
                <c:pt idx="57">
                  <c:v>87</c:v>
                </c:pt>
                <c:pt idx="58">
                  <c:v>88</c:v>
                </c:pt>
                <c:pt idx="59">
                  <c:v>89</c:v>
                </c:pt>
                <c:pt idx="60">
                  <c:v>90</c:v>
                </c:pt>
                <c:pt idx="61">
                  <c:v>91</c:v>
                </c:pt>
                <c:pt idx="62">
                  <c:v>92</c:v>
                </c:pt>
                <c:pt idx="63">
                  <c:v>93</c:v>
                </c:pt>
                <c:pt idx="64">
                  <c:v>94</c:v>
                </c:pt>
                <c:pt idx="65">
                  <c:v>95</c:v>
                </c:pt>
                <c:pt idx="66">
                  <c:v>96</c:v>
                </c:pt>
                <c:pt idx="67">
                  <c:v>97</c:v>
                </c:pt>
                <c:pt idx="68">
                  <c:v>98</c:v>
                </c:pt>
                <c:pt idx="69">
                  <c:v>99</c:v>
                </c:pt>
                <c:pt idx="70">
                  <c:v>100</c:v>
                </c:pt>
                <c:pt idx="71">
                  <c:v>101</c:v>
                </c:pt>
                <c:pt idx="72">
                  <c:v>102</c:v>
                </c:pt>
                <c:pt idx="73">
                  <c:v>103</c:v>
                </c:pt>
                <c:pt idx="74">
                  <c:v>104</c:v>
                </c:pt>
                <c:pt idx="75">
                  <c:v>105</c:v>
                </c:pt>
              </c:numCache>
            </c:numRef>
          </c:xVal>
          <c:yVal>
            <c:numRef>
              <c:f>'Table 3'!$N$35:$N$110</c:f>
              <c:numCache>
                <c:formatCode>#,##0</c:formatCode>
                <c:ptCount val="76"/>
                <c:pt idx="0">
                  <c:v>301</c:v>
                </c:pt>
                <c:pt idx="1">
                  <c:v>337</c:v>
                </c:pt>
                <c:pt idx="2">
                  <c:v>340</c:v>
                </c:pt>
                <c:pt idx="3">
                  <c:v>332</c:v>
                </c:pt>
                <c:pt idx="4">
                  <c:v>320</c:v>
                </c:pt>
                <c:pt idx="5">
                  <c:v>380</c:v>
                </c:pt>
                <c:pt idx="6">
                  <c:v>429</c:v>
                </c:pt>
                <c:pt idx="7">
                  <c:v>445</c:v>
                </c:pt>
                <c:pt idx="8">
                  <c:v>412</c:v>
                </c:pt>
                <c:pt idx="9">
                  <c:v>505</c:v>
                </c:pt>
                <c:pt idx="10">
                  <c:v>582</c:v>
                </c:pt>
                <c:pt idx="11">
                  <c:v>598</c:v>
                </c:pt>
                <c:pt idx="12">
                  <c:v>763</c:v>
                </c:pt>
                <c:pt idx="13">
                  <c:v>823</c:v>
                </c:pt>
                <c:pt idx="14">
                  <c:v>998</c:v>
                </c:pt>
                <c:pt idx="15">
                  <c:v>1102</c:v>
                </c:pt>
                <c:pt idx="16">
                  <c:v>1258</c:v>
                </c:pt>
                <c:pt idx="17">
                  <c:v>1444</c:v>
                </c:pt>
                <c:pt idx="18">
                  <c:v>1607</c:v>
                </c:pt>
                <c:pt idx="19">
                  <c:v>1953</c:v>
                </c:pt>
                <c:pt idx="20">
                  <c:v>2160</c:v>
                </c:pt>
                <c:pt idx="21">
                  <c:v>2393</c:v>
                </c:pt>
                <c:pt idx="22">
                  <c:v>2720</c:v>
                </c:pt>
                <c:pt idx="23">
                  <c:v>3123</c:v>
                </c:pt>
                <c:pt idx="24">
                  <c:v>3577</c:v>
                </c:pt>
                <c:pt idx="25">
                  <c:v>3885</c:v>
                </c:pt>
                <c:pt idx="26">
                  <c:v>3035</c:v>
                </c:pt>
                <c:pt idx="27">
                  <c:v>3291</c:v>
                </c:pt>
                <c:pt idx="28">
                  <c:v>3957</c:v>
                </c:pt>
                <c:pt idx="29">
                  <c:v>4623</c:v>
                </c:pt>
                <c:pt idx="30">
                  <c:v>5427</c:v>
                </c:pt>
                <c:pt idx="31">
                  <c:v>6076</c:v>
                </c:pt>
                <c:pt idx="32">
                  <c:v>6600</c:v>
                </c:pt>
                <c:pt idx="33">
                  <c:v>6825</c:v>
                </c:pt>
                <c:pt idx="34">
                  <c:v>7369</c:v>
                </c:pt>
                <c:pt idx="35">
                  <c:v>8149</c:v>
                </c:pt>
                <c:pt idx="36">
                  <c:v>8680</c:v>
                </c:pt>
                <c:pt idx="37">
                  <c:v>9151</c:v>
                </c:pt>
                <c:pt idx="38">
                  <c:v>9284</c:v>
                </c:pt>
                <c:pt idx="39">
                  <c:v>9841</c:v>
                </c:pt>
                <c:pt idx="40">
                  <c:v>9947</c:v>
                </c:pt>
                <c:pt idx="41">
                  <c:v>10239</c:v>
                </c:pt>
                <c:pt idx="42">
                  <c:v>10556</c:v>
                </c:pt>
                <c:pt idx="43">
                  <c:v>10525</c:v>
                </c:pt>
                <c:pt idx="44">
                  <c:v>10562</c:v>
                </c:pt>
                <c:pt idx="45">
                  <c:v>9958</c:v>
                </c:pt>
                <c:pt idx="46">
                  <c:v>9145</c:v>
                </c:pt>
                <c:pt idx="47">
                  <c:v>8598</c:v>
                </c:pt>
                <c:pt idx="48">
                  <c:v>8219</c:v>
                </c:pt>
                <c:pt idx="49">
                  <c:v>7945</c:v>
                </c:pt>
                <c:pt idx="50">
                  <c:v>7528</c:v>
                </c:pt>
                <c:pt idx="51">
                  <c:v>6974</c:v>
                </c:pt>
                <c:pt idx="52">
                  <c:v>6606</c:v>
                </c:pt>
                <c:pt idx="53">
                  <c:v>6275</c:v>
                </c:pt>
                <c:pt idx="54">
                  <c:v>5631</c:v>
                </c:pt>
                <c:pt idx="55">
                  <c:v>4880</c:v>
                </c:pt>
                <c:pt idx="56">
                  <c:v>4454</c:v>
                </c:pt>
                <c:pt idx="57">
                  <c:v>3788</c:v>
                </c:pt>
                <c:pt idx="58">
                  <c:v>3152</c:v>
                </c:pt>
                <c:pt idx="59">
                  <c:v>2725</c:v>
                </c:pt>
                <c:pt idx="60">
                  <c:v>2209</c:v>
                </c:pt>
                <c:pt idx="61">
                  <c:v>1695</c:v>
                </c:pt>
                <c:pt idx="62">
                  <c:v>1396</c:v>
                </c:pt>
                <c:pt idx="63">
                  <c:v>1086</c:v>
                </c:pt>
                <c:pt idx="64">
                  <c:v>780</c:v>
                </c:pt>
                <c:pt idx="65">
                  <c:v>558</c:v>
                </c:pt>
                <c:pt idx="66">
                  <c:v>366</c:v>
                </c:pt>
                <c:pt idx="67">
                  <c:v>261</c:v>
                </c:pt>
                <c:pt idx="68">
                  <c:v>156</c:v>
                </c:pt>
                <c:pt idx="69">
                  <c:v>94</c:v>
                </c:pt>
                <c:pt idx="70">
                  <c:v>49</c:v>
                </c:pt>
                <c:pt idx="71">
                  <c:v>35</c:v>
                </c:pt>
                <c:pt idx="72">
                  <c:v>9</c:v>
                </c:pt>
                <c:pt idx="73">
                  <c:v>9</c:v>
                </c:pt>
                <c:pt idx="74">
                  <c:v>4</c:v>
                </c:pt>
                <c:pt idx="75">
                  <c:v>3</c:v>
                </c:pt>
              </c:numCache>
            </c:numRef>
          </c:yVal>
          <c:smooth val="0"/>
          <c:extLst xmlns:c16r2="http://schemas.microsoft.com/office/drawing/2015/06/chart">
            <c:ext xmlns:c16="http://schemas.microsoft.com/office/drawing/2014/chart" uri="{C3380CC4-5D6E-409C-BE32-E72D297353CC}">
              <c16:uniqueId val="{00000000-6331-4C3C-9487-B4B597A81BAA}"/>
            </c:ext>
          </c:extLst>
        </c:ser>
        <c:ser>
          <c:idx val="0"/>
          <c:order val="1"/>
          <c:tx>
            <c:v>Women 1975</c:v>
          </c:tx>
          <c:spPr>
            <a:ln w="38100"/>
          </c:spPr>
          <c:marker>
            <c:symbol val="none"/>
          </c:marker>
          <c:xVal>
            <c:numRef>
              <c:f>'Table 4'!$A$35:$A$110</c:f>
              <c:numCache>
                <c:formatCode>General</c:formatCode>
                <c:ptCount val="76"/>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pt idx="26">
                  <c:v>56</c:v>
                </c:pt>
                <c:pt idx="27">
                  <c:v>57</c:v>
                </c:pt>
                <c:pt idx="28">
                  <c:v>58</c:v>
                </c:pt>
                <c:pt idx="29">
                  <c:v>59</c:v>
                </c:pt>
                <c:pt idx="30">
                  <c:v>60</c:v>
                </c:pt>
                <c:pt idx="31">
                  <c:v>61</c:v>
                </c:pt>
                <c:pt idx="32">
                  <c:v>62</c:v>
                </c:pt>
                <c:pt idx="33">
                  <c:v>63</c:v>
                </c:pt>
                <c:pt idx="34">
                  <c:v>64</c:v>
                </c:pt>
                <c:pt idx="35">
                  <c:v>65</c:v>
                </c:pt>
                <c:pt idx="36">
                  <c:v>66</c:v>
                </c:pt>
                <c:pt idx="37">
                  <c:v>67</c:v>
                </c:pt>
                <c:pt idx="38">
                  <c:v>68</c:v>
                </c:pt>
                <c:pt idx="39">
                  <c:v>69</c:v>
                </c:pt>
                <c:pt idx="40">
                  <c:v>70</c:v>
                </c:pt>
                <c:pt idx="41">
                  <c:v>71</c:v>
                </c:pt>
                <c:pt idx="42">
                  <c:v>72</c:v>
                </c:pt>
                <c:pt idx="43">
                  <c:v>73</c:v>
                </c:pt>
                <c:pt idx="44">
                  <c:v>74</c:v>
                </c:pt>
                <c:pt idx="45">
                  <c:v>75</c:v>
                </c:pt>
                <c:pt idx="46">
                  <c:v>76</c:v>
                </c:pt>
                <c:pt idx="47">
                  <c:v>77</c:v>
                </c:pt>
                <c:pt idx="48">
                  <c:v>78</c:v>
                </c:pt>
                <c:pt idx="49">
                  <c:v>79</c:v>
                </c:pt>
                <c:pt idx="50">
                  <c:v>80</c:v>
                </c:pt>
                <c:pt idx="51">
                  <c:v>81</c:v>
                </c:pt>
                <c:pt idx="52">
                  <c:v>82</c:v>
                </c:pt>
                <c:pt idx="53">
                  <c:v>83</c:v>
                </c:pt>
                <c:pt idx="54">
                  <c:v>84</c:v>
                </c:pt>
                <c:pt idx="55">
                  <c:v>85</c:v>
                </c:pt>
                <c:pt idx="56">
                  <c:v>86</c:v>
                </c:pt>
                <c:pt idx="57">
                  <c:v>87</c:v>
                </c:pt>
                <c:pt idx="58">
                  <c:v>88</c:v>
                </c:pt>
                <c:pt idx="59">
                  <c:v>89</c:v>
                </c:pt>
                <c:pt idx="60">
                  <c:v>90</c:v>
                </c:pt>
                <c:pt idx="61">
                  <c:v>91</c:v>
                </c:pt>
                <c:pt idx="62">
                  <c:v>92</c:v>
                </c:pt>
                <c:pt idx="63">
                  <c:v>93</c:v>
                </c:pt>
                <c:pt idx="64">
                  <c:v>94</c:v>
                </c:pt>
                <c:pt idx="65">
                  <c:v>95</c:v>
                </c:pt>
                <c:pt idx="66">
                  <c:v>96</c:v>
                </c:pt>
                <c:pt idx="67">
                  <c:v>97</c:v>
                </c:pt>
                <c:pt idx="68">
                  <c:v>98</c:v>
                </c:pt>
                <c:pt idx="69">
                  <c:v>99</c:v>
                </c:pt>
                <c:pt idx="70">
                  <c:v>100</c:v>
                </c:pt>
                <c:pt idx="71">
                  <c:v>101</c:v>
                </c:pt>
                <c:pt idx="72">
                  <c:v>102</c:v>
                </c:pt>
                <c:pt idx="73">
                  <c:v>103</c:v>
                </c:pt>
                <c:pt idx="74">
                  <c:v>104</c:v>
                </c:pt>
                <c:pt idx="75">
                  <c:v>105</c:v>
                </c:pt>
              </c:numCache>
            </c:numRef>
          </c:xVal>
          <c:yVal>
            <c:numRef>
              <c:f>'Table 4'!$N$35:$N$110</c:f>
              <c:numCache>
                <c:formatCode>#,##0</c:formatCode>
                <c:ptCount val="76"/>
                <c:pt idx="0">
                  <c:v>193</c:v>
                </c:pt>
                <c:pt idx="1">
                  <c:v>214</c:v>
                </c:pt>
                <c:pt idx="2">
                  <c:v>172</c:v>
                </c:pt>
                <c:pt idx="3">
                  <c:v>215</c:v>
                </c:pt>
                <c:pt idx="4">
                  <c:v>210</c:v>
                </c:pt>
                <c:pt idx="5">
                  <c:v>257</c:v>
                </c:pt>
                <c:pt idx="6">
                  <c:v>265</c:v>
                </c:pt>
                <c:pt idx="7">
                  <c:v>308</c:v>
                </c:pt>
                <c:pt idx="8">
                  <c:v>350</c:v>
                </c:pt>
                <c:pt idx="9">
                  <c:v>371</c:v>
                </c:pt>
                <c:pt idx="10">
                  <c:v>379</c:v>
                </c:pt>
                <c:pt idx="11">
                  <c:v>485</c:v>
                </c:pt>
                <c:pt idx="12">
                  <c:v>495</c:v>
                </c:pt>
                <c:pt idx="13">
                  <c:v>578</c:v>
                </c:pt>
                <c:pt idx="14">
                  <c:v>692</c:v>
                </c:pt>
                <c:pt idx="15">
                  <c:v>722</c:v>
                </c:pt>
                <c:pt idx="16">
                  <c:v>813</c:v>
                </c:pt>
                <c:pt idx="17">
                  <c:v>906</c:v>
                </c:pt>
                <c:pt idx="18">
                  <c:v>1075</c:v>
                </c:pt>
                <c:pt idx="19">
                  <c:v>1225</c:v>
                </c:pt>
                <c:pt idx="20">
                  <c:v>1348</c:v>
                </c:pt>
                <c:pt idx="21">
                  <c:v>1519</c:v>
                </c:pt>
                <c:pt idx="22">
                  <c:v>1646</c:v>
                </c:pt>
                <c:pt idx="23">
                  <c:v>1777</c:v>
                </c:pt>
                <c:pt idx="24">
                  <c:v>2022</c:v>
                </c:pt>
                <c:pt idx="25">
                  <c:v>2340</c:v>
                </c:pt>
                <c:pt idx="26">
                  <c:v>1856</c:v>
                </c:pt>
                <c:pt idx="27">
                  <c:v>1832</c:v>
                </c:pt>
                <c:pt idx="28">
                  <c:v>2237</c:v>
                </c:pt>
                <c:pt idx="29">
                  <c:v>2646</c:v>
                </c:pt>
                <c:pt idx="30">
                  <c:v>3031</c:v>
                </c:pt>
                <c:pt idx="31">
                  <c:v>3367</c:v>
                </c:pt>
                <c:pt idx="32">
                  <c:v>3638</c:v>
                </c:pt>
                <c:pt idx="33">
                  <c:v>3853</c:v>
                </c:pt>
                <c:pt idx="34">
                  <c:v>4392</c:v>
                </c:pt>
                <c:pt idx="35">
                  <c:v>4695</c:v>
                </c:pt>
                <c:pt idx="36">
                  <c:v>5156</c:v>
                </c:pt>
                <c:pt idx="37">
                  <c:v>5383</c:v>
                </c:pt>
                <c:pt idx="38">
                  <c:v>5791</c:v>
                </c:pt>
                <c:pt idx="39">
                  <c:v>6228</c:v>
                </c:pt>
                <c:pt idx="40">
                  <c:v>6749</c:v>
                </c:pt>
                <c:pt idx="41">
                  <c:v>7154</c:v>
                </c:pt>
                <c:pt idx="42">
                  <c:v>7688</c:v>
                </c:pt>
                <c:pt idx="43">
                  <c:v>8097</c:v>
                </c:pt>
                <c:pt idx="44">
                  <c:v>8881</c:v>
                </c:pt>
                <c:pt idx="45">
                  <c:v>9351</c:v>
                </c:pt>
                <c:pt idx="46">
                  <c:v>9062</c:v>
                </c:pt>
                <c:pt idx="47">
                  <c:v>9548</c:v>
                </c:pt>
                <c:pt idx="48">
                  <c:v>9956</c:v>
                </c:pt>
                <c:pt idx="49">
                  <c:v>10292</c:v>
                </c:pt>
                <c:pt idx="50">
                  <c:v>10504</c:v>
                </c:pt>
                <c:pt idx="51">
                  <c:v>10337</c:v>
                </c:pt>
                <c:pt idx="52">
                  <c:v>10586</c:v>
                </c:pt>
                <c:pt idx="53">
                  <c:v>10294</c:v>
                </c:pt>
                <c:pt idx="54">
                  <c:v>10070</c:v>
                </c:pt>
                <c:pt idx="55">
                  <c:v>9489</c:v>
                </c:pt>
                <c:pt idx="56">
                  <c:v>9144</c:v>
                </c:pt>
                <c:pt idx="57">
                  <c:v>8368</c:v>
                </c:pt>
                <c:pt idx="58">
                  <c:v>7219</c:v>
                </c:pt>
                <c:pt idx="59">
                  <c:v>6529</c:v>
                </c:pt>
                <c:pt idx="60">
                  <c:v>5885</c:v>
                </c:pt>
                <c:pt idx="61">
                  <c:v>4904</c:v>
                </c:pt>
                <c:pt idx="62">
                  <c:v>4002</c:v>
                </c:pt>
                <c:pt idx="63">
                  <c:v>3334</c:v>
                </c:pt>
                <c:pt idx="64">
                  <c:v>2494</c:v>
                </c:pt>
                <c:pt idx="65">
                  <c:v>2024</c:v>
                </c:pt>
                <c:pt idx="66">
                  <c:v>1339</c:v>
                </c:pt>
                <c:pt idx="67">
                  <c:v>964</c:v>
                </c:pt>
                <c:pt idx="68">
                  <c:v>698</c:v>
                </c:pt>
                <c:pt idx="69">
                  <c:v>483</c:v>
                </c:pt>
                <c:pt idx="70">
                  <c:v>281</c:v>
                </c:pt>
                <c:pt idx="71">
                  <c:v>187</c:v>
                </c:pt>
                <c:pt idx="72">
                  <c:v>95</c:v>
                </c:pt>
                <c:pt idx="73">
                  <c:v>58</c:v>
                </c:pt>
                <c:pt idx="74">
                  <c:v>37</c:v>
                </c:pt>
                <c:pt idx="75">
                  <c:v>31</c:v>
                </c:pt>
              </c:numCache>
            </c:numRef>
          </c:yVal>
          <c:smooth val="0"/>
          <c:extLst xmlns:c16r2="http://schemas.microsoft.com/office/drawing/2015/06/chart">
            <c:ext xmlns:c16="http://schemas.microsoft.com/office/drawing/2014/chart" uri="{C3380CC4-5D6E-409C-BE32-E72D297353CC}">
              <c16:uniqueId val="{00000001-6331-4C3C-9487-B4B597A81BAA}"/>
            </c:ext>
          </c:extLst>
        </c:ser>
        <c:ser>
          <c:idx val="2"/>
          <c:order val="2"/>
          <c:spPr>
            <a:ln w="31750">
              <a:solidFill>
                <a:schemeClr val="tx1"/>
              </a:solidFill>
              <a:prstDash val="sysDash"/>
            </a:ln>
          </c:spPr>
          <c:marker>
            <c:symbol val="none"/>
          </c:marker>
          <c:xVal>
            <c:numRef>
              <c:f>'Table 4'!$M$129:$M$130</c:f>
              <c:numCache>
                <c:formatCode>General</c:formatCode>
                <c:ptCount val="2"/>
                <c:pt idx="0">
                  <c:v>82</c:v>
                </c:pt>
                <c:pt idx="1">
                  <c:v>82</c:v>
                </c:pt>
              </c:numCache>
            </c:numRef>
          </c:xVal>
          <c:yVal>
            <c:numRef>
              <c:f>'Table 4'!$N$129:$N$130</c:f>
              <c:numCache>
                <c:formatCode>General</c:formatCode>
                <c:ptCount val="2"/>
                <c:pt idx="0">
                  <c:v>0</c:v>
                </c:pt>
                <c:pt idx="1">
                  <c:v>10500</c:v>
                </c:pt>
              </c:numCache>
            </c:numRef>
          </c:yVal>
          <c:smooth val="0"/>
          <c:extLst xmlns:c16r2="http://schemas.microsoft.com/office/drawing/2015/06/chart">
            <c:ext xmlns:c16="http://schemas.microsoft.com/office/drawing/2014/chart" uri="{C3380CC4-5D6E-409C-BE32-E72D297353CC}">
              <c16:uniqueId val="{00000002-6331-4C3C-9487-B4B597A81BAA}"/>
            </c:ext>
          </c:extLst>
        </c:ser>
        <c:ser>
          <c:idx val="3"/>
          <c:order val="3"/>
          <c:spPr>
            <a:ln w="31750">
              <a:solidFill>
                <a:prstClr val="black"/>
              </a:solidFill>
              <a:prstDash val="sysDash"/>
            </a:ln>
          </c:spPr>
          <c:marker>
            <c:symbol val="none"/>
          </c:marker>
          <c:xVal>
            <c:numRef>
              <c:f>'Table 3'!$M$130:$M$131</c:f>
              <c:numCache>
                <c:formatCode>General</c:formatCode>
                <c:ptCount val="2"/>
                <c:pt idx="0">
                  <c:v>73</c:v>
                </c:pt>
                <c:pt idx="1">
                  <c:v>73</c:v>
                </c:pt>
              </c:numCache>
            </c:numRef>
          </c:xVal>
          <c:yVal>
            <c:numRef>
              <c:f>'Table 3'!$N$130:$N$131</c:f>
              <c:numCache>
                <c:formatCode>General</c:formatCode>
                <c:ptCount val="2"/>
                <c:pt idx="0">
                  <c:v>0</c:v>
                </c:pt>
                <c:pt idx="1">
                  <c:v>10500</c:v>
                </c:pt>
              </c:numCache>
            </c:numRef>
          </c:yVal>
          <c:smooth val="0"/>
          <c:extLst xmlns:c16r2="http://schemas.microsoft.com/office/drawing/2015/06/chart">
            <c:ext xmlns:c16="http://schemas.microsoft.com/office/drawing/2014/chart" uri="{C3380CC4-5D6E-409C-BE32-E72D297353CC}">
              <c16:uniqueId val="{00000003-6331-4C3C-9487-B4B597A81BAA}"/>
            </c:ext>
          </c:extLst>
        </c:ser>
        <c:dLbls>
          <c:showLegendKey val="0"/>
          <c:showVal val="0"/>
          <c:showCatName val="0"/>
          <c:showSerName val="0"/>
          <c:showPercent val="0"/>
          <c:showBubbleSize val="0"/>
        </c:dLbls>
        <c:axId val="244913912"/>
        <c:axId val="244914304"/>
      </c:scatterChart>
      <c:valAx>
        <c:axId val="244913912"/>
        <c:scaling>
          <c:orientation val="minMax"/>
          <c:max val="105"/>
          <c:min val="30"/>
        </c:scaling>
        <c:delete val="0"/>
        <c:axPos val="b"/>
        <c:majorGridlines>
          <c:spPr>
            <a:ln>
              <a:solidFill>
                <a:schemeClr val="bg1">
                  <a:lumMod val="85000"/>
                </a:schemeClr>
              </a:solidFill>
            </a:ln>
          </c:spPr>
        </c:majorGridlines>
        <c:title>
          <c:tx>
            <c:rich>
              <a:bodyPr/>
              <a:lstStyle/>
              <a:p>
                <a:pPr>
                  <a:defRPr sz="1200">
                    <a:latin typeface="+mn-lt"/>
                  </a:defRPr>
                </a:pPr>
                <a:r>
                  <a:rPr lang="en-US" sz="1200">
                    <a:latin typeface="+mn-lt"/>
                  </a:rPr>
                  <a:t>Age</a:t>
                </a:r>
              </a:p>
            </c:rich>
          </c:tx>
          <c:overlay val="0"/>
        </c:title>
        <c:numFmt formatCode="General" sourceLinked="1"/>
        <c:majorTickMark val="out"/>
        <c:minorTickMark val="out"/>
        <c:tickLblPos val="nextTo"/>
        <c:crossAx val="244914304"/>
        <c:crosses val="autoZero"/>
        <c:crossBetween val="midCat"/>
        <c:majorUnit val="10"/>
        <c:minorUnit val="5"/>
      </c:valAx>
      <c:valAx>
        <c:axId val="244914304"/>
        <c:scaling>
          <c:orientation val="minMax"/>
        </c:scaling>
        <c:delete val="0"/>
        <c:axPos val="l"/>
        <c:majorGridlines>
          <c:spPr>
            <a:ln>
              <a:solidFill>
                <a:schemeClr val="bg1">
                  <a:lumMod val="85000"/>
                </a:schemeClr>
              </a:solidFill>
            </a:ln>
          </c:spPr>
        </c:majorGridlines>
        <c:title>
          <c:tx>
            <c:rich>
              <a:bodyPr rot="-5400000" vert="horz"/>
              <a:lstStyle/>
              <a:p>
                <a:pPr>
                  <a:defRPr sz="1200">
                    <a:latin typeface="+mn-lt"/>
                  </a:defRPr>
                </a:pPr>
                <a:r>
                  <a:rPr lang="en-US" sz="1200">
                    <a:latin typeface="+mn-lt"/>
                  </a:rPr>
                  <a:t>Number of deaths</a:t>
                </a:r>
              </a:p>
            </c:rich>
          </c:tx>
          <c:layout>
            <c:manualLayout>
              <c:xMode val="edge"/>
              <c:yMode val="edge"/>
              <c:x val="0"/>
              <c:y val="0.12055978822865838"/>
            </c:manualLayout>
          </c:layout>
          <c:overlay val="0"/>
        </c:title>
        <c:numFmt formatCode="#,##0" sourceLinked="1"/>
        <c:majorTickMark val="out"/>
        <c:minorTickMark val="out"/>
        <c:tickLblPos val="nextTo"/>
        <c:crossAx val="244913912"/>
        <c:crosses val="autoZero"/>
        <c:crossBetween val="midCat"/>
        <c:majorUnit val="2000"/>
        <c:minorUnit val="1000"/>
      </c:valAx>
      <c:spPr>
        <a:ln>
          <a:solidFill>
            <a:schemeClr val="tx1"/>
          </a:solidFill>
        </a:ln>
      </c:spPr>
    </c:plotArea>
    <c:legend>
      <c:legendPos val="r"/>
      <c:legendEntry>
        <c:idx val="2"/>
        <c:delete val="1"/>
      </c:legendEntry>
      <c:legendEntry>
        <c:idx val="3"/>
        <c:delete val="1"/>
      </c:legendEntry>
      <c:layout>
        <c:manualLayout>
          <c:xMode val="edge"/>
          <c:yMode val="edge"/>
          <c:x val="0.21822193458694431"/>
          <c:y val="8.1495188101487537E-2"/>
          <c:w val="0.27915888619213247"/>
          <c:h val="0.24286686399923821"/>
        </c:manualLayout>
      </c:layout>
      <c:overlay val="0"/>
      <c:spPr>
        <a:solidFill>
          <a:schemeClr val="bg1"/>
        </a:solidFill>
        <a:ln>
          <a:solidFill>
            <a:sysClr val="windowText" lastClr="000000"/>
          </a:solidFill>
        </a:ln>
      </c:spPr>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265844649903094"/>
          <c:y val="5.1318316084315238E-2"/>
          <c:w val="0.79268588848681665"/>
          <c:h val="0.74801083892291242"/>
        </c:manualLayout>
      </c:layout>
      <c:scatterChart>
        <c:scatterStyle val="lineMarker"/>
        <c:varyColors val="0"/>
        <c:ser>
          <c:idx val="0"/>
          <c:order val="0"/>
          <c:tx>
            <c:v>Women</c:v>
          </c:tx>
          <c:spPr>
            <a:ln w="38100">
              <a:solidFill>
                <a:schemeClr val="accent1">
                  <a:lumMod val="75000"/>
                </a:schemeClr>
              </a:solidFill>
            </a:ln>
          </c:spPr>
          <c:marker>
            <c:symbol val="none"/>
          </c:marker>
          <c:xVal>
            <c:numRef>
              <c:f>'European Standard Population'!$B$28:$BB$28</c:f>
              <c:numCache>
                <c:formatCode>General</c:formatCode>
                <c:ptCount val="53"/>
                <c:pt idx="0">
                  <c:v>1963</c:v>
                </c:pt>
                <c:pt idx="1">
                  <c:v>1964</c:v>
                </c:pt>
                <c:pt idx="2">
                  <c:v>1965</c:v>
                </c:pt>
                <c:pt idx="3">
                  <c:v>1966</c:v>
                </c:pt>
                <c:pt idx="4">
                  <c:v>1967</c:v>
                </c:pt>
                <c:pt idx="5">
                  <c:v>1968</c:v>
                </c:pt>
                <c:pt idx="6">
                  <c:v>1969</c:v>
                </c:pt>
                <c:pt idx="7">
                  <c:v>1970</c:v>
                </c:pt>
                <c:pt idx="8">
                  <c:v>1971</c:v>
                </c:pt>
                <c:pt idx="9">
                  <c:v>1972</c:v>
                </c:pt>
                <c:pt idx="10">
                  <c:v>1973</c:v>
                </c:pt>
                <c:pt idx="11">
                  <c:v>1974</c:v>
                </c:pt>
                <c:pt idx="12">
                  <c:v>1975</c:v>
                </c:pt>
                <c:pt idx="13">
                  <c:v>1976</c:v>
                </c:pt>
                <c:pt idx="14">
                  <c:v>1977</c:v>
                </c:pt>
                <c:pt idx="15">
                  <c:v>1978</c:v>
                </c:pt>
                <c:pt idx="16">
                  <c:v>1979</c:v>
                </c:pt>
                <c:pt idx="17">
                  <c:v>1980</c:v>
                </c:pt>
                <c:pt idx="18">
                  <c:v>1981</c:v>
                </c:pt>
                <c:pt idx="19">
                  <c:v>1982</c:v>
                </c:pt>
                <c:pt idx="20">
                  <c:v>1983</c:v>
                </c:pt>
                <c:pt idx="21">
                  <c:v>1984</c:v>
                </c:pt>
                <c:pt idx="22">
                  <c:v>1985</c:v>
                </c:pt>
                <c:pt idx="23">
                  <c:v>1986</c:v>
                </c:pt>
                <c:pt idx="24">
                  <c:v>1987</c:v>
                </c:pt>
                <c:pt idx="25">
                  <c:v>1988</c:v>
                </c:pt>
                <c:pt idx="26">
                  <c:v>1989</c:v>
                </c:pt>
                <c:pt idx="27">
                  <c:v>1990</c:v>
                </c:pt>
                <c:pt idx="28">
                  <c:v>1991</c:v>
                </c:pt>
                <c:pt idx="29">
                  <c:v>1992</c:v>
                </c:pt>
                <c:pt idx="30">
                  <c:v>1993</c:v>
                </c:pt>
                <c:pt idx="31">
                  <c:v>1994</c:v>
                </c:pt>
                <c:pt idx="32">
                  <c:v>1995</c:v>
                </c:pt>
                <c:pt idx="33">
                  <c:v>1996</c:v>
                </c:pt>
                <c:pt idx="34">
                  <c:v>1997</c:v>
                </c:pt>
                <c:pt idx="35">
                  <c:v>1998</c:v>
                </c:pt>
                <c:pt idx="36">
                  <c:v>1999</c:v>
                </c:pt>
                <c:pt idx="37">
                  <c:v>2000</c:v>
                </c:pt>
                <c:pt idx="38">
                  <c:v>2001</c:v>
                </c:pt>
                <c:pt idx="39">
                  <c:v>2002</c:v>
                </c:pt>
                <c:pt idx="40">
                  <c:v>2003</c:v>
                </c:pt>
                <c:pt idx="41">
                  <c:v>2004</c:v>
                </c:pt>
                <c:pt idx="42">
                  <c:v>2005</c:v>
                </c:pt>
                <c:pt idx="43">
                  <c:v>2006</c:v>
                </c:pt>
                <c:pt idx="44">
                  <c:v>2007</c:v>
                </c:pt>
                <c:pt idx="45">
                  <c:v>2008</c:v>
                </c:pt>
                <c:pt idx="46">
                  <c:v>2009</c:v>
                </c:pt>
                <c:pt idx="47">
                  <c:v>2010</c:v>
                </c:pt>
                <c:pt idx="48">
                  <c:v>2011</c:v>
                </c:pt>
                <c:pt idx="49">
                  <c:v>2012</c:v>
                </c:pt>
                <c:pt idx="50">
                  <c:v>2013</c:v>
                </c:pt>
                <c:pt idx="51">
                  <c:v>2014</c:v>
                </c:pt>
                <c:pt idx="52">
                  <c:v>2015</c:v>
                </c:pt>
              </c:numCache>
            </c:numRef>
          </c:xVal>
          <c:yVal>
            <c:numRef>
              <c:f>'European Standard Population'!$B$25:$BB$25</c:f>
              <c:numCache>
                <c:formatCode>General</c:formatCode>
                <c:ptCount val="53"/>
                <c:pt idx="0">
                  <c:v>15.835238219351529</c:v>
                </c:pt>
                <c:pt idx="1">
                  <c:v>14.32666941096547</c:v>
                </c:pt>
                <c:pt idx="2">
                  <c:v>14.45451974630477</c:v>
                </c:pt>
                <c:pt idx="3">
                  <c:v>14.686503275452326</c:v>
                </c:pt>
                <c:pt idx="4">
                  <c:v>13.897547380224422</c:v>
                </c:pt>
                <c:pt idx="5">
                  <c:v>14.703500469870939</c:v>
                </c:pt>
                <c:pt idx="6">
                  <c:v>14.472836140331976</c:v>
                </c:pt>
                <c:pt idx="7">
                  <c:v>14.197253725238641</c:v>
                </c:pt>
                <c:pt idx="8">
                  <c:v>13.648970924743713</c:v>
                </c:pt>
                <c:pt idx="9">
                  <c:v>14.08377313087809</c:v>
                </c:pt>
                <c:pt idx="10">
                  <c:v>13.895787602522484</c:v>
                </c:pt>
                <c:pt idx="11">
                  <c:v>13.734207068048551</c:v>
                </c:pt>
                <c:pt idx="12">
                  <c:v>13.496979566779121</c:v>
                </c:pt>
                <c:pt idx="13">
                  <c:v>13.815279525921326</c:v>
                </c:pt>
                <c:pt idx="14">
                  <c:v>13.096771952342793</c:v>
                </c:pt>
                <c:pt idx="15">
                  <c:v>13.12863916183051</c:v>
                </c:pt>
                <c:pt idx="16">
                  <c:v>13.202727042906508</c:v>
                </c:pt>
                <c:pt idx="17">
                  <c:v>12.726878517048585</c:v>
                </c:pt>
                <c:pt idx="18">
                  <c:v>12.527707531911545</c:v>
                </c:pt>
                <c:pt idx="19">
                  <c:v>12.475186182572926</c:v>
                </c:pt>
                <c:pt idx="20">
                  <c:v>12.250057837980474</c:v>
                </c:pt>
                <c:pt idx="21">
                  <c:v>11.86467343506302</c:v>
                </c:pt>
                <c:pt idx="22">
                  <c:v>12.174269280696699</c:v>
                </c:pt>
                <c:pt idx="23">
                  <c:v>11.799226730930515</c:v>
                </c:pt>
                <c:pt idx="24">
                  <c:v>11.438112002744868</c:v>
                </c:pt>
                <c:pt idx="25">
                  <c:v>11.412291288721054</c:v>
                </c:pt>
                <c:pt idx="26">
                  <c:v>11.41498367338292</c:v>
                </c:pt>
                <c:pt idx="27">
                  <c:v>10.98925626691717</c:v>
                </c:pt>
                <c:pt idx="28">
                  <c:v>10.977906498827474</c:v>
                </c:pt>
                <c:pt idx="29">
                  <c:v>10.659310105339031</c:v>
                </c:pt>
                <c:pt idx="30">
                  <c:v>10.93355240092335</c:v>
                </c:pt>
                <c:pt idx="31">
                  <c:v>10.380477061082004</c:v>
                </c:pt>
                <c:pt idx="32">
                  <c:v>10.495836469800675</c:v>
                </c:pt>
                <c:pt idx="33">
                  <c:v>10.375846940237004</c:v>
                </c:pt>
                <c:pt idx="34">
                  <c:v>10.258380042304848</c:v>
                </c:pt>
                <c:pt idx="35">
                  <c:v>10.085448339984735</c:v>
                </c:pt>
                <c:pt idx="36">
                  <c:v>10.042467969152703</c:v>
                </c:pt>
                <c:pt idx="37">
                  <c:v>9.6538376579701968</c:v>
                </c:pt>
                <c:pt idx="38">
                  <c:v>9.4604751103015321</c:v>
                </c:pt>
                <c:pt idx="39">
                  <c:v>9.4369585051790779</c:v>
                </c:pt>
                <c:pt idx="40">
                  <c:v>9.5069395038790567</c:v>
                </c:pt>
                <c:pt idx="41">
                  <c:v>8.9865352658270279</c:v>
                </c:pt>
                <c:pt idx="42">
                  <c:v>8.8537624599762594</c:v>
                </c:pt>
                <c:pt idx="43">
                  <c:v>8.5058917355704509</c:v>
                </c:pt>
                <c:pt idx="44">
                  <c:v>8.4075899485044268</c:v>
                </c:pt>
                <c:pt idx="45">
                  <c:v>8.3758841870068395</c:v>
                </c:pt>
                <c:pt idx="46">
                  <c:v>7.9110275666450756</c:v>
                </c:pt>
                <c:pt idx="47">
                  <c:v>7.8478089878560278</c:v>
                </c:pt>
                <c:pt idx="48">
                  <c:v>7.5972312750075766</c:v>
                </c:pt>
                <c:pt idx="49">
                  <c:v>7.6965827260650101</c:v>
                </c:pt>
                <c:pt idx="50">
                  <c:v>7.6600603005464345</c:v>
                </c:pt>
                <c:pt idx="51">
                  <c:v>7.4260136880683314</c:v>
                </c:pt>
                <c:pt idx="52">
                  <c:v>7.7384069357407474</c:v>
                </c:pt>
              </c:numCache>
            </c:numRef>
          </c:yVal>
          <c:smooth val="0"/>
          <c:extLst xmlns:c16r2="http://schemas.microsoft.com/office/drawing/2015/06/chart">
            <c:ext xmlns:c16="http://schemas.microsoft.com/office/drawing/2014/chart" uri="{C3380CC4-5D6E-409C-BE32-E72D297353CC}">
              <c16:uniqueId val="{00000000-12C7-4C9D-8BFB-1C9A7EA791D9}"/>
            </c:ext>
          </c:extLst>
        </c:ser>
        <c:ser>
          <c:idx val="1"/>
          <c:order val="1"/>
          <c:tx>
            <c:v>Men</c:v>
          </c:tx>
          <c:spPr>
            <a:ln w="38100">
              <a:solidFill>
                <a:srgbClr val="C00000"/>
              </a:solidFill>
            </a:ln>
          </c:spPr>
          <c:marker>
            <c:symbol val="none"/>
          </c:marker>
          <c:xVal>
            <c:numRef>
              <c:f>'European Standard Population'!$B$28:$BB$28</c:f>
              <c:numCache>
                <c:formatCode>General</c:formatCode>
                <c:ptCount val="53"/>
                <c:pt idx="0">
                  <c:v>1963</c:v>
                </c:pt>
                <c:pt idx="1">
                  <c:v>1964</c:v>
                </c:pt>
                <c:pt idx="2">
                  <c:v>1965</c:v>
                </c:pt>
                <c:pt idx="3">
                  <c:v>1966</c:v>
                </c:pt>
                <c:pt idx="4">
                  <c:v>1967</c:v>
                </c:pt>
                <c:pt idx="5">
                  <c:v>1968</c:v>
                </c:pt>
                <c:pt idx="6">
                  <c:v>1969</c:v>
                </c:pt>
                <c:pt idx="7">
                  <c:v>1970</c:v>
                </c:pt>
                <c:pt idx="8">
                  <c:v>1971</c:v>
                </c:pt>
                <c:pt idx="9">
                  <c:v>1972</c:v>
                </c:pt>
                <c:pt idx="10">
                  <c:v>1973</c:v>
                </c:pt>
                <c:pt idx="11">
                  <c:v>1974</c:v>
                </c:pt>
                <c:pt idx="12">
                  <c:v>1975</c:v>
                </c:pt>
                <c:pt idx="13">
                  <c:v>1976</c:v>
                </c:pt>
                <c:pt idx="14">
                  <c:v>1977</c:v>
                </c:pt>
                <c:pt idx="15">
                  <c:v>1978</c:v>
                </c:pt>
                <c:pt idx="16">
                  <c:v>1979</c:v>
                </c:pt>
                <c:pt idx="17">
                  <c:v>1980</c:v>
                </c:pt>
                <c:pt idx="18">
                  <c:v>1981</c:v>
                </c:pt>
                <c:pt idx="19">
                  <c:v>1982</c:v>
                </c:pt>
                <c:pt idx="20">
                  <c:v>1983</c:v>
                </c:pt>
                <c:pt idx="21">
                  <c:v>1984</c:v>
                </c:pt>
                <c:pt idx="22">
                  <c:v>1985</c:v>
                </c:pt>
                <c:pt idx="23">
                  <c:v>1986</c:v>
                </c:pt>
                <c:pt idx="24">
                  <c:v>1987</c:v>
                </c:pt>
                <c:pt idx="25">
                  <c:v>1988</c:v>
                </c:pt>
                <c:pt idx="26">
                  <c:v>1989</c:v>
                </c:pt>
                <c:pt idx="27">
                  <c:v>1990</c:v>
                </c:pt>
                <c:pt idx="28">
                  <c:v>1991</c:v>
                </c:pt>
                <c:pt idx="29">
                  <c:v>1992</c:v>
                </c:pt>
                <c:pt idx="30">
                  <c:v>1993</c:v>
                </c:pt>
                <c:pt idx="31">
                  <c:v>1994</c:v>
                </c:pt>
                <c:pt idx="32">
                  <c:v>1995</c:v>
                </c:pt>
                <c:pt idx="33">
                  <c:v>1996</c:v>
                </c:pt>
                <c:pt idx="34">
                  <c:v>1997</c:v>
                </c:pt>
                <c:pt idx="35">
                  <c:v>1998</c:v>
                </c:pt>
                <c:pt idx="36">
                  <c:v>1999</c:v>
                </c:pt>
                <c:pt idx="37">
                  <c:v>2000</c:v>
                </c:pt>
                <c:pt idx="38">
                  <c:v>2001</c:v>
                </c:pt>
                <c:pt idx="39">
                  <c:v>2002</c:v>
                </c:pt>
                <c:pt idx="40">
                  <c:v>2003</c:v>
                </c:pt>
                <c:pt idx="41">
                  <c:v>2004</c:v>
                </c:pt>
                <c:pt idx="42">
                  <c:v>2005</c:v>
                </c:pt>
                <c:pt idx="43">
                  <c:v>2006</c:v>
                </c:pt>
                <c:pt idx="44">
                  <c:v>2007</c:v>
                </c:pt>
                <c:pt idx="45">
                  <c:v>2008</c:v>
                </c:pt>
                <c:pt idx="46">
                  <c:v>2009</c:v>
                </c:pt>
                <c:pt idx="47">
                  <c:v>2010</c:v>
                </c:pt>
                <c:pt idx="48">
                  <c:v>2011</c:v>
                </c:pt>
                <c:pt idx="49">
                  <c:v>2012</c:v>
                </c:pt>
                <c:pt idx="50">
                  <c:v>2013</c:v>
                </c:pt>
                <c:pt idx="51">
                  <c:v>2014</c:v>
                </c:pt>
                <c:pt idx="52">
                  <c:v>2015</c:v>
                </c:pt>
              </c:numCache>
            </c:numRef>
          </c:xVal>
          <c:yVal>
            <c:numRef>
              <c:f>'European Standard Population'!$B$24:$BB$24</c:f>
              <c:numCache>
                <c:formatCode>General</c:formatCode>
                <c:ptCount val="53"/>
                <c:pt idx="0">
                  <c:v>25.242210892005712</c:v>
                </c:pt>
                <c:pt idx="1">
                  <c:v>23.059954308847235</c:v>
                </c:pt>
                <c:pt idx="2">
                  <c:v>23.451488046959174</c:v>
                </c:pt>
                <c:pt idx="3">
                  <c:v>24.057185217138745</c:v>
                </c:pt>
                <c:pt idx="4">
                  <c:v>22.681662989823622</c:v>
                </c:pt>
                <c:pt idx="5">
                  <c:v>24.048056710542074</c:v>
                </c:pt>
                <c:pt idx="6">
                  <c:v>23.844336264228989</c:v>
                </c:pt>
                <c:pt idx="7">
                  <c:v>23.367315647677014</c:v>
                </c:pt>
                <c:pt idx="8">
                  <c:v>22.553379663294638</c:v>
                </c:pt>
                <c:pt idx="9">
                  <c:v>23.380709542087345</c:v>
                </c:pt>
                <c:pt idx="10">
                  <c:v>22.910171667462933</c:v>
                </c:pt>
                <c:pt idx="11">
                  <c:v>22.654679989365189</c:v>
                </c:pt>
                <c:pt idx="12">
                  <c:v>22.346363824912142</c:v>
                </c:pt>
                <c:pt idx="13">
                  <c:v>22.660985807179074</c:v>
                </c:pt>
                <c:pt idx="14">
                  <c:v>21.576766293794527</c:v>
                </c:pt>
                <c:pt idx="15">
                  <c:v>21.758833644994226</c:v>
                </c:pt>
                <c:pt idx="16">
                  <c:v>21.749670868673189</c:v>
                </c:pt>
                <c:pt idx="17">
                  <c:v>20.956079385842646</c:v>
                </c:pt>
                <c:pt idx="18">
                  <c:v>20.595018509538509</c:v>
                </c:pt>
                <c:pt idx="19">
                  <c:v>20.443147905274024</c:v>
                </c:pt>
                <c:pt idx="20">
                  <c:v>20.190291624663278</c:v>
                </c:pt>
                <c:pt idx="21">
                  <c:v>19.440803706048914</c:v>
                </c:pt>
                <c:pt idx="22">
                  <c:v>19.830729874837612</c:v>
                </c:pt>
                <c:pt idx="23">
                  <c:v>19.239846487145922</c:v>
                </c:pt>
                <c:pt idx="24">
                  <c:v>18.417523296589629</c:v>
                </c:pt>
                <c:pt idx="25">
                  <c:v>18.271370634690371</c:v>
                </c:pt>
                <c:pt idx="26">
                  <c:v>18.109824469906751</c:v>
                </c:pt>
                <c:pt idx="27">
                  <c:v>17.576971327466701</c:v>
                </c:pt>
                <c:pt idx="28">
                  <c:v>17.415266381007129</c:v>
                </c:pt>
                <c:pt idx="29">
                  <c:v>16.850547830136083</c:v>
                </c:pt>
                <c:pt idx="30">
                  <c:v>17.13070637376277</c:v>
                </c:pt>
                <c:pt idx="31">
                  <c:v>16.203864571584461</c:v>
                </c:pt>
                <c:pt idx="32">
                  <c:v>16.271297146142068</c:v>
                </c:pt>
                <c:pt idx="33">
                  <c:v>15.917918756607119</c:v>
                </c:pt>
                <c:pt idx="34">
                  <c:v>15.490595787695408</c:v>
                </c:pt>
                <c:pt idx="35">
                  <c:v>15.172598279314723</c:v>
                </c:pt>
                <c:pt idx="36">
                  <c:v>14.93934652842168</c:v>
                </c:pt>
                <c:pt idx="37">
                  <c:v>14.344799337807707</c:v>
                </c:pt>
                <c:pt idx="38">
                  <c:v>13.924363900925835</c:v>
                </c:pt>
                <c:pt idx="39">
                  <c:v>13.760225110261548</c:v>
                </c:pt>
                <c:pt idx="40">
                  <c:v>13.616427497108354</c:v>
                </c:pt>
                <c:pt idx="41">
                  <c:v>12.899479350528035</c:v>
                </c:pt>
                <c:pt idx="42">
                  <c:v>12.549278884466203</c:v>
                </c:pt>
                <c:pt idx="43">
                  <c:v>12.125631209596676</c:v>
                </c:pt>
                <c:pt idx="44">
                  <c:v>11.835445391240556</c:v>
                </c:pt>
                <c:pt idx="45">
                  <c:v>11.687620401590657</c:v>
                </c:pt>
                <c:pt idx="46">
                  <c:v>11.221882938632042</c:v>
                </c:pt>
                <c:pt idx="47">
                  <c:v>10.977105818468134</c:v>
                </c:pt>
                <c:pt idx="48">
                  <c:v>10.58171205026772</c:v>
                </c:pt>
                <c:pt idx="49">
                  <c:v>10.51939288304427</c:v>
                </c:pt>
                <c:pt idx="50">
                  <c:v>10.531469301783694</c:v>
                </c:pt>
                <c:pt idx="51">
                  <c:v>10.243747042256848</c:v>
                </c:pt>
                <c:pt idx="52">
                  <c:v>10.492831835439874</c:v>
                </c:pt>
              </c:numCache>
            </c:numRef>
          </c:yVal>
          <c:smooth val="0"/>
          <c:extLst xmlns:c16r2="http://schemas.microsoft.com/office/drawing/2015/06/chart">
            <c:ext xmlns:c16="http://schemas.microsoft.com/office/drawing/2014/chart" uri="{C3380CC4-5D6E-409C-BE32-E72D297353CC}">
              <c16:uniqueId val="{00000001-12C7-4C9D-8BFB-1C9A7EA791D9}"/>
            </c:ext>
          </c:extLst>
        </c:ser>
        <c:dLbls>
          <c:showLegendKey val="0"/>
          <c:showVal val="0"/>
          <c:showCatName val="0"/>
          <c:showSerName val="0"/>
          <c:showPercent val="0"/>
          <c:showBubbleSize val="0"/>
        </c:dLbls>
        <c:axId val="244915872"/>
        <c:axId val="244916264"/>
      </c:scatterChart>
      <c:valAx>
        <c:axId val="244915872"/>
        <c:scaling>
          <c:orientation val="minMax"/>
        </c:scaling>
        <c:delete val="0"/>
        <c:axPos val="b"/>
        <c:majorGridlines>
          <c:spPr>
            <a:ln>
              <a:solidFill>
                <a:schemeClr val="bg1">
                  <a:lumMod val="85000"/>
                </a:schemeClr>
              </a:solidFill>
            </a:ln>
          </c:spPr>
        </c:majorGridlines>
        <c:title>
          <c:tx>
            <c:rich>
              <a:bodyPr/>
              <a:lstStyle/>
              <a:p>
                <a:pPr>
                  <a:defRPr sz="1200" b="1">
                    <a:latin typeface="+mn-lt"/>
                  </a:defRPr>
                </a:pPr>
                <a:r>
                  <a:rPr lang="en-US" sz="1200" b="1">
                    <a:latin typeface="+mn-lt"/>
                  </a:rPr>
                  <a:t>Year</a:t>
                </a:r>
              </a:p>
            </c:rich>
          </c:tx>
          <c:overlay val="0"/>
        </c:title>
        <c:numFmt formatCode="General" sourceLinked="1"/>
        <c:majorTickMark val="out"/>
        <c:minorTickMark val="out"/>
        <c:tickLblPos val="nextTo"/>
        <c:txPr>
          <a:bodyPr/>
          <a:lstStyle/>
          <a:p>
            <a:pPr>
              <a:defRPr sz="1100"/>
            </a:pPr>
            <a:endParaRPr lang="en-US"/>
          </a:p>
        </c:txPr>
        <c:crossAx val="244916264"/>
        <c:crosses val="autoZero"/>
        <c:crossBetween val="midCat"/>
        <c:majorUnit val="10"/>
        <c:minorUnit val="5"/>
      </c:valAx>
      <c:valAx>
        <c:axId val="244916264"/>
        <c:scaling>
          <c:orientation val="minMax"/>
        </c:scaling>
        <c:delete val="0"/>
        <c:axPos val="l"/>
        <c:majorGridlines>
          <c:spPr>
            <a:ln>
              <a:solidFill>
                <a:sysClr val="window" lastClr="FFFFFF">
                  <a:lumMod val="85000"/>
                </a:sysClr>
              </a:solidFill>
            </a:ln>
          </c:spPr>
        </c:majorGridlines>
        <c:title>
          <c:tx>
            <c:rich>
              <a:bodyPr rot="-5400000" vert="horz"/>
              <a:lstStyle/>
              <a:p>
                <a:pPr>
                  <a:defRPr sz="1200" b="0"/>
                </a:pPr>
                <a:r>
                  <a:rPr lang="en-US" sz="1200" b="1"/>
                  <a:t>ASDR</a:t>
                </a:r>
                <a:r>
                  <a:rPr lang="en-US" sz="1200" b="1" baseline="0"/>
                  <a:t> </a:t>
                </a:r>
                <a:r>
                  <a:rPr lang="en-US" sz="1200" b="1"/>
                  <a:t>per 1000 population from age 30</a:t>
                </a:r>
              </a:p>
            </c:rich>
          </c:tx>
          <c:layout>
            <c:manualLayout>
              <c:xMode val="edge"/>
              <c:yMode val="edge"/>
              <c:x val="5.2396835812190947E-3"/>
              <c:y val="5.1318411587440965E-2"/>
            </c:manualLayout>
          </c:layout>
          <c:overlay val="0"/>
        </c:title>
        <c:numFmt formatCode="General" sourceLinked="1"/>
        <c:majorTickMark val="out"/>
        <c:minorTickMark val="out"/>
        <c:tickLblPos val="nextTo"/>
        <c:txPr>
          <a:bodyPr/>
          <a:lstStyle/>
          <a:p>
            <a:pPr>
              <a:defRPr sz="1100"/>
            </a:pPr>
            <a:endParaRPr lang="en-US"/>
          </a:p>
        </c:txPr>
        <c:crossAx val="244915872"/>
        <c:crosses val="autoZero"/>
        <c:crossBetween val="midCat"/>
        <c:majorUnit val="5"/>
        <c:minorUnit val="1"/>
      </c:valAx>
      <c:spPr>
        <a:ln>
          <a:solidFill>
            <a:prstClr val="black"/>
          </a:solidFill>
        </a:ln>
      </c:spPr>
    </c:plotArea>
    <c:legend>
      <c:legendPos val="r"/>
      <c:layout>
        <c:manualLayout>
          <c:xMode val="edge"/>
          <c:yMode val="edge"/>
          <c:x val="0.17204177602799783"/>
          <c:y val="0.50886130553124842"/>
          <c:w val="0.17349092370128621"/>
          <c:h val="0.16716649754913224"/>
        </c:manualLayout>
      </c:layout>
      <c:overlay val="0"/>
      <c:spPr>
        <a:solidFill>
          <a:sysClr val="window" lastClr="FFFFFF"/>
        </a:solidFill>
        <a:ln>
          <a:solidFill>
            <a:prstClr val="black"/>
          </a:solidFill>
        </a:ln>
      </c:spPr>
      <c:txPr>
        <a:bodyPr/>
        <a:lstStyle/>
        <a:p>
          <a:pPr>
            <a:defRPr sz="1100"/>
          </a:pPr>
          <a:endParaRPr lang="en-US"/>
        </a:p>
      </c:txPr>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62497291928048"/>
          <c:y val="0.10277332819296738"/>
          <c:w val="0.62361149079436573"/>
          <c:h val="0.71941329735077364"/>
        </c:manualLayout>
      </c:layout>
      <c:scatterChart>
        <c:scatterStyle val="lineMarker"/>
        <c:varyColors val="0"/>
        <c:ser>
          <c:idx val="0"/>
          <c:order val="0"/>
          <c:tx>
            <c:v>30-40</c:v>
          </c:tx>
          <c:spPr>
            <a:ln w="44450">
              <a:solidFill>
                <a:srgbClr val="0070C0"/>
              </a:solidFill>
            </a:ln>
          </c:spPr>
          <c:marker>
            <c:symbol val="none"/>
          </c:marker>
          <c:xVal>
            <c:numRef>
              <c:f>'male curves 2'!$B$3:$B$66</c:f>
              <c:numCache>
                <c:formatCode>General</c:formatCode>
                <c:ptCount val="64"/>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numCache>
            </c:numRef>
          </c:xVal>
          <c:yVal>
            <c:numRef>
              <c:f>'male curves 2'!$C$3:$C$66</c:f>
              <c:numCache>
                <c:formatCode>General</c:formatCode>
                <c:ptCount val="64"/>
                <c:pt idx="0">
                  <c:v>9.9057963273547465</c:v>
                </c:pt>
                <c:pt idx="1">
                  <c:v>9.9079522905242747</c:v>
                </c:pt>
                <c:pt idx="2">
                  <c:v>9.9158823466995027</c:v>
                </c:pt>
                <c:pt idx="3">
                  <c:v>9.9216673016679362</c:v>
                </c:pt>
                <c:pt idx="4">
                  <c:v>9.9245211414595413</c:v>
                </c:pt>
                <c:pt idx="5">
                  <c:v>9.9285300132830248</c:v>
                </c:pt>
                <c:pt idx="6">
                  <c:v>9.9296381994110217</c:v>
                </c:pt>
                <c:pt idx="7">
                  <c:v>9.930205769109385</c:v>
                </c:pt>
                <c:pt idx="8">
                  <c:v>9.9324636463856368</c:v>
                </c:pt>
                <c:pt idx="9">
                  <c:v>9.9334330394627042</c:v>
                </c:pt>
                <c:pt idx="10">
                  <c:v>9.9346077515147009</c:v>
                </c:pt>
                <c:pt idx="11">
                  <c:v>9.9322141522701983</c:v>
                </c:pt>
                <c:pt idx="12">
                  <c:v>9.9351209529306814</c:v>
                </c:pt>
                <c:pt idx="13">
                  <c:v>9.9340552729561029</c:v>
                </c:pt>
                <c:pt idx="14">
                  <c:v>9.9339544578515149</c:v>
                </c:pt>
                <c:pt idx="15">
                  <c:v>9.9346486593926198</c:v>
                </c:pt>
                <c:pt idx="16">
                  <c:v>9.9352028115390247</c:v>
                </c:pt>
                <c:pt idx="17">
                  <c:v>9.9403501267592418</c:v>
                </c:pt>
                <c:pt idx="18">
                  <c:v>9.9427276709357137</c:v>
                </c:pt>
                <c:pt idx="19">
                  <c:v>9.9402841921998313</c:v>
                </c:pt>
                <c:pt idx="20">
                  <c:v>9.939998123964271</c:v>
                </c:pt>
                <c:pt idx="21">
                  <c:v>9.9409801062389338</c:v>
                </c:pt>
                <c:pt idx="22">
                  <c:v>9.9426027440007498</c:v>
                </c:pt>
                <c:pt idx="23">
                  <c:v>9.9419569943928199</c:v>
                </c:pt>
                <c:pt idx="24">
                  <c:v>9.9434083801726683</c:v>
                </c:pt>
                <c:pt idx="25">
                  <c:v>9.9440807561028688</c:v>
                </c:pt>
                <c:pt idx="26">
                  <c:v>9.9458599716088667</c:v>
                </c:pt>
                <c:pt idx="27">
                  <c:v>9.9477713860033639</c:v>
                </c:pt>
                <c:pt idx="28">
                  <c:v>9.9457982236392706</c:v>
                </c:pt>
                <c:pt idx="29">
                  <c:v>9.9458612558947621</c:v>
                </c:pt>
                <c:pt idx="30">
                  <c:v>9.9487651836485558</c:v>
                </c:pt>
                <c:pt idx="31">
                  <c:v>9.9495635955195123</c:v>
                </c:pt>
                <c:pt idx="32">
                  <c:v>9.9490001853415411</c:v>
                </c:pt>
                <c:pt idx="33">
                  <c:v>9.9493506226413153</c:v>
                </c:pt>
                <c:pt idx="34">
                  <c:v>9.9508039245903337</c:v>
                </c:pt>
                <c:pt idx="35">
                  <c:v>9.950452855764004</c:v>
                </c:pt>
                <c:pt idx="36">
                  <c:v>9.949743221035332</c:v>
                </c:pt>
                <c:pt idx="37">
                  <c:v>9.9474202987833067</c:v>
                </c:pt>
                <c:pt idx="38">
                  <c:v>9.94731734866766</c:v>
                </c:pt>
                <c:pt idx="39">
                  <c:v>9.9477543020738199</c:v>
                </c:pt>
                <c:pt idx="40">
                  <c:v>9.9467833976516964</c:v>
                </c:pt>
                <c:pt idx="41">
                  <c:v>9.9459242026727885</c:v>
                </c:pt>
                <c:pt idx="42">
                  <c:v>9.9452499514309967</c:v>
                </c:pt>
                <c:pt idx="43">
                  <c:v>9.9453467572954466</c:v>
                </c:pt>
                <c:pt idx="44">
                  <c:v>9.9427282388767395</c:v>
                </c:pt>
                <c:pt idx="45">
                  <c:v>9.9433467577071024</c:v>
                </c:pt>
                <c:pt idx="46">
                  <c:v>9.9438358404185685</c:v>
                </c:pt>
                <c:pt idx="47">
                  <c:v>9.9467681774053442</c:v>
                </c:pt>
                <c:pt idx="48">
                  <c:v>9.9441222418493513</c:v>
                </c:pt>
                <c:pt idx="49">
                  <c:v>9.9452390432146025</c:v>
                </c:pt>
                <c:pt idx="50">
                  <c:v>9.9454519491646547</c:v>
                </c:pt>
                <c:pt idx="51">
                  <c:v>9.9454932822280266</c:v>
                </c:pt>
                <c:pt idx="52">
                  <c:v>9.9470052892797813</c:v>
                </c:pt>
                <c:pt idx="53">
                  <c:v>9.9482072118860678</c:v>
                </c:pt>
                <c:pt idx="54">
                  <c:v>9.9487148189964696</c:v>
                </c:pt>
                <c:pt idx="55">
                  <c:v>9.9517919780387398</c:v>
                </c:pt>
                <c:pt idx="56">
                  <c:v>9.9476501053102719</c:v>
                </c:pt>
                <c:pt idx="57">
                  <c:v>9.9471957768827011</c:v>
                </c:pt>
                <c:pt idx="58">
                  <c:v>9.9478369172894734</c:v>
                </c:pt>
                <c:pt idx="59">
                  <c:v>9.9496068910875248</c:v>
                </c:pt>
                <c:pt idx="60">
                  <c:v>9.9539105295191721</c:v>
                </c:pt>
                <c:pt idx="61">
                  <c:v>9.9571051964512041</c:v>
                </c:pt>
                <c:pt idx="62">
                  <c:v>9.9593065083241896</c:v>
                </c:pt>
                <c:pt idx="63">
                  <c:v>9.9575011141271368</c:v>
                </c:pt>
              </c:numCache>
            </c:numRef>
          </c:yVal>
          <c:smooth val="0"/>
          <c:extLst xmlns:c16r2="http://schemas.microsoft.com/office/drawing/2015/06/chart">
            <c:ext xmlns:c16="http://schemas.microsoft.com/office/drawing/2014/chart" uri="{C3380CC4-5D6E-409C-BE32-E72D297353CC}">
              <c16:uniqueId val="{00000000-9239-4DEA-A584-5C52D31CA35B}"/>
            </c:ext>
          </c:extLst>
        </c:ser>
        <c:ser>
          <c:idx val="1"/>
          <c:order val="1"/>
          <c:tx>
            <c:v>40-50</c:v>
          </c:tx>
          <c:spPr>
            <a:ln w="44450">
              <a:solidFill>
                <a:srgbClr val="FFC000"/>
              </a:solidFill>
            </a:ln>
          </c:spPr>
          <c:marker>
            <c:symbol val="none"/>
          </c:marker>
          <c:xVal>
            <c:numRef>
              <c:f>'male curves 2'!$B$3:$B$66</c:f>
              <c:numCache>
                <c:formatCode>General</c:formatCode>
                <c:ptCount val="64"/>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numCache>
            </c:numRef>
          </c:xVal>
          <c:yVal>
            <c:numRef>
              <c:f>'male curves 2'!$G$3:$G$66</c:f>
              <c:numCache>
                <c:formatCode>General</c:formatCode>
                <c:ptCount val="64"/>
                <c:pt idx="0">
                  <c:v>9.5998280116652968</c:v>
                </c:pt>
                <c:pt idx="1">
                  <c:v>9.6029775748394393</c:v>
                </c:pt>
                <c:pt idx="2">
                  <c:v>9.6328958118905383</c:v>
                </c:pt>
                <c:pt idx="3">
                  <c:v>9.654130683261366</c:v>
                </c:pt>
                <c:pt idx="4">
                  <c:v>9.6582209759542916</c:v>
                </c:pt>
                <c:pt idx="5">
                  <c:v>9.66908431550325</c:v>
                </c:pt>
                <c:pt idx="6">
                  <c:v>9.673227808161549</c:v>
                </c:pt>
                <c:pt idx="7">
                  <c:v>9.6740516316354199</c:v>
                </c:pt>
                <c:pt idx="8">
                  <c:v>9.6823665284267246</c:v>
                </c:pt>
                <c:pt idx="9">
                  <c:v>9.6850440806045341</c:v>
                </c:pt>
                <c:pt idx="10">
                  <c:v>9.6846628794640548</c:v>
                </c:pt>
                <c:pt idx="11">
                  <c:v>9.6797634291231969</c:v>
                </c:pt>
                <c:pt idx="12">
                  <c:v>9.6833551975651986</c:v>
                </c:pt>
                <c:pt idx="13">
                  <c:v>9.6792647752897398</c:v>
                </c:pt>
                <c:pt idx="14">
                  <c:v>9.6802936986760511</c:v>
                </c:pt>
                <c:pt idx="15">
                  <c:v>9.6803098618070731</c:v>
                </c:pt>
                <c:pt idx="16">
                  <c:v>9.6825199255277248</c:v>
                </c:pt>
                <c:pt idx="17">
                  <c:v>9.6986885895817458</c:v>
                </c:pt>
                <c:pt idx="18">
                  <c:v>9.7001168078094366</c:v>
                </c:pt>
                <c:pt idx="19">
                  <c:v>9.6931433158536713</c:v>
                </c:pt>
                <c:pt idx="20">
                  <c:v>9.7013246896723562</c:v>
                </c:pt>
                <c:pt idx="21">
                  <c:v>9.7009790646807499</c:v>
                </c:pt>
                <c:pt idx="22">
                  <c:v>9.7064553709810024</c:v>
                </c:pt>
                <c:pt idx="23">
                  <c:v>9.7062011713670451</c:v>
                </c:pt>
                <c:pt idx="24">
                  <c:v>9.7146211467932151</c:v>
                </c:pt>
                <c:pt idx="25">
                  <c:v>9.7249738040647689</c:v>
                </c:pt>
                <c:pt idx="26">
                  <c:v>9.7274140235625683</c:v>
                </c:pt>
                <c:pt idx="27">
                  <c:v>9.7361410007034994</c:v>
                </c:pt>
                <c:pt idx="28">
                  <c:v>9.7304455394298248</c:v>
                </c:pt>
                <c:pt idx="29">
                  <c:v>9.734740837263173</c:v>
                </c:pt>
                <c:pt idx="30">
                  <c:v>9.7463698566519081</c:v>
                </c:pt>
                <c:pt idx="31">
                  <c:v>9.7535267870943816</c:v>
                </c:pt>
                <c:pt idx="32">
                  <c:v>9.7584948207335405</c:v>
                </c:pt>
                <c:pt idx="33">
                  <c:v>9.7606095817865857</c:v>
                </c:pt>
                <c:pt idx="34">
                  <c:v>9.7685005393743261</c:v>
                </c:pt>
                <c:pt idx="35">
                  <c:v>9.7654700047236727</c:v>
                </c:pt>
                <c:pt idx="36">
                  <c:v>9.7688886606409184</c:v>
                </c:pt>
                <c:pt idx="37">
                  <c:v>9.770008727347399</c:v>
                </c:pt>
                <c:pt idx="38">
                  <c:v>9.7703547774297892</c:v>
                </c:pt>
                <c:pt idx="39">
                  <c:v>9.7710947841523499</c:v>
                </c:pt>
                <c:pt idx="40">
                  <c:v>9.7686078495771405</c:v>
                </c:pt>
                <c:pt idx="41">
                  <c:v>9.7669303927195212</c:v>
                </c:pt>
                <c:pt idx="42">
                  <c:v>9.7689751428950284</c:v>
                </c:pt>
                <c:pt idx="43">
                  <c:v>9.7712066233965089</c:v>
                </c:pt>
                <c:pt idx="44">
                  <c:v>9.7697990966502548</c:v>
                </c:pt>
                <c:pt idx="45">
                  <c:v>9.7671620737590974</c:v>
                </c:pt>
                <c:pt idx="46">
                  <c:v>9.7692885464355719</c:v>
                </c:pt>
                <c:pt idx="47">
                  <c:v>9.7793367737979668</c:v>
                </c:pt>
                <c:pt idx="48">
                  <c:v>9.7747480523193477</c:v>
                </c:pt>
                <c:pt idx="49">
                  <c:v>9.7775463742815525</c:v>
                </c:pt>
                <c:pt idx="50">
                  <c:v>9.7801860427163874</c:v>
                </c:pt>
                <c:pt idx="51">
                  <c:v>9.7803726885359499</c:v>
                </c:pt>
                <c:pt idx="52">
                  <c:v>9.7826809208850225</c:v>
                </c:pt>
                <c:pt idx="53">
                  <c:v>9.785007993971421</c:v>
                </c:pt>
                <c:pt idx="54">
                  <c:v>9.7918230549367689</c:v>
                </c:pt>
                <c:pt idx="55">
                  <c:v>9.7961567790147956</c:v>
                </c:pt>
                <c:pt idx="56">
                  <c:v>9.7895727556699708</c:v>
                </c:pt>
                <c:pt idx="57">
                  <c:v>9.7906698807925459</c:v>
                </c:pt>
                <c:pt idx="58">
                  <c:v>9.7865385593005048</c:v>
                </c:pt>
                <c:pt idx="59">
                  <c:v>9.7877770554415484</c:v>
                </c:pt>
                <c:pt idx="60">
                  <c:v>9.8019578007709498</c:v>
                </c:pt>
                <c:pt idx="61">
                  <c:v>9.810504435994984</c:v>
                </c:pt>
                <c:pt idx="62">
                  <c:v>9.8193061030104669</c:v>
                </c:pt>
                <c:pt idx="63">
                  <c:v>9.8111301300490208</c:v>
                </c:pt>
              </c:numCache>
            </c:numRef>
          </c:yVal>
          <c:smooth val="0"/>
          <c:extLst xmlns:c16r2="http://schemas.microsoft.com/office/drawing/2015/06/chart">
            <c:ext xmlns:c16="http://schemas.microsoft.com/office/drawing/2014/chart" uri="{C3380CC4-5D6E-409C-BE32-E72D297353CC}">
              <c16:uniqueId val="{00000001-9239-4DEA-A584-5C52D31CA35B}"/>
            </c:ext>
          </c:extLst>
        </c:ser>
        <c:ser>
          <c:idx val="2"/>
          <c:order val="2"/>
          <c:tx>
            <c:v>50-60</c:v>
          </c:tx>
          <c:spPr>
            <a:ln w="44450">
              <a:solidFill>
                <a:srgbClr val="00B0F0"/>
              </a:solidFill>
            </a:ln>
          </c:spPr>
          <c:marker>
            <c:symbol val="none"/>
          </c:marker>
          <c:xVal>
            <c:numRef>
              <c:f>'male curves 2'!$B$3:$B$66</c:f>
              <c:numCache>
                <c:formatCode>General</c:formatCode>
                <c:ptCount val="64"/>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numCache>
            </c:numRef>
          </c:xVal>
          <c:yVal>
            <c:numRef>
              <c:f>'male curves 2'!$K$3:$K$66</c:f>
              <c:numCache>
                <c:formatCode>General</c:formatCode>
                <c:ptCount val="64"/>
                <c:pt idx="0">
                  <c:v>8.7988804734486337</c:v>
                </c:pt>
                <c:pt idx="1">
                  <c:v>8.7659493886956703</c:v>
                </c:pt>
                <c:pt idx="2">
                  <c:v>8.8538140763770823</c:v>
                </c:pt>
                <c:pt idx="3">
                  <c:v>8.8905575311150766</c:v>
                </c:pt>
                <c:pt idx="4">
                  <c:v>8.9058569907548968</c:v>
                </c:pt>
                <c:pt idx="5">
                  <c:v>8.917265807839085</c:v>
                </c:pt>
                <c:pt idx="6">
                  <c:v>8.9334507782919648</c:v>
                </c:pt>
                <c:pt idx="7">
                  <c:v>8.9297165940794248</c:v>
                </c:pt>
                <c:pt idx="8">
                  <c:v>8.9492046826604987</c:v>
                </c:pt>
                <c:pt idx="9">
                  <c:v>8.967327875734675</c:v>
                </c:pt>
                <c:pt idx="10">
                  <c:v>8.9711707076328189</c:v>
                </c:pt>
                <c:pt idx="11">
                  <c:v>8.9611032977182568</c:v>
                </c:pt>
                <c:pt idx="12">
                  <c:v>8.9666894054678625</c:v>
                </c:pt>
                <c:pt idx="13">
                  <c:v>8.9557763910011268</c:v>
                </c:pt>
                <c:pt idx="14">
                  <c:v>8.9763071895424833</c:v>
                </c:pt>
                <c:pt idx="15">
                  <c:v>8.9720423470829491</c:v>
                </c:pt>
                <c:pt idx="16">
                  <c:v>8.9725854025898268</c:v>
                </c:pt>
                <c:pt idx="17">
                  <c:v>9.0149189888472687</c:v>
                </c:pt>
                <c:pt idx="18">
                  <c:v>8.999666263401668</c:v>
                </c:pt>
                <c:pt idx="19">
                  <c:v>8.9714452518218248</c:v>
                </c:pt>
                <c:pt idx="20">
                  <c:v>8.9919643136314829</c:v>
                </c:pt>
                <c:pt idx="21">
                  <c:v>9.0043276742006029</c:v>
                </c:pt>
                <c:pt idx="22">
                  <c:v>8.9947262760435667</c:v>
                </c:pt>
                <c:pt idx="23">
                  <c:v>9.0051442362707768</c:v>
                </c:pt>
                <c:pt idx="24">
                  <c:v>9.0208932894203695</c:v>
                </c:pt>
                <c:pt idx="25">
                  <c:v>9.0461359698720809</c:v>
                </c:pt>
                <c:pt idx="26">
                  <c:v>9.0533991648447287</c:v>
                </c:pt>
                <c:pt idx="27">
                  <c:v>9.0771582584943928</c:v>
                </c:pt>
                <c:pt idx="28">
                  <c:v>9.0746878946605705</c:v>
                </c:pt>
                <c:pt idx="29">
                  <c:v>9.088690328452051</c:v>
                </c:pt>
                <c:pt idx="30">
                  <c:v>9.1215053097619148</c:v>
                </c:pt>
                <c:pt idx="31">
                  <c:v>9.1493410137773985</c:v>
                </c:pt>
                <c:pt idx="32">
                  <c:v>9.174607178895771</c:v>
                </c:pt>
                <c:pt idx="33">
                  <c:v>9.191964790687619</c:v>
                </c:pt>
                <c:pt idx="34">
                  <c:v>9.218246262906451</c:v>
                </c:pt>
                <c:pt idx="35">
                  <c:v>9.2251186050810219</c:v>
                </c:pt>
                <c:pt idx="36">
                  <c:v>9.241593056696793</c:v>
                </c:pt>
                <c:pt idx="37">
                  <c:v>9.2600954874480212</c:v>
                </c:pt>
                <c:pt idx="38">
                  <c:v>9.2707552497817947</c:v>
                </c:pt>
                <c:pt idx="39">
                  <c:v>9.2916585430924989</c:v>
                </c:pt>
                <c:pt idx="40">
                  <c:v>9.2953547089251991</c:v>
                </c:pt>
                <c:pt idx="41">
                  <c:v>9.3042141510207426</c:v>
                </c:pt>
                <c:pt idx="42">
                  <c:v>9.322748698862009</c:v>
                </c:pt>
                <c:pt idx="43">
                  <c:v>9.3264118158123548</c:v>
                </c:pt>
                <c:pt idx="44">
                  <c:v>9.3484181160456998</c:v>
                </c:pt>
                <c:pt idx="45">
                  <c:v>9.3413862539864265</c:v>
                </c:pt>
                <c:pt idx="46">
                  <c:v>9.3532486510791362</c:v>
                </c:pt>
                <c:pt idx="47">
                  <c:v>9.3738541719891728</c:v>
                </c:pt>
                <c:pt idx="48">
                  <c:v>9.3721167689433518</c:v>
                </c:pt>
                <c:pt idx="49">
                  <c:v>9.3790542402989789</c:v>
                </c:pt>
                <c:pt idx="50">
                  <c:v>9.3907203035433788</c:v>
                </c:pt>
                <c:pt idx="51">
                  <c:v>9.3983516483516389</c:v>
                </c:pt>
                <c:pt idx="52">
                  <c:v>9.4024540627580233</c:v>
                </c:pt>
                <c:pt idx="53">
                  <c:v>9.4052638010570373</c:v>
                </c:pt>
                <c:pt idx="54">
                  <c:v>9.4264949701464271</c:v>
                </c:pt>
                <c:pt idx="55">
                  <c:v>9.4367342788877853</c:v>
                </c:pt>
                <c:pt idx="56">
                  <c:v>9.4285518055371789</c:v>
                </c:pt>
                <c:pt idx="57">
                  <c:v>9.4426949835225198</c:v>
                </c:pt>
                <c:pt idx="58">
                  <c:v>9.4376798332570786</c:v>
                </c:pt>
                <c:pt idx="59">
                  <c:v>9.4501401783718997</c:v>
                </c:pt>
                <c:pt idx="60" formatCode="0.00">
                  <c:v>9.4743812132278347</c:v>
                </c:pt>
                <c:pt idx="61" formatCode="0.00">
                  <c:v>9.4934702154626773</c:v>
                </c:pt>
                <c:pt idx="62" formatCode="0.00">
                  <c:v>9.5146875538307203</c:v>
                </c:pt>
                <c:pt idx="63" formatCode="0.00">
                  <c:v>9.5030689138273328</c:v>
                </c:pt>
              </c:numCache>
            </c:numRef>
          </c:yVal>
          <c:smooth val="0"/>
          <c:extLst xmlns:c16r2="http://schemas.microsoft.com/office/drawing/2015/06/chart">
            <c:ext xmlns:c16="http://schemas.microsoft.com/office/drawing/2014/chart" uri="{C3380CC4-5D6E-409C-BE32-E72D297353CC}">
              <c16:uniqueId val="{00000002-9239-4DEA-A584-5C52D31CA35B}"/>
            </c:ext>
          </c:extLst>
        </c:ser>
        <c:ser>
          <c:idx val="3"/>
          <c:order val="3"/>
          <c:tx>
            <c:v>60-70</c:v>
          </c:tx>
          <c:spPr>
            <a:ln w="44450">
              <a:solidFill>
                <a:schemeClr val="accent4">
                  <a:lumMod val="60000"/>
                  <a:lumOff val="40000"/>
                </a:schemeClr>
              </a:solidFill>
            </a:ln>
          </c:spPr>
          <c:marker>
            <c:symbol val="none"/>
          </c:marker>
          <c:xVal>
            <c:numRef>
              <c:f>'male curves 2'!$B$3:$B$66</c:f>
              <c:numCache>
                <c:formatCode>General</c:formatCode>
                <c:ptCount val="64"/>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numCache>
            </c:numRef>
          </c:xVal>
          <c:yVal>
            <c:numRef>
              <c:f>'male curves 2'!$O$3:$O$66</c:f>
              <c:numCache>
                <c:formatCode>General</c:formatCode>
                <c:ptCount val="64"/>
                <c:pt idx="0">
                  <c:v>6.9813216395509103</c:v>
                </c:pt>
                <c:pt idx="1">
                  <c:v>6.8207000661446218</c:v>
                </c:pt>
                <c:pt idx="2">
                  <c:v>7.0311428965546821</c:v>
                </c:pt>
                <c:pt idx="3">
                  <c:v>7.0596848277029745</c:v>
                </c:pt>
                <c:pt idx="4">
                  <c:v>7.0894150388463055</c:v>
                </c:pt>
                <c:pt idx="5">
                  <c:v>7.0909517383878855</c:v>
                </c:pt>
                <c:pt idx="6">
                  <c:v>7.1043174169120675</c:v>
                </c:pt>
                <c:pt idx="7">
                  <c:v>7.0771581560731374</c:v>
                </c:pt>
                <c:pt idx="8">
                  <c:v>7.1200062995432765</c:v>
                </c:pt>
                <c:pt idx="9">
                  <c:v>7.1398981947943376</c:v>
                </c:pt>
                <c:pt idx="10">
                  <c:v>7.1755378912771786</c:v>
                </c:pt>
                <c:pt idx="11">
                  <c:v>7.1181699867755395</c:v>
                </c:pt>
                <c:pt idx="12">
                  <c:v>7.1187909954347504</c:v>
                </c:pt>
                <c:pt idx="13">
                  <c:v>7.0938591431118594</c:v>
                </c:pt>
                <c:pt idx="14">
                  <c:v>7.1992416624769566</c:v>
                </c:pt>
                <c:pt idx="15">
                  <c:v>7.181267064891073</c:v>
                </c:pt>
                <c:pt idx="16">
                  <c:v>7.1798370395163476</c:v>
                </c:pt>
                <c:pt idx="17">
                  <c:v>7.2827983015305024</c:v>
                </c:pt>
                <c:pt idx="18">
                  <c:v>7.2349349213633065</c:v>
                </c:pt>
                <c:pt idx="19">
                  <c:v>7.1783134037384935</c:v>
                </c:pt>
                <c:pt idx="20">
                  <c:v>7.2437335195472485</c:v>
                </c:pt>
                <c:pt idx="21">
                  <c:v>7.3111915425476495</c:v>
                </c:pt>
                <c:pt idx="22">
                  <c:v>7.2717372083589042</c:v>
                </c:pt>
                <c:pt idx="23">
                  <c:v>7.3194107794896315</c:v>
                </c:pt>
                <c:pt idx="24">
                  <c:v>7.3555495527319055</c:v>
                </c:pt>
                <c:pt idx="25">
                  <c:v>7.4001701438960881</c:v>
                </c:pt>
                <c:pt idx="26">
                  <c:v>7.3909738988073652</c:v>
                </c:pt>
                <c:pt idx="27">
                  <c:v>7.4678899557173946</c:v>
                </c:pt>
                <c:pt idx="28">
                  <c:v>7.4552234943376421</c:v>
                </c:pt>
                <c:pt idx="29">
                  <c:v>7.469745387606519</c:v>
                </c:pt>
                <c:pt idx="30">
                  <c:v>7.5375914630999885</c:v>
                </c:pt>
                <c:pt idx="31">
                  <c:v>7.6011974073348929</c:v>
                </c:pt>
                <c:pt idx="32">
                  <c:v>7.6464198191890276</c:v>
                </c:pt>
                <c:pt idx="33">
                  <c:v>7.6784270980081724</c:v>
                </c:pt>
                <c:pt idx="34">
                  <c:v>7.7433605588945404</c:v>
                </c:pt>
                <c:pt idx="35">
                  <c:v>7.7520280955412924</c:v>
                </c:pt>
                <c:pt idx="36">
                  <c:v>7.7952444535743917</c:v>
                </c:pt>
                <c:pt idx="37">
                  <c:v>7.8599209405000261</c:v>
                </c:pt>
                <c:pt idx="38">
                  <c:v>7.9003593982646603</c:v>
                </c:pt>
                <c:pt idx="39">
                  <c:v>7.9666249371491897</c:v>
                </c:pt>
                <c:pt idx="40">
                  <c:v>8.0037410706954599</c:v>
                </c:pt>
                <c:pt idx="41">
                  <c:v>8.0477115274247719</c:v>
                </c:pt>
                <c:pt idx="42">
                  <c:v>8.1031145512735279</c:v>
                </c:pt>
                <c:pt idx="43">
                  <c:v>8.1127255072315609</c:v>
                </c:pt>
                <c:pt idx="44">
                  <c:v>8.2003208731018411</c:v>
                </c:pt>
                <c:pt idx="45">
                  <c:v>8.2071714776350522</c:v>
                </c:pt>
                <c:pt idx="46">
                  <c:v>8.2518087802484654</c:v>
                </c:pt>
                <c:pt idx="47">
                  <c:v>8.3095702825609568</c:v>
                </c:pt>
                <c:pt idx="48">
                  <c:v>8.3223194502588402</c:v>
                </c:pt>
                <c:pt idx="49">
                  <c:v>8.3552009637275066</c:v>
                </c:pt>
                <c:pt idx="50">
                  <c:v>8.4134503580098894</c:v>
                </c:pt>
                <c:pt idx="51">
                  <c:v>8.4525015800526067</c:v>
                </c:pt>
                <c:pt idx="52">
                  <c:v>8.4760249890443724</c:v>
                </c:pt>
                <c:pt idx="53">
                  <c:v>8.486771759386551</c:v>
                </c:pt>
                <c:pt idx="54">
                  <c:v>8.5511631218658639</c:v>
                </c:pt>
                <c:pt idx="55">
                  <c:v>8.5793147272634851</c:v>
                </c:pt>
                <c:pt idx="56">
                  <c:v>8.5855048279932795</c:v>
                </c:pt>
                <c:pt idx="57">
                  <c:v>8.6157136173155955</c:v>
                </c:pt>
                <c:pt idx="58">
                  <c:v>8.6336383508718413</c:v>
                </c:pt>
                <c:pt idx="59">
                  <c:v>8.6684832293846767</c:v>
                </c:pt>
                <c:pt idx="60">
                  <c:v>8.7097332116048047</c:v>
                </c:pt>
                <c:pt idx="61">
                  <c:v>8.7568263624841549</c:v>
                </c:pt>
                <c:pt idx="62">
                  <c:v>8.7963501504726889</c:v>
                </c:pt>
                <c:pt idx="63">
                  <c:v>8.7772150873070487</c:v>
                </c:pt>
              </c:numCache>
            </c:numRef>
          </c:yVal>
          <c:smooth val="0"/>
          <c:extLst xmlns:c16r2="http://schemas.microsoft.com/office/drawing/2015/06/chart">
            <c:ext xmlns:c16="http://schemas.microsoft.com/office/drawing/2014/chart" uri="{C3380CC4-5D6E-409C-BE32-E72D297353CC}">
              <c16:uniqueId val="{00000003-9239-4DEA-A584-5C52D31CA35B}"/>
            </c:ext>
          </c:extLst>
        </c:ser>
        <c:ser>
          <c:idx val="4"/>
          <c:order val="4"/>
          <c:tx>
            <c:v>70-80</c:v>
          </c:tx>
          <c:spPr>
            <a:ln w="44450">
              <a:solidFill>
                <a:srgbClr val="92D050"/>
              </a:solidFill>
              <a:prstDash val="solid"/>
            </a:ln>
          </c:spPr>
          <c:marker>
            <c:symbol val="none"/>
          </c:marker>
          <c:xVal>
            <c:numRef>
              <c:f>'male curves 2'!$B$3:$B$66</c:f>
              <c:numCache>
                <c:formatCode>General</c:formatCode>
                <c:ptCount val="64"/>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numCache>
            </c:numRef>
          </c:xVal>
          <c:yVal>
            <c:numRef>
              <c:f>'male curves 2'!$S$3:$S$66</c:f>
              <c:numCache>
                <c:formatCode>General</c:formatCode>
                <c:ptCount val="64"/>
                <c:pt idx="0">
                  <c:v>4.0219205007958445</c:v>
                </c:pt>
                <c:pt idx="1">
                  <c:v>3.7252117694753415</c:v>
                </c:pt>
                <c:pt idx="2">
                  <c:v>4.0558874399159297</c:v>
                </c:pt>
                <c:pt idx="3">
                  <c:v>4.0521971043942084</c:v>
                </c:pt>
                <c:pt idx="4">
                  <c:v>4.0876967352231501</c:v>
                </c:pt>
                <c:pt idx="5">
                  <c:v>4.0481878175799269</c:v>
                </c:pt>
                <c:pt idx="6">
                  <c:v>4.0531920488010096</c:v>
                </c:pt>
                <c:pt idx="7">
                  <c:v>4.0479864924572366</c:v>
                </c:pt>
                <c:pt idx="8">
                  <c:v>4.0710430993753208</c:v>
                </c:pt>
                <c:pt idx="9">
                  <c:v>4.1096242653232578</c:v>
                </c:pt>
                <c:pt idx="10">
                  <c:v>4.1673054508416145</c:v>
                </c:pt>
                <c:pt idx="11">
                  <c:v>4.0515858855139699</c:v>
                </c:pt>
                <c:pt idx="12">
                  <c:v>4.0360340032533983</c:v>
                </c:pt>
                <c:pt idx="13">
                  <c:v>3.9959463002779381</c:v>
                </c:pt>
                <c:pt idx="14">
                  <c:v>4.2221907993966816</c:v>
                </c:pt>
                <c:pt idx="15">
                  <c:v>4.1638647989873485</c:v>
                </c:pt>
                <c:pt idx="16">
                  <c:v>4.1268121247620444</c:v>
                </c:pt>
                <c:pt idx="17">
                  <c:v>4.2794441372547034</c:v>
                </c:pt>
                <c:pt idx="18">
                  <c:v>4.1434650202327816</c:v>
                </c:pt>
                <c:pt idx="19">
                  <c:v>4.0635001720165445</c:v>
                </c:pt>
                <c:pt idx="20">
                  <c:v>4.1768059449487742</c:v>
                </c:pt>
                <c:pt idx="21">
                  <c:v>4.3048849078220641</c:v>
                </c:pt>
                <c:pt idx="22">
                  <c:v>4.1905405827100886</c:v>
                </c:pt>
                <c:pt idx="23">
                  <c:v>4.2895336377916724</c:v>
                </c:pt>
                <c:pt idx="24">
                  <c:v>4.3388899855585912</c:v>
                </c:pt>
                <c:pt idx="25">
                  <c:v>4.4024577493282395</c:v>
                </c:pt>
                <c:pt idx="26">
                  <c:v>4.3802391486804337</c:v>
                </c:pt>
                <c:pt idx="27">
                  <c:v>4.5144177047551945</c:v>
                </c:pt>
                <c:pt idx="28">
                  <c:v>4.5021117575205345</c:v>
                </c:pt>
                <c:pt idx="29">
                  <c:v>4.5418631587656417</c:v>
                </c:pt>
                <c:pt idx="30">
                  <c:v>4.6569192028648976</c:v>
                </c:pt>
                <c:pt idx="31">
                  <c:v>4.7468184207001034</c:v>
                </c:pt>
                <c:pt idx="32">
                  <c:v>4.7875059206326327</c:v>
                </c:pt>
                <c:pt idx="33">
                  <c:v>4.8293983361954353</c:v>
                </c:pt>
                <c:pt idx="34">
                  <c:v>4.9558894539477061</c:v>
                </c:pt>
                <c:pt idx="35">
                  <c:v>4.9226807828962231</c:v>
                </c:pt>
                <c:pt idx="36">
                  <c:v>5.0043909202958075</c:v>
                </c:pt>
                <c:pt idx="37">
                  <c:v>5.1243595667128385</c:v>
                </c:pt>
                <c:pt idx="38">
                  <c:v>5.1854803101093445</c:v>
                </c:pt>
                <c:pt idx="39">
                  <c:v>5.2732547997496573</c:v>
                </c:pt>
                <c:pt idx="40">
                  <c:v>5.3438603333607029</c:v>
                </c:pt>
                <c:pt idx="41">
                  <c:v>5.4049663851766834</c:v>
                </c:pt>
                <c:pt idx="42">
                  <c:v>5.5027454268448563</c:v>
                </c:pt>
                <c:pt idx="43">
                  <c:v>5.4984412531302702</c:v>
                </c:pt>
                <c:pt idx="44">
                  <c:v>5.6776093932024034</c:v>
                </c:pt>
                <c:pt idx="45">
                  <c:v>5.6808866219641825</c:v>
                </c:pt>
                <c:pt idx="46">
                  <c:v>5.7882500817528033</c:v>
                </c:pt>
                <c:pt idx="47">
                  <c:v>5.8990700526288897</c:v>
                </c:pt>
                <c:pt idx="48">
                  <c:v>5.9515504865372639</c:v>
                </c:pt>
                <c:pt idx="49">
                  <c:v>6.0238532765713861</c:v>
                </c:pt>
                <c:pt idx="50">
                  <c:v>6.1812794516636007</c:v>
                </c:pt>
                <c:pt idx="51">
                  <c:v>6.2964280617341934</c:v>
                </c:pt>
                <c:pt idx="52">
                  <c:v>6.3617704309896794</c:v>
                </c:pt>
                <c:pt idx="53">
                  <c:v>6.4254320308760775</c:v>
                </c:pt>
                <c:pt idx="54">
                  <c:v>6.5653168960361246</c:v>
                </c:pt>
                <c:pt idx="55">
                  <c:v>6.6479385898022345</c:v>
                </c:pt>
                <c:pt idx="56">
                  <c:v>6.7239903948881334</c:v>
                </c:pt>
                <c:pt idx="57">
                  <c:v>6.7955215834655602</c:v>
                </c:pt>
                <c:pt idx="58">
                  <c:v>6.8402775659600428</c:v>
                </c:pt>
                <c:pt idx="59">
                  <c:v>6.9425065518151845</c:v>
                </c:pt>
                <c:pt idx="60">
                  <c:v>7.0133952120105496</c:v>
                </c:pt>
                <c:pt idx="61">
                  <c:v>7.1138352344740055</c:v>
                </c:pt>
                <c:pt idx="62">
                  <c:v>7.1666548450181855</c:v>
                </c:pt>
                <c:pt idx="63">
                  <c:v>7.1705222217720701</c:v>
                </c:pt>
              </c:numCache>
            </c:numRef>
          </c:yVal>
          <c:smooth val="0"/>
          <c:extLst xmlns:c16r2="http://schemas.microsoft.com/office/drawing/2015/06/chart">
            <c:ext xmlns:c16="http://schemas.microsoft.com/office/drawing/2014/chart" uri="{C3380CC4-5D6E-409C-BE32-E72D297353CC}">
              <c16:uniqueId val="{00000004-9239-4DEA-A584-5C52D31CA35B}"/>
            </c:ext>
          </c:extLst>
        </c:ser>
        <c:ser>
          <c:idx val="5"/>
          <c:order val="5"/>
          <c:tx>
            <c:v>80-90</c:v>
          </c:tx>
          <c:spPr>
            <a:ln w="44450">
              <a:solidFill>
                <a:srgbClr val="C00000"/>
              </a:solidFill>
            </a:ln>
          </c:spPr>
          <c:marker>
            <c:symbol val="none"/>
          </c:marker>
          <c:xVal>
            <c:numRef>
              <c:f>'male curves 2'!$B$3:$B$66</c:f>
              <c:numCache>
                <c:formatCode>General</c:formatCode>
                <c:ptCount val="64"/>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numCache>
            </c:numRef>
          </c:xVal>
          <c:yVal>
            <c:numRef>
              <c:f>'male curves 2'!$W$3:$W$66</c:f>
              <c:numCache>
                <c:formatCode>General</c:formatCode>
                <c:ptCount val="64"/>
                <c:pt idx="0">
                  <c:v>1.1116428624841097</c:v>
                </c:pt>
                <c:pt idx="1">
                  <c:v>0.92075447543047773</c:v>
                </c:pt>
                <c:pt idx="2">
                  <c:v>1.1443661598208885</c:v>
                </c:pt>
                <c:pt idx="3">
                  <c:v>1.1455740411480824</c:v>
                </c:pt>
                <c:pt idx="4">
                  <c:v>1.1616997501607598</c:v>
                </c:pt>
                <c:pt idx="5">
                  <c:v>1.1016097746104698</c:v>
                </c:pt>
                <c:pt idx="6">
                  <c:v>1.1110328144720241</c:v>
                </c:pt>
                <c:pt idx="7">
                  <c:v>1.187133118727514</c:v>
                </c:pt>
                <c:pt idx="8">
                  <c:v>1.1511365426006614</c:v>
                </c:pt>
                <c:pt idx="9">
                  <c:v>1.1887069689336753</c:v>
                </c:pt>
                <c:pt idx="10">
                  <c:v>1.2351810821878908</c:v>
                </c:pt>
                <c:pt idx="11">
                  <c:v>1.1561535716534856</c:v>
                </c:pt>
                <c:pt idx="12">
                  <c:v>1.1437162197617681</c:v>
                </c:pt>
                <c:pt idx="13">
                  <c:v>1.1020242278042898</c:v>
                </c:pt>
                <c:pt idx="14">
                  <c:v>1.3225238813474098</c:v>
                </c:pt>
                <c:pt idx="15">
                  <c:v>1.2737810044878699</c:v>
                </c:pt>
                <c:pt idx="16">
                  <c:v>1.2278884170449453</c:v>
                </c:pt>
                <c:pt idx="17">
                  <c:v>1.3566525127541704</c:v>
                </c:pt>
                <c:pt idx="18">
                  <c:v>1.2130021692878901</c:v>
                </c:pt>
                <c:pt idx="19">
                  <c:v>1.2312371639161401</c:v>
                </c:pt>
                <c:pt idx="20">
                  <c:v>1.2798836857848539</c:v>
                </c:pt>
                <c:pt idx="21">
                  <c:v>1.3477398187688778</c:v>
                </c:pt>
                <c:pt idx="22">
                  <c:v>1.2528787043490019</c:v>
                </c:pt>
                <c:pt idx="23">
                  <c:v>1.3047114754439439</c:v>
                </c:pt>
                <c:pt idx="24">
                  <c:v>1.3368900063375966</c:v>
                </c:pt>
                <c:pt idx="25">
                  <c:v>1.3537281225036051</c:v>
                </c:pt>
                <c:pt idx="26">
                  <c:v>1.3178097379518998</c:v>
                </c:pt>
                <c:pt idx="27">
                  <c:v>1.4452416918428932</c:v>
                </c:pt>
                <c:pt idx="28">
                  <c:v>1.4202604500941918</c:v>
                </c:pt>
                <c:pt idx="29">
                  <c:v>1.4265895176636054</c:v>
                </c:pt>
                <c:pt idx="30">
                  <c:v>1.5117753903629545</c:v>
                </c:pt>
                <c:pt idx="31">
                  <c:v>1.5673206722792905</c:v>
                </c:pt>
                <c:pt idx="32">
                  <c:v>1.5767622891739939</c:v>
                </c:pt>
                <c:pt idx="33">
                  <c:v>1.6209908788960081</c:v>
                </c:pt>
                <c:pt idx="34">
                  <c:v>1.7329994349411826</c:v>
                </c:pt>
                <c:pt idx="35">
                  <c:v>1.6570054014088902</c:v>
                </c:pt>
                <c:pt idx="36">
                  <c:v>1.7398880443714051</c:v>
                </c:pt>
                <c:pt idx="37">
                  <c:v>1.8663997125109058</c:v>
                </c:pt>
                <c:pt idx="38">
                  <c:v>1.9015505467987965</c:v>
                </c:pt>
                <c:pt idx="39">
                  <c:v>1.9364924630334623</c:v>
                </c:pt>
                <c:pt idx="40">
                  <c:v>2.0277629526233691</c:v>
                </c:pt>
                <c:pt idx="41">
                  <c:v>2.0669221939821267</c:v>
                </c:pt>
                <c:pt idx="42">
                  <c:v>2.1705743412509499</c:v>
                </c:pt>
                <c:pt idx="43">
                  <c:v>2.1238922675934102</c:v>
                </c:pt>
                <c:pt idx="44">
                  <c:v>2.3047528050849189</c:v>
                </c:pt>
                <c:pt idx="45">
                  <c:v>2.2681637909886412</c:v>
                </c:pt>
                <c:pt idx="46">
                  <c:v>2.3913863227599736</c:v>
                </c:pt>
                <c:pt idx="47">
                  <c:v>2.4899698533544532</c:v>
                </c:pt>
                <c:pt idx="48">
                  <c:v>2.5415011691189235</c:v>
                </c:pt>
                <c:pt idx="49">
                  <c:v>2.6031974518391623</c:v>
                </c:pt>
                <c:pt idx="50">
                  <c:v>2.7733522367964802</c:v>
                </c:pt>
                <c:pt idx="51">
                  <c:v>2.8798599359823767</c:v>
                </c:pt>
                <c:pt idx="52">
                  <c:v>2.9435606330829671</c:v>
                </c:pt>
                <c:pt idx="53">
                  <c:v>3.006909438996324</c:v>
                </c:pt>
                <c:pt idx="54">
                  <c:v>3.2060205669647002</c:v>
                </c:pt>
                <c:pt idx="55">
                  <c:v>3.3048599461135577</c:v>
                </c:pt>
                <c:pt idx="56">
                  <c:v>3.4284958435506354</c:v>
                </c:pt>
                <c:pt idx="57">
                  <c:v>3.5160350299035592</c:v>
                </c:pt>
                <c:pt idx="58">
                  <c:v>3.5774846220324412</c:v>
                </c:pt>
                <c:pt idx="59">
                  <c:v>3.7387958881011012</c:v>
                </c:pt>
                <c:pt idx="60">
                  <c:v>3.8331050923108134</c:v>
                </c:pt>
                <c:pt idx="61">
                  <c:v>3.9848365019011411</c:v>
                </c:pt>
                <c:pt idx="62">
                  <c:v>4.0066724761624899</c:v>
                </c:pt>
                <c:pt idx="63">
                  <c:v>4.0254476765384739</c:v>
                </c:pt>
              </c:numCache>
            </c:numRef>
          </c:yVal>
          <c:smooth val="0"/>
          <c:extLst xmlns:c16r2="http://schemas.microsoft.com/office/drawing/2015/06/chart">
            <c:ext xmlns:c16="http://schemas.microsoft.com/office/drawing/2014/chart" uri="{C3380CC4-5D6E-409C-BE32-E72D297353CC}">
              <c16:uniqueId val="{00000005-9239-4DEA-A584-5C52D31CA35B}"/>
            </c:ext>
          </c:extLst>
        </c:ser>
        <c:ser>
          <c:idx val="6"/>
          <c:order val="6"/>
          <c:tx>
            <c:v>90-100</c:v>
          </c:tx>
          <c:spPr>
            <a:ln w="44450">
              <a:solidFill>
                <a:schemeClr val="accent1">
                  <a:lumMod val="75000"/>
                </a:schemeClr>
              </a:solidFill>
              <a:prstDash val="solid"/>
            </a:ln>
          </c:spPr>
          <c:marker>
            <c:symbol val="none"/>
          </c:marker>
          <c:xVal>
            <c:numRef>
              <c:f>'male curves 2'!$B$3:$B$66</c:f>
              <c:numCache>
                <c:formatCode>General</c:formatCode>
                <c:ptCount val="64"/>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numCache>
            </c:numRef>
          </c:xVal>
          <c:yVal>
            <c:numRef>
              <c:f>'male curves 2'!$AA$3:$AA$66</c:f>
              <c:numCache>
                <c:formatCode>General</c:formatCode>
                <c:ptCount val="64"/>
                <c:pt idx="0">
                  <c:v>6.8934206450096833E-2</c:v>
                </c:pt>
                <c:pt idx="1">
                  <c:v>4.6946678899865577E-2</c:v>
                </c:pt>
                <c:pt idx="2">
                  <c:v>7.6095837356620913E-2</c:v>
                </c:pt>
                <c:pt idx="3">
                  <c:v>8.2079205825078314E-2</c:v>
                </c:pt>
                <c:pt idx="4">
                  <c:v>7.8609755326214115E-2</c:v>
                </c:pt>
                <c:pt idx="5">
                  <c:v>6.7785532058445744E-2</c:v>
                </c:pt>
                <c:pt idx="6">
                  <c:v>6.9125999158603652E-2</c:v>
                </c:pt>
                <c:pt idx="7">
                  <c:v>8.9945086157924667E-2</c:v>
                </c:pt>
                <c:pt idx="8">
                  <c:v>7.8418814635939013E-2</c:v>
                </c:pt>
                <c:pt idx="9">
                  <c:v>8.8418345927791797E-2</c:v>
                </c:pt>
                <c:pt idx="10">
                  <c:v>9.8988795900580698E-2</c:v>
                </c:pt>
                <c:pt idx="11">
                  <c:v>8.4384642834652746E-2</c:v>
                </c:pt>
                <c:pt idx="12">
                  <c:v>8.2494621398961007E-2</c:v>
                </c:pt>
                <c:pt idx="13">
                  <c:v>7.2898421521842394E-2</c:v>
                </c:pt>
                <c:pt idx="14">
                  <c:v>0.12247569968158253</c:v>
                </c:pt>
                <c:pt idx="15">
                  <c:v>0.11150108273791466</c:v>
                </c:pt>
                <c:pt idx="16">
                  <c:v>9.7635085664080287E-2</c:v>
                </c:pt>
                <c:pt idx="17">
                  <c:v>0.12820419192288041</c:v>
                </c:pt>
                <c:pt idx="18">
                  <c:v>9.5396520795961795E-2</c:v>
                </c:pt>
                <c:pt idx="19">
                  <c:v>0.11294190010529498</c:v>
                </c:pt>
                <c:pt idx="20">
                  <c:v>0.11964417855691245</c:v>
                </c:pt>
                <c:pt idx="21">
                  <c:v>0.1280647849182377</c:v>
                </c:pt>
                <c:pt idx="22">
                  <c:v>0.10938036343967461</c:v>
                </c:pt>
                <c:pt idx="23">
                  <c:v>0.11763604398348121</c:v>
                </c:pt>
                <c:pt idx="24">
                  <c:v>0.11978057370832512</c:v>
                </c:pt>
                <c:pt idx="25">
                  <c:v>0.12245173204411312</c:v>
                </c:pt>
                <c:pt idx="26">
                  <c:v>0.10983949683449185</c:v>
                </c:pt>
                <c:pt idx="27">
                  <c:v>0.14069031163348922</c:v>
                </c:pt>
                <c:pt idx="28">
                  <c:v>0.13819072068901217</c:v>
                </c:pt>
                <c:pt idx="29">
                  <c:v>0.13298378423099241</c:v>
                </c:pt>
                <c:pt idx="30">
                  <c:v>0.15055161666511863</c:v>
                </c:pt>
                <c:pt idx="31">
                  <c:v>0.1584864441536242</c:v>
                </c:pt>
                <c:pt idx="32">
                  <c:v>0.15978500380979932</c:v>
                </c:pt>
                <c:pt idx="33">
                  <c:v>0.16669922979629276</c:v>
                </c:pt>
                <c:pt idx="34">
                  <c:v>0.19344531771716381</c:v>
                </c:pt>
                <c:pt idx="35">
                  <c:v>0.1636082643609702</c:v>
                </c:pt>
                <c:pt idx="36">
                  <c:v>0.18555875102711591</c:v>
                </c:pt>
                <c:pt idx="37">
                  <c:v>0.22323527901843021</c:v>
                </c:pt>
                <c:pt idx="38">
                  <c:v>0.22788930533449744</c:v>
                </c:pt>
                <c:pt idx="39">
                  <c:v>0.2163863606045992</c:v>
                </c:pt>
                <c:pt idx="40">
                  <c:v>0.2513496592495279</c:v>
                </c:pt>
                <c:pt idx="41">
                  <c:v>0.24882143149954924</c:v>
                </c:pt>
                <c:pt idx="42">
                  <c:v>0.28143437049458586</c:v>
                </c:pt>
                <c:pt idx="43">
                  <c:v>0.24832626360709445</c:v>
                </c:pt>
                <c:pt idx="44">
                  <c:v>0.30871773385926793</c:v>
                </c:pt>
                <c:pt idx="45">
                  <c:v>0.28410949382615097</c:v>
                </c:pt>
                <c:pt idx="46">
                  <c:v>0.31611756049705897</c:v>
                </c:pt>
                <c:pt idx="47">
                  <c:v>0.33692197639364785</c:v>
                </c:pt>
                <c:pt idx="48">
                  <c:v>0.35222643127725273</c:v>
                </c:pt>
                <c:pt idx="49">
                  <c:v>0.36382244545853631</c:v>
                </c:pt>
                <c:pt idx="50">
                  <c:v>0.42335427673854276</c:v>
                </c:pt>
                <c:pt idx="51">
                  <c:v>0.45455055148932699</c:v>
                </c:pt>
                <c:pt idx="52">
                  <c:v>0.47135737798477739</c:v>
                </c:pt>
                <c:pt idx="53">
                  <c:v>0.48047841627715393</c:v>
                </c:pt>
                <c:pt idx="54">
                  <c:v>0.55839003997436754</c:v>
                </c:pt>
                <c:pt idx="55">
                  <c:v>0.58548624879263067</c:v>
                </c:pt>
                <c:pt idx="56">
                  <c:v>0.65335110550360764</c:v>
                </c:pt>
                <c:pt idx="57">
                  <c:v>0.70077098335978216</c:v>
                </c:pt>
                <c:pt idx="58">
                  <c:v>0.72300340602918611</c:v>
                </c:pt>
                <c:pt idx="59">
                  <c:v>0.80863620665136215</c:v>
                </c:pt>
                <c:pt idx="60">
                  <c:v>0.75240921079326462</c:v>
                </c:pt>
                <c:pt idx="61">
                  <c:v>0.82300633713561466</c:v>
                </c:pt>
                <c:pt idx="62">
                  <c:v>0.80507959347040048</c:v>
                </c:pt>
                <c:pt idx="63">
                  <c:v>0.81156058825912558</c:v>
                </c:pt>
              </c:numCache>
            </c:numRef>
          </c:yVal>
          <c:smooth val="0"/>
          <c:extLst xmlns:c16r2="http://schemas.microsoft.com/office/drawing/2015/06/chart">
            <c:ext xmlns:c16="http://schemas.microsoft.com/office/drawing/2014/chart" uri="{C3380CC4-5D6E-409C-BE32-E72D297353CC}">
              <c16:uniqueId val="{00000006-9239-4DEA-A584-5C52D31CA35B}"/>
            </c:ext>
          </c:extLst>
        </c:ser>
        <c:ser>
          <c:idx val="8"/>
          <c:order val="7"/>
          <c:spPr>
            <a:ln w="12700">
              <a:solidFill>
                <a:srgbClr val="000000"/>
              </a:solidFill>
              <a:prstDash val="sysDash"/>
            </a:ln>
          </c:spPr>
          <c:marker>
            <c:symbol val="none"/>
          </c:marker>
          <c:xVal>
            <c:numRef>
              <c:f>'male curves 2'!$B$61:$B$154</c:f>
              <c:numCache>
                <c:formatCode>General</c:formatCode>
                <c:ptCount val="9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pt idx="21">
                  <c:v>2029</c:v>
                </c:pt>
                <c:pt idx="22">
                  <c:v>2030</c:v>
                </c:pt>
                <c:pt idx="23">
                  <c:v>2031</c:v>
                </c:pt>
                <c:pt idx="24">
                  <c:v>2032</c:v>
                </c:pt>
                <c:pt idx="25">
                  <c:v>2033</c:v>
                </c:pt>
                <c:pt idx="26">
                  <c:v>2034</c:v>
                </c:pt>
                <c:pt idx="27">
                  <c:v>2035</c:v>
                </c:pt>
                <c:pt idx="28">
                  <c:v>2036</c:v>
                </c:pt>
                <c:pt idx="29">
                  <c:v>2037</c:v>
                </c:pt>
                <c:pt idx="30">
                  <c:v>2038</c:v>
                </c:pt>
                <c:pt idx="31">
                  <c:v>2039</c:v>
                </c:pt>
                <c:pt idx="32">
                  <c:v>2040</c:v>
                </c:pt>
                <c:pt idx="33">
                  <c:v>2041</c:v>
                </c:pt>
                <c:pt idx="34">
                  <c:v>2042</c:v>
                </c:pt>
                <c:pt idx="35">
                  <c:v>2043</c:v>
                </c:pt>
                <c:pt idx="36">
                  <c:v>2044</c:v>
                </c:pt>
                <c:pt idx="37">
                  <c:v>2045</c:v>
                </c:pt>
                <c:pt idx="38">
                  <c:v>2046</c:v>
                </c:pt>
                <c:pt idx="39">
                  <c:v>2047</c:v>
                </c:pt>
                <c:pt idx="40">
                  <c:v>2048</c:v>
                </c:pt>
                <c:pt idx="41">
                  <c:v>2049</c:v>
                </c:pt>
                <c:pt idx="42">
                  <c:v>2050</c:v>
                </c:pt>
                <c:pt idx="43">
                  <c:v>2051</c:v>
                </c:pt>
                <c:pt idx="44">
                  <c:v>2052</c:v>
                </c:pt>
                <c:pt idx="45">
                  <c:v>2053</c:v>
                </c:pt>
                <c:pt idx="46">
                  <c:v>2054</c:v>
                </c:pt>
                <c:pt idx="47">
                  <c:v>2055</c:v>
                </c:pt>
                <c:pt idx="48">
                  <c:v>2056</c:v>
                </c:pt>
                <c:pt idx="49">
                  <c:v>2057</c:v>
                </c:pt>
                <c:pt idx="50">
                  <c:v>2058</c:v>
                </c:pt>
                <c:pt idx="51">
                  <c:v>2059</c:v>
                </c:pt>
                <c:pt idx="52">
                  <c:v>2060</c:v>
                </c:pt>
                <c:pt idx="53">
                  <c:v>2061</c:v>
                </c:pt>
                <c:pt idx="54">
                  <c:v>2062</c:v>
                </c:pt>
                <c:pt idx="55">
                  <c:v>2063</c:v>
                </c:pt>
                <c:pt idx="56">
                  <c:v>2064</c:v>
                </c:pt>
                <c:pt idx="57">
                  <c:v>2065</c:v>
                </c:pt>
                <c:pt idx="58">
                  <c:v>2066</c:v>
                </c:pt>
                <c:pt idx="59">
                  <c:v>2067</c:v>
                </c:pt>
                <c:pt idx="60">
                  <c:v>2068</c:v>
                </c:pt>
                <c:pt idx="61">
                  <c:v>2069</c:v>
                </c:pt>
                <c:pt idx="62">
                  <c:v>2070</c:v>
                </c:pt>
                <c:pt idx="63">
                  <c:v>2071</c:v>
                </c:pt>
                <c:pt idx="64">
                  <c:v>2072</c:v>
                </c:pt>
                <c:pt idx="65">
                  <c:v>2073</c:v>
                </c:pt>
                <c:pt idx="66">
                  <c:v>2074</c:v>
                </c:pt>
                <c:pt idx="67">
                  <c:v>2075</c:v>
                </c:pt>
                <c:pt idx="68">
                  <c:v>2076</c:v>
                </c:pt>
                <c:pt idx="69">
                  <c:v>2077</c:v>
                </c:pt>
                <c:pt idx="70">
                  <c:v>2078</c:v>
                </c:pt>
                <c:pt idx="71">
                  <c:v>2079</c:v>
                </c:pt>
                <c:pt idx="72">
                  <c:v>2080</c:v>
                </c:pt>
                <c:pt idx="73">
                  <c:v>2081</c:v>
                </c:pt>
                <c:pt idx="74">
                  <c:v>2082</c:v>
                </c:pt>
                <c:pt idx="75">
                  <c:v>2083</c:v>
                </c:pt>
                <c:pt idx="76">
                  <c:v>2084</c:v>
                </c:pt>
                <c:pt idx="77">
                  <c:v>2085</c:v>
                </c:pt>
                <c:pt idx="78">
                  <c:v>2086</c:v>
                </c:pt>
                <c:pt idx="79">
                  <c:v>2087</c:v>
                </c:pt>
                <c:pt idx="80">
                  <c:v>2088</c:v>
                </c:pt>
                <c:pt idx="81">
                  <c:v>2089</c:v>
                </c:pt>
                <c:pt idx="82">
                  <c:v>2090</c:v>
                </c:pt>
                <c:pt idx="83">
                  <c:v>2091</c:v>
                </c:pt>
                <c:pt idx="84">
                  <c:v>2092</c:v>
                </c:pt>
                <c:pt idx="85">
                  <c:v>2093</c:v>
                </c:pt>
                <c:pt idx="86">
                  <c:v>2094</c:v>
                </c:pt>
                <c:pt idx="87">
                  <c:v>2095</c:v>
                </c:pt>
                <c:pt idx="88">
                  <c:v>2096</c:v>
                </c:pt>
                <c:pt idx="89">
                  <c:v>2097</c:v>
                </c:pt>
                <c:pt idx="90">
                  <c:v>2098</c:v>
                </c:pt>
                <c:pt idx="91">
                  <c:v>2099</c:v>
                </c:pt>
                <c:pt idx="92">
                  <c:v>2100</c:v>
                </c:pt>
                <c:pt idx="93">
                  <c:v>2101</c:v>
                </c:pt>
              </c:numCache>
            </c:numRef>
          </c:xVal>
          <c:yVal>
            <c:numRef>
              <c:f>'male curves 2'!$D$61:$D$154</c:f>
              <c:numCache>
                <c:formatCode>General</c:formatCode>
                <c:ptCount val="94"/>
                <c:pt idx="0">
                  <c:v>9.9530746576401068</c:v>
                </c:pt>
                <c:pt idx="1">
                  <c:v>9.9534284304052747</c:v>
                </c:pt>
                <c:pt idx="2">
                  <c:v>9.9537795484435208</c:v>
                </c:pt>
                <c:pt idx="3">
                  <c:v>9.9541280314900025</c:v>
                </c:pt>
                <c:pt idx="4">
                  <c:v>9.9544738991358965</c:v>
                </c:pt>
                <c:pt idx="5">
                  <c:v>9.9548171708295303</c:v>
                </c:pt>
                <c:pt idx="6">
                  <c:v>9.9551578658773554</c:v>
                </c:pt>
                <c:pt idx="7">
                  <c:v>9.9554960034447859</c:v>
                </c:pt>
                <c:pt idx="8">
                  <c:v>9.9558316025572768</c:v>
                </c:pt>
                <c:pt idx="9">
                  <c:v>9.9561646821016208</c:v>
                </c:pt>
                <c:pt idx="10">
                  <c:v>9.956495260826502</c:v>
                </c:pt>
                <c:pt idx="11">
                  <c:v>9.9568233573434028</c:v>
                </c:pt>
                <c:pt idx="12">
                  <c:v>9.9571489901280756</c:v>
                </c:pt>
                <c:pt idx="13">
                  <c:v>9.9574721775210566</c:v>
                </c:pt>
                <c:pt idx="14">
                  <c:v>9.9577929377288221</c:v>
                </c:pt>
                <c:pt idx="15">
                  <c:v>9.958111288824405</c:v>
                </c:pt>
                <c:pt idx="16">
                  <c:v>9.9584272487490662</c:v>
                </c:pt>
                <c:pt idx="17">
                  <c:v>9.9587408353122768</c:v>
                </c:pt>
                <c:pt idx="18">
                  <c:v>9.9590520661934718</c:v>
                </c:pt>
                <c:pt idx="19">
                  <c:v>9.9593609589424705</c:v>
                </c:pt>
                <c:pt idx="20">
                  <c:v>9.9596675309805747</c:v>
                </c:pt>
                <c:pt idx="21">
                  <c:v>9.9599717996013677</c:v>
                </c:pt>
                <c:pt idx="22">
                  <c:v>9.9602737819717628</c:v>
                </c:pt>
                <c:pt idx="23">
                  <c:v>9.9605734951330351</c:v>
                </c:pt>
                <c:pt idx="24">
                  <c:v>9.9608709560010773</c:v>
                </c:pt>
                <c:pt idx="25">
                  <c:v>9.9611661813680303</c:v>
                </c:pt>
                <c:pt idx="26">
                  <c:v>9.9614591879027596</c:v>
                </c:pt>
                <c:pt idx="27">
                  <c:v>9.9617499921518231</c:v>
                </c:pt>
                <c:pt idx="28">
                  <c:v>9.9620386105403984</c:v>
                </c:pt>
                <c:pt idx="29">
                  <c:v>9.9623250593728336</c:v>
                </c:pt>
                <c:pt idx="30">
                  <c:v>9.9626093548341714</c:v>
                </c:pt>
                <c:pt idx="31">
                  <c:v>9.9628915129901205</c:v>
                </c:pt>
                <c:pt idx="32">
                  <c:v>9.9631715497887203</c:v>
                </c:pt>
                <c:pt idx="33">
                  <c:v>9.9634494810606746</c:v>
                </c:pt>
                <c:pt idx="34">
                  <c:v>9.9637253225202347</c:v>
                </c:pt>
                <c:pt idx="35">
                  <c:v>9.9639990897663573</c:v>
                </c:pt>
                <c:pt idx="36">
                  <c:v>9.964270798282973</c:v>
                </c:pt>
                <c:pt idx="37">
                  <c:v>9.9645404634404677</c:v>
                </c:pt>
                <c:pt idx="38">
                  <c:v>9.9648081004959312</c:v>
                </c:pt>
                <c:pt idx="39">
                  <c:v>9.9650737245942462</c:v>
                </c:pt>
                <c:pt idx="40">
                  <c:v>9.9653373507688769</c:v>
                </c:pt>
                <c:pt idx="41">
                  <c:v>9.9655989939424412</c:v>
                </c:pt>
                <c:pt idx="42">
                  <c:v>9.9658586689278028</c:v>
                </c:pt>
                <c:pt idx="43">
                  <c:v>9.9661163904288248</c:v>
                </c:pt>
                <c:pt idx="44">
                  <c:v>9.9663721730408881</c:v>
                </c:pt>
                <c:pt idx="45">
                  <c:v>9.9666260312519608</c:v>
                </c:pt>
                <c:pt idx="46">
                  <c:v>9.9668779794430247</c:v>
                </c:pt>
                <c:pt idx="47">
                  <c:v>9.9671280318892794</c:v>
                </c:pt>
                <c:pt idx="48">
                  <c:v>9.9673762027606276</c:v>
                </c:pt>
                <c:pt idx="49">
                  <c:v>9.9676225061224208</c:v>
                </c:pt>
                <c:pt idx="50">
                  <c:v>9.9678669559362767</c:v>
                </c:pt>
                <c:pt idx="51">
                  <c:v>9.9681095660608374</c:v>
                </c:pt>
                <c:pt idx="52">
                  <c:v>9.968350350252468</c:v>
                </c:pt>
                <c:pt idx="53">
                  <c:v>9.9685893221660749</c:v>
                </c:pt>
                <c:pt idx="54">
                  <c:v>9.9688264953555219</c:v>
                </c:pt>
                <c:pt idx="55">
                  <c:v>9.9690618832749713</c:v>
                </c:pt>
                <c:pt idx="56">
                  <c:v>9.9692954992789566</c:v>
                </c:pt>
                <c:pt idx="57">
                  <c:v>9.9695273566234768</c:v>
                </c:pt>
                <c:pt idx="58">
                  <c:v>9.969757468466506</c:v>
                </c:pt>
                <c:pt idx="59">
                  <c:v>9.9699858478690242</c:v>
                </c:pt>
                <c:pt idx="60">
                  <c:v>9.9702125077950505</c:v>
                </c:pt>
                <c:pt idx="61">
                  <c:v>9.9704374611133026</c:v>
                </c:pt>
                <c:pt idx="62">
                  <c:v>9.970660720596987</c:v>
                </c:pt>
                <c:pt idx="63">
                  <c:v>9.9708822989250852</c:v>
                </c:pt>
                <c:pt idx="64">
                  <c:v>9.9711022086824368</c:v>
                </c:pt>
                <c:pt idx="65">
                  <c:v>9.9713204623612679</c:v>
                </c:pt>
                <c:pt idx="66">
                  <c:v>9.9715370723611247</c:v>
                </c:pt>
                <c:pt idx="67">
                  <c:v>9.9717520509897568</c:v>
                </c:pt>
                <c:pt idx="68">
                  <c:v>9.9719654104638682</c:v>
                </c:pt>
                <c:pt idx="69">
                  <c:v>9.972177162909821</c:v>
                </c:pt>
                <c:pt idx="70">
                  <c:v>9.972387320364076</c:v>
                </c:pt>
                <c:pt idx="71">
                  <c:v>9.9725958947740647</c:v>
                </c:pt>
                <c:pt idx="72">
                  <c:v>9.972802897998525</c:v>
                </c:pt>
                <c:pt idx="73">
                  <c:v>9.9730083418085194</c:v>
                </c:pt>
                <c:pt idx="74">
                  <c:v>9.9732122378880312</c:v>
                </c:pt>
                <c:pt idx="75">
                  <c:v>9.973414597834088</c:v>
                </c:pt>
                <c:pt idx="76">
                  <c:v>9.9736154331580025</c:v>
                </c:pt>
                <c:pt idx="77">
                  <c:v>9.9738147552858241</c:v>
                </c:pt>
                <c:pt idx="78">
                  <c:v>9.9740125755587528</c:v>
                </c:pt>
                <c:pt idx="79">
                  <c:v>9.9742089052338319</c:v>
                </c:pt>
                <c:pt idx="80">
                  <c:v>9.9744037554849267</c:v>
                </c:pt>
                <c:pt idx="81">
                  <c:v>9.9745971374025597</c:v>
                </c:pt>
                <c:pt idx="82">
                  <c:v>9.9747890619953505</c:v>
                </c:pt>
                <c:pt idx="83">
                  <c:v>9.9749795401900414</c:v>
                </c:pt>
                <c:pt idx="84">
                  <c:v>9.9751685828323691</c:v>
                </c:pt>
                <c:pt idx="85">
                  <c:v>9.9753562006875747</c:v>
                </c:pt>
                <c:pt idx="86">
                  <c:v>9.9755424044408727</c:v>
                </c:pt>
                <c:pt idx="87">
                  <c:v>9.9757272046983108</c:v>
                </c:pt>
                <c:pt idx="88">
                  <c:v>9.975910611987004</c:v>
                </c:pt>
                <c:pt idx="89">
                  <c:v>9.9760926367559808</c:v>
                </c:pt>
                <c:pt idx="90">
                  <c:v>9.976273289376568</c:v>
                </c:pt>
                <c:pt idx="91">
                  <c:v>9.9764525801433663</c:v>
                </c:pt>
                <c:pt idx="92">
                  <c:v>9.9766305192740052</c:v>
                </c:pt>
                <c:pt idx="93">
                  <c:v>9.9768071169103365</c:v>
                </c:pt>
              </c:numCache>
            </c:numRef>
          </c:yVal>
          <c:smooth val="0"/>
          <c:extLst xmlns:c16r2="http://schemas.microsoft.com/office/drawing/2015/06/chart">
            <c:ext xmlns:c16="http://schemas.microsoft.com/office/drawing/2014/chart" uri="{C3380CC4-5D6E-409C-BE32-E72D297353CC}">
              <c16:uniqueId val="{00000007-9239-4DEA-A584-5C52D31CA35B}"/>
            </c:ext>
          </c:extLst>
        </c:ser>
        <c:ser>
          <c:idx val="9"/>
          <c:order val="8"/>
          <c:spPr>
            <a:ln w="12700">
              <a:solidFill>
                <a:srgbClr val="000000"/>
              </a:solidFill>
              <a:prstDash val="sysDash"/>
            </a:ln>
          </c:spPr>
          <c:marker>
            <c:symbol val="none"/>
          </c:marker>
          <c:xVal>
            <c:numRef>
              <c:f>'male curves 2'!$B$61:$B$154</c:f>
              <c:numCache>
                <c:formatCode>General</c:formatCode>
                <c:ptCount val="9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pt idx="21">
                  <c:v>2029</c:v>
                </c:pt>
                <c:pt idx="22">
                  <c:v>2030</c:v>
                </c:pt>
                <c:pt idx="23">
                  <c:v>2031</c:v>
                </c:pt>
                <c:pt idx="24">
                  <c:v>2032</c:v>
                </c:pt>
                <c:pt idx="25">
                  <c:v>2033</c:v>
                </c:pt>
                <c:pt idx="26">
                  <c:v>2034</c:v>
                </c:pt>
                <c:pt idx="27">
                  <c:v>2035</c:v>
                </c:pt>
                <c:pt idx="28">
                  <c:v>2036</c:v>
                </c:pt>
                <c:pt idx="29">
                  <c:v>2037</c:v>
                </c:pt>
                <c:pt idx="30">
                  <c:v>2038</c:v>
                </c:pt>
                <c:pt idx="31">
                  <c:v>2039</c:v>
                </c:pt>
                <c:pt idx="32">
                  <c:v>2040</c:v>
                </c:pt>
                <c:pt idx="33">
                  <c:v>2041</c:v>
                </c:pt>
                <c:pt idx="34">
                  <c:v>2042</c:v>
                </c:pt>
                <c:pt idx="35">
                  <c:v>2043</c:v>
                </c:pt>
                <c:pt idx="36">
                  <c:v>2044</c:v>
                </c:pt>
                <c:pt idx="37">
                  <c:v>2045</c:v>
                </c:pt>
                <c:pt idx="38">
                  <c:v>2046</c:v>
                </c:pt>
                <c:pt idx="39">
                  <c:v>2047</c:v>
                </c:pt>
                <c:pt idx="40">
                  <c:v>2048</c:v>
                </c:pt>
                <c:pt idx="41">
                  <c:v>2049</c:v>
                </c:pt>
                <c:pt idx="42">
                  <c:v>2050</c:v>
                </c:pt>
                <c:pt idx="43">
                  <c:v>2051</c:v>
                </c:pt>
                <c:pt idx="44">
                  <c:v>2052</c:v>
                </c:pt>
                <c:pt idx="45">
                  <c:v>2053</c:v>
                </c:pt>
                <c:pt idx="46">
                  <c:v>2054</c:v>
                </c:pt>
                <c:pt idx="47">
                  <c:v>2055</c:v>
                </c:pt>
                <c:pt idx="48">
                  <c:v>2056</c:v>
                </c:pt>
                <c:pt idx="49">
                  <c:v>2057</c:v>
                </c:pt>
                <c:pt idx="50">
                  <c:v>2058</c:v>
                </c:pt>
                <c:pt idx="51">
                  <c:v>2059</c:v>
                </c:pt>
                <c:pt idx="52">
                  <c:v>2060</c:v>
                </c:pt>
                <c:pt idx="53">
                  <c:v>2061</c:v>
                </c:pt>
                <c:pt idx="54">
                  <c:v>2062</c:v>
                </c:pt>
                <c:pt idx="55">
                  <c:v>2063</c:v>
                </c:pt>
                <c:pt idx="56">
                  <c:v>2064</c:v>
                </c:pt>
                <c:pt idx="57">
                  <c:v>2065</c:v>
                </c:pt>
                <c:pt idx="58">
                  <c:v>2066</c:v>
                </c:pt>
                <c:pt idx="59">
                  <c:v>2067</c:v>
                </c:pt>
                <c:pt idx="60">
                  <c:v>2068</c:v>
                </c:pt>
                <c:pt idx="61">
                  <c:v>2069</c:v>
                </c:pt>
                <c:pt idx="62">
                  <c:v>2070</c:v>
                </c:pt>
                <c:pt idx="63">
                  <c:v>2071</c:v>
                </c:pt>
                <c:pt idx="64">
                  <c:v>2072</c:v>
                </c:pt>
                <c:pt idx="65">
                  <c:v>2073</c:v>
                </c:pt>
                <c:pt idx="66">
                  <c:v>2074</c:v>
                </c:pt>
                <c:pt idx="67">
                  <c:v>2075</c:v>
                </c:pt>
                <c:pt idx="68">
                  <c:v>2076</c:v>
                </c:pt>
                <c:pt idx="69">
                  <c:v>2077</c:v>
                </c:pt>
                <c:pt idx="70">
                  <c:v>2078</c:v>
                </c:pt>
                <c:pt idx="71">
                  <c:v>2079</c:v>
                </c:pt>
                <c:pt idx="72">
                  <c:v>2080</c:v>
                </c:pt>
                <c:pt idx="73">
                  <c:v>2081</c:v>
                </c:pt>
                <c:pt idx="74">
                  <c:v>2082</c:v>
                </c:pt>
                <c:pt idx="75">
                  <c:v>2083</c:v>
                </c:pt>
                <c:pt idx="76">
                  <c:v>2084</c:v>
                </c:pt>
                <c:pt idx="77">
                  <c:v>2085</c:v>
                </c:pt>
                <c:pt idx="78">
                  <c:v>2086</c:v>
                </c:pt>
                <c:pt idx="79">
                  <c:v>2087</c:v>
                </c:pt>
                <c:pt idx="80">
                  <c:v>2088</c:v>
                </c:pt>
                <c:pt idx="81">
                  <c:v>2089</c:v>
                </c:pt>
                <c:pt idx="82">
                  <c:v>2090</c:v>
                </c:pt>
                <c:pt idx="83">
                  <c:v>2091</c:v>
                </c:pt>
                <c:pt idx="84">
                  <c:v>2092</c:v>
                </c:pt>
                <c:pt idx="85">
                  <c:v>2093</c:v>
                </c:pt>
                <c:pt idx="86">
                  <c:v>2094</c:v>
                </c:pt>
                <c:pt idx="87">
                  <c:v>2095</c:v>
                </c:pt>
                <c:pt idx="88">
                  <c:v>2096</c:v>
                </c:pt>
                <c:pt idx="89">
                  <c:v>2097</c:v>
                </c:pt>
                <c:pt idx="90">
                  <c:v>2098</c:v>
                </c:pt>
                <c:pt idx="91">
                  <c:v>2099</c:v>
                </c:pt>
                <c:pt idx="92">
                  <c:v>2100</c:v>
                </c:pt>
                <c:pt idx="93">
                  <c:v>2101</c:v>
                </c:pt>
              </c:numCache>
            </c:numRef>
          </c:xVal>
          <c:yVal>
            <c:numRef>
              <c:f>'male curves 2'!$H$61:$H$154</c:f>
              <c:numCache>
                <c:formatCode>General</c:formatCode>
                <c:ptCount val="94"/>
                <c:pt idx="0">
                  <c:v>10</c:v>
                </c:pt>
                <c:pt idx="1">
                  <c:v>10</c:v>
                </c:pt>
                <c:pt idx="2">
                  <c:v>10</c:v>
                </c:pt>
                <c:pt idx="3">
                  <c:v>10</c:v>
                </c:pt>
                <c:pt idx="4">
                  <c:v>10</c:v>
                </c:pt>
                <c:pt idx="5">
                  <c:v>10</c:v>
                </c:pt>
                <c:pt idx="6">
                  <c:v>10</c:v>
                </c:pt>
                <c:pt idx="7">
                  <c:v>10</c:v>
                </c:pt>
                <c:pt idx="8">
                  <c:v>10</c:v>
                </c:pt>
                <c:pt idx="9">
                  <c:v>10.000000000000002</c:v>
                </c:pt>
                <c:pt idx="10">
                  <c:v>10</c:v>
                </c:pt>
                <c:pt idx="11">
                  <c:v>10</c:v>
                </c:pt>
                <c:pt idx="12">
                  <c:v>10</c:v>
                </c:pt>
                <c:pt idx="13">
                  <c:v>10</c:v>
                </c:pt>
                <c:pt idx="14">
                  <c:v>10.000000000000002</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10.000000000000002</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10.000000000000002</c:v>
                </c:pt>
                <c:pt idx="85">
                  <c:v>10</c:v>
                </c:pt>
                <c:pt idx="86">
                  <c:v>10</c:v>
                </c:pt>
                <c:pt idx="87">
                  <c:v>10</c:v>
                </c:pt>
                <c:pt idx="88">
                  <c:v>10</c:v>
                </c:pt>
                <c:pt idx="89">
                  <c:v>10</c:v>
                </c:pt>
                <c:pt idx="90">
                  <c:v>10</c:v>
                </c:pt>
                <c:pt idx="91">
                  <c:v>10</c:v>
                </c:pt>
                <c:pt idx="92">
                  <c:v>10</c:v>
                </c:pt>
                <c:pt idx="93">
                  <c:v>10</c:v>
                </c:pt>
              </c:numCache>
            </c:numRef>
          </c:yVal>
          <c:smooth val="0"/>
          <c:extLst xmlns:c16r2="http://schemas.microsoft.com/office/drawing/2015/06/chart">
            <c:ext xmlns:c16="http://schemas.microsoft.com/office/drawing/2014/chart" uri="{C3380CC4-5D6E-409C-BE32-E72D297353CC}">
              <c16:uniqueId val="{00000008-9239-4DEA-A584-5C52D31CA35B}"/>
            </c:ext>
          </c:extLst>
        </c:ser>
        <c:ser>
          <c:idx val="10"/>
          <c:order val="9"/>
          <c:spPr>
            <a:ln w="12700">
              <a:solidFill>
                <a:srgbClr val="000000"/>
              </a:solidFill>
              <a:prstDash val="sysDash"/>
            </a:ln>
          </c:spPr>
          <c:marker>
            <c:symbol val="none"/>
          </c:marker>
          <c:xVal>
            <c:numRef>
              <c:f>'male curves 2'!$B$61:$B$154</c:f>
              <c:numCache>
                <c:formatCode>General</c:formatCode>
                <c:ptCount val="9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pt idx="21">
                  <c:v>2029</c:v>
                </c:pt>
                <c:pt idx="22">
                  <c:v>2030</c:v>
                </c:pt>
                <c:pt idx="23">
                  <c:v>2031</c:v>
                </c:pt>
                <c:pt idx="24">
                  <c:v>2032</c:v>
                </c:pt>
                <c:pt idx="25">
                  <c:v>2033</c:v>
                </c:pt>
                <c:pt idx="26">
                  <c:v>2034</c:v>
                </c:pt>
                <c:pt idx="27">
                  <c:v>2035</c:v>
                </c:pt>
                <c:pt idx="28">
                  <c:v>2036</c:v>
                </c:pt>
                <c:pt idx="29">
                  <c:v>2037</c:v>
                </c:pt>
                <c:pt idx="30">
                  <c:v>2038</c:v>
                </c:pt>
                <c:pt idx="31">
                  <c:v>2039</c:v>
                </c:pt>
                <c:pt idx="32">
                  <c:v>2040</c:v>
                </c:pt>
                <c:pt idx="33">
                  <c:v>2041</c:v>
                </c:pt>
                <c:pt idx="34">
                  <c:v>2042</c:v>
                </c:pt>
                <c:pt idx="35">
                  <c:v>2043</c:v>
                </c:pt>
                <c:pt idx="36">
                  <c:v>2044</c:v>
                </c:pt>
                <c:pt idx="37">
                  <c:v>2045</c:v>
                </c:pt>
                <c:pt idx="38">
                  <c:v>2046</c:v>
                </c:pt>
                <c:pt idx="39">
                  <c:v>2047</c:v>
                </c:pt>
                <c:pt idx="40">
                  <c:v>2048</c:v>
                </c:pt>
                <c:pt idx="41">
                  <c:v>2049</c:v>
                </c:pt>
                <c:pt idx="42">
                  <c:v>2050</c:v>
                </c:pt>
                <c:pt idx="43">
                  <c:v>2051</c:v>
                </c:pt>
                <c:pt idx="44">
                  <c:v>2052</c:v>
                </c:pt>
                <c:pt idx="45">
                  <c:v>2053</c:v>
                </c:pt>
                <c:pt idx="46">
                  <c:v>2054</c:v>
                </c:pt>
                <c:pt idx="47">
                  <c:v>2055</c:v>
                </c:pt>
                <c:pt idx="48">
                  <c:v>2056</c:v>
                </c:pt>
                <c:pt idx="49">
                  <c:v>2057</c:v>
                </c:pt>
                <c:pt idx="50">
                  <c:v>2058</c:v>
                </c:pt>
                <c:pt idx="51">
                  <c:v>2059</c:v>
                </c:pt>
                <c:pt idx="52">
                  <c:v>2060</c:v>
                </c:pt>
                <c:pt idx="53">
                  <c:v>2061</c:v>
                </c:pt>
                <c:pt idx="54">
                  <c:v>2062</c:v>
                </c:pt>
                <c:pt idx="55">
                  <c:v>2063</c:v>
                </c:pt>
                <c:pt idx="56">
                  <c:v>2064</c:v>
                </c:pt>
                <c:pt idx="57">
                  <c:v>2065</c:v>
                </c:pt>
                <c:pt idx="58">
                  <c:v>2066</c:v>
                </c:pt>
                <c:pt idx="59">
                  <c:v>2067</c:v>
                </c:pt>
                <c:pt idx="60">
                  <c:v>2068</c:v>
                </c:pt>
                <c:pt idx="61">
                  <c:v>2069</c:v>
                </c:pt>
                <c:pt idx="62">
                  <c:v>2070</c:v>
                </c:pt>
                <c:pt idx="63">
                  <c:v>2071</c:v>
                </c:pt>
                <c:pt idx="64">
                  <c:v>2072</c:v>
                </c:pt>
                <c:pt idx="65">
                  <c:v>2073</c:v>
                </c:pt>
                <c:pt idx="66">
                  <c:v>2074</c:v>
                </c:pt>
                <c:pt idx="67">
                  <c:v>2075</c:v>
                </c:pt>
                <c:pt idx="68">
                  <c:v>2076</c:v>
                </c:pt>
                <c:pt idx="69">
                  <c:v>2077</c:v>
                </c:pt>
                <c:pt idx="70">
                  <c:v>2078</c:v>
                </c:pt>
                <c:pt idx="71">
                  <c:v>2079</c:v>
                </c:pt>
                <c:pt idx="72">
                  <c:v>2080</c:v>
                </c:pt>
                <c:pt idx="73">
                  <c:v>2081</c:v>
                </c:pt>
                <c:pt idx="74">
                  <c:v>2082</c:v>
                </c:pt>
                <c:pt idx="75">
                  <c:v>2083</c:v>
                </c:pt>
                <c:pt idx="76">
                  <c:v>2084</c:v>
                </c:pt>
                <c:pt idx="77">
                  <c:v>2085</c:v>
                </c:pt>
                <c:pt idx="78">
                  <c:v>2086</c:v>
                </c:pt>
                <c:pt idx="79">
                  <c:v>2087</c:v>
                </c:pt>
                <c:pt idx="80">
                  <c:v>2088</c:v>
                </c:pt>
                <c:pt idx="81">
                  <c:v>2089</c:v>
                </c:pt>
                <c:pt idx="82">
                  <c:v>2090</c:v>
                </c:pt>
                <c:pt idx="83">
                  <c:v>2091</c:v>
                </c:pt>
                <c:pt idx="84">
                  <c:v>2092</c:v>
                </c:pt>
                <c:pt idx="85">
                  <c:v>2093</c:v>
                </c:pt>
                <c:pt idx="86">
                  <c:v>2094</c:v>
                </c:pt>
                <c:pt idx="87">
                  <c:v>2095</c:v>
                </c:pt>
                <c:pt idx="88">
                  <c:v>2096</c:v>
                </c:pt>
                <c:pt idx="89">
                  <c:v>2097</c:v>
                </c:pt>
                <c:pt idx="90">
                  <c:v>2098</c:v>
                </c:pt>
                <c:pt idx="91">
                  <c:v>2099</c:v>
                </c:pt>
                <c:pt idx="92">
                  <c:v>2100</c:v>
                </c:pt>
                <c:pt idx="93">
                  <c:v>2101</c:v>
                </c:pt>
              </c:numCache>
            </c:numRef>
          </c:xVal>
          <c:yVal>
            <c:numRef>
              <c:f>'male curves 2'!$L$61:$L$154</c:f>
              <c:numCache>
                <c:formatCode>General</c:formatCode>
                <c:ptCount val="94"/>
                <c:pt idx="0">
                  <c:v>9.4664432258718207</c:v>
                </c:pt>
                <c:pt idx="1">
                  <c:v>9.4769374637973005</c:v>
                </c:pt>
                <c:pt idx="2">
                  <c:v>9.4873398853089768</c:v>
                </c:pt>
                <c:pt idx="3">
                  <c:v>9.4976478364481061</c:v>
                </c:pt>
                <c:pt idx="4">
                  <c:v>9.5078587658679687</c:v>
                </c:pt>
                <c:pt idx="5">
                  <c:v>9.5179702256385479</c:v>
                </c:pt>
                <c:pt idx="6">
                  <c:v>9.527979871919543</c:v>
                </c:pt>
                <c:pt idx="7">
                  <c:v>9.5378854655041483</c:v>
                </c:pt>
                <c:pt idx="8">
                  <c:v>9.5476848722312528</c:v>
                </c:pt>
                <c:pt idx="9">
                  <c:v>9.5573760632693645</c:v>
                </c:pt>
                <c:pt idx="10">
                  <c:v>9.5669571152704851</c:v>
                </c:pt>
                <c:pt idx="11">
                  <c:v>9.5764262103967912</c:v>
                </c:pt>
                <c:pt idx="12">
                  <c:v>9.5857816362211068</c:v>
                </c:pt>
                <c:pt idx="13">
                  <c:v>9.5950217855021407</c:v>
                </c:pt>
                <c:pt idx="14">
                  <c:v>9.6041451558375179</c:v>
                </c:pt>
                <c:pt idx="15">
                  <c:v>9.6131503491949211</c:v>
                </c:pt>
                <c:pt idx="16">
                  <c:v>9.6220360713259865</c:v>
                </c:pt>
                <c:pt idx="17">
                  <c:v>9.6308011310632207</c:v>
                </c:pt>
                <c:pt idx="18">
                  <c:v>9.6394444395047767</c:v>
                </c:pt>
                <c:pt idx="19">
                  <c:v>9.6479650090878089</c:v>
                </c:pt>
                <c:pt idx="20">
                  <c:v>9.656361952556118</c:v>
                </c:pt>
                <c:pt idx="21">
                  <c:v>9.6646344818227057</c:v>
                </c:pt>
                <c:pt idx="22">
                  <c:v>9.6727819067330501</c:v>
                </c:pt>
                <c:pt idx="23">
                  <c:v>9.6808036337315659</c:v>
                </c:pt>
                <c:pt idx="24">
                  <c:v>9.6886991644351159</c:v>
                </c:pt>
                <c:pt idx="25">
                  <c:v>9.6964680941175612</c:v>
                </c:pt>
                <c:pt idx="26">
                  <c:v>9.704110110109891</c:v>
                </c:pt>
                <c:pt idx="27">
                  <c:v>9.7116249901192493</c:v>
                </c:pt>
                <c:pt idx="28">
                  <c:v>9.719012600471693</c:v>
                </c:pt>
                <c:pt idx="29">
                  <c:v>9.7262728942829426</c:v>
                </c:pt>
                <c:pt idx="30">
                  <c:v>9.733405909561009</c:v>
                </c:pt>
                <c:pt idx="31">
                  <c:v>9.7404117672457939</c:v>
                </c:pt>
                <c:pt idx="32">
                  <c:v>9.747290669189999</c:v>
                </c:pt>
                <c:pt idx="33">
                  <c:v>9.7540428960850267</c:v>
                </c:pt>
                <c:pt idx="34">
                  <c:v>9.760668805337616</c:v>
                </c:pt>
                <c:pt idx="35">
                  <c:v>9.7671688289011485</c:v>
                </c:pt>
                <c:pt idx="36">
                  <c:v>9.7735434710658531</c:v>
                </c:pt>
                <c:pt idx="37">
                  <c:v>9.7797933062126923</c:v>
                </c:pt>
                <c:pt idx="38">
                  <c:v>9.7859189765355659</c:v>
                </c:pt>
                <c:pt idx="39">
                  <c:v>9.7919211897359393</c:v>
                </c:pt>
                <c:pt idx="40">
                  <c:v>9.797800716694498</c:v>
                </c:pt>
                <c:pt idx="41">
                  <c:v>9.8035583891233067</c:v>
                </c:pt>
                <c:pt idx="42">
                  <c:v>9.8091950972044177</c:v>
                </c:pt>
                <c:pt idx="43">
                  <c:v>9.8147117872172132</c:v>
                </c:pt>
                <c:pt idx="44">
                  <c:v>9.8201094591597506</c:v>
                </c:pt>
                <c:pt idx="45">
                  <c:v>9.8253891643672748</c:v>
                </c:pt>
                <c:pt idx="46">
                  <c:v>9.8305520031322775</c:v>
                </c:pt>
                <c:pt idx="47">
                  <c:v>9.8355991223300236</c:v>
                </c:pt>
                <c:pt idx="48">
                  <c:v>9.8405317130520533</c:v>
                </c:pt>
                <c:pt idx="49">
                  <c:v>9.8453510082526989</c:v>
                </c:pt>
                <c:pt idx="50">
                  <c:v>9.8500582804105488</c:v>
                </c:pt>
                <c:pt idx="51">
                  <c:v>9.8546548392094433</c:v>
                </c:pt>
                <c:pt idx="52">
                  <c:v>9.8591420292401768</c:v>
                </c:pt>
                <c:pt idx="53">
                  <c:v>9.8635212277290822</c:v>
                </c:pt>
                <c:pt idx="54">
                  <c:v>9.8677938422921514</c:v>
                </c:pt>
                <c:pt idx="55">
                  <c:v>9.8719613087210849</c:v>
                </c:pt>
                <c:pt idx="56">
                  <c:v>9.876025088801482</c:v>
                </c:pt>
                <c:pt idx="57">
                  <c:v>9.8799866681667421</c:v>
                </c:pt>
                <c:pt idx="58">
                  <c:v>9.8838475541889572</c:v>
                </c:pt>
                <c:pt idx="59">
                  <c:v>9.8876092739101704</c:v>
                </c:pt>
                <c:pt idx="60">
                  <c:v>9.8912733720148225</c:v>
                </c:pt>
                <c:pt idx="61">
                  <c:v>9.8948414088453269</c:v>
                </c:pt>
                <c:pt idx="62">
                  <c:v>9.8983149584625831</c:v>
                </c:pt>
                <c:pt idx="63">
                  <c:v>9.9016956067538118</c:v>
                </c:pt>
                <c:pt idx="64">
                  <c:v>9.9049849495873268</c:v>
                </c:pt>
                <c:pt idx="65">
                  <c:v>9.9081845910166262</c:v>
                </c:pt>
                <c:pt idx="66">
                  <c:v>9.911296141535141</c:v>
                </c:pt>
                <c:pt idx="67">
                  <c:v>9.914321216381202</c:v>
                </c:pt>
                <c:pt idx="68">
                  <c:v>9.9172614338956482</c:v>
                </c:pt>
                <c:pt idx="69">
                  <c:v>9.9201184139317089</c:v>
                </c:pt>
                <c:pt idx="70">
                  <c:v>9.9228937763180749</c:v>
                </c:pt>
                <c:pt idx="71">
                  <c:v>9.9255891393755267</c:v>
                </c:pt>
                <c:pt idx="72">
                  <c:v>9.9282061184875054</c:v>
                </c:pt>
                <c:pt idx="73">
                  <c:v>9.9307463247249768</c:v>
                </c:pt>
                <c:pt idx="74">
                  <c:v>9.9332113635250483</c:v>
                </c:pt>
                <c:pt idx="75">
                  <c:v>9.935602833424376</c:v>
                </c:pt>
                <c:pt idx="76">
                  <c:v>9.9379223248457684</c:v>
                </c:pt>
                <c:pt idx="77">
                  <c:v>9.9401714189401389</c:v>
                </c:pt>
                <c:pt idx="78">
                  <c:v>9.9423516864803219</c:v>
                </c:pt>
                <c:pt idx="79">
                  <c:v>9.9444646868092548</c:v>
                </c:pt>
                <c:pt idx="80">
                  <c:v>9.946511966840399</c:v>
                </c:pt>
                <c:pt idx="81">
                  <c:v>9.9484950601106981</c:v>
                </c:pt>
                <c:pt idx="82">
                  <c:v>9.9504154858845784</c:v>
                </c:pt>
                <c:pt idx="83">
                  <c:v>9.9522747483093248</c:v>
                </c:pt>
                <c:pt idx="84">
                  <c:v>9.9540743356201205</c:v>
                </c:pt>
                <c:pt idx="85">
                  <c:v>9.9558157193949661</c:v>
                </c:pt>
                <c:pt idx="86">
                  <c:v>9.9575003538571796</c:v>
                </c:pt>
                <c:pt idx="87">
                  <c:v>9.9591296752265297</c:v>
                </c:pt>
                <c:pt idx="88">
                  <c:v>9.9607051011158152</c:v>
                </c:pt>
                <c:pt idx="89">
                  <c:v>9.9622280299736818</c:v>
                </c:pt>
                <c:pt idx="90">
                  <c:v>9.9636998405717048</c:v>
                </c:pt>
                <c:pt idx="91">
                  <c:v>9.9651218915348405</c:v>
                </c:pt>
                <c:pt idx="92">
                  <c:v>9.9664955209144548</c:v>
                </c:pt>
                <c:pt idx="93">
                  <c:v>9.9678220458019364</c:v>
                </c:pt>
              </c:numCache>
            </c:numRef>
          </c:yVal>
          <c:smooth val="0"/>
          <c:extLst xmlns:c16r2="http://schemas.microsoft.com/office/drawing/2015/06/chart">
            <c:ext xmlns:c16="http://schemas.microsoft.com/office/drawing/2014/chart" uri="{C3380CC4-5D6E-409C-BE32-E72D297353CC}">
              <c16:uniqueId val="{00000009-9239-4DEA-A584-5C52D31CA35B}"/>
            </c:ext>
          </c:extLst>
        </c:ser>
        <c:ser>
          <c:idx val="11"/>
          <c:order val="10"/>
          <c:spPr>
            <a:ln w="12700">
              <a:solidFill>
                <a:srgbClr val="000000"/>
              </a:solidFill>
              <a:prstDash val="sysDash"/>
            </a:ln>
          </c:spPr>
          <c:marker>
            <c:symbol val="none"/>
          </c:marker>
          <c:xVal>
            <c:numRef>
              <c:f>'male curves 2'!$B$61:$B$154</c:f>
              <c:numCache>
                <c:formatCode>General</c:formatCode>
                <c:ptCount val="9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pt idx="21">
                  <c:v>2029</c:v>
                </c:pt>
                <c:pt idx="22">
                  <c:v>2030</c:v>
                </c:pt>
                <c:pt idx="23">
                  <c:v>2031</c:v>
                </c:pt>
                <c:pt idx="24">
                  <c:v>2032</c:v>
                </c:pt>
                <c:pt idx="25">
                  <c:v>2033</c:v>
                </c:pt>
                <c:pt idx="26">
                  <c:v>2034</c:v>
                </c:pt>
                <c:pt idx="27">
                  <c:v>2035</c:v>
                </c:pt>
                <c:pt idx="28">
                  <c:v>2036</c:v>
                </c:pt>
                <c:pt idx="29">
                  <c:v>2037</c:v>
                </c:pt>
                <c:pt idx="30">
                  <c:v>2038</c:v>
                </c:pt>
                <c:pt idx="31">
                  <c:v>2039</c:v>
                </c:pt>
                <c:pt idx="32">
                  <c:v>2040</c:v>
                </c:pt>
                <c:pt idx="33">
                  <c:v>2041</c:v>
                </c:pt>
                <c:pt idx="34">
                  <c:v>2042</c:v>
                </c:pt>
                <c:pt idx="35">
                  <c:v>2043</c:v>
                </c:pt>
                <c:pt idx="36">
                  <c:v>2044</c:v>
                </c:pt>
                <c:pt idx="37">
                  <c:v>2045</c:v>
                </c:pt>
                <c:pt idx="38">
                  <c:v>2046</c:v>
                </c:pt>
                <c:pt idx="39">
                  <c:v>2047</c:v>
                </c:pt>
                <c:pt idx="40">
                  <c:v>2048</c:v>
                </c:pt>
                <c:pt idx="41">
                  <c:v>2049</c:v>
                </c:pt>
                <c:pt idx="42">
                  <c:v>2050</c:v>
                </c:pt>
                <c:pt idx="43">
                  <c:v>2051</c:v>
                </c:pt>
                <c:pt idx="44">
                  <c:v>2052</c:v>
                </c:pt>
                <c:pt idx="45">
                  <c:v>2053</c:v>
                </c:pt>
                <c:pt idx="46">
                  <c:v>2054</c:v>
                </c:pt>
                <c:pt idx="47">
                  <c:v>2055</c:v>
                </c:pt>
                <c:pt idx="48">
                  <c:v>2056</c:v>
                </c:pt>
                <c:pt idx="49">
                  <c:v>2057</c:v>
                </c:pt>
                <c:pt idx="50">
                  <c:v>2058</c:v>
                </c:pt>
                <c:pt idx="51">
                  <c:v>2059</c:v>
                </c:pt>
                <c:pt idx="52">
                  <c:v>2060</c:v>
                </c:pt>
                <c:pt idx="53">
                  <c:v>2061</c:v>
                </c:pt>
                <c:pt idx="54">
                  <c:v>2062</c:v>
                </c:pt>
                <c:pt idx="55">
                  <c:v>2063</c:v>
                </c:pt>
                <c:pt idx="56">
                  <c:v>2064</c:v>
                </c:pt>
                <c:pt idx="57">
                  <c:v>2065</c:v>
                </c:pt>
                <c:pt idx="58">
                  <c:v>2066</c:v>
                </c:pt>
                <c:pt idx="59">
                  <c:v>2067</c:v>
                </c:pt>
                <c:pt idx="60">
                  <c:v>2068</c:v>
                </c:pt>
                <c:pt idx="61">
                  <c:v>2069</c:v>
                </c:pt>
                <c:pt idx="62">
                  <c:v>2070</c:v>
                </c:pt>
                <c:pt idx="63">
                  <c:v>2071</c:v>
                </c:pt>
                <c:pt idx="64">
                  <c:v>2072</c:v>
                </c:pt>
                <c:pt idx="65">
                  <c:v>2073</c:v>
                </c:pt>
                <c:pt idx="66">
                  <c:v>2074</c:v>
                </c:pt>
                <c:pt idx="67">
                  <c:v>2075</c:v>
                </c:pt>
                <c:pt idx="68">
                  <c:v>2076</c:v>
                </c:pt>
                <c:pt idx="69">
                  <c:v>2077</c:v>
                </c:pt>
                <c:pt idx="70">
                  <c:v>2078</c:v>
                </c:pt>
                <c:pt idx="71">
                  <c:v>2079</c:v>
                </c:pt>
                <c:pt idx="72">
                  <c:v>2080</c:v>
                </c:pt>
                <c:pt idx="73">
                  <c:v>2081</c:v>
                </c:pt>
                <c:pt idx="74">
                  <c:v>2082</c:v>
                </c:pt>
                <c:pt idx="75">
                  <c:v>2083</c:v>
                </c:pt>
                <c:pt idx="76">
                  <c:v>2084</c:v>
                </c:pt>
                <c:pt idx="77">
                  <c:v>2085</c:v>
                </c:pt>
                <c:pt idx="78">
                  <c:v>2086</c:v>
                </c:pt>
                <c:pt idx="79">
                  <c:v>2087</c:v>
                </c:pt>
                <c:pt idx="80">
                  <c:v>2088</c:v>
                </c:pt>
                <c:pt idx="81">
                  <c:v>2089</c:v>
                </c:pt>
                <c:pt idx="82">
                  <c:v>2090</c:v>
                </c:pt>
                <c:pt idx="83">
                  <c:v>2091</c:v>
                </c:pt>
                <c:pt idx="84">
                  <c:v>2092</c:v>
                </c:pt>
                <c:pt idx="85">
                  <c:v>2093</c:v>
                </c:pt>
                <c:pt idx="86">
                  <c:v>2094</c:v>
                </c:pt>
                <c:pt idx="87">
                  <c:v>2095</c:v>
                </c:pt>
                <c:pt idx="88">
                  <c:v>2096</c:v>
                </c:pt>
                <c:pt idx="89">
                  <c:v>2097</c:v>
                </c:pt>
                <c:pt idx="90">
                  <c:v>2098</c:v>
                </c:pt>
                <c:pt idx="91">
                  <c:v>2099</c:v>
                </c:pt>
                <c:pt idx="92">
                  <c:v>2100</c:v>
                </c:pt>
                <c:pt idx="93">
                  <c:v>2101</c:v>
                </c:pt>
              </c:numCache>
            </c:numRef>
          </c:xVal>
          <c:yVal>
            <c:numRef>
              <c:f>'male curves 2'!$T$61:$T$154</c:f>
              <c:numCache>
                <c:formatCode>General</c:formatCode>
                <c:ptCount val="94"/>
                <c:pt idx="0">
                  <c:v>6.8584466151604895</c:v>
                </c:pt>
                <c:pt idx="1">
                  <c:v>6.9530103161549315</c:v>
                </c:pt>
                <c:pt idx="2">
                  <c:v>7.0476398365442545</c:v>
                </c:pt>
                <c:pt idx="3">
                  <c:v>7.1421932709841283</c:v>
                </c:pt>
                <c:pt idx="4">
                  <c:v>7.2365272990432734</c:v>
                </c:pt>
                <c:pt idx="5">
                  <c:v>7.3304979229107214</c:v>
                </c:pt>
                <c:pt idx="6">
                  <c:v>7.4239612351002373</c:v>
                </c:pt>
                <c:pt idx="7">
                  <c:v>7.5167742077311201</c:v>
                </c:pt>
                <c:pt idx="8">
                  <c:v>7.6087954942883984</c:v>
                </c:pt>
                <c:pt idx="9">
                  <c:v>7.699886234268237</c:v>
                </c:pt>
                <c:pt idx="10">
                  <c:v>7.7899108507916699</c:v>
                </c:pt>
                <c:pt idx="11">
                  <c:v>7.8787378311293219</c:v>
                </c:pt>
                <c:pt idx="12">
                  <c:v>7.9662404801959834</c:v>
                </c:pt>
                <c:pt idx="13">
                  <c:v>8.0522976373414767</c:v>
                </c:pt>
                <c:pt idx="14">
                  <c:v>8.1367943472891504</c:v>
                </c:pt>
                <c:pt idx="15">
                  <c:v>8.2196224767777384</c:v>
                </c:pt>
                <c:pt idx="16">
                  <c:v>8.3006812693275727</c:v>
                </c:pt>
                <c:pt idx="17">
                  <c:v>8.3798778316411227</c:v>
                </c:pt>
                <c:pt idx="18">
                  <c:v>8.457127546257885</c:v>
                </c:pt>
                <c:pt idx="19">
                  <c:v>8.5323544064172427</c:v>
                </c:pt>
                <c:pt idx="20">
                  <c:v>8.6054912703794066</c:v>
                </c:pt>
                <c:pt idx="21">
                  <c:v>8.6764800338250385</c:v>
                </c:pt>
                <c:pt idx="22">
                  <c:v>8.7452717203267607</c:v>
                </c:pt>
                <c:pt idx="23">
                  <c:v>8.8118264911663804</c:v>
                </c:pt>
                <c:pt idx="24">
                  <c:v>8.8761135770477093</c:v>
                </c:pt>
                <c:pt idx="25">
                  <c:v>8.9381111353496987</c:v>
                </c:pt>
                <c:pt idx="26">
                  <c:v>8.9978060376118023</c:v>
                </c:pt>
                <c:pt idx="27">
                  <c:v>9.0551935927843896</c:v>
                </c:pt>
                <c:pt idx="28">
                  <c:v>9.1102772124891054</c:v>
                </c:pt>
                <c:pt idx="29">
                  <c:v>9.1630680250979388</c:v>
                </c:pt>
                <c:pt idx="30">
                  <c:v>9.2135844457799667</c:v>
                </c:pt>
                <c:pt idx="31">
                  <c:v>9.2618517099174689</c:v>
                </c:pt>
                <c:pt idx="32">
                  <c:v>9.3079013773284007</c:v>
                </c:pt>
                <c:pt idx="33">
                  <c:v>9.3517708146414726</c:v>
                </c:pt>
                <c:pt idx="34">
                  <c:v>9.3935026629833267</c:v>
                </c:pt>
                <c:pt idx="35">
                  <c:v>9.4331442977648567</c:v>
                </c:pt>
                <c:pt idx="36">
                  <c:v>9.4707472869657039</c:v>
                </c:pt>
                <c:pt idx="37">
                  <c:v>9.5063668537914463</c:v>
                </c:pt>
                <c:pt idx="38">
                  <c:v>9.5400613490257289</c:v>
                </c:pt>
                <c:pt idx="39">
                  <c:v>9.571891737801737</c:v>
                </c:pt>
                <c:pt idx="40">
                  <c:v>9.6019211048940392</c:v>
                </c:pt>
                <c:pt idx="41">
                  <c:v>9.6302141820019589</c:v>
                </c:pt>
                <c:pt idx="42">
                  <c:v>9.6568368998807212</c:v>
                </c:pt>
                <c:pt idx="43">
                  <c:v>9.6818559675686249</c:v>
                </c:pt>
                <c:pt idx="44">
                  <c:v>9.7053384803940439</c:v>
                </c:pt>
                <c:pt idx="45">
                  <c:v>9.727351557902038</c:v>
                </c:pt>
                <c:pt idx="46">
                  <c:v>9.7479620123582311</c:v>
                </c:pt>
                <c:pt idx="47">
                  <c:v>9.7672360480343148</c:v>
                </c:pt>
                <c:pt idx="48">
                  <c:v>9.7852389910915019</c:v>
                </c:pt>
                <c:pt idx="49">
                  <c:v>9.8020350495270314</c:v>
                </c:pt>
                <c:pt idx="50">
                  <c:v>9.8176871023583807</c:v>
                </c:pt>
                <c:pt idx="51">
                  <c:v>9.8322565169738763</c:v>
                </c:pt>
                <c:pt idx="52">
                  <c:v>9.8458029933724447</c:v>
                </c:pt>
                <c:pt idx="53">
                  <c:v>9.8583844338681228</c:v>
                </c:pt>
                <c:pt idx="54">
                  <c:v>9.8700568367108747</c:v>
                </c:pt>
                <c:pt idx="55">
                  <c:v>9.8808742119978596</c:v>
                </c:pt>
                <c:pt idx="56">
                  <c:v>9.8908885182034751</c:v>
                </c:pt>
                <c:pt idx="57">
                  <c:v>9.9001496176325734</c:v>
                </c:pt>
                <c:pt idx="58">
                  <c:v>9.9087052491121934</c:v>
                </c:pt>
                <c:pt idx="59">
                  <c:v>9.9166010162594027</c:v>
                </c:pt>
                <c:pt idx="60">
                  <c:v>9.9238803897082768</c:v>
                </c:pt>
                <c:pt idx="61">
                  <c:v>9.9305847217377625</c:v>
                </c:pt>
                <c:pt idx="62">
                  <c:v>9.9367532718105682</c:v>
                </c:pt>
                <c:pt idx="63">
                  <c:v>9.9424232416103635</c:v>
                </c:pt>
                <c:pt idx="64">
                  <c:v>9.9476298182502756</c:v>
                </c:pt>
                <c:pt idx="65">
                  <c:v>9.9524062244120923</c:v>
                </c:pt>
                <c:pt idx="66">
                  <c:v>9.9567837742653893</c:v>
                </c:pt>
                <c:pt idx="67">
                  <c:v>9.9607919341079789</c:v>
                </c:pt>
                <c:pt idx="68">
                  <c:v>9.9644583867564709</c:v>
                </c:pt>
                <c:pt idx="69">
                  <c:v>9.967809098806292</c:v>
                </c:pt>
                <c:pt idx="70">
                  <c:v>9.970868389962849</c:v>
                </c:pt>
                <c:pt idx="71">
                  <c:v>9.9736590037325303</c:v>
                </c:pt>
                <c:pt idx="72">
                  <c:v>9.9762021788325956</c:v>
                </c:pt>
                <c:pt idx="73">
                  <c:v>9.9785177207613032</c:v>
                </c:pt>
                <c:pt idx="74">
                  <c:v>9.980624073032585</c:v>
                </c:pt>
                <c:pt idx="75">
                  <c:v>9.9825383876474767</c:v>
                </c:pt>
                <c:pt idx="76">
                  <c:v>9.9842765944333358</c:v>
                </c:pt>
                <c:pt idx="77">
                  <c:v>9.9858534689380622</c:v>
                </c:pt>
                <c:pt idx="78">
                  <c:v>9.9872826986155907</c:v>
                </c:pt>
                <c:pt idx="79">
                  <c:v>9.9885769470871537</c:v>
                </c:pt>
                <c:pt idx="80">
                  <c:v>9.9897479163033847</c:v>
                </c:pt>
                <c:pt idx="81">
                  <c:v>9.9908064064700817</c:v>
                </c:pt>
                <c:pt idx="82">
                  <c:v>9.9917623736360497</c:v>
                </c:pt>
                <c:pt idx="83">
                  <c:v>9.992624984868252</c:v>
                </c:pt>
                <c:pt idx="84">
                  <c:v>9.9934026709700277</c:v>
                </c:pt>
                <c:pt idx="85">
                  <c:v>9.9941031767198183</c:v>
                </c:pt>
                <c:pt idx="86">
                  <c:v>9.9947336086271825</c:v>
                </c:pt>
                <c:pt idx="87">
                  <c:v>9.995300480223543</c:v>
                </c:pt>
                <c:pt idx="88">
                  <c:v>9.9958097549183567</c:v>
                </c:pt>
                <c:pt idx="89">
                  <c:v>9.9962668864646247</c:v>
                </c:pt>
                <c:pt idx="90">
                  <c:v>9.9966768570895095</c:v>
                </c:pt>
                <c:pt idx="91">
                  <c:v>9.9970442133534227</c:v>
                </c:pt>
                <c:pt idx="92">
                  <c:v>9.9973730998103179</c:v>
                </c:pt>
                <c:pt idx="93">
                  <c:v>9.9976672905445785</c:v>
                </c:pt>
              </c:numCache>
            </c:numRef>
          </c:yVal>
          <c:smooth val="0"/>
          <c:extLst xmlns:c16r2="http://schemas.microsoft.com/office/drawing/2015/06/chart">
            <c:ext xmlns:c16="http://schemas.microsoft.com/office/drawing/2014/chart" uri="{C3380CC4-5D6E-409C-BE32-E72D297353CC}">
              <c16:uniqueId val="{0000000A-9239-4DEA-A584-5C52D31CA35B}"/>
            </c:ext>
          </c:extLst>
        </c:ser>
        <c:ser>
          <c:idx val="12"/>
          <c:order val="11"/>
          <c:spPr>
            <a:ln w="12700">
              <a:solidFill>
                <a:srgbClr val="000000"/>
              </a:solidFill>
              <a:prstDash val="sysDash"/>
            </a:ln>
          </c:spPr>
          <c:marker>
            <c:symbol val="none"/>
          </c:marker>
          <c:xVal>
            <c:numRef>
              <c:f>'male curves 2'!$B$61:$B$154</c:f>
              <c:numCache>
                <c:formatCode>General</c:formatCode>
                <c:ptCount val="9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pt idx="21">
                  <c:v>2029</c:v>
                </c:pt>
                <c:pt idx="22">
                  <c:v>2030</c:v>
                </c:pt>
                <c:pt idx="23">
                  <c:v>2031</c:v>
                </c:pt>
                <c:pt idx="24">
                  <c:v>2032</c:v>
                </c:pt>
                <c:pt idx="25">
                  <c:v>2033</c:v>
                </c:pt>
                <c:pt idx="26">
                  <c:v>2034</c:v>
                </c:pt>
                <c:pt idx="27">
                  <c:v>2035</c:v>
                </c:pt>
                <c:pt idx="28">
                  <c:v>2036</c:v>
                </c:pt>
                <c:pt idx="29">
                  <c:v>2037</c:v>
                </c:pt>
                <c:pt idx="30">
                  <c:v>2038</c:v>
                </c:pt>
                <c:pt idx="31">
                  <c:v>2039</c:v>
                </c:pt>
                <c:pt idx="32">
                  <c:v>2040</c:v>
                </c:pt>
                <c:pt idx="33">
                  <c:v>2041</c:v>
                </c:pt>
                <c:pt idx="34">
                  <c:v>2042</c:v>
                </c:pt>
                <c:pt idx="35">
                  <c:v>2043</c:v>
                </c:pt>
                <c:pt idx="36">
                  <c:v>2044</c:v>
                </c:pt>
                <c:pt idx="37">
                  <c:v>2045</c:v>
                </c:pt>
                <c:pt idx="38">
                  <c:v>2046</c:v>
                </c:pt>
                <c:pt idx="39">
                  <c:v>2047</c:v>
                </c:pt>
                <c:pt idx="40">
                  <c:v>2048</c:v>
                </c:pt>
                <c:pt idx="41">
                  <c:v>2049</c:v>
                </c:pt>
                <c:pt idx="42">
                  <c:v>2050</c:v>
                </c:pt>
                <c:pt idx="43">
                  <c:v>2051</c:v>
                </c:pt>
                <c:pt idx="44">
                  <c:v>2052</c:v>
                </c:pt>
                <c:pt idx="45">
                  <c:v>2053</c:v>
                </c:pt>
                <c:pt idx="46">
                  <c:v>2054</c:v>
                </c:pt>
                <c:pt idx="47">
                  <c:v>2055</c:v>
                </c:pt>
                <c:pt idx="48">
                  <c:v>2056</c:v>
                </c:pt>
                <c:pt idx="49">
                  <c:v>2057</c:v>
                </c:pt>
                <c:pt idx="50">
                  <c:v>2058</c:v>
                </c:pt>
                <c:pt idx="51">
                  <c:v>2059</c:v>
                </c:pt>
                <c:pt idx="52">
                  <c:v>2060</c:v>
                </c:pt>
                <c:pt idx="53">
                  <c:v>2061</c:v>
                </c:pt>
                <c:pt idx="54">
                  <c:v>2062</c:v>
                </c:pt>
                <c:pt idx="55">
                  <c:v>2063</c:v>
                </c:pt>
                <c:pt idx="56">
                  <c:v>2064</c:v>
                </c:pt>
                <c:pt idx="57">
                  <c:v>2065</c:v>
                </c:pt>
                <c:pt idx="58">
                  <c:v>2066</c:v>
                </c:pt>
                <c:pt idx="59">
                  <c:v>2067</c:v>
                </c:pt>
                <c:pt idx="60">
                  <c:v>2068</c:v>
                </c:pt>
                <c:pt idx="61">
                  <c:v>2069</c:v>
                </c:pt>
                <c:pt idx="62">
                  <c:v>2070</c:v>
                </c:pt>
                <c:pt idx="63">
                  <c:v>2071</c:v>
                </c:pt>
                <c:pt idx="64">
                  <c:v>2072</c:v>
                </c:pt>
                <c:pt idx="65">
                  <c:v>2073</c:v>
                </c:pt>
                <c:pt idx="66">
                  <c:v>2074</c:v>
                </c:pt>
                <c:pt idx="67">
                  <c:v>2075</c:v>
                </c:pt>
                <c:pt idx="68">
                  <c:v>2076</c:v>
                </c:pt>
                <c:pt idx="69">
                  <c:v>2077</c:v>
                </c:pt>
                <c:pt idx="70">
                  <c:v>2078</c:v>
                </c:pt>
                <c:pt idx="71">
                  <c:v>2079</c:v>
                </c:pt>
                <c:pt idx="72">
                  <c:v>2080</c:v>
                </c:pt>
                <c:pt idx="73">
                  <c:v>2081</c:v>
                </c:pt>
                <c:pt idx="74">
                  <c:v>2082</c:v>
                </c:pt>
                <c:pt idx="75">
                  <c:v>2083</c:v>
                </c:pt>
                <c:pt idx="76">
                  <c:v>2084</c:v>
                </c:pt>
                <c:pt idx="77">
                  <c:v>2085</c:v>
                </c:pt>
                <c:pt idx="78">
                  <c:v>2086</c:v>
                </c:pt>
                <c:pt idx="79">
                  <c:v>2087</c:v>
                </c:pt>
                <c:pt idx="80">
                  <c:v>2088</c:v>
                </c:pt>
                <c:pt idx="81">
                  <c:v>2089</c:v>
                </c:pt>
                <c:pt idx="82">
                  <c:v>2090</c:v>
                </c:pt>
                <c:pt idx="83">
                  <c:v>2091</c:v>
                </c:pt>
                <c:pt idx="84">
                  <c:v>2092</c:v>
                </c:pt>
                <c:pt idx="85">
                  <c:v>2093</c:v>
                </c:pt>
                <c:pt idx="86">
                  <c:v>2094</c:v>
                </c:pt>
                <c:pt idx="87">
                  <c:v>2095</c:v>
                </c:pt>
                <c:pt idx="88">
                  <c:v>2096</c:v>
                </c:pt>
                <c:pt idx="89">
                  <c:v>2097</c:v>
                </c:pt>
                <c:pt idx="90">
                  <c:v>2098</c:v>
                </c:pt>
                <c:pt idx="91">
                  <c:v>2099</c:v>
                </c:pt>
                <c:pt idx="92">
                  <c:v>2100</c:v>
                </c:pt>
                <c:pt idx="93">
                  <c:v>2101</c:v>
                </c:pt>
              </c:numCache>
            </c:numRef>
          </c:xVal>
          <c:yVal>
            <c:numRef>
              <c:f>'male curves 2'!$X$61:$X$154</c:f>
              <c:numCache>
                <c:formatCode>General</c:formatCode>
                <c:ptCount val="94"/>
                <c:pt idx="0">
                  <c:v>3.5760553846030851</c:v>
                </c:pt>
                <c:pt idx="1">
                  <c:v>3.7005624874570242</c:v>
                </c:pt>
                <c:pt idx="2">
                  <c:v>3.8290793783047721</c:v>
                </c:pt>
                <c:pt idx="3">
                  <c:v>3.9615395376087297</c:v>
                </c:pt>
                <c:pt idx="4">
                  <c:v>4.0978512786866226</c:v>
                </c:pt>
                <c:pt idx="5">
                  <c:v>4.2378962071785855</c:v>
                </c:pt>
                <c:pt idx="6">
                  <c:v>4.3815278961060056</c:v>
                </c:pt>
                <c:pt idx="7">
                  <c:v>4.5285708323537675</c:v>
                </c:pt>
                <c:pt idx="8">
                  <c:v>4.6788196909826834</c:v>
                </c:pt>
                <c:pt idx="9">
                  <c:v>4.8320389924524729</c:v>
                </c:pt>
                <c:pt idx="10">
                  <c:v>4.9879631941375333</c:v>
                </c:pt>
                <c:pt idx="11">
                  <c:v>5.1462972613838938</c:v>
                </c:pt>
                <c:pt idx="12">
                  <c:v>5.3067177546383704</c:v>
                </c:pt>
                <c:pt idx="13">
                  <c:v>5.468874457757626</c:v>
                </c:pt>
                <c:pt idx="14">
                  <c:v>5.6323925589282355</c:v>
                </c:pt>
                <c:pt idx="15">
                  <c:v>5.7968753797323815</c:v>
                </c:pt>
                <c:pt idx="16">
                  <c:v>5.9619076306365653</c:v>
                </c:pt>
                <c:pt idx="17">
                  <c:v>6.1270591529233362</c:v>
                </c:pt>
                <c:pt idx="18">
                  <c:v>6.2918890889302554</c:v>
                </c:pt>
                <c:pt idx="19">
                  <c:v>6.4559504051590419</c:v>
                </c:pt>
                <c:pt idx="20">
                  <c:v>6.6187946774131365</c:v>
                </c:pt>
                <c:pt idx="21">
                  <c:v>6.7799770344559125</c:v>
                </c:pt>
                <c:pt idx="22">
                  <c:v>6.9390611475997792</c:v>
                </c:pt>
                <c:pt idx="23">
                  <c:v>7.0956241488646974</c:v>
                </c:pt>
                <c:pt idx="24">
                  <c:v>7.2492613600754714</c:v>
                </c:pt>
                <c:pt idx="25">
                  <c:v>7.3995907198622364</c:v>
                </c:pt>
                <c:pt idx="26">
                  <c:v>7.5462568046839333</c:v>
                </c:pt>
                <c:pt idx="27">
                  <c:v>7.6889343533442656</c:v>
                </c:pt>
                <c:pt idx="28">
                  <c:v>7.8273312212491755</c:v>
                </c:pt>
                <c:pt idx="29">
                  <c:v>7.9611907100387462</c:v>
                </c:pt>
                <c:pt idx="30">
                  <c:v>8.0902932391320377</c:v>
                </c:pt>
                <c:pt idx="31">
                  <c:v>8.2144573471301499</c:v>
                </c:pt>
                <c:pt idx="32">
                  <c:v>8.3335400317607728</c:v>
                </c:pt>
                <c:pt idx="33">
                  <c:v>8.4474364563034019</c:v>
                </c:pt>
                <c:pt idx="34">
                  <c:v>8.5560790673115186</c:v>
                </c:pt>
                <c:pt idx="35">
                  <c:v>8.6594361823506727</c:v>
                </c:pt>
                <c:pt idx="36">
                  <c:v>8.7575101170640277</c:v>
                </c:pt>
                <c:pt idx="37">
                  <c:v>8.8503349279633614</c:v>
                </c:pt>
                <c:pt idx="38">
                  <c:v>8.937973851012698</c:v>
                </c:pt>
                <c:pt idx="39">
                  <c:v>9.0205165164840277</c:v>
                </c:pt>
                <c:pt idx="40">
                  <c:v>9.0980760181921951</c:v>
                </c:pt>
                <c:pt idx="41">
                  <c:v>9.1707859104330396</c:v>
                </c:pt>
                <c:pt idx="42">
                  <c:v>9.23879719932944</c:v>
                </c:pt>
                <c:pt idx="43">
                  <c:v>9.3022753873603374</c:v>
                </c:pt>
                <c:pt idx="44">
                  <c:v>9.3613976210964509</c:v>
                </c:pt>
                <c:pt idx="45">
                  <c:v>9.4163499831005186</c:v>
                </c:pt>
                <c:pt idx="46">
                  <c:v>9.4673249599583027</c:v>
                </c:pt>
                <c:pt idx="47">
                  <c:v>9.5145191097834587</c:v>
                </c:pt>
                <c:pt idx="48">
                  <c:v>9.5581309446091005</c:v>
                </c:pt>
                <c:pt idx="49">
                  <c:v>9.59835903594578</c:v>
                </c:pt>
                <c:pt idx="50">
                  <c:v>9.6354003455892965</c:v>
                </c:pt>
                <c:pt idx="51">
                  <c:v>9.6694487785529706</c:v>
                </c:pt>
                <c:pt idx="52">
                  <c:v>9.700693950748807</c:v>
                </c:pt>
                <c:pt idx="53">
                  <c:v>9.7293201607323407</c:v>
                </c:pt>
                <c:pt idx="54">
                  <c:v>9.7555055523703746</c:v>
                </c:pt>
                <c:pt idx="55">
                  <c:v>9.7794214536005519</c:v>
                </c:pt>
                <c:pt idx="56">
                  <c:v>9.8012318754493091</c:v>
                </c:pt>
                <c:pt idx="57">
                  <c:v>9.8210931550117415</c:v>
                </c:pt>
                <c:pt idx="58">
                  <c:v>9.8391537261327482</c:v>
                </c:pt>
                <c:pt idx="59">
                  <c:v>9.8555540019102512</c:v>
                </c:pt>
                <c:pt idx="60">
                  <c:v>9.8704263538231221</c:v>
                </c:pt>
                <c:pt idx="61">
                  <c:v>9.8838951731734213</c:v>
                </c:pt>
                <c:pt idx="62">
                  <c:v>9.896077001555069</c:v>
                </c:pt>
                <c:pt idx="63">
                  <c:v>9.9070807181754148</c:v>
                </c:pt>
                <c:pt idx="64">
                  <c:v>9.9170077730096793</c:v>
                </c:pt>
                <c:pt idx="65">
                  <c:v>9.9259524559196528</c:v>
                </c:pt>
                <c:pt idx="66">
                  <c:v>9.9340021929959814</c:v>
                </c:pt>
                <c:pt idx="67">
                  <c:v>9.9412378624665685</c:v>
                </c:pt>
                <c:pt idx="68">
                  <c:v>9.9477341235298002</c:v>
                </c:pt>
                <c:pt idx="69">
                  <c:v>9.9535597524189949</c:v>
                </c:pt>
                <c:pt idx="70">
                  <c:v>9.9587779808711119</c:v>
                </c:pt>
                <c:pt idx="71">
                  <c:v>9.9634468329641077</c:v>
                </c:pt>
                <c:pt idx="72">
                  <c:v>9.9676194569893095</c:v>
                </c:pt>
                <c:pt idx="73">
                  <c:v>9.9713444496638974</c:v>
                </c:pt>
                <c:pt idx="74">
                  <c:v>9.9746661705346398</c:v>
                </c:pt>
                <c:pt idx="75">
                  <c:v>9.977625044917481</c:v>
                </c:pt>
                <c:pt idx="76">
                  <c:v>9.9802578541355729</c:v>
                </c:pt>
                <c:pt idx="77">
                  <c:v>9.9825980121804267</c:v>
                </c:pt>
                <c:pt idx="78">
                  <c:v>9.9846758282299746</c:v>
                </c:pt>
                <c:pt idx="79">
                  <c:v>9.9865187547170997</c:v>
                </c:pt>
                <c:pt idx="80">
                  <c:v>9.9881516208587389</c:v>
                </c:pt>
                <c:pt idx="81">
                  <c:v>9.9895968517355058</c:v>
                </c:pt>
                <c:pt idx="82">
                  <c:v>9.9908746731554174</c:v>
                </c:pt>
                <c:pt idx="83">
                  <c:v>9.9920033026553217</c:v>
                </c:pt>
                <c:pt idx="84">
                  <c:v>9.9929991270787024</c:v>
                </c:pt>
                <c:pt idx="85">
                  <c:v>9.9938768672441505</c:v>
                </c:pt>
                <c:pt idx="86">
                  <c:v>9.9946497302650528</c:v>
                </c:pt>
                <c:pt idx="87">
                  <c:v>9.9953295501177557</c:v>
                </c:pt>
                <c:pt idx="88">
                  <c:v>9.9959269170769609</c:v>
                </c:pt>
                <c:pt idx="89">
                  <c:v>9.9964512966471073</c:v>
                </c:pt>
                <c:pt idx="90">
                  <c:v>9.9969111386212663</c:v>
                </c:pt>
                <c:pt idx="91">
                  <c:v>9.9973139768914319</c:v>
                </c:pt>
                <c:pt idx="92">
                  <c:v>9.9976665206230226</c:v>
                </c:pt>
                <c:pt idx="93">
                  <c:v>9.9979747373900487</c:v>
                </c:pt>
              </c:numCache>
            </c:numRef>
          </c:yVal>
          <c:smooth val="0"/>
          <c:extLst xmlns:c16r2="http://schemas.microsoft.com/office/drawing/2015/06/chart">
            <c:ext xmlns:c16="http://schemas.microsoft.com/office/drawing/2014/chart" uri="{C3380CC4-5D6E-409C-BE32-E72D297353CC}">
              <c16:uniqueId val="{0000000B-9239-4DEA-A584-5C52D31CA35B}"/>
            </c:ext>
          </c:extLst>
        </c:ser>
        <c:ser>
          <c:idx val="13"/>
          <c:order val="12"/>
          <c:spPr>
            <a:ln w="12700">
              <a:solidFill>
                <a:srgbClr val="000000"/>
              </a:solidFill>
              <a:prstDash val="sysDash"/>
            </a:ln>
          </c:spPr>
          <c:marker>
            <c:symbol val="none"/>
          </c:marker>
          <c:xVal>
            <c:numRef>
              <c:f>'male curves 2'!$B$61:$B$154</c:f>
              <c:numCache>
                <c:formatCode>General</c:formatCode>
                <c:ptCount val="9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pt idx="21">
                  <c:v>2029</c:v>
                </c:pt>
                <c:pt idx="22">
                  <c:v>2030</c:v>
                </c:pt>
                <c:pt idx="23">
                  <c:v>2031</c:v>
                </c:pt>
                <c:pt idx="24">
                  <c:v>2032</c:v>
                </c:pt>
                <c:pt idx="25">
                  <c:v>2033</c:v>
                </c:pt>
                <c:pt idx="26">
                  <c:v>2034</c:v>
                </c:pt>
                <c:pt idx="27">
                  <c:v>2035</c:v>
                </c:pt>
                <c:pt idx="28">
                  <c:v>2036</c:v>
                </c:pt>
                <c:pt idx="29">
                  <c:v>2037</c:v>
                </c:pt>
                <c:pt idx="30">
                  <c:v>2038</c:v>
                </c:pt>
                <c:pt idx="31">
                  <c:v>2039</c:v>
                </c:pt>
                <c:pt idx="32">
                  <c:v>2040</c:v>
                </c:pt>
                <c:pt idx="33">
                  <c:v>2041</c:v>
                </c:pt>
                <c:pt idx="34">
                  <c:v>2042</c:v>
                </c:pt>
                <c:pt idx="35">
                  <c:v>2043</c:v>
                </c:pt>
                <c:pt idx="36">
                  <c:v>2044</c:v>
                </c:pt>
                <c:pt idx="37">
                  <c:v>2045</c:v>
                </c:pt>
                <c:pt idx="38">
                  <c:v>2046</c:v>
                </c:pt>
                <c:pt idx="39">
                  <c:v>2047</c:v>
                </c:pt>
                <c:pt idx="40">
                  <c:v>2048</c:v>
                </c:pt>
                <c:pt idx="41">
                  <c:v>2049</c:v>
                </c:pt>
                <c:pt idx="42">
                  <c:v>2050</c:v>
                </c:pt>
                <c:pt idx="43">
                  <c:v>2051</c:v>
                </c:pt>
                <c:pt idx="44">
                  <c:v>2052</c:v>
                </c:pt>
                <c:pt idx="45">
                  <c:v>2053</c:v>
                </c:pt>
                <c:pt idx="46">
                  <c:v>2054</c:v>
                </c:pt>
                <c:pt idx="47">
                  <c:v>2055</c:v>
                </c:pt>
                <c:pt idx="48">
                  <c:v>2056</c:v>
                </c:pt>
                <c:pt idx="49">
                  <c:v>2057</c:v>
                </c:pt>
                <c:pt idx="50">
                  <c:v>2058</c:v>
                </c:pt>
                <c:pt idx="51">
                  <c:v>2059</c:v>
                </c:pt>
                <c:pt idx="52">
                  <c:v>2060</c:v>
                </c:pt>
                <c:pt idx="53">
                  <c:v>2061</c:v>
                </c:pt>
                <c:pt idx="54">
                  <c:v>2062</c:v>
                </c:pt>
                <c:pt idx="55">
                  <c:v>2063</c:v>
                </c:pt>
                <c:pt idx="56">
                  <c:v>2064</c:v>
                </c:pt>
                <c:pt idx="57">
                  <c:v>2065</c:v>
                </c:pt>
                <c:pt idx="58">
                  <c:v>2066</c:v>
                </c:pt>
                <c:pt idx="59">
                  <c:v>2067</c:v>
                </c:pt>
                <c:pt idx="60">
                  <c:v>2068</c:v>
                </c:pt>
                <c:pt idx="61">
                  <c:v>2069</c:v>
                </c:pt>
                <c:pt idx="62">
                  <c:v>2070</c:v>
                </c:pt>
                <c:pt idx="63">
                  <c:v>2071</c:v>
                </c:pt>
                <c:pt idx="64">
                  <c:v>2072</c:v>
                </c:pt>
                <c:pt idx="65">
                  <c:v>2073</c:v>
                </c:pt>
                <c:pt idx="66">
                  <c:v>2074</c:v>
                </c:pt>
                <c:pt idx="67">
                  <c:v>2075</c:v>
                </c:pt>
                <c:pt idx="68">
                  <c:v>2076</c:v>
                </c:pt>
                <c:pt idx="69">
                  <c:v>2077</c:v>
                </c:pt>
                <c:pt idx="70">
                  <c:v>2078</c:v>
                </c:pt>
                <c:pt idx="71">
                  <c:v>2079</c:v>
                </c:pt>
                <c:pt idx="72">
                  <c:v>2080</c:v>
                </c:pt>
                <c:pt idx="73">
                  <c:v>2081</c:v>
                </c:pt>
                <c:pt idx="74">
                  <c:v>2082</c:v>
                </c:pt>
                <c:pt idx="75">
                  <c:v>2083</c:v>
                </c:pt>
                <c:pt idx="76">
                  <c:v>2084</c:v>
                </c:pt>
                <c:pt idx="77">
                  <c:v>2085</c:v>
                </c:pt>
                <c:pt idx="78">
                  <c:v>2086</c:v>
                </c:pt>
                <c:pt idx="79">
                  <c:v>2087</c:v>
                </c:pt>
                <c:pt idx="80">
                  <c:v>2088</c:v>
                </c:pt>
                <c:pt idx="81">
                  <c:v>2089</c:v>
                </c:pt>
                <c:pt idx="82">
                  <c:v>2090</c:v>
                </c:pt>
                <c:pt idx="83">
                  <c:v>2091</c:v>
                </c:pt>
                <c:pt idx="84">
                  <c:v>2092</c:v>
                </c:pt>
                <c:pt idx="85">
                  <c:v>2093</c:v>
                </c:pt>
                <c:pt idx="86">
                  <c:v>2094</c:v>
                </c:pt>
                <c:pt idx="87">
                  <c:v>2095</c:v>
                </c:pt>
                <c:pt idx="88">
                  <c:v>2096</c:v>
                </c:pt>
                <c:pt idx="89">
                  <c:v>2097</c:v>
                </c:pt>
                <c:pt idx="90">
                  <c:v>2098</c:v>
                </c:pt>
                <c:pt idx="91">
                  <c:v>2099</c:v>
                </c:pt>
                <c:pt idx="92">
                  <c:v>2100</c:v>
                </c:pt>
                <c:pt idx="93">
                  <c:v>2101</c:v>
                </c:pt>
              </c:numCache>
            </c:numRef>
          </c:xVal>
          <c:yVal>
            <c:numRef>
              <c:f>'male curves 2'!$AB$61:$AB$154</c:f>
              <c:numCache>
                <c:formatCode>General</c:formatCode>
                <c:ptCount val="94"/>
                <c:pt idx="0">
                  <c:v>0.67070654517826589</c:v>
                </c:pt>
                <c:pt idx="1">
                  <c:v>0.71476720322633802</c:v>
                </c:pt>
                <c:pt idx="2">
                  <c:v>0.76216486646412174</c:v>
                </c:pt>
                <c:pt idx="3">
                  <c:v>0.81315076209901171</c:v>
                </c:pt>
                <c:pt idx="4">
                  <c:v>0.8679914138520195</c:v>
                </c:pt>
                <c:pt idx="5">
                  <c:v>0.92696862101525956</c:v>
                </c:pt>
                <c:pt idx="6">
                  <c:v>0.99037918409156156</c:v>
                </c:pt>
                <c:pt idx="7">
                  <c:v>1.0585343181977778</c:v>
                </c:pt>
                <c:pt idx="8">
                  <c:v>1.1317586879918908</c:v>
                </c:pt>
                <c:pt idx="9">
                  <c:v>1.2103889907810745</c:v>
                </c:pt>
                <c:pt idx="10">
                  <c:v>1.2947720081908081</c:v>
                </c:pt>
                <c:pt idx="11">
                  <c:v>1.385262042083746</c:v>
                </c:pt>
                <c:pt idx="12">
                  <c:v>1.4822176480134346</c:v>
                </c:pt>
                <c:pt idx="13">
                  <c:v>1.5859975806772837</c:v>
                </c:pt>
                <c:pt idx="14">
                  <c:v>1.6969558715694881</c:v>
                </c:pt>
                <c:pt idx="15">
                  <c:v>1.8154359710183809</c:v>
                </c:pt>
                <c:pt idx="16">
                  <c:v>1.941763906203662</c:v>
                </c:pt>
                <c:pt idx="17">
                  <c:v>2.0762404353651935</c:v>
                </c:pt>
                <c:pt idx="18">
                  <c:v>2.2191322172406012</c:v>
                </c:pt>
                <c:pt idx="19">
                  <c:v>2.3706620649089567</c:v>
                </c:pt>
                <c:pt idx="20">
                  <c:v>2.5309984146954227</c:v>
                </c:pt>
                <c:pt idx="21">
                  <c:v>2.700244212941592</c:v>
                </c:pt>
                <c:pt idx="22">
                  <c:v>2.8784255040007176</c:v>
                </c:pt>
                <c:pt idx="23">
                  <c:v>3.0654800881469293</c:v>
                </c:pt>
                <c:pt idx="24">
                  <c:v>3.2612467024415652</c:v>
                </c:pt>
                <c:pt idx="25">
                  <c:v>3.4654552536623999</c:v>
                </c:pt>
                <c:pt idx="26">
                  <c:v>3.6777186910630109</c:v>
                </c:pt>
                <c:pt idx="27">
                  <c:v>3.8975271380219612</c:v>
                </c:pt>
                <c:pt idx="28">
                  <c:v>4.1242448955404285</c:v>
                </c:pt>
                <c:pt idx="29">
                  <c:v>4.3571108784461137</c:v>
                </c:pt>
                <c:pt idx="30">
                  <c:v>4.5952429412336926</c:v>
                </c:pt>
                <c:pt idx="31">
                  <c:v>4.8376463936845333</c:v>
                </c:pt>
                <c:pt idx="32">
                  <c:v>5.0832268012213184</c:v>
                </c:pt>
                <c:pt idx="33">
                  <c:v>5.3308069227220551</c:v>
                </c:pt>
                <c:pt idx="34">
                  <c:v>5.5791473767572395</c:v>
                </c:pt>
                <c:pt idx="35">
                  <c:v>5.8269703684537673</c:v>
                </c:pt>
                <c:pt idx="36">
                  <c:v>6.0729855787951852</c:v>
                </c:pt>
                <c:pt idx="37">
                  <c:v>6.3159171406961265</c:v>
                </c:pt>
                <c:pt idx="38">
                  <c:v>6.5545305222362344</c:v>
                </c:pt>
                <c:pt idx="39">
                  <c:v>6.7876581203079116</c:v>
                </c:pt>
                <c:pt idx="40">
                  <c:v>7.0142224412681404</c:v>
                </c:pt>
                <c:pt idx="41">
                  <c:v>7.2332559024514724</c:v>
                </c:pt>
                <c:pt idx="42">
                  <c:v>7.4439165134078955</c:v>
                </c:pt>
                <c:pt idx="43">
                  <c:v>7.6454989654229006</c:v>
                </c:pt>
                <c:pt idx="44">
                  <c:v>7.8374409452356089</c:v>
                </c:pt>
                <c:pt idx="45">
                  <c:v>8.0193247670650454</c:v>
                </c:pt>
                <c:pt idx="46">
                  <c:v>8.1908746627088114</c:v>
                </c:pt>
                <c:pt idx="47">
                  <c:v>8.3519502651660247</c:v>
                </c:pt>
                <c:pt idx="48">
                  <c:v>8.5025369569940388</c:v>
                </c:pt>
                <c:pt idx="49">
                  <c:v>8.6427338278198427</c:v>
                </c:pt>
                <c:pt idx="50">
                  <c:v>8.772740000170181</c:v>
                </c:pt>
                <c:pt idx="51">
                  <c:v>8.8928400477634764</c:v>
                </c:pt>
                <c:pt idx="52">
                  <c:v>9.0033891574865876</c:v>
                </c:pt>
                <c:pt idx="53">
                  <c:v>9.1047985881412536</c:v>
                </c:pt>
                <c:pt idx="54">
                  <c:v>9.1975218679519131</c:v>
                </c:pt>
                <c:pt idx="55">
                  <c:v>9.2820420592610073</c:v>
                </c:pt>
                <c:pt idx="56">
                  <c:v>9.3588603111037205</c:v>
                </c:pt>
                <c:pt idx="57">
                  <c:v>9.4284858241062768</c:v>
                </c:pt>
                <c:pt idx="58">
                  <c:v>9.4914272708639746</c:v>
                </c:pt>
                <c:pt idx="59">
                  <c:v>9.5481856498988389</c:v>
                </c:pt>
                <c:pt idx="60">
                  <c:v>9.599248502387475</c:v>
                </c:pt>
                <c:pt idx="61">
                  <c:v>9.6450853867057322</c:v>
                </c:pt>
                <c:pt idx="62">
                  <c:v>9.6861444846192075</c:v>
                </c:pt>
                <c:pt idx="63">
                  <c:v>9.7228502023323831</c:v>
                </c:pt>
                <c:pt idx="64">
                  <c:v>9.7556016273791695</c:v>
                </c:pt>
                <c:pt idx="65">
                  <c:v>9.7847717063040989</c:v>
                </c:pt>
                <c:pt idx="66">
                  <c:v>9.8107070163990091</c:v>
                </c:pt>
                <c:pt idx="67">
                  <c:v>9.8337280158112677</c:v>
                </c:pt>
                <c:pt idx="68">
                  <c:v>9.8541296688974676</c:v>
                </c:pt>
                <c:pt idx="69">
                  <c:v>9.8721823567440392</c:v>
                </c:pt>
                <c:pt idx="70">
                  <c:v>9.8881329956614206</c:v>
                </c:pt>
                <c:pt idx="71">
                  <c:v>9.9022062986466413</c:v>
                </c:pt>
                <c:pt idx="72">
                  <c:v>9.9146061260300016</c:v>
                </c:pt>
                <c:pt idx="73">
                  <c:v>9.9255168815922268</c:v>
                </c:pt>
                <c:pt idx="74">
                  <c:v>9.9351049192944725</c:v>
                </c:pt>
                <c:pt idx="75">
                  <c:v>9.9435199334234294</c:v>
                </c:pt>
                <c:pt idx="76">
                  <c:v>9.9508963114672913</c:v>
                </c:pt>
                <c:pt idx="77">
                  <c:v>9.9573544344996048</c:v>
                </c:pt>
                <c:pt idx="78">
                  <c:v>9.9630019143645647</c:v>
                </c:pt>
                <c:pt idx="79">
                  <c:v>9.967934760629884</c:v>
                </c:pt>
                <c:pt idx="80">
                  <c:v>9.9722384732337357</c:v>
                </c:pt>
                <c:pt idx="81">
                  <c:v>9.9759890590791027</c:v>
                </c:pt>
                <c:pt idx="82">
                  <c:v>9.9792539726427147</c:v>
                </c:pt>
                <c:pt idx="83">
                  <c:v>9.9820929820394095</c:v>
                </c:pt>
                <c:pt idx="84">
                  <c:v>9.9845589629948819</c:v>
                </c:pt>
                <c:pt idx="85">
                  <c:v>9.9866986239059798</c:v>
                </c:pt>
                <c:pt idx="86">
                  <c:v>9.9885531656497655</c:v>
                </c:pt>
                <c:pt idx="87">
                  <c:v>9.9901588801032695</c:v>
                </c:pt>
                <c:pt idx="88">
                  <c:v>9.9915476914858576</c:v>
                </c:pt>
                <c:pt idx="89">
                  <c:v>9.9927476446737167</c:v>
                </c:pt>
                <c:pt idx="90">
                  <c:v>9.9937833445870705</c:v>
                </c:pt>
                <c:pt idx="91">
                  <c:v>9.9946763506373024</c:v>
                </c:pt>
                <c:pt idx="92">
                  <c:v>9.9954455300630887</c:v>
                </c:pt>
                <c:pt idx="93">
                  <c:v>9.9961073737931549</c:v>
                </c:pt>
              </c:numCache>
            </c:numRef>
          </c:yVal>
          <c:smooth val="0"/>
          <c:extLst xmlns:c16r2="http://schemas.microsoft.com/office/drawing/2015/06/chart">
            <c:ext xmlns:c16="http://schemas.microsoft.com/office/drawing/2014/chart" uri="{C3380CC4-5D6E-409C-BE32-E72D297353CC}">
              <c16:uniqueId val="{0000000C-9239-4DEA-A584-5C52D31CA35B}"/>
            </c:ext>
          </c:extLst>
        </c:ser>
        <c:ser>
          <c:idx val="15"/>
          <c:order val="13"/>
          <c:spPr>
            <a:ln w="12700">
              <a:solidFill>
                <a:srgbClr val="000000"/>
              </a:solidFill>
              <a:prstDash val="sysDash"/>
            </a:ln>
          </c:spPr>
          <c:marker>
            <c:symbol val="none"/>
          </c:marker>
          <c:xVal>
            <c:numRef>
              <c:f>'male curves 2'!$B$61:$B$154</c:f>
              <c:numCache>
                <c:formatCode>General</c:formatCode>
                <c:ptCount val="9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pt idx="21">
                  <c:v>2029</c:v>
                </c:pt>
                <c:pt idx="22">
                  <c:v>2030</c:v>
                </c:pt>
                <c:pt idx="23">
                  <c:v>2031</c:v>
                </c:pt>
                <c:pt idx="24">
                  <c:v>2032</c:v>
                </c:pt>
                <c:pt idx="25">
                  <c:v>2033</c:v>
                </c:pt>
                <c:pt idx="26">
                  <c:v>2034</c:v>
                </c:pt>
                <c:pt idx="27">
                  <c:v>2035</c:v>
                </c:pt>
                <c:pt idx="28">
                  <c:v>2036</c:v>
                </c:pt>
                <c:pt idx="29">
                  <c:v>2037</c:v>
                </c:pt>
                <c:pt idx="30">
                  <c:v>2038</c:v>
                </c:pt>
                <c:pt idx="31">
                  <c:v>2039</c:v>
                </c:pt>
                <c:pt idx="32">
                  <c:v>2040</c:v>
                </c:pt>
                <c:pt idx="33">
                  <c:v>2041</c:v>
                </c:pt>
                <c:pt idx="34">
                  <c:v>2042</c:v>
                </c:pt>
                <c:pt idx="35">
                  <c:v>2043</c:v>
                </c:pt>
                <c:pt idx="36">
                  <c:v>2044</c:v>
                </c:pt>
                <c:pt idx="37">
                  <c:v>2045</c:v>
                </c:pt>
                <c:pt idx="38">
                  <c:v>2046</c:v>
                </c:pt>
                <c:pt idx="39">
                  <c:v>2047</c:v>
                </c:pt>
                <c:pt idx="40">
                  <c:v>2048</c:v>
                </c:pt>
                <c:pt idx="41">
                  <c:v>2049</c:v>
                </c:pt>
                <c:pt idx="42">
                  <c:v>2050</c:v>
                </c:pt>
                <c:pt idx="43">
                  <c:v>2051</c:v>
                </c:pt>
                <c:pt idx="44">
                  <c:v>2052</c:v>
                </c:pt>
                <c:pt idx="45">
                  <c:v>2053</c:v>
                </c:pt>
                <c:pt idx="46">
                  <c:v>2054</c:v>
                </c:pt>
                <c:pt idx="47">
                  <c:v>2055</c:v>
                </c:pt>
                <c:pt idx="48">
                  <c:v>2056</c:v>
                </c:pt>
                <c:pt idx="49">
                  <c:v>2057</c:v>
                </c:pt>
                <c:pt idx="50">
                  <c:v>2058</c:v>
                </c:pt>
                <c:pt idx="51">
                  <c:v>2059</c:v>
                </c:pt>
                <c:pt idx="52">
                  <c:v>2060</c:v>
                </c:pt>
                <c:pt idx="53">
                  <c:v>2061</c:v>
                </c:pt>
                <c:pt idx="54">
                  <c:v>2062</c:v>
                </c:pt>
                <c:pt idx="55">
                  <c:v>2063</c:v>
                </c:pt>
                <c:pt idx="56">
                  <c:v>2064</c:v>
                </c:pt>
                <c:pt idx="57">
                  <c:v>2065</c:v>
                </c:pt>
                <c:pt idx="58">
                  <c:v>2066</c:v>
                </c:pt>
                <c:pt idx="59">
                  <c:v>2067</c:v>
                </c:pt>
                <c:pt idx="60">
                  <c:v>2068</c:v>
                </c:pt>
                <c:pt idx="61">
                  <c:v>2069</c:v>
                </c:pt>
                <c:pt idx="62">
                  <c:v>2070</c:v>
                </c:pt>
                <c:pt idx="63">
                  <c:v>2071</c:v>
                </c:pt>
                <c:pt idx="64">
                  <c:v>2072</c:v>
                </c:pt>
                <c:pt idx="65">
                  <c:v>2073</c:v>
                </c:pt>
                <c:pt idx="66">
                  <c:v>2074</c:v>
                </c:pt>
                <c:pt idx="67">
                  <c:v>2075</c:v>
                </c:pt>
                <c:pt idx="68">
                  <c:v>2076</c:v>
                </c:pt>
                <c:pt idx="69">
                  <c:v>2077</c:v>
                </c:pt>
                <c:pt idx="70">
                  <c:v>2078</c:v>
                </c:pt>
                <c:pt idx="71">
                  <c:v>2079</c:v>
                </c:pt>
                <c:pt idx="72">
                  <c:v>2080</c:v>
                </c:pt>
                <c:pt idx="73">
                  <c:v>2081</c:v>
                </c:pt>
                <c:pt idx="74">
                  <c:v>2082</c:v>
                </c:pt>
                <c:pt idx="75">
                  <c:v>2083</c:v>
                </c:pt>
                <c:pt idx="76">
                  <c:v>2084</c:v>
                </c:pt>
                <c:pt idx="77">
                  <c:v>2085</c:v>
                </c:pt>
                <c:pt idx="78">
                  <c:v>2086</c:v>
                </c:pt>
                <c:pt idx="79">
                  <c:v>2087</c:v>
                </c:pt>
                <c:pt idx="80">
                  <c:v>2088</c:v>
                </c:pt>
                <c:pt idx="81">
                  <c:v>2089</c:v>
                </c:pt>
                <c:pt idx="82">
                  <c:v>2090</c:v>
                </c:pt>
                <c:pt idx="83">
                  <c:v>2091</c:v>
                </c:pt>
                <c:pt idx="84">
                  <c:v>2092</c:v>
                </c:pt>
                <c:pt idx="85">
                  <c:v>2093</c:v>
                </c:pt>
                <c:pt idx="86">
                  <c:v>2094</c:v>
                </c:pt>
                <c:pt idx="87">
                  <c:v>2095</c:v>
                </c:pt>
                <c:pt idx="88">
                  <c:v>2096</c:v>
                </c:pt>
                <c:pt idx="89">
                  <c:v>2097</c:v>
                </c:pt>
                <c:pt idx="90">
                  <c:v>2098</c:v>
                </c:pt>
                <c:pt idx="91">
                  <c:v>2099</c:v>
                </c:pt>
                <c:pt idx="92">
                  <c:v>2100</c:v>
                </c:pt>
                <c:pt idx="93">
                  <c:v>2101</c:v>
                </c:pt>
              </c:numCache>
            </c:numRef>
          </c:xVal>
          <c:yVal>
            <c:numRef>
              <c:f>'male curves 2'!$P$61:$P$154</c:f>
              <c:numCache>
                <c:formatCode>General</c:formatCode>
                <c:ptCount val="94"/>
                <c:pt idx="0">
                  <c:v>8.6699460745101593</c:v>
                </c:pt>
                <c:pt idx="1">
                  <c:v>8.7079272721864509</c:v>
                </c:pt>
                <c:pt idx="2">
                  <c:v>8.7455568008296822</c:v>
                </c:pt>
                <c:pt idx="3">
                  <c:v>8.7828048923673485</c:v>
                </c:pt>
                <c:pt idx="4">
                  <c:v>8.8196428272499272</c:v>
                </c:pt>
                <c:pt idx="5">
                  <c:v>8.8560429965843728</c:v>
                </c:pt>
                <c:pt idx="6">
                  <c:v>8.8919789601917607</c:v>
                </c:pt>
                <c:pt idx="7">
                  <c:v>8.9274255002631335</c:v>
                </c:pt>
                <c:pt idx="8">
                  <c:v>8.9623586703161209</c:v>
                </c:pt>
                <c:pt idx="9">
                  <c:v>8.9967558391982987</c:v>
                </c:pt>
                <c:pt idx="10">
                  <c:v>9.0305957299161914</c:v>
                </c:pt>
                <c:pt idx="11">
                  <c:v>9.063858453099229</c:v>
                </c:pt>
                <c:pt idx="12">
                  <c:v>9.0965255349622733</c:v>
                </c:pt>
                <c:pt idx="13">
                  <c:v>9.1285799396571612</c:v>
                </c:pt>
                <c:pt idx="14">
                  <c:v>9.1600060859551782</c:v>
                </c:pt>
                <c:pt idx="15">
                  <c:v>9.1907898582395546</c:v>
                </c:pt>
                <c:pt idx="16">
                  <c:v>9.220918611825148</c:v>
                </c:pt>
                <c:pt idx="17">
                  <c:v>9.2503811726686873</c:v>
                </c:pt>
                <c:pt idx="18">
                  <c:v>9.2791678315694828</c:v>
                </c:pt>
                <c:pt idx="19">
                  <c:v>9.3072703329956887</c:v>
                </c:pt>
                <c:pt idx="20">
                  <c:v>9.3346818587070768</c:v>
                </c:pt>
                <c:pt idx="21">
                  <c:v>9.3613970063794927</c:v>
                </c:pt>
                <c:pt idx="22">
                  <c:v>9.3874117634684957</c:v>
                </c:pt>
                <c:pt idx="23">
                  <c:v>9.4127234765620855</c:v>
                </c:pt>
                <c:pt idx="24">
                  <c:v>9.4373308165220227</c:v>
                </c:pt>
                <c:pt idx="25">
                  <c:v>9.4612337397040047</c:v>
                </c:pt>
                <c:pt idx="26">
                  <c:v>9.484433445591181</c:v>
                </c:pt>
                <c:pt idx="27">
                  <c:v>9.5069323311656611</c:v>
                </c:pt>
                <c:pt idx="28">
                  <c:v>9.5287339423704989</c:v>
                </c:pt>
                <c:pt idx="29">
                  <c:v>9.5498429230119388</c:v>
                </c:pt>
                <c:pt idx="30">
                  <c:v>9.5702649614539137</c:v>
                </c:pt>
                <c:pt idx="31">
                  <c:v>9.5900067354664547</c:v>
                </c:pt>
                <c:pt idx="32">
                  <c:v>9.6090758555746127</c:v>
                </c:pt>
                <c:pt idx="33">
                  <c:v>9.6274808072576068</c:v>
                </c:pt>
                <c:pt idx="34">
                  <c:v>9.6452308923347978</c:v>
                </c:pt>
                <c:pt idx="35">
                  <c:v>9.6623361698667747</c:v>
                </c:pt>
                <c:pt idx="36">
                  <c:v>9.6788073968875352</c:v>
                </c:pt>
                <c:pt idx="37">
                  <c:v>9.6946559692616354</c:v>
                </c:pt>
                <c:pt idx="38">
                  <c:v>9.7098938629586282</c:v>
                </c:pt>
                <c:pt idx="39">
                  <c:v>9.7245335760012548</c:v>
                </c:pt>
                <c:pt idx="40">
                  <c:v>9.7385880713406454</c:v>
                </c:pt>
                <c:pt idx="41">
                  <c:v>9.7520707208814699</c:v>
                </c:pt>
                <c:pt idx="42">
                  <c:v>9.7649952508668996</c:v>
                </c:pt>
                <c:pt idx="43">
                  <c:v>9.7773756888085419</c:v>
                </c:pt>
                <c:pt idx="44">
                  <c:v>9.7892263121247467</c:v>
                </c:pt>
                <c:pt idx="45">
                  <c:v>9.8005615986378647</c:v>
                </c:pt>
                <c:pt idx="46">
                  <c:v>9.8113961790494066</c:v>
                </c:pt>
                <c:pt idx="47">
                  <c:v>9.8217447915031606</c:v>
                </c:pt>
                <c:pt idx="48">
                  <c:v>9.8316222383187704</c:v>
                </c:pt>
                <c:pt idx="49">
                  <c:v>9.8410433449649375</c:v>
                </c:pt>
                <c:pt idx="50">
                  <c:v>9.8500229213228945</c:v>
                </c:pt>
                <c:pt idx="51">
                  <c:v>9.8585757252700983</c:v>
                </c:pt>
                <c:pt idx="52">
                  <c:v>9.8667164286063187</c:v>
                </c:pt>
                <c:pt idx="53">
                  <c:v>9.8744595853204036</c:v>
                </c:pt>
                <c:pt idx="54">
                  <c:v>9.8818196021912694</c:v>
                </c:pt>
                <c:pt idx="55">
                  <c:v>9.8888107116965589</c:v>
                </c:pt>
                <c:pt idx="56">
                  <c:v>9.8954469471973283</c:v>
                </c:pt>
                <c:pt idx="57">
                  <c:v>9.9017421203522549</c:v>
                </c:pt>
                <c:pt idx="58">
                  <c:v>9.907709800711423</c:v>
                </c:pt>
                <c:pt idx="59">
                  <c:v>9.9133632974233006</c:v>
                </c:pt>
                <c:pt idx="60">
                  <c:v>9.9187156429913959</c:v>
                </c:pt>
                <c:pt idx="61">
                  <c:v>9.9237795790045364</c:v>
                </c:pt>
                <c:pt idx="62">
                  <c:v>9.9285675437615435</c:v>
                </c:pt>
                <c:pt idx="63">
                  <c:v>9.9330916617085059</c:v>
                </c:pt>
                <c:pt idx="64">
                  <c:v>9.9373637346028119</c:v>
                </c:pt>
                <c:pt idx="65">
                  <c:v>9.9413952343142427</c:v>
                </c:pt>
                <c:pt idx="66">
                  <c:v>9.9451972971756568</c:v>
                </c:pt>
                <c:pt idx="67">
                  <c:v>9.948780719790868</c:v>
                </c:pt>
                <c:pt idx="68">
                  <c:v>9.9521559562105786</c:v>
                </c:pt>
                <c:pt idx="69">
                  <c:v>9.9553331163845247</c:v>
                </c:pt>
                <c:pt idx="70">
                  <c:v>9.9583219658017139</c:v>
                </c:pt>
                <c:pt idx="71">
                  <c:v>9.9611319262303155</c:v>
                </c:pt>
                <c:pt idx="72">
                  <c:v>9.9637720774702743</c:v>
                </c:pt>
                <c:pt idx="73">
                  <c:v>9.9662511600357089</c:v>
                </c:pt>
                <c:pt idx="74">
                  <c:v>9.968577578684279</c:v>
                </c:pt>
                <c:pt idx="75">
                  <c:v>9.9707594067144925</c:v>
                </c:pt>
                <c:pt idx="76">
                  <c:v>9.9728043909565027</c:v>
                </c:pt>
                <c:pt idx="77">
                  <c:v>9.974719957380259</c:v>
                </c:pt>
                <c:pt idx="78">
                  <c:v>9.9765132172538227</c:v>
                </c:pt>
                <c:pt idx="79">
                  <c:v>9.9781909737843506</c:v>
                </c:pt>
                <c:pt idx="80">
                  <c:v>9.9797597291777667</c:v>
                </c:pt>
                <c:pt idx="81">
                  <c:v>9.9812256920584499</c:v>
                </c:pt>
                <c:pt idx="82">
                  <c:v>9.9825947851921271</c:v>
                </c:pt>
                <c:pt idx="83">
                  <c:v>9.9838726534587163</c:v>
                </c:pt>
                <c:pt idx="84">
                  <c:v>9.9850646720261746</c:v>
                </c:pt>
                <c:pt idx="85">
                  <c:v>9.986175954678588</c:v>
                </c:pt>
                <c:pt idx="86">
                  <c:v>9.9872113622559482</c:v>
                </c:pt>
                <c:pt idx="87">
                  <c:v>9.9881755111657533</c:v>
                </c:pt>
                <c:pt idx="88">
                  <c:v>9.9890727819294813</c:v>
                </c:pt>
                <c:pt idx="89">
                  <c:v>9.9899073277312525</c:v>
                </c:pt>
                <c:pt idx="90">
                  <c:v>9.9906830829368136</c:v>
                </c:pt>
                <c:pt idx="91">
                  <c:v>9.9914037715559658</c:v>
                </c:pt>
                <c:pt idx="92">
                  <c:v>9.9920729156225043</c:v>
                </c:pt>
                <c:pt idx="93">
                  <c:v>9.9926938434694268</c:v>
                </c:pt>
              </c:numCache>
            </c:numRef>
          </c:yVal>
          <c:smooth val="0"/>
          <c:extLst xmlns:c16r2="http://schemas.microsoft.com/office/drawing/2015/06/chart">
            <c:ext xmlns:c16="http://schemas.microsoft.com/office/drawing/2014/chart" uri="{C3380CC4-5D6E-409C-BE32-E72D297353CC}">
              <c16:uniqueId val="{0000000D-9239-4DEA-A584-5C52D31CA35B}"/>
            </c:ext>
          </c:extLst>
        </c:ser>
        <c:dLbls>
          <c:showLegendKey val="0"/>
          <c:showVal val="0"/>
          <c:showCatName val="0"/>
          <c:showSerName val="0"/>
          <c:showPercent val="0"/>
          <c:showBubbleSize val="0"/>
        </c:dLbls>
        <c:axId val="245202864"/>
        <c:axId val="245203256"/>
      </c:scatterChart>
      <c:valAx>
        <c:axId val="245202864"/>
        <c:scaling>
          <c:orientation val="minMax"/>
          <c:max val="2035"/>
          <c:min val="1950"/>
        </c:scaling>
        <c:delete val="0"/>
        <c:axPos val="b"/>
        <c:majorGridlines>
          <c:spPr>
            <a:ln w="3175">
              <a:solidFill>
                <a:srgbClr val="C0C0C0"/>
              </a:solidFill>
              <a:prstDash val="solid"/>
            </a:ln>
          </c:spPr>
        </c:majorGridlines>
        <c:title>
          <c:tx>
            <c:rich>
              <a:bodyPr/>
              <a:lstStyle/>
              <a:p>
                <a:pPr>
                  <a:defRPr sz="1200" b="1" i="0" u="none" strike="noStrike" baseline="0">
                    <a:solidFill>
                      <a:srgbClr val="000000"/>
                    </a:solidFill>
                    <a:latin typeface="+mn-lt"/>
                    <a:ea typeface="Arial"/>
                    <a:cs typeface="Arial"/>
                  </a:defRPr>
                </a:pPr>
                <a:r>
                  <a:rPr lang="en-GB" sz="1200" b="1">
                    <a:latin typeface="+mn-lt"/>
                  </a:rPr>
                  <a:t>Year</a:t>
                </a:r>
              </a:p>
            </c:rich>
          </c:tx>
          <c:layout>
            <c:manualLayout>
              <c:xMode val="edge"/>
              <c:yMode val="edge"/>
              <c:x val="0.44816983171221242"/>
              <c:y val="0.91635184578379469"/>
            </c:manualLayout>
          </c:layout>
          <c:overlay val="0"/>
          <c:spPr>
            <a:noFill/>
            <a:ln w="25400">
              <a:noFill/>
            </a:ln>
          </c:spPr>
        </c:title>
        <c:numFmt formatCode="General" sourceLinked="1"/>
        <c:majorTickMark val="out"/>
        <c:minorTickMark val="out"/>
        <c:tickLblPos val="nextTo"/>
        <c:spPr>
          <a:ln w="3175">
            <a:solidFill>
              <a:srgbClr val="000000"/>
            </a:solidFill>
            <a:prstDash val="solid"/>
          </a:ln>
        </c:spPr>
        <c:txPr>
          <a:bodyPr rot="0" vert="horz"/>
          <a:lstStyle/>
          <a:p>
            <a:pPr>
              <a:defRPr sz="1200" b="0" i="0" u="none" strike="noStrike" baseline="0">
                <a:solidFill>
                  <a:srgbClr val="000000"/>
                </a:solidFill>
                <a:latin typeface="+mn-lt"/>
                <a:ea typeface="Arial"/>
                <a:cs typeface="Arial"/>
              </a:defRPr>
            </a:pPr>
            <a:endParaRPr lang="en-US"/>
          </a:p>
        </c:txPr>
        <c:crossAx val="245203256"/>
        <c:crosses val="autoZero"/>
        <c:crossBetween val="midCat"/>
        <c:majorUnit val="10"/>
        <c:minorUnit val="5"/>
      </c:valAx>
      <c:valAx>
        <c:axId val="245203256"/>
        <c:scaling>
          <c:orientation val="minMax"/>
          <c:max val="10"/>
          <c:min val="0"/>
        </c:scaling>
        <c:delete val="0"/>
        <c:axPos val="l"/>
        <c:majorGridlines>
          <c:spPr>
            <a:ln w="3175">
              <a:solidFill>
                <a:srgbClr val="C0C0C0"/>
              </a:solidFill>
              <a:prstDash val="solid"/>
            </a:ln>
          </c:spPr>
        </c:majorGridlines>
        <c:title>
          <c:tx>
            <c:rich>
              <a:bodyPr/>
              <a:lstStyle/>
              <a:p>
                <a:pPr>
                  <a:defRPr sz="1200" b="1" i="0" u="none" strike="noStrike" baseline="0">
                    <a:solidFill>
                      <a:srgbClr val="000000"/>
                    </a:solidFill>
                    <a:latin typeface="+mn-lt"/>
                    <a:ea typeface="Arial"/>
                    <a:cs typeface="Arial"/>
                  </a:defRPr>
                </a:pPr>
                <a:r>
                  <a:rPr lang="en-GB" sz="1200" b="1">
                    <a:latin typeface="+mn-lt"/>
                  </a:rPr>
                  <a:t>Life expectancy in 10-year intervals </a:t>
                </a:r>
              </a:p>
              <a:p>
                <a:pPr>
                  <a:defRPr sz="1200" b="1" i="0" u="none" strike="noStrike" baseline="0">
                    <a:solidFill>
                      <a:srgbClr val="000000"/>
                    </a:solidFill>
                    <a:latin typeface="+mn-lt"/>
                    <a:ea typeface="Arial"/>
                    <a:cs typeface="Arial"/>
                  </a:defRPr>
                </a:pPr>
                <a:r>
                  <a:rPr lang="en-GB" sz="1200" b="1">
                    <a:latin typeface="+mn-lt"/>
                  </a:rPr>
                  <a:t>(men)  </a:t>
                </a:r>
              </a:p>
            </c:rich>
          </c:tx>
          <c:layout>
            <c:manualLayout>
              <c:xMode val="edge"/>
              <c:yMode val="edge"/>
              <c:x val="2.0045333795616622E-3"/>
              <c:y val="9.5984228092901303E-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mn-lt"/>
                <a:ea typeface="Arial"/>
                <a:cs typeface="Arial"/>
              </a:defRPr>
            </a:pPr>
            <a:endParaRPr lang="en-US"/>
          </a:p>
        </c:txPr>
        <c:crossAx val="245202864"/>
        <c:crosses val="autoZero"/>
        <c:crossBetween val="midCat"/>
        <c:majorUnit val="1"/>
        <c:minorUnit val="0.5"/>
      </c:valAx>
      <c:spPr>
        <a:solidFill>
          <a:srgbClr val="FFFFFF"/>
        </a:solidFill>
        <a:ln w="12700">
          <a:solidFill>
            <a:srgbClr val="808080"/>
          </a:solidFill>
          <a:prstDash val="solid"/>
        </a:ln>
      </c:spPr>
    </c:plotArea>
    <c:legend>
      <c:legendPos val="r"/>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ayout>
        <c:manualLayout>
          <c:xMode val="edge"/>
          <c:yMode val="edge"/>
          <c:x val="0.78635950947044053"/>
          <c:y val="0.11736319977526052"/>
          <c:w val="0.15766697545159841"/>
          <c:h val="0.51232748814465656"/>
        </c:manualLayout>
      </c:layout>
      <c:overlay val="0"/>
      <c:spPr>
        <a:solidFill>
          <a:srgbClr val="FFFFFF"/>
        </a:solidFill>
        <a:ln w="3175">
          <a:solidFill>
            <a:srgbClr val="000000"/>
          </a:solidFill>
          <a:prstDash val="solid"/>
        </a:ln>
      </c:spPr>
      <c:txPr>
        <a:bodyPr/>
        <a:lstStyle/>
        <a:p>
          <a:pPr>
            <a:defRPr sz="1200" b="0" i="0" u="none" strike="noStrike" baseline="0">
              <a:solidFill>
                <a:srgbClr val="000000"/>
              </a:solidFill>
              <a:latin typeface="+mn-lt"/>
              <a:ea typeface="Arial"/>
              <a:cs typeface="Arial"/>
            </a:defRPr>
          </a:pPr>
          <a:endParaRPr lang="en-US"/>
        </a:p>
      </c:txPr>
    </c:legend>
    <c:plotVisOnly val="1"/>
    <c:dispBlanksAs val="gap"/>
    <c:showDLblsOverMax val="0"/>
  </c:chart>
  <c:spPr>
    <a:solidFill>
      <a:srgbClr val="FFFFFF"/>
    </a:solidFill>
    <a:ln w="9525">
      <a:no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18508935576098"/>
          <c:y val="5.3528699054488114E-2"/>
          <c:w val="0.65222984068549761"/>
          <c:h val="0.77788859513695696"/>
        </c:manualLayout>
      </c:layout>
      <c:scatterChart>
        <c:scatterStyle val="lineMarker"/>
        <c:varyColors val="0"/>
        <c:ser>
          <c:idx val="0"/>
          <c:order val="0"/>
          <c:tx>
            <c:v>D1</c:v>
          </c:tx>
          <c:spPr>
            <a:ln w="34925"/>
          </c:spPr>
          <c:marker>
            <c:symbol val="none"/>
          </c:marker>
          <c:xVal>
            <c:numRef>
              <c:f>avgRateMale2001_2015!$A$2:$A$66</c:f>
              <c:numCache>
                <c:formatCode>General</c:formatCode>
                <c:ptCount val="65"/>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pt idx="46">
                  <c:v>71</c:v>
                </c:pt>
                <c:pt idx="47">
                  <c:v>72</c:v>
                </c:pt>
                <c:pt idx="48">
                  <c:v>73</c:v>
                </c:pt>
                <c:pt idx="49">
                  <c:v>74</c:v>
                </c:pt>
                <c:pt idx="50">
                  <c:v>75</c:v>
                </c:pt>
                <c:pt idx="51">
                  <c:v>76</c:v>
                </c:pt>
                <c:pt idx="52">
                  <c:v>77</c:v>
                </c:pt>
                <c:pt idx="53">
                  <c:v>78</c:v>
                </c:pt>
                <c:pt idx="54">
                  <c:v>79</c:v>
                </c:pt>
                <c:pt idx="55">
                  <c:v>80</c:v>
                </c:pt>
                <c:pt idx="56">
                  <c:v>81</c:v>
                </c:pt>
                <c:pt idx="57">
                  <c:v>82</c:v>
                </c:pt>
                <c:pt idx="58">
                  <c:v>83</c:v>
                </c:pt>
                <c:pt idx="59">
                  <c:v>84</c:v>
                </c:pt>
                <c:pt idx="60">
                  <c:v>85</c:v>
                </c:pt>
                <c:pt idx="61">
                  <c:v>86</c:v>
                </c:pt>
                <c:pt idx="62">
                  <c:v>87</c:v>
                </c:pt>
                <c:pt idx="63">
                  <c:v>88</c:v>
                </c:pt>
                <c:pt idx="64">
                  <c:v>89</c:v>
                </c:pt>
              </c:numCache>
            </c:numRef>
          </c:xVal>
          <c:yVal>
            <c:numRef>
              <c:f>avgRateMale2001_2015!$O$2:$O$66</c:f>
              <c:numCache>
                <c:formatCode>General</c:formatCode>
                <c:ptCount val="65"/>
                <c:pt idx="0">
                  <c:v>1.6957414077712971</c:v>
                </c:pt>
                <c:pt idx="1">
                  <c:v>1.751871018659638</c:v>
                </c:pt>
                <c:pt idx="2">
                  <c:v>1.8093440964641689</c:v>
                </c:pt>
                <c:pt idx="3">
                  <c:v>1.867427840709899</c:v>
                </c:pt>
                <c:pt idx="4">
                  <c:v>1.925171666857957</c:v>
                </c:pt>
                <c:pt idx="5">
                  <c:v>1.9815443245055413</c:v>
                </c:pt>
                <c:pt idx="6">
                  <c:v>2.0355625029989208</c:v>
                </c:pt>
                <c:pt idx="7">
                  <c:v>2.0863935244365632</c:v>
                </c:pt>
                <c:pt idx="8">
                  <c:v>2.1334168397532567</c:v>
                </c:pt>
                <c:pt idx="9">
                  <c:v>2.1762359040567367</c:v>
                </c:pt>
                <c:pt idx="10">
                  <c:v>2.2146419294678927</c:v>
                </c:pt>
                <c:pt idx="11">
                  <c:v>2.2485412078742062</c:v>
                </c:pt>
                <c:pt idx="12">
                  <c:v>2.2778653816460932</c:v>
                </c:pt>
                <c:pt idx="13">
                  <c:v>2.3024874052019939</c:v>
                </c:pt>
                <c:pt idx="14">
                  <c:v>2.3221644909737704</c:v>
                </c:pt>
                <c:pt idx="15">
                  <c:v>2.3365236387237971</c:v>
                </c:pt>
                <c:pt idx="16">
                  <c:v>2.3450965524440202</c:v>
                </c:pt>
                <c:pt idx="17">
                  <c:v>2.3474002726078602</c:v>
                </c:pt>
                <c:pt idx="18">
                  <c:v>2.3430493923210607</c:v>
                </c:pt>
                <c:pt idx="19">
                  <c:v>2.33187735128109</c:v>
                </c:pt>
                <c:pt idx="20">
                  <c:v>2.3140402361499577</c:v>
                </c:pt>
                <c:pt idx="21">
                  <c:v>2.2900784472550808</c:v>
                </c:pt>
                <c:pt idx="22">
                  <c:v>2.2609197383642612</c:v>
                </c:pt>
                <c:pt idx="23">
                  <c:v>2.2278196849368532</c:v>
                </c:pt>
                <c:pt idx="24">
                  <c:v>2.1922490906519769</c:v>
                </c:pt>
                <c:pt idx="25">
                  <c:v>2.1557483114889378</c:v>
                </c:pt>
                <c:pt idx="26">
                  <c:v>2.1197732737952362</c:v>
                </c:pt>
                <c:pt idx="27">
                  <c:v>2.0855566193987727</c:v>
                </c:pt>
                <c:pt idx="28">
                  <c:v>2.0540015735484332</c:v>
                </c:pt>
                <c:pt idx="29">
                  <c:v>2.0256185001284521</c:v>
                </c:pt>
                <c:pt idx="30">
                  <c:v>2.0005071020878602</c:v>
                </c:pt>
                <c:pt idx="31">
                  <c:v>1.9783820828996121</c:v>
                </c:pt>
                <c:pt idx="32">
                  <c:v>1.9586367352773051</c:v>
                </c:pt>
                <c:pt idx="33">
                  <c:v>1.940436501935533</c:v>
                </c:pt>
                <c:pt idx="34">
                  <c:v>1.9228321955669381</c:v>
                </c:pt>
                <c:pt idx="35">
                  <c:v>1.9048800622545221</c:v>
                </c:pt>
                <c:pt idx="36">
                  <c:v>1.8857538911564111</c:v>
                </c:pt>
                <c:pt idx="37">
                  <c:v>1.8648341424965231</c:v>
                </c:pt>
                <c:pt idx="38">
                  <c:v>1.841761669491377</c:v>
                </c:pt>
                <c:pt idx="39">
                  <c:v>1.8164492473393294</c:v>
                </c:pt>
                <c:pt idx="40">
                  <c:v>1.7890517651843578</c:v>
                </c:pt>
                <c:pt idx="41">
                  <c:v>1.7599036205455638</c:v>
                </c:pt>
                <c:pt idx="42">
                  <c:v>1.7294374781526518</c:v>
                </c:pt>
                <c:pt idx="43">
                  <c:v>1.6981007393346081</c:v>
                </c:pt>
                <c:pt idx="44">
                  <c:v>1.6662846220892931</c:v>
                </c:pt>
                <c:pt idx="45">
                  <c:v>1.6342765413656641</c:v>
                </c:pt>
                <c:pt idx="46">
                  <c:v>1.6022408899858411</c:v>
                </c:pt>
                <c:pt idx="47">
                  <c:v>1.570227679672604</c:v>
                </c:pt>
                <c:pt idx="48">
                  <c:v>1.5382037451686339</c:v>
                </c:pt>
                <c:pt idx="49">
                  <c:v>1.506097867804306</c:v>
                </c:pt>
                <c:pt idx="50">
                  <c:v>1.473849502072847</c:v>
                </c:pt>
                <c:pt idx="51">
                  <c:v>1.4414509155273418</c:v>
                </c:pt>
                <c:pt idx="52">
                  <c:v>1.4089744526062618</c:v>
                </c:pt>
                <c:pt idx="53">
                  <c:v>1.3765800144166378</c:v>
                </c:pt>
                <c:pt idx="54">
                  <c:v>1.3445020704091619</c:v>
                </c:pt>
                <c:pt idx="55">
                  <c:v>1.313019679516358</c:v>
                </c:pt>
                <c:pt idx="56">
                  <c:v>1.282416179827444</c:v>
                </c:pt>
                <c:pt idx="57">
                  <c:v>1.2529367837233478</c:v>
                </c:pt>
                <c:pt idx="58">
                  <c:v>1.224752152648412</c:v>
                </c:pt>
                <c:pt idx="59">
                  <c:v>1.1979344471685358</c:v>
                </c:pt>
                <c:pt idx="60">
                  <c:v>1.1724499313703221</c:v>
                </c:pt>
                <c:pt idx="61">
                  <c:v>1.1481695302418509</c:v>
                </c:pt>
                <c:pt idx="62">
                  <c:v>1.1248962047344777</c:v>
                </c:pt>
                <c:pt idx="63">
                  <c:v>1.1024058662278369</c:v>
                </c:pt>
                <c:pt idx="64">
                  <c:v>1.0804969931290938</c:v>
                </c:pt>
              </c:numCache>
            </c:numRef>
          </c:yVal>
          <c:smooth val="0"/>
          <c:extLst xmlns:c16r2="http://schemas.microsoft.com/office/drawing/2015/06/chart">
            <c:ext xmlns:c16="http://schemas.microsoft.com/office/drawing/2014/chart" uri="{C3380CC4-5D6E-409C-BE32-E72D297353CC}">
              <c16:uniqueId val="{00000000-084A-46FF-A089-297D945061B6}"/>
            </c:ext>
          </c:extLst>
        </c:ser>
        <c:ser>
          <c:idx val="1"/>
          <c:order val="1"/>
          <c:tx>
            <c:v>D2</c:v>
          </c:tx>
          <c:spPr>
            <a:ln w="34925"/>
          </c:spPr>
          <c:marker>
            <c:symbol val="none"/>
          </c:marker>
          <c:xVal>
            <c:numRef>
              <c:f>avgRateMale2001_2015!$A$2:$A$66</c:f>
              <c:numCache>
                <c:formatCode>General</c:formatCode>
                <c:ptCount val="65"/>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pt idx="46">
                  <c:v>71</c:v>
                </c:pt>
                <c:pt idx="47">
                  <c:v>72</c:v>
                </c:pt>
                <c:pt idx="48">
                  <c:v>73</c:v>
                </c:pt>
                <c:pt idx="49">
                  <c:v>74</c:v>
                </c:pt>
                <c:pt idx="50">
                  <c:v>75</c:v>
                </c:pt>
                <c:pt idx="51">
                  <c:v>76</c:v>
                </c:pt>
                <c:pt idx="52">
                  <c:v>77</c:v>
                </c:pt>
                <c:pt idx="53">
                  <c:v>78</c:v>
                </c:pt>
                <c:pt idx="54">
                  <c:v>79</c:v>
                </c:pt>
                <c:pt idx="55">
                  <c:v>80</c:v>
                </c:pt>
                <c:pt idx="56">
                  <c:v>81</c:v>
                </c:pt>
                <c:pt idx="57">
                  <c:v>82</c:v>
                </c:pt>
                <c:pt idx="58">
                  <c:v>83</c:v>
                </c:pt>
                <c:pt idx="59">
                  <c:v>84</c:v>
                </c:pt>
                <c:pt idx="60">
                  <c:v>85</c:v>
                </c:pt>
                <c:pt idx="61">
                  <c:v>86</c:v>
                </c:pt>
                <c:pt idx="62">
                  <c:v>87</c:v>
                </c:pt>
                <c:pt idx="63">
                  <c:v>88</c:v>
                </c:pt>
                <c:pt idx="64">
                  <c:v>89</c:v>
                </c:pt>
              </c:numCache>
            </c:numRef>
          </c:xVal>
          <c:yVal>
            <c:numRef>
              <c:f>avgRateMale2001_2015!$P$2:$P$66</c:f>
              <c:numCache>
                <c:formatCode>General</c:formatCode>
                <c:ptCount val="65"/>
                <c:pt idx="0">
                  <c:v>1.3165000123120638</c:v>
                </c:pt>
                <c:pt idx="1">
                  <c:v>1.3377268932519089</c:v>
                </c:pt>
                <c:pt idx="2">
                  <c:v>1.3594234326661898</c:v>
                </c:pt>
                <c:pt idx="3">
                  <c:v>1.3817595625297741</c:v>
                </c:pt>
                <c:pt idx="4">
                  <c:v>1.4048994365042158</c:v>
                </c:pt>
                <c:pt idx="5">
                  <c:v>1.4289454364753</c:v>
                </c:pt>
                <c:pt idx="6">
                  <c:v>1.4538925050264777</c:v>
                </c:pt>
                <c:pt idx="7">
                  <c:v>1.4795969080318638</c:v>
                </c:pt>
                <c:pt idx="8">
                  <c:v>1.5057626757615479</c:v>
                </c:pt>
                <c:pt idx="9">
                  <c:v>1.5319476782759198</c:v>
                </c:pt>
                <c:pt idx="10">
                  <c:v>1.5575895314258501</c:v>
                </c:pt>
                <c:pt idx="11">
                  <c:v>1.5820492999255511</c:v>
                </c:pt>
                <c:pt idx="12">
                  <c:v>1.604668435442659</c:v>
                </c:pt>
                <c:pt idx="13">
                  <c:v>1.6248319864184431</c:v>
                </c:pt>
                <c:pt idx="14">
                  <c:v>1.642029465967962</c:v>
                </c:pt>
                <c:pt idx="15">
                  <c:v>1.6559044869070119</c:v>
                </c:pt>
                <c:pt idx="16">
                  <c:v>1.6662857206562711</c:v>
                </c:pt>
                <c:pt idx="17">
                  <c:v>1.6731947820210678</c:v>
                </c:pt>
                <c:pt idx="18">
                  <c:v>1.6768306490531319</c:v>
                </c:pt>
                <c:pt idx="19">
                  <c:v>1.677534241431309</c:v>
                </c:pt>
                <c:pt idx="20">
                  <c:v>1.6757398558969698</c:v>
                </c:pt>
                <c:pt idx="21">
                  <c:v>1.6719216704209656</c:v>
                </c:pt>
                <c:pt idx="22">
                  <c:v>1.6665433424199598</c:v>
                </c:pt>
                <c:pt idx="23">
                  <c:v>1.6600171482393813</c:v>
                </c:pt>
                <c:pt idx="24">
                  <c:v>1.6526767073921598</c:v>
                </c:pt>
                <c:pt idx="25">
                  <c:v>1.6447647072085698</c:v>
                </c:pt>
                <c:pt idx="26">
                  <c:v>1.6364346675171317</c:v>
                </c:pt>
                <c:pt idx="27">
                  <c:v>1.627763951945443</c:v>
                </c:pt>
                <c:pt idx="28">
                  <c:v>1.6187740723401378</c:v>
                </c:pt>
                <c:pt idx="29">
                  <c:v>1.6094538705468282</c:v>
                </c:pt>
                <c:pt idx="30">
                  <c:v>1.599781361333888</c:v>
                </c:pt>
                <c:pt idx="31">
                  <c:v>1.5897407981913259</c:v>
                </c:pt>
                <c:pt idx="32">
                  <c:v>1.5793327416484519</c:v>
                </c:pt>
                <c:pt idx="33">
                  <c:v>1.5685763690518162</c:v>
                </c:pt>
                <c:pt idx="34">
                  <c:v>1.5575047237623398</c:v>
                </c:pt>
                <c:pt idx="35">
                  <c:v>1.546154817822591</c:v>
                </c:pt>
                <c:pt idx="36">
                  <c:v>1.534555284089903</c:v>
                </c:pt>
                <c:pt idx="37">
                  <c:v>1.5227145224691978</c:v>
                </c:pt>
                <c:pt idx="38">
                  <c:v>1.5106120061344499</c:v>
                </c:pt>
                <c:pt idx="39">
                  <c:v>1.4981947026805518</c:v>
                </c:pt>
                <c:pt idx="40">
                  <c:v>1.4853795735233259</c:v>
                </c:pt>
                <c:pt idx="41">
                  <c:v>1.472062016325693</c:v>
                </c:pt>
                <c:pt idx="42">
                  <c:v>1.4581290807697278</c:v>
                </c:pt>
                <c:pt idx="43">
                  <c:v>1.4434754704490917</c:v>
                </c:pt>
                <c:pt idx="44">
                  <c:v>1.4280198654535141</c:v>
                </c:pt>
                <c:pt idx="45">
                  <c:v>1.4117190380435838</c:v>
                </c:pt>
                <c:pt idx="46">
                  <c:v>1.39457760041018</c:v>
                </c:pt>
                <c:pt idx="47">
                  <c:v>1.376651954511894</c:v>
                </c:pt>
                <c:pt idx="48">
                  <c:v>1.35804797079379</c:v>
                </c:pt>
                <c:pt idx="49">
                  <c:v>1.3389129176444958</c:v>
                </c:pt>
                <c:pt idx="50">
                  <c:v>1.3194230039386738</c:v>
                </c:pt>
                <c:pt idx="51">
                  <c:v>1.2997684332176338</c:v>
                </c:pt>
                <c:pt idx="52">
                  <c:v>1.2801380289039062</c:v>
                </c:pt>
                <c:pt idx="53">
                  <c:v>1.2607052935176621</c:v>
                </c:pt>
                <c:pt idx="54">
                  <c:v>1.241617302516044</c:v>
                </c:pt>
                <c:pt idx="55">
                  <c:v>1.2229872362444099</c:v>
                </c:pt>
                <c:pt idx="56">
                  <c:v>1.2048907552570927</c:v>
                </c:pt>
                <c:pt idx="57">
                  <c:v>1.1873659319740821</c:v>
                </c:pt>
                <c:pt idx="58">
                  <c:v>1.1704161302928582</c:v>
                </c:pt>
                <c:pt idx="59">
                  <c:v>1.1540150950317889</c:v>
                </c:pt>
                <c:pt idx="60">
                  <c:v>1.1381135577360681</c:v>
                </c:pt>
                <c:pt idx="61">
                  <c:v>1.1226468398250962</c:v>
                </c:pt>
                <c:pt idx="62">
                  <c:v>1.10754317764634</c:v>
                </c:pt>
                <c:pt idx="63">
                  <c:v>1.0927327411444738</c:v>
                </c:pt>
                <c:pt idx="64">
                  <c:v>1.078157508879328</c:v>
                </c:pt>
              </c:numCache>
            </c:numRef>
          </c:yVal>
          <c:smooth val="0"/>
          <c:extLst xmlns:c16r2="http://schemas.microsoft.com/office/drawing/2015/06/chart">
            <c:ext xmlns:c16="http://schemas.microsoft.com/office/drawing/2014/chart" uri="{C3380CC4-5D6E-409C-BE32-E72D297353CC}">
              <c16:uniqueId val="{00000001-084A-46FF-A089-297D945061B6}"/>
            </c:ext>
          </c:extLst>
        </c:ser>
        <c:ser>
          <c:idx val="2"/>
          <c:order val="2"/>
          <c:tx>
            <c:v>D3</c:v>
          </c:tx>
          <c:spPr>
            <a:ln w="34925"/>
          </c:spPr>
          <c:marker>
            <c:symbol val="none"/>
          </c:marker>
          <c:xVal>
            <c:numRef>
              <c:f>avgRateMale2001_2015!$A$2:$A$66</c:f>
              <c:numCache>
                <c:formatCode>General</c:formatCode>
                <c:ptCount val="65"/>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pt idx="46">
                  <c:v>71</c:v>
                </c:pt>
                <c:pt idx="47">
                  <c:v>72</c:v>
                </c:pt>
                <c:pt idx="48">
                  <c:v>73</c:v>
                </c:pt>
                <c:pt idx="49">
                  <c:v>74</c:v>
                </c:pt>
                <c:pt idx="50">
                  <c:v>75</c:v>
                </c:pt>
                <c:pt idx="51">
                  <c:v>76</c:v>
                </c:pt>
                <c:pt idx="52">
                  <c:v>77</c:v>
                </c:pt>
                <c:pt idx="53">
                  <c:v>78</c:v>
                </c:pt>
                <c:pt idx="54">
                  <c:v>79</c:v>
                </c:pt>
                <c:pt idx="55">
                  <c:v>80</c:v>
                </c:pt>
                <c:pt idx="56">
                  <c:v>81</c:v>
                </c:pt>
                <c:pt idx="57">
                  <c:v>82</c:v>
                </c:pt>
                <c:pt idx="58">
                  <c:v>83</c:v>
                </c:pt>
                <c:pt idx="59">
                  <c:v>84</c:v>
                </c:pt>
                <c:pt idx="60">
                  <c:v>85</c:v>
                </c:pt>
                <c:pt idx="61">
                  <c:v>86</c:v>
                </c:pt>
                <c:pt idx="62">
                  <c:v>87</c:v>
                </c:pt>
                <c:pt idx="63">
                  <c:v>88</c:v>
                </c:pt>
                <c:pt idx="64">
                  <c:v>89</c:v>
                </c:pt>
              </c:numCache>
            </c:numRef>
          </c:xVal>
          <c:yVal>
            <c:numRef>
              <c:f>avgRateMale2001_2015!$Q$2:$Q$66</c:f>
              <c:numCache>
                <c:formatCode>General</c:formatCode>
                <c:ptCount val="65"/>
                <c:pt idx="0">
                  <c:v>1.1122870565887772</c:v>
                </c:pt>
                <c:pt idx="1">
                  <c:v>1.1336344431306657</c:v>
                </c:pt>
                <c:pt idx="2">
                  <c:v>1.1553276470721816</c:v>
                </c:pt>
                <c:pt idx="3">
                  <c:v>1.177267759275022</c:v>
                </c:pt>
                <c:pt idx="4">
                  <c:v>1.199309333835936</c:v>
                </c:pt>
                <c:pt idx="5">
                  <c:v>1.22126642400324</c:v>
                </c:pt>
                <c:pt idx="6">
                  <c:v>1.2429199642372781</c:v>
                </c:pt>
                <c:pt idx="7">
                  <c:v>1.2640267390910971</c:v>
                </c:pt>
                <c:pt idx="8">
                  <c:v>1.2843299784094357</c:v>
                </c:pt>
                <c:pt idx="9">
                  <c:v>1.3035713470689549</c:v>
                </c:pt>
                <c:pt idx="10">
                  <c:v>1.3215037980200501</c:v>
                </c:pt>
                <c:pt idx="11">
                  <c:v>1.3379044827722566</c:v>
                </c:pt>
                <c:pt idx="12">
                  <c:v>1.3525867200850201</c:v>
                </c:pt>
                <c:pt idx="13">
                  <c:v>1.365409960014544</c:v>
                </c:pt>
                <c:pt idx="14">
                  <c:v>1.3762867752597541</c:v>
                </c:pt>
                <c:pt idx="15">
                  <c:v>1.3851861645102703</c:v>
                </c:pt>
                <c:pt idx="16">
                  <c:v>1.3921328308598881</c:v>
                </c:pt>
                <c:pt idx="17">
                  <c:v>1.3972025431991111</c:v>
                </c:pt>
                <c:pt idx="18">
                  <c:v>1.400514126413364</c:v>
                </c:pt>
                <c:pt idx="19">
                  <c:v>1.4022189856890779</c:v>
                </c:pt>
                <c:pt idx="20">
                  <c:v>1.402489297004649</c:v>
                </c:pt>
                <c:pt idx="21">
                  <c:v>1.4015060630253597</c:v>
                </c:pt>
                <c:pt idx="22">
                  <c:v>1.3994481440719264</c:v>
                </c:pt>
                <c:pt idx="23">
                  <c:v>1.3964831558045461</c:v>
                </c:pt>
                <c:pt idx="24">
                  <c:v>1.392760822960414</c:v>
                </c:pt>
                <c:pt idx="25">
                  <c:v>1.388409041584121</c:v>
                </c:pt>
                <c:pt idx="26">
                  <c:v>1.383532576969956</c:v>
                </c:pt>
                <c:pt idx="27">
                  <c:v>1.37821404815644</c:v>
                </c:pt>
                <c:pt idx="28">
                  <c:v>1.37251664787051</c:v>
                </c:pt>
                <c:pt idx="29">
                  <c:v>1.3664879331417019</c:v>
                </c:pt>
                <c:pt idx="30">
                  <c:v>1.360163999382324</c:v>
                </c:pt>
                <c:pt idx="31">
                  <c:v>1.353573412893549</c:v>
                </c:pt>
                <c:pt idx="32">
                  <c:v>1.346740408450962</c:v>
                </c:pt>
                <c:pt idx="33">
                  <c:v>1.33968703800711</c:v>
                </c:pt>
                <c:pt idx="34">
                  <c:v>1.3324341573033958</c:v>
                </c:pt>
                <c:pt idx="35">
                  <c:v>1.3250013316761471</c:v>
                </c:pt>
                <c:pt idx="36">
                  <c:v>1.3174059052624199</c:v>
                </c:pt>
                <c:pt idx="37">
                  <c:v>1.3096615896539598</c:v>
                </c:pt>
                <c:pt idx="38">
                  <c:v>1.301776977628883</c:v>
                </c:pt>
                <c:pt idx="39">
                  <c:v>1.2937543730920238</c:v>
                </c:pt>
                <c:pt idx="40">
                  <c:v>1.2855892567781328</c:v>
                </c:pt>
                <c:pt idx="41">
                  <c:v>1.277270592621556</c:v>
                </c:pt>
                <c:pt idx="42">
                  <c:v>1.2687820404338561</c:v>
                </c:pt>
                <c:pt idx="43">
                  <c:v>1.260103996859901</c:v>
                </c:pt>
                <c:pt idx="44">
                  <c:v>1.2512162579397497</c:v>
                </c:pt>
                <c:pt idx="45">
                  <c:v>1.2421009995207393</c:v>
                </c:pt>
                <c:pt idx="46">
                  <c:v>1.2327457181483719</c:v>
                </c:pt>
                <c:pt idx="47">
                  <c:v>1.2231457709251738</c:v>
                </c:pt>
                <c:pt idx="48">
                  <c:v>1.2133061975599162</c:v>
                </c:pt>
                <c:pt idx="49">
                  <c:v>1.203242594288481</c:v>
                </c:pt>
                <c:pt idx="50">
                  <c:v>1.1929809248010432</c:v>
                </c:pt>
                <c:pt idx="51">
                  <c:v>1.1825562813722321</c:v>
                </c:pt>
                <c:pt idx="52">
                  <c:v>1.1720107325744451</c:v>
                </c:pt>
                <c:pt idx="53">
                  <c:v>1.1613904964482951</c:v>
                </c:pt>
                <c:pt idx="54">
                  <c:v>1.1507427480230941</c:v>
                </c:pt>
                <c:pt idx="55">
                  <c:v>1.1401124013100343</c:v>
                </c:pt>
                <c:pt idx="56">
                  <c:v>1.129539197806019</c:v>
                </c:pt>
                <c:pt idx="57">
                  <c:v>1.1190553906278531</c:v>
                </c:pt>
                <c:pt idx="58">
                  <c:v>1.1086842436610951</c:v>
                </c:pt>
                <c:pt idx="59">
                  <c:v>1.098439478407349</c:v>
                </c:pt>
                <c:pt idx="60">
                  <c:v>1.0883257077556079</c:v>
                </c:pt>
                <c:pt idx="61">
                  <c:v>1.0783398053078299</c:v>
                </c:pt>
                <c:pt idx="62">
                  <c:v>1.068473079784686</c:v>
                </c:pt>
                <c:pt idx="63">
                  <c:v>1.058714064105462</c:v>
                </c:pt>
                <c:pt idx="64">
                  <c:v>1.0490516949086131</c:v>
                </c:pt>
              </c:numCache>
            </c:numRef>
          </c:yVal>
          <c:smooth val="0"/>
          <c:extLst xmlns:c16r2="http://schemas.microsoft.com/office/drawing/2015/06/chart">
            <c:ext xmlns:c16="http://schemas.microsoft.com/office/drawing/2014/chart" uri="{C3380CC4-5D6E-409C-BE32-E72D297353CC}">
              <c16:uniqueId val="{00000002-084A-46FF-A089-297D945061B6}"/>
            </c:ext>
          </c:extLst>
        </c:ser>
        <c:ser>
          <c:idx val="3"/>
          <c:order val="3"/>
          <c:tx>
            <c:v>D4</c:v>
          </c:tx>
          <c:spPr>
            <a:ln w="34925"/>
          </c:spPr>
          <c:marker>
            <c:symbol val="none"/>
          </c:marker>
          <c:xVal>
            <c:numRef>
              <c:f>avgRateMale2001_2015!$A$2:$A$66</c:f>
              <c:numCache>
                <c:formatCode>General</c:formatCode>
                <c:ptCount val="65"/>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pt idx="46">
                  <c:v>71</c:v>
                </c:pt>
                <c:pt idx="47">
                  <c:v>72</c:v>
                </c:pt>
                <c:pt idx="48">
                  <c:v>73</c:v>
                </c:pt>
                <c:pt idx="49">
                  <c:v>74</c:v>
                </c:pt>
                <c:pt idx="50">
                  <c:v>75</c:v>
                </c:pt>
                <c:pt idx="51">
                  <c:v>76</c:v>
                </c:pt>
                <c:pt idx="52">
                  <c:v>77</c:v>
                </c:pt>
                <c:pt idx="53">
                  <c:v>78</c:v>
                </c:pt>
                <c:pt idx="54">
                  <c:v>79</c:v>
                </c:pt>
                <c:pt idx="55">
                  <c:v>80</c:v>
                </c:pt>
                <c:pt idx="56">
                  <c:v>81</c:v>
                </c:pt>
                <c:pt idx="57">
                  <c:v>82</c:v>
                </c:pt>
                <c:pt idx="58">
                  <c:v>83</c:v>
                </c:pt>
                <c:pt idx="59">
                  <c:v>84</c:v>
                </c:pt>
                <c:pt idx="60">
                  <c:v>85</c:v>
                </c:pt>
                <c:pt idx="61">
                  <c:v>86</c:v>
                </c:pt>
                <c:pt idx="62">
                  <c:v>87</c:v>
                </c:pt>
                <c:pt idx="63">
                  <c:v>88</c:v>
                </c:pt>
                <c:pt idx="64">
                  <c:v>89</c:v>
                </c:pt>
              </c:numCache>
            </c:numRef>
          </c:xVal>
          <c:yVal>
            <c:numRef>
              <c:f>avgRateMale2001_2015!$R$2:$R$66</c:f>
              <c:numCache>
                <c:formatCode>General</c:formatCode>
                <c:ptCount val="65"/>
                <c:pt idx="0">
                  <c:v>1.0303549295827443</c:v>
                </c:pt>
                <c:pt idx="1">
                  <c:v>1.029149567978852</c:v>
                </c:pt>
                <c:pt idx="2">
                  <c:v>1.0283908345982249</c:v>
                </c:pt>
                <c:pt idx="3">
                  <c:v>1.0286745522966299</c:v>
                </c:pt>
                <c:pt idx="4">
                  <c:v>1.03064657074516</c:v>
                </c:pt>
                <c:pt idx="5">
                  <c:v>1.034865255085105</c:v>
                </c:pt>
                <c:pt idx="6">
                  <c:v>1.0417002993927478</c:v>
                </c:pt>
                <c:pt idx="7">
                  <c:v>1.051268840382811</c:v>
                </c:pt>
                <c:pt idx="8">
                  <c:v>1.0634075559958041</c:v>
                </c:pt>
                <c:pt idx="9">
                  <c:v>1.0776788934745218</c:v>
                </c:pt>
                <c:pt idx="10">
                  <c:v>1.0934095983778158</c:v>
                </c:pt>
                <c:pt idx="11">
                  <c:v>1.109758755606145</c:v>
                </c:pt>
                <c:pt idx="12">
                  <c:v>1.1258096482870701</c:v>
                </c:pt>
                <c:pt idx="13">
                  <c:v>1.1406751779172521</c:v>
                </c:pt>
                <c:pt idx="14">
                  <c:v>1.1536019795026331</c:v>
                </c:pt>
                <c:pt idx="15">
                  <c:v>1.1640560181908981</c:v>
                </c:pt>
                <c:pt idx="16">
                  <c:v>1.171774237190927</c:v>
                </c:pt>
                <c:pt idx="17">
                  <c:v>1.176773067085144</c:v>
                </c:pt>
                <c:pt idx="18">
                  <c:v>1.179313708188602</c:v>
                </c:pt>
                <c:pt idx="19">
                  <c:v>1.1798331968668381</c:v>
                </c:pt>
                <c:pt idx="20">
                  <c:v>1.1788565723463038</c:v>
                </c:pt>
                <c:pt idx="21">
                  <c:v>1.1769074726215791</c:v>
                </c:pt>
                <c:pt idx="22">
                  <c:v>1.1744324161485742</c:v>
                </c:pt>
                <c:pt idx="23">
                  <c:v>1.1717493092692139</c:v>
                </c:pt>
                <c:pt idx="24">
                  <c:v>1.169025107327317</c:v>
                </c:pt>
                <c:pt idx="25">
                  <c:v>1.1662823540695622</c:v>
                </c:pt>
                <c:pt idx="26">
                  <c:v>1.1634301345289841</c:v>
                </c:pt>
                <c:pt idx="27">
                  <c:v>1.1603119139722633</c:v>
                </c:pt>
                <c:pt idx="28">
                  <c:v>1.156760797863531</c:v>
                </c:pt>
                <c:pt idx="29">
                  <c:v>1.1526520684381876</c:v>
                </c:pt>
                <c:pt idx="30">
                  <c:v>1.1479436747964831</c:v>
                </c:pt>
                <c:pt idx="31">
                  <c:v>1.1426977820451119</c:v>
                </c:pt>
                <c:pt idx="32">
                  <c:v>1.1370802300009559</c:v>
                </c:pt>
                <c:pt idx="33">
                  <c:v>1.1313390590783259</c:v>
                </c:pt>
                <c:pt idx="34">
                  <c:v>1.1257671243192349</c:v>
                </c:pt>
                <c:pt idx="35">
                  <c:v>1.1206563616980758</c:v>
                </c:pt>
                <c:pt idx="36">
                  <c:v>1.1162520742640323</c:v>
                </c:pt>
                <c:pt idx="37">
                  <c:v>1.1127147977375849</c:v>
                </c:pt>
                <c:pt idx="38">
                  <c:v>1.110095393888195</c:v>
                </c:pt>
                <c:pt idx="39">
                  <c:v>1.1083265983623019</c:v>
                </c:pt>
                <c:pt idx="40">
                  <c:v>1.107231757000303</c:v>
                </c:pt>
                <c:pt idx="41">
                  <c:v>1.1065491390163689</c:v>
                </c:pt>
                <c:pt idx="42">
                  <c:v>1.1059681095219671</c:v>
                </c:pt>
                <c:pt idx="43">
                  <c:v>1.1051717045971019</c:v>
                </c:pt>
                <c:pt idx="44">
                  <c:v>1.1038790363438471</c:v>
                </c:pt>
                <c:pt idx="45">
                  <c:v>1.101880804709054</c:v>
                </c:pt>
                <c:pt idx="46">
                  <c:v>1.0990622606688021</c:v>
                </c:pt>
                <c:pt idx="47">
                  <c:v>1.095410217438777</c:v>
                </c:pt>
                <c:pt idx="48">
                  <c:v>1.0910037274428259</c:v>
                </c:pt>
                <c:pt idx="49">
                  <c:v>1.0859911272884601</c:v>
                </c:pt>
                <c:pt idx="50">
                  <c:v>1.0805585486317275</c:v>
                </c:pt>
                <c:pt idx="51">
                  <c:v>1.074896170593306</c:v>
                </c:pt>
                <c:pt idx="52">
                  <c:v>1.069168302168735</c:v>
                </c:pt>
                <c:pt idx="53">
                  <c:v>1.0634920496161639</c:v>
                </c:pt>
                <c:pt idx="54">
                  <c:v>1.057927280644406</c:v>
                </c:pt>
                <c:pt idx="55">
                  <c:v>1.0524783213864441</c:v>
                </c:pt>
                <c:pt idx="56">
                  <c:v>1.0471057140467113</c:v>
                </c:pt>
                <c:pt idx="57">
                  <c:v>1.0417447155754287</c:v>
                </c:pt>
                <c:pt idx="58">
                  <c:v>1.0363262359605798</c:v>
                </c:pt>
                <c:pt idx="59">
                  <c:v>1.0307957313445359</c:v>
                </c:pt>
                <c:pt idx="60">
                  <c:v>1.025126220297613</c:v>
                </c:pt>
                <c:pt idx="61">
                  <c:v>1.019322978945395</c:v>
                </c:pt>
                <c:pt idx="62">
                  <c:v>1.013419323313953</c:v>
                </c:pt>
                <c:pt idx="63">
                  <c:v>1.0074648015810199</c:v>
                </c:pt>
                <c:pt idx="64">
                  <c:v>1.0015086481657198</c:v>
                </c:pt>
              </c:numCache>
            </c:numRef>
          </c:yVal>
          <c:smooth val="0"/>
          <c:extLst xmlns:c16r2="http://schemas.microsoft.com/office/drawing/2015/06/chart">
            <c:ext xmlns:c16="http://schemas.microsoft.com/office/drawing/2014/chart" uri="{C3380CC4-5D6E-409C-BE32-E72D297353CC}">
              <c16:uniqueId val="{00000003-084A-46FF-A089-297D945061B6}"/>
            </c:ext>
          </c:extLst>
        </c:ser>
        <c:ser>
          <c:idx val="4"/>
          <c:order val="4"/>
          <c:tx>
            <c:v>D5</c:v>
          </c:tx>
          <c:marker>
            <c:symbol val="none"/>
          </c:marker>
          <c:xVal>
            <c:numRef>
              <c:f>avgRateMale2001_2015!$A$2:$A$66</c:f>
              <c:numCache>
                <c:formatCode>General</c:formatCode>
                <c:ptCount val="65"/>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pt idx="46">
                  <c:v>71</c:v>
                </c:pt>
                <c:pt idx="47">
                  <c:v>72</c:v>
                </c:pt>
                <c:pt idx="48">
                  <c:v>73</c:v>
                </c:pt>
                <c:pt idx="49">
                  <c:v>74</c:v>
                </c:pt>
                <c:pt idx="50">
                  <c:v>75</c:v>
                </c:pt>
                <c:pt idx="51">
                  <c:v>76</c:v>
                </c:pt>
                <c:pt idx="52">
                  <c:v>77</c:v>
                </c:pt>
                <c:pt idx="53">
                  <c:v>78</c:v>
                </c:pt>
                <c:pt idx="54">
                  <c:v>79</c:v>
                </c:pt>
                <c:pt idx="55">
                  <c:v>80</c:v>
                </c:pt>
                <c:pt idx="56">
                  <c:v>81</c:v>
                </c:pt>
                <c:pt idx="57">
                  <c:v>82</c:v>
                </c:pt>
                <c:pt idx="58">
                  <c:v>83</c:v>
                </c:pt>
                <c:pt idx="59">
                  <c:v>84</c:v>
                </c:pt>
                <c:pt idx="60">
                  <c:v>85</c:v>
                </c:pt>
                <c:pt idx="61">
                  <c:v>86</c:v>
                </c:pt>
                <c:pt idx="62">
                  <c:v>87</c:v>
                </c:pt>
                <c:pt idx="63">
                  <c:v>88</c:v>
                </c:pt>
                <c:pt idx="64">
                  <c:v>89</c:v>
                </c:pt>
              </c:numCache>
            </c:numRef>
          </c:xVal>
          <c:yVal>
            <c:numRef>
              <c:f>avgRateMale2001_2015!$S$2:$S$66</c:f>
              <c:numCache>
                <c:formatCode>General</c:formatCode>
                <c:ptCount val="65"/>
                <c:pt idx="0">
                  <c:v>0.98137936706746043</c:v>
                </c:pt>
                <c:pt idx="1">
                  <c:v>0.97459570644475546</c:v>
                </c:pt>
                <c:pt idx="2">
                  <c:v>0.96825479137135151</c:v>
                </c:pt>
                <c:pt idx="3">
                  <c:v>0.96287754124281599</c:v>
                </c:pt>
                <c:pt idx="4">
                  <c:v>0.95901910041247762</c:v>
                </c:pt>
                <c:pt idx="5">
                  <c:v>0.95714796298182403</c:v>
                </c:pt>
                <c:pt idx="6">
                  <c:v>0.95756051510979001</c:v>
                </c:pt>
                <c:pt idx="7">
                  <c:v>0.96033084136569002</c:v>
                </c:pt>
                <c:pt idx="8">
                  <c:v>0.965293565038568</c:v>
                </c:pt>
                <c:pt idx="9">
                  <c:v>0.97205689385455363</c:v>
                </c:pt>
                <c:pt idx="10">
                  <c:v>0.9800429391473835</c:v>
                </c:pt>
                <c:pt idx="11">
                  <c:v>0.98855153481175895</c:v>
                </c:pt>
                <c:pt idx="12">
                  <c:v>0.99684150688854845</c:v>
                </c:pt>
                <c:pt idx="13">
                  <c:v>1.0042199559154219</c:v>
                </c:pt>
                <c:pt idx="14">
                  <c:v>1.0101269377120599</c:v>
                </c:pt>
                <c:pt idx="15">
                  <c:v>1.0142017390558951</c:v>
                </c:pt>
                <c:pt idx="16">
                  <c:v>1.0163190578708738</c:v>
                </c:pt>
                <c:pt idx="17">
                  <c:v>1.0165888612829121</c:v>
                </c:pt>
                <c:pt idx="18">
                  <c:v>1.0153210888046016</c:v>
                </c:pt>
                <c:pt idx="19">
                  <c:v>1.012963396124223</c:v>
                </c:pt>
                <c:pt idx="20">
                  <c:v>1.0100246950731646</c:v>
                </c:pt>
                <c:pt idx="21">
                  <c:v>1.0069983390384918</c:v>
                </c:pt>
                <c:pt idx="22">
                  <c:v>1.004296788918005</c:v>
                </c:pt>
                <c:pt idx="23">
                  <c:v>1.002205745696465</c:v>
                </c:pt>
                <c:pt idx="24">
                  <c:v>1.0008614800858942</c:v>
                </c:pt>
                <c:pt idx="25">
                  <c:v>1.0002514049558981</c:v>
                </c:pt>
                <c:pt idx="26">
                  <c:v>1.0002351566652221</c:v>
                </c:pt>
                <c:pt idx="27">
                  <c:v>1.0005814555009118</c:v>
                </c:pt>
                <c:pt idx="28">
                  <c:v>1.0010145787700639</c:v>
                </c:pt>
                <c:pt idx="29">
                  <c:v>1.0012633569764178</c:v>
                </c:pt>
                <c:pt idx="30">
                  <c:v>1.0011053959240692</c:v>
                </c:pt>
                <c:pt idx="31">
                  <c:v>1.000400033812936</c:v>
                </c:pt>
                <c:pt idx="32">
                  <c:v>0.99910549732932363</c:v>
                </c:pt>
                <c:pt idx="33">
                  <c:v>0.99727859664595597</c:v>
                </c:pt>
                <c:pt idx="34">
                  <c:v>0.99505849890047804</c:v>
                </c:pt>
                <c:pt idx="35">
                  <c:v>0.99263887742579604</c:v>
                </c:pt>
                <c:pt idx="36">
                  <c:v>0.99023441256866063</c:v>
                </c:pt>
                <c:pt idx="37">
                  <c:v>0.98804793866615104</c:v>
                </c:pt>
                <c:pt idx="38">
                  <c:v>0.98624361515521097</c:v>
                </c:pt>
                <c:pt idx="39">
                  <c:v>0.98492975301950503</c:v>
                </c:pt>
                <c:pt idx="40">
                  <c:v>0.98415283800771858</c:v>
                </c:pt>
                <c:pt idx="41">
                  <c:v>0.98390226961147997</c:v>
                </c:pt>
                <c:pt idx="42">
                  <c:v>0.98412365291551362</c:v>
                </c:pt>
                <c:pt idx="43">
                  <c:v>0.98473729930433296</c:v>
                </c:pt>
                <c:pt idx="44">
                  <c:v>0.98565800918520197</c:v>
                </c:pt>
                <c:pt idx="45">
                  <c:v>0.98681228333832549</c:v>
                </c:pt>
                <c:pt idx="46">
                  <c:v>0.98814983641880261</c:v>
                </c:pt>
                <c:pt idx="47">
                  <c:v>0.98964756160614697</c:v>
                </c:pt>
                <c:pt idx="48">
                  <c:v>0.99130569355356446</c:v>
                </c:pt>
                <c:pt idx="49">
                  <c:v>0.99313752311977199</c:v>
                </c:pt>
                <c:pt idx="50">
                  <c:v>0.99515530653194251</c:v>
                </c:pt>
                <c:pt idx="51">
                  <c:v>0.99735573484130458</c:v>
                </c:pt>
                <c:pt idx="52">
                  <c:v>0.99970837081340802</c:v>
                </c:pt>
                <c:pt idx="53">
                  <c:v>1.002149842961642</c:v>
                </c:pt>
                <c:pt idx="54">
                  <c:v>1.0045854415231901</c:v>
                </c:pt>
                <c:pt idx="55">
                  <c:v>1.0068982884071236</c:v>
                </c:pt>
                <c:pt idx="56">
                  <c:v>1.0089646941975579</c:v>
                </c:pt>
                <c:pt idx="57">
                  <c:v>1.0106729396075582</c:v>
                </c:pt>
                <c:pt idx="58">
                  <c:v>1.0119418008098438</c:v>
                </c:pt>
                <c:pt idx="59">
                  <c:v>1.0127349070039098</c:v>
                </c:pt>
                <c:pt idx="60">
                  <c:v>1.0130675842072621</c:v>
                </c:pt>
                <c:pt idx="61">
                  <c:v>1.013004126316152</c:v>
                </c:pt>
                <c:pt idx="62">
                  <c:v>1.0126451687032365</c:v>
                </c:pt>
                <c:pt idx="63">
                  <c:v>1.0121066087440178</c:v>
                </c:pt>
                <c:pt idx="64">
                  <c:v>1.0114928886481678</c:v>
                </c:pt>
              </c:numCache>
            </c:numRef>
          </c:yVal>
          <c:smooth val="0"/>
          <c:extLst xmlns:c16r2="http://schemas.microsoft.com/office/drawing/2015/06/chart">
            <c:ext xmlns:c16="http://schemas.microsoft.com/office/drawing/2014/chart" uri="{C3380CC4-5D6E-409C-BE32-E72D297353CC}">
              <c16:uniqueId val="{00000004-084A-46FF-A089-297D945061B6}"/>
            </c:ext>
          </c:extLst>
        </c:ser>
        <c:ser>
          <c:idx val="5"/>
          <c:order val="5"/>
          <c:tx>
            <c:v>D6</c:v>
          </c:tx>
          <c:spPr>
            <a:ln w="34925"/>
          </c:spPr>
          <c:marker>
            <c:symbol val="none"/>
          </c:marker>
          <c:xVal>
            <c:numRef>
              <c:f>avgRateMale2001_2015!$A$2:$A$66</c:f>
              <c:numCache>
                <c:formatCode>General</c:formatCode>
                <c:ptCount val="65"/>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pt idx="46">
                  <c:v>71</c:v>
                </c:pt>
                <c:pt idx="47">
                  <c:v>72</c:v>
                </c:pt>
                <c:pt idx="48">
                  <c:v>73</c:v>
                </c:pt>
                <c:pt idx="49">
                  <c:v>74</c:v>
                </c:pt>
                <c:pt idx="50">
                  <c:v>75</c:v>
                </c:pt>
                <c:pt idx="51">
                  <c:v>76</c:v>
                </c:pt>
                <c:pt idx="52">
                  <c:v>77</c:v>
                </c:pt>
                <c:pt idx="53">
                  <c:v>78</c:v>
                </c:pt>
                <c:pt idx="54">
                  <c:v>79</c:v>
                </c:pt>
                <c:pt idx="55">
                  <c:v>80</c:v>
                </c:pt>
                <c:pt idx="56">
                  <c:v>81</c:v>
                </c:pt>
                <c:pt idx="57">
                  <c:v>82</c:v>
                </c:pt>
                <c:pt idx="58">
                  <c:v>83</c:v>
                </c:pt>
                <c:pt idx="59">
                  <c:v>84</c:v>
                </c:pt>
                <c:pt idx="60">
                  <c:v>85</c:v>
                </c:pt>
                <c:pt idx="61">
                  <c:v>86</c:v>
                </c:pt>
                <c:pt idx="62">
                  <c:v>87</c:v>
                </c:pt>
                <c:pt idx="63">
                  <c:v>88</c:v>
                </c:pt>
                <c:pt idx="64">
                  <c:v>89</c:v>
                </c:pt>
              </c:numCache>
            </c:numRef>
          </c:xVal>
          <c:yVal>
            <c:numRef>
              <c:f>avgRateMale2001_2015!$T$2:$T$66</c:f>
              <c:numCache>
                <c:formatCode>General</c:formatCode>
                <c:ptCount val="65"/>
                <c:pt idx="0">
                  <c:v>0.88817005751064904</c:v>
                </c:pt>
                <c:pt idx="1">
                  <c:v>0.8876040196432311</c:v>
                </c:pt>
                <c:pt idx="2">
                  <c:v>0.88703646620567</c:v>
                </c:pt>
                <c:pt idx="3">
                  <c:v>0.88646493281803396</c:v>
                </c:pt>
                <c:pt idx="4">
                  <c:v>0.88588685991629956</c:v>
                </c:pt>
                <c:pt idx="5">
                  <c:v>0.88530026080543556</c:v>
                </c:pt>
                <c:pt idx="6">
                  <c:v>0.88470424383755197</c:v>
                </c:pt>
                <c:pt idx="7">
                  <c:v>0.88409936511694343</c:v>
                </c:pt>
                <c:pt idx="8">
                  <c:v>0.88348780316444298</c:v>
                </c:pt>
                <c:pt idx="9">
                  <c:v>0.88287336507524328</c:v>
                </c:pt>
                <c:pt idx="10">
                  <c:v>0.88226135129732897</c:v>
                </c:pt>
                <c:pt idx="11">
                  <c:v>0.88165831999822897</c:v>
                </c:pt>
                <c:pt idx="12">
                  <c:v>0.88107179964380522</c:v>
                </c:pt>
                <c:pt idx="13">
                  <c:v>0.88050999860863199</c:v>
                </c:pt>
                <c:pt idx="14">
                  <c:v>0.87998155342610873</c:v>
                </c:pt>
                <c:pt idx="15">
                  <c:v>0.87949534398979545</c:v>
                </c:pt>
                <c:pt idx="16">
                  <c:v>0.879060386976525</c:v>
                </c:pt>
                <c:pt idx="17">
                  <c:v>0.87868580091457527</c:v>
                </c:pt>
                <c:pt idx="18">
                  <c:v>0.87838082070884504</c:v>
                </c:pt>
                <c:pt idx="19">
                  <c:v>0.87815482869277772</c:v>
                </c:pt>
                <c:pt idx="20">
                  <c:v>0.87801736519659801</c:v>
                </c:pt>
                <c:pt idx="21">
                  <c:v>0.87797808486916862</c:v>
                </c:pt>
                <c:pt idx="22">
                  <c:v>0.87804663498723501</c:v>
                </c:pt>
                <c:pt idx="23">
                  <c:v>0.878232447022814</c:v>
                </c:pt>
                <c:pt idx="24">
                  <c:v>0.87854445024534444</c:v>
                </c:pt>
                <c:pt idx="25">
                  <c:v>0.87899073311736164</c:v>
                </c:pt>
                <c:pt idx="26">
                  <c:v>0.87957819176609098</c:v>
                </c:pt>
                <c:pt idx="27">
                  <c:v>0.88031221248493496</c:v>
                </c:pt>
                <c:pt idx="28">
                  <c:v>0.881196435566306</c:v>
                </c:pt>
                <c:pt idx="29">
                  <c:v>0.88223264047035088</c:v>
                </c:pt>
                <c:pt idx="30">
                  <c:v>0.88342077827698451</c:v>
                </c:pt>
                <c:pt idx="31">
                  <c:v>0.88475915850513964</c:v>
                </c:pt>
                <c:pt idx="32">
                  <c:v>0.88624477644958521</c:v>
                </c:pt>
                <c:pt idx="33">
                  <c:v>0.88787374729402702</c:v>
                </c:pt>
                <c:pt idx="34">
                  <c:v>0.88964179743831273</c:v>
                </c:pt>
                <c:pt idx="35">
                  <c:v>0.89154475420667301</c:v>
                </c:pt>
                <c:pt idx="36">
                  <c:v>0.89357897393164543</c:v>
                </c:pt>
                <c:pt idx="37">
                  <c:v>0.89574165567932773</c:v>
                </c:pt>
                <c:pt idx="38">
                  <c:v>0.89803100267022362</c:v>
                </c:pt>
                <c:pt idx="39">
                  <c:v>0.90044621366641864</c:v>
                </c:pt>
                <c:pt idx="40">
                  <c:v>0.90298730930867999</c:v>
                </c:pt>
                <c:pt idx="41">
                  <c:v>0.90565482027722499</c:v>
                </c:pt>
                <c:pt idx="42">
                  <c:v>0.90844938203443903</c:v>
                </c:pt>
                <c:pt idx="43">
                  <c:v>0.91137129224127544</c:v>
                </c:pt>
                <c:pt idx="44">
                  <c:v>0.91442009020611004</c:v>
                </c:pt>
                <c:pt idx="45">
                  <c:v>0.91759421264866803</c:v>
                </c:pt>
                <c:pt idx="46">
                  <c:v>0.92089076762299404</c:v>
                </c:pt>
                <c:pt idx="47">
                  <c:v>0.92430545069513903</c:v>
                </c:pt>
                <c:pt idx="48">
                  <c:v>0.92783260719461502</c:v>
                </c:pt>
                <c:pt idx="49">
                  <c:v>0.93146542463308346</c:v>
                </c:pt>
                <c:pt idx="50">
                  <c:v>0.93519622310209904</c:v>
                </c:pt>
                <c:pt idx="51">
                  <c:v>0.93901680090783857</c:v>
                </c:pt>
                <c:pt idx="52">
                  <c:v>0.94291878919740757</c:v>
                </c:pt>
                <c:pt idx="53">
                  <c:v>0.94689397306140211</c:v>
                </c:pt>
                <c:pt idx="54">
                  <c:v>0.95093454658410204</c:v>
                </c:pt>
                <c:pt idx="55">
                  <c:v>0.95503328360160999</c:v>
                </c:pt>
                <c:pt idx="56">
                  <c:v>0.95918362192115059</c:v>
                </c:pt>
                <c:pt idx="57">
                  <c:v>0.96337967365905353</c:v>
                </c:pt>
                <c:pt idx="58">
                  <c:v>0.96761618566351004</c:v>
                </c:pt>
                <c:pt idx="59">
                  <c:v>0.97188847991081562</c:v>
                </c:pt>
                <c:pt idx="60">
                  <c:v>0.97619240353320946</c:v>
                </c:pt>
                <c:pt idx="61">
                  <c:v>0.98052431213918545</c:v>
                </c:pt>
                <c:pt idx="62">
                  <c:v>0.98488109979208849</c:v>
                </c:pt>
                <c:pt idx="63">
                  <c:v>0.98926027673104289</c:v>
                </c:pt>
                <c:pt idx="64">
                  <c:v>0.99366008442605758</c:v>
                </c:pt>
              </c:numCache>
            </c:numRef>
          </c:yVal>
          <c:smooth val="0"/>
          <c:extLst xmlns:c16r2="http://schemas.microsoft.com/office/drawing/2015/06/chart">
            <c:ext xmlns:c16="http://schemas.microsoft.com/office/drawing/2014/chart" uri="{C3380CC4-5D6E-409C-BE32-E72D297353CC}">
              <c16:uniqueId val="{00000005-084A-46FF-A089-297D945061B6}"/>
            </c:ext>
          </c:extLst>
        </c:ser>
        <c:ser>
          <c:idx val="6"/>
          <c:order val="6"/>
          <c:tx>
            <c:v>D7</c:v>
          </c:tx>
          <c:spPr>
            <a:ln w="34925"/>
          </c:spPr>
          <c:marker>
            <c:symbol val="none"/>
          </c:marker>
          <c:xVal>
            <c:numRef>
              <c:f>avgRateMale2001_2015!$A$2:$A$66</c:f>
              <c:numCache>
                <c:formatCode>General</c:formatCode>
                <c:ptCount val="65"/>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pt idx="46">
                  <c:v>71</c:v>
                </c:pt>
                <c:pt idx="47">
                  <c:v>72</c:v>
                </c:pt>
                <c:pt idx="48">
                  <c:v>73</c:v>
                </c:pt>
                <c:pt idx="49">
                  <c:v>74</c:v>
                </c:pt>
                <c:pt idx="50">
                  <c:v>75</c:v>
                </c:pt>
                <c:pt idx="51">
                  <c:v>76</c:v>
                </c:pt>
                <c:pt idx="52">
                  <c:v>77</c:v>
                </c:pt>
                <c:pt idx="53">
                  <c:v>78</c:v>
                </c:pt>
                <c:pt idx="54">
                  <c:v>79</c:v>
                </c:pt>
                <c:pt idx="55">
                  <c:v>80</c:v>
                </c:pt>
                <c:pt idx="56">
                  <c:v>81</c:v>
                </c:pt>
                <c:pt idx="57">
                  <c:v>82</c:v>
                </c:pt>
                <c:pt idx="58">
                  <c:v>83</c:v>
                </c:pt>
                <c:pt idx="59">
                  <c:v>84</c:v>
                </c:pt>
                <c:pt idx="60">
                  <c:v>85</c:v>
                </c:pt>
                <c:pt idx="61">
                  <c:v>86</c:v>
                </c:pt>
                <c:pt idx="62">
                  <c:v>87</c:v>
                </c:pt>
                <c:pt idx="63">
                  <c:v>88</c:v>
                </c:pt>
                <c:pt idx="64">
                  <c:v>89</c:v>
                </c:pt>
              </c:numCache>
            </c:numRef>
          </c:xVal>
          <c:yVal>
            <c:numRef>
              <c:f>avgRateMale2001_2015!$U$2:$U$66</c:f>
              <c:numCache>
                <c:formatCode>General</c:formatCode>
                <c:ptCount val="65"/>
                <c:pt idx="0">
                  <c:v>0.88211170904157699</c:v>
                </c:pt>
                <c:pt idx="1">
                  <c:v>0.87938775862199503</c:v>
                </c:pt>
                <c:pt idx="2">
                  <c:v>0.8763059028637411</c:v>
                </c:pt>
                <c:pt idx="3">
                  <c:v>0.87239898562125451</c:v>
                </c:pt>
                <c:pt idx="4">
                  <c:v>0.86720592460771961</c:v>
                </c:pt>
                <c:pt idx="5">
                  <c:v>0.86040577828119202</c:v>
                </c:pt>
                <c:pt idx="6">
                  <c:v>0.85190918855171305</c:v>
                </c:pt>
                <c:pt idx="7">
                  <c:v>0.841897169365728</c:v>
                </c:pt>
                <c:pt idx="8">
                  <c:v>0.83080507455454644</c:v>
                </c:pt>
                <c:pt idx="9">
                  <c:v>0.81925982470211001</c:v>
                </c:pt>
                <c:pt idx="10">
                  <c:v>0.80798699755858239</c:v>
                </c:pt>
                <c:pt idx="11">
                  <c:v>0.79770802877206048</c:v>
                </c:pt>
                <c:pt idx="12">
                  <c:v>0.78904585737515953</c:v>
                </c:pt>
                <c:pt idx="13">
                  <c:v>0.78245168071514359</c:v>
                </c:pt>
                <c:pt idx="14">
                  <c:v>0.77815896890410363</c:v>
                </c:pt>
                <c:pt idx="15">
                  <c:v>0.77616590599378765</c:v>
                </c:pt>
                <c:pt idx="16">
                  <c:v>0.77624483089377705</c:v>
                </c:pt>
                <c:pt idx="17">
                  <c:v>0.77797638438589645</c:v>
                </c:pt>
                <c:pt idx="18">
                  <c:v>0.78080546858404765</c:v>
                </c:pt>
                <c:pt idx="19">
                  <c:v>0.78411449153421997</c:v>
                </c:pt>
                <c:pt idx="20">
                  <c:v>0.78730634928951149</c:v>
                </c:pt>
                <c:pt idx="21">
                  <c:v>0.78988609175696145</c:v>
                </c:pt>
                <c:pt idx="22">
                  <c:v>0.79152802835064651</c:v>
                </c:pt>
                <c:pt idx="23">
                  <c:v>0.79211591393295089</c:v>
                </c:pt>
                <c:pt idx="24">
                  <c:v>0.79174844127747546</c:v>
                </c:pt>
                <c:pt idx="25">
                  <c:v>0.79070948088943305</c:v>
                </c:pt>
                <c:pt idx="26">
                  <c:v>0.78940998436401899</c:v>
                </c:pt>
                <c:pt idx="27">
                  <c:v>0.78831372687412549</c:v>
                </c:pt>
                <c:pt idx="28">
                  <c:v>0.78786074127498551</c:v>
                </c:pt>
                <c:pt idx="29">
                  <c:v>0.78840062606892802</c:v>
                </c:pt>
                <c:pt idx="30">
                  <c:v>0.79014428997088604</c:v>
                </c:pt>
                <c:pt idx="31">
                  <c:v>0.79313873803294188</c:v>
                </c:pt>
                <c:pt idx="32">
                  <c:v>0.79726621745423498</c:v>
                </c:pt>
                <c:pt idx="33">
                  <c:v>0.80226656272840158</c:v>
                </c:pt>
                <c:pt idx="34">
                  <c:v>0.80777945867616674</c:v>
                </c:pt>
                <c:pt idx="35">
                  <c:v>0.81340110115601649</c:v>
                </c:pt>
                <c:pt idx="36">
                  <c:v>0.81874737645097473</c:v>
                </c:pt>
                <c:pt idx="37">
                  <c:v>0.82351382855916</c:v>
                </c:pt>
                <c:pt idx="38">
                  <c:v>0.82752231409606358</c:v>
                </c:pt>
                <c:pt idx="39">
                  <c:v>0.83074609621238005</c:v>
                </c:pt>
                <c:pt idx="40">
                  <c:v>0.83330915505154002</c:v>
                </c:pt>
                <c:pt idx="41">
                  <c:v>0.83546070962617602</c:v>
                </c:pt>
                <c:pt idx="42">
                  <c:v>0.8375308206612001</c:v>
                </c:pt>
                <c:pt idx="43">
                  <c:v>0.83987609658606865</c:v>
                </c:pt>
                <c:pt idx="44">
                  <c:v>0.842825323972757</c:v>
                </c:pt>
                <c:pt idx="45">
                  <c:v>0.84663355153776398</c:v>
                </c:pt>
                <c:pt idx="46">
                  <c:v>0.85145061197317873</c:v>
                </c:pt>
                <c:pt idx="47">
                  <c:v>0.85730717014616598</c:v>
                </c:pt>
                <c:pt idx="48">
                  <c:v>0.86411872001916001</c:v>
                </c:pt>
                <c:pt idx="49">
                  <c:v>0.87170569085036964</c:v>
                </c:pt>
                <c:pt idx="50">
                  <c:v>0.87982591211986905</c:v>
                </c:pt>
                <c:pt idx="51">
                  <c:v>0.88821410873340756</c:v>
                </c:pt>
                <c:pt idx="52">
                  <c:v>0.89662203890480163</c:v>
                </c:pt>
                <c:pt idx="53">
                  <c:v>0.90485270101658599</c:v>
                </c:pt>
                <c:pt idx="54">
                  <c:v>0.91278303538897365</c:v>
                </c:pt>
                <c:pt idx="55">
                  <c:v>0.92037175162776796</c:v>
                </c:pt>
                <c:pt idx="56">
                  <c:v>0.92765192249307526</c:v>
                </c:pt>
                <c:pt idx="57">
                  <c:v>0.93471107632963746</c:v>
                </c:pt>
                <c:pt idx="58">
                  <c:v>0.94166391053270604</c:v>
                </c:pt>
                <c:pt idx="59">
                  <c:v>0.94862388967228661</c:v>
                </c:pt>
                <c:pt idx="60">
                  <c:v>0.95567972595195749</c:v>
                </c:pt>
                <c:pt idx="61">
                  <c:v>0.96288127358748865</c:v>
                </c:pt>
                <c:pt idx="62">
                  <c:v>0.97023713012304202</c:v>
                </c:pt>
                <c:pt idx="63">
                  <c:v>0.9777237283165181</c:v>
                </c:pt>
                <c:pt idx="64">
                  <c:v>0.98530342354387646</c:v>
                </c:pt>
              </c:numCache>
            </c:numRef>
          </c:yVal>
          <c:smooth val="0"/>
          <c:extLst xmlns:c16r2="http://schemas.microsoft.com/office/drawing/2015/06/chart">
            <c:ext xmlns:c16="http://schemas.microsoft.com/office/drawing/2014/chart" uri="{C3380CC4-5D6E-409C-BE32-E72D297353CC}">
              <c16:uniqueId val="{00000006-084A-46FF-A089-297D945061B6}"/>
            </c:ext>
          </c:extLst>
        </c:ser>
        <c:ser>
          <c:idx val="7"/>
          <c:order val="7"/>
          <c:tx>
            <c:v>D8</c:v>
          </c:tx>
          <c:spPr>
            <a:ln w="34925"/>
          </c:spPr>
          <c:marker>
            <c:symbol val="none"/>
          </c:marker>
          <c:xVal>
            <c:numRef>
              <c:f>avgRateMale2001_2015!$A$2:$A$66</c:f>
              <c:numCache>
                <c:formatCode>General</c:formatCode>
                <c:ptCount val="65"/>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pt idx="46">
                  <c:v>71</c:v>
                </c:pt>
                <c:pt idx="47">
                  <c:v>72</c:v>
                </c:pt>
                <c:pt idx="48">
                  <c:v>73</c:v>
                </c:pt>
                <c:pt idx="49">
                  <c:v>74</c:v>
                </c:pt>
                <c:pt idx="50">
                  <c:v>75</c:v>
                </c:pt>
                <c:pt idx="51">
                  <c:v>76</c:v>
                </c:pt>
                <c:pt idx="52">
                  <c:v>77</c:v>
                </c:pt>
                <c:pt idx="53">
                  <c:v>78</c:v>
                </c:pt>
                <c:pt idx="54">
                  <c:v>79</c:v>
                </c:pt>
                <c:pt idx="55">
                  <c:v>80</c:v>
                </c:pt>
                <c:pt idx="56">
                  <c:v>81</c:v>
                </c:pt>
                <c:pt idx="57">
                  <c:v>82</c:v>
                </c:pt>
                <c:pt idx="58">
                  <c:v>83</c:v>
                </c:pt>
                <c:pt idx="59">
                  <c:v>84</c:v>
                </c:pt>
                <c:pt idx="60">
                  <c:v>85</c:v>
                </c:pt>
                <c:pt idx="61">
                  <c:v>86</c:v>
                </c:pt>
                <c:pt idx="62">
                  <c:v>87</c:v>
                </c:pt>
                <c:pt idx="63">
                  <c:v>88</c:v>
                </c:pt>
                <c:pt idx="64">
                  <c:v>89</c:v>
                </c:pt>
              </c:numCache>
            </c:numRef>
          </c:xVal>
          <c:yVal>
            <c:numRef>
              <c:f>avgRateMale2001_2015!$V$2:$V$66</c:f>
              <c:numCache>
                <c:formatCode>General</c:formatCode>
                <c:ptCount val="65"/>
                <c:pt idx="0">
                  <c:v>0.81614860008579304</c:v>
                </c:pt>
                <c:pt idx="1">
                  <c:v>0.80570907922496005</c:v>
                </c:pt>
                <c:pt idx="2">
                  <c:v>0.79542076399829897</c:v>
                </c:pt>
                <c:pt idx="3">
                  <c:v>0.78531272240017203</c:v>
                </c:pt>
                <c:pt idx="4">
                  <c:v>0.77542993102959001</c:v>
                </c:pt>
                <c:pt idx="5">
                  <c:v>0.76583255021135299</c:v>
                </c:pt>
                <c:pt idx="6">
                  <c:v>0.75659405127780011</c:v>
                </c:pt>
                <c:pt idx="7">
                  <c:v>0.74779811016518904</c:v>
                </c:pt>
                <c:pt idx="8">
                  <c:v>0.73953435784706756</c:v>
                </c:pt>
                <c:pt idx="9">
                  <c:v>0.73189325357584289</c:v>
                </c:pt>
                <c:pt idx="10">
                  <c:v>0.72496048555033199</c:v>
                </c:pt>
                <c:pt idx="11">
                  <c:v>0.71881138335129202</c:v>
                </c:pt>
                <c:pt idx="12">
                  <c:v>0.71350584042056564</c:v>
                </c:pt>
                <c:pt idx="13">
                  <c:v>0.7090841992022715</c:v>
                </c:pt>
                <c:pt idx="14">
                  <c:v>0.70556446063308964</c:v>
                </c:pt>
                <c:pt idx="15">
                  <c:v>0.70294106014076863</c:v>
                </c:pt>
                <c:pt idx="16">
                  <c:v>0.70118531864604605</c:v>
                </c:pt>
                <c:pt idx="17">
                  <c:v>0.70024753948962704</c:v>
                </c:pt>
                <c:pt idx="18">
                  <c:v>0.70006058745189903</c:v>
                </c:pt>
                <c:pt idx="19">
                  <c:v>0.70054465990296289</c:v>
                </c:pt>
                <c:pt idx="20">
                  <c:v>0.70161285031125298</c:v>
                </c:pt>
                <c:pt idx="21">
                  <c:v>0.70317702187000197</c:v>
                </c:pt>
                <c:pt idx="22">
                  <c:v>0.70515346724370165</c:v>
                </c:pt>
                <c:pt idx="23">
                  <c:v>0.70746784177537758</c:v>
                </c:pt>
                <c:pt idx="24">
                  <c:v>0.71005892873286858</c:v>
                </c:pt>
                <c:pt idx="25">
                  <c:v>0.7128809234948521</c:v>
                </c:pt>
                <c:pt idx="26">
                  <c:v>0.715904094876334</c:v>
                </c:pt>
                <c:pt idx="27">
                  <c:v>0.7191138723108248</c:v>
                </c:pt>
                <c:pt idx="28">
                  <c:v>0.72250858864240597</c:v>
                </c:pt>
                <c:pt idx="29">
                  <c:v>0.72609625247732346</c:v>
                </c:pt>
                <c:pt idx="30">
                  <c:v>0.72989081123009014</c:v>
                </c:pt>
                <c:pt idx="31">
                  <c:v>0.73390838685412962</c:v>
                </c:pt>
                <c:pt idx="32">
                  <c:v>0.73816392298654598</c:v>
                </c:pt>
                <c:pt idx="33">
                  <c:v>0.74266858665059865</c:v>
                </c:pt>
                <c:pt idx="34">
                  <c:v>0.74742813759884053</c:v>
                </c:pt>
                <c:pt idx="35">
                  <c:v>0.75244233398875404</c:v>
                </c:pt>
                <c:pt idx="36">
                  <c:v>0.75770530371759703</c:v>
                </c:pt>
                <c:pt idx="37">
                  <c:v>0.76320669291309073</c:v>
                </c:pt>
                <c:pt idx="38">
                  <c:v>0.76893331925641462</c:v>
                </c:pt>
                <c:pt idx="39">
                  <c:v>0.77487101576315065</c:v>
                </c:pt>
                <c:pt idx="40">
                  <c:v>0.7810063529736595</c:v>
                </c:pt>
                <c:pt idx="41">
                  <c:v>0.7873279714552015</c:v>
                </c:pt>
                <c:pt idx="42">
                  <c:v>0.79382733422399065</c:v>
                </c:pt>
                <c:pt idx="43">
                  <c:v>0.80049880809139962</c:v>
                </c:pt>
                <c:pt idx="44">
                  <c:v>0.80733908942477561</c:v>
                </c:pt>
                <c:pt idx="45">
                  <c:v>0.81434608846079204</c:v>
                </c:pt>
                <c:pt idx="46">
                  <c:v>0.82151746412755156</c:v>
                </c:pt>
                <c:pt idx="47">
                  <c:v>0.82884904910945345</c:v>
                </c:pt>
                <c:pt idx="48">
                  <c:v>0.83633341820305562</c:v>
                </c:pt>
                <c:pt idx="49">
                  <c:v>0.84395883229928714</c:v>
                </c:pt>
                <c:pt idx="50">
                  <c:v>0.85170874016818299</c:v>
                </c:pt>
                <c:pt idx="51">
                  <c:v>0.85956194817486797</c:v>
                </c:pt>
                <c:pt idx="52">
                  <c:v>0.86749348337062504</c:v>
                </c:pt>
                <c:pt idx="53">
                  <c:v>0.87547608788269249</c:v>
                </c:pt>
                <c:pt idx="54">
                  <c:v>0.88348220158848301</c:v>
                </c:pt>
                <c:pt idx="55">
                  <c:v>0.89148622398936295</c:v>
                </c:pt>
                <c:pt idx="56">
                  <c:v>0.89946680150665737</c:v>
                </c:pt>
                <c:pt idx="57">
                  <c:v>0.90740886726001702</c:v>
                </c:pt>
                <c:pt idx="58">
                  <c:v>0.9153051680837565</c:v>
                </c:pt>
                <c:pt idx="59">
                  <c:v>0.92315704633119611</c:v>
                </c:pt>
                <c:pt idx="60">
                  <c:v>0.93097429714108904</c:v>
                </c:pt>
                <c:pt idx="61">
                  <c:v>0.93877398796689104</c:v>
                </c:pt>
                <c:pt idx="62">
                  <c:v>0.94657819720202796</c:v>
                </c:pt>
                <c:pt idx="63">
                  <c:v>0.95441069276420298</c:v>
                </c:pt>
                <c:pt idx="64">
                  <c:v>0.96229261970722957</c:v>
                </c:pt>
              </c:numCache>
            </c:numRef>
          </c:yVal>
          <c:smooth val="0"/>
          <c:extLst xmlns:c16r2="http://schemas.microsoft.com/office/drawing/2015/06/chart">
            <c:ext xmlns:c16="http://schemas.microsoft.com/office/drawing/2014/chart" uri="{C3380CC4-5D6E-409C-BE32-E72D297353CC}">
              <c16:uniqueId val="{00000007-084A-46FF-A089-297D945061B6}"/>
            </c:ext>
          </c:extLst>
        </c:ser>
        <c:ser>
          <c:idx val="8"/>
          <c:order val="8"/>
          <c:tx>
            <c:v>D9</c:v>
          </c:tx>
          <c:spPr>
            <a:ln w="34925"/>
          </c:spPr>
          <c:marker>
            <c:symbol val="none"/>
          </c:marker>
          <c:xVal>
            <c:numRef>
              <c:f>avgRateMale2001_2015!$A$2:$A$66</c:f>
              <c:numCache>
                <c:formatCode>General</c:formatCode>
                <c:ptCount val="65"/>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pt idx="46">
                  <c:v>71</c:v>
                </c:pt>
                <c:pt idx="47">
                  <c:v>72</c:v>
                </c:pt>
                <c:pt idx="48">
                  <c:v>73</c:v>
                </c:pt>
                <c:pt idx="49">
                  <c:v>74</c:v>
                </c:pt>
                <c:pt idx="50">
                  <c:v>75</c:v>
                </c:pt>
                <c:pt idx="51">
                  <c:v>76</c:v>
                </c:pt>
                <c:pt idx="52">
                  <c:v>77</c:v>
                </c:pt>
                <c:pt idx="53">
                  <c:v>78</c:v>
                </c:pt>
                <c:pt idx="54">
                  <c:v>79</c:v>
                </c:pt>
                <c:pt idx="55">
                  <c:v>80</c:v>
                </c:pt>
                <c:pt idx="56">
                  <c:v>81</c:v>
                </c:pt>
                <c:pt idx="57">
                  <c:v>82</c:v>
                </c:pt>
                <c:pt idx="58">
                  <c:v>83</c:v>
                </c:pt>
                <c:pt idx="59">
                  <c:v>84</c:v>
                </c:pt>
                <c:pt idx="60">
                  <c:v>85</c:v>
                </c:pt>
                <c:pt idx="61">
                  <c:v>86</c:v>
                </c:pt>
                <c:pt idx="62">
                  <c:v>87</c:v>
                </c:pt>
                <c:pt idx="63">
                  <c:v>88</c:v>
                </c:pt>
                <c:pt idx="64">
                  <c:v>89</c:v>
                </c:pt>
              </c:numCache>
            </c:numRef>
          </c:xVal>
          <c:yVal>
            <c:numRef>
              <c:f>avgRateMale2001_2015!$W$2:$W$66</c:f>
              <c:numCache>
                <c:formatCode>General</c:formatCode>
                <c:ptCount val="65"/>
                <c:pt idx="0">
                  <c:v>0.82137184222271264</c:v>
                </c:pt>
                <c:pt idx="1">
                  <c:v>0.80625900862380173</c:v>
                </c:pt>
                <c:pt idx="2">
                  <c:v>0.79139486161219164</c:v>
                </c:pt>
                <c:pt idx="3">
                  <c:v>0.77673967816621803</c:v>
                </c:pt>
                <c:pt idx="4">
                  <c:v>0.76225849339651941</c:v>
                </c:pt>
                <c:pt idx="5">
                  <c:v>0.747932862292222</c:v>
                </c:pt>
                <c:pt idx="6">
                  <c:v>0.73376965396340521</c:v>
                </c:pt>
                <c:pt idx="7">
                  <c:v>0.71980678944417864</c:v>
                </c:pt>
                <c:pt idx="8">
                  <c:v>0.70611583027372704</c:v>
                </c:pt>
                <c:pt idx="9">
                  <c:v>0.69280140383695499</c:v>
                </c:pt>
                <c:pt idx="10">
                  <c:v>0.67999760417298505</c:v>
                </c:pt>
                <c:pt idx="11">
                  <c:v>0.66786170506328746</c:v>
                </c:pt>
                <c:pt idx="12">
                  <c:v>0.65656572308330863</c:v>
                </c:pt>
                <c:pt idx="13">
                  <c:v>0.6462865265344091</c:v>
                </c:pt>
                <c:pt idx="14">
                  <c:v>0.63719526696221362</c:v>
                </c:pt>
                <c:pt idx="15">
                  <c:v>0.62944689992793856</c:v>
                </c:pt>
                <c:pt idx="16">
                  <c:v>0.62317047290060046</c:v>
                </c:pt>
                <c:pt idx="17">
                  <c:v>0.61846072350885162</c:v>
                </c:pt>
                <c:pt idx="18">
                  <c:v>0.61537139293281662</c:v>
                </c:pt>
                <c:pt idx="19">
                  <c:v>0.61391055303790698</c:v>
                </c:pt>
                <c:pt idx="20">
                  <c:v>0.61403818901360496</c:v>
                </c:pt>
                <c:pt idx="21">
                  <c:v>0.61566626263631763</c:v>
                </c:pt>
                <c:pt idx="22">
                  <c:v>0.61866147078341105</c:v>
                </c:pt>
                <c:pt idx="23">
                  <c:v>0.62285086058045702</c:v>
                </c:pt>
                <c:pt idx="24">
                  <c:v>0.62803031982179702</c:v>
                </c:pt>
                <c:pt idx="25">
                  <c:v>0.63397570451499496</c:v>
                </c:pt>
                <c:pt idx="26">
                  <c:v>0.640456009215009</c:v>
                </c:pt>
                <c:pt idx="27">
                  <c:v>0.64724759090915762</c:v>
                </c:pt>
                <c:pt idx="28">
                  <c:v>0.65414812112784804</c:v>
                </c:pt>
                <c:pt idx="29">
                  <c:v>0.66098877205206064</c:v>
                </c:pt>
                <c:pt idx="30">
                  <c:v>0.66764322349026772</c:v>
                </c:pt>
                <c:pt idx="31">
                  <c:v>0.67403243254302414</c:v>
                </c:pt>
                <c:pt idx="32">
                  <c:v>0.68012468555880146</c:v>
                </c:pt>
                <c:pt idx="33">
                  <c:v>0.68593113719701204</c:v>
                </c:pt>
                <c:pt idx="34">
                  <c:v>0.69149768819428004</c:v>
                </c:pt>
                <c:pt idx="35">
                  <c:v>0.69689452940964103</c:v>
                </c:pt>
                <c:pt idx="36">
                  <c:v>0.70220490229603105</c:v>
                </c:pt>
                <c:pt idx="37">
                  <c:v>0.70751457806217599</c:v>
                </c:pt>
                <c:pt idx="38">
                  <c:v>0.71290328095538902</c:v>
                </c:pt>
                <c:pt idx="39">
                  <c:v>0.71843885310782962</c:v>
                </c:pt>
                <c:pt idx="40">
                  <c:v>0.72417446770351346</c:v>
                </c:pt>
                <c:pt idx="41">
                  <c:v>0.73014872362222505</c:v>
                </c:pt>
                <c:pt idx="42">
                  <c:v>0.73638805993976897</c:v>
                </c:pt>
                <c:pt idx="43">
                  <c:v>0.74291065491254404</c:v>
                </c:pt>
                <c:pt idx="44">
                  <c:v>0.74973084562899939</c:v>
                </c:pt>
                <c:pt idx="45">
                  <c:v>0.75686312854161397</c:v>
                </c:pt>
                <c:pt idx="46">
                  <c:v>0.7643249667351828</c:v>
                </c:pt>
                <c:pt idx="47">
                  <c:v>0.77213790728392862</c:v>
                </c:pt>
                <c:pt idx="48">
                  <c:v>0.78032685479238051</c:v>
                </c:pt>
                <c:pt idx="49">
                  <c:v>0.78891769819453261</c:v>
                </c:pt>
                <c:pt idx="50">
                  <c:v>0.79793378969292195</c:v>
                </c:pt>
                <c:pt idx="51">
                  <c:v>0.80739198011410163</c:v>
                </c:pt>
                <c:pt idx="52">
                  <c:v>0.81729899474413303</c:v>
                </c:pt>
                <c:pt idx="53">
                  <c:v>0.82764887995899372</c:v>
                </c:pt>
                <c:pt idx="54">
                  <c:v>0.83842207585045558</c:v>
                </c:pt>
                <c:pt idx="55">
                  <c:v>0.84958640205911462</c:v>
                </c:pt>
                <c:pt idx="56">
                  <c:v>0.86109992349511921</c:v>
                </c:pt>
                <c:pt idx="57">
                  <c:v>0.87291533734975246</c:v>
                </c:pt>
                <c:pt idx="58">
                  <c:v>0.8849852431277675</c:v>
                </c:pt>
                <c:pt idx="59">
                  <c:v>0.89726746972265392</c:v>
                </c:pt>
                <c:pt idx="60">
                  <c:v>0.90972957168343804</c:v>
                </c:pt>
                <c:pt idx="61">
                  <c:v>0.92235168316971305</c:v>
                </c:pt>
                <c:pt idx="62">
                  <c:v>0.93512711707419405</c:v>
                </c:pt>
                <c:pt idx="63">
                  <c:v>0.94806037390360998</c:v>
                </c:pt>
                <c:pt idx="64">
                  <c:v>0.96116251281915399</c:v>
                </c:pt>
              </c:numCache>
            </c:numRef>
          </c:yVal>
          <c:smooth val="0"/>
          <c:extLst xmlns:c16r2="http://schemas.microsoft.com/office/drawing/2015/06/chart">
            <c:ext xmlns:c16="http://schemas.microsoft.com/office/drawing/2014/chart" uri="{C3380CC4-5D6E-409C-BE32-E72D297353CC}">
              <c16:uniqueId val="{00000008-084A-46FF-A089-297D945061B6}"/>
            </c:ext>
          </c:extLst>
        </c:ser>
        <c:ser>
          <c:idx val="9"/>
          <c:order val="9"/>
          <c:tx>
            <c:v>D10</c:v>
          </c:tx>
          <c:spPr>
            <a:ln w="34925"/>
          </c:spPr>
          <c:marker>
            <c:symbol val="none"/>
          </c:marker>
          <c:xVal>
            <c:numRef>
              <c:f>avgRateMale2001_2015!$A$2:$A$66</c:f>
              <c:numCache>
                <c:formatCode>General</c:formatCode>
                <c:ptCount val="65"/>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pt idx="46">
                  <c:v>71</c:v>
                </c:pt>
                <c:pt idx="47">
                  <c:v>72</c:v>
                </c:pt>
                <c:pt idx="48">
                  <c:v>73</c:v>
                </c:pt>
                <c:pt idx="49">
                  <c:v>74</c:v>
                </c:pt>
                <c:pt idx="50">
                  <c:v>75</c:v>
                </c:pt>
                <c:pt idx="51">
                  <c:v>76</c:v>
                </c:pt>
                <c:pt idx="52">
                  <c:v>77</c:v>
                </c:pt>
                <c:pt idx="53">
                  <c:v>78</c:v>
                </c:pt>
                <c:pt idx="54">
                  <c:v>79</c:v>
                </c:pt>
                <c:pt idx="55">
                  <c:v>80</c:v>
                </c:pt>
                <c:pt idx="56">
                  <c:v>81</c:v>
                </c:pt>
                <c:pt idx="57">
                  <c:v>82</c:v>
                </c:pt>
                <c:pt idx="58">
                  <c:v>83</c:v>
                </c:pt>
                <c:pt idx="59">
                  <c:v>84</c:v>
                </c:pt>
                <c:pt idx="60">
                  <c:v>85</c:v>
                </c:pt>
                <c:pt idx="61">
                  <c:v>86</c:v>
                </c:pt>
                <c:pt idx="62">
                  <c:v>87</c:v>
                </c:pt>
                <c:pt idx="63">
                  <c:v>88</c:v>
                </c:pt>
                <c:pt idx="64">
                  <c:v>89</c:v>
                </c:pt>
              </c:numCache>
            </c:numRef>
          </c:xVal>
          <c:yVal>
            <c:numRef>
              <c:f>avgRateMale2001_2015!$X$2:$X$66</c:f>
              <c:numCache>
                <c:formatCode>General</c:formatCode>
                <c:ptCount val="65"/>
                <c:pt idx="0">
                  <c:v>0.75865745903392545</c:v>
                </c:pt>
                <c:pt idx="1">
                  <c:v>0.73763475657604005</c:v>
                </c:pt>
                <c:pt idx="2">
                  <c:v>0.71719057830390665</c:v>
                </c:pt>
                <c:pt idx="3">
                  <c:v>0.69731474585142827</c:v>
                </c:pt>
                <c:pt idx="4">
                  <c:v>0.67801762574213698</c:v>
                </c:pt>
                <c:pt idx="5">
                  <c:v>0.65933725734293203</c:v>
                </c:pt>
                <c:pt idx="6">
                  <c:v>0.64134246742503564</c:v>
                </c:pt>
                <c:pt idx="7">
                  <c:v>0.62413211166181704</c:v>
                </c:pt>
                <c:pt idx="8">
                  <c:v>0.60783084754552619</c:v>
                </c:pt>
                <c:pt idx="9">
                  <c:v>0.5925821115830443</c:v>
                </c:pt>
                <c:pt idx="10">
                  <c:v>0.57853917346456063</c:v>
                </c:pt>
                <c:pt idx="11">
                  <c:v>0.56585522183518322</c:v>
                </c:pt>
                <c:pt idx="12">
                  <c:v>0.55467338506752251</c:v>
                </c:pt>
                <c:pt idx="13">
                  <c:v>0.54511742677006259</c:v>
                </c:pt>
                <c:pt idx="14">
                  <c:v>0.53728362846633759</c:v>
                </c:pt>
                <c:pt idx="15">
                  <c:v>0.5312341425149425</c:v>
                </c:pt>
                <c:pt idx="16">
                  <c:v>0.52699192362699665</c:v>
                </c:pt>
                <c:pt idx="17">
                  <c:v>0.52453726413157697</c:v>
                </c:pt>
                <c:pt idx="18">
                  <c:v>0.52380597435789811</c:v>
                </c:pt>
                <c:pt idx="19">
                  <c:v>0.52468934203511364</c:v>
                </c:pt>
                <c:pt idx="20">
                  <c:v>0.52703612381558096</c:v>
                </c:pt>
                <c:pt idx="21">
                  <c:v>0.53065690203088745</c:v>
                </c:pt>
                <c:pt idx="22">
                  <c:v>0.53533111391353405</c:v>
                </c:pt>
                <c:pt idx="23">
                  <c:v>0.54081688055578403</c:v>
                </c:pt>
                <c:pt idx="24">
                  <c:v>0.54686341897409463</c:v>
                </c:pt>
                <c:pt idx="25">
                  <c:v>0.55322535561392505</c:v>
                </c:pt>
                <c:pt idx="26">
                  <c:v>0.55967776982556849</c:v>
                </c:pt>
                <c:pt idx="27">
                  <c:v>0.5660304126914999</c:v>
                </c:pt>
                <c:pt idx="28">
                  <c:v>0.57213939957341864</c:v>
                </c:pt>
                <c:pt idx="29">
                  <c:v>0.57791484639562662</c:v>
                </c:pt>
                <c:pt idx="30">
                  <c:v>0.58332341022504197</c:v>
                </c:pt>
                <c:pt idx="31">
                  <c:v>0.58838541350813245</c:v>
                </c:pt>
                <c:pt idx="32">
                  <c:v>0.59316702170682245</c:v>
                </c:pt>
                <c:pt idx="33">
                  <c:v>0.59776863291381765</c:v>
                </c:pt>
                <c:pt idx="34">
                  <c:v>0.60231108944151801</c:v>
                </c:pt>
                <c:pt idx="35">
                  <c:v>0.60692147265450835</c:v>
                </c:pt>
                <c:pt idx="36">
                  <c:v>0.61172010988777603</c:v>
                </c:pt>
                <c:pt idx="37">
                  <c:v>0.61681008038888219</c:v>
                </c:pt>
                <c:pt idx="38">
                  <c:v>0.62227005293958815</c:v>
                </c:pt>
                <c:pt idx="39">
                  <c:v>0.62815080921189603</c:v>
                </c:pt>
                <c:pt idx="40">
                  <c:v>0.63447536522494996</c:v>
                </c:pt>
                <c:pt idx="41">
                  <c:v>0.64124223154458615</c:v>
                </c:pt>
                <c:pt idx="42">
                  <c:v>0.64843106573980402</c:v>
                </c:pt>
                <c:pt idx="43">
                  <c:v>0.65600977665892302</c:v>
                </c:pt>
                <c:pt idx="44">
                  <c:v>0.66394204939022905</c:v>
                </c:pt>
                <c:pt idx="45">
                  <c:v>0.67219428336443865</c:v>
                </c:pt>
                <c:pt idx="46">
                  <c:v>0.68074107873596601</c:v>
                </c:pt>
                <c:pt idx="47">
                  <c:v>0.68956865756031105</c:v>
                </c:pt>
                <c:pt idx="48">
                  <c:v>0.69867593566113373</c:v>
                </c:pt>
                <c:pt idx="49">
                  <c:v>0.70807331973673449</c:v>
                </c:pt>
                <c:pt idx="50">
                  <c:v>0.71777963496425445</c:v>
                </c:pt>
                <c:pt idx="51">
                  <c:v>0.72781783853840265</c:v>
                </c:pt>
                <c:pt idx="52">
                  <c:v>0.73821030801695442</c:v>
                </c:pt>
                <c:pt idx="53">
                  <c:v>0.74897449659537174</c:v>
                </c:pt>
                <c:pt idx="54">
                  <c:v>0.76011962976440761</c:v>
                </c:pt>
                <c:pt idx="55">
                  <c:v>0.77164490624012905</c:v>
                </c:pt>
                <c:pt idx="56">
                  <c:v>0.78353939844144949</c:v>
                </c:pt>
                <c:pt idx="57">
                  <c:v>0.7957835663148991</c:v>
                </c:pt>
                <c:pt idx="58">
                  <c:v>0.80835204434262342</c:v>
                </c:pt>
                <c:pt idx="59">
                  <c:v>0.82121717139306649</c:v>
                </c:pt>
                <c:pt idx="60">
                  <c:v>0.83435263347527322</c:v>
                </c:pt>
                <c:pt idx="61">
                  <c:v>0.84773659307976601</c:v>
                </c:pt>
                <c:pt idx="62">
                  <c:v>0.86135378003788698</c:v>
                </c:pt>
                <c:pt idx="63">
                  <c:v>0.87519619207399246</c:v>
                </c:pt>
                <c:pt idx="64">
                  <c:v>0.88926225457013897</c:v>
                </c:pt>
              </c:numCache>
            </c:numRef>
          </c:yVal>
          <c:smooth val="0"/>
          <c:extLst xmlns:c16r2="http://schemas.microsoft.com/office/drawing/2015/06/chart">
            <c:ext xmlns:c16="http://schemas.microsoft.com/office/drawing/2014/chart" uri="{C3380CC4-5D6E-409C-BE32-E72D297353CC}">
              <c16:uniqueId val="{00000009-084A-46FF-A089-297D945061B6}"/>
            </c:ext>
          </c:extLst>
        </c:ser>
        <c:ser>
          <c:idx val="10"/>
          <c:order val="10"/>
          <c:tx>
            <c:v>England</c:v>
          </c:tx>
          <c:spPr>
            <a:ln w="38100">
              <a:solidFill>
                <a:schemeClr val="tx1"/>
              </a:solidFill>
              <a:prstDash val="sysDash"/>
            </a:ln>
          </c:spPr>
          <c:marker>
            <c:symbol val="none"/>
          </c:marker>
          <c:xVal>
            <c:numRef>
              <c:f>avgRateMale2001_2015!$AH$3:$AH$4</c:f>
              <c:numCache>
                <c:formatCode>General</c:formatCode>
                <c:ptCount val="2"/>
                <c:pt idx="0">
                  <c:v>0</c:v>
                </c:pt>
                <c:pt idx="1">
                  <c:v>100</c:v>
                </c:pt>
              </c:numCache>
            </c:numRef>
          </c:xVal>
          <c:yVal>
            <c:numRef>
              <c:f>avgRateMale2001_2015!$AI$3:$AI$4</c:f>
              <c:numCache>
                <c:formatCode>General</c:formatCode>
                <c:ptCount val="2"/>
                <c:pt idx="0">
                  <c:v>1</c:v>
                </c:pt>
                <c:pt idx="1">
                  <c:v>1</c:v>
                </c:pt>
              </c:numCache>
            </c:numRef>
          </c:yVal>
          <c:smooth val="0"/>
          <c:extLst xmlns:c16r2="http://schemas.microsoft.com/office/drawing/2015/06/chart">
            <c:ext xmlns:c16="http://schemas.microsoft.com/office/drawing/2014/chart" uri="{C3380CC4-5D6E-409C-BE32-E72D297353CC}">
              <c16:uniqueId val="{0000000A-084A-46FF-A089-297D945061B6}"/>
            </c:ext>
          </c:extLst>
        </c:ser>
        <c:dLbls>
          <c:showLegendKey val="0"/>
          <c:showVal val="0"/>
          <c:showCatName val="0"/>
          <c:showSerName val="0"/>
          <c:showPercent val="0"/>
          <c:showBubbleSize val="0"/>
        </c:dLbls>
        <c:axId val="245203648"/>
        <c:axId val="245204040"/>
      </c:scatterChart>
      <c:valAx>
        <c:axId val="245203648"/>
        <c:scaling>
          <c:orientation val="minMax"/>
          <c:max val="100"/>
          <c:min val="20"/>
        </c:scaling>
        <c:delete val="0"/>
        <c:axPos val="b"/>
        <c:majorGridlines>
          <c:spPr>
            <a:ln>
              <a:solidFill>
                <a:schemeClr val="bg1">
                  <a:lumMod val="85000"/>
                </a:schemeClr>
              </a:solidFill>
            </a:ln>
          </c:spPr>
        </c:majorGridlines>
        <c:title>
          <c:tx>
            <c:rich>
              <a:bodyPr/>
              <a:lstStyle/>
              <a:p>
                <a:pPr>
                  <a:defRPr sz="1200"/>
                </a:pPr>
                <a:r>
                  <a:rPr lang="en-US" sz="1200"/>
                  <a:t>Age</a:t>
                </a:r>
              </a:p>
            </c:rich>
          </c:tx>
          <c:overlay val="0"/>
        </c:title>
        <c:numFmt formatCode="General" sourceLinked="1"/>
        <c:majorTickMark val="out"/>
        <c:minorTickMark val="out"/>
        <c:tickLblPos val="nextTo"/>
        <c:crossAx val="245204040"/>
        <c:crosses val="autoZero"/>
        <c:crossBetween val="midCat"/>
        <c:majorUnit val="10"/>
        <c:minorUnit val="2"/>
      </c:valAx>
      <c:valAx>
        <c:axId val="245204040"/>
        <c:scaling>
          <c:orientation val="minMax"/>
        </c:scaling>
        <c:delete val="0"/>
        <c:axPos val="l"/>
        <c:majorGridlines>
          <c:spPr>
            <a:ln>
              <a:solidFill>
                <a:schemeClr val="bg1">
                  <a:lumMod val="85000"/>
                </a:schemeClr>
              </a:solidFill>
            </a:ln>
          </c:spPr>
        </c:majorGridlines>
        <c:title>
          <c:tx>
            <c:rich>
              <a:bodyPr rot="-5400000" vert="horz"/>
              <a:lstStyle/>
              <a:p>
                <a:pPr>
                  <a:defRPr sz="1200"/>
                </a:pPr>
                <a:r>
                  <a:rPr lang="en-US" sz="1200"/>
                  <a:t>Relative mortality</a:t>
                </a:r>
              </a:p>
            </c:rich>
          </c:tx>
          <c:overlay val="0"/>
        </c:title>
        <c:numFmt formatCode="General" sourceLinked="1"/>
        <c:majorTickMark val="out"/>
        <c:minorTickMark val="out"/>
        <c:tickLblPos val="nextTo"/>
        <c:crossAx val="245203648"/>
        <c:crosses val="autoZero"/>
        <c:crossBetween val="midCat"/>
        <c:majorUnit val="0.5"/>
        <c:minorUnit val="0.1"/>
      </c:valAx>
      <c:spPr>
        <a:ln>
          <a:solidFill>
            <a:schemeClr val="tx1"/>
          </a:solidFill>
        </a:ln>
      </c:spPr>
    </c:plotArea>
    <c:legend>
      <c:legendPos val="r"/>
      <c:layout>
        <c:manualLayout>
          <c:xMode val="edge"/>
          <c:yMode val="edge"/>
          <c:x val="0.79396974196700343"/>
          <c:y val="4.4226246910114814E-2"/>
          <c:w val="0.15728301216732984"/>
          <c:h val="0.83848688685879003"/>
        </c:manualLayout>
      </c:layout>
      <c:overlay val="0"/>
      <c:spPr>
        <a:solidFill>
          <a:schemeClr val="bg1"/>
        </a:solidFill>
        <a:ln>
          <a:solidFill>
            <a:schemeClr val="tx1"/>
          </a:solidFill>
        </a:ln>
      </c:spPr>
    </c:legend>
    <c:plotVisOnly val="1"/>
    <c:dispBlanksAs val="gap"/>
    <c:showDLblsOverMax val="0"/>
  </c:chart>
  <c:spPr>
    <a:ln>
      <a:noFill/>
    </a:ln>
  </c:spPr>
  <c:txPr>
    <a:bodyPr/>
    <a:lstStyle/>
    <a:p>
      <a:pPr>
        <a:defRPr sz="11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819410582034327"/>
          <c:y val="4.1399214894111143E-2"/>
          <c:w val="0.79016482596505688"/>
          <c:h val="0.78218035939616559"/>
        </c:manualLayout>
      </c:layout>
      <c:scatterChart>
        <c:scatterStyle val="lineMarker"/>
        <c:varyColors val="0"/>
        <c:ser>
          <c:idx val="0"/>
          <c:order val="0"/>
          <c:spPr>
            <a:ln w="44450">
              <a:solidFill>
                <a:schemeClr val="accent1">
                  <a:lumMod val="75000"/>
                </a:schemeClr>
              </a:solidFill>
            </a:ln>
          </c:spPr>
          <c:marker>
            <c:symbol val="none"/>
          </c:marker>
          <c:xVal>
            <c:numRef>
              <c:f>'District ranking 2'!$AK$3:$AK$328</c:f>
              <c:numCache>
                <c:formatCode>General</c:formatCode>
                <c:ptCount val="326"/>
                <c:pt idx="0">
                  <c:v>0.30674846625767288</c:v>
                </c:pt>
                <c:pt idx="1">
                  <c:v>0.61349693251533965</c:v>
                </c:pt>
                <c:pt idx="2">
                  <c:v>0.92024539877300604</c:v>
                </c:pt>
                <c:pt idx="3">
                  <c:v>1.2269938650306738</c:v>
                </c:pt>
                <c:pt idx="4">
                  <c:v>1.533742331288344</c:v>
                </c:pt>
                <c:pt idx="5">
                  <c:v>1.8404907975460119</c:v>
                </c:pt>
                <c:pt idx="6">
                  <c:v>2.147239263803681</c:v>
                </c:pt>
                <c:pt idx="7">
                  <c:v>2.4539877300613697</c:v>
                </c:pt>
                <c:pt idx="8">
                  <c:v>2.7607361963190202</c:v>
                </c:pt>
                <c:pt idx="9">
                  <c:v>3.0674846625767094</c:v>
                </c:pt>
                <c:pt idx="10">
                  <c:v>3.3742331288343572</c:v>
                </c:pt>
                <c:pt idx="11">
                  <c:v>3.6809815950920499</c:v>
                </c:pt>
                <c:pt idx="12">
                  <c:v>3.9877300613497146</c:v>
                </c:pt>
                <c:pt idx="13">
                  <c:v>4.2944785276073345</c:v>
                </c:pt>
                <c:pt idx="14">
                  <c:v>4.6012269938650334</c:v>
                </c:pt>
                <c:pt idx="15">
                  <c:v>4.9079754601226986</c:v>
                </c:pt>
                <c:pt idx="16">
                  <c:v>5.2147239263803682</c:v>
                </c:pt>
                <c:pt idx="17">
                  <c:v>5.5214723926380413</c:v>
                </c:pt>
                <c:pt idx="18">
                  <c:v>5.8282208588956745</c:v>
                </c:pt>
                <c:pt idx="19">
                  <c:v>6.1349693251533814</c:v>
                </c:pt>
                <c:pt idx="20">
                  <c:v>6.4417177914110937</c:v>
                </c:pt>
                <c:pt idx="21">
                  <c:v>6.7484662576687047</c:v>
                </c:pt>
                <c:pt idx="22">
                  <c:v>7.0552147239263796</c:v>
                </c:pt>
                <c:pt idx="23">
                  <c:v>7.3619631901840945</c:v>
                </c:pt>
                <c:pt idx="24">
                  <c:v>7.6687116564416682</c:v>
                </c:pt>
                <c:pt idx="25">
                  <c:v>7.9754601226994124</c:v>
                </c:pt>
                <c:pt idx="26">
                  <c:v>8.2822085889570509</c:v>
                </c:pt>
                <c:pt idx="27">
                  <c:v>8.5889570552147187</c:v>
                </c:pt>
                <c:pt idx="28">
                  <c:v>8.8957055214724008</c:v>
                </c:pt>
                <c:pt idx="29">
                  <c:v>9.2024539877300633</c:v>
                </c:pt>
                <c:pt idx="30">
                  <c:v>9.5092024539877347</c:v>
                </c:pt>
                <c:pt idx="31">
                  <c:v>9.8159509202454025</c:v>
                </c:pt>
                <c:pt idx="32">
                  <c:v>10.12269938650307</c:v>
                </c:pt>
                <c:pt idx="33">
                  <c:v>10.429447852760854</c:v>
                </c:pt>
                <c:pt idx="34">
                  <c:v>10.73619631901842</c:v>
                </c:pt>
                <c:pt idx="35">
                  <c:v>11.042944785276068</c:v>
                </c:pt>
                <c:pt idx="36">
                  <c:v>11.349693251533752</c:v>
                </c:pt>
                <c:pt idx="37">
                  <c:v>11.65644171779142</c:v>
                </c:pt>
                <c:pt idx="38">
                  <c:v>11.9631901840491</c:v>
                </c:pt>
                <c:pt idx="39">
                  <c:v>12.269938650306766</c:v>
                </c:pt>
                <c:pt idx="40">
                  <c:v>12.576687116564525</c:v>
                </c:pt>
                <c:pt idx="41">
                  <c:v>12.883435582822191</c:v>
                </c:pt>
                <c:pt idx="42">
                  <c:v>13.19018404907977</c:v>
                </c:pt>
                <c:pt idx="43">
                  <c:v>13.49693251533753</c:v>
                </c:pt>
                <c:pt idx="44">
                  <c:v>13.803680981595114</c:v>
                </c:pt>
                <c:pt idx="45">
                  <c:v>14.110429447852768</c:v>
                </c:pt>
                <c:pt idx="46">
                  <c:v>14.417177914110448</c:v>
                </c:pt>
                <c:pt idx="47">
                  <c:v>14.723926380368098</c:v>
                </c:pt>
                <c:pt idx="48">
                  <c:v>15.0306748466258</c:v>
                </c:pt>
                <c:pt idx="49">
                  <c:v>15.337423312883464</c:v>
                </c:pt>
                <c:pt idx="50">
                  <c:v>15.644171779141017</c:v>
                </c:pt>
                <c:pt idx="51">
                  <c:v>15.9509202453988</c:v>
                </c:pt>
                <c:pt idx="52">
                  <c:v>16.257668711656738</c:v>
                </c:pt>
                <c:pt idx="53">
                  <c:v>16.564417177914127</c:v>
                </c:pt>
                <c:pt idx="54">
                  <c:v>16.8711656441718</c:v>
                </c:pt>
                <c:pt idx="55">
                  <c:v>17.177914110429665</c:v>
                </c:pt>
                <c:pt idx="56">
                  <c:v>17.484662576686894</c:v>
                </c:pt>
                <c:pt idx="57">
                  <c:v>17.791411042944809</c:v>
                </c:pt>
                <c:pt idx="58">
                  <c:v>18.098159509202493</c:v>
                </c:pt>
                <c:pt idx="59">
                  <c:v>18.404907975460127</c:v>
                </c:pt>
                <c:pt idx="60">
                  <c:v>18.711656441717821</c:v>
                </c:pt>
                <c:pt idx="61">
                  <c:v>19.018404907975487</c:v>
                </c:pt>
                <c:pt idx="62">
                  <c:v>19.325153374233089</c:v>
                </c:pt>
                <c:pt idx="63">
                  <c:v>19.631901840491008</c:v>
                </c:pt>
                <c:pt idx="64">
                  <c:v>19.938650306748499</c:v>
                </c:pt>
                <c:pt idx="65">
                  <c:v>20.245398773006169</c:v>
                </c:pt>
                <c:pt idx="66">
                  <c:v>20.552147239263579</c:v>
                </c:pt>
                <c:pt idx="67">
                  <c:v>20.858895705521515</c:v>
                </c:pt>
                <c:pt idx="68">
                  <c:v>21.165644171778901</c:v>
                </c:pt>
                <c:pt idx="69">
                  <c:v>21.472392638036656</c:v>
                </c:pt>
                <c:pt idx="70">
                  <c:v>21.779141104294531</c:v>
                </c:pt>
                <c:pt idx="71">
                  <c:v>22.085889570551988</c:v>
                </c:pt>
                <c:pt idx="72">
                  <c:v>22.392638036809789</c:v>
                </c:pt>
                <c:pt idx="73">
                  <c:v>22.699386503067526</c:v>
                </c:pt>
                <c:pt idx="74">
                  <c:v>23.006134969325089</c:v>
                </c:pt>
                <c:pt idx="75">
                  <c:v>23.31288343558289</c:v>
                </c:pt>
                <c:pt idx="76">
                  <c:v>23.619631901840531</c:v>
                </c:pt>
                <c:pt idx="77">
                  <c:v>23.926380368098201</c:v>
                </c:pt>
                <c:pt idx="78">
                  <c:v>24.233128834355789</c:v>
                </c:pt>
                <c:pt idx="79">
                  <c:v>24.539877300613714</c:v>
                </c:pt>
                <c:pt idx="80">
                  <c:v>24.84662576687121</c:v>
                </c:pt>
                <c:pt idx="81">
                  <c:v>25.153374233128879</c:v>
                </c:pt>
                <c:pt idx="82">
                  <c:v>25.460122699386396</c:v>
                </c:pt>
                <c:pt idx="83">
                  <c:v>25.766871165644382</c:v>
                </c:pt>
                <c:pt idx="84">
                  <c:v>26.073619631901604</c:v>
                </c:pt>
                <c:pt idx="85">
                  <c:v>26.380368098159561</c:v>
                </c:pt>
                <c:pt idx="86">
                  <c:v>26.687116564417227</c:v>
                </c:pt>
                <c:pt idx="87">
                  <c:v>26.9938650306749</c:v>
                </c:pt>
                <c:pt idx="88">
                  <c:v>27.30061349693257</c:v>
                </c:pt>
                <c:pt idx="89">
                  <c:v>27.60736196319041</c:v>
                </c:pt>
                <c:pt idx="90">
                  <c:v>27.914110429447931</c:v>
                </c:pt>
                <c:pt idx="91">
                  <c:v>28.220858895705593</c:v>
                </c:pt>
                <c:pt idx="92">
                  <c:v>28.527607361963089</c:v>
                </c:pt>
                <c:pt idx="93">
                  <c:v>28.834355828221035</c:v>
                </c:pt>
                <c:pt idx="94">
                  <c:v>29.141104294478605</c:v>
                </c:pt>
                <c:pt idx="95">
                  <c:v>29.447852760736261</c:v>
                </c:pt>
                <c:pt idx="96">
                  <c:v>29.754601226993927</c:v>
                </c:pt>
                <c:pt idx="97">
                  <c:v>30.061349693251586</c:v>
                </c:pt>
                <c:pt idx="98">
                  <c:v>30.36809815950927</c:v>
                </c:pt>
                <c:pt idx="99">
                  <c:v>30.674846625766939</c:v>
                </c:pt>
                <c:pt idx="100">
                  <c:v>30.981595092024588</c:v>
                </c:pt>
                <c:pt idx="101">
                  <c:v>31.288343558282019</c:v>
                </c:pt>
                <c:pt idx="102">
                  <c:v>31.595092024539767</c:v>
                </c:pt>
                <c:pt idx="103">
                  <c:v>31.901840490797611</c:v>
                </c:pt>
                <c:pt idx="104">
                  <c:v>32.208588957055312</c:v>
                </c:pt>
                <c:pt idx="105">
                  <c:v>32.515337423312744</c:v>
                </c:pt>
                <c:pt idx="106">
                  <c:v>32.822085889570623</c:v>
                </c:pt>
                <c:pt idx="107">
                  <c:v>33.128834355828282</c:v>
                </c:pt>
                <c:pt idx="108">
                  <c:v>33.435582822086012</c:v>
                </c:pt>
                <c:pt idx="109">
                  <c:v>33.742331288343607</c:v>
                </c:pt>
                <c:pt idx="110">
                  <c:v>34.049079754601195</c:v>
                </c:pt>
                <c:pt idx="111">
                  <c:v>34.355828220858953</c:v>
                </c:pt>
                <c:pt idx="112">
                  <c:v>34.662576687116598</c:v>
                </c:pt>
                <c:pt idx="113">
                  <c:v>34.969325153374278</c:v>
                </c:pt>
                <c:pt idx="114">
                  <c:v>35.276073619631951</c:v>
                </c:pt>
                <c:pt idx="115">
                  <c:v>35.582822085889596</c:v>
                </c:pt>
                <c:pt idx="116">
                  <c:v>35.889570552146942</c:v>
                </c:pt>
                <c:pt idx="117">
                  <c:v>36.19631901840544</c:v>
                </c:pt>
                <c:pt idx="118">
                  <c:v>36.503067484661898</c:v>
                </c:pt>
                <c:pt idx="119">
                  <c:v>36.809815950920282</c:v>
                </c:pt>
                <c:pt idx="120">
                  <c:v>37.116564417177941</c:v>
                </c:pt>
                <c:pt idx="121">
                  <c:v>37.423312883435663</c:v>
                </c:pt>
                <c:pt idx="122">
                  <c:v>37.730061349693194</c:v>
                </c:pt>
                <c:pt idx="123">
                  <c:v>38.036809815950953</c:v>
                </c:pt>
                <c:pt idx="124">
                  <c:v>38.343558282208598</c:v>
                </c:pt>
                <c:pt idx="125">
                  <c:v>38.650306748466271</c:v>
                </c:pt>
                <c:pt idx="126">
                  <c:v>38.957055214723951</c:v>
                </c:pt>
                <c:pt idx="127">
                  <c:v>39.263803680981603</c:v>
                </c:pt>
                <c:pt idx="128">
                  <c:v>39.570552147239283</c:v>
                </c:pt>
                <c:pt idx="129">
                  <c:v>39.877300613496594</c:v>
                </c:pt>
                <c:pt idx="130">
                  <c:v>40.184049079754089</c:v>
                </c:pt>
                <c:pt idx="131">
                  <c:v>40.490797546012246</c:v>
                </c:pt>
                <c:pt idx="132">
                  <c:v>40.797546012269933</c:v>
                </c:pt>
                <c:pt idx="133">
                  <c:v>41.104294478527301</c:v>
                </c:pt>
                <c:pt idx="134">
                  <c:v>41.411042944785272</c:v>
                </c:pt>
                <c:pt idx="135">
                  <c:v>41.717791411042327</c:v>
                </c:pt>
                <c:pt idx="136">
                  <c:v>42.024539877300597</c:v>
                </c:pt>
                <c:pt idx="137">
                  <c:v>42.331288343558256</c:v>
                </c:pt>
                <c:pt idx="138">
                  <c:v>42.638036809816001</c:v>
                </c:pt>
                <c:pt idx="139">
                  <c:v>42.944785276073596</c:v>
                </c:pt>
                <c:pt idx="140">
                  <c:v>43.251533742331262</c:v>
                </c:pt>
                <c:pt idx="141">
                  <c:v>43.558282208588963</c:v>
                </c:pt>
                <c:pt idx="142">
                  <c:v>43.865030674846544</c:v>
                </c:pt>
                <c:pt idx="143">
                  <c:v>44.17177914110426</c:v>
                </c:pt>
                <c:pt idx="144">
                  <c:v>44.478527607361926</c:v>
                </c:pt>
                <c:pt idx="145">
                  <c:v>44.785276073619293</c:v>
                </c:pt>
                <c:pt idx="146">
                  <c:v>45.092024539877258</c:v>
                </c:pt>
                <c:pt idx="147">
                  <c:v>45.398773006135265</c:v>
                </c:pt>
                <c:pt idx="148">
                  <c:v>45.705521472392228</c:v>
                </c:pt>
                <c:pt idx="149">
                  <c:v>46.012269938650256</c:v>
                </c:pt>
                <c:pt idx="150">
                  <c:v>46.319018404907922</c:v>
                </c:pt>
                <c:pt idx="151">
                  <c:v>46.625766871165602</c:v>
                </c:pt>
                <c:pt idx="152">
                  <c:v>46.932515337423659</c:v>
                </c:pt>
                <c:pt idx="153">
                  <c:v>47.23926380368092</c:v>
                </c:pt>
                <c:pt idx="154">
                  <c:v>47.546012269938601</c:v>
                </c:pt>
                <c:pt idx="155">
                  <c:v>47.852760736196245</c:v>
                </c:pt>
                <c:pt idx="156">
                  <c:v>48.159509202453933</c:v>
                </c:pt>
                <c:pt idx="157">
                  <c:v>48.466257668711272</c:v>
                </c:pt>
                <c:pt idx="158">
                  <c:v>48.773006134969513</c:v>
                </c:pt>
                <c:pt idx="159">
                  <c:v>49.079754601226895</c:v>
                </c:pt>
                <c:pt idx="160">
                  <c:v>49.386503067484199</c:v>
                </c:pt>
                <c:pt idx="161">
                  <c:v>49.693251533741993</c:v>
                </c:pt>
                <c:pt idx="162">
                  <c:v>50</c:v>
                </c:pt>
                <c:pt idx="163">
                  <c:v>50.306748466257119</c:v>
                </c:pt>
                <c:pt idx="164">
                  <c:v>50.613496932515261</c:v>
                </c:pt>
                <c:pt idx="165">
                  <c:v>50.920245398772913</c:v>
                </c:pt>
                <c:pt idx="166">
                  <c:v>51.226993865030579</c:v>
                </c:pt>
                <c:pt idx="167">
                  <c:v>51.533742331288252</c:v>
                </c:pt>
                <c:pt idx="168">
                  <c:v>51.840490797545897</c:v>
                </c:pt>
                <c:pt idx="169">
                  <c:v>52.147239263803264</c:v>
                </c:pt>
                <c:pt idx="170">
                  <c:v>52.453987730061144</c:v>
                </c:pt>
                <c:pt idx="171">
                  <c:v>52.760736196319222</c:v>
                </c:pt>
                <c:pt idx="172">
                  <c:v>53.067484662576192</c:v>
                </c:pt>
                <c:pt idx="173">
                  <c:v>53.374233128834241</c:v>
                </c:pt>
                <c:pt idx="174">
                  <c:v>53.680981595091794</c:v>
                </c:pt>
                <c:pt idx="175">
                  <c:v>53.987730061349104</c:v>
                </c:pt>
                <c:pt idx="176">
                  <c:v>54.294478527607225</c:v>
                </c:pt>
                <c:pt idx="177">
                  <c:v>54.601226993864906</c:v>
                </c:pt>
                <c:pt idx="178">
                  <c:v>54.907975460122444</c:v>
                </c:pt>
                <c:pt idx="179">
                  <c:v>55.214723926380252</c:v>
                </c:pt>
                <c:pt idx="180">
                  <c:v>55.521472392637911</c:v>
                </c:pt>
                <c:pt idx="181">
                  <c:v>55.82822085889557</c:v>
                </c:pt>
                <c:pt idx="182">
                  <c:v>56.134969325153243</c:v>
                </c:pt>
                <c:pt idx="183">
                  <c:v>56.441717791410845</c:v>
                </c:pt>
                <c:pt idx="184">
                  <c:v>56.748466257668184</c:v>
                </c:pt>
                <c:pt idx="185">
                  <c:v>57.055214723926227</c:v>
                </c:pt>
                <c:pt idx="186">
                  <c:v>57.3619631901839</c:v>
                </c:pt>
                <c:pt idx="187">
                  <c:v>57.668711656441573</c:v>
                </c:pt>
                <c:pt idx="188">
                  <c:v>57.975460122699204</c:v>
                </c:pt>
                <c:pt idx="189">
                  <c:v>58.282208588956912</c:v>
                </c:pt>
                <c:pt idx="190">
                  <c:v>58.588957055214024</c:v>
                </c:pt>
                <c:pt idx="191">
                  <c:v>58.89570552147223</c:v>
                </c:pt>
                <c:pt idx="192">
                  <c:v>59.20245398773001</c:v>
                </c:pt>
                <c:pt idx="193">
                  <c:v>59.509202453987236</c:v>
                </c:pt>
                <c:pt idx="194">
                  <c:v>59.815950920245228</c:v>
                </c:pt>
                <c:pt idx="195">
                  <c:v>60.122699386503207</c:v>
                </c:pt>
                <c:pt idx="196">
                  <c:v>60.42944785276017</c:v>
                </c:pt>
                <c:pt idx="197">
                  <c:v>60.736196319018262</c:v>
                </c:pt>
                <c:pt idx="198">
                  <c:v>61.0429447852759</c:v>
                </c:pt>
                <c:pt idx="199">
                  <c:v>61.34969325153309</c:v>
                </c:pt>
                <c:pt idx="200">
                  <c:v>61.656441717790827</c:v>
                </c:pt>
                <c:pt idx="201">
                  <c:v>61.963190184048912</c:v>
                </c:pt>
                <c:pt idx="202">
                  <c:v>62.269938650306557</c:v>
                </c:pt>
                <c:pt idx="203">
                  <c:v>62.576687116564145</c:v>
                </c:pt>
                <c:pt idx="204">
                  <c:v>62.883435582821903</c:v>
                </c:pt>
                <c:pt idx="205">
                  <c:v>63.190184049079562</c:v>
                </c:pt>
                <c:pt idx="206">
                  <c:v>63.496932515337221</c:v>
                </c:pt>
                <c:pt idx="207">
                  <c:v>63.803680981594795</c:v>
                </c:pt>
                <c:pt idx="208">
                  <c:v>64.110429447852567</c:v>
                </c:pt>
                <c:pt idx="209">
                  <c:v>64.417177914110226</c:v>
                </c:pt>
                <c:pt idx="210">
                  <c:v>64.723926380368027</c:v>
                </c:pt>
                <c:pt idx="211">
                  <c:v>65.030674846625459</c:v>
                </c:pt>
                <c:pt idx="212">
                  <c:v>65.337423312883118</c:v>
                </c:pt>
                <c:pt idx="213">
                  <c:v>65.644171779140933</c:v>
                </c:pt>
                <c:pt idx="214">
                  <c:v>65.950920245399317</c:v>
                </c:pt>
                <c:pt idx="215">
                  <c:v>66.257668711656251</c:v>
                </c:pt>
                <c:pt idx="216">
                  <c:v>66.564417177913938</c:v>
                </c:pt>
                <c:pt idx="217">
                  <c:v>66.871165644171626</c:v>
                </c:pt>
                <c:pt idx="218">
                  <c:v>67.177914110428219</c:v>
                </c:pt>
                <c:pt idx="219">
                  <c:v>67.484662576686858</c:v>
                </c:pt>
                <c:pt idx="220">
                  <c:v>67.791411042944631</c:v>
                </c:pt>
                <c:pt idx="221">
                  <c:v>68.098159509203029</c:v>
                </c:pt>
                <c:pt idx="222">
                  <c:v>68.404907975459949</c:v>
                </c:pt>
                <c:pt idx="223">
                  <c:v>68.711656441719001</c:v>
                </c:pt>
                <c:pt idx="224">
                  <c:v>69.018404907975324</c:v>
                </c:pt>
                <c:pt idx="225">
                  <c:v>69.325153374232983</c:v>
                </c:pt>
                <c:pt idx="226">
                  <c:v>69.631901840490258</c:v>
                </c:pt>
                <c:pt idx="227">
                  <c:v>69.938650306748343</c:v>
                </c:pt>
                <c:pt idx="228">
                  <c:v>70.245398773005959</c:v>
                </c:pt>
                <c:pt idx="229">
                  <c:v>70.552147239263618</c:v>
                </c:pt>
                <c:pt idx="230">
                  <c:v>70.858895705520354</c:v>
                </c:pt>
                <c:pt idx="231">
                  <c:v>71.165644171778979</c:v>
                </c:pt>
                <c:pt idx="232">
                  <c:v>71.472392638035899</c:v>
                </c:pt>
                <c:pt idx="233">
                  <c:v>71.7791411042937</c:v>
                </c:pt>
                <c:pt idx="234">
                  <c:v>72.085889570551004</c:v>
                </c:pt>
                <c:pt idx="235">
                  <c:v>72.392638036808705</c:v>
                </c:pt>
                <c:pt idx="236">
                  <c:v>72.699386503067288</c:v>
                </c:pt>
                <c:pt idx="237">
                  <c:v>73.006134969325743</c:v>
                </c:pt>
                <c:pt idx="238">
                  <c:v>73.312883435582748</c:v>
                </c:pt>
                <c:pt idx="239">
                  <c:v>73.619631901840421</c:v>
                </c:pt>
                <c:pt idx="240">
                  <c:v>73.92638036809808</c:v>
                </c:pt>
                <c:pt idx="241">
                  <c:v>74.233128834355753</c:v>
                </c:pt>
                <c:pt idx="242">
                  <c:v>74.539877300612858</c:v>
                </c:pt>
                <c:pt idx="243">
                  <c:v>74.846625766871227</c:v>
                </c:pt>
                <c:pt idx="244">
                  <c:v>75.153374233127764</c:v>
                </c:pt>
                <c:pt idx="245">
                  <c:v>75.460122699387242</c:v>
                </c:pt>
                <c:pt idx="246">
                  <c:v>75.766871165644048</c:v>
                </c:pt>
                <c:pt idx="247">
                  <c:v>76.073619631901806</c:v>
                </c:pt>
                <c:pt idx="248">
                  <c:v>76.380368098158627</c:v>
                </c:pt>
                <c:pt idx="249">
                  <c:v>76.687116564417167</c:v>
                </c:pt>
                <c:pt idx="250">
                  <c:v>76.993865030674812</c:v>
                </c:pt>
                <c:pt idx="251">
                  <c:v>77.300613496932527</c:v>
                </c:pt>
                <c:pt idx="252">
                  <c:v>77.607361963190172</c:v>
                </c:pt>
                <c:pt idx="253">
                  <c:v>77.914110429448939</c:v>
                </c:pt>
                <c:pt idx="254">
                  <c:v>78.220858895705419</c:v>
                </c:pt>
                <c:pt idx="255">
                  <c:v>78.527607361963206</c:v>
                </c:pt>
                <c:pt idx="256">
                  <c:v>78.834355828220851</c:v>
                </c:pt>
                <c:pt idx="257">
                  <c:v>79.141104294478566</c:v>
                </c:pt>
                <c:pt idx="258">
                  <c:v>79.447852760736225</c:v>
                </c:pt>
                <c:pt idx="259">
                  <c:v>79.754601226993884</c:v>
                </c:pt>
                <c:pt idx="260">
                  <c:v>80.061349693251557</c:v>
                </c:pt>
                <c:pt idx="261">
                  <c:v>80.368098159508179</c:v>
                </c:pt>
                <c:pt idx="262">
                  <c:v>80.674846625766818</c:v>
                </c:pt>
                <c:pt idx="263">
                  <c:v>80.981595092024548</c:v>
                </c:pt>
                <c:pt idx="264">
                  <c:v>81.28834355828225</c:v>
                </c:pt>
                <c:pt idx="265">
                  <c:v>81.595092024539099</c:v>
                </c:pt>
                <c:pt idx="266">
                  <c:v>81.901840490797625</c:v>
                </c:pt>
                <c:pt idx="267">
                  <c:v>82.208588957054374</c:v>
                </c:pt>
                <c:pt idx="268">
                  <c:v>82.515337423312943</c:v>
                </c:pt>
                <c:pt idx="269">
                  <c:v>82.822085889570488</c:v>
                </c:pt>
                <c:pt idx="270">
                  <c:v>83.128834355827294</c:v>
                </c:pt>
                <c:pt idx="271">
                  <c:v>83.435582822084925</c:v>
                </c:pt>
                <c:pt idx="272">
                  <c:v>83.742331288343635</c:v>
                </c:pt>
                <c:pt idx="273">
                  <c:v>84.049079754601308</c:v>
                </c:pt>
                <c:pt idx="274">
                  <c:v>84.355828220858271</c:v>
                </c:pt>
                <c:pt idx="275">
                  <c:v>84.662576687116655</c:v>
                </c:pt>
                <c:pt idx="276">
                  <c:v>84.969325153374328</c:v>
                </c:pt>
                <c:pt idx="277">
                  <c:v>85.276073619632001</c:v>
                </c:pt>
                <c:pt idx="278">
                  <c:v>85.582822085889518</c:v>
                </c:pt>
                <c:pt idx="279">
                  <c:v>85.889570552147248</c:v>
                </c:pt>
                <c:pt idx="280">
                  <c:v>86.196319018404054</c:v>
                </c:pt>
                <c:pt idx="281">
                  <c:v>86.503067484662722</c:v>
                </c:pt>
                <c:pt idx="282">
                  <c:v>86.809815950920353</c:v>
                </c:pt>
                <c:pt idx="283">
                  <c:v>87.116564417178125</c:v>
                </c:pt>
                <c:pt idx="284">
                  <c:v>87.423312883435358</c:v>
                </c:pt>
                <c:pt idx="285">
                  <c:v>87.730061349693386</c:v>
                </c:pt>
                <c:pt idx="286">
                  <c:v>88.036809815950988</c:v>
                </c:pt>
                <c:pt idx="287">
                  <c:v>88.343558282208733</c:v>
                </c:pt>
                <c:pt idx="288">
                  <c:v>88.650306748465425</c:v>
                </c:pt>
                <c:pt idx="289">
                  <c:v>88.957055214724079</c:v>
                </c:pt>
                <c:pt idx="290">
                  <c:v>89.263803680981766</c:v>
                </c:pt>
                <c:pt idx="291">
                  <c:v>89.570552147238743</c:v>
                </c:pt>
                <c:pt idx="292">
                  <c:v>89.877300613496104</c:v>
                </c:pt>
                <c:pt idx="293">
                  <c:v>90.184049079754558</c:v>
                </c:pt>
                <c:pt idx="294">
                  <c:v>90.490797546012445</c:v>
                </c:pt>
                <c:pt idx="295">
                  <c:v>90.797546012270132</c:v>
                </c:pt>
                <c:pt idx="296">
                  <c:v>91.104294478527805</c:v>
                </c:pt>
                <c:pt idx="297">
                  <c:v>91.411042944785464</c:v>
                </c:pt>
                <c:pt idx="298">
                  <c:v>91.717791411043137</c:v>
                </c:pt>
                <c:pt idx="299">
                  <c:v>92.024539877300811</c:v>
                </c:pt>
                <c:pt idx="300">
                  <c:v>92.331288343557958</c:v>
                </c:pt>
                <c:pt idx="301">
                  <c:v>92.638036809815958</c:v>
                </c:pt>
                <c:pt idx="302">
                  <c:v>92.94478527607383</c:v>
                </c:pt>
                <c:pt idx="303">
                  <c:v>93.251533742331503</c:v>
                </c:pt>
                <c:pt idx="304">
                  <c:v>93.558282208588167</c:v>
                </c:pt>
                <c:pt idx="305">
                  <c:v>93.865030674846849</c:v>
                </c:pt>
                <c:pt idx="306">
                  <c:v>94.17177914110367</c:v>
                </c:pt>
                <c:pt idx="307">
                  <c:v>94.478527607362224</c:v>
                </c:pt>
                <c:pt idx="308">
                  <c:v>94.785276073619258</c:v>
                </c:pt>
                <c:pt idx="309">
                  <c:v>95.092024539877627</c:v>
                </c:pt>
                <c:pt idx="310">
                  <c:v>95.398773006135059</c:v>
                </c:pt>
                <c:pt idx="311">
                  <c:v>95.705521472392903</c:v>
                </c:pt>
                <c:pt idx="312">
                  <c:v>96.012269938650562</c:v>
                </c:pt>
                <c:pt idx="313">
                  <c:v>96.319018404908235</c:v>
                </c:pt>
                <c:pt idx="314">
                  <c:v>96.625766871165041</c:v>
                </c:pt>
                <c:pt idx="315">
                  <c:v>96.932515337422828</c:v>
                </c:pt>
                <c:pt idx="316">
                  <c:v>97.239263803681254</c:v>
                </c:pt>
                <c:pt idx="317">
                  <c:v>97.546012269938927</c:v>
                </c:pt>
                <c:pt idx="318">
                  <c:v>97.852760736195549</c:v>
                </c:pt>
                <c:pt idx="319">
                  <c:v>98.159509202453265</c:v>
                </c:pt>
                <c:pt idx="320">
                  <c:v>98.466257668713126</c:v>
                </c:pt>
                <c:pt idx="321">
                  <c:v>98.773006134968625</c:v>
                </c:pt>
                <c:pt idx="322">
                  <c:v>99.079754601227307</c:v>
                </c:pt>
                <c:pt idx="323">
                  <c:v>99.386503067484156</c:v>
                </c:pt>
                <c:pt idx="324">
                  <c:v>99.693251533742639</c:v>
                </c:pt>
                <c:pt idx="325">
                  <c:v>100.0000000000003</c:v>
                </c:pt>
              </c:numCache>
            </c:numRef>
          </c:xVal>
          <c:yVal>
            <c:numRef>
              <c:f>'District ranking 2'!$AI$3:$AI$328</c:f>
              <c:numCache>
                <c:formatCode>0.0</c:formatCode>
                <c:ptCount val="326"/>
                <c:pt idx="0">
                  <c:v>1.278928136419001</c:v>
                </c:pt>
                <c:pt idx="1">
                  <c:v>2.6492082825822201</c:v>
                </c:pt>
                <c:pt idx="2">
                  <c:v>4.9330085261875762</c:v>
                </c:pt>
                <c:pt idx="3">
                  <c:v>9.0133982947624833</c:v>
                </c:pt>
                <c:pt idx="4">
                  <c:v>12.515225334957369</c:v>
                </c:pt>
                <c:pt idx="5">
                  <c:v>20.21924482338612</c:v>
                </c:pt>
                <c:pt idx="6">
                  <c:v>21.315468940316705</c:v>
                </c:pt>
                <c:pt idx="7">
                  <c:v>23.17295980511571</c:v>
                </c:pt>
                <c:pt idx="8">
                  <c:v>23.781973203410505</c:v>
                </c:pt>
                <c:pt idx="9">
                  <c:v>24.360535931790487</c:v>
                </c:pt>
                <c:pt idx="10">
                  <c:v>27.436053593179022</c:v>
                </c:pt>
                <c:pt idx="11">
                  <c:v>28.288672350791469</c:v>
                </c:pt>
                <c:pt idx="12">
                  <c:v>28.775883069427532</c:v>
                </c:pt>
                <c:pt idx="13">
                  <c:v>30.23751522533496</c:v>
                </c:pt>
                <c:pt idx="14">
                  <c:v>31.18148599269184</c:v>
                </c:pt>
                <c:pt idx="15">
                  <c:v>32.490864799025495</c:v>
                </c:pt>
                <c:pt idx="16">
                  <c:v>33.647990255785544</c:v>
                </c:pt>
                <c:pt idx="17">
                  <c:v>34.135200974421771</c:v>
                </c:pt>
                <c:pt idx="18">
                  <c:v>34.774665042630943</c:v>
                </c:pt>
                <c:pt idx="19">
                  <c:v>35.261875761266438</c:v>
                </c:pt>
                <c:pt idx="20">
                  <c:v>36.510353227771013</c:v>
                </c:pt>
                <c:pt idx="21">
                  <c:v>36.906211936662544</c:v>
                </c:pt>
                <c:pt idx="22">
                  <c:v>38.306942752740177</c:v>
                </c:pt>
                <c:pt idx="23">
                  <c:v>39.342265529841292</c:v>
                </c:pt>
                <c:pt idx="24">
                  <c:v>40.194884287454194</c:v>
                </c:pt>
                <c:pt idx="25">
                  <c:v>42.661388550548097</c:v>
                </c:pt>
                <c:pt idx="26">
                  <c:v>43.635809987819762</c:v>
                </c:pt>
                <c:pt idx="27">
                  <c:v>44.914738124238731</c:v>
                </c:pt>
                <c:pt idx="28">
                  <c:v>45.249695493300848</c:v>
                </c:pt>
                <c:pt idx="29">
                  <c:v>46.43727161997564</c:v>
                </c:pt>
                <c:pt idx="30">
                  <c:v>49.634591961023148</c:v>
                </c:pt>
                <c:pt idx="31">
                  <c:v>50.609013398294763</c:v>
                </c:pt>
                <c:pt idx="32">
                  <c:v>51.187576126674813</c:v>
                </c:pt>
                <c:pt idx="33">
                  <c:v>51.857490864798613</c:v>
                </c:pt>
                <c:pt idx="34">
                  <c:v>52.405602923264297</c:v>
                </c:pt>
                <c:pt idx="35">
                  <c:v>53.745432399513078</c:v>
                </c:pt>
                <c:pt idx="36">
                  <c:v>54.963459196102306</c:v>
                </c:pt>
                <c:pt idx="37">
                  <c:v>55.481120584652473</c:v>
                </c:pt>
                <c:pt idx="38">
                  <c:v>56.516443361753844</c:v>
                </c:pt>
                <c:pt idx="39">
                  <c:v>57.612667478683989</c:v>
                </c:pt>
                <c:pt idx="40">
                  <c:v>58.769792935444613</c:v>
                </c:pt>
                <c:pt idx="41">
                  <c:v>59.866017052375156</c:v>
                </c:pt>
                <c:pt idx="42">
                  <c:v>60.840438489646012</c:v>
                </c:pt>
                <c:pt idx="43">
                  <c:v>61.662606577344441</c:v>
                </c:pt>
                <c:pt idx="44">
                  <c:v>62.515225334957513</c:v>
                </c:pt>
                <c:pt idx="45">
                  <c:v>63.611449451887239</c:v>
                </c:pt>
                <c:pt idx="46">
                  <c:v>64.281364190012226</c:v>
                </c:pt>
                <c:pt idx="47">
                  <c:v>64.585870889158741</c:v>
                </c:pt>
                <c:pt idx="48">
                  <c:v>65.347137637028013</c:v>
                </c:pt>
                <c:pt idx="49">
                  <c:v>66.077953714981618</c:v>
                </c:pt>
                <c:pt idx="50">
                  <c:v>66.900121802679649</c:v>
                </c:pt>
                <c:pt idx="51">
                  <c:v>67.326431181484949</c:v>
                </c:pt>
                <c:pt idx="52">
                  <c:v>67.75274056029231</c:v>
                </c:pt>
                <c:pt idx="53">
                  <c:v>68.300852618757489</c:v>
                </c:pt>
                <c:pt idx="54">
                  <c:v>69.579780755176358</c:v>
                </c:pt>
                <c:pt idx="55">
                  <c:v>70.006090133982141</c:v>
                </c:pt>
                <c:pt idx="56">
                  <c:v>70.432399512788265</c:v>
                </c:pt>
                <c:pt idx="57">
                  <c:v>70.73690621193667</c:v>
                </c:pt>
                <c:pt idx="58">
                  <c:v>71.315468940316705</c:v>
                </c:pt>
                <c:pt idx="59">
                  <c:v>71.680876979293359</c:v>
                </c:pt>
                <c:pt idx="60">
                  <c:v>72.228989037757941</c:v>
                </c:pt>
                <c:pt idx="61">
                  <c:v>73.142509135200953</c:v>
                </c:pt>
                <c:pt idx="62">
                  <c:v>73.507917174177834</c:v>
                </c:pt>
                <c:pt idx="63">
                  <c:v>74.056029232643112</c:v>
                </c:pt>
                <c:pt idx="64">
                  <c:v>74.512789281364206</c:v>
                </c:pt>
                <c:pt idx="65">
                  <c:v>75.334957369062124</c:v>
                </c:pt>
                <c:pt idx="66">
                  <c:v>75.609013398294749</c:v>
                </c:pt>
                <c:pt idx="67">
                  <c:v>76.187576126673719</c:v>
                </c:pt>
                <c:pt idx="68">
                  <c:v>76.492082825822152</c:v>
                </c:pt>
                <c:pt idx="69">
                  <c:v>76.979293544458002</c:v>
                </c:pt>
                <c:pt idx="70">
                  <c:v>77.253349573690258</c:v>
                </c:pt>
                <c:pt idx="71">
                  <c:v>77.527405602923253</c:v>
                </c:pt>
                <c:pt idx="72">
                  <c:v>77.710109622411707</c:v>
                </c:pt>
                <c:pt idx="73">
                  <c:v>77.984165651645057</c:v>
                </c:pt>
                <c:pt idx="74">
                  <c:v>78.380024360535913</c:v>
                </c:pt>
                <c:pt idx="75">
                  <c:v>78.867235079171735</c:v>
                </c:pt>
                <c:pt idx="76">
                  <c:v>79.354445797807543</c:v>
                </c:pt>
                <c:pt idx="77">
                  <c:v>79.811205846528608</c:v>
                </c:pt>
                <c:pt idx="78">
                  <c:v>80.024360535931748</c:v>
                </c:pt>
                <c:pt idx="79">
                  <c:v>80.328867235079088</c:v>
                </c:pt>
                <c:pt idx="80">
                  <c:v>81.425091352008735</c:v>
                </c:pt>
                <c:pt idx="81">
                  <c:v>82.034104750304522</c:v>
                </c:pt>
                <c:pt idx="82">
                  <c:v>82.39951278928136</c:v>
                </c:pt>
                <c:pt idx="83">
                  <c:v>82.734470158343484</c:v>
                </c:pt>
                <c:pt idx="84">
                  <c:v>82.856272838001516</c:v>
                </c:pt>
                <c:pt idx="85">
                  <c:v>83.373934226551953</c:v>
                </c:pt>
                <c:pt idx="86">
                  <c:v>83.739342265529558</c:v>
                </c:pt>
                <c:pt idx="87">
                  <c:v>83.861144945188826</c:v>
                </c:pt>
                <c:pt idx="88">
                  <c:v>84.287454323995121</c:v>
                </c:pt>
                <c:pt idx="89">
                  <c:v>84.652862362970964</c:v>
                </c:pt>
                <c:pt idx="90">
                  <c:v>84.835566382460158</c:v>
                </c:pt>
                <c:pt idx="91">
                  <c:v>85.018270401948925</c:v>
                </c:pt>
                <c:pt idx="92">
                  <c:v>85.535931790498367</c:v>
                </c:pt>
                <c:pt idx="93">
                  <c:v>85.809987819731049</c:v>
                </c:pt>
                <c:pt idx="94">
                  <c:v>86.510353227771006</c:v>
                </c:pt>
                <c:pt idx="95">
                  <c:v>86.693057247259389</c:v>
                </c:pt>
                <c:pt idx="96">
                  <c:v>86.875761266747759</c:v>
                </c:pt>
                <c:pt idx="97">
                  <c:v>86.997563946406927</c:v>
                </c:pt>
                <c:pt idx="98">
                  <c:v>87.180267965895325</c:v>
                </c:pt>
                <c:pt idx="99">
                  <c:v>87.606577344700597</c:v>
                </c:pt>
                <c:pt idx="100">
                  <c:v>88.093788063337399</c:v>
                </c:pt>
                <c:pt idx="101">
                  <c:v>88.246041412911083</c:v>
                </c:pt>
                <c:pt idx="102">
                  <c:v>88.641900121802706</c:v>
                </c:pt>
                <c:pt idx="103">
                  <c:v>88.855054811205719</c:v>
                </c:pt>
                <c:pt idx="104">
                  <c:v>88.976857490864759</c:v>
                </c:pt>
                <c:pt idx="105">
                  <c:v>89.159561510352958</c:v>
                </c:pt>
                <c:pt idx="106">
                  <c:v>89.281364190012226</c:v>
                </c:pt>
                <c:pt idx="107">
                  <c:v>89.433617539585853</c:v>
                </c:pt>
                <c:pt idx="108">
                  <c:v>89.707673568819217</c:v>
                </c:pt>
                <c:pt idx="109">
                  <c:v>89.890377588306848</c:v>
                </c:pt>
                <c:pt idx="110">
                  <c:v>90.255785627283558</c:v>
                </c:pt>
                <c:pt idx="111">
                  <c:v>90.408038976856744</c:v>
                </c:pt>
                <c:pt idx="112">
                  <c:v>90.803897685749106</c:v>
                </c:pt>
                <c:pt idx="113">
                  <c:v>90.925700365407948</c:v>
                </c:pt>
                <c:pt idx="114">
                  <c:v>91.047503045068197</c:v>
                </c:pt>
                <c:pt idx="115">
                  <c:v>91.473812423873312</c:v>
                </c:pt>
                <c:pt idx="116">
                  <c:v>91.717417783191237</c:v>
                </c:pt>
                <c:pt idx="117">
                  <c:v>91.839220462850207</c:v>
                </c:pt>
                <c:pt idx="118">
                  <c:v>91.930572472593425</c:v>
                </c:pt>
                <c:pt idx="119">
                  <c:v>92.204628501827671</c:v>
                </c:pt>
                <c:pt idx="120">
                  <c:v>92.478684531059358</c:v>
                </c:pt>
                <c:pt idx="121">
                  <c:v>92.904993909866761</c:v>
                </c:pt>
                <c:pt idx="122">
                  <c:v>93.118148599269148</c:v>
                </c:pt>
                <c:pt idx="123">
                  <c:v>93.514007308160785</c:v>
                </c:pt>
                <c:pt idx="124">
                  <c:v>93.635809987819712</c:v>
                </c:pt>
                <c:pt idx="125">
                  <c:v>93.879415347137638</c:v>
                </c:pt>
                <c:pt idx="126">
                  <c:v>94.001218026796579</c:v>
                </c:pt>
                <c:pt idx="127">
                  <c:v>94.123020706454355</c:v>
                </c:pt>
                <c:pt idx="128">
                  <c:v>94.397076735688159</c:v>
                </c:pt>
                <c:pt idx="129">
                  <c:v>94.518879415347527</c:v>
                </c:pt>
                <c:pt idx="130">
                  <c:v>94.732034104749758</c:v>
                </c:pt>
                <c:pt idx="131">
                  <c:v>95.249695493301601</c:v>
                </c:pt>
                <c:pt idx="132">
                  <c:v>95.341047503045061</c:v>
                </c:pt>
                <c:pt idx="133">
                  <c:v>95.493300852618688</c:v>
                </c:pt>
                <c:pt idx="134">
                  <c:v>95.73690621193667</c:v>
                </c:pt>
                <c:pt idx="135">
                  <c:v>95.980511571254553</c:v>
                </c:pt>
                <c:pt idx="136">
                  <c:v>96.132764920828251</c:v>
                </c:pt>
                <c:pt idx="137">
                  <c:v>96.224116930572464</c:v>
                </c:pt>
                <c:pt idx="138">
                  <c:v>96.315468940316705</c:v>
                </c:pt>
                <c:pt idx="139">
                  <c:v>96.406820950060904</c:v>
                </c:pt>
                <c:pt idx="140">
                  <c:v>96.528623629720528</c:v>
                </c:pt>
                <c:pt idx="141">
                  <c:v>96.589524969549927</c:v>
                </c:pt>
                <c:pt idx="142">
                  <c:v>96.833130328867213</c:v>
                </c:pt>
                <c:pt idx="143">
                  <c:v>96.954933008526183</c:v>
                </c:pt>
                <c:pt idx="144">
                  <c:v>97.046285018270424</c:v>
                </c:pt>
                <c:pt idx="145">
                  <c:v>97.168087697928542</c:v>
                </c:pt>
                <c:pt idx="146">
                  <c:v>97.228989037757941</c:v>
                </c:pt>
                <c:pt idx="147">
                  <c:v>97.320341047502126</c:v>
                </c:pt>
                <c:pt idx="148">
                  <c:v>97.38124238733252</c:v>
                </c:pt>
                <c:pt idx="149">
                  <c:v>97.442143727162716</c:v>
                </c:pt>
                <c:pt idx="150">
                  <c:v>97.503045066991348</c:v>
                </c:pt>
                <c:pt idx="151">
                  <c:v>97.563946406820889</c:v>
                </c:pt>
                <c:pt idx="152">
                  <c:v>97.624847746649394</c:v>
                </c:pt>
                <c:pt idx="153">
                  <c:v>97.807551766138857</c:v>
                </c:pt>
                <c:pt idx="154">
                  <c:v>97.929354445797827</c:v>
                </c:pt>
                <c:pt idx="155">
                  <c:v>97.99025578562825</c:v>
                </c:pt>
                <c:pt idx="156">
                  <c:v>98.020706455542012</c:v>
                </c:pt>
                <c:pt idx="157">
                  <c:v>98.203410475030466</c:v>
                </c:pt>
                <c:pt idx="158">
                  <c:v>98.264311814859099</c:v>
                </c:pt>
                <c:pt idx="159">
                  <c:v>98.294762484774665</c:v>
                </c:pt>
                <c:pt idx="160">
                  <c:v>98.35566382460415</c:v>
                </c:pt>
                <c:pt idx="161">
                  <c:v>98.538367844092548</c:v>
                </c:pt>
                <c:pt idx="162">
                  <c:v>98.599269183922758</c:v>
                </c:pt>
                <c:pt idx="163">
                  <c:v>98.660170523750509</c:v>
                </c:pt>
                <c:pt idx="164">
                  <c:v>98.690621193666118</c:v>
                </c:pt>
                <c:pt idx="165">
                  <c:v>98.721071863579994</c:v>
                </c:pt>
                <c:pt idx="166">
                  <c:v>98.781973203410473</c:v>
                </c:pt>
                <c:pt idx="167">
                  <c:v>98.812423873325216</c:v>
                </c:pt>
                <c:pt idx="168">
                  <c:v>98.873325213153649</c:v>
                </c:pt>
                <c:pt idx="169">
                  <c:v>98.934226552984157</c:v>
                </c:pt>
                <c:pt idx="170">
                  <c:v>98.995127892813642</c:v>
                </c:pt>
                <c:pt idx="171">
                  <c:v>99.025578562727304</c:v>
                </c:pt>
                <c:pt idx="172">
                  <c:v>99.116930572471944</c:v>
                </c:pt>
                <c:pt idx="173">
                  <c:v>99.14738124238734</c:v>
                </c:pt>
                <c:pt idx="174">
                  <c:v>99.20828258221681</c:v>
                </c:pt>
                <c:pt idx="175">
                  <c:v>99.238733252130856</c:v>
                </c:pt>
                <c:pt idx="176">
                  <c:v>99.269183922046324</c:v>
                </c:pt>
                <c:pt idx="177">
                  <c:v>99.299634591961023</c:v>
                </c:pt>
                <c:pt idx="178">
                  <c:v>99.330085261875766</c:v>
                </c:pt>
                <c:pt idx="179">
                  <c:v>99.36053593179048</c:v>
                </c:pt>
                <c:pt idx="180">
                  <c:v>99.390986601705237</c:v>
                </c:pt>
                <c:pt idx="181">
                  <c:v>99.451887941534679</c:v>
                </c:pt>
                <c:pt idx="182">
                  <c:v>99.48233861144854</c:v>
                </c:pt>
                <c:pt idx="183">
                  <c:v>99.512789281364206</c:v>
                </c:pt>
                <c:pt idx="184">
                  <c:v>99.543239951279645</c:v>
                </c:pt>
                <c:pt idx="185">
                  <c:v>99.573690621193663</c:v>
                </c:pt>
                <c:pt idx="186">
                  <c:v>99.604141291108405</c:v>
                </c:pt>
                <c:pt idx="187">
                  <c:v>99.634591961023162</c:v>
                </c:pt>
                <c:pt idx="188">
                  <c:v>99.695493300852519</c:v>
                </c:pt>
                <c:pt idx="189">
                  <c:v>99.725943970767361</c:v>
                </c:pt>
                <c:pt idx="190">
                  <c:v>99.756394640682103</c:v>
                </c:pt>
                <c:pt idx="191">
                  <c:v>99.786845310595794</c:v>
                </c:pt>
                <c:pt idx="192">
                  <c:v>99.817295980512441</c:v>
                </c:pt>
                <c:pt idx="193">
                  <c:v>99.847746650426259</c:v>
                </c:pt>
                <c:pt idx="194">
                  <c:v>99.878197320340959</c:v>
                </c:pt>
                <c:pt idx="195">
                  <c:v>99.908647990255787</c:v>
                </c:pt>
                <c:pt idx="196">
                  <c:v>99.939098660170927</c:v>
                </c:pt>
                <c:pt idx="197">
                  <c:v>99.969549330085272</c:v>
                </c:pt>
                <c:pt idx="198">
                  <c:v>100</c:v>
                </c:pt>
                <c:pt idx="199">
                  <c:v>100</c:v>
                </c:pt>
                <c:pt idx="200">
                  <c:v>100</c:v>
                </c:pt>
                <c:pt idx="201">
                  <c:v>100</c:v>
                </c:pt>
                <c:pt idx="202">
                  <c:v>100</c:v>
                </c:pt>
                <c:pt idx="203">
                  <c:v>100</c:v>
                </c:pt>
                <c:pt idx="204">
                  <c:v>100</c:v>
                </c:pt>
                <c:pt idx="205">
                  <c:v>100</c:v>
                </c:pt>
                <c:pt idx="206">
                  <c:v>100</c:v>
                </c:pt>
                <c:pt idx="207">
                  <c:v>100</c:v>
                </c:pt>
                <c:pt idx="208">
                  <c:v>100</c:v>
                </c:pt>
                <c:pt idx="209">
                  <c:v>100</c:v>
                </c:pt>
                <c:pt idx="210">
                  <c:v>100</c:v>
                </c:pt>
                <c:pt idx="211">
                  <c:v>100</c:v>
                </c:pt>
                <c:pt idx="212">
                  <c:v>100</c:v>
                </c:pt>
                <c:pt idx="213">
                  <c:v>100</c:v>
                </c:pt>
                <c:pt idx="214">
                  <c:v>100</c:v>
                </c:pt>
                <c:pt idx="215">
                  <c:v>100</c:v>
                </c:pt>
                <c:pt idx="216">
                  <c:v>100</c:v>
                </c:pt>
                <c:pt idx="217">
                  <c:v>100</c:v>
                </c:pt>
                <c:pt idx="218">
                  <c:v>100</c:v>
                </c:pt>
                <c:pt idx="219">
                  <c:v>100</c:v>
                </c:pt>
                <c:pt idx="220">
                  <c:v>100</c:v>
                </c:pt>
                <c:pt idx="221">
                  <c:v>100</c:v>
                </c:pt>
                <c:pt idx="222">
                  <c:v>100</c:v>
                </c:pt>
                <c:pt idx="223">
                  <c:v>100</c:v>
                </c:pt>
                <c:pt idx="224">
                  <c:v>100</c:v>
                </c:pt>
                <c:pt idx="225">
                  <c:v>100</c:v>
                </c:pt>
                <c:pt idx="226">
                  <c:v>100</c:v>
                </c:pt>
                <c:pt idx="227">
                  <c:v>100</c:v>
                </c:pt>
                <c:pt idx="228">
                  <c:v>100</c:v>
                </c:pt>
                <c:pt idx="229">
                  <c:v>100</c:v>
                </c:pt>
                <c:pt idx="230">
                  <c:v>100</c:v>
                </c:pt>
                <c:pt idx="231">
                  <c:v>100</c:v>
                </c:pt>
                <c:pt idx="232">
                  <c:v>100</c:v>
                </c:pt>
                <c:pt idx="233">
                  <c:v>100</c:v>
                </c:pt>
                <c:pt idx="234">
                  <c:v>100</c:v>
                </c:pt>
                <c:pt idx="235">
                  <c:v>100</c:v>
                </c:pt>
                <c:pt idx="236">
                  <c:v>100</c:v>
                </c:pt>
                <c:pt idx="237">
                  <c:v>100</c:v>
                </c:pt>
                <c:pt idx="238">
                  <c:v>100</c:v>
                </c:pt>
                <c:pt idx="239">
                  <c:v>100</c:v>
                </c:pt>
                <c:pt idx="240">
                  <c:v>100</c:v>
                </c:pt>
                <c:pt idx="241">
                  <c:v>100</c:v>
                </c:pt>
                <c:pt idx="242">
                  <c:v>100</c:v>
                </c:pt>
                <c:pt idx="243">
                  <c:v>100</c:v>
                </c:pt>
                <c:pt idx="244">
                  <c:v>100</c:v>
                </c:pt>
                <c:pt idx="245">
                  <c:v>100</c:v>
                </c:pt>
                <c:pt idx="246">
                  <c:v>100</c:v>
                </c:pt>
                <c:pt idx="247">
                  <c:v>100</c:v>
                </c:pt>
                <c:pt idx="248">
                  <c:v>100</c:v>
                </c:pt>
                <c:pt idx="249">
                  <c:v>100</c:v>
                </c:pt>
                <c:pt idx="250">
                  <c:v>100</c:v>
                </c:pt>
                <c:pt idx="251">
                  <c:v>100</c:v>
                </c:pt>
                <c:pt idx="252">
                  <c:v>100</c:v>
                </c:pt>
                <c:pt idx="253">
                  <c:v>100</c:v>
                </c:pt>
                <c:pt idx="254">
                  <c:v>100</c:v>
                </c:pt>
                <c:pt idx="255">
                  <c:v>100</c:v>
                </c:pt>
                <c:pt idx="256">
                  <c:v>100</c:v>
                </c:pt>
                <c:pt idx="257">
                  <c:v>100</c:v>
                </c:pt>
                <c:pt idx="258">
                  <c:v>100</c:v>
                </c:pt>
                <c:pt idx="259">
                  <c:v>100</c:v>
                </c:pt>
                <c:pt idx="260">
                  <c:v>100</c:v>
                </c:pt>
                <c:pt idx="261">
                  <c:v>100</c:v>
                </c:pt>
                <c:pt idx="262">
                  <c:v>100</c:v>
                </c:pt>
                <c:pt idx="263">
                  <c:v>100</c:v>
                </c:pt>
                <c:pt idx="264">
                  <c:v>100</c:v>
                </c:pt>
                <c:pt idx="265">
                  <c:v>100</c:v>
                </c:pt>
                <c:pt idx="266">
                  <c:v>100</c:v>
                </c:pt>
                <c:pt idx="267">
                  <c:v>100</c:v>
                </c:pt>
                <c:pt idx="268">
                  <c:v>100</c:v>
                </c:pt>
                <c:pt idx="269">
                  <c:v>100</c:v>
                </c:pt>
                <c:pt idx="270">
                  <c:v>100</c:v>
                </c:pt>
                <c:pt idx="271">
                  <c:v>100</c:v>
                </c:pt>
                <c:pt idx="272">
                  <c:v>100</c:v>
                </c:pt>
                <c:pt idx="273">
                  <c:v>100</c:v>
                </c:pt>
                <c:pt idx="274">
                  <c:v>100</c:v>
                </c:pt>
                <c:pt idx="275">
                  <c:v>100</c:v>
                </c:pt>
                <c:pt idx="276">
                  <c:v>100</c:v>
                </c:pt>
                <c:pt idx="277">
                  <c:v>100</c:v>
                </c:pt>
                <c:pt idx="278">
                  <c:v>100</c:v>
                </c:pt>
                <c:pt idx="279">
                  <c:v>100</c:v>
                </c:pt>
                <c:pt idx="280">
                  <c:v>100</c:v>
                </c:pt>
                <c:pt idx="281">
                  <c:v>100</c:v>
                </c:pt>
                <c:pt idx="282">
                  <c:v>100</c:v>
                </c:pt>
                <c:pt idx="283">
                  <c:v>100</c:v>
                </c:pt>
                <c:pt idx="284">
                  <c:v>100</c:v>
                </c:pt>
                <c:pt idx="285">
                  <c:v>100</c:v>
                </c:pt>
                <c:pt idx="286">
                  <c:v>100</c:v>
                </c:pt>
                <c:pt idx="287">
                  <c:v>100</c:v>
                </c:pt>
                <c:pt idx="288">
                  <c:v>100</c:v>
                </c:pt>
                <c:pt idx="289">
                  <c:v>100</c:v>
                </c:pt>
                <c:pt idx="290">
                  <c:v>100</c:v>
                </c:pt>
                <c:pt idx="291">
                  <c:v>100</c:v>
                </c:pt>
                <c:pt idx="292">
                  <c:v>100</c:v>
                </c:pt>
                <c:pt idx="293">
                  <c:v>100</c:v>
                </c:pt>
                <c:pt idx="294">
                  <c:v>100</c:v>
                </c:pt>
                <c:pt idx="295">
                  <c:v>100</c:v>
                </c:pt>
                <c:pt idx="296">
                  <c:v>100</c:v>
                </c:pt>
                <c:pt idx="297">
                  <c:v>100</c:v>
                </c:pt>
                <c:pt idx="298">
                  <c:v>100</c:v>
                </c:pt>
                <c:pt idx="299">
                  <c:v>100</c:v>
                </c:pt>
                <c:pt idx="300">
                  <c:v>100</c:v>
                </c:pt>
                <c:pt idx="301">
                  <c:v>100</c:v>
                </c:pt>
                <c:pt idx="302">
                  <c:v>100</c:v>
                </c:pt>
                <c:pt idx="303">
                  <c:v>100</c:v>
                </c:pt>
                <c:pt idx="304">
                  <c:v>100</c:v>
                </c:pt>
                <c:pt idx="305">
                  <c:v>100</c:v>
                </c:pt>
                <c:pt idx="306">
                  <c:v>100</c:v>
                </c:pt>
                <c:pt idx="307">
                  <c:v>100</c:v>
                </c:pt>
                <c:pt idx="308">
                  <c:v>100</c:v>
                </c:pt>
                <c:pt idx="309">
                  <c:v>100</c:v>
                </c:pt>
                <c:pt idx="310">
                  <c:v>100</c:v>
                </c:pt>
                <c:pt idx="311">
                  <c:v>100</c:v>
                </c:pt>
                <c:pt idx="312">
                  <c:v>100</c:v>
                </c:pt>
                <c:pt idx="313">
                  <c:v>100</c:v>
                </c:pt>
                <c:pt idx="314">
                  <c:v>100</c:v>
                </c:pt>
                <c:pt idx="315">
                  <c:v>100</c:v>
                </c:pt>
                <c:pt idx="316">
                  <c:v>100</c:v>
                </c:pt>
                <c:pt idx="317">
                  <c:v>100</c:v>
                </c:pt>
                <c:pt idx="318">
                  <c:v>100</c:v>
                </c:pt>
                <c:pt idx="319">
                  <c:v>100</c:v>
                </c:pt>
                <c:pt idx="320">
                  <c:v>100</c:v>
                </c:pt>
                <c:pt idx="321">
                  <c:v>100</c:v>
                </c:pt>
                <c:pt idx="322">
                  <c:v>100</c:v>
                </c:pt>
                <c:pt idx="323">
                  <c:v>100</c:v>
                </c:pt>
                <c:pt idx="324">
                  <c:v>100</c:v>
                </c:pt>
                <c:pt idx="325">
                  <c:v>100</c:v>
                </c:pt>
              </c:numCache>
            </c:numRef>
          </c:yVal>
          <c:smooth val="0"/>
          <c:extLst xmlns:c16r2="http://schemas.microsoft.com/office/drawing/2015/06/chart">
            <c:ext xmlns:c16="http://schemas.microsoft.com/office/drawing/2014/chart" uri="{C3380CC4-5D6E-409C-BE32-E72D297353CC}">
              <c16:uniqueId val="{00000000-6FB9-4F8F-94E3-EC40C9384D19}"/>
            </c:ext>
          </c:extLst>
        </c:ser>
        <c:ser>
          <c:idx val="2"/>
          <c:order val="1"/>
          <c:spPr>
            <a:ln w="31750">
              <a:solidFill>
                <a:schemeClr val="tx1"/>
              </a:solidFill>
              <a:prstDash val="sysDash"/>
            </a:ln>
          </c:spPr>
          <c:marker>
            <c:symbol val="none"/>
          </c:marker>
          <c:xVal>
            <c:numRef>
              <c:f>'District ranking 2'!$BA$6:$BA$7</c:f>
              <c:numCache>
                <c:formatCode>General</c:formatCode>
                <c:ptCount val="2"/>
                <c:pt idx="0">
                  <c:v>10</c:v>
                </c:pt>
                <c:pt idx="1">
                  <c:v>10</c:v>
                </c:pt>
              </c:numCache>
            </c:numRef>
          </c:xVal>
          <c:yVal>
            <c:numRef>
              <c:f>'District ranking 2'!$BB$6:$BB$7</c:f>
              <c:numCache>
                <c:formatCode>General</c:formatCode>
                <c:ptCount val="2"/>
                <c:pt idx="0">
                  <c:v>0</c:v>
                </c:pt>
                <c:pt idx="1">
                  <c:v>50</c:v>
                </c:pt>
              </c:numCache>
            </c:numRef>
          </c:yVal>
          <c:smooth val="0"/>
          <c:extLst xmlns:c16r2="http://schemas.microsoft.com/office/drawing/2015/06/chart">
            <c:ext xmlns:c16="http://schemas.microsoft.com/office/drawing/2014/chart" uri="{C3380CC4-5D6E-409C-BE32-E72D297353CC}">
              <c16:uniqueId val="{00000001-6FB9-4F8F-94E3-EC40C9384D19}"/>
            </c:ext>
          </c:extLst>
        </c:ser>
        <c:ser>
          <c:idx val="3"/>
          <c:order val="2"/>
          <c:spPr>
            <a:ln w="31750">
              <a:solidFill>
                <a:schemeClr val="tx1"/>
              </a:solidFill>
              <a:prstDash val="sysDash"/>
            </a:ln>
          </c:spPr>
          <c:marker>
            <c:symbol val="none"/>
          </c:marker>
          <c:xVal>
            <c:numRef>
              <c:f>'District ranking 2'!$BA$8:$BA$9</c:f>
              <c:numCache>
                <c:formatCode>General</c:formatCode>
                <c:ptCount val="2"/>
                <c:pt idx="0">
                  <c:v>0</c:v>
                </c:pt>
                <c:pt idx="1">
                  <c:v>10</c:v>
                </c:pt>
              </c:numCache>
            </c:numRef>
          </c:xVal>
          <c:yVal>
            <c:numRef>
              <c:f>'District ranking 2'!$BB$8:$BB$9</c:f>
              <c:numCache>
                <c:formatCode>General</c:formatCode>
                <c:ptCount val="2"/>
                <c:pt idx="0">
                  <c:v>50</c:v>
                </c:pt>
                <c:pt idx="1">
                  <c:v>50</c:v>
                </c:pt>
              </c:numCache>
            </c:numRef>
          </c:yVal>
          <c:smooth val="0"/>
          <c:extLst xmlns:c16r2="http://schemas.microsoft.com/office/drawing/2015/06/chart">
            <c:ext xmlns:c16="http://schemas.microsoft.com/office/drawing/2014/chart" uri="{C3380CC4-5D6E-409C-BE32-E72D297353CC}">
              <c16:uniqueId val="{00000002-6FB9-4F8F-94E3-EC40C9384D19}"/>
            </c:ext>
          </c:extLst>
        </c:ser>
        <c:ser>
          <c:idx val="4"/>
          <c:order val="3"/>
          <c:spPr>
            <a:ln w="31750">
              <a:solidFill>
                <a:schemeClr val="tx1"/>
              </a:solidFill>
              <a:prstDash val="sysDash"/>
            </a:ln>
          </c:spPr>
          <c:marker>
            <c:symbol val="none"/>
          </c:marker>
          <c:xVal>
            <c:numRef>
              <c:f>'District ranking 2'!$BA$10:$BA$11</c:f>
              <c:numCache>
                <c:formatCode>General</c:formatCode>
                <c:ptCount val="2"/>
                <c:pt idx="0">
                  <c:v>25</c:v>
                </c:pt>
                <c:pt idx="1">
                  <c:v>25</c:v>
                </c:pt>
              </c:numCache>
            </c:numRef>
          </c:xVal>
          <c:yVal>
            <c:numRef>
              <c:f>'District ranking 2'!$BB$10:$BB$11</c:f>
              <c:numCache>
                <c:formatCode>General</c:formatCode>
                <c:ptCount val="2"/>
                <c:pt idx="0">
                  <c:v>0</c:v>
                </c:pt>
                <c:pt idx="1">
                  <c:v>80</c:v>
                </c:pt>
              </c:numCache>
            </c:numRef>
          </c:yVal>
          <c:smooth val="0"/>
          <c:extLst xmlns:c16r2="http://schemas.microsoft.com/office/drawing/2015/06/chart">
            <c:ext xmlns:c16="http://schemas.microsoft.com/office/drawing/2014/chart" uri="{C3380CC4-5D6E-409C-BE32-E72D297353CC}">
              <c16:uniqueId val="{00000003-6FB9-4F8F-94E3-EC40C9384D19}"/>
            </c:ext>
          </c:extLst>
        </c:ser>
        <c:ser>
          <c:idx val="5"/>
          <c:order val="4"/>
          <c:spPr>
            <a:ln w="31750">
              <a:solidFill>
                <a:prstClr val="black"/>
              </a:solidFill>
              <a:prstDash val="sysDash"/>
            </a:ln>
          </c:spPr>
          <c:marker>
            <c:symbol val="none"/>
          </c:marker>
          <c:xVal>
            <c:numRef>
              <c:f>'District ranking 2'!$BA$12:$BA$13</c:f>
              <c:numCache>
                <c:formatCode>General</c:formatCode>
                <c:ptCount val="2"/>
                <c:pt idx="0">
                  <c:v>0</c:v>
                </c:pt>
                <c:pt idx="1">
                  <c:v>25</c:v>
                </c:pt>
              </c:numCache>
            </c:numRef>
          </c:xVal>
          <c:yVal>
            <c:numRef>
              <c:f>'District ranking 2'!$BB$12:$BB$13</c:f>
              <c:numCache>
                <c:formatCode>General</c:formatCode>
                <c:ptCount val="2"/>
                <c:pt idx="0">
                  <c:v>80</c:v>
                </c:pt>
                <c:pt idx="1">
                  <c:v>80</c:v>
                </c:pt>
              </c:numCache>
            </c:numRef>
          </c:yVal>
          <c:smooth val="0"/>
          <c:extLst xmlns:c16r2="http://schemas.microsoft.com/office/drawing/2015/06/chart">
            <c:ext xmlns:c16="http://schemas.microsoft.com/office/drawing/2014/chart" uri="{C3380CC4-5D6E-409C-BE32-E72D297353CC}">
              <c16:uniqueId val="{00000004-6FB9-4F8F-94E3-EC40C9384D19}"/>
            </c:ext>
          </c:extLst>
        </c:ser>
        <c:ser>
          <c:idx val="6"/>
          <c:order val="5"/>
          <c:spPr>
            <a:ln w="31750">
              <a:solidFill>
                <a:prstClr val="black"/>
              </a:solidFill>
              <a:prstDash val="sysDash"/>
            </a:ln>
          </c:spPr>
          <c:marker>
            <c:symbol val="none"/>
          </c:marker>
          <c:xVal>
            <c:numRef>
              <c:f>'District ranking 2'!$BA$14:$BA$15</c:f>
              <c:numCache>
                <c:formatCode>General</c:formatCode>
                <c:ptCount val="2"/>
                <c:pt idx="0">
                  <c:v>50</c:v>
                </c:pt>
                <c:pt idx="1">
                  <c:v>50</c:v>
                </c:pt>
              </c:numCache>
            </c:numRef>
          </c:xVal>
          <c:yVal>
            <c:numRef>
              <c:f>'District ranking 2'!$BB$14:$BB$15</c:f>
              <c:numCache>
                <c:formatCode>General</c:formatCode>
                <c:ptCount val="2"/>
                <c:pt idx="0">
                  <c:v>0</c:v>
                </c:pt>
                <c:pt idx="1">
                  <c:v>98</c:v>
                </c:pt>
              </c:numCache>
            </c:numRef>
          </c:yVal>
          <c:smooth val="0"/>
          <c:extLst xmlns:c16r2="http://schemas.microsoft.com/office/drawing/2015/06/chart">
            <c:ext xmlns:c16="http://schemas.microsoft.com/office/drawing/2014/chart" uri="{C3380CC4-5D6E-409C-BE32-E72D297353CC}">
              <c16:uniqueId val="{00000005-6FB9-4F8F-94E3-EC40C9384D19}"/>
            </c:ext>
          </c:extLst>
        </c:ser>
        <c:ser>
          <c:idx val="7"/>
          <c:order val="6"/>
          <c:spPr>
            <a:ln w="31750">
              <a:solidFill>
                <a:prstClr val="black"/>
              </a:solidFill>
              <a:prstDash val="sysDash"/>
            </a:ln>
          </c:spPr>
          <c:marker>
            <c:symbol val="none"/>
          </c:marker>
          <c:xVal>
            <c:numRef>
              <c:f>'District ranking 2'!$BA$16:$BA$17</c:f>
              <c:numCache>
                <c:formatCode>General</c:formatCode>
                <c:ptCount val="2"/>
                <c:pt idx="0">
                  <c:v>0</c:v>
                </c:pt>
                <c:pt idx="1">
                  <c:v>50</c:v>
                </c:pt>
              </c:numCache>
            </c:numRef>
          </c:xVal>
          <c:yVal>
            <c:numRef>
              <c:f>'District ranking 2'!$BB$16:$BB$17</c:f>
              <c:numCache>
                <c:formatCode>General</c:formatCode>
                <c:ptCount val="2"/>
                <c:pt idx="0">
                  <c:v>99</c:v>
                </c:pt>
                <c:pt idx="1">
                  <c:v>99</c:v>
                </c:pt>
              </c:numCache>
            </c:numRef>
          </c:yVal>
          <c:smooth val="0"/>
          <c:extLst xmlns:c16r2="http://schemas.microsoft.com/office/drawing/2015/06/chart">
            <c:ext xmlns:c16="http://schemas.microsoft.com/office/drawing/2014/chart" uri="{C3380CC4-5D6E-409C-BE32-E72D297353CC}">
              <c16:uniqueId val="{00000006-6FB9-4F8F-94E3-EC40C9384D19}"/>
            </c:ext>
          </c:extLst>
        </c:ser>
        <c:dLbls>
          <c:showLegendKey val="0"/>
          <c:showVal val="0"/>
          <c:showCatName val="0"/>
          <c:showSerName val="0"/>
          <c:showPercent val="0"/>
          <c:showBubbleSize val="0"/>
        </c:dLbls>
        <c:axId val="244602408"/>
        <c:axId val="244602800"/>
      </c:scatterChart>
      <c:valAx>
        <c:axId val="244602408"/>
        <c:scaling>
          <c:orientation val="minMax"/>
          <c:max val="100"/>
        </c:scaling>
        <c:delete val="0"/>
        <c:axPos val="b"/>
        <c:majorGridlines>
          <c:spPr>
            <a:ln>
              <a:solidFill>
                <a:sysClr val="window" lastClr="FFFFFF">
                  <a:lumMod val="75000"/>
                </a:sysClr>
              </a:solidFill>
            </a:ln>
          </c:spPr>
        </c:majorGridlines>
        <c:title>
          <c:tx>
            <c:rich>
              <a:bodyPr/>
              <a:lstStyle/>
              <a:p>
                <a:pPr>
                  <a:defRPr sz="1800" b="0"/>
                </a:pPr>
                <a:r>
                  <a:rPr lang="en-US" sz="1800" b="0"/>
                  <a:t>% of all districts</a:t>
                </a:r>
              </a:p>
            </c:rich>
          </c:tx>
          <c:overlay val="0"/>
        </c:title>
        <c:numFmt formatCode="General" sourceLinked="1"/>
        <c:majorTickMark val="out"/>
        <c:minorTickMark val="out"/>
        <c:tickLblPos val="nextTo"/>
        <c:txPr>
          <a:bodyPr/>
          <a:lstStyle/>
          <a:p>
            <a:pPr>
              <a:defRPr sz="1400"/>
            </a:pPr>
            <a:endParaRPr lang="en-US"/>
          </a:p>
        </c:txPr>
        <c:crossAx val="244602800"/>
        <c:crosses val="autoZero"/>
        <c:crossBetween val="midCat"/>
        <c:majorUnit val="10"/>
        <c:minorUnit val="5"/>
      </c:valAx>
      <c:valAx>
        <c:axId val="244602800"/>
        <c:scaling>
          <c:orientation val="minMax"/>
          <c:max val="102"/>
          <c:min val="0"/>
        </c:scaling>
        <c:delete val="0"/>
        <c:axPos val="l"/>
        <c:majorGridlines>
          <c:spPr>
            <a:ln>
              <a:solidFill>
                <a:schemeClr val="bg1">
                  <a:lumMod val="75000"/>
                </a:schemeClr>
              </a:solidFill>
            </a:ln>
          </c:spPr>
        </c:majorGridlines>
        <c:title>
          <c:tx>
            <c:rich>
              <a:bodyPr rot="-5400000" vert="horz"/>
              <a:lstStyle/>
              <a:p>
                <a:pPr>
                  <a:defRPr sz="1800" b="1"/>
                </a:pPr>
                <a:r>
                  <a:rPr lang="en-US" sz="1800" b="1"/>
                  <a:t>% of all LSOAs in decile one</a:t>
                </a:r>
              </a:p>
            </c:rich>
          </c:tx>
          <c:layout>
            <c:manualLayout>
              <c:xMode val="edge"/>
              <c:yMode val="edge"/>
              <c:x val="4.1717265315960303E-2"/>
              <c:y val="0.17973043821710877"/>
            </c:manualLayout>
          </c:layout>
          <c:overlay val="0"/>
        </c:title>
        <c:numFmt formatCode="0" sourceLinked="0"/>
        <c:majorTickMark val="out"/>
        <c:minorTickMark val="out"/>
        <c:tickLblPos val="nextTo"/>
        <c:crossAx val="244602408"/>
        <c:crosses val="autoZero"/>
        <c:crossBetween val="midCat"/>
        <c:majorUnit val="10"/>
        <c:minorUnit val="5"/>
      </c:valAx>
      <c:spPr>
        <a:ln>
          <a:solidFill>
            <a:prstClr val="black"/>
          </a:solidFill>
        </a:ln>
      </c:spPr>
    </c:plotArea>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19451025625037"/>
          <c:y val="8.0540634444737177E-2"/>
          <c:w val="0.74589229236690124"/>
          <c:h val="0.74225898267489365"/>
        </c:manualLayout>
      </c:layout>
      <c:scatterChart>
        <c:scatterStyle val="lineMarker"/>
        <c:varyColors val="0"/>
        <c:ser>
          <c:idx val="0"/>
          <c:order val="0"/>
          <c:spPr>
            <a:ln w="41275"/>
          </c:spPr>
          <c:marker>
            <c:symbol val="none"/>
          </c:marker>
          <c:yVal>
            <c:numRef>
              <c:f>'UKAll-2013-2015'!$Z$118:$DT$118</c:f>
              <c:numCache>
                <c:formatCode>General</c:formatCode>
                <c:ptCount val="99"/>
                <c:pt idx="0">
                  <c:v>1</c:v>
                </c:pt>
                <c:pt idx="1">
                  <c:v>1</c:v>
                </c:pt>
                <c:pt idx="2">
                  <c:v>1</c:v>
                </c:pt>
                <c:pt idx="3">
                  <c:v>1</c:v>
                </c:pt>
                <c:pt idx="4">
                  <c:v>1</c:v>
                </c:pt>
                <c:pt idx="5">
                  <c:v>1</c:v>
                </c:pt>
                <c:pt idx="6">
                  <c:v>1</c:v>
                </c:pt>
                <c:pt idx="7">
                  <c:v>0.99208152157236751</c:v>
                </c:pt>
                <c:pt idx="8">
                  <c:v>0.92480843408546554</c:v>
                </c:pt>
                <c:pt idx="9">
                  <c:v>0.74087390293738165</c:v>
                </c:pt>
                <c:pt idx="10">
                  <c:v>0.7244879025731894</c:v>
                </c:pt>
                <c:pt idx="11">
                  <c:v>0.51998865573743003</c:v>
                </c:pt>
                <c:pt idx="12">
                  <c:v>0.48124459436661121</c:v>
                </c:pt>
                <c:pt idx="13">
                  <c:v>0.49751797768997813</c:v>
                </c:pt>
                <c:pt idx="14">
                  <c:v>0.47221863592124336</c:v>
                </c:pt>
                <c:pt idx="15">
                  <c:v>0.46329983290902133</c:v>
                </c:pt>
                <c:pt idx="16">
                  <c:v>0.41526007812376409</c:v>
                </c:pt>
                <c:pt idx="17">
                  <c:v>0.43831481760205709</c:v>
                </c:pt>
                <c:pt idx="18">
                  <c:v>0.43396537003049818</c:v>
                </c:pt>
                <c:pt idx="19">
                  <c:v>0.35046674971151198</c:v>
                </c:pt>
                <c:pt idx="20">
                  <c:v>0.36918617760503414</c:v>
                </c:pt>
                <c:pt idx="21">
                  <c:v>0.36298039454477027</c:v>
                </c:pt>
                <c:pt idx="22">
                  <c:v>0.34975153270559073</c:v>
                </c:pt>
                <c:pt idx="23">
                  <c:v>0.34726322615729133</c:v>
                </c:pt>
                <c:pt idx="24">
                  <c:v>0.33425785706585587</c:v>
                </c:pt>
                <c:pt idx="25">
                  <c:v>0.31430242943083103</c:v>
                </c:pt>
                <c:pt idx="26">
                  <c:v>0.29391700396536202</c:v>
                </c:pt>
                <c:pt idx="27">
                  <c:v>0.31918025069811595</c:v>
                </c:pt>
                <c:pt idx="28">
                  <c:v>0.30281887861863138</c:v>
                </c:pt>
                <c:pt idx="29">
                  <c:v>0.28179407924188832</c:v>
                </c:pt>
                <c:pt idx="30">
                  <c:v>0.28018884754749002</c:v>
                </c:pt>
                <c:pt idx="31">
                  <c:v>0.26069821755159178</c:v>
                </c:pt>
                <c:pt idx="32">
                  <c:v>0.28260675030889032</c:v>
                </c:pt>
                <c:pt idx="33">
                  <c:v>0.26721046055531844</c:v>
                </c:pt>
                <c:pt idx="34">
                  <c:v>0.24831159672704448</c:v>
                </c:pt>
                <c:pt idx="35">
                  <c:v>0.24642674830706165</c:v>
                </c:pt>
                <c:pt idx="36">
                  <c:v>0.25312224710968761</c:v>
                </c:pt>
                <c:pt idx="37">
                  <c:v>0.23691722309640359</c:v>
                </c:pt>
                <c:pt idx="38">
                  <c:v>0.23509500587088009</c:v>
                </c:pt>
                <c:pt idx="39">
                  <c:v>0.20390187277207092</c:v>
                </c:pt>
                <c:pt idx="40">
                  <c:v>0.21159878217023745</c:v>
                </c:pt>
                <c:pt idx="41">
                  <c:v>0.19523310882395192</c:v>
                </c:pt>
                <c:pt idx="42">
                  <c:v>0.19923322831781096</c:v>
                </c:pt>
                <c:pt idx="43">
                  <c:v>0.18435184760125631</c:v>
                </c:pt>
                <c:pt idx="44">
                  <c:v>0.16769015593586109</c:v>
                </c:pt>
                <c:pt idx="45">
                  <c:v>0.16931232804759122</c:v>
                </c:pt>
                <c:pt idx="46">
                  <c:v>0.15042091575419991</c:v>
                </c:pt>
                <c:pt idx="47">
                  <c:v>0.15695245767973243</c:v>
                </c:pt>
                <c:pt idx="48">
                  <c:v>0.15639892194344451</c:v>
                </c:pt>
                <c:pt idx="49">
                  <c:v>0.1588609226218291</c:v>
                </c:pt>
                <c:pt idx="50">
                  <c:v>0.1381234345827155</c:v>
                </c:pt>
                <c:pt idx="51">
                  <c:v>0.14155771183812751</c:v>
                </c:pt>
                <c:pt idx="52">
                  <c:v>0.14076522689882562</c:v>
                </c:pt>
                <c:pt idx="53">
                  <c:v>0.14250895668693017</c:v>
                </c:pt>
                <c:pt idx="54">
                  <c:v>0.14426292758468795</c:v>
                </c:pt>
                <c:pt idx="55">
                  <c:v>0.12180728753579247</c:v>
                </c:pt>
                <c:pt idx="56">
                  <c:v>0.14279315604963622</c:v>
                </c:pt>
                <c:pt idx="57">
                  <c:v>0.14366243984309846</c:v>
                </c:pt>
                <c:pt idx="58">
                  <c:v>0.12256093232312951</c:v>
                </c:pt>
                <c:pt idx="59">
                  <c:v>0.12754505846512704</c:v>
                </c:pt>
                <c:pt idx="60">
                  <c:v>0.12733497587575152</c:v>
                </c:pt>
                <c:pt idx="61">
                  <c:v>0.12924046254283755</c:v>
                </c:pt>
                <c:pt idx="62">
                  <c:v>0.10823942321205113</c:v>
                </c:pt>
                <c:pt idx="63">
                  <c:v>0.109527280883755</c:v>
                </c:pt>
                <c:pt idx="64">
                  <c:v>0.13081142653822223</c:v>
                </c:pt>
                <c:pt idx="65">
                  <c:v>9.9674264524464609E-2</c:v>
                </c:pt>
                <c:pt idx="66">
                  <c:v>9.897052693403309E-2</c:v>
                </c:pt>
                <c:pt idx="67">
                  <c:v>9.8262938493394722E-2</c:v>
                </c:pt>
                <c:pt idx="68">
                  <c:v>0.11760674690125174</c:v>
                </c:pt>
                <c:pt idx="69">
                  <c:v>0.11693605297275193</c:v>
                </c:pt>
                <c:pt idx="70">
                  <c:v>0.11626170273346415</c:v>
                </c:pt>
                <c:pt idx="71">
                  <c:v>8.1523634481617605E-2</c:v>
                </c:pt>
                <c:pt idx="72">
                  <c:v>8.1947348450976107E-2</c:v>
                </c:pt>
                <c:pt idx="73">
                  <c:v>0.10251316993909831</c:v>
                </c:pt>
                <c:pt idx="74">
                  <c:v>0.10290212080898564</c:v>
                </c:pt>
                <c:pt idx="75">
                  <c:v>8.1575305975876117E-2</c:v>
                </c:pt>
                <c:pt idx="76">
                  <c:v>8.373287364568234E-2</c:v>
                </c:pt>
                <c:pt idx="77">
                  <c:v>7.5732604989986671E-2</c:v>
                </c:pt>
                <c:pt idx="78">
                  <c:v>7.5571100711595507E-2</c:v>
                </c:pt>
                <c:pt idx="79">
                  <c:v>7.5408636784865438E-2</c:v>
                </c:pt>
                <c:pt idx="80">
                  <c:v>9.5098432067097727E-2</c:v>
                </c:pt>
                <c:pt idx="81">
                  <c:v>7.5868847167394879E-2</c:v>
                </c:pt>
                <c:pt idx="82">
                  <c:v>5.7939467273692973E-2</c:v>
                </c:pt>
                <c:pt idx="83">
                  <c:v>6.099052252264503E-2</c:v>
                </c:pt>
                <c:pt idx="84">
                  <c:v>6.1974467018116791E-2</c:v>
                </c:pt>
                <c:pt idx="85">
                  <c:v>6.230352792529268E-2</c:v>
                </c:pt>
                <c:pt idx="86">
                  <c:v>6.2634812426466083E-2</c:v>
                </c:pt>
                <c:pt idx="87">
                  <c:v>6.2050508737116733E-2</c:v>
                </c:pt>
                <c:pt idx="88">
                  <c:v>6.7056215730986496E-2</c:v>
                </c:pt>
                <c:pt idx="89">
                  <c:v>4.6516706772407407E-2</c:v>
                </c:pt>
                <c:pt idx="90">
                  <c:v>6.8178494752398261E-2</c:v>
                </c:pt>
                <c:pt idx="91">
                  <c:v>4.9758223989851878E-2</c:v>
                </c:pt>
                <c:pt idx="92">
                  <c:v>5.4081700562423389E-2</c:v>
                </c:pt>
                <c:pt idx="93">
                  <c:v>1.3819111096611757E-2</c:v>
                </c:pt>
                <c:pt idx="94">
                  <c:v>1.6737032789068094E-2</c:v>
                </c:pt>
                <c:pt idx="95">
                  <c:v>1.5173469148926354E-2</c:v>
                </c:pt>
                <c:pt idx="96">
                  <c:v>1.6765868533074116E-2</c:v>
                </c:pt>
                <c:pt idx="97">
                  <c:v>3.0686293075384102E-2</c:v>
                </c:pt>
                <c:pt idx="98">
                  <c:v>5.8144334290946058E-2</c:v>
                </c:pt>
              </c:numCache>
            </c:numRef>
          </c:yVal>
          <c:smooth val="0"/>
        </c:ser>
        <c:dLbls>
          <c:showLegendKey val="0"/>
          <c:showVal val="0"/>
          <c:showCatName val="0"/>
          <c:showSerName val="0"/>
          <c:showPercent val="0"/>
          <c:showBubbleSize val="0"/>
        </c:dLbls>
        <c:axId val="244603192"/>
        <c:axId val="244603584"/>
      </c:scatterChart>
      <c:valAx>
        <c:axId val="244603192"/>
        <c:scaling>
          <c:orientation val="minMax"/>
          <c:max val="100"/>
          <c:min val="0"/>
        </c:scaling>
        <c:delete val="0"/>
        <c:axPos val="b"/>
        <c:majorGridlines>
          <c:spPr>
            <a:ln>
              <a:solidFill>
                <a:sysClr val="window" lastClr="FFFFFF">
                  <a:lumMod val="75000"/>
                </a:sysClr>
              </a:solidFill>
            </a:ln>
          </c:spPr>
        </c:majorGridlines>
        <c:title>
          <c:tx>
            <c:rich>
              <a:bodyPr/>
              <a:lstStyle/>
              <a:p>
                <a:pPr>
                  <a:defRPr sz="1200"/>
                </a:pPr>
                <a:r>
                  <a:rPr lang="en-US" sz="1200"/>
                  <a:t>Age at which becomes disabled</a:t>
                </a:r>
              </a:p>
            </c:rich>
          </c:tx>
          <c:overlay val="0"/>
        </c:title>
        <c:majorTickMark val="out"/>
        <c:minorTickMark val="out"/>
        <c:tickLblPos val="nextTo"/>
        <c:spPr>
          <a:ln>
            <a:solidFill>
              <a:sysClr val="window" lastClr="FFFFFF">
                <a:lumMod val="75000"/>
              </a:sysClr>
            </a:solidFill>
          </a:ln>
        </c:spPr>
        <c:crossAx val="244603584"/>
        <c:crosses val="autoZero"/>
        <c:crossBetween val="midCat"/>
        <c:majorUnit val="10"/>
        <c:minorUnit val="5"/>
      </c:valAx>
      <c:valAx>
        <c:axId val="244603584"/>
        <c:scaling>
          <c:orientation val="minMax"/>
          <c:max val="1"/>
          <c:min val="0"/>
        </c:scaling>
        <c:delete val="0"/>
        <c:axPos val="l"/>
        <c:majorGridlines>
          <c:spPr>
            <a:ln>
              <a:solidFill>
                <a:schemeClr val="bg1">
                  <a:lumMod val="85000"/>
                </a:schemeClr>
              </a:solidFill>
            </a:ln>
          </c:spPr>
        </c:majorGridlines>
        <c:title>
          <c:tx>
            <c:rich>
              <a:bodyPr rot="-5400000" vert="horz"/>
              <a:lstStyle/>
              <a:p>
                <a:pPr>
                  <a:defRPr sz="1400"/>
                </a:pPr>
                <a:r>
                  <a:rPr lang="en-US" sz="1400"/>
                  <a:t>Proportion of life spent with disability</a:t>
                </a:r>
              </a:p>
            </c:rich>
          </c:tx>
          <c:layout>
            <c:manualLayout>
              <c:xMode val="edge"/>
              <c:yMode val="edge"/>
              <c:x val="1.0552757766580328E-2"/>
              <c:y val="5.6567198223104125E-2"/>
            </c:manualLayout>
          </c:layout>
          <c:overlay val="0"/>
        </c:title>
        <c:numFmt formatCode="General" sourceLinked="1"/>
        <c:majorTickMark val="out"/>
        <c:minorTickMark val="out"/>
        <c:tickLblPos val="nextTo"/>
        <c:spPr>
          <a:ln>
            <a:solidFill>
              <a:sysClr val="window" lastClr="FFFFFF">
                <a:lumMod val="75000"/>
              </a:sysClr>
            </a:solidFill>
          </a:ln>
        </c:spPr>
        <c:crossAx val="244603192"/>
        <c:crosses val="autoZero"/>
        <c:crossBetween val="midCat"/>
        <c:majorUnit val="0.1"/>
        <c:minorUnit val="0.05"/>
      </c:valAx>
      <c:spPr>
        <a:ln>
          <a:solidFill>
            <a:sysClr val="window" lastClr="FFFFFF">
              <a:lumMod val="75000"/>
            </a:sysClr>
          </a:solidFill>
        </a:ln>
      </c:spPr>
    </c:plotArea>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A97050-660F-4A32-8ABF-B8B6A1CAD1BA}" type="datetimeFigureOut">
              <a:rPr lang="en-GB" smtClean="0"/>
              <a:pPr/>
              <a:t>12/09/2018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E0234-B679-4FEB-8EC1-16BB90F13B74}" type="slidenum">
              <a:rPr lang="en-GB" smtClean="0"/>
              <a:pPr/>
              <a:t>‹#›</a:t>
            </a:fld>
            <a:endParaRPr lang="en-GB"/>
          </a:p>
        </p:txBody>
      </p:sp>
    </p:spTree>
    <p:extLst>
      <p:ext uri="{BB962C8B-B14F-4D97-AF65-F5344CB8AC3E}">
        <p14:creationId xmlns:p14="http://schemas.microsoft.com/office/powerpoint/2010/main" val="2465239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D5E0234-B679-4FEB-8EC1-16BB90F13B74}" type="slidenum">
              <a:rPr lang="en-GB" smtClean="0"/>
              <a:pPr/>
              <a:t>1</a:t>
            </a:fld>
            <a:endParaRPr lang="en-GB"/>
          </a:p>
        </p:txBody>
      </p:sp>
    </p:spTree>
    <p:extLst>
      <p:ext uri="{BB962C8B-B14F-4D97-AF65-F5344CB8AC3E}">
        <p14:creationId xmlns:p14="http://schemas.microsoft.com/office/powerpoint/2010/main" val="2601379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endParaRPr lang="en-GB" dirty="0"/>
          </a:p>
        </p:txBody>
      </p:sp>
      <p:sp>
        <p:nvSpPr>
          <p:cNvPr id="4" name="Slide Number Placeholder 3"/>
          <p:cNvSpPr>
            <a:spLocks noGrp="1"/>
          </p:cNvSpPr>
          <p:nvPr>
            <p:ph type="sldNum" sz="quarter" idx="10"/>
          </p:nvPr>
        </p:nvSpPr>
        <p:spPr/>
        <p:txBody>
          <a:bodyPr/>
          <a:lstStyle/>
          <a:p>
            <a:fld id="{4D5E0234-B679-4FEB-8EC1-16BB90F13B74}" type="slidenum">
              <a:rPr lang="en-GB" smtClean="0"/>
              <a:pPr/>
              <a:t>10</a:t>
            </a:fld>
            <a:endParaRPr lang="en-GB"/>
          </a:p>
        </p:txBody>
      </p:sp>
    </p:spTree>
    <p:extLst>
      <p:ext uri="{BB962C8B-B14F-4D97-AF65-F5344CB8AC3E}">
        <p14:creationId xmlns:p14="http://schemas.microsoft.com/office/powerpoint/2010/main" val="561014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4D5E0234-B679-4FEB-8EC1-16BB90F13B74}" type="slidenum">
              <a:rPr lang="en-GB" smtClean="0"/>
              <a:pPr/>
              <a:t>11</a:t>
            </a:fld>
            <a:endParaRPr lang="en-GB"/>
          </a:p>
        </p:txBody>
      </p:sp>
    </p:spTree>
    <p:extLst>
      <p:ext uri="{BB962C8B-B14F-4D97-AF65-F5344CB8AC3E}">
        <p14:creationId xmlns:p14="http://schemas.microsoft.com/office/powerpoint/2010/main" val="2843252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D5E0234-B679-4FEB-8EC1-16BB90F13B74}" type="slidenum">
              <a:rPr lang="en-GB" smtClean="0"/>
              <a:pPr/>
              <a:t>12</a:t>
            </a:fld>
            <a:endParaRPr lang="en-GB"/>
          </a:p>
        </p:txBody>
      </p:sp>
    </p:spTree>
    <p:extLst>
      <p:ext uri="{BB962C8B-B14F-4D97-AF65-F5344CB8AC3E}">
        <p14:creationId xmlns:p14="http://schemas.microsoft.com/office/powerpoint/2010/main" val="4198810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baseline="0" dirty="0" smtClean="0"/>
          </a:p>
          <a:p>
            <a:r>
              <a:rPr lang="en-GB" baseline="0" dirty="0" smtClean="0"/>
              <a:t>Lets turn to the results by deprivation </a:t>
            </a:r>
            <a:r>
              <a:rPr lang="en-GB" baseline="0" dirty="0" err="1" smtClean="0"/>
              <a:t>decile</a:t>
            </a:r>
            <a:r>
              <a:rPr lang="en-GB" baseline="0" dirty="0" smtClean="0"/>
              <a:t>. We report these for </a:t>
            </a:r>
            <a:r>
              <a:rPr lang="en-GB" baseline="0" dirty="0" err="1" smtClean="0"/>
              <a:t>bot</a:t>
            </a:r>
            <a:r>
              <a:rPr lang="en-GB" baseline="0" dirty="0" smtClean="0"/>
              <a:t> genders for life </a:t>
            </a:r>
            <a:r>
              <a:rPr lang="en-GB" baseline="0" dirty="0" err="1" smtClean="0"/>
              <a:t>expectanc</a:t>
            </a:r>
            <a:r>
              <a:rPr lang="en-GB" baseline="0" dirty="0" smtClean="0"/>
              <a:t> and lifespan.</a:t>
            </a:r>
          </a:p>
          <a:p>
            <a:endParaRPr lang="en-GB" baseline="0" dirty="0" smtClean="0"/>
          </a:p>
          <a:p>
            <a:r>
              <a:rPr lang="en-GB" baseline="0" dirty="0" smtClean="0"/>
              <a:t>As life expectancy increases the variation in lifespan between the richest and poorest initially reduced and then remained constant. Now it appears to be enlarging as can be seen from this table. Again using men as my illustration the gap is widening such that by 2081 it will be 12.3 years as compared with 8.7 years in 2001. In the poorest </a:t>
            </a:r>
            <a:r>
              <a:rPr lang="en-GB" baseline="0" dirty="0" err="1" smtClean="0"/>
              <a:t>decile</a:t>
            </a:r>
            <a:r>
              <a:rPr lang="en-GB" baseline="0" dirty="0" smtClean="0"/>
              <a:t> that gap hardly changes but in the richest </a:t>
            </a:r>
            <a:r>
              <a:rPr lang="en-GB" baseline="0" dirty="0" err="1" smtClean="0"/>
              <a:t>decile</a:t>
            </a:r>
            <a:r>
              <a:rPr lang="en-GB" baseline="0" dirty="0" smtClean="0"/>
              <a:t> the gap reduces by 2.2 years.</a:t>
            </a:r>
            <a:endParaRPr lang="en-GB" dirty="0"/>
          </a:p>
        </p:txBody>
      </p:sp>
      <p:sp>
        <p:nvSpPr>
          <p:cNvPr id="4" name="Slide Number Placeholder 3"/>
          <p:cNvSpPr>
            <a:spLocks noGrp="1"/>
          </p:cNvSpPr>
          <p:nvPr>
            <p:ph type="sldNum" sz="quarter" idx="10"/>
          </p:nvPr>
        </p:nvSpPr>
        <p:spPr/>
        <p:txBody>
          <a:bodyPr/>
          <a:lstStyle/>
          <a:p>
            <a:fld id="{4D5E0234-B679-4FEB-8EC1-16BB90F13B74}" type="slidenum">
              <a:rPr lang="en-GB" smtClean="0"/>
              <a:pPr/>
              <a:t>14</a:t>
            </a:fld>
            <a:endParaRPr lang="en-GB"/>
          </a:p>
        </p:txBody>
      </p:sp>
    </p:spTree>
    <p:extLst>
      <p:ext uri="{BB962C8B-B14F-4D97-AF65-F5344CB8AC3E}">
        <p14:creationId xmlns:p14="http://schemas.microsoft.com/office/powerpoint/2010/main" val="2650107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D5E0234-B679-4FEB-8EC1-16BB90F13B74}" type="slidenum">
              <a:rPr lang="en-GB" smtClean="0"/>
              <a:pPr/>
              <a:t>15</a:t>
            </a:fld>
            <a:endParaRPr lang="en-GB"/>
          </a:p>
        </p:txBody>
      </p:sp>
    </p:spTree>
    <p:extLst>
      <p:ext uri="{BB962C8B-B14F-4D97-AF65-F5344CB8AC3E}">
        <p14:creationId xmlns:p14="http://schemas.microsoft.com/office/powerpoint/2010/main" val="448218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D5E0234-B679-4FEB-8EC1-16BB90F13B74}" type="slidenum">
              <a:rPr lang="en-GB" smtClean="0"/>
              <a:pPr/>
              <a:t>16</a:t>
            </a:fld>
            <a:endParaRPr lang="en-GB"/>
          </a:p>
        </p:txBody>
      </p:sp>
    </p:spTree>
    <p:extLst>
      <p:ext uri="{BB962C8B-B14F-4D97-AF65-F5344CB8AC3E}">
        <p14:creationId xmlns:p14="http://schemas.microsoft.com/office/powerpoint/2010/main" val="661387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D5E0234-B679-4FEB-8EC1-16BB90F13B74}" type="slidenum">
              <a:rPr lang="en-GB" smtClean="0"/>
              <a:pPr/>
              <a:t>17</a:t>
            </a:fld>
            <a:endParaRPr lang="en-GB"/>
          </a:p>
        </p:txBody>
      </p:sp>
    </p:spTree>
    <p:extLst>
      <p:ext uri="{BB962C8B-B14F-4D97-AF65-F5344CB8AC3E}">
        <p14:creationId xmlns:p14="http://schemas.microsoft.com/office/powerpoint/2010/main" val="2505802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endParaRPr lang="en-GB" dirty="0"/>
          </a:p>
        </p:txBody>
      </p:sp>
      <p:sp>
        <p:nvSpPr>
          <p:cNvPr id="4" name="Slide Number Placeholder 3"/>
          <p:cNvSpPr>
            <a:spLocks noGrp="1"/>
          </p:cNvSpPr>
          <p:nvPr>
            <p:ph type="sldNum" sz="quarter" idx="10"/>
          </p:nvPr>
        </p:nvSpPr>
        <p:spPr/>
        <p:txBody>
          <a:bodyPr/>
          <a:lstStyle/>
          <a:p>
            <a:fld id="{4D5E0234-B679-4FEB-8EC1-16BB90F13B74}" type="slidenum">
              <a:rPr lang="en-GB" smtClean="0"/>
              <a:pPr/>
              <a:t>18</a:t>
            </a:fld>
            <a:endParaRPr lang="en-GB"/>
          </a:p>
        </p:txBody>
      </p:sp>
    </p:spTree>
    <p:extLst>
      <p:ext uri="{BB962C8B-B14F-4D97-AF65-F5344CB8AC3E}">
        <p14:creationId xmlns:p14="http://schemas.microsoft.com/office/powerpoint/2010/main" val="2480400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D5E0234-B679-4FEB-8EC1-16BB90F13B74}" type="slidenum">
              <a:rPr lang="en-GB" smtClean="0"/>
              <a:pPr/>
              <a:t>19</a:t>
            </a:fld>
            <a:endParaRPr lang="en-GB"/>
          </a:p>
        </p:txBody>
      </p:sp>
    </p:spTree>
    <p:extLst>
      <p:ext uri="{BB962C8B-B14F-4D97-AF65-F5344CB8AC3E}">
        <p14:creationId xmlns:p14="http://schemas.microsoft.com/office/powerpoint/2010/main" val="557561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D5E0234-B679-4FEB-8EC1-16BB90F13B74}" type="slidenum">
              <a:rPr lang="en-GB" smtClean="0"/>
              <a:pPr/>
              <a:t>20</a:t>
            </a:fld>
            <a:endParaRPr lang="en-GB"/>
          </a:p>
        </p:txBody>
      </p:sp>
    </p:spTree>
    <p:extLst>
      <p:ext uri="{BB962C8B-B14F-4D97-AF65-F5344CB8AC3E}">
        <p14:creationId xmlns:p14="http://schemas.microsoft.com/office/powerpoint/2010/main" val="3193452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32500" lnSpcReduction="20000"/>
          </a:bodyPr>
          <a:lstStyle/>
          <a:p>
            <a:endParaRPr lang="en-GB" dirty="0"/>
          </a:p>
        </p:txBody>
      </p:sp>
      <p:sp>
        <p:nvSpPr>
          <p:cNvPr id="4" name="Slide Number Placeholder 3"/>
          <p:cNvSpPr>
            <a:spLocks noGrp="1"/>
          </p:cNvSpPr>
          <p:nvPr>
            <p:ph type="sldNum" sz="quarter" idx="10"/>
          </p:nvPr>
        </p:nvSpPr>
        <p:spPr/>
        <p:txBody>
          <a:bodyPr/>
          <a:lstStyle/>
          <a:p>
            <a:fld id="{4D5E0234-B679-4FEB-8EC1-16BB90F13B74}" type="slidenum">
              <a:rPr lang="en-GB" smtClean="0"/>
              <a:pPr/>
              <a:t>2</a:t>
            </a:fld>
            <a:endParaRPr lang="en-GB"/>
          </a:p>
        </p:txBody>
      </p:sp>
    </p:spTree>
    <p:extLst>
      <p:ext uri="{BB962C8B-B14F-4D97-AF65-F5344CB8AC3E}">
        <p14:creationId xmlns:p14="http://schemas.microsoft.com/office/powerpoint/2010/main" val="405872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D5E0234-B679-4FEB-8EC1-16BB90F13B74}" type="slidenum">
              <a:rPr lang="en-GB" smtClean="0"/>
              <a:pPr/>
              <a:t>21</a:t>
            </a:fld>
            <a:endParaRPr lang="en-GB"/>
          </a:p>
        </p:txBody>
      </p:sp>
    </p:spTree>
    <p:extLst>
      <p:ext uri="{BB962C8B-B14F-4D97-AF65-F5344CB8AC3E}">
        <p14:creationId xmlns:p14="http://schemas.microsoft.com/office/powerpoint/2010/main" val="1287997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D5E0234-B679-4FEB-8EC1-16BB90F13B74}" type="slidenum">
              <a:rPr lang="en-GB" smtClean="0"/>
              <a:pPr/>
              <a:t>3</a:t>
            </a:fld>
            <a:endParaRPr lang="en-GB"/>
          </a:p>
        </p:txBody>
      </p:sp>
    </p:spTree>
    <p:extLst>
      <p:ext uri="{BB962C8B-B14F-4D97-AF65-F5344CB8AC3E}">
        <p14:creationId xmlns:p14="http://schemas.microsoft.com/office/powerpoint/2010/main" val="2730207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228600" indent="-228600">
              <a:buNone/>
            </a:pPr>
            <a:endParaRPr lang="en-GB" dirty="0"/>
          </a:p>
        </p:txBody>
      </p:sp>
      <p:sp>
        <p:nvSpPr>
          <p:cNvPr id="4" name="Slide Number Placeholder 3"/>
          <p:cNvSpPr>
            <a:spLocks noGrp="1"/>
          </p:cNvSpPr>
          <p:nvPr>
            <p:ph type="sldNum" sz="quarter" idx="10"/>
          </p:nvPr>
        </p:nvSpPr>
        <p:spPr/>
        <p:txBody>
          <a:bodyPr/>
          <a:lstStyle/>
          <a:p>
            <a:fld id="{4D5E0234-B679-4FEB-8EC1-16BB90F13B74}" type="slidenum">
              <a:rPr lang="en-GB" smtClean="0"/>
              <a:pPr/>
              <a:t>4</a:t>
            </a:fld>
            <a:endParaRPr lang="en-GB"/>
          </a:p>
        </p:txBody>
      </p:sp>
    </p:spTree>
    <p:extLst>
      <p:ext uri="{BB962C8B-B14F-4D97-AF65-F5344CB8AC3E}">
        <p14:creationId xmlns:p14="http://schemas.microsoft.com/office/powerpoint/2010/main" val="3550348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228600" indent="-228600">
              <a:buNone/>
            </a:pPr>
            <a:endParaRPr lang="en-GB" dirty="0"/>
          </a:p>
        </p:txBody>
      </p:sp>
      <p:sp>
        <p:nvSpPr>
          <p:cNvPr id="4" name="Slide Number Placeholder 3"/>
          <p:cNvSpPr>
            <a:spLocks noGrp="1"/>
          </p:cNvSpPr>
          <p:nvPr>
            <p:ph type="sldNum" sz="quarter" idx="10"/>
          </p:nvPr>
        </p:nvSpPr>
        <p:spPr/>
        <p:txBody>
          <a:bodyPr/>
          <a:lstStyle/>
          <a:p>
            <a:fld id="{4D5E0234-B679-4FEB-8EC1-16BB90F13B74}" type="slidenum">
              <a:rPr lang="en-GB" smtClean="0"/>
              <a:pPr/>
              <a:t>5</a:t>
            </a:fld>
            <a:endParaRPr lang="en-GB"/>
          </a:p>
        </p:txBody>
      </p:sp>
    </p:spTree>
    <p:extLst>
      <p:ext uri="{BB962C8B-B14F-4D97-AF65-F5344CB8AC3E}">
        <p14:creationId xmlns:p14="http://schemas.microsoft.com/office/powerpoint/2010/main" val="1559555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228600" indent="-228600">
              <a:buNone/>
            </a:pPr>
            <a:endParaRPr lang="en-GB" dirty="0"/>
          </a:p>
        </p:txBody>
      </p:sp>
      <p:sp>
        <p:nvSpPr>
          <p:cNvPr id="4" name="Slide Number Placeholder 3"/>
          <p:cNvSpPr>
            <a:spLocks noGrp="1"/>
          </p:cNvSpPr>
          <p:nvPr>
            <p:ph type="sldNum" sz="quarter" idx="10"/>
          </p:nvPr>
        </p:nvSpPr>
        <p:spPr/>
        <p:txBody>
          <a:bodyPr/>
          <a:lstStyle/>
          <a:p>
            <a:fld id="{4D5E0234-B679-4FEB-8EC1-16BB90F13B74}" type="slidenum">
              <a:rPr lang="en-GB" smtClean="0"/>
              <a:pPr/>
              <a:t>6</a:t>
            </a:fld>
            <a:endParaRPr lang="en-GB"/>
          </a:p>
        </p:txBody>
      </p:sp>
    </p:spTree>
    <p:extLst>
      <p:ext uri="{BB962C8B-B14F-4D97-AF65-F5344CB8AC3E}">
        <p14:creationId xmlns:p14="http://schemas.microsoft.com/office/powerpoint/2010/main" val="430860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a:bodyPr>
          <a:lstStyle/>
          <a:p>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D5E0234-B679-4FEB-8EC1-16BB90F13B74}" type="slidenum">
              <a:rPr lang="en-GB" smtClean="0"/>
              <a:pPr/>
              <a:t>7</a:t>
            </a:fld>
            <a:endParaRPr lang="en-GB"/>
          </a:p>
        </p:txBody>
      </p:sp>
    </p:spTree>
    <p:extLst>
      <p:ext uri="{BB962C8B-B14F-4D97-AF65-F5344CB8AC3E}">
        <p14:creationId xmlns:p14="http://schemas.microsoft.com/office/powerpoint/2010/main" val="2334446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a:bodyPr>
          <a:lstStyle/>
          <a:p>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D5E0234-B679-4FEB-8EC1-16BB90F13B74}" type="slidenum">
              <a:rPr lang="en-GB" smtClean="0"/>
              <a:pPr/>
              <a:t>8</a:t>
            </a:fld>
            <a:endParaRPr lang="en-GB"/>
          </a:p>
        </p:txBody>
      </p:sp>
    </p:spTree>
    <p:extLst>
      <p:ext uri="{BB962C8B-B14F-4D97-AF65-F5344CB8AC3E}">
        <p14:creationId xmlns:p14="http://schemas.microsoft.com/office/powerpoint/2010/main" val="3330023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D5E0234-B679-4FEB-8EC1-16BB90F13B74}" type="slidenum">
              <a:rPr lang="en-GB" smtClean="0"/>
              <a:pPr/>
              <a:t>9</a:t>
            </a:fld>
            <a:endParaRPr lang="en-GB"/>
          </a:p>
        </p:txBody>
      </p:sp>
    </p:spTree>
    <p:extLst>
      <p:ext uri="{BB962C8B-B14F-4D97-AF65-F5344CB8AC3E}">
        <p14:creationId xmlns:p14="http://schemas.microsoft.com/office/powerpoint/2010/main" val="1239262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5C2A686-AEC1-45DF-A006-9E50EEE4BC43}" type="datetime1">
              <a:rPr lang="en-GB" smtClean="0"/>
              <a:t>12/09/2018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5461BA-B452-4330-8D05-22D38377432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0020C1-3566-4325-B6E4-D5208337328A}" type="datetime1">
              <a:rPr lang="en-GB" smtClean="0"/>
              <a:t>12/09/2018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5461BA-B452-4330-8D05-22D38377432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7C1DFB-E70E-43C9-BB20-41F4D68E45A0}" type="datetime1">
              <a:rPr lang="en-GB" smtClean="0"/>
              <a:t>12/09/2018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5461BA-B452-4330-8D05-22D38377432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645BEB-E9E0-4476-AF60-6EC92F419FDD}" type="datetime1">
              <a:rPr lang="en-GB" smtClean="0"/>
              <a:t>12/09/2018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5461BA-B452-4330-8D05-22D38377432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53F05D-9003-409F-970F-6D7C100AE436}" type="datetime1">
              <a:rPr lang="en-GB" smtClean="0"/>
              <a:t>12/09/2018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5461BA-B452-4330-8D05-22D38377432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6873780-B129-43BD-A6D3-4EE1EE02EA6F}" type="datetime1">
              <a:rPr lang="en-GB" smtClean="0"/>
              <a:t>12/09/2018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5461BA-B452-4330-8D05-22D38377432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9A5AA8D-7B36-4FAE-9495-7044842381FF}" type="datetime1">
              <a:rPr lang="en-GB" smtClean="0"/>
              <a:t>12/09/2018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5461BA-B452-4330-8D05-22D38377432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01DC746-EEA0-4744-8FC7-FF55A33AE4EC}" type="datetime1">
              <a:rPr lang="en-GB" smtClean="0"/>
              <a:t>12/09/2018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5461BA-B452-4330-8D05-22D38377432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2AC44-D3F0-4217-A787-DEB08044BBFD}" type="datetime1">
              <a:rPr lang="en-GB" smtClean="0"/>
              <a:t>12/09/2018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5461BA-B452-4330-8D05-22D38377432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53A687-1F86-4681-A779-37CDE9E17D78}" type="datetime1">
              <a:rPr lang="en-GB" smtClean="0"/>
              <a:t>12/09/2018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5461BA-B452-4330-8D05-22D38377432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6C7E8C-EF19-46A7-A171-53F7101095C0}" type="datetime1">
              <a:rPr lang="en-GB" smtClean="0"/>
              <a:t>12/09/2018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5461BA-B452-4330-8D05-22D38377432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593C56-B9BA-40ED-B7E6-41BE32ABDE73}" type="datetime1">
              <a:rPr lang="en-GB" smtClean="0"/>
              <a:t>12/09/2018</a:t>
            </a:fld>
            <a:endParaRPr lang="en-GB"/>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461BA-B452-4330-8D05-22D38377432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package" Target="../embeddings/Microsoft_PowerPoint_Slide1.sldx"/><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4900" b="1" dirty="0" smtClean="0"/>
              <a:t>Inequalities matter!</a:t>
            </a:r>
            <a:r>
              <a:rPr lang="en-GB" b="1" dirty="0" smtClean="0"/>
              <a:t/>
            </a:r>
            <a:br>
              <a:rPr lang="en-GB" b="1" dirty="0" smtClean="0"/>
            </a:br>
            <a:r>
              <a:rPr lang="en-GB" sz="3100" b="1" dirty="0" smtClean="0"/>
              <a:t>An </a:t>
            </a:r>
            <a:r>
              <a:rPr lang="en-GB" sz="3100" b="1" dirty="0"/>
              <a:t>investigation into the impact of deprivation on demographic inequalities in adults </a:t>
            </a:r>
            <a:r>
              <a:rPr lang="en-GB" sz="3100" dirty="0"/>
              <a:t/>
            </a:r>
            <a:br>
              <a:rPr lang="en-GB" sz="3100" dirty="0"/>
            </a:br>
            <a:endParaRPr lang="en-GB" sz="3100" dirty="0"/>
          </a:p>
        </p:txBody>
      </p:sp>
      <p:sp>
        <p:nvSpPr>
          <p:cNvPr id="3" name="Subtitle 2"/>
          <p:cNvSpPr>
            <a:spLocks noGrp="1"/>
          </p:cNvSpPr>
          <p:nvPr>
            <p:ph type="subTitle" idx="1"/>
          </p:nvPr>
        </p:nvSpPr>
        <p:spPr>
          <a:xfrm>
            <a:off x="539552" y="3573016"/>
            <a:ext cx="7776864" cy="1752600"/>
          </a:xfrm>
        </p:spPr>
        <p:txBody>
          <a:bodyPr>
            <a:noAutofit/>
          </a:bodyPr>
          <a:lstStyle/>
          <a:p>
            <a:r>
              <a:rPr lang="en-GB" sz="2000" dirty="0" smtClean="0"/>
              <a:t>Professor Les Mayhew Cass Business School</a:t>
            </a:r>
          </a:p>
          <a:p>
            <a:r>
              <a:rPr lang="en-GB" sz="2000" dirty="0" smtClean="0"/>
              <a:t>Dr. Gillian Harper Queen Mary ULU</a:t>
            </a:r>
          </a:p>
          <a:p>
            <a:r>
              <a:rPr lang="en-GB" sz="2000" dirty="0" smtClean="0"/>
              <a:t>Dr. Andrés M. Villegas UNSW Australia</a:t>
            </a:r>
          </a:p>
          <a:p>
            <a:r>
              <a:rPr lang="en-GB" sz="2000" dirty="0" err="1" smtClean="0"/>
              <a:t>lesmayhew@googlemail.com</a:t>
            </a:r>
            <a:endParaRPr lang="en-GB" sz="2000" dirty="0"/>
          </a:p>
        </p:txBody>
      </p:sp>
      <p:pic>
        <p:nvPicPr>
          <p:cNvPr id="4" name="Picture 2"/>
          <p:cNvPicPr>
            <a:picLocks noChangeAspect="1" noChangeArrowheads="1"/>
          </p:cNvPicPr>
          <p:nvPr/>
        </p:nvPicPr>
        <p:blipFill>
          <a:blip r:embed="rId3" cstate="print"/>
          <a:srcRect l="25872" t="51234" r="26879" b="4306"/>
          <a:stretch>
            <a:fillRect/>
          </a:stretch>
        </p:blipFill>
        <p:spPr bwMode="auto">
          <a:xfrm>
            <a:off x="0" y="5589240"/>
            <a:ext cx="2212129" cy="126876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685461BA-B452-4330-8D05-22D383774321}" type="slidenum">
              <a:rPr lang="en-GB" smtClean="0"/>
              <a:pPr/>
              <a:t>1</a:t>
            </a:fld>
            <a:endParaRPr lang="en-GB" dirty="0"/>
          </a:p>
        </p:txBody>
      </p:sp>
      <p:pic>
        <p:nvPicPr>
          <p:cNvPr id="7"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55" t="54688" r="57777" b="22656"/>
          <a:stretch/>
        </p:blipFill>
        <p:spPr bwMode="auto">
          <a:xfrm>
            <a:off x="-1" y="0"/>
            <a:ext cx="1783833" cy="1556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Trends in partial life expectancy</a:t>
            </a:r>
            <a:endParaRPr lang="en-GB" sz="4000" dirty="0"/>
          </a:p>
        </p:txBody>
      </p:sp>
      <p:pic>
        <p:nvPicPr>
          <p:cNvPr id="19458" name="Picture 2"/>
          <p:cNvPicPr>
            <a:picLocks noChangeAspect="1" noChangeArrowheads="1"/>
          </p:cNvPicPr>
          <p:nvPr/>
        </p:nvPicPr>
        <p:blipFill>
          <a:blip r:embed="rId3" cstate="print"/>
          <a:srcRect/>
          <a:stretch>
            <a:fillRect/>
          </a:stretch>
        </p:blipFill>
        <p:spPr bwMode="auto">
          <a:xfrm>
            <a:off x="971600" y="1412776"/>
            <a:ext cx="7649168" cy="3600400"/>
          </a:xfrm>
          <a:prstGeom prst="rect">
            <a:avLst/>
          </a:prstGeom>
          <a:noFill/>
          <a:ln w="9525">
            <a:noFill/>
            <a:miter lim="800000"/>
            <a:headEnd/>
            <a:tailEnd/>
          </a:ln>
          <a:effectLst/>
        </p:spPr>
      </p:pic>
      <p:sp>
        <p:nvSpPr>
          <p:cNvPr id="4" name="TextBox 3"/>
          <p:cNvSpPr txBox="1"/>
          <p:nvPr/>
        </p:nvSpPr>
        <p:spPr>
          <a:xfrm>
            <a:off x="467544" y="4869162"/>
            <a:ext cx="8280920" cy="1323439"/>
          </a:xfrm>
          <a:prstGeom prst="rect">
            <a:avLst/>
          </a:prstGeom>
          <a:solidFill>
            <a:schemeClr val="accent2">
              <a:lumMod val="20000"/>
              <a:lumOff val="80000"/>
            </a:schemeClr>
          </a:solidFill>
        </p:spPr>
        <p:txBody>
          <a:bodyPr wrap="square" rtlCol="0">
            <a:spAutoFit/>
          </a:bodyPr>
          <a:lstStyle/>
          <a:p>
            <a:r>
              <a:rPr lang="en-GB" sz="2000" dirty="0" smtClean="0"/>
              <a:t>Partial life expectancy measures how many years a person can expect to live out of the next ten given that he or she has reached age 30, 40, ………80,90.  The tables are for 2001, 2016 and 2031 and show that many more who died in their 80s will now live into their 90s, particularly among men.</a:t>
            </a:r>
            <a:endParaRPr lang="en-GB" sz="2000" dirty="0"/>
          </a:p>
        </p:txBody>
      </p:sp>
      <p:sp>
        <p:nvSpPr>
          <p:cNvPr id="5" name="Oval 4"/>
          <p:cNvSpPr/>
          <p:nvPr/>
        </p:nvSpPr>
        <p:spPr>
          <a:xfrm>
            <a:off x="6876256" y="1340768"/>
            <a:ext cx="576064" cy="14401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685461BA-B452-4330-8D05-22D383774321}" type="slidenum">
              <a:rPr lang="en-GB" smtClean="0"/>
              <a:pPr/>
              <a:t>10</a:t>
            </a:fld>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Male trends in partial life expectancy (1950 to 2035)</a:t>
            </a:r>
            <a:endParaRPr lang="en-GB" dirty="0"/>
          </a:p>
        </p:txBody>
      </p:sp>
      <p:graphicFrame>
        <p:nvGraphicFramePr>
          <p:cNvPr id="3" name="Chart 2"/>
          <p:cNvGraphicFramePr/>
          <p:nvPr/>
        </p:nvGraphicFramePr>
        <p:xfrm>
          <a:off x="1508943" y="1634925"/>
          <a:ext cx="6628332" cy="352226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5157193"/>
            <a:ext cx="9144000" cy="1200329"/>
          </a:xfrm>
          <a:prstGeom prst="rect">
            <a:avLst/>
          </a:prstGeom>
          <a:solidFill>
            <a:schemeClr val="accent2">
              <a:lumMod val="20000"/>
              <a:lumOff val="80000"/>
            </a:schemeClr>
          </a:solidFill>
        </p:spPr>
        <p:txBody>
          <a:bodyPr wrap="square" rtlCol="0">
            <a:spAutoFit/>
          </a:bodyPr>
          <a:lstStyle/>
          <a:p>
            <a:r>
              <a:rPr lang="en-GB" dirty="0" smtClean="0"/>
              <a:t>This chart is for men with each curve representing partial life expectancy at different start ages between 30, …, and 80.  The dotted extensions are projections towards the maximum possible improvement of 10 years.(see  also Mayhew and Smith, ‘Jam Jar model of Life expectancy’: ILC 2015)</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sz="3600" dirty="0" smtClean="0"/>
              <a:t>Deprivation adjusted life expectancy by </a:t>
            </a:r>
            <a:r>
              <a:rPr lang="en-GB" sz="3600" dirty="0" err="1" smtClean="0"/>
              <a:t>decile</a:t>
            </a:r>
            <a:r>
              <a:rPr lang="en-GB" sz="3600" dirty="0" smtClean="0"/>
              <a:t> at age 30 (males)</a:t>
            </a:r>
            <a:endParaRPr lang="en-GB" sz="3600" dirty="0"/>
          </a:p>
        </p:txBody>
      </p:sp>
      <p:pic>
        <p:nvPicPr>
          <p:cNvPr id="20482" name="Picture 2"/>
          <p:cNvPicPr>
            <a:picLocks noChangeAspect="1" noChangeArrowheads="1"/>
          </p:cNvPicPr>
          <p:nvPr/>
        </p:nvPicPr>
        <p:blipFill>
          <a:blip r:embed="rId3" cstate="print"/>
          <a:srcRect/>
          <a:stretch>
            <a:fillRect/>
          </a:stretch>
        </p:blipFill>
        <p:spPr bwMode="auto">
          <a:xfrm>
            <a:off x="1331641" y="1628801"/>
            <a:ext cx="6751581" cy="3987007"/>
          </a:xfrm>
          <a:prstGeom prst="rect">
            <a:avLst/>
          </a:prstGeom>
          <a:noFill/>
          <a:ln w="9525">
            <a:noFill/>
            <a:miter lim="800000"/>
            <a:headEnd/>
            <a:tailEnd/>
          </a:ln>
          <a:effectLst/>
        </p:spPr>
      </p:pic>
      <p:sp>
        <p:nvSpPr>
          <p:cNvPr id="5" name="TextBox 4"/>
          <p:cNvSpPr txBox="1"/>
          <p:nvPr/>
        </p:nvSpPr>
        <p:spPr>
          <a:xfrm>
            <a:off x="144016" y="5831589"/>
            <a:ext cx="8892480" cy="646331"/>
          </a:xfrm>
          <a:prstGeom prst="rect">
            <a:avLst/>
          </a:prstGeom>
          <a:solidFill>
            <a:schemeClr val="accent2">
              <a:lumMod val="20000"/>
              <a:lumOff val="80000"/>
            </a:schemeClr>
          </a:solidFill>
        </p:spPr>
        <p:txBody>
          <a:bodyPr wrap="square" rtlCol="0">
            <a:spAutoFit/>
          </a:bodyPr>
          <a:lstStyle/>
          <a:p>
            <a:r>
              <a:rPr lang="en-GB" dirty="0" smtClean="0"/>
              <a:t>In 2006 there was an 8.6 year gap in life expectancy between the most and least deprived areas  which has increased from 8 years in 2001 and will rise further to  8.8 years by 2031 </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56659"/>
            <a:ext cx="8229600" cy="1143000"/>
          </a:xfrm>
        </p:spPr>
        <p:txBody>
          <a:bodyPr>
            <a:noAutofit/>
          </a:bodyPr>
          <a:lstStyle/>
          <a:p>
            <a:r>
              <a:rPr lang="en-GB" sz="3600" dirty="0" smtClean="0"/>
              <a:t>Inequalities in life expectancy by deprivation percentile</a:t>
            </a:r>
            <a:endParaRPr lang="en-GB" sz="3600" dirty="0"/>
          </a:p>
        </p:txBody>
      </p:sp>
      <p:pic>
        <p:nvPicPr>
          <p:cNvPr id="22530" name="Picture 2"/>
          <p:cNvPicPr>
            <a:picLocks noChangeAspect="1" noChangeArrowheads="1"/>
          </p:cNvPicPr>
          <p:nvPr/>
        </p:nvPicPr>
        <p:blipFill>
          <a:blip r:embed="rId2" cstate="print"/>
          <a:srcRect/>
          <a:stretch>
            <a:fillRect/>
          </a:stretch>
        </p:blipFill>
        <p:spPr bwMode="auto">
          <a:xfrm>
            <a:off x="1835696" y="1772816"/>
            <a:ext cx="5863484" cy="3590453"/>
          </a:xfrm>
          <a:prstGeom prst="rect">
            <a:avLst/>
          </a:prstGeom>
          <a:noFill/>
          <a:ln w="9525">
            <a:noFill/>
            <a:miter lim="800000"/>
            <a:headEnd/>
            <a:tailEnd/>
          </a:ln>
          <a:effectLst/>
        </p:spPr>
      </p:pic>
      <p:sp>
        <p:nvSpPr>
          <p:cNvPr id="4" name="Rectangular Callout 3"/>
          <p:cNvSpPr/>
          <p:nvPr/>
        </p:nvSpPr>
        <p:spPr>
          <a:xfrm>
            <a:off x="395536" y="2852936"/>
            <a:ext cx="1368152" cy="2592288"/>
          </a:xfrm>
          <a:prstGeom prst="wedgeRectCallout">
            <a:avLst>
              <a:gd name="adj1" fmla="val 120415"/>
              <a:gd name="adj2" fmla="val 36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The shortening impact on longevity of in the most deprived percentile</a:t>
            </a:r>
            <a:endParaRPr lang="en-GB" dirty="0">
              <a:solidFill>
                <a:schemeClr val="tx1"/>
              </a:solidFill>
            </a:endParaRPr>
          </a:p>
        </p:txBody>
      </p:sp>
      <p:sp>
        <p:nvSpPr>
          <p:cNvPr id="5" name="Rectangular Callout 4"/>
          <p:cNvSpPr/>
          <p:nvPr/>
        </p:nvSpPr>
        <p:spPr>
          <a:xfrm>
            <a:off x="7164288" y="1508787"/>
            <a:ext cx="1656184" cy="1512168"/>
          </a:xfrm>
          <a:prstGeom prst="wedgeRectCallout">
            <a:avLst>
              <a:gd name="adj1" fmla="val -66126"/>
              <a:gd name="adj2" fmla="val 3622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The boost to longevity in the least deprived percentile</a:t>
            </a:r>
            <a:endParaRPr lang="en-GB" dirty="0">
              <a:solidFill>
                <a:schemeClr val="tx1"/>
              </a:solidFill>
            </a:endParaRPr>
          </a:p>
        </p:txBody>
      </p:sp>
      <p:sp>
        <p:nvSpPr>
          <p:cNvPr id="6" name="TextBox 5"/>
          <p:cNvSpPr txBox="1"/>
          <p:nvPr/>
        </p:nvSpPr>
        <p:spPr>
          <a:xfrm>
            <a:off x="467544" y="5589240"/>
            <a:ext cx="8424936" cy="923330"/>
          </a:xfrm>
          <a:prstGeom prst="rect">
            <a:avLst/>
          </a:prstGeom>
          <a:solidFill>
            <a:schemeClr val="accent2">
              <a:lumMod val="20000"/>
              <a:lumOff val="80000"/>
            </a:schemeClr>
          </a:solidFill>
        </p:spPr>
        <p:txBody>
          <a:bodyPr wrap="square" rtlCol="0">
            <a:spAutoFit/>
          </a:bodyPr>
          <a:lstStyle/>
          <a:p>
            <a:r>
              <a:rPr lang="en-GB" dirty="0" smtClean="0"/>
              <a:t>Longevity receives an additional boost in the wealthiest few percent of the population and a negative boost in the poorest few percentiles. The maximum male gap is 10.9 years (8.4 years W). The gender gap is smallest in the wealthiest percentile.</a:t>
            </a:r>
            <a:endParaRPr lang="en-GB" dirty="0"/>
          </a:p>
        </p:txBody>
      </p:sp>
      <p:sp>
        <p:nvSpPr>
          <p:cNvPr id="7" name="Slide Number Placeholder 6"/>
          <p:cNvSpPr>
            <a:spLocks noGrp="1"/>
          </p:cNvSpPr>
          <p:nvPr>
            <p:ph type="sldNum" sz="quarter" idx="12"/>
          </p:nvPr>
        </p:nvSpPr>
        <p:spPr/>
        <p:txBody>
          <a:bodyPr/>
          <a:lstStyle/>
          <a:p>
            <a:fld id="{685461BA-B452-4330-8D05-22D383774321}" type="slidenum">
              <a:rPr lang="en-GB" smtClean="0"/>
              <a:pPr/>
              <a:t>13</a:t>
            </a:fld>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Trends in male lifespan by deprivation </a:t>
            </a:r>
            <a:r>
              <a:rPr lang="en-GB" sz="3600" dirty="0" err="1" smtClean="0"/>
              <a:t>decile</a:t>
            </a:r>
            <a:r>
              <a:rPr lang="en-GB" sz="3600" dirty="0" smtClean="0"/>
              <a:t> at age 30</a:t>
            </a:r>
            <a:endParaRPr lang="en-GB" sz="3600" dirty="0"/>
          </a:p>
        </p:txBody>
      </p:sp>
      <p:pic>
        <p:nvPicPr>
          <p:cNvPr id="21506" name="Picture 2"/>
          <p:cNvPicPr>
            <a:picLocks noChangeAspect="1" noChangeArrowheads="1"/>
          </p:cNvPicPr>
          <p:nvPr/>
        </p:nvPicPr>
        <p:blipFill>
          <a:blip r:embed="rId3" cstate="print"/>
          <a:srcRect/>
          <a:stretch>
            <a:fillRect/>
          </a:stretch>
        </p:blipFill>
        <p:spPr bwMode="auto">
          <a:xfrm>
            <a:off x="1677988" y="1570037"/>
            <a:ext cx="6259723" cy="4019203"/>
          </a:xfrm>
          <a:prstGeom prst="rect">
            <a:avLst/>
          </a:prstGeom>
          <a:noFill/>
          <a:ln w="9525">
            <a:noFill/>
            <a:miter lim="800000"/>
            <a:headEnd/>
            <a:tailEnd/>
          </a:ln>
          <a:effectLst/>
        </p:spPr>
      </p:pic>
      <p:sp>
        <p:nvSpPr>
          <p:cNvPr id="4" name="TextBox 3"/>
          <p:cNvSpPr txBox="1"/>
          <p:nvPr/>
        </p:nvSpPr>
        <p:spPr>
          <a:xfrm>
            <a:off x="395536" y="5445225"/>
            <a:ext cx="8496944" cy="1200329"/>
          </a:xfrm>
          <a:prstGeom prst="rect">
            <a:avLst/>
          </a:prstGeom>
          <a:solidFill>
            <a:schemeClr val="accent2">
              <a:lumMod val="20000"/>
              <a:lumOff val="80000"/>
            </a:schemeClr>
          </a:solidFill>
        </p:spPr>
        <p:txBody>
          <a:bodyPr wrap="square" rtlCol="0">
            <a:spAutoFit/>
          </a:bodyPr>
          <a:lstStyle/>
          <a:p>
            <a:r>
              <a:rPr lang="en-GB" dirty="0" smtClean="0"/>
              <a:t>Inequalities in male life span are narrowest in the wealthiest </a:t>
            </a:r>
            <a:r>
              <a:rPr lang="en-GB" dirty="0" err="1" smtClean="0"/>
              <a:t>decile</a:t>
            </a:r>
            <a:r>
              <a:rPr lang="en-GB" dirty="0" smtClean="0"/>
              <a:t> and greatest in the poorest. Variation in average lifespan is unchanged in the poorest deciles and reducing in the richer deciles.  The poor-rich gap, which was 8.7 years in 2001, is forecast to increase to 12.3 years by 2031</a:t>
            </a:r>
            <a:endParaRPr lang="en-GB" dirty="0"/>
          </a:p>
        </p:txBody>
      </p:sp>
      <p:sp>
        <p:nvSpPr>
          <p:cNvPr id="5" name="Slide Number Placeholder 4"/>
          <p:cNvSpPr>
            <a:spLocks noGrp="1"/>
          </p:cNvSpPr>
          <p:nvPr>
            <p:ph type="sldNum" sz="quarter" idx="12"/>
          </p:nvPr>
        </p:nvSpPr>
        <p:spPr/>
        <p:txBody>
          <a:bodyPr/>
          <a:lstStyle/>
          <a:p>
            <a:fld id="{685461BA-B452-4330-8D05-22D383774321}" type="slidenum">
              <a:rPr lang="en-GB" smtClean="0"/>
              <a:pPr/>
              <a:t>14</a:t>
            </a:fld>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Mortality differential by deprivation </a:t>
            </a:r>
            <a:r>
              <a:rPr lang="en-GB" dirty="0" err="1" smtClean="0"/>
              <a:t>decile</a:t>
            </a:r>
            <a:endParaRPr lang="en-GB" dirty="0"/>
          </a:p>
        </p:txBody>
      </p:sp>
      <p:graphicFrame>
        <p:nvGraphicFramePr>
          <p:cNvPr id="3" name="Chart 2"/>
          <p:cNvGraphicFramePr/>
          <p:nvPr/>
        </p:nvGraphicFramePr>
        <p:xfrm>
          <a:off x="1478280" y="1912621"/>
          <a:ext cx="7207222" cy="353260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95536" y="5589240"/>
            <a:ext cx="8424936" cy="923330"/>
          </a:xfrm>
          <a:prstGeom prst="rect">
            <a:avLst/>
          </a:prstGeom>
          <a:solidFill>
            <a:schemeClr val="accent2">
              <a:lumMod val="20000"/>
              <a:lumOff val="80000"/>
            </a:schemeClr>
          </a:solidFill>
        </p:spPr>
        <p:txBody>
          <a:bodyPr wrap="square" rtlCol="0">
            <a:spAutoFit/>
          </a:bodyPr>
          <a:lstStyle/>
          <a:p>
            <a:r>
              <a:rPr lang="en-GB" dirty="0" smtClean="0"/>
              <a:t>Charts showing relative male mortality by deprivation </a:t>
            </a:r>
            <a:r>
              <a:rPr lang="en-GB" dirty="0" err="1" smtClean="0"/>
              <a:t>decile</a:t>
            </a:r>
            <a:r>
              <a:rPr lang="en-GB" dirty="0" smtClean="0"/>
              <a:t> in England versus the England average.  Men aged 42 in the most deprived </a:t>
            </a:r>
            <a:r>
              <a:rPr lang="en-GB" dirty="0" err="1" smtClean="0"/>
              <a:t>decile</a:t>
            </a:r>
            <a:r>
              <a:rPr lang="en-GB" dirty="0" smtClean="0"/>
              <a:t> are 4.4 times more likely to die than men of the same age in the richest </a:t>
            </a:r>
            <a:r>
              <a:rPr lang="en-GB" dirty="0" err="1" smtClean="0"/>
              <a:t>decile</a:t>
            </a:r>
            <a:r>
              <a:rPr lang="en-GB" dirty="0" smtClean="0"/>
              <a:t>.</a:t>
            </a:r>
            <a:endParaRPr lang="en-GB" dirty="0"/>
          </a:p>
        </p:txBody>
      </p:sp>
      <p:sp>
        <p:nvSpPr>
          <p:cNvPr id="5" name="Slide Number Placeholder 4"/>
          <p:cNvSpPr>
            <a:spLocks noGrp="1"/>
          </p:cNvSpPr>
          <p:nvPr>
            <p:ph type="sldNum" sz="quarter" idx="12"/>
          </p:nvPr>
        </p:nvSpPr>
        <p:spPr/>
        <p:txBody>
          <a:bodyPr/>
          <a:lstStyle/>
          <a:p>
            <a:fld id="{685461BA-B452-4330-8D05-22D383774321}" type="slidenum">
              <a:rPr lang="en-GB" smtClean="0"/>
              <a:pPr/>
              <a:t>15</a:t>
            </a:fld>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Pattern of deprivation in England</a:t>
            </a:r>
            <a:endParaRPr lang="en-GB" dirty="0"/>
          </a:p>
        </p:txBody>
      </p:sp>
      <p:graphicFrame>
        <p:nvGraphicFramePr>
          <p:cNvPr id="3" name="Chart 2"/>
          <p:cNvGraphicFramePr/>
          <p:nvPr/>
        </p:nvGraphicFramePr>
        <p:xfrm>
          <a:off x="1756954" y="1650373"/>
          <a:ext cx="6348040" cy="401087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292080" y="4365105"/>
            <a:ext cx="936104" cy="461665"/>
          </a:xfrm>
          <a:prstGeom prst="rect">
            <a:avLst/>
          </a:prstGeom>
          <a:noFill/>
        </p:spPr>
        <p:txBody>
          <a:bodyPr wrap="square" rtlCol="0">
            <a:spAutoFit/>
          </a:bodyPr>
          <a:lstStyle/>
          <a:p>
            <a:r>
              <a:rPr lang="en-GB" sz="2400" b="1" dirty="0" smtClean="0"/>
              <a:t>C</a:t>
            </a:r>
            <a:endParaRPr lang="en-GB" sz="2400" b="1" dirty="0"/>
          </a:p>
        </p:txBody>
      </p:sp>
      <p:sp>
        <p:nvSpPr>
          <p:cNvPr id="5" name="TextBox 4"/>
          <p:cNvSpPr txBox="1"/>
          <p:nvPr/>
        </p:nvSpPr>
        <p:spPr>
          <a:xfrm>
            <a:off x="4211960" y="4365105"/>
            <a:ext cx="648072" cy="461665"/>
          </a:xfrm>
          <a:prstGeom prst="rect">
            <a:avLst/>
          </a:prstGeom>
          <a:noFill/>
        </p:spPr>
        <p:txBody>
          <a:bodyPr wrap="square" rtlCol="0">
            <a:spAutoFit/>
          </a:bodyPr>
          <a:lstStyle/>
          <a:p>
            <a:r>
              <a:rPr lang="en-GB" sz="2400" b="1" dirty="0" smtClean="0"/>
              <a:t>B</a:t>
            </a:r>
            <a:endParaRPr lang="en-GB" sz="2400" b="1" dirty="0"/>
          </a:p>
        </p:txBody>
      </p:sp>
      <p:sp>
        <p:nvSpPr>
          <p:cNvPr id="6" name="TextBox 5"/>
          <p:cNvSpPr txBox="1"/>
          <p:nvPr/>
        </p:nvSpPr>
        <p:spPr>
          <a:xfrm>
            <a:off x="3347864" y="4365105"/>
            <a:ext cx="432048" cy="461665"/>
          </a:xfrm>
          <a:prstGeom prst="rect">
            <a:avLst/>
          </a:prstGeom>
          <a:noFill/>
        </p:spPr>
        <p:txBody>
          <a:bodyPr wrap="square" rtlCol="0">
            <a:spAutoFit/>
          </a:bodyPr>
          <a:lstStyle/>
          <a:p>
            <a:r>
              <a:rPr lang="en-GB" sz="2400" b="1" dirty="0" smtClean="0"/>
              <a:t>A</a:t>
            </a:r>
            <a:endParaRPr lang="en-GB" sz="2400" b="1" dirty="0"/>
          </a:p>
        </p:txBody>
      </p:sp>
      <p:sp>
        <p:nvSpPr>
          <p:cNvPr id="7" name="TextBox 6"/>
          <p:cNvSpPr txBox="1"/>
          <p:nvPr/>
        </p:nvSpPr>
        <p:spPr>
          <a:xfrm>
            <a:off x="755576" y="5805264"/>
            <a:ext cx="7848872" cy="923330"/>
          </a:xfrm>
          <a:prstGeom prst="rect">
            <a:avLst/>
          </a:prstGeom>
          <a:solidFill>
            <a:schemeClr val="accent2">
              <a:lumMod val="20000"/>
              <a:lumOff val="80000"/>
            </a:schemeClr>
          </a:solidFill>
        </p:spPr>
        <p:txBody>
          <a:bodyPr wrap="square" rtlCol="0">
            <a:spAutoFit/>
          </a:bodyPr>
          <a:lstStyle/>
          <a:p>
            <a:r>
              <a:rPr lang="en-GB" dirty="0" smtClean="0"/>
              <a:t>The worst deprivation is highly concentrated with 50% of all neighbourhoods in </a:t>
            </a:r>
            <a:r>
              <a:rPr lang="en-GB" dirty="0" err="1" smtClean="0"/>
              <a:t>decile</a:t>
            </a:r>
            <a:r>
              <a:rPr lang="en-GB" dirty="0" smtClean="0"/>
              <a:t> 1 being concentrated in only 10% of councils;  50% of district have no neighbourhoods at all in </a:t>
            </a:r>
            <a:r>
              <a:rPr lang="en-GB" dirty="0" err="1" smtClean="0"/>
              <a:t>decile</a:t>
            </a:r>
            <a:r>
              <a:rPr lang="en-GB" dirty="0" smtClean="0"/>
              <a:t> 1.</a:t>
            </a:r>
            <a:endParaRPr lang="en-GB" dirty="0"/>
          </a:p>
        </p:txBody>
      </p:sp>
      <p:sp>
        <p:nvSpPr>
          <p:cNvPr id="8" name="Slide Number Placeholder 7"/>
          <p:cNvSpPr>
            <a:spLocks noGrp="1"/>
          </p:cNvSpPr>
          <p:nvPr>
            <p:ph type="sldNum" sz="quarter" idx="12"/>
          </p:nvPr>
        </p:nvSpPr>
        <p:spPr/>
        <p:txBody>
          <a:bodyPr/>
          <a:lstStyle/>
          <a:p>
            <a:fld id="{685461BA-B452-4330-8D05-22D383774321}" type="slidenum">
              <a:rPr lang="en-GB" smtClean="0"/>
              <a:pPr/>
              <a:t>16</a:t>
            </a:fld>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Map showing the percentage of </a:t>
            </a:r>
            <a:r>
              <a:rPr lang="en-GB" sz="3200" dirty="0" err="1" smtClean="0"/>
              <a:t>LSOAs</a:t>
            </a:r>
            <a:r>
              <a:rPr lang="en-GB" sz="3200" dirty="0" smtClean="0"/>
              <a:t> in </a:t>
            </a:r>
            <a:r>
              <a:rPr lang="en-GB" sz="3200" dirty="0" err="1" smtClean="0"/>
              <a:t>decile</a:t>
            </a:r>
            <a:r>
              <a:rPr lang="en-GB" sz="3200" dirty="0" smtClean="0"/>
              <a:t> one (most deprived</a:t>
            </a:r>
            <a:r>
              <a:rPr lang="en-GB" sz="3200" smtClean="0"/>
              <a:t>) among </a:t>
            </a:r>
            <a:r>
              <a:rPr lang="en-GB" sz="3200" dirty="0" smtClean="0"/>
              <a:t>English districts</a:t>
            </a:r>
            <a:endParaRPr lang="en-GB" sz="3200" dirty="0"/>
          </a:p>
        </p:txBody>
      </p:sp>
      <p:pic>
        <p:nvPicPr>
          <p:cNvPr id="3" name="Picture 2" descr="C:\Documents and Settings\Les\My Documents\Downloads\IMD2015_D1_LA_V2 (1).jpeg"/>
          <p:cNvPicPr/>
          <p:nvPr/>
        </p:nvPicPr>
        <p:blipFill>
          <a:blip r:embed="rId3" cstate="print"/>
          <a:srcRect t="5698" b="1315"/>
          <a:stretch>
            <a:fillRect/>
          </a:stretch>
        </p:blipFill>
        <p:spPr bwMode="auto">
          <a:xfrm>
            <a:off x="899594" y="1700809"/>
            <a:ext cx="3498779" cy="4680521"/>
          </a:xfrm>
          <a:prstGeom prst="rect">
            <a:avLst/>
          </a:prstGeom>
          <a:noFill/>
          <a:ln w="9525">
            <a:noFill/>
            <a:miter lim="800000"/>
            <a:headEnd/>
            <a:tailEnd/>
          </a:ln>
        </p:spPr>
      </p:pic>
      <p:sp>
        <p:nvSpPr>
          <p:cNvPr id="4" name="TextBox 3"/>
          <p:cNvSpPr txBox="1"/>
          <p:nvPr/>
        </p:nvSpPr>
        <p:spPr>
          <a:xfrm>
            <a:off x="4932040" y="2060848"/>
            <a:ext cx="3312368" cy="3416320"/>
          </a:xfrm>
          <a:prstGeom prst="rect">
            <a:avLst/>
          </a:prstGeom>
          <a:solidFill>
            <a:schemeClr val="accent2">
              <a:lumMod val="20000"/>
              <a:lumOff val="80000"/>
            </a:schemeClr>
          </a:solidFill>
        </p:spPr>
        <p:txBody>
          <a:bodyPr wrap="square" rtlCol="0">
            <a:spAutoFit/>
          </a:bodyPr>
          <a:lstStyle/>
          <a:p>
            <a:r>
              <a:rPr lang="en-GB" dirty="0" smtClean="0"/>
              <a:t>Map shows upper tier and unitary authorities according to the proportion of neighbourhoods in the most deprived deciles. </a:t>
            </a:r>
          </a:p>
          <a:p>
            <a:r>
              <a:rPr lang="en-GB" dirty="0" smtClean="0"/>
              <a:t>Northwest and northeast towns are the worst affected, but coastal counties are also included. The southeast is free from  the most extreme deprivation except </a:t>
            </a:r>
            <a:r>
              <a:rPr lang="en-GB" dirty="0"/>
              <a:t>i</a:t>
            </a:r>
            <a:r>
              <a:rPr lang="en-GB" dirty="0" smtClean="0"/>
              <a:t>n localised parts of London. </a:t>
            </a:r>
          </a:p>
        </p:txBody>
      </p:sp>
      <p:sp>
        <p:nvSpPr>
          <p:cNvPr id="5" name="Slide Number Placeholder 4"/>
          <p:cNvSpPr>
            <a:spLocks noGrp="1"/>
          </p:cNvSpPr>
          <p:nvPr>
            <p:ph type="sldNum" sz="quarter" idx="12"/>
          </p:nvPr>
        </p:nvSpPr>
        <p:spPr/>
        <p:txBody>
          <a:bodyPr/>
          <a:lstStyle/>
          <a:p>
            <a:fld id="{685461BA-B452-4330-8D05-22D383774321}" type="slidenum">
              <a:rPr lang="en-GB" smtClean="0"/>
              <a:pPr/>
              <a:t>17</a:t>
            </a:fld>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The impact of poor health on longevity</a:t>
            </a:r>
            <a:endParaRPr lang="en-GB" dirty="0"/>
          </a:p>
        </p:txBody>
      </p:sp>
      <p:sp>
        <p:nvSpPr>
          <p:cNvPr id="4" name="Content Placeholder 3"/>
          <p:cNvSpPr>
            <a:spLocks noGrp="1"/>
          </p:cNvSpPr>
          <p:nvPr>
            <p:ph idx="1"/>
          </p:nvPr>
        </p:nvSpPr>
        <p:spPr/>
        <p:txBody>
          <a:bodyPr>
            <a:normAutofit fontScale="92500"/>
          </a:bodyPr>
          <a:lstStyle/>
          <a:p>
            <a:r>
              <a:rPr lang="en-GB" dirty="0" smtClean="0"/>
              <a:t>Changes in inequalities tell an important story but there are many explanatory gaps </a:t>
            </a:r>
          </a:p>
          <a:p>
            <a:r>
              <a:rPr lang="en-GB" dirty="0" smtClean="0"/>
              <a:t>Good health is a work enabler helping people to fulfil their potential</a:t>
            </a:r>
          </a:p>
          <a:p>
            <a:r>
              <a:rPr lang="en-GB" dirty="0" smtClean="0"/>
              <a:t>New data show that the gap between health and life expectancy is much higher in deprived areas</a:t>
            </a:r>
          </a:p>
          <a:p>
            <a:r>
              <a:rPr lang="en-GB" dirty="0" smtClean="0"/>
              <a:t>So there is a strong argument that delaying or avoiding a disease altogether is good for you </a:t>
            </a:r>
            <a:r>
              <a:rPr lang="en-GB" i="1" dirty="0" smtClean="0"/>
              <a:t>and</a:t>
            </a:r>
            <a:r>
              <a:rPr lang="en-GB" dirty="0" smtClean="0"/>
              <a:t> for society</a:t>
            </a:r>
          </a:p>
          <a:p>
            <a:endParaRPr lang="en-GB" dirty="0"/>
          </a:p>
        </p:txBody>
      </p:sp>
      <p:sp>
        <p:nvSpPr>
          <p:cNvPr id="5" name="Slide Number Placeholder 4"/>
          <p:cNvSpPr>
            <a:spLocks noGrp="1"/>
          </p:cNvSpPr>
          <p:nvPr>
            <p:ph type="sldNum" sz="quarter" idx="12"/>
          </p:nvPr>
        </p:nvSpPr>
        <p:spPr/>
        <p:txBody>
          <a:bodyPr/>
          <a:lstStyle/>
          <a:p>
            <a:fld id="{685461BA-B452-4330-8D05-22D383774321}" type="slidenum">
              <a:rPr lang="en-GB" smtClean="0"/>
              <a:pPr/>
              <a:t>18</a:t>
            </a:fld>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3600" dirty="0" smtClean="0"/>
              <a:t>The proportion of life spent in disability and years to death</a:t>
            </a:r>
            <a:endParaRPr lang="en-GB" sz="3600" dirty="0"/>
          </a:p>
        </p:txBody>
      </p:sp>
      <p:sp>
        <p:nvSpPr>
          <p:cNvPr id="6" name="TextBox 5"/>
          <p:cNvSpPr txBox="1"/>
          <p:nvPr/>
        </p:nvSpPr>
        <p:spPr>
          <a:xfrm>
            <a:off x="395536" y="5229201"/>
            <a:ext cx="8064896" cy="1200329"/>
          </a:xfrm>
          <a:prstGeom prst="rect">
            <a:avLst/>
          </a:prstGeom>
          <a:solidFill>
            <a:schemeClr val="accent2">
              <a:lumMod val="20000"/>
              <a:lumOff val="80000"/>
            </a:schemeClr>
          </a:solidFill>
        </p:spPr>
        <p:txBody>
          <a:bodyPr wrap="square" rtlCol="0">
            <a:spAutoFit/>
          </a:bodyPr>
          <a:lstStyle/>
          <a:p>
            <a:r>
              <a:rPr lang="en-GB" dirty="0" smtClean="0"/>
              <a:t>A person becoming physically disabled as a result of a chronic illness at age 40 (A) could expect to die at age 70 with 30 years spent in ill health or 43% of their whole life. A person becoming physically disabled at age 75 (B) could expect to die at age 86, another 11 years, and  so would have spent only 13% of their life in disability</a:t>
            </a:r>
            <a:endParaRPr lang="en-GB" dirty="0"/>
          </a:p>
        </p:txBody>
      </p:sp>
      <p:grpSp>
        <p:nvGrpSpPr>
          <p:cNvPr id="10" name="Group 9"/>
          <p:cNvGrpSpPr/>
          <p:nvPr/>
        </p:nvGrpSpPr>
        <p:grpSpPr>
          <a:xfrm>
            <a:off x="1691680" y="1556793"/>
            <a:ext cx="5645728" cy="3476804"/>
            <a:chOff x="1691680" y="1556792"/>
            <a:chExt cx="5645728" cy="3476804"/>
          </a:xfrm>
        </p:grpSpPr>
        <p:graphicFrame>
          <p:nvGraphicFramePr>
            <p:cNvPr id="5" name="Chart 4"/>
            <p:cNvGraphicFramePr/>
            <p:nvPr/>
          </p:nvGraphicFramePr>
          <p:xfrm>
            <a:off x="1691680" y="1556792"/>
            <a:ext cx="5645728" cy="347680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ular Callout 6"/>
            <p:cNvSpPr/>
            <p:nvPr/>
          </p:nvSpPr>
          <p:spPr>
            <a:xfrm>
              <a:off x="4427984" y="3068960"/>
              <a:ext cx="432048" cy="504056"/>
            </a:xfrm>
            <a:prstGeom prst="wedgeRectCallout">
              <a:avLst>
                <a:gd name="adj1" fmla="val -58998"/>
                <a:gd name="adj2" fmla="val 1160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ysClr val="windowText" lastClr="000000"/>
                  </a:solidFill>
                </a:rPr>
                <a:t>A</a:t>
              </a:r>
              <a:endParaRPr lang="en-GB" dirty="0">
                <a:solidFill>
                  <a:sysClr val="windowText" lastClr="000000"/>
                </a:solidFill>
              </a:endParaRPr>
            </a:p>
          </p:txBody>
        </p:sp>
        <p:sp>
          <p:nvSpPr>
            <p:cNvPr id="8" name="Rectangular Callout 7"/>
            <p:cNvSpPr/>
            <p:nvPr/>
          </p:nvSpPr>
          <p:spPr>
            <a:xfrm>
              <a:off x="5796136" y="3573016"/>
              <a:ext cx="432048" cy="432048"/>
            </a:xfrm>
            <a:prstGeom prst="wedgeRectCallout">
              <a:avLst>
                <a:gd name="adj1" fmla="val -47598"/>
                <a:gd name="adj2" fmla="val 902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ysClr val="windowText" lastClr="000000"/>
                  </a:solidFill>
                </a:rPr>
                <a:t>B</a:t>
              </a:r>
              <a:endParaRPr lang="en-GB" dirty="0">
                <a:solidFill>
                  <a:sysClr val="windowText" lastClr="000000"/>
                </a:solidFill>
              </a:endParaRPr>
            </a:p>
          </p:txBody>
        </p:sp>
      </p:grpSp>
      <p:sp>
        <p:nvSpPr>
          <p:cNvPr id="9" name="Slide Number Placeholder 8"/>
          <p:cNvSpPr>
            <a:spLocks noGrp="1"/>
          </p:cNvSpPr>
          <p:nvPr>
            <p:ph type="sldNum" sz="quarter" idx="12"/>
          </p:nvPr>
        </p:nvSpPr>
        <p:spPr/>
        <p:txBody>
          <a:bodyPr/>
          <a:lstStyle/>
          <a:p>
            <a:fld id="{685461BA-B452-4330-8D05-22D383774321}" type="slidenum">
              <a:rPr lang="en-GB" smtClean="0"/>
              <a:pPr/>
              <a:t>19</a:t>
            </a:fld>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The index of multiple deprivation (IMD)</a:t>
            </a:r>
            <a:endParaRPr lang="en-GB" sz="3600" dirty="0"/>
          </a:p>
        </p:txBody>
      </p:sp>
      <p:sp>
        <p:nvSpPr>
          <p:cNvPr id="3" name="Content Placeholder 2"/>
          <p:cNvSpPr>
            <a:spLocks noGrp="1"/>
          </p:cNvSpPr>
          <p:nvPr>
            <p:ph idx="1"/>
          </p:nvPr>
        </p:nvSpPr>
        <p:spPr/>
        <p:txBody>
          <a:bodyPr>
            <a:normAutofit fontScale="92500"/>
          </a:bodyPr>
          <a:lstStyle/>
          <a:p>
            <a:r>
              <a:rPr lang="en-GB" dirty="0" smtClean="0"/>
              <a:t>The IMD consists of 37 </a:t>
            </a:r>
            <a:r>
              <a:rPr lang="en-GB" dirty="0"/>
              <a:t>separate </a:t>
            </a:r>
            <a:r>
              <a:rPr lang="en-GB" dirty="0" smtClean="0"/>
              <a:t>indicators in 7  policy domains:  e.g. education</a:t>
            </a:r>
            <a:r>
              <a:rPr lang="en-GB" dirty="0"/>
              <a:t>, health, and crime. </a:t>
            </a:r>
            <a:endParaRPr lang="en-GB" dirty="0" smtClean="0"/>
          </a:p>
          <a:p>
            <a:r>
              <a:rPr lang="en-GB" dirty="0" smtClean="0"/>
              <a:t>Each </a:t>
            </a:r>
            <a:r>
              <a:rPr lang="en-GB" dirty="0"/>
              <a:t>small area </a:t>
            </a:r>
            <a:r>
              <a:rPr lang="en-GB" dirty="0" smtClean="0"/>
              <a:t>is </a:t>
            </a:r>
            <a:r>
              <a:rPr lang="en-GB" dirty="0"/>
              <a:t>score </a:t>
            </a:r>
            <a:r>
              <a:rPr lang="en-GB" dirty="0" smtClean="0"/>
              <a:t> on </a:t>
            </a:r>
            <a:r>
              <a:rPr lang="en-GB" dirty="0"/>
              <a:t>each domain and </a:t>
            </a:r>
            <a:r>
              <a:rPr lang="en-GB" dirty="0" smtClean="0"/>
              <a:t>give a </a:t>
            </a:r>
            <a:r>
              <a:rPr lang="en-GB" dirty="0"/>
              <a:t>combined score </a:t>
            </a:r>
            <a:r>
              <a:rPr lang="en-GB" dirty="0" smtClean="0"/>
              <a:t>overall</a:t>
            </a:r>
          </a:p>
          <a:p>
            <a:r>
              <a:rPr lang="en-GB" dirty="0"/>
              <a:t>The IMD </a:t>
            </a:r>
            <a:r>
              <a:rPr lang="en-GB" dirty="0" smtClean="0"/>
              <a:t>is a relative measure and so cannot deal with absolute differences in deprivation over time</a:t>
            </a:r>
          </a:p>
          <a:p>
            <a:r>
              <a:rPr lang="en-GB" dirty="0" smtClean="0"/>
              <a:t>It is also measured slightly differently in constituent countries so our focus is on England </a:t>
            </a:r>
          </a:p>
          <a:p>
            <a:endParaRPr lang="en-GB" dirty="0"/>
          </a:p>
        </p:txBody>
      </p:sp>
      <p:sp>
        <p:nvSpPr>
          <p:cNvPr id="4" name="Slide Number Placeholder 3"/>
          <p:cNvSpPr>
            <a:spLocks noGrp="1"/>
          </p:cNvSpPr>
          <p:nvPr>
            <p:ph type="sldNum" sz="quarter" idx="12"/>
          </p:nvPr>
        </p:nvSpPr>
        <p:spPr/>
        <p:txBody>
          <a:bodyPr/>
          <a:lstStyle/>
          <a:p>
            <a:fld id="{685461BA-B452-4330-8D05-22D383774321}" type="slidenum">
              <a:rPr lang="en-GB" smtClean="0"/>
              <a:pPr/>
              <a:t>2</a:t>
            </a:fld>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Strategic messages</a:t>
            </a:r>
            <a:endParaRPr lang="en-GB" dirty="0"/>
          </a:p>
        </p:txBody>
      </p:sp>
      <p:sp>
        <p:nvSpPr>
          <p:cNvPr id="3" name="Content Placeholder 2"/>
          <p:cNvSpPr>
            <a:spLocks noGrp="1"/>
          </p:cNvSpPr>
          <p:nvPr>
            <p:ph idx="1"/>
          </p:nvPr>
        </p:nvSpPr>
        <p:spPr>
          <a:xfrm>
            <a:off x="467544" y="1124744"/>
            <a:ext cx="8229600" cy="4525963"/>
          </a:xfrm>
        </p:spPr>
        <p:txBody>
          <a:bodyPr>
            <a:normAutofit fontScale="85000" lnSpcReduction="20000"/>
          </a:bodyPr>
          <a:lstStyle/>
          <a:p>
            <a:pPr>
              <a:buNone/>
            </a:pPr>
            <a:endParaRPr lang="en-GB" dirty="0" smtClean="0"/>
          </a:p>
          <a:p>
            <a:pPr lvl="0"/>
            <a:r>
              <a:rPr lang="en-GB" sz="2400" dirty="0"/>
              <a:t>While a growing population will lead to greater GDP it may not translate into improved GDP per capita and living standards will fall if inequalities persist </a:t>
            </a:r>
          </a:p>
          <a:p>
            <a:pPr>
              <a:buNone/>
            </a:pPr>
            <a:endParaRPr lang="en-GB" sz="2400" dirty="0"/>
          </a:p>
          <a:p>
            <a:pPr lvl="0"/>
            <a:r>
              <a:rPr lang="en-GB" sz="2400" dirty="0"/>
              <a:t>We need to understand better how inequalities  and poor health interact with, and impact on, the wider economy to make the economic as well as demographic case for their reduction</a:t>
            </a:r>
          </a:p>
          <a:p>
            <a:pPr>
              <a:buNone/>
            </a:pPr>
            <a:r>
              <a:rPr lang="en-GB" sz="2400" dirty="0"/>
              <a:t> </a:t>
            </a:r>
          </a:p>
          <a:p>
            <a:pPr lvl="0"/>
            <a:r>
              <a:rPr lang="en-GB" sz="2400" dirty="0"/>
              <a:t>Increases in life expectancy need to be balanced by improvements in disability-free life expectancy because this increases working life expectancy </a:t>
            </a:r>
          </a:p>
          <a:p>
            <a:pPr>
              <a:buNone/>
            </a:pPr>
            <a:r>
              <a:rPr lang="en-GB" sz="2400" dirty="0"/>
              <a:t> </a:t>
            </a:r>
          </a:p>
          <a:p>
            <a:pPr lvl="0"/>
            <a:r>
              <a:rPr lang="en-GB" sz="2400" dirty="0"/>
              <a:t>Early onset disability is bad for individuals and for society because it shortens life and increases the chances of dependency. It is also largely avoidable. </a:t>
            </a:r>
          </a:p>
        </p:txBody>
      </p:sp>
      <p:pic>
        <p:nvPicPr>
          <p:cNvPr id="4" name="Picture 2"/>
          <p:cNvPicPr>
            <a:picLocks noChangeAspect="1" noChangeArrowheads="1"/>
          </p:cNvPicPr>
          <p:nvPr/>
        </p:nvPicPr>
        <p:blipFill>
          <a:blip r:embed="rId3" cstate="print"/>
          <a:srcRect l="25872" t="51234" r="26879" b="4306"/>
          <a:stretch>
            <a:fillRect/>
          </a:stretch>
        </p:blipFill>
        <p:spPr bwMode="auto">
          <a:xfrm>
            <a:off x="35496" y="5646386"/>
            <a:ext cx="2160240" cy="123899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685461BA-B452-4330-8D05-22D383774321}" type="slidenum">
              <a:rPr lang="en-GB" smtClean="0"/>
              <a:pPr/>
              <a:t>20</a:t>
            </a:fld>
            <a:endParaRPr lang="en-GB"/>
          </a:p>
        </p:txBody>
      </p:sp>
      <p:pic>
        <p:nvPicPr>
          <p:cNvPr id="7"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55" t="54688" r="57777" b="22656"/>
          <a:stretch/>
        </p:blipFill>
        <p:spPr bwMode="auto">
          <a:xfrm>
            <a:off x="0" y="1"/>
            <a:ext cx="1533500" cy="1338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The proportion of life spent in disability and years to death</a:t>
            </a:r>
            <a:endParaRPr lang="en-GB" dirty="0"/>
          </a:p>
        </p:txBody>
      </p:sp>
      <p:sp>
        <p:nvSpPr>
          <p:cNvPr id="8" name="TextBox 7"/>
          <p:cNvSpPr txBox="1"/>
          <p:nvPr/>
        </p:nvSpPr>
        <p:spPr>
          <a:xfrm>
            <a:off x="539552" y="5157193"/>
            <a:ext cx="8280920" cy="1200329"/>
          </a:xfrm>
          <a:prstGeom prst="rect">
            <a:avLst/>
          </a:prstGeom>
          <a:solidFill>
            <a:schemeClr val="accent2">
              <a:lumMod val="20000"/>
              <a:lumOff val="80000"/>
            </a:schemeClr>
          </a:solidFill>
        </p:spPr>
        <p:txBody>
          <a:bodyPr wrap="square" rtlCol="0">
            <a:spAutoFit/>
          </a:bodyPr>
          <a:lstStyle/>
          <a:p>
            <a:r>
              <a:rPr lang="en-GB" dirty="0" smtClean="0"/>
              <a:t>A person becoming physically disabled as a result of a chronic illness at age 40 (A) could expect to die at age 70 with 30 years spent in ill health or 43% of their whole life. A person becoming physically disabled at age 75 (B) could expect to die at age 86, another 11 years, and  would have spent only 13% of their life in disability</a:t>
            </a:r>
            <a:endParaRPr lang="en-GB" dirty="0"/>
          </a:p>
        </p:txBody>
      </p:sp>
      <p:grpSp>
        <p:nvGrpSpPr>
          <p:cNvPr id="12" name="Group 11"/>
          <p:cNvGrpSpPr/>
          <p:nvPr/>
        </p:nvGrpSpPr>
        <p:grpSpPr>
          <a:xfrm>
            <a:off x="1836349" y="1829335"/>
            <a:ext cx="5471302" cy="3199332"/>
            <a:chOff x="1836349" y="1829334"/>
            <a:chExt cx="5471302" cy="3199332"/>
          </a:xfrm>
        </p:grpSpPr>
        <p:graphicFrame>
          <p:nvGraphicFramePr>
            <p:cNvPr id="7" name="Chart 6"/>
            <p:cNvGraphicFramePr/>
            <p:nvPr/>
          </p:nvGraphicFramePr>
          <p:xfrm>
            <a:off x="1836349" y="1829334"/>
            <a:ext cx="5471302" cy="319933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ular Callout 8"/>
            <p:cNvSpPr/>
            <p:nvPr/>
          </p:nvSpPr>
          <p:spPr>
            <a:xfrm>
              <a:off x="3707904" y="2276872"/>
              <a:ext cx="504056" cy="504056"/>
            </a:xfrm>
            <a:prstGeom prst="wedgeRectCallout">
              <a:avLst>
                <a:gd name="adj1" fmla="val -55199"/>
                <a:gd name="adj2" fmla="val 848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n>
                    <a:solidFill>
                      <a:sysClr val="windowText" lastClr="000000"/>
                    </a:solidFill>
                  </a:ln>
                  <a:solidFill>
                    <a:sysClr val="windowText" lastClr="000000"/>
                  </a:solidFill>
                </a:rPr>
                <a:t>A</a:t>
              </a:r>
              <a:endParaRPr lang="en-GB" dirty="0">
                <a:ln>
                  <a:solidFill>
                    <a:sysClr val="windowText" lastClr="000000"/>
                  </a:solidFill>
                </a:ln>
                <a:solidFill>
                  <a:sysClr val="windowText" lastClr="000000"/>
                </a:solidFill>
              </a:endParaRPr>
            </a:p>
          </p:txBody>
        </p:sp>
        <p:sp>
          <p:nvSpPr>
            <p:cNvPr id="10" name="Rectangular Callout 9"/>
            <p:cNvSpPr/>
            <p:nvPr/>
          </p:nvSpPr>
          <p:spPr>
            <a:xfrm>
              <a:off x="5364088" y="3429000"/>
              <a:ext cx="504056" cy="360040"/>
            </a:xfrm>
            <a:prstGeom prst="wedgeRectCallout">
              <a:avLst>
                <a:gd name="adj1" fmla="val -52060"/>
                <a:gd name="adj2" fmla="val 8034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ysClr val="windowText" lastClr="000000"/>
                  </a:solidFill>
                </a:rPr>
                <a:t>B</a:t>
              </a:r>
              <a:endParaRPr lang="en-GB" sz="2000" b="1" dirty="0">
                <a:solidFill>
                  <a:sysClr val="windowText" lastClr="000000"/>
                </a:solidFill>
              </a:endParaRPr>
            </a:p>
          </p:txBody>
        </p:sp>
      </p:grpSp>
      <p:sp>
        <p:nvSpPr>
          <p:cNvPr id="11" name="Slide Number Placeholder 10"/>
          <p:cNvSpPr>
            <a:spLocks noGrp="1"/>
          </p:cNvSpPr>
          <p:nvPr>
            <p:ph type="sldNum" sz="quarter" idx="12"/>
          </p:nvPr>
        </p:nvSpPr>
        <p:spPr/>
        <p:txBody>
          <a:bodyPr/>
          <a:lstStyle/>
          <a:p>
            <a:fld id="{685461BA-B452-4330-8D05-22D383774321}" type="slidenum">
              <a:rPr lang="en-GB" smtClean="0"/>
              <a:pPr/>
              <a:t>21</a:t>
            </a:fld>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4000" dirty="0" smtClean="0"/>
              <a:t>Research design</a:t>
            </a:r>
            <a:endParaRPr lang="en-GB" sz="4000" dirty="0"/>
          </a:p>
        </p:txBody>
      </p:sp>
      <p:sp>
        <p:nvSpPr>
          <p:cNvPr id="1026" name="Rectangle 2"/>
          <p:cNvSpPr>
            <a:spLocks noChangeArrowheads="1"/>
          </p:cNvSpPr>
          <p:nvPr/>
        </p:nvSpPr>
        <p:spPr bwMode="auto">
          <a:xfrm>
            <a:off x="0" y="-184667"/>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25" name="Object 1"/>
          <p:cNvGraphicFramePr>
            <a:graphicFrameLocks noChangeAspect="1"/>
          </p:cNvGraphicFramePr>
          <p:nvPr/>
        </p:nvGraphicFramePr>
        <p:xfrm>
          <a:off x="1691680" y="1268761"/>
          <a:ext cx="5976664" cy="4489513"/>
        </p:xfrm>
        <a:graphic>
          <a:graphicData uri="http://schemas.openxmlformats.org/presentationml/2006/ole">
            <mc:AlternateContent xmlns:mc="http://schemas.openxmlformats.org/markup-compatibility/2006">
              <mc:Choice xmlns:v="urn:schemas-microsoft-com:vml" Requires="v">
                <p:oleObj spid="_x0000_s1029" name="Slide" r:id="rId5" imgW="4568900" imgH="3425883" progId="PowerPoint.Template.12">
                  <p:embed/>
                </p:oleObj>
              </mc:Choice>
              <mc:Fallback>
                <p:oleObj name="Slide" r:id="rId5" imgW="4568900" imgH="3425883" progId="PowerPoint.Template.12">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680" y="1268761"/>
                        <a:ext cx="5976664" cy="4489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0" y="5829267"/>
            <a:ext cx="9144000" cy="646331"/>
          </a:xfrm>
          <a:prstGeom prst="rect">
            <a:avLst/>
          </a:prstGeom>
          <a:solidFill>
            <a:schemeClr val="accent2">
              <a:lumMod val="20000"/>
              <a:lumOff val="80000"/>
            </a:schemeClr>
          </a:solidFill>
        </p:spPr>
        <p:txBody>
          <a:bodyPr wrap="square" rtlCol="0">
            <a:spAutoFit/>
          </a:bodyPr>
          <a:lstStyle/>
          <a:p>
            <a:r>
              <a:rPr lang="en-GB" dirty="0" smtClean="0"/>
              <a:t>The research considers inequalities between men and women as well as inequalities related to deprivation. It also looks forwards in time as well as backwards</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Holding patterns in inequalities</a:t>
            </a:r>
            <a:endParaRPr lang="en-GB" sz="4000" dirty="0"/>
          </a:p>
        </p:txBody>
      </p:sp>
      <p:sp>
        <p:nvSpPr>
          <p:cNvPr id="14" name="Content Placeholder 13"/>
          <p:cNvSpPr>
            <a:spLocks noGrp="1"/>
          </p:cNvSpPr>
          <p:nvPr>
            <p:ph sz="half" idx="2"/>
          </p:nvPr>
        </p:nvSpPr>
        <p:spPr>
          <a:xfrm>
            <a:off x="395536" y="1700808"/>
            <a:ext cx="4040188" cy="3951288"/>
          </a:xfrm>
        </p:spPr>
        <p:txBody>
          <a:bodyPr>
            <a:normAutofit fontScale="92500" lnSpcReduction="20000"/>
          </a:bodyPr>
          <a:lstStyle/>
          <a:p>
            <a:pPr marL="457200" indent="-457200">
              <a:buAutoNum type="arabicPeriod"/>
            </a:pPr>
            <a:r>
              <a:rPr lang="en-GB" b="1" u="sng" dirty="0" smtClean="0"/>
              <a:t>The convergent phase</a:t>
            </a:r>
            <a:r>
              <a:rPr lang="en-GB" dirty="0" smtClean="0"/>
              <a:t>: Improved life expectancy and equality in lifespan ( 19</a:t>
            </a:r>
            <a:r>
              <a:rPr lang="en-GB" baseline="30000" dirty="0" smtClean="0"/>
              <a:t>th</a:t>
            </a:r>
            <a:r>
              <a:rPr lang="en-GB" dirty="0" smtClean="0"/>
              <a:t> C-1939)</a:t>
            </a:r>
          </a:p>
          <a:p>
            <a:pPr marL="457200" indent="-457200">
              <a:buAutoNum type="arabicPeriod"/>
            </a:pPr>
            <a:endParaRPr lang="en-GB" dirty="0" smtClean="0"/>
          </a:p>
          <a:p>
            <a:pPr marL="457200" indent="-457200">
              <a:buAutoNum type="arabicPeriod" startAt="2"/>
            </a:pPr>
            <a:r>
              <a:rPr lang="en-GB" b="1" u="sng" dirty="0" smtClean="0">
                <a:solidFill>
                  <a:schemeClr val="bg1">
                    <a:lumMod val="85000"/>
                  </a:schemeClr>
                </a:solidFill>
              </a:rPr>
              <a:t>The parallel phase</a:t>
            </a:r>
            <a:r>
              <a:rPr lang="en-GB" dirty="0" smtClean="0">
                <a:solidFill>
                  <a:schemeClr val="bg1">
                    <a:lumMod val="85000"/>
                  </a:schemeClr>
                </a:solidFill>
              </a:rPr>
              <a:t>: Improved life  expectancy but  equality unchanged (1950 -1990)</a:t>
            </a:r>
          </a:p>
          <a:p>
            <a:pPr marL="457200" indent="-457200">
              <a:buNone/>
            </a:pPr>
            <a:endParaRPr lang="en-GB" dirty="0" smtClean="0"/>
          </a:p>
          <a:p>
            <a:pPr marL="457200" indent="-457200">
              <a:buNone/>
            </a:pPr>
            <a:r>
              <a:rPr lang="en-GB" dirty="0" smtClean="0"/>
              <a:t>3.   </a:t>
            </a:r>
            <a:r>
              <a:rPr lang="en-GB" b="1" u="sng" dirty="0" smtClean="0">
                <a:solidFill>
                  <a:schemeClr val="bg1">
                    <a:lumMod val="85000"/>
                  </a:schemeClr>
                </a:solidFill>
              </a:rPr>
              <a:t>Divergent phase</a:t>
            </a:r>
            <a:r>
              <a:rPr lang="en-GB" dirty="0" smtClean="0">
                <a:solidFill>
                  <a:schemeClr val="bg1">
                    <a:lumMod val="85000"/>
                  </a:schemeClr>
                </a:solidFill>
              </a:rPr>
              <a:t>: Faltering life expectancy increased inequality 2011-   ??</a:t>
            </a:r>
          </a:p>
          <a:p>
            <a:pPr>
              <a:buNone/>
            </a:pPr>
            <a:endParaRPr lang="en-GB" dirty="0"/>
          </a:p>
        </p:txBody>
      </p:sp>
      <p:pic>
        <p:nvPicPr>
          <p:cNvPr id="2050" name="Picture 2"/>
          <p:cNvPicPr>
            <a:picLocks noChangeAspect="1" noChangeArrowheads="1"/>
          </p:cNvPicPr>
          <p:nvPr/>
        </p:nvPicPr>
        <p:blipFill>
          <a:blip r:embed="rId3" cstate="print"/>
          <a:srcRect/>
          <a:stretch>
            <a:fillRect/>
          </a:stretch>
        </p:blipFill>
        <p:spPr bwMode="auto">
          <a:xfrm>
            <a:off x="4860034" y="1556793"/>
            <a:ext cx="3328987" cy="1165225"/>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685461BA-B452-4330-8D05-22D383774321}" type="slidenum">
              <a:rPr lang="en-GB" smtClean="0"/>
              <a:pPr/>
              <a:t>4</a:t>
            </a:fld>
            <a:endParaRPr lang="en-GB"/>
          </a:p>
        </p:txBody>
      </p:sp>
      <p:sp>
        <p:nvSpPr>
          <p:cNvPr id="8" name="TextBox 7"/>
          <p:cNvSpPr txBox="1"/>
          <p:nvPr/>
        </p:nvSpPr>
        <p:spPr>
          <a:xfrm>
            <a:off x="539552" y="5877272"/>
            <a:ext cx="8280920" cy="369332"/>
          </a:xfrm>
          <a:prstGeom prst="rect">
            <a:avLst/>
          </a:prstGeom>
          <a:solidFill>
            <a:schemeClr val="accent2">
              <a:lumMod val="20000"/>
              <a:lumOff val="80000"/>
            </a:schemeClr>
          </a:solidFill>
        </p:spPr>
        <p:txBody>
          <a:bodyPr wrap="square" rtlCol="0">
            <a:spAutoFit/>
          </a:bodyPr>
          <a:lstStyle/>
          <a:p>
            <a:r>
              <a:rPr lang="en-GB" dirty="0" smtClean="0"/>
              <a:t>See ‘An investigation into inequalities in adult lifespan: Mayhew and Smith, ILC 2016</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Holding patterns in inequalities</a:t>
            </a:r>
            <a:endParaRPr lang="en-GB" sz="4000" dirty="0"/>
          </a:p>
        </p:txBody>
      </p:sp>
      <p:sp>
        <p:nvSpPr>
          <p:cNvPr id="14" name="Content Placeholder 13"/>
          <p:cNvSpPr>
            <a:spLocks noGrp="1"/>
          </p:cNvSpPr>
          <p:nvPr>
            <p:ph sz="half" idx="2"/>
          </p:nvPr>
        </p:nvSpPr>
        <p:spPr>
          <a:xfrm>
            <a:off x="395536" y="1700808"/>
            <a:ext cx="4040188" cy="3951288"/>
          </a:xfrm>
        </p:spPr>
        <p:txBody>
          <a:bodyPr>
            <a:normAutofit fontScale="92500" lnSpcReduction="20000"/>
          </a:bodyPr>
          <a:lstStyle/>
          <a:p>
            <a:pPr marL="457200" indent="-457200">
              <a:buAutoNum type="arabicPeriod"/>
            </a:pPr>
            <a:r>
              <a:rPr lang="en-GB" b="1" u="sng" dirty="0" smtClean="0"/>
              <a:t>The convergent phase</a:t>
            </a:r>
            <a:r>
              <a:rPr lang="en-GB" dirty="0" smtClean="0"/>
              <a:t>: Improved life expectancy and equality in lifespan ( 19</a:t>
            </a:r>
            <a:r>
              <a:rPr lang="en-GB" baseline="30000" dirty="0" smtClean="0"/>
              <a:t>th</a:t>
            </a:r>
            <a:r>
              <a:rPr lang="en-GB" dirty="0" smtClean="0"/>
              <a:t> C-1939)</a:t>
            </a:r>
          </a:p>
          <a:p>
            <a:pPr marL="457200" indent="-457200">
              <a:buAutoNum type="arabicPeriod"/>
            </a:pPr>
            <a:endParaRPr lang="en-GB" dirty="0" smtClean="0"/>
          </a:p>
          <a:p>
            <a:pPr marL="457200" indent="-457200">
              <a:buAutoNum type="arabicPeriod" startAt="2"/>
            </a:pPr>
            <a:r>
              <a:rPr lang="en-GB" b="1" u="sng" dirty="0" smtClean="0"/>
              <a:t>The parallel phase</a:t>
            </a:r>
            <a:r>
              <a:rPr lang="en-GB" dirty="0" smtClean="0"/>
              <a:t>: Improved life  expectancy but  equality unchanged (1950 -1990)</a:t>
            </a:r>
          </a:p>
          <a:p>
            <a:pPr marL="457200" indent="-457200">
              <a:buNone/>
            </a:pPr>
            <a:endParaRPr lang="en-GB" dirty="0" smtClean="0"/>
          </a:p>
          <a:p>
            <a:pPr marL="457200" indent="-457200">
              <a:buNone/>
            </a:pPr>
            <a:r>
              <a:rPr lang="en-GB" dirty="0" smtClean="0"/>
              <a:t>3</a:t>
            </a:r>
            <a:r>
              <a:rPr lang="en-GB" dirty="0" smtClean="0">
                <a:solidFill>
                  <a:schemeClr val="bg1">
                    <a:lumMod val="85000"/>
                  </a:schemeClr>
                </a:solidFill>
              </a:rPr>
              <a:t>.   </a:t>
            </a:r>
            <a:r>
              <a:rPr lang="en-GB" b="1" u="sng" dirty="0" smtClean="0">
                <a:solidFill>
                  <a:schemeClr val="bg1">
                    <a:lumMod val="85000"/>
                  </a:schemeClr>
                </a:solidFill>
              </a:rPr>
              <a:t>Divergent phase</a:t>
            </a:r>
            <a:r>
              <a:rPr lang="en-GB" dirty="0" smtClean="0">
                <a:solidFill>
                  <a:schemeClr val="bg1">
                    <a:lumMod val="85000"/>
                  </a:schemeClr>
                </a:solidFill>
              </a:rPr>
              <a:t>: Faltering life expectancy increased inequality 2011-   ??</a:t>
            </a:r>
          </a:p>
          <a:p>
            <a:pPr>
              <a:buNone/>
            </a:pPr>
            <a:endParaRPr lang="en-GB" dirty="0"/>
          </a:p>
        </p:txBody>
      </p:sp>
      <p:pic>
        <p:nvPicPr>
          <p:cNvPr id="2050" name="Picture 2"/>
          <p:cNvPicPr>
            <a:picLocks noChangeAspect="1" noChangeArrowheads="1"/>
          </p:cNvPicPr>
          <p:nvPr/>
        </p:nvPicPr>
        <p:blipFill>
          <a:blip r:embed="rId3" cstate="print"/>
          <a:srcRect/>
          <a:stretch>
            <a:fillRect/>
          </a:stretch>
        </p:blipFill>
        <p:spPr bwMode="auto">
          <a:xfrm>
            <a:off x="4860034" y="1556793"/>
            <a:ext cx="3328987" cy="1165225"/>
          </a:xfrm>
          <a:prstGeom prst="rect">
            <a:avLst/>
          </a:prstGeom>
          <a:noFill/>
          <a:ln w="9525">
            <a:noFill/>
            <a:miter lim="800000"/>
            <a:headEnd/>
            <a:tailEnd/>
          </a:ln>
          <a:effectLst/>
        </p:spPr>
      </p:pic>
      <p:pic>
        <p:nvPicPr>
          <p:cNvPr id="2059" name="Picture 11"/>
          <p:cNvPicPr>
            <a:picLocks noChangeAspect="1" noChangeArrowheads="1"/>
          </p:cNvPicPr>
          <p:nvPr/>
        </p:nvPicPr>
        <p:blipFill>
          <a:blip r:embed="rId4" cstate="print"/>
          <a:srcRect/>
          <a:stretch>
            <a:fillRect/>
          </a:stretch>
        </p:blipFill>
        <p:spPr bwMode="auto">
          <a:xfrm>
            <a:off x="5004050" y="3068961"/>
            <a:ext cx="3007593" cy="1202060"/>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685461BA-B452-4330-8D05-22D383774321}" type="slidenum">
              <a:rPr lang="en-GB" smtClean="0"/>
              <a:pPr/>
              <a:t>5</a:t>
            </a:fld>
            <a:endParaRPr lang="en-GB" dirty="0"/>
          </a:p>
        </p:txBody>
      </p:sp>
      <p:sp>
        <p:nvSpPr>
          <p:cNvPr id="8" name="TextBox 7"/>
          <p:cNvSpPr txBox="1"/>
          <p:nvPr/>
        </p:nvSpPr>
        <p:spPr>
          <a:xfrm>
            <a:off x="539552" y="5733257"/>
            <a:ext cx="8352928" cy="369332"/>
          </a:xfrm>
          <a:prstGeom prst="rect">
            <a:avLst/>
          </a:prstGeom>
          <a:solidFill>
            <a:schemeClr val="accent2">
              <a:lumMod val="20000"/>
              <a:lumOff val="80000"/>
            </a:schemeClr>
          </a:solidFill>
        </p:spPr>
        <p:txBody>
          <a:bodyPr wrap="square" rtlCol="0">
            <a:spAutoFit/>
          </a:bodyPr>
          <a:lstStyle/>
          <a:p>
            <a:r>
              <a:rPr lang="en-GB" dirty="0" smtClean="0"/>
              <a:t>See ‘An investigation into inequalities in adult lifespan: Mayhew and Smith, ILC 2016</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Holding patterns in inequalities</a:t>
            </a:r>
            <a:endParaRPr lang="en-GB" sz="4000" dirty="0"/>
          </a:p>
        </p:txBody>
      </p:sp>
      <p:sp>
        <p:nvSpPr>
          <p:cNvPr id="14" name="Content Placeholder 13"/>
          <p:cNvSpPr>
            <a:spLocks noGrp="1"/>
          </p:cNvSpPr>
          <p:nvPr>
            <p:ph sz="half" idx="2"/>
          </p:nvPr>
        </p:nvSpPr>
        <p:spPr>
          <a:xfrm>
            <a:off x="395536" y="1700808"/>
            <a:ext cx="4040188" cy="3951288"/>
          </a:xfrm>
        </p:spPr>
        <p:txBody>
          <a:bodyPr>
            <a:normAutofit fontScale="92500" lnSpcReduction="20000"/>
          </a:bodyPr>
          <a:lstStyle/>
          <a:p>
            <a:pPr marL="457200" indent="-457200">
              <a:buAutoNum type="arabicPeriod"/>
            </a:pPr>
            <a:r>
              <a:rPr lang="en-GB" b="1" u="sng" dirty="0" smtClean="0"/>
              <a:t>The convergent phase</a:t>
            </a:r>
            <a:r>
              <a:rPr lang="en-GB" dirty="0" smtClean="0"/>
              <a:t>: Improved life expectancy and equality in lifespan ( 19</a:t>
            </a:r>
            <a:r>
              <a:rPr lang="en-GB" baseline="30000" dirty="0" smtClean="0"/>
              <a:t>th</a:t>
            </a:r>
            <a:r>
              <a:rPr lang="en-GB" dirty="0" smtClean="0"/>
              <a:t> C-1939)</a:t>
            </a:r>
          </a:p>
          <a:p>
            <a:pPr marL="457200" indent="-457200">
              <a:buAutoNum type="arabicPeriod"/>
            </a:pPr>
            <a:endParaRPr lang="en-GB" dirty="0" smtClean="0"/>
          </a:p>
          <a:p>
            <a:pPr marL="457200" indent="-457200">
              <a:buAutoNum type="arabicPeriod" startAt="2"/>
            </a:pPr>
            <a:r>
              <a:rPr lang="en-GB" b="1" u="sng" dirty="0" smtClean="0"/>
              <a:t>The parallel phase</a:t>
            </a:r>
            <a:r>
              <a:rPr lang="en-GB" dirty="0" smtClean="0"/>
              <a:t>: Improved life  expectancy but  equality unchanged (1950 -1990)</a:t>
            </a:r>
          </a:p>
          <a:p>
            <a:pPr marL="457200" indent="-457200">
              <a:buNone/>
            </a:pPr>
            <a:endParaRPr lang="en-GB" dirty="0" smtClean="0"/>
          </a:p>
          <a:p>
            <a:pPr marL="457200" indent="-457200">
              <a:buNone/>
            </a:pPr>
            <a:r>
              <a:rPr lang="en-GB" dirty="0" smtClean="0"/>
              <a:t>3.   </a:t>
            </a:r>
            <a:r>
              <a:rPr lang="en-GB" b="1" u="sng" dirty="0" smtClean="0"/>
              <a:t>Divergent phase</a:t>
            </a:r>
            <a:r>
              <a:rPr lang="en-GB" dirty="0" smtClean="0"/>
              <a:t>: Faltering life expectancy increased inequality 2011-   ??</a:t>
            </a:r>
          </a:p>
          <a:p>
            <a:pPr>
              <a:buNone/>
            </a:pPr>
            <a:endParaRPr lang="en-GB" dirty="0"/>
          </a:p>
        </p:txBody>
      </p:sp>
      <p:pic>
        <p:nvPicPr>
          <p:cNvPr id="2050" name="Picture 2"/>
          <p:cNvPicPr>
            <a:picLocks noChangeAspect="1" noChangeArrowheads="1"/>
          </p:cNvPicPr>
          <p:nvPr/>
        </p:nvPicPr>
        <p:blipFill>
          <a:blip r:embed="rId3" cstate="print"/>
          <a:srcRect/>
          <a:stretch>
            <a:fillRect/>
          </a:stretch>
        </p:blipFill>
        <p:spPr bwMode="auto">
          <a:xfrm>
            <a:off x="4860034" y="1556793"/>
            <a:ext cx="3328987" cy="1165225"/>
          </a:xfrm>
          <a:prstGeom prst="rect">
            <a:avLst/>
          </a:prstGeom>
          <a:noFill/>
          <a:ln w="9525">
            <a:noFill/>
            <a:miter lim="800000"/>
            <a:headEnd/>
            <a:tailEnd/>
          </a:ln>
          <a:effectLst/>
        </p:spPr>
      </p:pic>
      <p:pic>
        <p:nvPicPr>
          <p:cNvPr id="2057" name="Picture 9"/>
          <p:cNvPicPr>
            <a:picLocks noChangeAspect="1" noChangeArrowheads="1"/>
          </p:cNvPicPr>
          <p:nvPr/>
        </p:nvPicPr>
        <p:blipFill>
          <a:blip r:embed="rId4" cstate="print"/>
          <a:srcRect/>
          <a:stretch>
            <a:fillRect/>
          </a:stretch>
        </p:blipFill>
        <p:spPr bwMode="auto">
          <a:xfrm>
            <a:off x="5004048" y="4509120"/>
            <a:ext cx="2736304" cy="1199560"/>
          </a:xfrm>
          <a:prstGeom prst="rect">
            <a:avLst/>
          </a:prstGeom>
          <a:noFill/>
          <a:ln w="9525">
            <a:noFill/>
            <a:miter lim="800000"/>
            <a:headEnd/>
            <a:tailEnd/>
          </a:ln>
          <a:effectLst/>
        </p:spPr>
      </p:pic>
      <p:pic>
        <p:nvPicPr>
          <p:cNvPr id="2059" name="Picture 11"/>
          <p:cNvPicPr>
            <a:picLocks noChangeAspect="1" noChangeArrowheads="1"/>
          </p:cNvPicPr>
          <p:nvPr/>
        </p:nvPicPr>
        <p:blipFill>
          <a:blip r:embed="rId5" cstate="print"/>
          <a:srcRect/>
          <a:stretch>
            <a:fillRect/>
          </a:stretch>
        </p:blipFill>
        <p:spPr bwMode="auto">
          <a:xfrm>
            <a:off x="5004050" y="3068961"/>
            <a:ext cx="3007593" cy="1202060"/>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685461BA-B452-4330-8D05-22D383774321}" type="slidenum">
              <a:rPr lang="en-GB" smtClean="0"/>
              <a:pPr/>
              <a:t>6</a:t>
            </a:fld>
            <a:endParaRPr lang="en-GB"/>
          </a:p>
        </p:txBody>
      </p:sp>
      <p:sp>
        <p:nvSpPr>
          <p:cNvPr id="8" name="TextBox 7"/>
          <p:cNvSpPr txBox="1"/>
          <p:nvPr/>
        </p:nvSpPr>
        <p:spPr>
          <a:xfrm>
            <a:off x="683568" y="5877272"/>
            <a:ext cx="7992888" cy="369332"/>
          </a:xfrm>
          <a:prstGeom prst="rect">
            <a:avLst/>
          </a:prstGeom>
          <a:solidFill>
            <a:schemeClr val="accent2">
              <a:lumMod val="20000"/>
              <a:lumOff val="80000"/>
            </a:schemeClr>
          </a:solidFill>
        </p:spPr>
        <p:txBody>
          <a:bodyPr wrap="square" rtlCol="0">
            <a:spAutoFit/>
          </a:bodyPr>
          <a:lstStyle/>
          <a:p>
            <a:r>
              <a:rPr lang="en-GB" dirty="0" smtClean="0"/>
              <a:t>See ‘An investigation into inequalities in adult lifespan: Mayhew and Smith, ILC 2016</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000" dirty="0" smtClean="0"/>
              <a:t>Distribution in ages of death</a:t>
            </a:r>
            <a:endParaRPr lang="en-GB" sz="4000" dirty="0"/>
          </a:p>
        </p:txBody>
      </p:sp>
      <p:graphicFrame>
        <p:nvGraphicFramePr>
          <p:cNvPr id="5" name="Chart 4"/>
          <p:cNvGraphicFramePr/>
          <p:nvPr/>
        </p:nvGraphicFramePr>
        <p:xfrm>
          <a:off x="4788024" y="1412776"/>
          <a:ext cx="3740613" cy="23042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899592" y="1412776"/>
          <a:ext cx="3744416" cy="2208245"/>
        </p:xfrm>
        <a:graphic>
          <a:graphicData uri="http://schemas.openxmlformats.org/drawingml/2006/chart">
            <c:chart xmlns:c="http://schemas.openxmlformats.org/drawingml/2006/chart" xmlns:r="http://schemas.openxmlformats.org/officeDocument/2006/relationships" r:id="rId4"/>
          </a:graphicData>
        </a:graphic>
      </p:graphicFrame>
      <p:sp>
        <p:nvSpPr>
          <p:cNvPr id="7" name="Slide Number Placeholder 6"/>
          <p:cNvSpPr>
            <a:spLocks noGrp="1"/>
          </p:cNvSpPr>
          <p:nvPr>
            <p:ph type="sldNum" sz="quarter" idx="12"/>
          </p:nvPr>
        </p:nvSpPr>
        <p:spPr/>
        <p:txBody>
          <a:bodyPr/>
          <a:lstStyle/>
          <a:p>
            <a:fld id="{685461BA-B452-4330-8D05-22D383774321}" type="slidenum">
              <a:rPr lang="en-GB" smtClean="0"/>
              <a:pPr/>
              <a:t>7</a:t>
            </a:fld>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000" dirty="0" smtClean="0"/>
              <a:t>Distribution in ages of death</a:t>
            </a:r>
            <a:endParaRPr lang="en-GB" sz="4000" dirty="0"/>
          </a:p>
        </p:txBody>
      </p:sp>
      <p:pic>
        <p:nvPicPr>
          <p:cNvPr id="18434" name="Picture 2"/>
          <p:cNvPicPr>
            <a:picLocks noChangeAspect="1" noChangeArrowheads="1"/>
          </p:cNvPicPr>
          <p:nvPr/>
        </p:nvPicPr>
        <p:blipFill>
          <a:blip r:embed="rId3" cstate="print"/>
          <a:srcRect/>
          <a:stretch>
            <a:fillRect/>
          </a:stretch>
        </p:blipFill>
        <p:spPr bwMode="auto">
          <a:xfrm>
            <a:off x="0" y="4005064"/>
            <a:ext cx="8439714" cy="3156256"/>
          </a:xfrm>
          <a:prstGeom prst="rect">
            <a:avLst/>
          </a:prstGeom>
          <a:noFill/>
          <a:ln w="9525">
            <a:noFill/>
            <a:miter lim="800000"/>
            <a:headEnd/>
            <a:tailEnd/>
          </a:ln>
          <a:effectLst/>
        </p:spPr>
      </p:pic>
      <p:graphicFrame>
        <p:nvGraphicFramePr>
          <p:cNvPr id="5" name="Chart 4"/>
          <p:cNvGraphicFramePr/>
          <p:nvPr/>
        </p:nvGraphicFramePr>
        <p:xfrm>
          <a:off x="4788024" y="1412776"/>
          <a:ext cx="3740613" cy="23042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nvGraphicFramePr>
        <p:xfrm>
          <a:off x="899592" y="1412776"/>
          <a:ext cx="3744416" cy="2208245"/>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6"/>
          <p:cNvSpPr>
            <a:spLocks noGrp="1"/>
          </p:cNvSpPr>
          <p:nvPr>
            <p:ph type="sldNum" sz="quarter" idx="12"/>
          </p:nvPr>
        </p:nvSpPr>
        <p:spPr/>
        <p:txBody>
          <a:bodyPr/>
          <a:lstStyle/>
          <a:p>
            <a:fld id="{685461BA-B452-4330-8D05-22D383774321}" type="slidenum">
              <a:rPr lang="en-GB" smtClean="0"/>
              <a:pPr/>
              <a:t>8</a:t>
            </a:fld>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sz="4000" dirty="0" smtClean="0"/>
              <a:t>Convergence in mortality rates</a:t>
            </a:r>
            <a:endParaRPr lang="en-GB" sz="4000" dirty="0"/>
          </a:p>
        </p:txBody>
      </p:sp>
      <p:graphicFrame>
        <p:nvGraphicFramePr>
          <p:cNvPr id="5" name="Chart 4">
            <a:extLst>
              <a:ext uri="{FF2B5EF4-FFF2-40B4-BE49-F238E27FC236}">
                <a16:creationId xmlns:lc="http://schemas.openxmlformats.org/drawingml/2006/lockedCanvas" xmlns:a16="http://schemas.microsoft.com/office/drawing/2014/main" xmlns:wps="http://schemas.microsoft.com/office/word/2010/wordprocessingShape"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id="{A1398EA0-43DD-4E08-ADEA-A0A617D9564D}"/>
              </a:ext>
            </a:extLst>
          </p:cNvPr>
          <p:cNvGraphicFramePr/>
          <p:nvPr/>
        </p:nvGraphicFramePr>
        <p:xfrm>
          <a:off x="2123730" y="1844825"/>
          <a:ext cx="4683021" cy="313674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23528" y="5085185"/>
            <a:ext cx="8640960" cy="1200329"/>
          </a:xfrm>
          <a:prstGeom prst="rect">
            <a:avLst/>
          </a:prstGeom>
          <a:solidFill>
            <a:schemeClr val="accent2">
              <a:lumMod val="20000"/>
              <a:lumOff val="80000"/>
            </a:schemeClr>
          </a:solidFill>
        </p:spPr>
        <p:txBody>
          <a:bodyPr wrap="square" rtlCol="0">
            <a:spAutoFit/>
          </a:bodyPr>
          <a:lstStyle/>
          <a:p>
            <a:r>
              <a:rPr lang="en-GB" dirty="0" smtClean="0"/>
              <a:t>This shows the pace of convergence in terms of mortality rates.  Although the gender gap in life expectancy at age 30 has shrunk, but it </a:t>
            </a:r>
            <a:r>
              <a:rPr lang="en-GB" dirty="0"/>
              <a:t>was not until 1990 that men reached the level that women were at in </a:t>
            </a:r>
            <a:r>
              <a:rPr lang="en-GB" dirty="0" smtClean="0"/>
              <a:t>1950. If trends underway continue there would be complete convergence after 2030. </a:t>
            </a:r>
            <a:endParaRPr lang="en-GB" dirty="0"/>
          </a:p>
        </p:txBody>
      </p:sp>
      <p:sp>
        <p:nvSpPr>
          <p:cNvPr id="8" name="Slide Number Placeholder 7"/>
          <p:cNvSpPr>
            <a:spLocks noGrp="1"/>
          </p:cNvSpPr>
          <p:nvPr>
            <p:ph type="sldNum" sz="quarter" idx="12"/>
          </p:nvPr>
        </p:nvSpPr>
        <p:spPr/>
        <p:txBody>
          <a:bodyPr/>
          <a:lstStyle/>
          <a:p>
            <a:fld id="{685461BA-B452-4330-8D05-22D383774321}" type="slidenum">
              <a:rPr lang="en-GB" smtClean="0"/>
              <a:pPr/>
              <a:t>9</a:t>
            </a:fld>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52322</TotalTime>
  <Words>1372</Words>
  <Application>Microsoft Office PowerPoint</Application>
  <PresentationFormat>On-screen Show (4:3)</PresentationFormat>
  <Paragraphs>144</Paragraphs>
  <Slides>21</Slides>
  <Notes>20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5" baseType="lpstr">
      <vt:lpstr>Arial</vt:lpstr>
      <vt:lpstr>Calibri</vt:lpstr>
      <vt:lpstr>Office Theme</vt:lpstr>
      <vt:lpstr>Slide</vt:lpstr>
      <vt:lpstr>Inequalities matter! An investigation into the impact of deprivation on demographic inequalities in adults  </vt:lpstr>
      <vt:lpstr>The index of multiple deprivation (IMD)</vt:lpstr>
      <vt:lpstr>Research design</vt:lpstr>
      <vt:lpstr>Holding patterns in inequalities</vt:lpstr>
      <vt:lpstr>Holding patterns in inequalities</vt:lpstr>
      <vt:lpstr>Holding patterns in inequalities</vt:lpstr>
      <vt:lpstr>Distribution in ages of death</vt:lpstr>
      <vt:lpstr>Distribution in ages of death</vt:lpstr>
      <vt:lpstr>Convergence in mortality rates</vt:lpstr>
      <vt:lpstr>Trends in partial life expectancy</vt:lpstr>
      <vt:lpstr>Male trends in partial life expectancy (1950 to 2035)</vt:lpstr>
      <vt:lpstr>Deprivation adjusted life expectancy by decile at age 30 (males)</vt:lpstr>
      <vt:lpstr>Inequalities in life expectancy by deprivation percentile</vt:lpstr>
      <vt:lpstr>Trends in male lifespan by deprivation decile at age 30</vt:lpstr>
      <vt:lpstr>Mortality differential by deprivation decile</vt:lpstr>
      <vt:lpstr>Pattern of deprivation in England</vt:lpstr>
      <vt:lpstr>Map showing the percentage of LSOAs in decile one (most deprived) among English districts</vt:lpstr>
      <vt:lpstr>The impact of poor health on longevity</vt:lpstr>
      <vt:lpstr>The proportion of life spent in disability and years to death</vt:lpstr>
      <vt:lpstr>Strategic messages</vt:lpstr>
      <vt:lpstr>The proportion of life spent in disability and years to death</vt:lpstr>
    </vt:vector>
  </TitlesOfParts>
  <Company>Mayhew Associates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investigation into the impact of deprivation on demographic inequalities in adults</dc:title>
  <dc:creator>Leslie Mayhew</dc:creator>
  <cp:lastModifiedBy>Marilyn Parris-Bell</cp:lastModifiedBy>
  <cp:revision>40</cp:revision>
  <dcterms:created xsi:type="dcterms:W3CDTF">2018-02-21T08:40:34Z</dcterms:created>
  <dcterms:modified xsi:type="dcterms:W3CDTF">2018-09-12T11:20:27Z</dcterms:modified>
</cp:coreProperties>
</file>