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61" r:id="rId4"/>
    <p:sldId id="262" r:id="rId5"/>
    <p:sldId id="264" r:id="rId6"/>
    <p:sldId id="265" r:id="rId7"/>
    <p:sldId id="3708" r:id="rId8"/>
    <p:sldId id="3696" r:id="rId9"/>
    <p:sldId id="470" r:id="rId10"/>
    <p:sldId id="486" r:id="rId11"/>
    <p:sldId id="268" r:id="rId12"/>
    <p:sldId id="3689" r:id="rId13"/>
    <p:sldId id="3690" r:id="rId14"/>
    <p:sldId id="3691" r:id="rId15"/>
    <p:sldId id="269" r:id="rId16"/>
    <p:sldId id="3697" r:id="rId17"/>
    <p:sldId id="272" r:id="rId18"/>
    <p:sldId id="3698" r:id="rId19"/>
    <p:sldId id="273" r:id="rId20"/>
    <p:sldId id="274" r:id="rId21"/>
    <p:sldId id="3699" r:id="rId22"/>
    <p:sldId id="3700" r:id="rId23"/>
    <p:sldId id="3676" r:id="rId24"/>
    <p:sldId id="3701" r:id="rId25"/>
    <p:sldId id="3677" r:id="rId26"/>
    <p:sldId id="3702" r:id="rId27"/>
    <p:sldId id="3678" r:id="rId28"/>
    <p:sldId id="3679" r:id="rId29"/>
    <p:sldId id="3706" r:id="rId30"/>
    <p:sldId id="3703" r:id="rId31"/>
    <p:sldId id="3680" r:id="rId32"/>
    <p:sldId id="3704" r:id="rId33"/>
    <p:sldId id="3681" r:id="rId34"/>
    <p:sldId id="3705" r:id="rId35"/>
    <p:sldId id="3682" r:id="rId36"/>
    <p:sldId id="3683" r:id="rId37"/>
    <p:sldId id="3688" r:id="rId38"/>
    <p:sldId id="3694" r:id="rId39"/>
    <p:sldId id="3684" r:id="rId40"/>
    <p:sldId id="3695" r:id="rId41"/>
    <p:sldId id="3685" r:id="rId42"/>
    <p:sldId id="3707" r:id="rId43"/>
    <p:sldId id="3687" r:id="rId44"/>
  </p:sldIdLst>
  <p:sldSz cx="12192000" cy="6858000"/>
  <p:notesSz cx="6858000" cy="9144000"/>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2"/>
    <p:restoredTop sz="96132"/>
  </p:normalViewPr>
  <p:slideViewPr>
    <p:cSldViewPr snapToGrid="0">
      <p:cViewPr varScale="1">
        <p:scale>
          <a:sx n="154" d="100"/>
          <a:sy n="154" d="100"/>
        </p:scale>
        <p:origin x="73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096F1B-95E6-6A48-A957-FA9F9041F0B5}" type="datetimeFigureOut">
              <a:rPr lang="en-TW" smtClean="0"/>
              <a:t>8/22/25</a:t>
            </a:fld>
            <a:endParaRPr lang="en-T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F1418-7BA9-C64C-AE7D-D11DAE559C8D}" type="slidenum">
              <a:rPr lang="en-TW" smtClean="0"/>
              <a:t>‹#›</a:t>
            </a:fld>
            <a:endParaRPr lang="en-TW"/>
          </a:p>
        </p:txBody>
      </p:sp>
    </p:spTree>
    <p:extLst>
      <p:ext uri="{BB962C8B-B14F-4D97-AF65-F5344CB8AC3E}">
        <p14:creationId xmlns:p14="http://schemas.microsoft.com/office/powerpoint/2010/main" val="266096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zh-TW" altLang="zh-TW"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F6D0C-E6E4-46E2-B5C8-77C6BE892F14}"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761397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lgn="just">
              <a:lnSpc>
                <a:spcPct val="100000"/>
              </a:lnSpc>
              <a:spcBef>
                <a:spcPts val="0"/>
              </a:spcBef>
              <a:buFont typeface="Wingdings" panose="05000000000000000000" pitchFamily="2" charset="2"/>
              <a:buNone/>
              <a:defRPr/>
            </a:pPr>
            <a:endParaRPr lang="en-US" altLang="zh-TW"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F6D0C-E6E4-46E2-B5C8-77C6BE892F14}"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426341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1E5A-F8A0-8DF9-DE35-5A41CE85A5F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TW" dirty="0"/>
          </a:p>
        </p:txBody>
      </p:sp>
      <p:sp>
        <p:nvSpPr>
          <p:cNvPr id="3" name="Subtitle 2">
            <a:extLst>
              <a:ext uri="{FF2B5EF4-FFF2-40B4-BE49-F238E27FC236}">
                <a16:creationId xmlns:a16="http://schemas.microsoft.com/office/drawing/2014/main" id="{F467295F-849B-FE59-DAE7-0C9A1859F2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W"/>
          </a:p>
        </p:txBody>
      </p:sp>
      <p:sp>
        <p:nvSpPr>
          <p:cNvPr id="4" name="Date Placeholder 3">
            <a:extLst>
              <a:ext uri="{FF2B5EF4-FFF2-40B4-BE49-F238E27FC236}">
                <a16:creationId xmlns:a16="http://schemas.microsoft.com/office/drawing/2014/main" id="{76A99991-7A75-B7ED-C324-2B5B56145DEB}"/>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0FB5D633-D69D-E815-08E5-16C4DFAA8DBC}"/>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AF748C8B-B00E-7C66-174B-701667B50D0A}"/>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3995004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507F4-7340-C40B-F915-3F60E6CC4427}"/>
              </a:ext>
            </a:extLst>
          </p:cNvPr>
          <p:cNvSpPr>
            <a:spLocks noGrp="1"/>
          </p:cNvSpPr>
          <p:nvPr>
            <p:ph type="title"/>
          </p:nvPr>
        </p:nvSpPr>
        <p:spPr/>
        <p:txBody>
          <a:bodyPr/>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AA301855-309B-93DE-BDF4-4D23F5A89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0C9CCC09-9F9F-1614-439A-096973BDD8E2}"/>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7C4A59A3-163E-8A06-B8E3-96FD46BF9AFD}"/>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D1893CB5-12C2-8C45-E7AB-7E509D1B6162}"/>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215528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C181B6-DC05-70DA-78C7-BEC0A08DD6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CC95B50E-C9E5-C657-971B-75B5791AB8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6DB1F530-E792-02A2-842E-EE8A74E0B3E9}"/>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279959F2-2344-C003-3B32-53334EB66F9E}"/>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C6ED7EAC-3BF4-A4FB-502E-1AB48E774B0A}"/>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186737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0A423-D919-04EE-A442-776FAB1477FD}"/>
              </a:ext>
            </a:extLst>
          </p:cNvPr>
          <p:cNvSpPr>
            <a:spLocks noGrp="1"/>
          </p:cNvSpPr>
          <p:nvPr>
            <p:ph type="title"/>
          </p:nvPr>
        </p:nvSpPr>
        <p:spPr/>
        <p:txBody>
          <a:bodyPr/>
          <a:lstStyle/>
          <a:p>
            <a:r>
              <a:rPr lang="en-US"/>
              <a:t>Click to edit Master title style</a:t>
            </a:r>
            <a:endParaRPr lang="en-TW"/>
          </a:p>
        </p:txBody>
      </p:sp>
      <p:sp>
        <p:nvSpPr>
          <p:cNvPr id="3" name="Content Placeholder 2">
            <a:extLst>
              <a:ext uri="{FF2B5EF4-FFF2-40B4-BE49-F238E27FC236}">
                <a16:creationId xmlns:a16="http://schemas.microsoft.com/office/drawing/2014/main" id="{9D1C836B-E611-77EA-FF2A-442FF1981F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74FD346F-6738-787F-D374-4EEBC8BCA163}"/>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9FD7FE2C-3B10-B099-95F9-960BCD4A6DEC}"/>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8F180169-3EF1-D8EE-83A0-32D2BC7B7434}"/>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1816901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22B3-1D7A-32D7-977C-24BB3B3649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W"/>
          </a:p>
        </p:txBody>
      </p:sp>
      <p:sp>
        <p:nvSpPr>
          <p:cNvPr id="3" name="Text Placeholder 2">
            <a:extLst>
              <a:ext uri="{FF2B5EF4-FFF2-40B4-BE49-F238E27FC236}">
                <a16:creationId xmlns:a16="http://schemas.microsoft.com/office/drawing/2014/main" id="{B30D0C24-0842-A5D8-C345-C2F5828682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6FAD9A-85A6-03B5-3E7C-8D0FFDDBC4F1}"/>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E2BAE204-EF5B-41FE-4D05-345BBA25F827}"/>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7922246D-B1D3-B42D-4809-79DE27423EFE}"/>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78613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066F0-1368-BA5C-CF5F-9A1507D9E096}"/>
              </a:ext>
            </a:extLst>
          </p:cNvPr>
          <p:cNvSpPr>
            <a:spLocks noGrp="1"/>
          </p:cNvSpPr>
          <p:nvPr>
            <p:ph type="title"/>
          </p:nvPr>
        </p:nvSpPr>
        <p:spPr/>
        <p:txBody>
          <a:bodyPr/>
          <a:lstStyle/>
          <a:p>
            <a:r>
              <a:rPr lang="en-US" dirty="0"/>
              <a:t>Click to edit Master title style</a:t>
            </a:r>
            <a:endParaRPr lang="en-TW" dirty="0"/>
          </a:p>
        </p:txBody>
      </p:sp>
      <p:sp>
        <p:nvSpPr>
          <p:cNvPr id="3" name="Content Placeholder 2">
            <a:extLst>
              <a:ext uri="{FF2B5EF4-FFF2-40B4-BE49-F238E27FC236}">
                <a16:creationId xmlns:a16="http://schemas.microsoft.com/office/drawing/2014/main" id="{4B82B64C-6ECE-CEED-74F0-8CF8EF5FE5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Content Placeholder 3">
            <a:extLst>
              <a:ext uri="{FF2B5EF4-FFF2-40B4-BE49-F238E27FC236}">
                <a16:creationId xmlns:a16="http://schemas.microsoft.com/office/drawing/2014/main" id="{97FB496B-C97E-AA8A-170C-7AA8979685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Date Placeholder 4">
            <a:extLst>
              <a:ext uri="{FF2B5EF4-FFF2-40B4-BE49-F238E27FC236}">
                <a16:creationId xmlns:a16="http://schemas.microsoft.com/office/drawing/2014/main" id="{7CFB8C5D-E5FD-AB50-6A42-E6D64758322D}"/>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6" name="Footer Placeholder 5">
            <a:extLst>
              <a:ext uri="{FF2B5EF4-FFF2-40B4-BE49-F238E27FC236}">
                <a16:creationId xmlns:a16="http://schemas.microsoft.com/office/drawing/2014/main" id="{904EE382-FFC0-B3A7-26F5-7EF213C4FA6A}"/>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B380AB21-631F-488A-49D4-3CD7B34B887A}"/>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23101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74BC0-5C04-8899-474F-CE4DF5302D8E}"/>
              </a:ext>
            </a:extLst>
          </p:cNvPr>
          <p:cNvSpPr>
            <a:spLocks noGrp="1"/>
          </p:cNvSpPr>
          <p:nvPr>
            <p:ph type="title"/>
          </p:nvPr>
        </p:nvSpPr>
        <p:spPr>
          <a:xfrm>
            <a:off x="839788" y="365125"/>
            <a:ext cx="10515600" cy="1325563"/>
          </a:xfrm>
        </p:spPr>
        <p:txBody>
          <a:bodyPr/>
          <a:lstStyle/>
          <a:p>
            <a:r>
              <a:rPr lang="en-US"/>
              <a:t>Click to edit Master title style</a:t>
            </a:r>
            <a:endParaRPr lang="en-TW"/>
          </a:p>
        </p:txBody>
      </p:sp>
      <p:sp>
        <p:nvSpPr>
          <p:cNvPr id="3" name="Text Placeholder 2">
            <a:extLst>
              <a:ext uri="{FF2B5EF4-FFF2-40B4-BE49-F238E27FC236}">
                <a16:creationId xmlns:a16="http://schemas.microsoft.com/office/drawing/2014/main" id="{C3FC40E5-C0B7-A459-E69E-6403177E42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FB6F33-2AD8-6859-CE98-68E1CEC163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Text Placeholder 4">
            <a:extLst>
              <a:ext uri="{FF2B5EF4-FFF2-40B4-BE49-F238E27FC236}">
                <a16:creationId xmlns:a16="http://schemas.microsoft.com/office/drawing/2014/main" id="{D25B6644-A6CF-8F9C-9004-E2BF1B7290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D2537E-CA71-DE8D-18D5-9FC1B1AC73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7" name="Date Placeholder 6">
            <a:extLst>
              <a:ext uri="{FF2B5EF4-FFF2-40B4-BE49-F238E27FC236}">
                <a16:creationId xmlns:a16="http://schemas.microsoft.com/office/drawing/2014/main" id="{E3BB61B8-1F24-9E55-9F73-9A704685D385}"/>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8" name="Footer Placeholder 7">
            <a:extLst>
              <a:ext uri="{FF2B5EF4-FFF2-40B4-BE49-F238E27FC236}">
                <a16:creationId xmlns:a16="http://schemas.microsoft.com/office/drawing/2014/main" id="{C0369C8C-A1C3-63A7-24D9-1C9E6030B1EA}"/>
              </a:ext>
            </a:extLst>
          </p:cNvPr>
          <p:cNvSpPr>
            <a:spLocks noGrp="1"/>
          </p:cNvSpPr>
          <p:nvPr>
            <p:ph type="ftr" sz="quarter" idx="11"/>
          </p:nvPr>
        </p:nvSpPr>
        <p:spPr/>
        <p:txBody>
          <a:bodyPr/>
          <a:lstStyle/>
          <a:p>
            <a:endParaRPr lang="en-TW"/>
          </a:p>
        </p:txBody>
      </p:sp>
      <p:sp>
        <p:nvSpPr>
          <p:cNvPr id="9" name="Slide Number Placeholder 8">
            <a:extLst>
              <a:ext uri="{FF2B5EF4-FFF2-40B4-BE49-F238E27FC236}">
                <a16:creationId xmlns:a16="http://schemas.microsoft.com/office/drawing/2014/main" id="{40A6FB9F-579F-1117-4283-007792857751}"/>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3367241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D40F2-7FC7-9DDE-BDF1-7EB5BB49D813}"/>
              </a:ext>
            </a:extLst>
          </p:cNvPr>
          <p:cNvSpPr>
            <a:spLocks noGrp="1"/>
          </p:cNvSpPr>
          <p:nvPr>
            <p:ph type="title"/>
          </p:nvPr>
        </p:nvSpPr>
        <p:spPr/>
        <p:txBody>
          <a:bodyPr/>
          <a:lstStyle/>
          <a:p>
            <a:r>
              <a:rPr lang="en-US"/>
              <a:t>Click to edit Master title style</a:t>
            </a:r>
            <a:endParaRPr lang="en-TW"/>
          </a:p>
        </p:txBody>
      </p:sp>
      <p:sp>
        <p:nvSpPr>
          <p:cNvPr id="3" name="Date Placeholder 2">
            <a:extLst>
              <a:ext uri="{FF2B5EF4-FFF2-40B4-BE49-F238E27FC236}">
                <a16:creationId xmlns:a16="http://schemas.microsoft.com/office/drawing/2014/main" id="{BC8817F1-A11E-F3C0-AA7D-1C7105AF3672}"/>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4" name="Footer Placeholder 3">
            <a:extLst>
              <a:ext uri="{FF2B5EF4-FFF2-40B4-BE49-F238E27FC236}">
                <a16:creationId xmlns:a16="http://schemas.microsoft.com/office/drawing/2014/main" id="{9B4208BC-95D4-079C-FFFA-24676700C99F}"/>
              </a:ext>
            </a:extLst>
          </p:cNvPr>
          <p:cNvSpPr>
            <a:spLocks noGrp="1"/>
          </p:cNvSpPr>
          <p:nvPr>
            <p:ph type="ftr" sz="quarter" idx="11"/>
          </p:nvPr>
        </p:nvSpPr>
        <p:spPr/>
        <p:txBody>
          <a:bodyPr/>
          <a:lstStyle/>
          <a:p>
            <a:endParaRPr lang="en-TW"/>
          </a:p>
        </p:txBody>
      </p:sp>
      <p:sp>
        <p:nvSpPr>
          <p:cNvPr id="5" name="Slide Number Placeholder 4">
            <a:extLst>
              <a:ext uri="{FF2B5EF4-FFF2-40B4-BE49-F238E27FC236}">
                <a16:creationId xmlns:a16="http://schemas.microsoft.com/office/drawing/2014/main" id="{0D1C80AE-8248-CB9F-343B-DF583C204FDE}"/>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012069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E01E83-440F-EAAB-93CF-CE498B2A2AF7}"/>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3" name="Footer Placeholder 2">
            <a:extLst>
              <a:ext uri="{FF2B5EF4-FFF2-40B4-BE49-F238E27FC236}">
                <a16:creationId xmlns:a16="http://schemas.microsoft.com/office/drawing/2014/main" id="{59486D3C-3FB9-F4C2-A084-3EDBA269D313}"/>
              </a:ext>
            </a:extLst>
          </p:cNvPr>
          <p:cNvSpPr>
            <a:spLocks noGrp="1"/>
          </p:cNvSpPr>
          <p:nvPr>
            <p:ph type="ftr" sz="quarter" idx="11"/>
          </p:nvPr>
        </p:nvSpPr>
        <p:spPr/>
        <p:txBody>
          <a:bodyPr/>
          <a:lstStyle/>
          <a:p>
            <a:endParaRPr lang="en-TW"/>
          </a:p>
        </p:txBody>
      </p:sp>
      <p:sp>
        <p:nvSpPr>
          <p:cNvPr id="4" name="Slide Number Placeholder 3">
            <a:extLst>
              <a:ext uri="{FF2B5EF4-FFF2-40B4-BE49-F238E27FC236}">
                <a16:creationId xmlns:a16="http://schemas.microsoft.com/office/drawing/2014/main" id="{CC0D4136-AA51-0F76-EFF0-32458D95729C}"/>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115721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FC01A-D7ED-ED3F-9885-72BC284CD3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Content Placeholder 2">
            <a:extLst>
              <a:ext uri="{FF2B5EF4-FFF2-40B4-BE49-F238E27FC236}">
                <a16:creationId xmlns:a16="http://schemas.microsoft.com/office/drawing/2014/main" id="{DDD7BBE0-457C-ED63-CBDF-E9BCCCCAC5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Text Placeholder 3">
            <a:extLst>
              <a:ext uri="{FF2B5EF4-FFF2-40B4-BE49-F238E27FC236}">
                <a16:creationId xmlns:a16="http://schemas.microsoft.com/office/drawing/2014/main" id="{A52B7BE8-D504-5F09-D43B-7378F9B33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39D3FA-987A-EE41-B23A-CC13041261C6}"/>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6" name="Footer Placeholder 5">
            <a:extLst>
              <a:ext uri="{FF2B5EF4-FFF2-40B4-BE49-F238E27FC236}">
                <a16:creationId xmlns:a16="http://schemas.microsoft.com/office/drawing/2014/main" id="{22BF6704-92DE-1795-4CB5-822CDC500158}"/>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991DE677-6A3C-350A-1D8E-97CED4C0C219}"/>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757452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F9639-8714-DEB6-60B3-7188356564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Picture Placeholder 2">
            <a:extLst>
              <a:ext uri="{FF2B5EF4-FFF2-40B4-BE49-F238E27FC236}">
                <a16:creationId xmlns:a16="http://schemas.microsoft.com/office/drawing/2014/main" id="{A355F334-D8C8-E171-D0B3-88C2E906F3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W"/>
          </a:p>
        </p:txBody>
      </p:sp>
      <p:sp>
        <p:nvSpPr>
          <p:cNvPr id="4" name="Text Placeholder 3">
            <a:extLst>
              <a:ext uri="{FF2B5EF4-FFF2-40B4-BE49-F238E27FC236}">
                <a16:creationId xmlns:a16="http://schemas.microsoft.com/office/drawing/2014/main" id="{D1864323-A5F8-CD7B-D898-B975147339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2F3A98-090B-7D4F-DFDA-6A93A78AA4D4}"/>
              </a:ext>
            </a:extLst>
          </p:cNvPr>
          <p:cNvSpPr>
            <a:spLocks noGrp="1"/>
          </p:cNvSpPr>
          <p:nvPr>
            <p:ph type="dt" sz="half" idx="10"/>
          </p:nvPr>
        </p:nvSpPr>
        <p:spPr/>
        <p:txBody>
          <a:bodyPr/>
          <a:lstStyle/>
          <a:p>
            <a:fld id="{28E2B758-3734-2648-88DD-685FC47CA727}" type="datetimeFigureOut">
              <a:rPr lang="en-TW" smtClean="0"/>
              <a:t>8/22/25</a:t>
            </a:fld>
            <a:endParaRPr lang="en-TW"/>
          </a:p>
        </p:txBody>
      </p:sp>
      <p:sp>
        <p:nvSpPr>
          <p:cNvPr id="6" name="Footer Placeholder 5">
            <a:extLst>
              <a:ext uri="{FF2B5EF4-FFF2-40B4-BE49-F238E27FC236}">
                <a16:creationId xmlns:a16="http://schemas.microsoft.com/office/drawing/2014/main" id="{30EFFE15-F789-3CFD-2F0C-A174B7ACFE34}"/>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D6DEE06D-91A8-70CF-A71D-B22C781111AD}"/>
              </a:ext>
            </a:extLst>
          </p:cNvPr>
          <p:cNvSpPr>
            <a:spLocks noGrp="1"/>
          </p:cNvSpPr>
          <p:nvPr>
            <p:ph type="sldNum" sz="quarter" idx="12"/>
          </p:nvPr>
        </p:nvSpPr>
        <p:spPr/>
        <p:txBody>
          <a:bodyPr/>
          <a:lstStyle/>
          <a:p>
            <a:fld id="{45343A98-F080-E146-B3F3-8F64E5E96E38}" type="slidenum">
              <a:rPr lang="en-TW" smtClean="0"/>
              <a:t>‹#›</a:t>
            </a:fld>
            <a:endParaRPr lang="en-TW"/>
          </a:p>
        </p:txBody>
      </p:sp>
    </p:spTree>
    <p:extLst>
      <p:ext uri="{BB962C8B-B14F-4D97-AF65-F5344CB8AC3E}">
        <p14:creationId xmlns:p14="http://schemas.microsoft.com/office/powerpoint/2010/main" val="2775631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EA7E9A-740E-4CCB-E7D7-32A80BB19F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TW" dirty="0"/>
          </a:p>
        </p:txBody>
      </p:sp>
      <p:sp>
        <p:nvSpPr>
          <p:cNvPr id="3" name="Text Placeholder 2">
            <a:extLst>
              <a:ext uri="{FF2B5EF4-FFF2-40B4-BE49-F238E27FC236}">
                <a16:creationId xmlns:a16="http://schemas.microsoft.com/office/drawing/2014/main" id="{0490D043-F8CB-A37F-3969-55312328FC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TW" dirty="0"/>
          </a:p>
        </p:txBody>
      </p:sp>
      <p:sp>
        <p:nvSpPr>
          <p:cNvPr id="4" name="Date Placeholder 3">
            <a:extLst>
              <a:ext uri="{FF2B5EF4-FFF2-40B4-BE49-F238E27FC236}">
                <a16:creationId xmlns:a16="http://schemas.microsoft.com/office/drawing/2014/main" id="{6FC0830B-CCAD-01D7-5ED5-785D90155B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E2B758-3734-2648-88DD-685FC47CA727}" type="datetimeFigureOut">
              <a:rPr lang="en-TW" smtClean="0"/>
              <a:t>8/22/25</a:t>
            </a:fld>
            <a:endParaRPr lang="en-TW"/>
          </a:p>
        </p:txBody>
      </p:sp>
      <p:sp>
        <p:nvSpPr>
          <p:cNvPr id="5" name="Footer Placeholder 4">
            <a:extLst>
              <a:ext uri="{FF2B5EF4-FFF2-40B4-BE49-F238E27FC236}">
                <a16:creationId xmlns:a16="http://schemas.microsoft.com/office/drawing/2014/main" id="{FA5CFA71-F0CF-ACDC-56B7-AC514144B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TW"/>
          </a:p>
        </p:txBody>
      </p:sp>
      <p:sp>
        <p:nvSpPr>
          <p:cNvPr id="6" name="Slide Number Placeholder 5">
            <a:extLst>
              <a:ext uri="{FF2B5EF4-FFF2-40B4-BE49-F238E27FC236}">
                <a16:creationId xmlns:a16="http://schemas.microsoft.com/office/drawing/2014/main" id="{0F4BCD60-E281-54AE-8AEE-39562A9871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343A98-F080-E146-B3F3-8F64E5E96E38}" type="slidenum">
              <a:rPr lang="en-TW" smtClean="0"/>
              <a:t>‹#›</a:t>
            </a:fld>
            <a:endParaRPr lang="en-TW"/>
          </a:p>
        </p:txBody>
      </p:sp>
    </p:spTree>
    <p:extLst>
      <p:ext uri="{BB962C8B-B14F-4D97-AF65-F5344CB8AC3E}">
        <p14:creationId xmlns:p14="http://schemas.microsoft.com/office/powerpoint/2010/main" val="2299351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B6A3AA9-93CA-A585-584C-9B3BBC9C89E2}"/>
              </a:ext>
            </a:extLst>
          </p:cNvPr>
          <p:cNvSpPr>
            <a:spLocks noGrp="1"/>
          </p:cNvSpPr>
          <p:nvPr>
            <p:ph type="subTitle" idx="1"/>
          </p:nvPr>
        </p:nvSpPr>
        <p:spPr>
          <a:xfrm>
            <a:off x="1524000" y="2214390"/>
            <a:ext cx="9144000" cy="4274545"/>
          </a:xfrm>
        </p:spPr>
        <p:txBody>
          <a:bodyPr>
            <a:normAutofit fontScale="85000" lnSpcReduction="20000"/>
          </a:bodyPr>
          <a:lstStyle/>
          <a:p>
            <a:r>
              <a:rPr lang="en-US" dirty="0"/>
              <a:t> </a:t>
            </a:r>
          </a:p>
          <a:p>
            <a:endParaRPr lang="en-US" sz="2800" b="1" i="0" u="none" strike="noStrike" dirty="0">
              <a:solidFill>
                <a:srgbClr val="000000"/>
              </a:solidFill>
              <a:effectLst/>
            </a:endParaRPr>
          </a:p>
          <a:p>
            <a:r>
              <a:rPr lang="en-US" sz="2800" b="1" i="0" u="none" strike="noStrike" dirty="0">
                <a:solidFill>
                  <a:srgbClr val="000000"/>
                </a:solidFill>
                <a:effectLst/>
              </a:rPr>
              <a:t>Yen-Chih Chen</a:t>
            </a:r>
            <a:r>
              <a:rPr lang="en-US" sz="2800" b="0" i="0" u="none" strike="noStrike" dirty="0">
                <a:solidFill>
                  <a:srgbClr val="000000"/>
                </a:solidFill>
                <a:effectLst/>
              </a:rPr>
              <a:t> </a:t>
            </a:r>
          </a:p>
          <a:p>
            <a:r>
              <a:rPr lang="en-US" sz="2800" b="0" i="0" u="none" strike="noStrike" dirty="0">
                <a:solidFill>
                  <a:srgbClr val="000000"/>
                </a:solidFill>
                <a:effectLst/>
              </a:rPr>
              <a:t>Feng Chia University</a:t>
            </a:r>
          </a:p>
          <a:p>
            <a:r>
              <a:rPr lang="en-US" sz="2800" b="1" dirty="0">
                <a:solidFill>
                  <a:srgbClr val="000000"/>
                </a:solidFill>
              </a:rPr>
              <a:t>Gene Lai</a:t>
            </a:r>
            <a:br>
              <a:rPr lang="en-US" sz="2800" dirty="0">
                <a:solidFill>
                  <a:srgbClr val="000000"/>
                </a:solidFill>
              </a:rPr>
            </a:br>
            <a:r>
              <a:rPr lang="en-US" sz="2800" dirty="0">
                <a:solidFill>
                  <a:srgbClr val="000000"/>
                </a:solidFill>
              </a:rPr>
              <a:t>University of North Carolina at Charlotte</a:t>
            </a:r>
          </a:p>
          <a:p>
            <a:r>
              <a:rPr lang="en-US" sz="2800" b="1" i="0" u="none" strike="noStrike" dirty="0">
                <a:solidFill>
                  <a:srgbClr val="000000"/>
                </a:solidFill>
                <a:effectLst/>
              </a:rPr>
              <a:t>Xiaoyi Li</a:t>
            </a:r>
            <a:endParaRPr lang="en-US" sz="2800" dirty="0">
              <a:solidFill>
                <a:srgbClr val="000000"/>
              </a:solidFill>
            </a:endParaRPr>
          </a:p>
          <a:p>
            <a:r>
              <a:rPr lang="en-US" sz="2800" b="0" i="0" u="none" strike="noStrike" dirty="0">
                <a:solidFill>
                  <a:srgbClr val="000000"/>
                </a:solidFill>
                <a:effectLst/>
              </a:rPr>
              <a:t> Southwestern University of Finance and Economics</a:t>
            </a:r>
            <a:br>
              <a:rPr lang="en-US" sz="2800" b="0" i="0" u="none" strike="noStrike" dirty="0">
                <a:solidFill>
                  <a:srgbClr val="000000"/>
                </a:solidFill>
                <a:effectLst/>
              </a:rPr>
            </a:br>
            <a:r>
              <a:rPr lang="en-US" sz="2800" b="1" i="0" u="none" strike="noStrike" dirty="0">
                <a:solidFill>
                  <a:srgbClr val="000000"/>
                </a:solidFill>
                <a:effectLst/>
              </a:rPr>
              <a:t>Jinjing Wang</a:t>
            </a:r>
            <a:endParaRPr lang="en-US" sz="2800" dirty="0">
              <a:solidFill>
                <a:srgbClr val="000000"/>
              </a:solidFill>
            </a:endParaRPr>
          </a:p>
          <a:p>
            <a:r>
              <a:rPr lang="en-US" sz="2800" b="0" i="0" u="none" strike="noStrike" dirty="0">
                <a:solidFill>
                  <a:srgbClr val="000000"/>
                </a:solidFill>
                <a:effectLst/>
              </a:rPr>
              <a:t>The University of Akron</a:t>
            </a:r>
          </a:p>
          <a:p>
            <a:endParaRPr lang="en-US" sz="2200" dirty="0">
              <a:solidFill>
                <a:srgbClr val="000000"/>
              </a:solidFill>
            </a:endParaRPr>
          </a:p>
          <a:p>
            <a:r>
              <a:rPr lang="en-US" sz="2200" dirty="0">
                <a:solidFill>
                  <a:srgbClr val="000000"/>
                </a:solidFill>
              </a:rPr>
              <a:t>L20, Singapore, 2025</a:t>
            </a:r>
            <a:endParaRPr lang="en-US" sz="2200" b="0" i="0" u="none" strike="noStrike" dirty="0">
              <a:solidFill>
                <a:srgbClr val="000000"/>
              </a:solidFill>
              <a:effectLst/>
            </a:endParaRPr>
          </a:p>
          <a:p>
            <a:endParaRPr lang="en-TW" dirty="0"/>
          </a:p>
        </p:txBody>
      </p:sp>
      <p:sp>
        <p:nvSpPr>
          <p:cNvPr id="5" name="Title 4">
            <a:extLst>
              <a:ext uri="{FF2B5EF4-FFF2-40B4-BE49-F238E27FC236}">
                <a16:creationId xmlns:a16="http://schemas.microsoft.com/office/drawing/2014/main" id="{C8025458-C891-7EB5-8E8F-BE5EEF56FF42}"/>
              </a:ext>
            </a:extLst>
          </p:cNvPr>
          <p:cNvSpPr>
            <a:spLocks noGrp="1"/>
          </p:cNvSpPr>
          <p:nvPr>
            <p:ph type="ctrTitle"/>
          </p:nvPr>
        </p:nvSpPr>
        <p:spPr>
          <a:xfrm>
            <a:off x="1103522" y="616944"/>
            <a:ext cx="10365036" cy="2005070"/>
          </a:xfrm>
        </p:spPr>
        <p:txBody>
          <a:bodyPr>
            <a:normAutofit fontScale="90000"/>
          </a:bodyPr>
          <a:lstStyle/>
          <a:p>
            <a:r>
              <a:rPr lang="en-US" sz="4000" b="1" dirty="0"/>
              <a:t>The Impact of Retirement Benefit Cuts: Evidence from a Natural Experiment in Pension Reform </a:t>
            </a:r>
            <a:br>
              <a:rPr lang="en-US" dirty="0"/>
            </a:br>
            <a:endParaRPr lang="en-TW" dirty="0"/>
          </a:p>
        </p:txBody>
      </p:sp>
    </p:spTree>
    <p:extLst>
      <p:ext uri="{BB962C8B-B14F-4D97-AF65-F5344CB8AC3E}">
        <p14:creationId xmlns:p14="http://schemas.microsoft.com/office/powerpoint/2010/main" val="788964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3"/>
          <p:cNvSpPr txBox="1">
            <a:spLocks/>
          </p:cNvSpPr>
          <p:nvPr/>
        </p:nvSpPr>
        <p:spPr>
          <a:xfrm>
            <a:off x="913434" y="246019"/>
            <a:ext cx="9575054" cy="92627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altLang="zh-TW" sz="4000" dirty="0">
                <a:latin typeface="Times New Roman" panose="02020603050405020304" pitchFamily="18" charset="0"/>
              </a:rPr>
              <a:t>4. Research Models</a:t>
            </a:r>
          </a:p>
        </p:txBody>
      </p:sp>
      <mc:AlternateContent xmlns:mc="http://schemas.openxmlformats.org/markup-compatibility/2006" xmlns:a14="http://schemas.microsoft.com/office/drawing/2010/main">
        <mc:Choice Requires="a14">
          <p:sp>
            <p:nvSpPr>
              <p:cNvPr id="6" name="內容版面配置區 4">
                <a:extLst>
                  <a:ext uri="{FF2B5EF4-FFF2-40B4-BE49-F238E27FC236}">
                    <a16:creationId xmlns:a16="http://schemas.microsoft.com/office/drawing/2014/main" id="{21212EF5-1F75-4F8C-BB8D-83759BEB9ADE}"/>
                  </a:ext>
                </a:extLst>
              </p:cNvPr>
              <p:cNvSpPr txBox="1">
                <a:spLocks/>
              </p:cNvSpPr>
              <p:nvPr/>
            </p:nvSpPr>
            <p:spPr>
              <a:xfrm>
                <a:off x="813716" y="1351167"/>
                <a:ext cx="10564567" cy="49284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r>
                  <a:rPr lang="en-US" altLang="zh-TW" kern="100" dirty="0">
                    <a:effectLst/>
                    <a:latin typeface="Times New Roman" panose="02020603050405020304" pitchFamily="18" charset="0"/>
                    <a:ea typeface="新細明體" panose="02020500000000000000" pitchFamily="18" charset="-120"/>
                    <a:cs typeface="Times New Roman" panose="02020603050405020304" pitchFamily="18" charset="0"/>
                  </a:rPr>
                  <a:t>The standard difference-in-difference regression model can be expressed as follows:</a:t>
                </a:r>
              </a:p>
              <a:p>
                <a:pPr algn="just">
                  <a:lnSpc>
                    <a:spcPct val="100000"/>
                  </a:lnSpc>
                  <a:spcBef>
                    <a:spcPts val="0"/>
                  </a:spcBef>
                  <a:defRPr/>
                </a:pPr>
                <a:endParaRPr lang="en-US" altLang="zh-TW" i="1" kern="100" dirty="0">
                  <a:effectLst/>
                  <a:latin typeface="Times New Roman" panose="02020603050405020304" pitchFamily="18" charset="0"/>
                  <a:ea typeface="Cambria Math" panose="02040503050406030204" pitchFamily="18" charset="0"/>
                  <a:cs typeface="Times New Roman" panose="02020603050405020304" pitchFamily="18" charset="0"/>
                </a:endParaRPr>
              </a:p>
              <a:p>
                <a:pPr marL="0" indent="0" algn="just">
                  <a:lnSpc>
                    <a:spcPct val="100000"/>
                  </a:lnSpc>
                  <a:spcBef>
                    <a:spcPts val="0"/>
                  </a:spcBef>
                  <a:buNone/>
                  <a:defRPr/>
                </a:pPr>
                <a14:m>
                  <m:oMathPara xmlns:m="http://schemas.openxmlformats.org/officeDocument/2006/math">
                    <m:oMathParaPr>
                      <m:jc m:val="centerGroup"/>
                    </m:oMathParaPr>
                    <m:oMath xmlns:m="http://schemas.openxmlformats.org/officeDocument/2006/math">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𝑌</m:t>
                          </m:r>
                        </m:e>
                        <m:sub>
                          <m:r>
                            <a:rPr lang="en-US" altLang="zh-TW" sz="2400" i="1" kern="100">
                              <a:effectLst/>
                              <a:latin typeface="Cambria Math" panose="02040503050406030204" pitchFamily="18" charset="0"/>
                              <a:ea typeface="新細明體" panose="02020500000000000000" pitchFamily="18" charset="-120"/>
                            </a:rPr>
                            <m:t>𝑖𝑡</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𝜃</m:t>
                          </m:r>
                        </m:e>
                        <m:sub>
                          <m:r>
                            <a:rPr lang="en-US" altLang="zh-TW" sz="2400" i="1" kern="100">
                              <a:effectLst/>
                              <a:latin typeface="Cambria Math" panose="02040503050406030204" pitchFamily="18" charset="0"/>
                              <a:ea typeface="新細明體" panose="02020500000000000000" pitchFamily="18" charset="-120"/>
                            </a:rPr>
                            <m:t>0</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𝜃</m:t>
                          </m:r>
                        </m:e>
                        <m:sub>
                          <m:r>
                            <a:rPr lang="en-US" altLang="zh-TW" sz="2400" i="1" kern="100">
                              <a:effectLst/>
                              <a:latin typeface="Cambria Math" panose="02040503050406030204" pitchFamily="18" charset="0"/>
                              <a:ea typeface="新細明體" panose="02020500000000000000" pitchFamily="18" charset="-120"/>
                            </a:rPr>
                            <m:t>1</m:t>
                          </m:r>
                        </m:sub>
                      </m:sSub>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𝑃𝑢𝑏𝑙𝑖𝑐</m:t>
                          </m:r>
                        </m:e>
                        <m:sub>
                          <m:r>
                            <a:rPr lang="en-US" altLang="zh-TW" sz="2400" i="1" kern="100">
                              <a:effectLst/>
                              <a:latin typeface="Cambria Math" panose="02040503050406030204" pitchFamily="18" charset="0"/>
                              <a:ea typeface="新細明體" panose="02020500000000000000" pitchFamily="18" charset="-120"/>
                            </a:rPr>
                            <m:t>𝑖</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𝑃𝑜𝑠𝑡</m:t>
                          </m:r>
                        </m:e>
                        <m:sub>
                          <m:r>
                            <a:rPr lang="en-US" altLang="zh-TW" sz="2400" i="1" kern="100">
                              <a:effectLst/>
                              <a:latin typeface="Cambria Math" panose="02040503050406030204" pitchFamily="18" charset="0"/>
                              <a:ea typeface="新細明體" panose="02020500000000000000" pitchFamily="18" charset="-120"/>
                            </a:rPr>
                            <m:t>𝑖𝑡</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𝜃</m:t>
                          </m:r>
                        </m:e>
                        <m:sub>
                          <m:r>
                            <a:rPr lang="en-US" altLang="zh-TW" sz="2400" i="1" kern="100">
                              <a:effectLst/>
                              <a:latin typeface="Cambria Math" panose="02040503050406030204" pitchFamily="18" charset="0"/>
                              <a:ea typeface="新細明體" panose="02020500000000000000" pitchFamily="18" charset="-120"/>
                            </a:rPr>
                            <m:t>2</m:t>
                          </m:r>
                        </m:sub>
                      </m:sSub>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𝑃𝑢𝑏𝑙𝑖𝑐</m:t>
                          </m:r>
                        </m:e>
                        <m:sub>
                          <m:r>
                            <a:rPr lang="en-US" altLang="zh-TW" sz="2400" i="1" kern="100">
                              <a:effectLst/>
                              <a:latin typeface="Cambria Math" panose="02040503050406030204" pitchFamily="18" charset="0"/>
                              <a:ea typeface="新細明體" panose="02020500000000000000" pitchFamily="18" charset="-120"/>
                            </a:rPr>
                            <m:t>𝑖</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𝜃</m:t>
                          </m:r>
                        </m:e>
                        <m:sub>
                          <m:r>
                            <a:rPr lang="en-US" altLang="zh-TW" sz="2400" i="1" kern="100">
                              <a:effectLst/>
                              <a:latin typeface="Cambria Math" panose="02040503050406030204" pitchFamily="18" charset="0"/>
                              <a:ea typeface="新細明體" panose="02020500000000000000" pitchFamily="18" charset="-120"/>
                            </a:rPr>
                            <m:t>3</m:t>
                          </m:r>
                        </m:sub>
                      </m:sSub>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𝑃𝑜𝑠𝑡</m:t>
                          </m:r>
                        </m:e>
                        <m:sub>
                          <m:r>
                            <a:rPr lang="en-US" altLang="zh-TW" sz="2400" i="1" kern="100">
                              <a:effectLst/>
                              <a:latin typeface="Cambria Math" panose="02040503050406030204" pitchFamily="18" charset="0"/>
                              <a:ea typeface="新細明體" panose="02020500000000000000" pitchFamily="18" charset="-120"/>
                            </a:rPr>
                            <m:t>𝑖𝑡</m:t>
                          </m:r>
                        </m:sub>
                      </m:sSub>
                      <m:r>
                        <a:rPr lang="en-US" altLang="zh-TW" sz="2400" i="1" kern="100">
                          <a:effectLst/>
                          <a:latin typeface="Cambria Math" panose="02040503050406030204" pitchFamily="18" charset="0"/>
                          <a:ea typeface="新細明體" panose="02020500000000000000" pitchFamily="18" charset="-120"/>
                        </a:rPr>
                        <m:t>+</m:t>
                      </m:r>
                      <m:r>
                        <a:rPr lang="en-US" altLang="zh-TW" sz="2400" i="1" kern="100">
                          <a:effectLst/>
                          <a:latin typeface="Cambria Math" panose="02040503050406030204" pitchFamily="18" charset="0"/>
                          <a:ea typeface="新細明體" panose="02020500000000000000" pitchFamily="18" charset="-120"/>
                        </a:rPr>
                        <m:t>𝜓</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𝑋</m:t>
                          </m:r>
                        </m:e>
                        <m:sub>
                          <m:r>
                            <a:rPr lang="en-US" altLang="zh-TW" sz="2400" i="1" kern="100">
                              <a:effectLst/>
                              <a:latin typeface="Cambria Math" panose="02040503050406030204" pitchFamily="18" charset="0"/>
                              <a:ea typeface="新細明體" panose="02020500000000000000" pitchFamily="18" charset="-120"/>
                            </a:rPr>
                            <m:t>𝑖𝑡</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𝜏</m:t>
                          </m:r>
                        </m:e>
                        <m:sub>
                          <m:r>
                            <a:rPr lang="en-US" altLang="zh-TW" sz="2400" i="1" kern="100">
                              <a:effectLst/>
                              <a:latin typeface="Cambria Math" panose="02040503050406030204" pitchFamily="18" charset="0"/>
                              <a:ea typeface="新細明體" panose="02020500000000000000" pitchFamily="18" charset="-120"/>
                            </a:rPr>
                            <m:t>𝑡</m:t>
                          </m:r>
                        </m:sub>
                      </m:sSub>
                      <m:r>
                        <a:rPr lang="en-US" altLang="zh-TW" sz="2400" i="1" kern="100">
                          <a:effectLst/>
                          <a:latin typeface="Cambria Math" panose="02040503050406030204" pitchFamily="18" charset="0"/>
                          <a:ea typeface="新細明體" panose="02020500000000000000" pitchFamily="18" charset="-120"/>
                        </a:rPr>
                        <m:t>+</m:t>
                      </m:r>
                      <m:sSub>
                        <m:sSubPr>
                          <m:ctrlPr>
                            <a:rPr lang="zh-TW" altLang="zh-TW" sz="2400" i="1" kern="100">
                              <a:effectLst/>
                              <a:latin typeface="Cambria Math" panose="02040503050406030204" pitchFamily="18" charset="0"/>
                              <a:ea typeface="Cambria Math" panose="02040503050406030204" pitchFamily="18" charset="0"/>
                            </a:rPr>
                          </m:ctrlPr>
                        </m:sSubPr>
                        <m:e>
                          <m:r>
                            <a:rPr lang="en-US" altLang="zh-TW" sz="2400" i="1" kern="100">
                              <a:effectLst/>
                              <a:latin typeface="Cambria Math" panose="02040503050406030204" pitchFamily="18" charset="0"/>
                              <a:ea typeface="新細明體" panose="02020500000000000000" pitchFamily="18" charset="-120"/>
                            </a:rPr>
                            <m:t>𝜀</m:t>
                          </m:r>
                        </m:e>
                        <m:sub>
                          <m:r>
                            <a:rPr lang="en-US" altLang="zh-TW" sz="2400" i="1" kern="100">
                              <a:effectLst/>
                              <a:latin typeface="Cambria Math" panose="02040503050406030204" pitchFamily="18" charset="0"/>
                              <a:ea typeface="新細明體" panose="02020500000000000000" pitchFamily="18" charset="-120"/>
                            </a:rPr>
                            <m:t>𝑖𝑡</m:t>
                          </m:r>
                        </m:sub>
                      </m:sSub>
                      <m:r>
                        <a:rPr lang="en-US" altLang="zh-TW" sz="2400" kern="100">
                          <a:effectLst/>
                          <a:latin typeface="Cambria Math" panose="02040503050406030204" pitchFamily="18" charset="0"/>
                          <a:ea typeface="新細明體" panose="02020500000000000000" pitchFamily="18" charset="-120"/>
                        </a:rPr>
                        <m:t>       (1)</m:t>
                      </m:r>
                    </m:oMath>
                  </m:oMathPara>
                </a14:m>
                <a:endParaRPr lang="en-US" altLang="zh-TW" sz="2400" dirty="0">
                  <a:effectLst/>
                  <a:latin typeface="Times New Roman" panose="02020603050405020304" pitchFamily="18" charset="0"/>
                  <a:ea typeface="新細明體" panose="02020500000000000000" pitchFamily="18" charset="-120"/>
                  <a:cs typeface="Times New Roman" panose="02020603050405020304" pitchFamily="18" charset="0"/>
                </a:endParaRPr>
              </a:p>
              <a:p>
                <a:pPr marL="0" indent="0" algn="just">
                  <a:lnSpc>
                    <a:spcPct val="100000"/>
                  </a:lnSpc>
                  <a:spcBef>
                    <a:spcPts val="0"/>
                  </a:spcBef>
                  <a:buNone/>
                  <a:defRPr/>
                </a:pPr>
                <a:endPar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endParaRPr>
              </a:p>
              <a:p>
                <a:pPr marL="0" indent="0" algn="just">
                  <a:lnSpc>
                    <a:spcPct val="100000"/>
                  </a:lnSpc>
                  <a:spcBef>
                    <a:spcPts val="0"/>
                  </a:spcBef>
                  <a:buNone/>
                  <a:defRPr/>
                </a:pP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where </a:t>
                </a:r>
                <a:r>
                  <a:rPr lang="en-US" altLang="zh-TW" sz="2000" dirty="0" err="1">
                    <a:effectLst/>
                    <a:latin typeface="Times New Roman" panose="02020603050405020304" pitchFamily="18" charset="0"/>
                    <a:ea typeface="新細明體" panose="02020500000000000000" pitchFamily="18" charset="-120"/>
                    <a:cs typeface="Times New Roman" panose="02020603050405020304" pitchFamily="18" charset="0"/>
                  </a:rPr>
                  <a:t>i</a:t>
                </a: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represents the </a:t>
                </a:r>
                <a:r>
                  <a:rPr lang="en-US" altLang="zh-TW" sz="2000" dirty="0" err="1">
                    <a:effectLst/>
                    <a:latin typeface="Times New Roman" panose="02020603050405020304" pitchFamily="18" charset="0"/>
                    <a:ea typeface="新細明體" panose="02020500000000000000" pitchFamily="18" charset="-120"/>
                    <a:cs typeface="Times New Roman" panose="02020603050405020304" pitchFamily="18" charset="0"/>
                  </a:rPr>
                  <a:t>i</a:t>
                </a:r>
                <a:r>
                  <a:rPr lang="en-US" altLang="zh-TW" sz="2000" baseline="30000" dirty="0" err="1">
                    <a:effectLst/>
                    <a:latin typeface="Times New Roman" panose="02020603050405020304" pitchFamily="18" charset="0"/>
                    <a:ea typeface="新細明體" panose="02020500000000000000" pitchFamily="18" charset="-120"/>
                    <a:cs typeface="Times New Roman" panose="02020603050405020304" pitchFamily="18" charset="0"/>
                  </a:rPr>
                  <a:t>th</a:t>
                </a: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household and t represents year; </a:t>
                </a:r>
                <a14:m>
                  <m:oMath xmlns:m="http://schemas.openxmlformats.org/officeDocument/2006/math">
                    <m:sSub>
                      <m:sSubPr>
                        <m:ctrlPr>
                          <a:rPr lang="zh-TW" altLang="zh-TW" sz="2000" i="1">
                            <a:effectLst/>
                            <a:latin typeface="Cambria Math" panose="02040503050406030204" pitchFamily="18" charset="0"/>
                            <a:ea typeface="Cambria Math" panose="02040503050406030204" pitchFamily="18" charset="0"/>
                          </a:rPr>
                        </m:ctrlPr>
                      </m:sSubPr>
                      <m:e>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𝑌</m:t>
                        </m:r>
                      </m:e>
                      <m:sub>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𝑖𝑡</m:t>
                        </m:r>
                      </m:sub>
                    </m:sSub>
                  </m:oMath>
                </a14:m>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a:t>
                </a:r>
                <a:r>
                  <a:rPr lang="en-US" altLang="zh-TW" sz="2000" dirty="0">
                    <a:effectLst/>
                    <a:latin typeface="Times New Roman" panose="02020603050405020304" pitchFamily="18" charset="0"/>
                    <a:ea typeface="標楷體" panose="03000509000000000000" pitchFamily="65" charset="-120"/>
                    <a:cs typeface="Times New Roman" panose="02020603050405020304" pitchFamily="18" charset="0"/>
                  </a:rPr>
                  <a:t>refers to </a:t>
                </a: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the measures of the saving or consumption observed for household </a:t>
                </a:r>
                <a:r>
                  <a:rPr lang="en-US" altLang="zh-TW" sz="2000" dirty="0" err="1">
                    <a:effectLst/>
                    <a:latin typeface="Times New Roman" panose="02020603050405020304" pitchFamily="18" charset="0"/>
                    <a:ea typeface="新細明體" panose="02020500000000000000" pitchFamily="18" charset="-120"/>
                    <a:cs typeface="Times New Roman" panose="02020603050405020304" pitchFamily="18" charset="0"/>
                  </a:rPr>
                  <a:t>i</a:t>
                </a: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a:t>
                </a:r>
                <a14:m>
                  <m:oMath xmlns:m="http://schemas.openxmlformats.org/officeDocument/2006/math">
                    <m:sSub>
                      <m:sSubPr>
                        <m:ctrlPr>
                          <a:rPr lang="zh-TW" altLang="zh-TW" sz="2000" i="1">
                            <a:effectLst/>
                            <a:latin typeface="Cambria Math" panose="02040503050406030204" pitchFamily="18" charset="0"/>
                            <a:ea typeface="Cambria Math" panose="02040503050406030204" pitchFamily="18" charset="0"/>
                          </a:rPr>
                        </m:ctrlPr>
                      </m:sSubPr>
                      <m:e>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𝑃𝑢𝑏𝑙𝑖𝑐</m:t>
                        </m:r>
                      </m:e>
                      <m:sub>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𝑖</m:t>
                        </m:r>
                      </m:sub>
                    </m:sSub>
                  </m:oMath>
                </a14:m>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is an indicator variable</a:t>
                </a:r>
                <a:r>
                  <a:rPr lang="en-US" altLang="zh-TW" sz="2000" dirty="0">
                    <a:effectLst/>
                    <a:latin typeface="Times New Roman" panose="02020603050405020304" pitchFamily="18" charset="0"/>
                    <a:ea typeface="標楷體" panose="03000509000000000000" pitchFamily="65" charset="-120"/>
                    <a:cs typeface="Times New Roman" panose="02020603050405020304" pitchFamily="18" charset="0"/>
                  </a:rPr>
                  <a:t> measuring whether affected by </a:t>
                </a:r>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pension reform or not; </a:t>
                </a:r>
                <a14:m>
                  <m:oMath xmlns:m="http://schemas.openxmlformats.org/officeDocument/2006/math">
                    <m:sSub>
                      <m:sSubPr>
                        <m:ctrlPr>
                          <a:rPr lang="zh-TW" altLang="zh-TW" sz="2000" i="1">
                            <a:effectLst/>
                            <a:latin typeface="Cambria Math" panose="02040503050406030204" pitchFamily="18" charset="0"/>
                            <a:ea typeface="Cambria Math" panose="02040503050406030204" pitchFamily="18" charset="0"/>
                          </a:rPr>
                        </m:ctrlPr>
                      </m:sSubPr>
                      <m:e>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𝑃𝑜𝑠𝑡</m:t>
                        </m:r>
                      </m:e>
                      <m:sub>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𝑖𝑡</m:t>
                        </m:r>
                      </m:sub>
                    </m:sSub>
                  </m:oMath>
                </a14:m>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is an indicator variable for the period after implementation of pension reform; </a:t>
                </a:r>
                <a14:m>
                  <m:oMath xmlns:m="http://schemas.openxmlformats.org/officeDocument/2006/math">
                    <m:sSub>
                      <m:sSubPr>
                        <m:ctrlPr>
                          <a:rPr lang="zh-TW" altLang="zh-TW" sz="2000" i="1">
                            <a:effectLst/>
                            <a:latin typeface="Cambria Math" panose="02040503050406030204" pitchFamily="18" charset="0"/>
                            <a:ea typeface="Cambria Math" panose="02040503050406030204" pitchFamily="18" charset="0"/>
                          </a:rPr>
                        </m:ctrlPr>
                      </m:sSubPr>
                      <m:e>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𝑋</m:t>
                        </m:r>
                      </m:e>
                      <m:sub>
                        <m:r>
                          <a:rPr lang="en-US" altLang="zh-TW" sz="2000">
                            <a:effectLst/>
                            <a:latin typeface="Cambria Math" panose="02040503050406030204" pitchFamily="18" charset="0"/>
                            <a:ea typeface="新細明體" panose="02020500000000000000" pitchFamily="18" charset="-120"/>
                            <a:cs typeface="Times New Roman" panose="02020603050405020304" pitchFamily="18" charset="0"/>
                          </a:rPr>
                          <m:t>𝑖𝑡</m:t>
                        </m:r>
                      </m:sub>
                    </m:sSub>
                  </m:oMath>
                </a14:m>
                <a:r>
                  <a:rPr lang="en-US" altLang="zh-TW" sz="2000" dirty="0">
                    <a:effectLst/>
                    <a:latin typeface="Times New Roman" panose="02020603050405020304" pitchFamily="18" charset="0"/>
                    <a:ea typeface="新細明體" panose="02020500000000000000" pitchFamily="18" charset="-120"/>
                    <a:cs typeface="Times New Roman" panose="02020603050405020304" pitchFamily="18" charset="0"/>
                  </a:rPr>
                  <a:t> are other control variables for the household. </a:t>
                </a:r>
              </a:p>
              <a:p>
                <a:pPr marL="0" indent="0" algn="just">
                  <a:lnSpc>
                    <a:spcPct val="100000"/>
                  </a:lnSpc>
                  <a:spcBef>
                    <a:spcPts val="0"/>
                  </a:spcBef>
                  <a:buNone/>
                  <a:defRPr/>
                </a:pPr>
                <a:endParaRPr lang="en-US" altLang="zh-TW" sz="2600" dirty="0">
                  <a:latin typeface="Times New Roman" panose="02020603050405020304" pitchFamily="18" charset="0"/>
                  <a:ea typeface="新細明體" panose="02020500000000000000" pitchFamily="18" charset="-120"/>
                  <a:cs typeface="Times New Roman" panose="02020603050405020304" pitchFamily="18" charset="0"/>
                </a:endParaRPr>
              </a:p>
              <a:p>
                <a:pPr algn="just">
                  <a:lnSpc>
                    <a:spcPct val="100000"/>
                  </a:lnSpc>
                  <a:spcBef>
                    <a:spcPts val="0"/>
                  </a:spcBef>
                  <a:defRPr/>
                </a:pPr>
                <a:r>
                  <a:rPr lang="en-US" altLang="zh-TW" sz="2800" dirty="0">
                    <a:solidFill>
                      <a:srgbClr val="000000"/>
                    </a:solidFill>
                    <a:latin typeface="Times New Roman" panose="02020603050405020304" pitchFamily="18" charset="0"/>
                    <a:ea typeface="新細明體" panose="02020500000000000000" pitchFamily="18" charset="-120"/>
                    <a:cs typeface="Times New Roman" panose="02020603050405020304" pitchFamily="18" charset="0"/>
                  </a:rPr>
                  <a:t>We use unaffected private-sector employees as a control group</a:t>
                </a:r>
                <a:endParaRPr lang="en-US" altLang="zh-TW" sz="2600" dirty="0">
                  <a:latin typeface="Aptos" panose="020B0004020202020204" pitchFamily="34" charset="0"/>
                  <a:ea typeface="標楷體" panose="03000509000000000000" pitchFamily="65" charset="-120"/>
                  <a:cs typeface="Times New Roman" panose="02020603050405020304" pitchFamily="18" charset="0"/>
                </a:endParaRPr>
              </a:p>
            </p:txBody>
          </p:sp>
        </mc:Choice>
        <mc:Fallback xmlns="">
          <p:sp>
            <p:nvSpPr>
              <p:cNvPr id="6" name="內容版面配置區 4">
                <a:extLst>
                  <a:ext uri="{FF2B5EF4-FFF2-40B4-BE49-F238E27FC236}">
                    <a16:creationId xmlns:a16="http://schemas.microsoft.com/office/drawing/2014/main" id="{21212EF5-1F75-4F8C-BB8D-83759BEB9ADE}"/>
                  </a:ext>
                </a:extLst>
              </p:cNvPr>
              <p:cNvSpPr txBox="1">
                <a:spLocks noRot="1" noChangeAspect="1" noMove="1" noResize="1" noEditPoints="1" noAdjustHandles="1" noChangeArrowheads="1" noChangeShapeType="1" noTextEdit="1"/>
              </p:cNvSpPr>
              <p:nvPr/>
            </p:nvSpPr>
            <p:spPr>
              <a:xfrm>
                <a:off x="813716" y="1351167"/>
                <a:ext cx="10564567" cy="4928447"/>
              </a:xfrm>
              <a:prstGeom prst="rect">
                <a:avLst/>
              </a:prstGeom>
              <a:blipFill>
                <a:blip r:embed="rId3"/>
                <a:stretch>
                  <a:fillRect l="-1038" t="-1361" r="-1153"/>
                </a:stretch>
              </a:blipFill>
            </p:spPr>
            <p:txBody>
              <a:bodyPr/>
              <a:lstStyle/>
              <a:p>
                <a:r>
                  <a:rPr lang="en-US">
                    <a:noFill/>
                  </a:rPr>
                  <a:t> </a:t>
                </a:r>
              </a:p>
            </p:txBody>
          </p:sp>
        </mc:Fallback>
      </mc:AlternateContent>
    </p:spTree>
    <p:extLst>
      <p:ext uri="{BB962C8B-B14F-4D97-AF65-F5344CB8AC3E}">
        <p14:creationId xmlns:p14="http://schemas.microsoft.com/office/powerpoint/2010/main" val="2415882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a:extLst>
              <a:ext uri="{FF2B5EF4-FFF2-40B4-BE49-F238E27FC236}">
                <a16:creationId xmlns:a16="http://schemas.microsoft.com/office/drawing/2014/main" id="{4E8484CF-7D7E-C915-DA03-CAA4B6C89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063" y="666214"/>
            <a:ext cx="4152900" cy="298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图片 1">
            <a:extLst>
              <a:ext uri="{FF2B5EF4-FFF2-40B4-BE49-F238E27FC236}">
                <a16:creationId xmlns:a16="http://schemas.microsoft.com/office/drawing/2014/main" id="{E0A46691-A84F-A957-C2D1-F65D097B22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802" y="577314"/>
            <a:ext cx="4292600" cy="30734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a:extLst>
              <a:ext uri="{FF2B5EF4-FFF2-40B4-BE49-F238E27FC236}">
                <a16:creationId xmlns:a16="http://schemas.microsoft.com/office/drawing/2014/main" id="{FEB9D100-3F07-0A15-FECD-1E71F55AF57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TW"/>
          </a:p>
        </p:txBody>
      </p:sp>
      <p:sp>
        <p:nvSpPr>
          <p:cNvPr id="9" name="Rectangle 10">
            <a:extLst>
              <a:ext uri="{FF2B5EF4-FFF2-40B4-BE49-F238E27FC236}">
                <a16:creationId xmlns:a16="http://schemas.microsoft.com/office/drawing/2014/main" id="{1EB3EE1F-5088-9BDC-2498-E72C18F067B2}"/>
              </a:ext>
            </a:extLst>
          </p:cNvPr>
          <p:cNvSpPr>
            <a:spLocks noChangeArrowheads="1"/>
          </p:cNvSpPr>
          <p:nvPr/>
        </p:nvSpPr>
        <p:spPr bwMode="auto">
          <a:xfrm>
            <a:off x="788397" y="4513520"/>
            <a:ext cx="9214919"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209484"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zh-TW"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Figure 1. Consumption and savings of retiree households before and after the pension reform by treated and control groups</a:t>
            </a:r>
            <a:endParaRPr kumimoji="0" lang="en-US" altLang="zh-TW"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dirty="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80925904-61CC-B2DA-5F74-597D5B64A80C}"/>
              </a:ext>
            </a:extLst>
          </p:cNvPr>
          <p:cNvSpPr txBox="1"/>
          <p:nvPr/>
        </p:nvSpPr>
        <p:spPr>
          <a:xfrm>
            <a:off x="472119" y="3690451"/>
            <a:ext cx="4596788" cy="33855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600" kern="100" dirty="0">
                <a:solidFill>
                  <a:srgbClr val="000000"/>
                </a:solidFill>
                <a:effectLst/>
                <a:latin typeface="Times New Roman" panose="02020603050405020304" pitchFamily="18" charset="0"/>
                <a:ea typeface="PMingLiU" panose="02020500000000000000" pitchFamily="18" charset="-120"/>
              </a:rPr>
              <a:t>a. Consumption before and after the pension reform</a:t>
            </a:r>
            <a:r>
              <a:rPr lang="en-TW" sz="1600" dirty="0">
                <a:effectLst/>
              </a:rPr>
              <a:t> </a:t>
            </a:r>
            <a:endParaRPr kumimoji="0" lang="en-US" altLang="zh-TW"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p:txBody>
      </p:sp>
      <p:sp>
        <p:nvSpPr>
          <p:cNvPr id="13" name="TextBox 12">
            <a:extLst>
              <a:ext uri="{FF2B5EF4-FFF2-40B4-BE49-F238E27FC236}">
                <a16:creationId xmlns:a16="http://schemas.microsoft.com/office/drawing/2014/main" id="{B0093E5F-F5F4-1117-613D-1B8F96F7CC62}"/>
              </a:ext>
            </a:extLst>
          </p:cNvPr>
          <p:cNvSpPr txBox="1"/>
          <p:nvPr/>
        </p:nvSpPr>
        <p:spPr>
          <a:xfrm>
            <a:off x="6096000" y="3764521"/>
            <a:ext cx="5224750" cy="338554"/>
          </a:xfrm>
          <a:prstGeom prst="rect">
            <a:avLst/>
          </a:prstGeom>
          <a:noFill/>
        </p:spPr>
        <p:txBody>
          <a:bodyPr wrap="square">
            <a:spAutoFit/>
          </a:bodyPr>
          <a:lstStyle/>
          <a:p>
            <a:r>
              <a:rPr lang="en-US" sz="1600" kern="100" dirty="0">
                <a:solidFill>
                  <a:srgbClr val="000000"/>
                </a:solidFill>
                <a:effectLst/>
                <a:latin typeface="Times New Roman" panose="02020603050405020304" pitchFamily="18" charset="0"/>
                <a:ea typeface="PMingLiU" panose="02020500000000000000" pitchFamily="18" charset="-120"/>
              </a:rPr>
              <a:t>b. Savings before and after the pension reform</a:t>
            </a:r>
            <a:r>
              <a:rPr lang="en-TW" sz="1600" dirty="0">
                <a:effectLst/>
              </a:rPr>
              <a:t> </a:t>
            </a:r>
            <a:endParaRPr lang="en-TW" sz="1600" dirty="0"/>
          </a:p>
        </p:txBody>
      </p:sp>
    </p:spTree>
    <p:extLst>
      <p:ext uri="{BB962C8B-B14F-4D97-AF65-F5344CB8AC3E}">
        <p14:creationId xmlns:p14="http://schemas.microsoft.com/office/powerpoint/2010/main" val="3410867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
            <a:extLst>
              <a:ext uri="{FF2B5EF4-FFF2-40B4-BE49-F238E27FC236}">
                <a16:creationId xmlns:a16="http://schemas.microsoft.com/office/drawing/2014/main" id="{E1CA7FE7-14E9-A473-5C67-83DEF66A40DF}"/>
              </a:ext>
            </a:extLst>
          </p:cNvPr>
          <p:cNvPicPr>
            <a:picLocks noChangeAspect="1"/>
          </p:cNvPicPr>
          <p:nvPr/>
        </p:nvPicPr>
        <p:blipFill>
          <a:blip r:embed="rId2"/>
          <a:stretch>
            <a:fillRect/>
          </a:stretch>
        </p:blipFill>
        <p:spPr>
          <a:xfrm>
            <a:off x="788352" y="575627"/>
            <a:ext cx="4500245" cy="3277870"/>
          </a:xfrm>
          <a:prstGeom prst="rect">
            <a:avLst/>
          </a:prstGeom>
        </p:spPr>
      </p:pic>
      <p:pic>
        <p:nvPicPr>
          <p:cNvPr id="9" name="图片 1">
            <a:extLst>
              <a:ext uri="{FF2B5EF4-FFF2-40B4-BE49-F238E27FC236}">
                <a16:creationId xmlns:a16="http://schemas.microsoft.com/office/drawing/2014/main" id="{3C4A6AF9-F5D7-0620-6BB7-77FA361DD64D}"/>
              </a:ext>
            </a:extLst>
          </p:cNvPr>
          <p:cNvPicPr>
            <a:picLocks noChangeAspect="1"/>
          </p:cNvPicPr>
          <p:nvPr/>
        </p:nvPicPr>
        <p:blipFill rotWithShape="1">
          <a:blip r:embed="rId3"/>
          <a:srcRect l="1803" b="2251"/>
          <a:stretch/>
        </p:blipFill>
        <p:spPr bwMode="auto">
          <a:xfrm>
            <a:off x="6674802" y="590867"/>
            <a:ext cx="4500245" cy="3262630"/>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D1BE3541-6428-1906-E4D1-74BE55D6DEDF}"/>
              </a:ext>
            </a:extLst>
          </p:cNvPr>
          <p:cNvSpPr txBox="1"/>
          <p:nvPr/>
        </p:nvSpPr>
        <p:spPr>
          <a:xfrm>
            <a:off x="788352" y="3853497"/>
            <a:ext cx="4995503"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a. Consumption before and after the pension reform</a:t>
            </a:r>
            <a:r>
              <a:rPr lang="en-TW" dirty="0">
                <a:effectLst/>
              </a:rPr>
              <a:t> </a:t>
            </a:r>
            <a:endParaRPr lang="en-TW" dirty="0"/>
          </a:p>
        </p:txBody>
      </p:sp>
      <p:sp>
        <p:nvSpPr>
          <p:cNvPr id="13" name="TextBox 12">
            <a:extLst>
              <a:ext uri="{FF2B5EF4-FFF2-40B4-BE49-F238E27FC236}">
                <a16:creationId xmlns:a16="http://schemas.microsoft.com/office/drawing/2014/main" id="{CA45ADDB-51E4-D107-E725-52FD24653476}"/>
              </a:ext>
            </a:extLst>
          </p:cNvPr>
          <p:cNvSpPr txBox="1"/>
          <p:nvPr/>
        </p:nvSpPr>
        <p:spPr>
          <a:xfrm>
            <a:off x="6541265" y="3839592"/>
            <a:ext cx="5445087" cy="369332"/>
          </a:xfrm>
          <a:prstGeom prst="rect">
            <a:avLst/>
          </a:prstGeom>
          <a:noFill/>
        </p:spPr>
        <p:txBody>
          <a:bodyPr wrap="square">
            <a:spAutoFit/>
          </a:bodyPr>
          <a:lstStyle/>
          <a:p>
            <a:r>
              <a:rPr lang="en-US" sz="1800" kern="100">
                <a:solidFill>
                  <a:srgbClr val="000000"/>
                </a:solidFill>
                <a:effectLst/>
                <a:latin typeface="Times New Roman" panose="02020603050405020304" pitchFamily="18" charset="0"/>
                <a:ea typeface="PMingLiU" panose="02020500000000000000" pitchFamily="18" charset="-120"/>
              </a:rPr>
              <a:t>b. Savings before and after the pension reform</a:t>
            </a:r>
            <a:r>
              <a:rPr lang="en-TW">
                <a:effectLst/>
              </a:rPr>
              <a:t> </a:t>
            </a:r>
            <a:endParaRPr lang="en-TW" dirty="0"/>
          </a:p>
        </p:txBody>
      </p:sp>
      <p:sp>
        <p:nvSpPr>
          <p:cNvPr id="15" name="TextBox 14">
            <a:extLst>
              <a:ext uri="{FF2B5EF4-FFF2-40B4-BE49-F238E27FC236}">
                <a16:creationId xmlns:a16="http://schemas.microsoft.com/office/drawing/2014/main" id="{7D8CC85B-617B-29EC-AA93-E1DA1F1CC77C}"/>
              </a:ext>
            </a:extLst>
          </p:cNvPr>
          <p:cNvSpPr txBox="1"/>
          <p:nvPr/>
        </p:nvSpPr>
        <p:spPr>
          <a:xfrm>
            <a:off x="788351" y="4644653"/>
            <a:ext cx="10386695" cy="646331"/>
          </a:xfrm>
          <a:prstGeom prst="rect">
            <a:avLst/>
          </a:prstGeom>
          <a:noFill/>
        </p:spPr>
        <p:txBody>
          <a:bodyPr wrap="square">
            <a:spAutoFit/>
          </a:bodyPr>
          <a:lstStyle/>
          <a:p>
            <a:r>
              <a:rPr lang="en-US" sz="1800" b="1" kern="100" dirty="0">
                <a:solidFill>
                  <a:srgbClr val="000000"/>
                </a:solidFill>
                <a:effectLst/>
                <a:latin typeface="Times New Roman" panose="02020603050405020304" pitchFamily="18" charset="0"/>
                <a:ea typeface="PMingLiU" panose="02020500000000000000" pitchFamily="18" charset="-120"/>
              </a:rPr>
              <a:t>Figure 2. Consumption and savings of current employee households before and after the pension reform by treated and control groups</a:t>
            </a:r>
            <a:r>
              <a:rPr lang="en-TW" b="1" dirty="0">
                <a:effectLst/>
              </a:rPr>
              <a:t> </a:t>
            </a:r>
            <a:endParaRPr lang="en-TW" b="1" dirty="0"/>
          </a:p>
        </p:txBody>
      </p:sp>
    </p:spTree>
    <p:extLst>
      <p:ext uri="{BB962C8B-B14F-4D97-AF65-F5344CB8AC3E}">
        <p14:creationId xmlns:p14="http://schemas.microsoft.com/office/powerpoint/2010/main" val="2452208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descr="A graph with numbers and lines&#10;&#10;Description automatically generated">
            <a:extLst>
              <a:ext uri="{FF2B5EF4-FFF2-40B4-BE49-F238E27FC236}">
                <a16:creationId xmlns:a16="http://schemas.microsoft.com/office/drawing/2014/main" id="{3B370AE1-5FB8-E9FF-3D20-85C38F40EF35}"/>
              </a:ext>
            </a:extLst>
          </p:cNvPr>
          <p:cNvPicPr>
            <a:picLocks noChangeAspect="1"/>
          </p:cNvPicPr>
          <p:nvPr/>
        </p:nvPicPr>
        <p:blipFill>
          <a:blip r:embed="rId2"/>
          <a:stretch>
            <a:fillRect/>
          </a:stretch>
        </p:blipFill>
        <p:spPr>
          <a:xfrm>
            <a:off x="1154588" y="1205946"/>
            <a:ext cx="3913505" cy="2807335"/>
          </a:xfrm>
          <a:prstGeom prst="rect">
            <a:avLst/>
          </a:prstGeom>
        </p:spPr>
      </p:pic>
      <p:pic>
        <p:nvPicPr>
          <p:cNvPr id="5" name="图片 1" descr="A graph with numbers and lines&#10;&#10;Description automatically generated">
            <a:extLst>
              <a:ext uri="{FF2B5EF4-FFF2-40B4-BE49-F238E27FC236}">
                <a16:creationId xmlns:a16="http://schemas.microsoft.com/office/drawing/2014/main" id="{E601B742-9725-1CE4-C3D2-FA14794B8C97}"/>
              </a:ext>
            </a:extLst>
          </p:cNvPr>
          <p:cNvPicPr>
            <a:picLocks noChangeAspect="1"/>
          </p:cNvPicPr>
          <p:nvPr/>
        </p:nvPicPr>
        <p:blipFill>
          <a:blip r:embed="rId3"/>
          <a:stretch>
            <a:fillRect/>
          </a:stretch>
        </p:blipFill>
        <p:spPr>
          <a:xfrm>
            <a:off x="6556853" y="1128158"/>
            <a:ext cx="4083050" cy="2962910"/>
          </a:xfrm>
          <a:prstGeom prst="rect">
            <a:avLst/>
          </a:prstGeom>
        </p:spPr>
      </p:pic>
      <p:sp>
        <p:nvSpPr>
          <p:cNvPr id="7" name="TextBox 6">
            <a:extLst>
              <a:ext uri="{FF2B5EF4-FFF2-40B4-BE49-F238E27FC236}">
                <a16:creationId xmlns:a16="http://schemas.microsoft.com/office/drawing/2014/main" id="{236B9339-FFCD-AB0F-BE80-8CED483005E8}"/>
              </a:ext>
            </a:extLst>
          </p:cNvPr>
          <p:cNvSpPr txBox="1"/>
          <p:nvPr/>
        </p:nvSpPr>
        <p:spPr>
          <a:xfrm>
            <a:off x="924125" y="4128691"/>
            <a:ext cx="4925832"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a. The effect of the pension reform on consumption</a:t>
            </a:r>
            <a:r>
              <a:rPr lang="en-TW" dirty="0">
                <a:effectLst/>
              </a:rPr>
              <a:t> </a:t>
            </a:r>
            <a:endParaRPr lang="en-TW" dirty="0"/>
          </a:p>
        </p:txBody>
      </p:sp>
      <p:sp>
        <p:nvSpPr>
          <p:cNvPr id="9" name="TextBox 8">
            <a:extLst>
              <a:ext uri="{FF2B5EF4-FFF2-40B4-BE49-F238E27FC236}">
                <a16:creationId xmlns:a16="http://schemas.microsoft.com/office/drawing/2014/main" id="{77726373-9910-1AAE-5350-329D94CCA3EC}"/>
              </a:ext>
            </a:extLst>
          </p:cNvPr>
          <p:cNvSpPr txBox="1"/>
          <p:nvPr/>
        </p:nvSpPr>
        <p:spPr>
          <a:xfrm>
            <a:off x="6342045" y="4128691"/>
            <a:ext cx="4762957"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b. The effect of the pension reform on savings </a:t>
            </a:r>
            <a:endParaRPr lang="en-TW" dirty="0"/>
          </a:p>
        </p:txBody>
      </p:sp>
      <p:sp>
        <p:nvSpPr>
          <p:cNvPr id="11" name="TextBox 10">
            <a:extLst>
              <a:ext uri="{FF2B5EF4-FFF2-40B4-BE49-F238E27FC236}">
                <a16:creationId xmlns:a16="http://schemas.microsoft.com/office/drawing/2014/main" id="{4C030875-0F56-739B-5855-C9CC607D95A2}"/>
              </a:ext>
            </a:extLst>
          </p:cNvPr>
          <p:cNvSpPr txBox="1"/>
          <p:nvPr/>
        </p:nvSpPr>
        <p:spPr>
          <a:xfrm>
            <a:off x="1035587" y="4942109"/>
            <a:ext cx="9926196" cy="646331"/>
          </a:xfrm>
          <a:prstGeom prst="rect">
            <a:avLst/>
          </a:prstGeom>
          <a:noFill/>
        </p:spPr>
        <p:txBody>
          <a:bodyPr wrap="square">
            <a:spAutoFit/>
          </a:bodyPr>
          <a:lstStyle/>
          <a:p>
            <a:r>
              <a:rPr lang="en-US" b="1" kern="100" dirty="0">
                <a:solidFill>
                  <a:srgbClr val="000000"/>
                </a:solidFill>
                <a:effectLst/>
                <a:latin typeface="Times New Roman" panose="02020603050405020304" pitchFamily="18" charset="0"/>
                <a:ea typeface="PMingLiU" panose="02020500000000000000" pitchFamily="18" charset="-120"/>
              </a:rPr>
              <a:t>Figure 3. Parallel trend of households with retired public employees vs. households with unaffected retired public employees </a:t>
            </a:r>
            <a:endParaRPr lang="en-TW" b="1" dirty="0"/>
          </a:p>
        </p:txBody>
      </p:sp>
    </p:spTree>
    <p:extLst>
      <p:ext uri="{BB962C8B-B14F-4D97-AF65-F5344CB8AC3E}">
        <p14:creationId xmlns:p14="http://schemas.microsoft.com/office/powerpoint/2010/main" val="1540310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descr="A graph with numbers and lines&#10;&#10;Description automatically generated">
            <a:extLst>
              <a:ext uri="{FF2B5EF4-FFF2-40B4-BE49-F238E27FC236}">
                <a16:creationId xmlns:a16="http://schemas.microsoft.com/office/drawing/2014/main" id="{E9FE0C22-F228-525E-1EF2-22C8C724E07A}"/>
              </a:ext>
            </a:extLst>
          </p:cNvPr>
          <p:cNvPicPr>
            <a:picLocks noChangeAspect="1"/>
          </p:cNvPicPr>
          <p:nvPr/>
        </p:nvPicPr>
        <p:blipFill>
          <a:blip r:embed="rId2"/>
          <a:stretch>
            <a:fillRect/>
          </a:stretch>
        </p:blipFill>
        <p:spPr>
          <a:xfrm>
            <a:off x="1282700" y="912178"/>
            <a:ext cx="3797300" cy="2776220"/>
          </a:xfrm>
          <a:prstGeom prst="rect">
            <a:avLst/>
          </a:prstGeom>
        </p:spPr>
      </p:pic>
      <p:pic>
        <p:nvPicPr>
          <p:cNvPr id="5" name="图片 1" descr="A graph with numbers and lines&#10;&#10;Description automatically generated">
            <a:extLst>
              <a:ext uri="{FF2B5EF4-FFF2-40B4-BE49-F238E27FC236}">
                <a16:creationId xmlns:a16="http://schemas.microsoft.com/office/drawing/2014/main" id="{816254EB-9ECD-D4E8-438D-4C5462E3DFAB}"/>
              </a:ext>
            </a:extLst>
          </p:cNvPr>
          <p:cNvPicPr>
            <a:picLocks noChangeAspect="1"/>
          </p:cNvPicPr>
          <p:nvPr/>
        </p:nvPicPr>
        <p:blipFill>
          <a:blip r:embed="rId3"/>
          <a:stretch>
            <a:fillRect/>
          </a:stretch>
        </p:blipFill>
        <p:spPr>
          <a:xfrm>
            <a:off x="6855777" y="983298"/>
            <a:ext cx="3738245" cy="2705100"/>
          </a:xfrm>
          <a:prstGeom prst="rect">
            <a:avLst/>
          </a:prstGeom>
        </p:spPr>
      </p:pic>
      <p:sp>
        <p:nvSpPr>
          <p:cNvPr id="7" name="TextBox 6">
            <a:extLst>
              <a:ext uri="{FF2B5EF4-FFF2-40B4-BE49-F238E27FC236}">
                <a16:creationId xmlns:a16="http://schemas.microsoft.com/office/drawing/2014/main" id="{C5D1C81F-8FFE-B5C6-5F26-7DF47928C19E}"/>
              </a:ext>
            </a:extLst>
          </p:cNvPr>
          <p:cNvSpPr txBox="1"/>
          <p:nvPr/>
        </p:nvSpPr>
        <p:spPr>
          <a:xfrm>
            <a:off x="1177514" y="3839245"/>
            <a:ext cx="5135151"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a. The effect of the pension reform on consumption</a:t>
            </a:r>
            <a:r>
              <a:rPr lang="en-TW" dirty="0">
                <a:effectLst/>
              </a:rPr>
              <a:t> </a:t>
            </a:r>
            <a:endParaRPr lang="en-TW" dirty="0"/>
          </a:p>
        </p:txBody>
      </p:sp>
      <p:sp>
        <p:nvSpPr>
          <p:cNvPr id="9" name="TextBox 8">
            <a:extLst>
              <a:ext uri="{FF2B5EF4-FFF2-40B4-BE49-F238E27FC236}">
                <a16:creationId xmlns:a16="http://schemas.microsoft.com/office/drawing/2014/main" id="{85CDDA42-5171-BC1F-8576-F2915363D34A}"/>
              </a:ext>
            </a:extLst>
          </p:cNvPr>
          <p:cNvSpPr txBox="1"/>
          <p:nvPr/>
        </p:nvSpPr>
        <p:spPr>
          <a:xfrm>
            <a:off x="6761603" y="3858391"/>
            <a:ext cx="6097836"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b. The effect of pension reform on savings </a:t>
            </a:r>
            <a:endParaRPr lang="en-TW" dirty="0"/>
          </a:p>
        </p:txBody>
      </p:sp>
      <p:sp>
        <p:nvSpPr>
          <p:cNvPr id="11" name="TextBox 10">
            <a:extLst>
              <a:ext uri="{FF2B5EF4-FFF2-40B4-BE49-F238E27FC236}">
                <a16:creationId xmlns:a16="http://schemas.microsoft.com/office/drawing/2014/main" id="{7C92CB13-1E2E-6549-FE22-BFF575E56AEA}"/>
              </a:ext>
            </a:extLst>
          </p:cNvPr>
          <p:cNvSpPr txBox="1"/>
          <p:nvPr/>
        </p:nvSpPr>
        <p:spPr>
          <a:xfrm>
            <a:off x="1177513" y="4805186"/>
            <a:ext cx="9707151" cy="646331"/>
          </a:xfrm>
          <a:prstGeom prst="rect">
            <a:avLst/>
          </a:prstGeom>
          <a:noFill/>
        </p:spPr>
        <p:txBody>
          <a:bodyPr wrap="square">
            <a:spAutoFit/>
          </a:bodyPr>
          <a:lstStyle/>
          <a:p>
            <a:r>
              <a:rPr lang="en-US" sz="1800" b="1" kern="100" dirty="0">
                <a:solidFill>
                  <a:srgbClr val="000000"/>
                </a:solidFill>
                <a:effectLst/>
                <a:latin typeface="Times New Roman" panose="02020603050405020304" pitchFamily="18" charset="0"/>
                <a:ea typeface="PMingLiU" panose="02020500000000000000" pitchFamily="18" charset="-120"/>
              </a:rPr>
              <a:t>Figure 4. Parallel trend of households with current public employees vs. households with current private-sector employees </a:t>
            </a:r>
            <a:endParaRPr lang="en-TW" b="1" dirty="0"/>
          </a:p>
        </p:txBody>
      </p:sp>
    </p:spTree>
    <p:extLst>
      <p:ext uri="{BB962C8B-B14F-4D97-AF65-F5344CB8AC3E}">
        <p14:creationId xmlns:p14="http://schemas.microsoft.com/office/powerpoint/2010/main" val="967257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EEBB3-2249-6D0F-822B-E74937720B69}"/>
              </a:ext>
            </a:extLst>
          </p:cNvPr>
          <p:cNvSpPr>
            <a:spLocks noGrp="1"/>
          </p:cNvSpPr>
          <p:nvPr>
            <p:ph type="title"/>
          </p:nvPr>
        </p:nvSpPr>
        <p:spPr>
          <a:xfrm>
            <a:off x="838200" y="365125"/>
            <a:ext cx="10515600" cy="604359"/>
          </a:xfrm>
        </p:spPr>
        <p:txBody>
          <a:bodyPr>
            <a:normAutofit/>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1. Summary statistics</a:t>
            </a:r>
            <a:r>
              <a:rPr lang="en-TW" sz="1800" b="1" dirty="0">
                <a:solidFill>
                  <a:srgbClr val="000000"/>
                </a:solidFill>
                <a:ea typeface="Times New Roman" panose="02020603050405020304" pitchFamily="18" charset="0"/>
              </a:rPr>
              <a:t> </a:t>
            </a:r>
            <a:br>
              <a:rPr lang="en-TW" sz="1800" b="1" dirty="0">
                <a:solidFill>
                  <a:srgbClr val="000000"/>
                </a:solidFill>
                <a:ea typeface="Times New Roman" panose="02020603050405020304" pitchFamily="18" charset="0"/>
              </a:rPr>
            </a:br>
            <a:r>
              <a:rPr lang="en-US" sz="1800" dirty="0">
                <a:solidFill>
                  <a:srgbClr val="000000"/>
                </a:solidFill>
                <a:ea typeface="Times New Roman" panose="02020603050405020304" pitchFamily="18" charset="0"/>
              </a:rPr>
              <a:t>Panel A	Full Sample</a:t>
            </a:r>
            <a:endParaRPr lang="en-TW" dirty="0"/>
          </a:p>
        </p:txBody>
      </p:sp>
      <p:graphicFrame>
        <p:nvGraphicFramePr>
          <p:cNvPr id="6" name="Content Placeholder 5">
            <a:extLst>
              <a:ext uri="{FF2B5EF4-FFF2-40B4-BE49-F238E27FC236}">
                <a16:creationId xmlns:a16="http://schemas.microsoft.com/office/drawing/2014/main" id="{C0BD21F2-5D37-C588-61AF-1865478BD0CC}"/>
              </a:ext>
            </a:extLst>
          </p:cNvPr>
          <p:cNvGraphicFramePr>
            <a:graphicFrameLocks noGrp="1"/>
          </p:cNvGraphicFramePr>
          <p:nvPr>
            <p:ph idx="1"/>
            <p:extLst>
              <p:ext uri="{D42A27DB-BD31-4B8C-83A1-F6EECF244321}">
                <p14:modId xmlns:p14="http://schemas.microsoft.com/office/powerpoint/2010/main" val="1700556301"/>
              </p:ext>
            </p:extLst>
          </p:nvPr>
        </p:nvGraphicFramePr>
        <p:xfrm>
          <a:off x="838198" y="969484"/>
          <a:ext cx="10633366" cy="4442101"/>
        </p:xfrm>
        <a:graphic>
          <a:graphicData uri="http://schemas.openxmlformats.org/drawingml/2006/table">
            <a:tbl>
              <a:tblPr firstRow="1" firstCol="1" bandRow="1">
                <a:tableStyleId>{5C22544A-7EE6-4342-B048-85BDC9FD1C3A}</a:tableStyleId>
              </a:tblPr>
              <a:tblGrid>
                <a:gridCol w="987614">
                  <a:extLst>
                    <a:ext uri="{9D8B030D-6E8A-4147-A177-3AD203B41FA5}">
                      <a16:colId xmlns:a16="http://schemas.microsoft.com/office/drawing/2014/main" val="2380051108"/>
                    </a:ext>
                  </a:extLst>
                </a:gridCol>
                <a:gridCol w="1249897">
                  <a:extLst>
                    <a:ext uri="{9D8B030D-6E8A-4147-A177-3AD203B41FA5}">
                      <a16:colId xmlns:a16="http://schemas.microsoft.com/office/drawing/2014/main" val="3162313450"/>
                    </a:ext>
                  </a:extLst>
                </a:gridCol>
                <a:gridCol w="1438102">
                  <a:extLst>
                    <a:ext uri="{9D8B030D-6E8A-4147-A177-3AD203B41FA5}">
                      <a16:colId xmlns:a16="http://schemas.microsoft.com/office/drawing/2014/main" val="2177177204"/>
                    </a:ext>
                  </a:extLst>
                </a:gridCol>
                <a:gridCol w="1271847">
                  <a:extLst>
                    <a:ext uri="{9D8B030D-6E8A-4147-A177-3AD203B41FA5}">
                      <a16:colId xmlns:a16="http://schemas.microsoft.com/office/drawing/2014/main" val="1847525535"/>
                    </a:ext>
                  </a:extLst>
                </a:gridCol>
                <a:gridCol w="619754">
                  <a:extLst>
                    <a:ext uri="{9D8B030D-6E8A-4147-A177-3AD203B41FA5}">
                      <a16:colId xmlns:a16="http://schemas.microsoft.com/office/drawing/2014/main" val="1653377093"/>
                    </a:ext>
                  </a:extLst>
                </a:gridCol>
                <a:gridCol w="207535">
                  <a:extLst>
                    <a:ext uri="{9D8B030D-6E8A-4147-A177-3AD203B41FA5}">
                      <a16:colId xmlns:a16="http://schemas.microsoft.com/office/drawing/2014/main" val="2488077130"/>
                    </a:ext>
                  </a:extLst>
                </a:gridCol>
                <a:gridCol w="1298245">
                  <a:extLst>
                    <a:ext uri="{9D8B030D-6E8A-4147-A177-3AD203B41FA5}">
                      <a16:colId xmlns:a16="http://schemas.microsoft.com/office/drawing/2014/main" val="1756852319"/>
                    </a:ext>
                  </a:extLst>
                </a:gridCol>
                <a:gridCol w="1298245">
                  <a:extLst>
                    <a:ext uri="{9D8B030D-6E8A-4147-A177-3AD203B41FA5}">
                      <a16:colId xmlns:a16="http://schemas.microsoft.com/office/drawing/2014/main" val="2142216588"/>
                    </a:ext>
                  </a:extLst>
                </a:gridCol>
                <a:gridCol w="1372665">
                  <a:extLst>
                    <a:ext uri="{9D8B030D-6E8A-4147-A177-3AD203B41FA5}">
                      <a16:colId xmlns:a16="http://schemas.microsoft.com/office/drawing/2014/main" val="2094386805"/>
                    </a:ext>
                  </a:extLst>
                </a:gridCol>
                <a:gridCol w="889462">
                  <a:extLst>
                    <a:ext uri="{9D8B030D-6E8A-4147-A177-3AD203B41FA5}">
                      <a16:colId xmlns:a16="http://schemas.microsoft.com/office/drawing/2014/main" val="3521069541"/>
                    </a:ext>
                  </a:extLst>
                </a:gridCol>
              </a:tblGrid>
              <a:tr h="883223">
                <a:tc>
                  <a:txBody>
                    <a:bodyPr/>
                    <a:lstStyle/>
                    <a:p>
                      <a:endParaRPr lang="en-TW" sz="1800" dirty="0">
                        <a:effectLst/>
                        <a:latin typeface="Times New Roman" panose="02020603050405020304" pitchFamily="18" charset="0"/>
                        <a:cs typeface="Times New Roman" panose="02020603050405020304" pitchFamily="18" charset="0"/>
                      </a:endParaRPr>
                    </a:p>
                  </a:txBody>
                  <a:tcPr marL="68580" marR="68580" marT="0" marB="0" anchor="ctr"/>
                </a:tc>
                <a:tc gridSpan="4">
                  <a:txBody>
                    <a:bodyPr/>
                    <a:lstStyle/>
                    <a:p>
                      <a:pPr algn="ctr"/>
                      <a:r>
                        <a:rPr lang="en-US" sz="1800" kern="0" dirty="0">
                          <a:effectLst/>
                          <a:latin typeface="Times New Roman" panose="02020603050405020304" pitchFamily="18" charset="0"/>
                          <a:cs typeface="Times New Roman" panose="02020603050405020304" pitchFamily="18" charset="0"/>
                        </a:rPr>
                        <a:t>Public sector</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hMerge="1">
                  <a:txBody>
                    <a:bodyPr/>
                    <a:lstStyle/>
                    <a:p>
                      <a:endParaRPr lang="en-TW"/>
                    </a:p>
                  </a:txBody>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r>
                        <a:rPr lang="en-US" sz="1800" kern="0">
                          <a:effectLst/>
                          <a:latin typeface="Times New Roman" panose="02020603050405020304" pitchFamily="18" charset="0"/>
                          <a:cs typeface="Times New Roman" panose="02020603050405020304" pitchFamily="18" charset="0"/>
                        </a:rPr>
                        <a:t>Private sector</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83310245"/>
                  </a:ext>
                </a:extLst>
              </a:tr>
              <a:tr h="1896336">
                <a:tc>
                  <a:txBody>
                    <a:bodyPr/>
                    <a:lstStyle/>
                    <a:p>
                      <a:endParaRPr lang="en-TW" sz="1600" dirty="0">
                        <a:effectLst/>
                        <a:latin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US" sz="1600" kern="0" dirty="0">
                          <a:effectLst/>
                          <a:latin typeface="Times New Roman" panose="02020603050405020304" pitchFamily="18" charset="0"/>
                          <a:cs typeface="Times New Roman" panose="02020603050405020304" pitchFamily="18" charset="0"/>
                        </a:rPr>
                        <a:t>Pre-reform</a:t>
                      </a:r>
                      <a:endParaRPr lang="en-TW" sz="1600" kern="100" dirty="0">
                        <a:effectLst/>
                        <a:latin typeface="Times New Roman" panose="02020603050405020304" pitchFamily="18" charset="0"/>
                        <a:cs typeface="Times New Roman" panose="02020603050405020304" pitchFamily="18" charset="0"/>
                      </a:endParaRPr>
                    </a:p>
                    <a:p>
                      <a:pPr algn="ctr"/>
                      <a:r>
                        <a:rPr lang="en-US" sz="1600" kern="0" dirty="0">
                          <a:effectLst/>
                          <a:latin typeface="Times New Roman" panose="02020603050405020304" pitchFamily="18" charset="0"/>
                          <a:cs typeface="Times New Roman" panose="02020603050405020304" pitchFamily="18" charset="0"/>
                        </a:rPr>
                        <a:t>(2015-2016)</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Post-reform</a:t>
                      </a:r>
                      <a:endParaRPr lang="en-TW" sz="1600" kern="100" dirty="0">
                        <a:effectLst/>
                        <a:latin typeface="Times New Roman" panose="02020603050405020304" pitchFamily="18" charset="0"/>
                        <a:cs typeface="Times New Roman" panose="02020603050405020304" pitchFamily="18" charset="0"/>
                      </a:endParaRPr>
                    </a:p>
                    <a:p>
                      <a:pPr algn="ctr"/>
                      <a:r>
                        <a:rPr lang="en-US" sz="1600" kern="0" dirty="0">
                          <a:effectLst/>
                          <a:latin typeface="Times New Roman" panose="02020603050405020304" pitchFamily="18" charset="0"/>
                          <a:cs typeface="Times New Roman" panose="02020603050405020304" pitchFamily="18" charset="0"/>
                        </a:rPr>
                        <a:t>(2018-2019)</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Diff.</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T-test</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6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Pre-reform</a:t>
                      </a:r>
                      <a:endParaRPr lang="en-TW" sz="1600" kern="100">
                        <a:effectLst/>
                        <a:latin typeface="Times New Roman" panose="02020603050405020304" pitchFamily="18" charset="0"/>
                        <a:cs typeface="Times New Roman" panose="02020603050405020304" pitchFamily="18" charset="0"/>
                      </a:endParaRPr>
                    </a:p>
                    <a:p>
                      <a:pPr algn="ctr"/>
                      <a:r>
                        <a:rPr lang="en-US" sz="1600" kern="0" dirty="0">
                          <a:effectLst/>
                          <a:latin typeface="Times New Roman" panose="02020603050405020304" pitchFamily="18" charset="0"/>
                          <a:cs typeface="Times New Roman" panose="02020603050405020304" pitchFamily="18" charset="0"/>
                        </a:rPr>
                        <a:t>(2015-2016)</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Post-reform</a:t>
                      </a:r>
                      <a:endParaRPr lang="en-TW" sz="1600" kern="100">
                        <a:effectLst/>
                        <a:latin typeface="Times New Roman" panose="02020603050405020304" pitchFamily="18" charset="0"/>
                        <a:cs typeface="Times New Roman" panose="02020603050405020304" pitchFamily="18" charset="0"/>
                      </a:endParaRPr>
                    </a:p>
                    <a:p>
                      <a:pPr algn="ctr"/>
                      <a:r>
                        <a:rPr lang="en-US" sz="1600" kern="0" dirty="0">
                          <a:effectLst/>
                          <a:latin typeface="Times New Roman" panose="02020603050405020304" pitchFamily="18" charset="0"/>
                          <a:cs typeface="Times New Roman" panose="02020603050405020304" pitchFamily="18" charset="0"/>
                        </a:rPr>
                        <a:t>(2018-2019)</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a:effectLst/>
                          <a:latin typeface="Times New Roman" panose="02020603050405020304" pitchFamily="18" charset="0"/>
                          <a:cs typeface="Times New Roman" panose="02020603050405020304" pitchFamily="18" charset="0"/>
                        </a:rPr>
                        <a:t>Diff.</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a:effectLst/>
                          <a:latin typeface="Times New Roman" panose="02020603050405020304" pitchFamily="18" charset="0"/>
                          <a:cs typeface="Times New Roman" panose="02020603050405020304" pitchFamily="18" charset="0"/>
                        </a:rPr>
                        <a:t>T-test</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618753757"/>
                  </a:ext>
                </a:extLst>
              </a:tr>
              <a:tr h="831271">
                <a:tc>
                  <a:txBody>
                    <a:bodyPr/>
                    <a:lstStyle/>
                    <a:p>
                      <a:pPr algn="just"/>
                      <a:r>
                        <a:rPr lang="en-US" sz="1600" kern="0" dirty="0">
                          <a:effectLst/>
                          <a:latin typeface="Times New Roman" panose="02020603050405020304" pitchFamily="18" charset="0"/>
                          <a:cs typeface="Times New Roman" panose="02020603050405020304" pitchFamily="18" charset="0"/>
                        </a:rPr>
                        <a:t>Consumption</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600" kern="0">
                          <a:effectLst/>
                          <a:latin typeface="Times New Roman" panose="02020603050405020304" pitchFamily="18" charset="0"/>
                          <a:cs typeface="Times New Roman" panose="02020603050405020304" pitchFamily="18" charset="0"/>
                        </a:rPr>
                        <a:t>711,573.20</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740,678.00</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solidFill>
                            <a:srgbClr val="C00000"/>
                          </a:solidFill>
                          <a:effectLst/>
                          <a:latin typeface="Times New Roman" panose="02020603050405020304" pitchFamily="18" charset="0"/>
                          <a:cs typeface="Times New Roman" panose="02020603050405020304" pitchFamily="18" charset="0"/>
                        </a:rPr>
                        <a:t>29,104.80**</a:t>
                      </a:r>
                      <a:endParaRPr lang="en-TW" sz="16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2.336</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6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effectLst/>
                          <a:latin typeface="Times New Roman" panose="02020603050405020304" pitchFamily="18" charset="0"/>
                          <a:cs typeface="Times New Roman" panose="02020603050405020304" pitchFamily="18" charset="0"/>
                        </a:rPr>
                        <a:t>440,819.00</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effectLst/>
                          <a:latin typeface="Times New Roman" panose="02020603050405020304" pitchFamily="18" charset="0"/>
                          <a:cs typeface="Times New Roman" panose="02020603050405020304" pitchFamily="18" charset="0"/>
                        </a:rPr>
                        <a:t>489,842.00</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solidFill>
                            <a:srgbClr val="C00000"/>
                          </a:solidFill>
                          <a:effectLst/>
                          <a:latin typeface="Times New Roman" panose="02020603050405020304" pitchFamily="18" charset="0"/>
                          <a:cs typeface="Times New Roman" panose="02020603050405020304" pitchFamily="18" charset="0"/>
                        </a:rPr>
                        <a:t>49,023.00***</a:t>
                      </a:r>
                      <a:endParaRPr lang="en-TW" sz="16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a:effectLst/>
                          <a:latin typeface="Times New Roman" panose="02020603050405020304" pitchFamily="18" charset="0"/>
                          <a:cs typeface="Times New Roman" panose="02020603050405020304" pitchFamily="18" charset="0"/>
                        </a:rPr>
                        <a:t>10.608</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097480130"/>
                  </a:ext>
                </a:extLst>
              </a:tr>
              <a:tr h="831271">
                <a:tc>
                  <a:txBody>
                    <a:bodyPr/>
                    <a:lstStyle/>
                    <a:p>
                      <a:pPr algn="just"/>
                      <a:r>
                        <a:rPr lang="en-US" sz="1600" kern="0" dirty="0">
                          <a:effectLst/>
                          <a:latin typeface="Times New Roman" panose="02020603050405020304" pitchFamily="18" charset="0"/>
                          <a:cs typeface="Times New Roman" panose="02020603050405020304" pitchFamily="18" charset="0"/>
                        </a:rPr>
                        <a:t>Savings</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600" kern="0" dirty="0">
                          <a:effectLst/>
                          <a:latin typeface="Times New Roman" panose="02020603050405020304" pitchFamily="18" charset="0"/>
                          <a:cs typeface="Times New Roman" panose="02020603050405020304" pitchFamily="18" charset="0"/>
                        </a:rPr>
                        <a:t>3,740,147.00</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a:effectLst/>
                          <a:latin typeface="Times New Roman" panose="02020603050405020304" pitchFamily="18" charset="0"/>
                          <a:cs typeface="Times New Roman" panose="02020603050405020304" pitchFamily="18" charset="0"/>
                        </a:rPr>
                        <a:t>3,739,819.00</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solidFill>
                            <a:srgbClr val="C00000"/>
                          </a:solidFill>
                          <a:effectLst/>
                          <a:latin typeface="Times New Roman" panose="02020603050405020304" pitchFamily="18" charset="0"/>
                          <a:cs typeface="Times New Roman" panose="02020603050405020304" pitchFamily="18" charset="0"/>
                        </a:rPr>
                        <a:t>-328.000</a:t>
                      </a:r>
                      <a:endParaRPr lang="en-TW" sz="16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0" dirty="0">
                          <a:effectLst/>
                          <a:latin typeface="Times New Roman" panose="02020603050405020304" pitchFamily="18" charset="0"/>
                          <a:cs typeface="Times New Roman" panose="02020603050405020304" pitchFamily="18" charset="0"/>
                        </a:rPr>
                        <a:t>0.025</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6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effectLst/>
                          <a:latin typeface="Times New Roman" panose="02020603050405020304" pitchFamily="18" charset="0"/>
                          <a:cs typeface="Times New Roman" panose="02020603050405020304" pitchFamily="18" charset="0"/>
                        </a:rPr>
                        <a:t>3,456,726.00</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effectLst/>
                          <a:latin typeface="Times New Roman" panose="02020603050405020304" pitchFamily="18" charset="0"/>
                          <a:cs typeface="Times New Roman" panose="02020603050405020304" pitchFamily="18" charset="0"/>
                        </a:rPr>
                        <a:t>3,444,887.00</a:t>
                      </a:r>
                      <a:endParaRPr lang="en-TW" sz="16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solidFill>
                            <a:srgbClr val="C00000"/>
                          </a:solidFill>
                          <a:effectLst/>
                          <a:latin typeface="Times New Roman" panose="02020603050405020304" pitchFamily="18" charset="0"/>
                          <a:cs typeface="Times New Roman" panose="02020603050405020304" pitchFamily="18" charset="0"/>
                        </a:rPr>
                        <a:t>-11,839.00***</a:t>
                      </a:r>
                      <a:endParaRPr lang="en-TW" sz="16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600" kern="100" dirty="0">
                          <a:effectLst/>
                          <a:latin typeface="Times New Roman" panose="02020603050405020304" pitchFamily="18" charset="0"/>
                          <a:cs typeface="Times New Roman" panose="02020603050405020304" pitchFamily="18" charset="0"/>
                        </a:rPr>
                        <a:t>3.419</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04612743"/>
                  </a:ext>
                </a:extLst>
              </a:tr>
            </a:tbl>
          </a:graphicData>
        </a:graphic>
      </p:graphicFrame>
    </p:spTree>
    <p:extLst>
      <p:ext uri="{BB962C8B-B14F-4D97-AF65-F5344CB8AC3E}">
        <p14:creationId xmlns:p14="http://schemas.microsoft.com/office/powerpoint/2010/main" val="3279159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C49A2-1DF3-5F0E-C198-286B59E63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8A1D4A-98E3-C2A0-4F42-6D7046227A87}"/>
              </a:ext>
            </a:extLst>
          </p:cNvPr>
          <p:cNvSpPr>
            <a:spLocks noGrp="1"/>
          </p:cNvSpPr>
          <p:nvPr>
            <p:ph type="title"/>
          </p:nvPr>
        </p:nvSpPr>
        <p:spPr>
          <a:xfrm>
            <a:off x="838200" y="365125"/>
            <a:ext cx="10515600" cy="604359"/>
          </a:xfrm>
        </p:spPr>
        <p:txBody>
          <a:bodyPr>
            <a:normAutofit/>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1. Summary statistics</a:t>
            </a:r>
            <a:r>
              <a:rPr lang="en-TW" sz="1800" b="1" dirty="0">
                <a:solidFill>
                  <a:srgbClr val="000000"/>
                </a:solidFill>
                <a:ea typeface="Times New Roman" panose="02020603050405020304" pitchFamily="18" charset="0"/>
              </a:rPr>
              <a:t> </a:t>
            </a:r>
            <a:br>
              <a:rPr lang="en-TW" sz="1800" b="1" dirty="0">
                <a:solidFill>
                  <a:srgbClr val="000000"/>
                </a:solidFill>
                <a:ea typeface="Times New Roman" panose="02020603050405020304" pitchFamily="18" charset="0"/>
              </a:rPr>
            </a:br>
            <a:r>
              <a:rPr lang="en-US" sz="1800" dirty="0">
                <a:solidFill>
                  <a:srgbClr val="000000"/>
                </a:solidFill>
                <a:ea typeface="Times New Roman" panose="02020603050405020304" pitchFamily="18" charset="0"/>
              </a:rPr>
              <a:t>Panel A	Full Sample</a:t>
            </a:r>
            <a:endParaRPr lang="en-TW" dirty="0"/>
          </a:p>
        </p:txBody>
      </p:sp>
      <p:graphicFrame>
        <p:nvGraphicFramePr>
          <p:cNvPr id="6" name="Content Placeholder 5">
            <a:extLst>
              <a:ext uri="{FF2B5EF4-FFF2-40B4-BE49-F238E27FC236}">
                <a16:creationId xmlns:a16="http://schemas.microsoft.com/office/drawing/2014/main" id="{6E54D6FF-EECD-4FC7-95D8-E26751E88BBC}"/>
              </a:ext>
            </a:extLst>
          </p:cNvPr>
          <p:cNvGraphicFramePr>
            <a:graphicFrameLocks noGrp="1"/>
          </p:cNvGraphicFramePr>
          <p:nvPr>
            <p:ph idx="1"/>
          </p:nvPr>
        </p:nvGraphicFramePr>
        <p:xfrm>
          <a:off x="838199" y="969484"/>
          <a:ext cx="10515602" cy="5420302"/>
        </p:xfrm>
        <a:graphic>
          <a:graphicData uri="http://schemas.openxmlformats.org/drawingml/2006/table">
            <a:tbl>
              <a:tblPr firstRow="1" firstCol="1" bandRow="1">
                <a:tableStyleId>{5C22544A-7EE6-4342-B048-85BDC9FD1C3A}</a:tableStyleId>
              </a:tblPr>
              <a:tblGrid>
                <a:gridCol w="1718249">
                  <a:extLst>
                    <a:ext uri="{9D8B030D-6E8A-4147-A177-3AD203B41FA5}">
                      <a16:colId xmlns:a16="http://schemas.microsoft.com/office/drawing/2014/main" val="2380051108"/>
                    </a:ext>
                  </a:extLst>
                </a:gridCol>
                <a:gridCol w="1184057">
                  <a:extLst>
                    <a:ext uri="{9D8B030D-6E8A-4147-A177-3AD203B41FA5}">
                      <a16:colId xmlns:a16="http://schemas.microsoft.com/office/drawing/2014/main" val="3162313450"/>
                    </a:ext>
                  </a:extLst>
                </a:gridCol>
                <a:gridCol w="1184057">
                  <a:extLst>
                    <a:ext uri="{9D8B030D-6E8A-4147-A177-3AD203B41FA5}">
                      <a16:colId xmlns:a16="http://schemas.microsoft.com/office/drawing/2014/main" val="2177177204"/>
                    </a:ext>
                  </a:extLst>
                </a:gridCol>
                <a:gridCol w="992673">
                  <a:extLst>
                    <a:ext uri="{9D8B030D-6E8A-4147-A177-3AD203B41FA5}">
                      <a16:colId xmlns:a16="http://schemas.microsoft.com/office/drawing/2014/main" val="1847525535"/>
                    </a:ext>
                  </a:extLst>
                </a:gridCol>
                <a:gridCol w="816011">
                  <a:extLst>
                    <a:ext uri="{9D8B030D-6E8A-4147-A177-3AD203B41FA5}">
                      <a16:colId xmlns:a16="http://schemas.microsoft.com/office/drawing/2014/main" val="1653377093"/>
                    </a:ext>
                  </a:extLst>
                </a:gridCol>
                <a:gridCol w="189281">
                  <a:extLst>
                    <a:ext uri="{9D8B030D-6E8A-4147-A177-3AD203B41FA5}">
                      <a16:colId xmlns:a16="http://schemas.microsoft.com/office/drawing/2014/main" val="2488077130"/>
                    </a:ext>
                  </a:extLst>
                </a:gridCol>
                <a:gridCol w="1184057">
                  <a:extLst>
                    <a:ext uri="{9D8B030D-6E8A-4147-A177-3AD203B41FA5}">
                      <a16:colId xmlns:a16="http://schemas.microsoft.com/office/drawing/2014/main" val="1756852319"/>
                    </a:ext>
                  </a:extLst>
                </a:gridCol>
                <a:gridCol w="1184057">
                  <a:extLst>
                    <a:ext uri="{9D8B030D-6E8A-4147-A177-3AD203B41FA5}">
                      <a16:colId xmlns:a16="http://schemas.microsoft.com/office/drawing/2014/main" val="2142216588"/>
                    </a:ext>
                  </a:extLst>
                </a:gridCol>
                <a:gridCol w="1127272">
                  <a:extLst>
                    <a:ext uri="{9D8B030D-6E8A-4147-A177-3AD203B41FA5}">
                      <a16:colId xmlns:a16="http://schemas.microsoft.com/office/drawing/2014/main" val="2094386805"/>
                    </a:ext>
                  </a:extLst>
                </a:gridCol>
                <a:gridCol w="935888">
                  <a:extLst>
                    <a:ext uri="{9D8B030D-6E8A-4147-A177-3AD203B41FA5}">
                      <a16:colId xmlns:a16="http://schemas.microsoft.com/office/drawing/2014/main" val="3521069541"/>
                    </a:ext>
                  </a:extLst>
                </a:gridCol>
              </a:tblGrid>
              <a:tr h="373813">
                <a:tc>
                  <a:txBody>
                    <a:bodyPr/>
                    <a:lstStyle/>
                    <a:p>
                      <a:endParaRPr lang="en-TW" sz="1000" dirty="0">
                        <a:effectLst/>
                        <a:latin typeface="Times New Roman" panose="02020603050405020304" pitchFamily="18" charset="0"/>
                        <a:cs typeface="Times New Roman" panose="02020603050405020304" pitchFamily="18" charset="0"/>
                      </a:endParaRPr>
                    </a:p>
                  </a:txBody>
                  <a:tcPr marL="68580" marR="68580" marT="0" marB="0" anchor="ctr"/>
                </a:tc>
                <a:tc gridSpan="4">
                  <a:txBody>
                    <a:bodyPr/>
                    <a:lstStyle/>
                    <a:p>
                      <a:pPr algn="ctr"/>
                      <a:r>
                        <a:rPr lang="en-US" sz="1000" kern="0" dirty="0">
                          <a:effectLst/>
                          <a:latin typeface="Times New Roman" panose="02020603050405020304" pitchFamily="18" charset="0"/>
                          <a:cs typeface="Times New Roman" panose="02020603050405020304" pitchFamily="18" charset="0"/>
                        </a:rPr>
                        <a:t>Public sector</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hMerge="1">
                  <a:txBody>
                    <a:bodyPr/>
                    <a:lstStyle/>
                    <a:p>
                      <a:endParaRPr lang="en-TW"/>
                    </a:p>
                  </a:txBody>
                  <a:tcPr/>
                </a:tc>
                <a:tc>
                  <a:txBody>
                    <a:bodyPr/>
                    <a:lstStyle/>
                    <a:p>
                      <a:endParaRPr lang="en-TW" sz="1000">
                        <a:effectLst/>
                        <a:latin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r>
                        <a:rPr lang="en-US" sz="1000" kern="0">
                          <a:effectLst/>
                          <a:latin typeface="Times New Roman" panose="02020603050405020304" pitchFamily="18" charset="0"/>
                          <a:cs typeface="Times New Roman" panose="02020603050405020304" pitchFamily="18" charset="0"/>
                        </a:rPr>
                        <a:t>Private sector</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a:txBody>
                    <a:bodyPr/>
                    <a:lstStyle/>
                    <a:p>
                      <a:endParaRPr lang="en-TW" sz="1000">
                        <a:effectLst/>
                        <a:latin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83310245"/>
                  </a:ext>
                </a:extLst>
              </a:tr>
              <a:tr h="802600">
                <a:tc>
                  <a:txBody>
                    <a:bodyPr/>
                    <a:lstStyle/>
                    <a:p>
                      <a:endParaRPr lang="en-TW" sz="1000" dirty="0">
                        <a:effectLst/>
                        <a:latin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US" sz="1200" kern="0" dirty="0">
                          <a:effectLst/>
                          <a:latin typeface="Times New Roman" panose="02020603050405020304" pitchFamily="18" charset="0"/>
                          <a:cs typeface="Times New Roman" panose="02020603050405020304" pitchFamily="18" charset="0"/>
                        </a:rPr>
                        <a:t>Pre-reform</a:t>
                      </a:r>
                      <a:endParaRPr lang="en-TW" sz="1800" kern="100" dirty="0">
                        <a:effectLst/>
                        <a:latin typeface="Times New Roman" panose="02020603050405020304" pitchFamily="18" charset="0"/>
                        <a:cs typeface="Times New Roman" panose="02020603050405020304" pitchFamily="18" charset="0"/>
                      </a:endParaRPr>
                    </a:p>
                    <a:p>
                      <a:pPr algn="ctr"/>
                      <a:r>
                        <a:rPr lang="en-US" sz="1200" kern="0" dirty="0">
                          <a:effectLst/>
                          <a:latin typeface="Times New Roman" panose="02020603050405020304" pitchFamily="18" charset="0"/>
                          <a:cs typeface="Times New Roman" panose="02020603050405020304" pitchFamily="18" charset="0"/>
                        </a:rPr>
                        <a:t>(2015-2016)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Post-reform</a:t>
                      </a:r>
                      <a:endParaRPr lang="en-TW" sz="1800" kern="100" dirty="0">
                        <a:effectLst/>
                        <a:latin typeface="Times New Roman" panose="02020603050405020304" pitchFamily="18" charset="0"/>
                        <a:cs typeface="Times New Roman" panose="02020603050405020304" pitchFamily="18" charset="0"/>
                      </a:endParaRPr>
                    </a:p>
                    <a:p>
                      <a:pPr algn="ctr"/>
                      <a:r>
                        <a:rPr lang="en-US" sz="1200" kern="0" dirty="0">
                          <a:effectLst/>
                          <a:latin typeface="Times New Roman" panose="02020603050405020304" pitchFamily="18" charset="0"/>
                          <a:cs typeface="Times New Roman" panose="02020603050405020304" pitchFamily="18" charset="0"/>
                        </a:rPr>
                        <a:t>(2018-2019)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Diff.</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T-test</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Pre-reform</a:t>
                      </a:r>
                      <a:endParaRPr lang="en-TW" sz="1800" kern="100">
                        <a:effectLst/>
                        <a:latin typeface="Times New Roman" panose="02020603050405020304" pitchFamily="18" charset="0"/>
                        <a:cs typeface="Times New Roman" panose="02020603050405020304" pitchFamily="18" charset="0"/>
                      </a:endParaRPr>
                    </a:p>
                    <a:p>
                      <a:pPr algn="ctr"/>
                      <a:r>
                        <a:rPr lang="en-US" sz="1200" kern="0">
                          <a:effectLst/>
                          <a:latin typeface="Times New Roman" panose="02020603050405020304" pitchFamily="18" charset="0"/>
                          <a:cs typeface="Times New Roman" panose="02020603050405020304" pitchFamily="18" charset="0"/>
                        </a:rPr>
                        <a:t>(2015-2016)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Post-reform</a:t>
                      </a:r>
                      <a:endParaRPr lang="en-TW" sz="1800" kern="100">
                        <a:effectLst/>
                        <a:latin typeface="Times New Roman" panose="02020603050405020304" pitchFamily="18" charset="0"/>
                        <a:cs typeface="Times New Roman" panose="02020603050405020304" pitchFamily="18" charset="0"/>
                      </a:endParaRPr>
                    </a:p>
                    <a:p>
                      <a:pPr algn="ctr"/>
                      <a:r>
                        <a:rPr lang="en-US" sz="1200" kern="0">
                          <a:effectLst/>
                          <a:latin typeface="Times New Roman" panose="02020603050405020304" pitchFamily="18" charset="0"/>
                          <a:cs typeface="Times New Roman" panose="02020603050405020304" pitchFamily="18" charset="0"/>
                        </a:rPr>
                        <a:t>(2018-2019)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Diff.</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T-test</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618753757"/>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Consumption</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711,573.20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740,678.00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solidFill>
                            <a:srgbClr val="C00000"/>
                          </a:solidFill>
                          <a:effectLst/>
                          <a:latin typeface="Times New Roman" panose="02020603050405020304" pitchFamily="18" charset="0"/>
                          <a:cs typeface="Times New Roman" panose="02020603050405020304" pitchFamily="18" charset="0"/>
                        </a:rPr>
                        <a:t>29,104.80**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2.336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440,819.00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489,842.00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solidFill>
                            <a:srgbClr val="C00000"/>
                          </a:solidFill>
                          <a:effectLst/>
                          <a:latin typeface="Times New Roman" panose="02020603050405020304" pitchFamily="18" charset="0"/>
                          <a:cs typeface="Times New Roman" panose="02020603050405020304" pitchFamily="18" charset="0"/>
                        </a:rPr>
                        <a:t>49,023.00***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10.608</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097480130"/>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Savings</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3,740,147.00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3,739,819.00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solidFill>
                            <a:srgbClr val="C00000"/>
                          </a:solidFill>
                          <a:effectLst/>
                          <a:latin typeface="Times New Roman" panose="02020603050405020304" pitchFamily="18" charset="0"/>
                          <a:cs typeface="Times New Roman" panose="02020603050405020304" pitchFamily="18" charset="0"/>
                        </a:rPr>
                        <a:t>-328.000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0.025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3,456,726.00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3,444,887.00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solidFill>
                            <a:srgbClr val="C00000"/>
                          </a:solidFill>
                          <a:effectLst/>
                          <a:latin typeface="Times New Roman" panose="02020603050405020304" pitchFamily="18" charset="0"/>
                          <a:cs typeface="Times New Roman" panose="02020603050405020304" pitchFamily="18" charset="0"/>
                        </a:rPr>
                        <a:t>-11,839.00***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3.419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04612743"/>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Age18_64</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0.708 </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0.636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-0.072*</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1.912</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0.539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0.483</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-0.056***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4.242</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48543321"/>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Age&gt;65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1.354</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1.385</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0.031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0.983</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1.171</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1.227</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0.056***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4.459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567784479"/>
                  </a:ext>
                </a:extLst>
              </a:tr>
              <a:tr h="351825">
                <a:tc>
                  <a:txBody>
                    <a:bodyPr/>
                    <a:lstStyle/>
                    <a:p>
                      <a:pPr algn="just"/>
                      <a:r>
                        <a:rPr lang="en-US" sz="1000" kern="0">
                          <a:effectLst/>
                          <a:latin typeface="Times New Roman" panose="02020603050405020304" pitchFamily="18" charset="0"/>
                          <a:cs typeface="Times New Roman" panose="02020603050405020304" pitchFamily="18" charset="0"/>
                        </a:rPr>
                        <a:t>Age&lt;18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0.044 </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0.043</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-0.001</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0.120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0.050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0.042</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-0.008*</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1.715</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098134582"/>
                  </a:ext>
                </a:extLst>
              </a:tr>
              <a:tr h="527738">
                <a:tc>
                  <a:txBody>
                    <a:bodyPr/>
                    <a:lstStyle/>
                    <a:p>
                      <a:pPr algn="just"/>
                      <a:r>
                        <a:rPr lang="en-US" sz="1000" kern="0" dirty="0">
                          <a:effectLst/>
                          <a:latin typeface="Times New Roman" panose="02020603050405020304" pitchFamily="18" charset="0"/>
                          <a:cs typeface="Times New Roman" panose="02020603050405020304" pitchFamily="18" charset="0"/>
                        </a:rPr>
                        <a:t>Age of the head of household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72.705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72.00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-0.705*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1.725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71.230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71.460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0.230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1.436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11723164"/>
                  </a:ext>
                </a:extLst>
              </a:tr>
              <a:tr h="527738">
                <a:tc>
                  <a:txBody>
                    <a:bodyPr/>
                    <a:lstStyle/>
                    <a:p>
                      <a:pPr algn="just"/>
                      <a:r>
                        <a:rPr lang="en-US" sz="1000" kern="0" dirty="0">
                          <a:effectLst/>
                          <a:latin typeface="Times New Roman" panose="02020603050405020304" pitchFamily="18" charset="0"/>
                          <a:cs typeface="Times New Roman" panose="02020603050405020304" pitchFamily="18" charset="0"/>
                        </a:rPr>
                        <a:t>Education of the head of household</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13.889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14.371</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-0.482***</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3.871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7.826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8.316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0.49***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6.787</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416567940"/>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House size</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45.825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48.630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2.805***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3.280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39.900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41.610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1.710***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4.538</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08488793"/>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Spouse’s age</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56.780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53.750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-3.030***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2.826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36.930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36.150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-0.780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1.283</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070001004"/>
                  </a:ext>
                </a:extLst>
              </a:tr>
              <a:tr h="351825">
                <a:tc>
                  <a:txBody>
                    <a:bodyPr/>
                    <a:lstStyle/>
                    <a:p>
                      <a:pPr algn="just"/>
                      <a:r>
                        <a:rPr lang="en-US" sz="1000" kern="0" dirty="0">
                          <a:effectLst/>
                          <a:latin typeface="Times New Roman" panose="02020603050405020304" pitchFamily="18" charset="0"/>
                          <a:cs typeface="Times New Roman" panose="02020603050405020304" pitchFamily="18" charset="0"/>
                        </a:rPr>
                        <a:t>Spouse’s education</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9.563</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9.426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-0.137</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0.603</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3.989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4.244</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0.255***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3.049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118979688"/>
                  </a:ext>
                </a:extLst>
              </a:tr>
              <a:tr h="373813">
                <a:tc>
                  <a:txBody>
                    <a:bodyPr/>
                    <a:lstStyle/>
                    <a:p>
                      <a:pPr algn="just"/>
                      <a:r>
                        <a:rPr lang="en-US" sz="1000" kern="0" dirty="0">
                          <a:effectLst/>
                          <a:latin typeface="Times New Roman" panose="02020603050405020304" pitchFamily="18" charset="0"/>
                          <a:cs typeface="Times New Roman" panose="02020603050405020304" pitchFamily="18" charset="0"/>
                        </a:rPr>
                        <a:t>Income</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dirty="0">
                          <a:effectLst/>
                          <a:latin typeface="Times New Roman" panose="02020603050405020304" pitchFamily="18" charset="0"/>
                          <a:cs typeface="Times New Roman" panose="02020603050405020304" pitchFamily="18" charset="0"/>
                        </a:rPr>
                        <a:t>1,028,081.00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1,056,858.00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28,777.00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1.630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473,906.00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511,090.00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37,184.00***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6.507</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075185261"/>
                  </a:ext>
                </a:extLst>
              </a:tr>
            </a:tbl>
          </a:graphicData>
        </a:graphic>
      </p:graphicFrame>
    </p:spTree>
    <p:extLst>
      <p:ext uri="{BB962C8B-B14F-4D97-AF65-F5344CB8AC3E}">
        <p14:creationId xmlns:p14="http://schemas.microsoft.com/office/powerpoint/2010/main" val="1835037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4185-2549-DCB5-DD9D-93E15D60D4B6}"/>
              </a:ext>
            </a:extLst>
          </p:cNvPr>
          <p:cNvSpPr>
            <a:spLocks noGrp="1"/>
          </p:cNvSpPr>
          <p:nvPr>
            <p:ph type="title"/>
          </p:nvPr>
        </p:nvSpPr>
        <p:spPr>
          <a:xfrm>
            <a:off x="838200" y="365126"/>
            <a:ext cx="10515600" cy="692494"/>
          </a:xfrm>
        </p:spPr>
        <p:txBody>
          <a:bodyPr/>
          <a:lstStyle/>
          <a:p>
            <a:r>
              <a:rPr lang="en-US" sz="1800" b="1" dirty="0">
                <a:solidFill>
                  <a:srgbClr val="000000"/>
                </a:solidFill>
              </a:rPr>
              <a:t>Table 1. Summary statistics</a:t>
            </a:r>
            <a:r>
              <a:rPr lang="en-TW" sz="1800" b="1" dirty="0">
                <a:solidFill>
                  <a:srgbClr val="000000"/>
                </a:solidFill>
              </a:rPr>
              <a:t> </a:t>
            </a:r>
            <a:br>
              <a:rPr lang="en-TW" sz="1800" b="1" dirty="0">
                <a:solidFill>
                  <a:srgbClr val="000000"/>
                </a:solidFill>
              </a:rPr>
            </a:br>
            <a:r>
              <a:rPr lang="en-US" sz="1800" dirty="0">
                <a:solidFill>
                  <a:srgbClr val="000000"/>
                </a:solidFill>
              </a:rPr>
              <a:t>Panel B	PSM sample</a:t>
            </a:r>
            <a:r>
              <a:rPr lang="en-TW" sz="1800" dirty="0">
                <a:solidFill>
                  <a:srgbClr val="000000"/>
                </a:solidFill>
              </a:rPr>
              <a:t> </a:t>
            </a:r>
          </a:p>
        </p:txBody>
      </p:sp>
      <p:graphicFrame>
        <p:nvGraphicFramePr>
          <p:cNvPr id="4" name="Content Placeholder 3">
            <a:extLst>
              <a:ext uri="{FF2B5EF4-FFF2-40B4-BE49-F238E27FC236}">
                <a16:creationId xmlns:a16="http://schemas.microsoft.com/office/drawing/2014/main" id="{249D89A3-4924-3571-0596-72D4D3DC3AE2}"/>
              </a:ext>
            </a:extLst>
          </p:cNvPr>
          <p:cNvGraphicFramePr>
            <a:graphicFrameLocks noGrp="1"/>
          </p:cNvGraphicFramePr>
          <p:nvPr>
            <p:ph idx="1"/>
            <p:extLst>
              <p:ext uri="{D42A27DB-BD31-4B8C-83A1-F6EECF244321}">
                <p14:modId xmlns:p14="http://schemas.microsoft.com/office/powerpoint/2010/main" val="4122190119"/>
              </p:ext>
            </p:extLst>
          </p:nvPr>
        </p:nvGraphicFramePr>
        <p:xfrm>
          <a:off x="116378" y="1057620"/>
          <a:ext cx="11903825" cy="4836104"/>
        </p:xfrm>
        <a:graphic>
          <a:graphicData uri="http://schemas.openxmlformats.org/drawingml/2006/table">
            <a:tbl>
              <a:tblPr firstRow="1" firstCol="1" bandRow="1">
                <a:tableStyleId>{5C22544A-7EE6-4342-B048-85BDC9FD1C3A}</a:tableStyleId>
              </a:tblPr>
              <a:tblGrid>
                <a:gridCol w="1496291">
                  <a:extLst>
                    <a:ext uri="{9D8B030D-6E8A-4147-A177-3AD203B41FA5}">
                      <a16:colId xmlns:a16="http://schemas.microsoft.com/office/drawing/2014/main" val="3248770428"/>
                    </a:ext>
                  </a:extLst>
                </a:gridCol>
                <a:gridCol w="1764159">
                  <a:extLst>
                    <a:ext uri="{9D8B030D-6E8A-4147-A177-3AD203B41FA5}">
                      <a16:colId xmlns:a16="http://schemas.microsoft.com/office/drawing/2014/main" val="3425741966"/>
                    </a:ext>
                  </a:extLst>
                </a:gridCol>
                <a:gridCol w="1361427">
                  <a:extLst>
                    <a:ext uri="{9D8B030D-6E8A-4147-A177-3AD203B41FA5}">
                      <a16:colId xmlns:a16="http://schemas.microsoft.com/office/drawing/2014/main" val="1088150159"/>
                    </a:ext>
                  </a:extLst>
                </a:gridCol>
                <a:gridCol w="1438101">
                  <a:extLst>
                    <a:ext uri="{9D8B030D-6E8A-4147-A177-3AD203B41FA5}">
                      <a16:colId xmlns:a16="http://schemas.microsoft.com/office/drawing/2014/main" val="83132169"/>
                    </a:ext>
                  </a:extLst>
                </a:gridCol>
                <a:gridCol w="656789">
                  <a:extLst>
                    <a:ext uri="{9D8B030D-6E8A-4147-A177-3AD203B41FA5}">
                      <a16:colId xmlns:a16="http://schemas.microsoft.com/office/drawing/2014/main" val="2534589364"/>
                    </a:ext>
                  </a:extLst>
                </a:gridCol>
                <a:gridCol w="162560">
                  <a:extLst>
                    <a:ext uri="{9D8B030D-6E8A-4147-A177-3AD203B41FA5}">
                      <a16:colId xmlns:a16="http://schemas.microsoft.com/office/drawing/2014/main" val="1292716940"/>
                    </a:ext>
                  </a:extLst>
                </a:gridCol>
                <a:gridCol w="1372267">
                  <a:extLst>
                    <a:ext uri="{9D8B030D-6E8A-4147-A177-3AD203B41FA5}">
                      <a16:colId xmlns:a16="http://schemas.microsoft.com/office/drawing/2014/main" val="1577421600"/>
                    </a:ext>
                  </a:extLst>
                </a:gridCol>
                <a:gridCol w="1331765">
                  <a:extLst>
                    <a:ext uri="{9D8B030D-6E8A-4147-A177-3AD203B41FA5}">
                      <a16:colId xmlns:a16="http://schemas.microsoft.com/office/drawing/2014/main" val="970414968"/>
                    </a:ext>
                  </a:extLst>
                </a:gridCol>
                <a:gridCol w="1422692">
                  <a:extLst>
                    <a:ext uri="{9D8B030D-6E8A-4147-A177-3AD203B41FA5}">
                      <a16:colId xmlns:a16="http://schemas.microsoft.com/office/drawing/2014/main" val="3050968017"/>
                    </a:ext>
                  </a:extLst>
                </a:gridCol>
                <a:gridCol w="897774">
                  <a:extLst>
                    <a:ext uri="{9D8B030D-6E8A-4147-A177-3AD203B41FA5}">
                      <a16:colId xmlns:a16="http://schemas.microsoft.com/office/drawing/2014/main" val="363124193"/>
                    </a:ext>
                  </a:extLst>
                </a:gridCol>
              </a:tblGrid>
              <a:tr h="961566">
                <a:tc>
                  <a:txBody>
                    <a:bodyPr/>
                    <a:lstStyle/>
                    <a:p>
                      <a:endParaRPr lang="en-TW" sz="1800" dirty="0">
                        <a:effectLst/>
                        <a:latin typeface="Times New Roman" panose="02020603050405020304" pitchFamily="18" charset="0"/>
                        <a:cs typeface="Times New Roman" panose="02020603050405020304" pitchFamily="18" charset="0"/>
                      </a:endParaRPr>
                    </a:p>
                  </a:txBody>
                  <a:tcPr marL="68580" marR="68580" marT="0" marB="0" anchor="ctr"/>
                </a:tc>
                <a:tc gridSpan="4">
                  <a:txBody>
                    <a:bodyPr/>
                    <a:lstStyle/>
                    <a:p>
                      <a:pPr algn="ctr"/>
                      <a:r>
                        <a:rPr lang="en-US" sz="1800" kern="0" dirty="0">
                          <a:effectLst/>
                          <a:latin typeface="Times New Roman" panose="02020603050405020304" pitchFamily="18" charset="0"/>
                          <a:cs typeface="Times New Roman" panose="02020603050405020304" pitchFamily="18" charset="0"/>
                        </a:rPr>
                        <a:t>Public sector</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hMerge="1">
                  <a:txBody>
                    <a:bodyPr/>
                    <a:lstStyle/>
                    <a:p>
                      <a:endParaRPr lang="en-TW"/>
                    </a:p>
                  </a:txBody>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r>
                        <a:rPr lang="en-US" sz="1800" kern="0">
                          <a:effectLst/>
                          <a:latin typeface="Times New Roman" panose="02020603050405020304" pitchFamily="18" charset="0"/>
                          <a:cs typeface="Times New Roman" panose="02020603050405020304" pitchFamily="18" charset="0"/>
                        </a:rPr>
                        <a:t>Private sector</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74517404"/>
                  </a:ext>
                </a:extLst>
              </a:tr>
              <a:tr h="2064532">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US" sz="1800" kern="0" dirty="0">
                          <a:effectLst/>
                          <a:latin typeface="Times New Roman" panose="02020603050405020304" pitchFamily="18" charset="0"/>
                          <a:cs typeface="Times New Roman" panose="02020603050405020304" pitchFamily="18" charset="0"/>
                        </a:rPr>
                        <a:t>Pre-reform</a:t>
                      </a:r>
                      <a:endParaRPr lang="en-TW" sz="1800" kern="100" dirty="0">
                        <a:effectLst/>
                        <a:latin typeface="Times New Roman" panose="02020603050405020304" pitchFamily="18" charset="0"/>
                        <a:cs typeface="Times New Roman" panose="02020603050405020304" pitchFamily="18" charset="0"/>
                      </a:endParaRPr>
                    </a:p>
                    <a:p>
                      <a:pPr algn="ctr"/>
                      <a:r>
                        <a:rPr lang="en-US" sz="1800" kern="0" dirty="0">
                          <a:effectLst/>
                          <a:latin typeface="Times New Roman" panose="02020603050405020304" pitchFamily="18" charset="0"/>
                          <a:cs typeface="Times New Roman" panose="02020603050405020304" pitchFamily="18" charset="0"/>
                        </a:rPr>
                        <a:t>(2015-2016)</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effectLst/>
                          <a:latin typeface="Times New Roman" panose="02020603050405020304" pitchFamily="18" charset="0"/>
                          <a:cs typeface="Times New Roman" panose="02020603050405020304" pitchFamily="18" charset="0"/>
                        </a:rPr>
                        <a:t>Post-reform</a:t>
                      </a:r>
                      <a:endParaRPr lang="en-TW" sz="1800" kern="100" dirty="0">
                        <a:effectLst/>
                        <a:latin typeface="Times New Roman" panose="02020603050405020304" pitchFamily="18" charset="0"/>
                        <a:cs typeface="Times New Roman" panose="02020603050405020304" pitchFamily="18" charset="0"/>
                      </a:endParaRPr>
                    </a:p>
                    <a:p>
                      <a:pPr algn="ctr"/>
                      <a:r>
                        <a:rPr lang="en-US" sz="1800" kern="0" dirty="0">
                          <a:effectLst/>
                          <a:latin typeface="Times New Roman" panose="02020603050405020304" pitchFamily="18" charset="0"/>
                          <a:cs typeface="Times New Roman" panose="02020603050405020304" pitchFamily="18" charset="0"/>
                        </a:rPr>
                        <a:t>(2018-2019)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effectLst/>
                          <a:latin typeface="Times New Roman" panose="02020603050405020304" pitchFamily="18" charset="0"/>
                          <a:cs typeface="Times New Roman" panose="02020603050405020304" pitchFamily="18" charset="0"/>
                        </a:rPr>
                        <a:t>Diff.</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effectLst/>
                          <a:latin typeface="Times New Roman" panose="02020603050405020304" pitchFamily="18" charset="0"/>
                          <a:cs typeface="Times New Roman" panose="02020603050405020304" pitchFamily="18" charset="0"/>
                        </a:rPr>
                        <a:t>T-test</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a:effectLst/>
                          <a:latin typeface="Times New Roman" panose="02020603050405020304" pitchFamily="18" charset="0"/>
                          <a:cs typeface="Times New Roman" panose="02020603050405020304" pitchFamily="18" charset="0"/>
                        </a:rPr>
                        <a:t>Pre-reform</a:t>
                      </a:r>
                      <a:endParaRPr lang="en-TW" sz="1800" kern="100">
                        <a:effectLst/>
                        <a:latin typeface="Times New Roman" panose="02020603050405020304" pitchFamily="18" charset="0"/>
                        <a:cs typeface="Times New Roman" panose="02020603050405020304" pitchFamily="18" charset="0"/>
                      </a:endParaRPr>
                    </a:p>
                    <a:p>
                      <a:pPr algn="ctr"/>
                      <a:r>
                        <a:rPr lang="en-US" sz="1800" kern="0">
                          <a:effectLst/>
                          <a:latin typeface="Times New Roman" panose="02020603050405020304" pitchFamily="18" charset="0"/>
                          <a:cs typeface="Times New Roman" panose="02020603050405020304" pitchFamily="18" charset="0"/>
                        </a:rPr>
                        <a:t>(2015-2016)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a:effectLst/>
                          <a:latin typeface="Times New Roman" panose="02020603050405020304" pitchFamily="18" charset="0"/>
                          <a:cs typeface="Times New Roman" panose="02020603050405020304" pitchFamily="18" charset="0"/>
                        </a:rPr>
                        <a:t>Post-reform</a:t>
                      </a:r>
                      <a:endParaRPr lang="en-TW" sz="1800" kern="100">
                        <a:effectLst/>
                        <a:latin typeface="Times New Roman" panose="02020603050405020304" pitchFamily="18" charset="0"/>
                        <a:cs typeface="Times New Roman" panose="02020603050405020304" pitchFamily="18" charset="0"/>
                      </a:endParaRPr>
                    </a:p>
                    <a:p>
                      <a:pPr algn="ctr"/>
                      <a:r>
                        <a:rPr lang="en-US" sz="1800" kern="0">
                          <a:effectLst/>
                          <a:latin typeface="Times New Roman" panose="02020603050405020304" pitchFamily="18" charset="0"/>
                          <a:cs typeface="Times New Roman" panose="02020603050405020304" pitchFamily="18" charset="0"/>
                        </a:rPr>
                        <a:t>(2018-2019)</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a:effectLst/>
                          <a:latin typeface="Times New Roman" panose="02020603050405020304" pitchFamily="18" charset="0"/>
                          <a:cs typeface="Times New Roman" panose="02020603050405020304" pitchFamily="18" charset="0"/>
                        </a:rPr>
                        <a:t>Diff.</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a:effectLst/>
                          <a:latin typeface="Times New Roman" panose="02020603050405020304" pitchFamily="18" charset="0"/>
                          <a:cs typeface="Times New Roman" panose="02020603050405020304" pitchFamily="18" charset="0"/>
                        </a:rPr>
                        <a:t>T-test</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358984310"/>
                  </a:ext>
                </a:extLst>
              </a:tr>
              <a:tr h="905003">
                <a:tc>
                  <a:txBody>
                    <a:bodyPr/>
                    <a:lstStyle/>
                    <a:p>
                      <a:pPr algn="just"/>
                      <a:r>
                        <a:rPr lang="en-US" sz="1800" kern="0">
                          <a:effectLst/>
                          <a:latin typeface="Times New Roman" panose="02020603050405020304" pitchFamily="18" charset="0"/>
                          <a:cs typeface="Times New Roman" panose="02020603050405020304" pitchFamily="18" charset="0"/>
                        </a:rPr>
                        <a:t>Consumption</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800" kern="100">
                          <a:effectLst/>
                          <a:latin typeface="Times New Roman" panose="02020603050405020304" pitchFamily="18" charset="0"/>
                          <a:cs typeface="Times New Roman" panose="02020603050405020304" pitchFamily="18" charset="0"/>
                        </a:rPr>
                        <a:t>711,573.20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740,678.00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solidFill>
                            <a:srgbClr val="C00000"/>
                          </a:solidFill>
                          <a:effectLst/>
                          <a:latin typeface="Times New Roman" panose="02020603050405020304" pitchFamily="18" charset="0"/>
                          <a:cs typeface="Times New Roman" panose="02020603050405020304" pitchFamily="18" charset="0"/>
                        </a:rPr>
                        <a:t>29,104.800**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a:effectLst/>
                          <a:latin typeface="Times New Roman" panose="02020603050405020304" pitchFamily="18" charset="0"/>
                          <a:cs typeface="Times New Roman" panose="02020603050405020304" pitchFamily="18" charset="0"/>
                        </a:rPr>
                        <a:t>2.336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728,134.00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782,338.00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54,204.00</a:t>
                      </a:r>
                      <a:r>
                        <a:rPr lang="en-US" sz="1800" kern="0" dirty="0">
                          <a:solidFill>
                            <a:srgbClr val="C00000"/>
                          </a:solidFill>
                          <a:effectLst/>
                          <a:latin typeface="Times New Roman" panose="02020603050405020304" pitchFamily="18" charset="0"/>
                          <a:cs typeface="Times New Roman" panose="02020603050405020304" pitchFamily="18" charset="0"/>
                        </a:rPr>
                        <a:t>***</a:t>
                      </a:r>
                      <a:r>
                        <a:rPr lang="en-US" sz="1800" kern="100" dirty="0">
                          <a:solidFill>
                            <a:srgbClr val="C00000"/>
                          </a:solidFill>
                          <a:effectLst/>
                          <a:latin typeface="Times New Roman" panose="02020603050405020304" pitchFamily="18" charset="0"/>
                          <a:cs typeface="Times New Roman" panose="02020603050405020304" pitchFamily="18" charset="0"/>
                        </a:rPr>
                        <a:t> </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4.131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084243337"/>
                  </a:ext>
                </a:extLst>
              </a:tr>
              <a:tr h="905003">
                <a:tc>
                  <a:txBody>
                    <a:bodyPr/>
                    <a:lstStyle/>
                    <a:p>
                      <a:pPr algn="just"/>
                      <a:r>
                        <a:rPr lang="en-US" sz="1800" kern="0">
                          <a:effectLst/>
                          <a:latin typeface="Times New Roman" panose="02020603050405020304" pitchFamily="18" charset="0"/>
                          <a:cs typeface="Times New Roman" panose="02020603050405020304" pitchFamily="18" charset="0"/>
                        </a:rPr>
                        <a:t>Saving</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800" kern="100">
                          <a:effectLst/>
                          <a:latin typeface="Times New Roman" panose="02020603050405020304" pitchFamily="18" charset="0"/>
                          <a:cs typeface="Times New Roman" panose="02020603050405020304" pitchFamily="18" charset="0"/>
                        </a:rPr>
                        <a:t>3,740,147.00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3,739,819.00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solidFill>
                            <a:srgbClr val="C00000"/>
                          </a:solidFill>
                          <a:effectLst/>
                          <a:latin typeface="Times New Roman" panose="02020603050405020304" pitchFamily="18" charset="0"/>
                          <a:cs typeface="Times New Roman" panose="02020603050405020304" pitchFamily="18" charset="0"/>
                        </a:rPr>
                        <a:t>-328.00</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0" dirty="0">
                          <a:effectLst/>
                          <a:latin typeface="Times New Roman" panose="02020603050405020304" pitchFamily="18" charset="0"/>
                          <a:cs typeface="Times New Roman" panose="02020603050405020304" pitchFamily="18" charset="0"/>
                        </a:rPr>
                        <a:t>0.025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8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3,553,000.00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349,800.00</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-55,000.00</a:t>
                      </a:r>
                      <a:r>
                        <a:rPr lang="en-US" sz="1800" kern="0" dirty="0">
                          <a:solidFill>
                            <a:srgbClr val="C00000"/>
                          </a:solidFill>
                          <a:effectLst/>
                          <a:latin typeface="Times New Roman" panose="02020603050405020304" pitchFamily="18" charset="0"/>
                          <a:cs typeface="Times New Roman" panose="02020603050405020304" pitchFamily="18" charset="0"/>
                        </a:rPr>
                        <a:t>***</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3.888</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619764724"/>
                  </a:ext>
                </a:extLst>
              </a:tr>
            </a:tbl>
          </a:graphicData>
        </a:graphic>
      </p:graphicFrame>
    </p:spTree>
    <p:extLst>
      <p:ext uri="{BB962C8B-B14F-4D97-AF65-F5344CB8AC3E}">
        <p14:creationId xmlns:p14="http://schemas.microsoft.com/office/powerpoint/2010/main" val="338359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2F364-2774-28E0-1BAB-8F90B8E0D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E9898-4090-F4B5-AFD6-50E794236910}"/>
              </a:ext>
            </a:extLst>
          </p:cNvPr>
          <p:cNvSpPr>
            <a:spLocks noGrp="1"/>
          </p:cNvSpPr>
          <p:nvPr>
            <p:ph type="title"/>
          </p:nvPr>
        </p:nvSpPr>
        <p:spPr>
          <a:xfrm>
            <a:off x="838200" y="365126"/>
            <a:ext cx="10515600" cy="692494"/>
          </a:xfrm>
        </p:spPr>
        <p:txBody>
          <a:bodyPr/>
          <a:lstStyle/>
          <a:p>
            <a:r>
              <a:rPr lang="en-US" sz="1800" b="1" dirty="0">
                <a:solidFill>
                  <a:srgbClr val="000000"/>
                </a:solidFill>
              </a:rPr>
              <a:t>Table 1. Summary statistics</a:t>
            </a:r>
            <a:r>
              <a:rPr lang="en-TW" sz="1800" b="1" dirty="0">
                <a:solidFill>
                  <a:srgbClr val="000000"/>
                </a:solidFill>
              </a:rPr>
              <a:t> </a:t>
            </a:r>
            <a:br>
              <a:rPr lang="en-TW" sz="1800" b="1" dirty="0">
                <a:solidFill>
                  <a:srgbClr val="000000"/>
                </a:solidFill>
              </a:rPr>
            </a:br>
            <a:r>
              <a:rPr lang="en-US" sz="1800" dirty="0">
                <a:solidFill>
                  <a:srgbClr val="000000"/>
                </a:solidFill>
              </a:rPr>
              <a:t>Panel B	PSM sample</a:t>
            </a:r>
            <a:r>
              <a:rPr lang="en-TW" sz="1800" dirty="0">
                <a:solidFill>
                  <a:srgbClr val="000000"/>
                </a:solidFill>
              </a:rPr>
              <a:t> </a:t>
            </a:r>
          </a:p>
        </p:txBody>
      </p:sp>
      <p:graphicFrame>
        <p:nvGraphicFramePr>
          <p:cNvPr id="4" name="Content Placeholder 3">
            <a:extLst>
              <a:ext uri="{FF2B5EF4-FFF2-40B4-BE49-F238E27FC236}">
                <a16:creationId xmlns:a16="http://schemas.microsoft.com/office/drawing/2014/main" id="{C391185D-B5B8-9E11-3D75-B439FB0FF270}"/>
              </a:ext>
            </a:extLst>
          </p:cNvPr>
          <p:cNvGraphicFramePr>
            <a:graphicFrameLocks noGrp="1"/>
          </p:cNvGraphicFramePr>
          <p:nvPr>
            <p:ph idx="1"/>
          </p:nvPr>
        </p:nvGraphicFramePr>
        <p:xfrm>
          <a:off x="749147" y="1057620"/>
          <a:ext cx="10604653" cy="5354192"/>
        </p:xfrm>
        <a:graphic>
          <a:graphicData uri="http://schemas.openxmlformats.org/drawingml/2006/table">
            <a:tbl>
              <a:tblPr firstRow="1" firstCol="1" bandRow="1">
                <a:tableStyleId>{5C22544A-7EE6-4342-B048-85BDC9FD1C3A}</a:tableStyleId>
              </a:tblPr>
              <a:tblGrid>
                <a:gridCol w="1724317">
                  <a:extLst>
                    <a:ext uri="{9D8B030D-6E8A-4147-A177-3AD203B41FA5}">
                      <a16:colId xmlns:a16="http://schemas.microsoft.com/office/drawing/2014/main" val="3248770428"/>
                    </a:ext>
                  </a:extLst>
                </a:gridCol>
                <a:gridCol w="1185600">
                  <a:extLst>
                    <a:ext uri="{9D8B030D-6E8A-4147-A177-3AD203B41FA5}">
                      <a16:colId xmlns:a16="http://schemas.microsoft.com/office/drawing/2014/main" val="3425741966"/>
                    </a:ext>
                  </a:extLst>
                </a:gridCol>
                <a:gridCol w="1185600">
                  <a:extLst>
                    <a:ext uri="{9D8B030D-6E8A-4147-A177-3AD203B41FA5}">
                      <a16:colId xmlns:a16="http://schemas.microsoft.com/office/drawing/2014/main" val="1088150159"/>
                    </a:ext>
                  </a:extLst>
                </a:gridCol>
                <a:gridCol w="1037135">
                  <a:extLst>
                    <a:ext uri="{9D8B030D-6E8A-4147-A177-3AD203B41FA5}">
                      <a16:colId xmlns:a16="http://schemas.microsoft.com/office/drawing/2014/main" val="83132169"/>
                    </a:ext>
                  </a:extLst>
                </a:gridCol>
                <a:gridCol w="816558">
                  <a:extLst>
                    <a:ext uri="{9D8B030D-6E8A-4147-A177-3AD203B41FA5}">
                      <a16:colId xmlns:a16="http://schemas.microsoft.com/office/drawing/2014/main" val="2534589364"/>
                    </a:ext>
                  </a:extLst>
                </a:gridCol>
                <a:gridCol w="182400">
                  <a:extLst>
                    <a:ext uri="{9D8B030D-6E8A-4147-A177-3AD203B41FA5}">
                      <a16:colId xmlns:a16="http://schemas.microsoft.com/office/drawing/2014/main" val="1292716940"/>
                    </a:ext>
                  </a:extLst>
                </a:gridCol>
                <a:gridCol w="1221656">
                  <a:extLst>
                    <a:ext uri="{9D8B030D-6E8A-4147-A177-3AD203B41FA5}">
                      <a16:colId xmlns:a16="http://schemas.microsoft.com/office/drawing/2014/main" val="1577421600"/>
                    </a:ext>
                  </a:extLst>
                </a:gridCol>
                <a:gridCol w="1185600">
                  <a:extLst>
                    <a:ext uri="{9D8B030D-6E8A-4147-A177-3AD203B41FA5}">
                      <a16:colId xmlns:a16="http://schemas.microsoft.com/office/drawing/2014/main" val="970414968"/>
                    </a:ext>
                  </a:extLst>
                </a:gridCol>
                <a:gridCol w="1132577">
                  <a:extLst>
                    <a:ext uri="{9D8B030D-6E8A-4147-A177-3AD203B41FA5}">
                      <a16:colId xmlns:a16="http://schemas.microsoft.com/office/drawing/2014/main" val="3050968017"/>
                    </a:ext>
                  </a:extLst>
                </a:gridCol>
                <a:gridCol w="933210">
                  <a:extLst>
                    <a:ext uri="{9D8B030D-6E8A-4147-A177-3AD203B41FA5}">
                      <a16:colId xmlns:a16="http://schemas.microsoft.com/office/drawing/2014/main" val="363124193"/>
                    </a:ext>
                  </a:extLst>
                </a:gridCol>
              </a:tblGrid>
              <a:tr h="369255">
                <a:tc>
                  <a:txBody>
                    <a:bodyPr/>
                    <a:lstStyle/>
                    <a:p>
                      <a:endParaRPr lang="en-TW" sz="1100" dirty="0">
                        <a:effectLst/>
                        <a:latin typeface="Times New Roman" panose="02020603050405020304" pitchFamily="18" charset="0"/>
                        <a:cs typeface="Times New Roman" panose="02020603050405020304" pitchFamily="18" charset="0"/>
                      </a:endParaRPr>
                    </a:p>
                  </a:txBody>
                  <a:tcPr marL="68580" marR="68580" marT="0" marB="0" anchor="ctr"/>
                </a:tc>
                <a:tc gridSpan="4">
                  <a:txBody>
                    <a:bodyPr/>
                    <a:lstStyle/>
                    <a:p>
                      <a:pPr algn="ctr"/>
                      <a:r>
                        <a:rPr lang="en-US" sz="1100" kern="0">
                          <a:effectLst/>
                          <a:latin typeface="Times New Roman" panose="02020603050405020304" pitchFamily="18" charset="0"/>
                          <a:cs typeface="Times New Roman" panose="02020603050405020304" pitchFamily="18" charset="0"/>
                        </a:rPr>
                        <a:t>Public sector</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hMerge="1">
                  <a:txBody>
                    <a:bodyPr/>
                    <a:lstStyle/>
                    <a:p>
                      <a:endParaRPr lang="en-TW"/>
                    </a:p>
                  </a:txBody>
                  <a:tcPr/>
                </a:tc>
                <a:tc>
                  <a:txBody>
                    <a:bodyPr/>
                    <a:lstStyle/>
                    <a:p>
                      <a:endParaRPr lang="en-TW" sz="1100">
                        <a:effectLst/>
                        <a:latin typeface="Times New Roman" panose="02020603050405020304" pitchFamily="18" charset="0"/>
                        <a:cs typeface="Times New Roman" panose="02020603050405020304" pitchFamily="18" charset="0"/>
                      </a:endParaRPr>
                    </a:p>
                  </a:txBody>
                  <a:tcPr marL="68580" marR="68580" marT="0" marB="0" anchor="ctr"/>
                </a:tc>
                <a:tc gridSpan="3">
                  <a:txBody>
                    <a:bodyPr/>
                    <a:lstStyle/>
                    <a:p>
                      <a:pPr algn="ctr"/>
                      <a:r>
                        <a:rPr lang="en-US" sz="1100" kern="0">
                          <a:effectLst/>
                          <a:latin typeface="Times New Roman" panose="02020603050405020304" pitchFamily="18" charset="0"/>
                          <a:cs typeface="Times New Roman" panose="02020603050405020304" pitchFamily="18" charset="0"/>
                        </a:rPr>
                        <a:t>Private sector</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hMerge="1">
                  <a:txBody>
                    <a:bodyPr/>
                    <a:lstStyle/>
                    <a:p>
                      <a:endParaRPr lang="en-TW"/>
                    </a:p>
                  </a:txBody>
                  <a:tcPr/>
                </a:tc>
                <a:tc hMerge="1">
                  <a:txBody>
                    <a:bodyPr/>
                    <a:lstStyle/>
                    <a:p>
                      <a:endParaRPr lang="en-TW"/>
                    </a:p>
                  </a:txBody>
                  <a:tcPr/>
                </a:tc>
                <a:tc>
                  <a:txBody>
                    <a:bodyPr/>
                    <a:lstStyle/>
                    <a:p>
                      <a:endParaRPr lang="en-TW" sz="1100">
                        <a:effectLst/>
                        <a:latin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74517404"/>
                  </a:ext>
                </a:extLst>
              </a:tr>
              <a:tr h="792810">
                <a:tc>
                  <a:txBody>
                    <a:bodyPr/>
                    <a:lstStyle/>
                    <a:p>
                      <a:endParaRPr lang="en-TW" sz="1100">
                        <a:effectLst/>
                        <a:latin typeface="Times New Roman" panose="02020603050405020304" pitchFamily="18" charset="0"/>
                        <a:cs typeface="Times New Roman" panose="02020603050405020304" pitchFamily="18" charset="0"/>
                      </a:endParaRPr>
                    </a:p>
                  </a:txBody>
                  <a:tcPr marL="68580" marR="68580" marT="0" marB="0" anchor="b"/>
                </a:tc>
                <a:tc>
                  <a:txBody>
                    <a:bodyPr/>
                    <a:lstStyle/>
                    <a:p>
                      <a:pPr algn="ctr"/>
                      <a:r>
                        <a:rPr lang="en-US" sz="1200" kern="0" dirty="0">
                          <a:effectLst/>
                          <a:latin typeface="Times New Roman" panose="02020603050405020304" pitchFamily="18" charset="0"/>
                          <a:cs typeface="Times New Roman" panose="02020603050405020304" pitchFamily="18" charset="0"/>
                        </a:rPr>
                        <a:t>Pre-reform</a:t>
                      </a:r>
                      <a:endParaRPr lang="en-TW" sz="1200" kern="100" dirty="0">
                        <a:effectLst/>
                        <a:latin typeface="Times New Roman" panose="02020603050405020304" pitchFamily="18" charset="0"/>
                        <a:cs typeface="Times New Roman" panose="02020603050405020304" pitchFamily="18" charset="0"/>
                      </a:endParaRPr>
                    </a:p>
                    <a:p>
                      <a:pPr algn="ctr"/>
                      <a:r>
                        <a:rPr lang="en-US" sz="1200" kern="0" dirty="0">
                          <a:effectLst/>
                          <a:latin typeface="Times New Roman" panose="02020603050405020304" pitchFamily="18" charset="0"/>
                          <a:cs typeface="Times New Roman" panose="02020603050405020304" pitchFamily="18" charset="0"/>
                        </a:rPr>
                        <a:t>(2015-2016)</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Post-reform</a:t>
                      </a:r>
                      <a:endParaRPr lang="en-TW" sz="1200" kern="100" dirty="0">
                        <a:effectLst/>
                        <a:latin typeface="Times New Roman" panose="02020603050405020304" pitchFamily="18" charset="0"/>
                        <a:cs typeface="Times New Roman" panose="02020603050405020304" pitchFamily="18" charset="0"/>
                      </a:endParaRPr>
                    </a:p>
                    <a:p>
                      <a:pPr algn="ctr"/>
                      <a:r>
                        <a:rPr lang="en-US" sz="1200" kern="0" dirty="0">
                          <a:effectLst/>
                          <a:latin typeface="Times New Roman" panose="02020603050405020304" pitchFamily="18" charset="0"/>
                          <a:cs typeface="Times New Roman" panose="02020603050405020304" pitchFamily="18" charset="0"/>
                        </a:rPr>
                        <a:t>(2018-2019)</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Diff.</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T-test</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Pre-reform</a:t>
                      </a:r>
                      <a:endParaRPr lang="en-TW" sz="1200" kern="100">
                        <a:effectLst/>
                        <a:latin typeface="Times New Roman" panose="02020603050405020304" pitchFamily="18" charset="0"/>
                        <a:cs typeface="Times New Roman" panose="02020603050405020304" pitchFamily="18" charset="0"/>
                      </a:endParaRPr>
                    </a:p>
                    <a:p>
                      <a:pPr algn="ctr"/>
                      <a:r>
                        <a:rPr lang="en-US" sz="1200" kern="0">
                          <a:effectLst/>
                          <a:latin typeface="Times New Roman" panose="02020603050405020304" pitchFamily="18" charset="0"/>
                          <a:cs typeface="Times New Roman" panose="02020603050405020304" pitchFamily="18" charset="0"/>
                        </a:rPr>
                        <a:t>(2015-2016)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Post-reform</a:t>
                      </a:r>
                      <a:endParaRPr lang="en-TW" sz="1200" kern="100">
                        <a:effectLst/>
                        <a:latin typeface="Times New Roman" panose="02020603050405020304" pitchFamily="18" charset="0"/>
                        <a:cs typeface="Times New Roman" panose="02020603050405020304" pitchFamily="18" charset="0"/>
                      </a:endParaRPr>
                    </a:p>
                    <a:p>
                      <a:pPr algn="ctr"/>
                      <a:r>
                        <a:rPr lang="en-US" sz="1200" kern="0">
                          <a:effectLst/>
                          <a:latin typeface="Times New Roman" panose="02020603050405020304" pitchFamily="18" charset="0"/>
                          <a:cs typeface="Times New Roman" panose="02020603050405020304" pitchFamily="18" charset="0"/>
                        </a:rPr>
                        <a:t>(2018-2019)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Diff.</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T-test</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358984310"/>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Consumption</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711,573.20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740,678.00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solidFill>
                            <a:srgbClr val="C00000"/>
                          </a:solidFill>
                          <a:effectLst/>
                          <a:latin typeface="Times New Roman" panose="02020603050405020304" pitchFamily="18" charset="0"/>
                          <a:cs typeface="Times New Roman" panose="02020603050405020304" pitchFamily="18" charset="0"/>
                        </a:rPr>
                        <a:t>29,104.800**</a:t>
                      </a:r>
                      <a:endParaRPr lang="en-TW" sz="12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2.336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728,134.00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782,338.00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solidFill>
                            <a:srgbClr val="C00000"/>
                          </a:solidFill>
                          <a:effectLst/>
                          <a:latin typeface="Times New Roman" panose="02020603050405020304" pitchFamily="18" charset="0"/>
                          <a:cs typeface="Times New Roman" panose="02020603050405020304" pitchFamily="18" charset="0"/>
                        </a:rPr>
                        <a:t>54,204.00</a:t>
                      </a:r>
                      <a:r>
                        <a:rPr lang="en-US" sz="1200" kern="0" dirty="0">
                          <a:solidFill>
                            <a:srgbClr val="C00000"/>
                          </a:solidFill>
                          <a:effectLst/>
                          <a:latin typeface="Times New Roman" panose="02020603050405020304" pitchFamily="18" charset="0"/>
                          <a:cs typeface="Times New Roman" panose="02020603050405020304" pitchFamily="18" charset="0"/>
                        </a:rPr>
                        <a:t>***</a:t>
                      </a:r>
                      <a:r>
                        <a:rPr lang="en-US" sz="1200" kern="100" dirty="0">
                          <a:solidFill>
                            <a:srgbClr val="C00000"/>
                          </a:solidFill>
                          <a:effectLst/>
                          <a:latin typeface="Times New Roman" panose="02020603050405020304" pitchFamily="18" charset="0"/>
                          <a:cs typeface="Times New Roman" panose="02020603050405020304" pitchFamily="18" charset="0"/>
                        </a:rPr>
                        <a:t> </a:t>
                      </a:r>
                      <a:endParaRPr lang="en-TW" sz="12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4.131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084243337"/>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Saving</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3,740,147.00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3,739,819.00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solidFill>
                            <a:srgbClr val="C00000"/>
                          </a:solidFill>
                          <a:effectLst/>
                          <a:latin typeface="Times New Roman" panose="02020603050405020304" pitchFamily="18" charset="0"/>
                          <a:cs typeface="Times New Roman" panose="02020603050405020304" pitchFamily="18" charset="0"/>
                        </a:rPr>
                        <a:t>-328.00</a:t>
                      </a:r>
                      <a:endParaRPr lang="en-TW" sz="12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0.025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3,553,000.00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349,800.00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solidFill>
                            <a:srgbClr val="C00000"/>
                          </a:solidFill>
                          <a:effectLst/>
                          <a:latin typeface="Times New Roman" panose="02020603050405020304" pitchFamily="18" charset="0"/>
                          <a:cs typeface="Times New Roman" panose="02020603050405020304" pitchFamily="18" charset="0"/>
                        </a:rPr>
                        <a:t>-55,000.00</a:t>
                      </a:r>
                      <a:r>
                        <a:rPr lang="en-US" sz="1200" kern="0" dirty="0">
                          <a:solidFill>
                            <a:srgbClr val="C00000"/>
                          </a:solidFill>
                          <a:effectLst/>
                          <a:latin typeface="Times New Roman" panose="02020603050405020304" pitchFamily="18" charset="0"/>
                          <a:cs typeface="Times New Roman" panose="02020603050405020304" pitchFamily="18" charset="0"/>
                        </a:rPr>
                        <a:t>***</a:t>
                      </a:r>
                      <a:endParaRPr lang="en-TW" sz="12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3.888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619764724"/>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Age18_64</a:t>
                      </a:r>
                      <a:r>
                        <a:rPr lang="en-US" sz="1100" kern="0" baseline="30000">
                          <a:effectLst/>
                          <a:latin typeface="Times New Roman" panose="02020603050405020304" pitchFamily="18" charset="0"/>
                          <a:cs typeface="Times New Roman" panose="02020603050405020304" pitchFamily="18" charset="0"/>
                        </a:rPr>
                        <a:t>a</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0.708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0.636</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-0.072*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1.912</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0.743</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0.670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-0.073**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2.034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467151934"/>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Age&gt;65</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1.354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1.385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0.031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dirty="0">
                          <a:effectLst/>
                          <a:latin typeface="Times New Roman" panose="02020603050405020304" pitchFamily="18" charset="0"/>
                          <a:cs typeface="Times New Roman" panose="02020603050405020304" pitchFamily="18" charset="0"/>
                        </a:rPr>
                        <a:t>0.983</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1.265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1.345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0.080***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2.609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66905096"/>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Age&lt;18</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0.044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0.043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-0.001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0.120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0.055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0.051</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-0.003 </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0.319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615838939"/>
                  </a:ext>
                </a:extLst>
              </a:tr>
              <a:tr h="521300">
                <a:tc>
                  <a:txBody>
                    <a:bodyPr/>
                    <a:lstStyle/>
                    <a:p>
                      <a:pPr algn="just"/>
                      <a:r>
                        <a:rPr lang="en-US" sz="1100" kern="0">
                          <a:effectLst/>
                          <a:latin typeface="Times New Roman" panose="02020603050405020304" pitchFamily="18" charset="0"/>
                          <a:cs typeface="Times New Roman" panose="02020603050405020304" pitchFamily="18" charset="0"/>
                        </a:rPr>
                        <a:t>Age of the head of household </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72.705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72.000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-0.705*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1.725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71.580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71.540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-0.040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0.104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272922325"/>
                  </a:ext>
                </a:extLst>
              </a:tr>
              <a:tr h="521300">
                <a:tc>
                  <a:txBody>
                    <a:bodyPr/>
                    <a:lstStyle/>
                    <a:p>
                      <a:pPr algn="just"/>
                      <a:r>
                        <a:rPr lang="en-US" sz="1100" kern="0">
                          <a:effectLst/>
                          <a:latin typeface="Times New Roman" panose="02020603050405020304" pitchFamily="18" charset="0"/>
                          <a:cs typeface="Times New Roman" panose="02020603050405020304" pitchFamily="18" charset="0"/>
                        </a:rPr>
                        <a:t>Education of the head of household</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0">
                          <a:effectLst/>
                          <a:latin typeface="Times New Roman" panose="02020603050405020304" pitchFamily="18" charset="0"/>
                          <a:cs typeface="Times New Roman" panose="02020603050405020304" pitchFamily="18" charset="0"/>
                        </a:rPr>
                        <a:t>13.889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14.371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-0.482***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3.871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12.760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12.500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-0.260**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2.130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803488282"/>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House size</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45.825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48.630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2.805***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3.280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44.960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46.090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1.130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1.200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969064801"/>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Spouse’s age</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56.780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53.750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-3.030***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2.826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52.390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50.570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-1.820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1.555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946877826"/>
                  </a:ext>
                </a:extLst>
              </a:tr>
              <a:tr h="347534">
                <a:tc>
                  <a:txBody>
                    <a:bodyPr/>
                    <a:lstStyle/>
                    <a:p>
                      <a:pPr algn="just"/>
                      <a:r>
                        <a:rPr lang="en-US" sz="1100" kern="0">
                          <a:effectLst/>
                          <a:latin typeface="Times New Roman" panose="02020603050405020304" pitchFamily="18" charset="0"/>
                          <a:cs typeface="Times New Roman" panose="02020603050405020304" pitchFamily="18" charset="0"/>
                        </a:rPr>
                        <a:t>Spouse’s edu</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9.563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9.426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-0.137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0.603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7.997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7.773</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-0.224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1.040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105984644"/>
                  </a:ext>
                </a:extLst>
              </a:tr>
              <a:tr h="369255">
                <a:tc>
                  <a:txBody>
                    <a:bodyPr/>
                    <a:lstStyle/>
                    <a:p>
                      <a:pPr algn="just"/>
                      <a:r>
                        <a:rPr lang="en-US" sz="1100" kern="0">
                          <a:effectLst/>
                          <a:latin typeface="Times New Roman" panose="02020603050405020304" pitchFamily="18" charset="0"/>
                          <a:cs typeface="Times New Roman" panose="02020603050405020304" pitchFamily="18" charset="0"/>
                        </a:rPr>
                        <a:t>Income</a:t>
                      </a:r>
                      <a:endParaRPr lang="en-TW" sz="16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1,028,081.00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1,056,858.00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28,777.00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0">
                          <a:effectLst/>
                          <a:latin typeface="Times New Roman" panose="02020603050405020304" pitchFamily="18" charset="0"/>
                          <a:cs typeface="Times New Roman" panose="02020603050405020304" pitchFamily="18" charset="0"/>
                        </a:rPr>
                        <a:t>1.630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857,768.00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857,049.00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-719.00 </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0.037</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035817568"/>
                  </a:ext>
                </a:extLst>
              </a:tr>
            </a:tbl>
          </a:graphicData>
        </a:graphic>
      </p:graphicFrame>
    </p:spTree>
    <p:extLst>
      <p:ext uri="{BB962C8B-B14F-4D97-AF65-F5344CB8AC3E}">
        <p14:creationId xmlns:p14="http://schemas.microsoft.com/office/powerpoint/2010/main" val="1673419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B4E4F-1877-9A15-0B9D-F8CC6A9D9715}"/>
              </a:ext>
            </a:extLst>
          </p:cNvPr>
          <p:cNvSpPr>
            <a:spLocks noGrp="1"/>
          </p:cNvSpPr>
          <p:nvPr>
            <p:ph type="title"/>
          </p:nvPr>
        </p:nvSpPr>
        <p:spPr>
          <a:xfrm>
            <a:off x="473725" y="365125"/>
            <a:ext cx="10880075" cy="703511"/>
          </a:xfrm>
        </p:spPr>
        <p:txBody>
          <a:bodyPr/>
          <a:lstStyle/>
          <a:p>
            <a:r>
              <a:rPr lang="en-US" sz="1800" b="1" kern="100" dirty="0">
                <a:solidFill>
                  <a:srgbClr val="000000"/>
                </a:solidFill>
                <a:effectLst/>
                <a:latin typeface="Times New Roman" panose="02020603050405020304" pitchFamily="18" charset="0"/>
                <a:ea typeface="PMingLiU" panose="02020500000000000000" pitchFamily="18" charset="-120"/>
              </a:rPr>
              <a:t>Table 2. Pearson correlation matrix</a:t>
            </a:r>
            <a:endParaRPr lang="en-TW" b="1" dirty="0"/>
          </a:p>
        </p:txBody>
      </p:sp>
      <p:graphicFrame>
        <p:nvGraphicFramePr>
          <p:cNvPr id="4" name="Content Placeholder 3">
            <a:extLst>
              <a:ext uri="{FF2B5EF4-FFF2-40B4-BE49-F238E27FC236}">
                <a16:creationId xmlns:a16="http://schemas.microsoft.com/office/drawing/2014/main" id="{A8C1682F-F1C9-48FF-6E33-B53AF8FF7F56}"/>
              </a:ext>
            </a:extLst>
          </p:cNvPr>
          <p:cNvGraphicFramePr>
            <a:graphicFrameLocks noGrp="1"/>
          </p:cNvGraphicFramePr>
          <p:nvPr>
            <p:ph idx="1"/>
            <p:extLst>
              <p:ext uri="{D42A27DB-BD31-4B8C-83A1-F6EECF244321}">
                <p14:modId xmlns:p14="http://schemas.microsoft.com/office/powerpoint/2010/main" val="2004811770"/>
              </p:ext>
            </p:extLst>
          </p:nvPr>
        </p:nvGraphicFramePr>
        <p:xfrm>
          <a:off x="473725" y="1068636"/>
          <a:ext cx="11005856" cy="5181861"/>
        </p:xfrm>
        <a:graphic>
          <a:graphicData uri="http://schemas.openxmlformats.org/drawingml/2006/table">
            <a:tbl>
              <a:tblPr firstRow="1" firstCol="1" bandRow="1">
                <a:tableStyleId>{5C22544A-7EE6-4342-B048-85BDC9FD1C3A}</a:tableStyleId>
              </a:tblPr>
              <a:tblGrid>
                <a:gridCol w="1757148">
                  <a:extLst>
                    <a:ext uri="{9D8B030D-6E8A-4147-A177-3AD203B41FA5}">
                      <a16:colId xmlns:a16="http://schemas.microsoft.com/office/drawing/2014/main" val="1527400019"/>
                    </a:ext>
                  </a:extLst>
                </a:gridCol>
                <a:gridCol w="1082358">
                  <a:extLst>
                    <a:ext uri="{9D8B030D-6E8A-4147-A177-3AD203B41FA5}">
                      <a16:colId xmlns:a16="http://schemas.microsoft.com/office/drawing/2014/main" val="1504147236"/>
                    </a:ext>
                  </a:extLst>
                </a:gridCol>
                <a:gridCol w="816635">
                  <a:extLst>
                    <a:ext uri="{9D8B030D-6E8A-4147-A177-3AD203B41FA5}">
                      <a16:colId xmlns:a16="http://schemas.microsoft.com/office/drawing/2014/main" val="3235752744"/>
                    </a:ext>
                  </a:extLst>
                </a:gridCol>
                <a:gridCol w="816635">
                  <a:extLst>
                    <a:ext uri="{9D8B030D-6E8A-4147-A177-3AD203B41FA5}">
                      <a16:colId xmlns:a16="http://schemas.microsoft.com/office/drawing/2014/main" val="1046730152"/>
                    </a:ext>
                  </a:extLst>
                </a:gridCol>
                <a:gridCol w="816635">
                  <a:extLst>
                    <a:ext uri="{9D8B030D-6E8A-4147-A177-3AD203B41FA5}">
                      <a16:colId xmlns:a16="http://schemas.microsoft.com/office/drawing/2014/main" val="1401805049"/>
                    </a:ext>
                  </a:extLst>
                </a:gridCol>
                <a:gridCol w="816635">
                  <a:extLst>
                    <a:ext uri="{9D8B030D-6E8A-4147-A177-3AD203B41FA5}">
                      <a16:colId xmlns:a16="http://schemas.microsoft.com/office/drawing/2014/main" val="1500778046"/>
                    </a:ext>
                  </a:extLst>
                </a:gridCol>
                <a:gridCol w="816635">
                  <a:extLst>
                    <a:ext uri="{9D8B030D-6E8A-4147-A177-3AD203B41FA5}">
                      <a16:colId xmlns:a16="http://schemas.microsoft.com/office/drawing/2014/main" val="2135003959"/>
                    </a:ext>
                  </a:extLst>
                </a:gridCol>
                <a:gridCol w="816635">
                  <a:extLst>
                    <a:ext uri="{9D8B030D-6E8A-4147-A177-3AD203B41FA5}">
                      <a16:colId xmlns:a16="http://schemas.microsoft.com/office/drawing/2014/main" val="2190249240"/>
                    </a:ext>
                  </a:extLst>
                </a:gridCol>
                <a:gridCol w="816635">
                  <a:extLst>
                    <a:ext uri="{9D8B030D-6E8A-4147-A177-3AD203B41FA5}">
                      <a16:colId xmlns:a16="http://schemas.microsoft.com/office/drawing/2014/main" val="3551428996"/>
                    </a:ext>
                  </a:extLst>
                </a:gridCol>
                <a:gridCol w="816635">
                  <a:extLst>
                    <a:ext uri="{9D8B030D-6E8A-4147-A177-3AD203B41FA5}">
                      <a16:colId xmlns:a16="http://schemas.microsoft.com/office/drawing/2014/main" val="4259843464"/>
                    </a:ext>
                  </a:extLst>
                </a:gridCol>
                <a:gridCol w="816635">
                  <a:extLst>
                    <a:ext uri="{9D8B030D-6E8A-4147-A177-3AD203B41FA5}">
                      <a16:colId xmlns:a16="http://schemas.microsoft.com/office/drawing/2014/main" val="3375442139"/>
                    </a:ext>
                  </a:extLst>
                </a:gridCol>
                <a:gridCol w="816635">
                  <a:extLst>
                    <a:ext uri="{9D8B030D-6E8A-4147-A177-3AD203B41FA5}">
                      <a16:colId xmlns:a16="http://schemas.microsoft.com/office/drawing/2014/main" val="2477736955"/>
                    </a:ext>
                  </a:extLst>
                </a:gridCol>
              </a:tblGrid>
              <a:tr h="1178636">
                <a:tc>
                  <a:txBody>
                    <a:bodyPr/>
                    <a:lstStyle/>
                    <a:p>
                      <a:pPr algn="just"/>
                      <a:r>
                        <a:rPr lang="en-US" sz="1200" kern="0" dirty="0">
                          <a:effectLst/>
                          <a:latin typeface="Times New Roman" panose="02020603050405020304" pitchFamily="18" charset="0"/>
                          <a:cs typeface="Times New Roman" panose="02020603050405020304" pitchFamily="18" charset="0"/>
                        </a:rPr>
                        <a:t>Variables</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0" dirty="0">
                          <a:effectLst/>
                          <a:latin typeface="Times New Roman" panose="02020603050405020304" pitchFamily="18" charset="0"/>
                          <a:cs typeface="Times New Roman" panose="02020603050405020304" pitchFamily="18" charset="0"/>
                        </a:rPr>
                        <a:t>Consumption</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0">
                          <a:effectLst/>
                          <a:latin typeface="Times New Roman" panose="02020603050405020304" pitchFamily="18" charset="0"/>
                          <a:cs typeface="Times New Roman" panose="02020603050405020304" pitchFamily="18" charset="0"/>
                        </a:rPr>
                        <a:t>Savings</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Age18_64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Age&gt;65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dirty="0">
                          <a:effectLst/>
                          <a:latin typeface="Times New Roman" panose="02020603050405020304" pitchFamily="18" charset="0"/>
                          <a:cs typeface="Times New Roman" panose="02020603050405020304" pitchFamily="18" charset="0"/>
                        </a:rPr>
                        <a:t>Age&lt;18</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0">
                          <a:effectLst/>
                          <a:latin typeface="Times New Roman" panose="02020603050405020304" pitchFamily="18" charset="0"/>
                          <a:cs typeface="Times New Roman" panose="02020603050405020304" pitchFamily="18" charset="0"/>
                        </a:rPr>
                        <a:t>Age of the head of household</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0">
                          <a:effectLst/>
                          <a:latin typeface="Times New Roman" panose="02020603050405020304" pitchFamily="18" charset="0"/>
                          <a:cs typeface="Times New Roman" panose="02020603050405020304" pitchFamily="18" charset="0"/>
                        </a:rPr>
                        <a:t>Education of the head of household</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House size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Spouse’s age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Spouse’s edu</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just"/>
                      <a:r>
                        <a:rPr lang="en-US" sz="1200" kern="100">
                          <a:effectLst/>
                          <a:latin typeface="Times New Roman" panose="02020603050405020304" pitchFamily="18" charset="0"/>
                          <a:cs typeface="Times New Roman" panose="02020603050405020304" pitchFamily="18" charset="0"/>
                        </a:rPr>
                        <a:t>Income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25957715"/>
                  </a:ext>
                </a:extLst>
              </a:tr>
              <a:tr h="336359">
                <a:tc>
                  <a:txBody>
                    <a:bodyPr/>
                    <a:lstStyle/>
                    <a:p>
                      <a:pPr algn="just"/>
                      <a:r>
                        <a:rPr lang="en-US" sz="1200" kern="0">
                          <a:effectLst/>
                          <a:latin typeface="Times New Roman" panose="02020603050405020304" pitchFamily="18" charset="0"/>
                          <a:cs typeface="Times New Roman" panose="02020603050405020304" pitchFamily="18" charset="0"/>
                        </a:rPr>
                        <a:t>Consumption</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60724317"/>
                  </a:ext>
                </a:extLst>
              </a:tr>
              <a:tr h="336359">
                <a:tc>
                  <a:txBody>
                    <a:bodyPr/>
                    <a:lstStyle/>
                    <a:p>
                      <a:pPr algn="just"/>
                      <a:r>
                        <a:rPr lang="en-US" sz="1200" kern="0">
                          <a:effectLst/>
                          <a:latin typeface="Times New Roman" panose="02020603050405020304" pitchFamily="18" charset="0"/>
                          <a:cs typeface="Times New Roman" panose="02020603050405020304" pitchFamily="18" charset="0"/>
                        </a:rPr>
                        <a:t>Saving</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0.212*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1.000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082573905"/>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Age18_64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0.588*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0.218*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1.000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06896491"/>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Age&gt;65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-0.106*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-0.084*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-0.498*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994660760"/>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Age&lt;18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0.337*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0.004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0.180*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-0.174*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322064184"/>
                  </a:ext>
                </a:extLst>
              </a:tr>
              <a:tr h="471454">
                <a:tc>
                  <a:txBody>
                    <a:bodyPr/>
                    <a:lstStyle/>
                    <a:p>
                      <a:pPr algn="just"/>
                      <a:r>
                        <a:rPr lang="en-US" sz="1200" kern="0">
                          <a:effectLst/>
                          <a:latin typeface="Times New Roman" panose="02020603050405020304" pitchFamily="18" charset="0"/>
                          <a:cs typeface="Times New Roman" panose="02020603050405020304" pitchFamily="18" charset="0"/>
                        </a:rPr>
                        <a:t>Age of the head of household </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-0.343*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-0.073*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-0.467*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0.408*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-0.326*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971875359"/>
                  </a:ext>
                </a:extLst>
              </a:tr>
              <a:tr h="504540">
                <a:tc>
                  <a:txBody>
                    <a:bodyPr/>
                    <a:lstStyle/>
                    <a:p>
                      <a:pPr algn="just"/>
                      <a:r>
                        <a:rPr lang="en-US" sz="1200" kern="0">
                          <a:effectLst/>
                          <a:latin typeface="Times New Roman" panose="02020603050405020304" pitchFamily="18" charset="0"/>
                          <a:cs typeface="Times New Roman" panose="02020603050405020304" pitchFamily="18" charset="0"/>
                        </a:rPr>
                        <a:t>Education of the head of household</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0.492*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0.207*</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0.288*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-0.224*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0.173*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-0.547*</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779043242"/>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House size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0.278*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0.083*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0.164*</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0.040*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0.099*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-0.026*</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0.107*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1.000</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74222218"/>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Spouse’s age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0.239*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0.076*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0.081*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0.171*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0.049*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0.414*</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-0.109*</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0.135*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9897914"/>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Spouse’s edu</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0.485*</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0.173*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0.328*</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-0.151*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0.343*</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-0.025*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0.286*</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0.170*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0.722*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endParaRPr lang="en-TW" sz="1200" dirty="0">
                        <a:effectLst/>
                        <a:latin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515116049"/>
                  </a:ext>
                </a:extLst>
              </a:tr>
              <a:tr h="336359">
                <a:tc>
                  <a:txBody>
                    <a:bodyPr/>
                    <a:lstStyle/>
                    <a:p>
                      <a:pPr algn="just"/>
                      <a:r>
                        <a:rPr lang="en-US" sz="1200" kern="100">
                          <a:effectLst/>
                          <a:latin typeface="Times New Roman" panose="02020603050405020304" pitchFamily="18" charset="0"/>
                          <a:cs typeface="Times New Roman" panose="02020603050405020304" pitchFamily="18" charset="0"/>
                        </a:rPr>
                        <a:t>Income</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tc>
                <a:tc>
                  <a:txBody>
                    <a:bodyPr/>
                    <a:lstStyle/>
                    <a:p>
                      <a:pPr algn="ctr"/>
                      <a:r>
                        <a:rPr lang="en-US" sz="1200" kern="100">
                          <a:effectLst/>
                          <a:latin typeface="Times New Roman" panose="02020603050405020304" pitchFamily="18" charset="0"/>
                          <a:cs typeface="Times New Roman" panose="02020603050405020304" pitchFamily="18" charset="0"/>
                        </a:rPr>
                        <a:t>0.871*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0.531*</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0.577*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-0.137*</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a:effectLst/>
                          <a:latin typeface="Times New Roman" panose="02020603050405020304" pitchFamily="18" charset="0"/>
                          <a:cs typeface="Times New Roman" panose="02020603050405020304" pitchFamily="18" charset="0"/>
                        </a:rPr>
                        <a:t>0.252*</a:t>
                      </a:r>
                      <a:endParaRPr lang="en-TW" sz="12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-0.332*</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0.503*</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0.252*</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0.209*</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0.455*</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tc>
                  <a:txBody>
                    <a:bodyPr/>
                    <a:lstStyle/>
                    <a:p>
                      <a:pPr algn="ctr"/>
                      <a:r>
                        <a:rPr lang="en-US" sz="1200" kern="100" dirty="0">
                          <a:effectLst/>
                          <a:latin typeface="Times New Roman" panose="02020603050405020304" pitchFamily="18" charset="0"/>
                          <a:cs typeface="Times New Roman" panose="02020603050405020304" pitchFamily="18" charset="0"/>
                        </a:rPr>
                        <a:t>1.000</a:t>
                      </a:r>
                      <a:endParaRPr lang="en-TW" sz="12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916349803"/>
                  </a:ext>
                </a:extLst>
              </a:tr>
            </a:tbl>
          </a:graphicData>
        </a:graphic>
      </p:graphicFrame>
    </p:spTree>
    <p:extLst>
      <p:ext uri="{BB962C8B-B14F-4D97-AF65-F5344CB8AC3E}">
        <p14:creationId xmlns:p14="http://schemas.microsoft.com/office/powerpoint/2010/main" val="1241564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78C34-E6BF-7311-B620-F5A293D78458}"/>
              </a:ext>
            </a:extLst>
          </p:cNvPr>
          <p:cNvSpPr>
            <a:spLocks noGrp="1"/>
          </p:cNvSpPr>
          <p:nvPr>
            <p:ph type="title"/>
          </p:nvPr>
        </p:nvSpPr>
        <p:spPr/>
        <p:txBody>
          <a:bodyPr/>
          <a:lstStyle/>
          <a:p>
            <a:r>
              <a:rPr lang="en-US" dirty="0"/>
              <a:t>1. Motivation</a:t>
            </a:r>
            <a:br>
              <a:rPr lang="en-US" dirty="0"/>
            </a:br>
            <a:endParaRPr lang="en-TW" dirty="0"/>
          </a:p>
        </p:txBody>
      </p:sp>
      <p:sp>
        <p:nvSpPr>
          <p:cNvPr id="3" name="Content Placeholder 2">
            <a:extLst>
              <a:ext uri="{FF2B5EF4-FFF2-40B4-BE49-F238E27FC236}">
                <a16:creationId xmlns:a16="http://schemas.microsoft.com/office/drawing/2014/main" id="{F415F00B-2621-B2C0-E600-80E0830715C8}"/>
              </a:ext>
            </a:extLst>
          </p:cNvPr>
          <p:cNvSpPr>
            <a:spLocks noGrp="1"/>
          </p:cNvSpPr>
          <p:nvPr>
            <p:ph idx="1"/>
          </p:nvPr>
        </p:nvSpPr>
        <p:spPr>
          <a:xfrm>
            <a:off x="838200" y="1415143"/>
            <a:ext cx="10515600" cy="4761820"/>
          </a:xfrm>
        </p:spPr>
        <p:txBody>
          <a:bodyPr>
            <a:normAutofit lnSpcReduction="10000"/>
          </a:bodyPr>
          <a:lstStyle/>
          <a:p>
            <a:r>
              <a:rPr lang="en-US" dirty="0"/>
              <a:t>Longevity risk and population aging have raised concerns about the sustainability of defined benefit (DB) pensions in many countries (WEF, 2017).  </a:t>
            </a:r>
          </a:p>
          <a:p>
            <a:endParaRPr lang="en-US" dirty="0"/>
          </a:p>
          <a:p>
            <a:r>
              <a:rPr lang="en-US" dirty="0"/>
              <a:t>In addition to high public debt and rising inflation, governments are finding it challenging to provide the pension benefits they had promised. </a:t>
            </a:r>
          </a:p>
          <a:p>
            <a:endParaRPr lang="en-US" dirty="0"/>
          </a:p>
          <a:p>
            <a:r>
              <a:rPr lang="en-US" dirty="0"/>
              <a:t>To protect the interests of retirees, policymakers try to improve the sustainability of pension systems through decreasing benefits and/or increasing the retirement age (OECD, 2022). </a:t>
            </a:r>
          </a:p>
          <a:p>
            <a:endParaRPr lang="en-TW" dirty="0"/>
          </a:p>
        </p:txBody>
      </p:sp>
    </p:spTree>
    <p:extLst>
      <p:ext uri="{BB962C8B-B14F-4D97-AF65-F5344CB8AC3E}">
        <p14:creationId xmlns:p14="http://schemas.microsoft.com/office/powerpoint/2010/main" val="2172450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06871-D862-91AE-14B3-2D18B3EA5C96}"/>
              </a:ext>
            </a:extLst>
          </p:cNvPr>
          <p:cNvSpPr>
            <a:spLocks noGrp="1"/>
          </p:cNvSpPr>
          <p:nvPr>
            <p:ph type="title"/>
          </p:nvPr>
        </p:nvSpPr>
        <p:spPr>
          <a:xfrm>
            <a:off x="846513" y="406689"/>
            <a:ext cx="10515600" cy="626392"/>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3 The effect of the pension reform on consumption and savings by households with retired public employees </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endParaRPr lang="en-TW" dirty="0"/>
          </a:p>
        </p:txBody>
      </p:sp>
      <p:graphicFrame>
        <p:nvGraphicFramePr>
          <p:cNvPr id="4" name="Table 3">
            <a:extLst>
              <a:ext uri="{FF2B5EF4-FFF2-40B4-BE49-F238E27FC236}">
                <a16:creationId xmlns:a16="http://schemas.microsoft.com/office/drawing/2014/main" id="{088DD632-914A-2BD8-E016-023EB0303EA4}"/>
              </a:ext>
            </a:extLst>
          </p:cNvPr>
          <p:cNvGraphicFramePr>
            <a:graphicFrameLocks noGrp="1"/>
          </p:cNvGraphicFramePr>
          <p:nvPr>
            <p:extLst>
              <p:ext uri="{D42A27DB-BD31-4B8C-83A1-F6EECF244321}">
                <p14:modId xmlns:p14="http://schemas.microsoft.com/office/powerpoint/2010/main" val="2563886283"/>
              </p:ext>
            </p:extLst>
          </p:nvPr>
        </p:nvGraphicFramePr>
        <p:xfrm>
          <a:off x="931025" y="1033081"/>
          <a:ext cx="10515599" cy="3904681"/>
        </p:xfrm>
        <a:graphic>
          <a:graphicData uri="http://schemas.openxmlformats.org/drawingml/2006/table">
            <a:tbl>
              <a:tblPr firstRow="1" firstCol="1" bandRow="1">
                <a:tableStyleId>{5C22544A-7EE6-4342-B048-85BDC9FD1C3A}</a:tableStyleId>
              </a:tblPr>
              <a:tblGrid>
                <a:gridCol w="3230945">
                  <a:extLst>
                    <a:ext uri="{9D8B030D-6E8A-4147-A177-3AD203B41FA5}">
                      <a16:colId xmlns:a16="http://schemas.microsoft.com/office/drawing/2014/main" val="2184125134"/>
                    </a:ext>
                  </a:extLst>
                </a:gridCol>
                <a:gridCol w="3197423">
                  <a:extLst>
                    <a:ext uri="{9D8B030D-6E8A-4147-A177-3AD203B41FA5}">
                      <a16:colId xmlns:a16="http://schemas.microsoft.com/office/drawing/2014/main" val="168964992"/>
                    </a:ext>
                  </a:extLst>
                </a:gridCol>
                <a:gridCol w="4087231">
                  <a:extLst>
                    <a:ext uri="{9D8B030D-6E8A-4147-A177-3AD203B41FA5}">
                      <a16:colId xmlns:a16="http://schemas.microsoft.com/office/drawing/2014/main" val="2703450312"/>
                    </a:ext>
                  </a:extLst>
                </a:gridCol>
              </a:tblGrid>
              <a:tr h="586586">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5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(2)</a:t>
                      </a:r>
                      <a:endParaRPr lang="en-TW" sz="1050" kern="100">
                        <a:effectLst/>
                        <a:latin typeface="Times New Roman" panose="02020603050405020304" pitchFamily="18" charset="0"/>
                        <a:cs typeface="Times New Roman" panose="02020603050405020304" pitchFamily="18" charset="0"/>
                      </a:endParaRPr>
                    </a:p>
                    <a:p>
                      <a:pPr algn="ctr"/>
                      <a:r>
                        <a:rPr lang="en-US" sz="1000" kern="0">
                          <a:effectLst/>
                          <a:latin typeface="Times New Roman" panose="02020603050405020304" pitchFamily="18" charset="0"/>
                          <a:cs typeface="Times New Roman" panose="02020603050405020304" pitchFamily="18" charset="0"/>
                        </a:rPr>
                        <a:t>Savings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794223022"/>
                  </a:ext>
                </a:extLst>
              </a:tr>
              <a:tr h="301645">
                <a:tc>
                  <a:txBody>
                    <a:bodyPr/>
                    <a:lstStyle/>
                    <a:p>
                      <a:pPr algn="just"/>
                      <a:r>
                        <a:rPr lang="en-US" sz="1800" kern="0" dirty="0" err="1">
                          <a:effectLst/>
                          <a:latin typeface="Times New Roman" panose="02020603050405020304" pitchFamily="18" charset="0"/>
                          <a:cs typeface="Times New Roman" panose="02020603050405020304" pitchFamily="18" charset="0"/>
                        </a:rPr>
                        <a:t>Public_Retired</a:t>
                      </a:r>
                      <a:r>
                        <a:rPr lang="en-US" sz="1800" kern="0" dirty="0">
                          <a:effectLst/>
                          <a:latin typeface="Times New Roman" panose="02020603050405020304" pitchFamily="18" charset="0"/>
                          <a:cs typeface="Times New Roman" panose="02020603050405020304" pitchFamily="18" charset="0"/>
                        </a:rPr>
                        <a:t>*Post</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-0.022*</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0.006*</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179811397"/>
                  </a:ext>
                </a:extLst>
              </a:tr>
              <a:tr h="301645">
                <a:tc>
                  <a:txBody>
                    <a:bodyPr/>
                    <a:lstStyle/>
                    <a:p>
                      <a:endParaRPr lang="en-TW" sz="18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(0.012)</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solidFill>
                            <a:srgbClr val="C00000"/>
                          </a:solidFill>
                          <a:effectLst/>
                          <a:latin typeface="Times New Roman" panose="02020603050405020304" pitchFamily="18" charset="0"/>
                          <a:cs typeface="Times New Roman" panose="02020603050405020304" pitchFamily="18" charset="0"/>
                        </a:rPr>
                        <a:t>(0.003)</a:t>
                      </a:r>
                      <a:endParaRPr lang="en-TW" sz="18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701324760"/>
                  </a:ext>
                </a:extLst>
              </a:tr>
              <a:tr h="301645">
                <a:tc>
                  <a:txBody>
                    <a:bodyPr/>
                    <a:lstStyle/>
                    <a:p>
                      <a:pPr algn="just"/>
                      <a:r>
                        <a:rPr lang="en-US" sz="1800" kern="100">
                          <a:effectLst/>
                          <a:latin typeface="Times New Roman" panose="02020603050405020304" pitchFamily="18" charset="0"/>
                          <a:cs typeface="Times New Roman" panose="02020603050405020304" pitchFamily="18" charset="0"/>
                        </a:rPr>
                        <a:t>Public_Retired</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dirty="0">
                          <a:effectLst/>
                          <a:latin typeface="Times New Roman" panose="02020603050405020304" pitchFamily="18" charset="0"/>
                          <a:cs typeface="Times New Roman" panose="02020603050405020304" pitchFamily="18" charset="0"/>
                        </a:rPr>
                        <a:t>-0.192***</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0.041***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063918067"/>
                  </a:ext>
                </a:extLst>
              </a:tr>
              <a:tr h="301645">
                <a:tc>
                  <a:txBody>
                    <a:bodyPr/>
                    <a:lstStyle/>
                    <a:p>
                      <a:endParaRPr lang="en-TW" sz="18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800" kern="100" dirty="0">
                          <a:effectLst/>
                          <a:latin typeface="Times New Roman" panose="02020603050405020304" pitchFamily="18" charset="0"/>
                          <a:cs typeface="Times New Roman" panose="02020603050405020304" pitchFamily="18" charset="0"/>
                        </a:rPr>
                        <a:t>(0.010)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(0.002)</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178576362"/>
                  </a:ext>
                </a:extLst>
              </a:tr>
              <a:tr h="301645">
                <a:tc>
                  <a:txBody>
                    <a:bodyPr/>
                    <a:lstStyle/>
                    <a:p>
                      <a:pPr algn="just"/>
                      <a:r>
                        <a:rPr lang="en-US" sz="1800" kern="0" dirty="0">
                          <a:effectLst/>
                          <a:latin typeface="Times New Roman" panose="02020603050405020304" pitchFamily="18" charset="0"/>
                          <a:cs typeface="Times New Roman" panose="02020603050405020304" pitchFamily="18" charset="0"/>
                        </a:rPr>
                        <a:t>Post</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dirty="0">
                          <a:effectLst/>
                          <a:latin typeface="Times New Roman" panose="02020603050405020304" pitchFamily="18" charset="0"/>
                          <a:cs typeface="Times New Roman" panose="02020603050405020304" pitchFamily="18" charset="0"/>
                        </a:rPr>
                        <a:t>0.039***</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a:effectLst/>
                          <a:latin typeface="Times New Roman" panose="02020603050405020304" pitchFamily="18" charset="0"/>
                          <a:cs typeface="Times New Roman" panose="02020603050405020304" pitchFamily="18" charset="0"/>
                        </a:rPr>
                        <a:t>-0.008***</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524324607"/>
                  </a:ext>
                </a:extLst>
              </a:tr>
              <a:tr h="301645">
                <a:tc>
                  <a:txBody>
                    <a:bodyPr/>
                    <a:lstStyle/>
                    <a:p>
                      <a:endParaRPr lang="en-TW" sz="18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800" kern="100" dirty="0">
                          <a:effectLst/>
                          <a:latin typeface="Times New Roman" panose="02020603050405020304" pitchFamily="18" charset="0"/>
                          <a:cs typeface="Times New Roman" panose="02020603050405020304" pitchFamily="18" charset="0"/>
                        </a:rPr>
                        <a:t>(0.006)</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(0.001)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112343487"/>
                  </a:ext>
                </a:extLst>
              </a:tr>
              <a:tr h="301645">
                <a:tc>
                  <a:txBody>
                    <a:bodyPr/>
                    <a:lstStyle/>
                    <a:p>
                      <a:pPr algn="just"/>
                      <a:r>
                        <a:rPr lang="en-US" sz="1800" kern="0">
                          <a:effectLst/>
                          <a:latin typeface="Times New Roman" panose="02020603050405020304" pitchFamily="18" charset="0"/>
                          <a:cs typeface="Times New Roman" panose="02020603050405020304" pitchFamily="18" charset="0"/>
                        </a:rPr>
                        <a:t>Constant</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a:effectLst/>
                          <a:latin typeface="Times New Roman" panose="02020603050405020304" pitchFamily="18" charset="0"/>
                          <a:cs typeface="Times New Roman" panose="02020603050405020304" pitchFamily="18" charset="0"/>
                        </a:rPr>
                        <a:t>4.340***</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14.294***</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952880258"/>
                  </a:ext>
                </a:extLst>
              </a:tr>
              <a:tr h="301645">
                <a:tc>
                  <a:txBody>
                    <a:bodyPr/>
                    <a:lstStyle/>
                    <a:p>
                      <a:endParaRPr lang="en-TW" sz="18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800" kern="100">
                          <a:effectLst/>
                          <a:latin typeface="Times New Roman" panose="02020603050405020304" pitchFamily="18" charset="0"/>
                          <a:cs typeface="Times New Roman" panose="02020603050405020304" pitchFamily="18" charset="0"/>
                        </a:rPr>
                        <a:t>(0.172)</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(0.025)</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78941199"/>
                  </a:ext>
                </a:extLst>
              </a:tr>
              <a:tr h="301645">
                <a:tc>
                  <a:txBody>
                    <a:bodyPr/>
                    <a:lstStyle/>
                    <a:p>
                      <a:pPr algn="just"/>
                      <a:r>
                        <a:rPr lang="en-US" sz="1800" kern="100">
                          <a:effectLst/>
                          <a:latin typeface="Times New Roman" panose="02020603050405020304" pitchFamily="18" charset="0"/>
                          <a:cs typeface="Times New Roman" panose="02020603050405020304" pitchFamily="18" charset="0"/>
                        </a:rPr>
                        <a:t>Year fixed effects</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a:effectLst/>
                          <a:latin typeface="Times New Roman" panose="02020603050405020304" pitchFamily="18" charset="0"/>
                          <a:cs typeface="Times New Roman" panose="02020603050405020304" pitchFamily="18" charset="0"/>
                        </a:rPr>
                        <a:t>Yes</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Yes</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solidFill>
                      <a:schemeClr val="bg1">
                        <a:lumMod val="95000"/>
                      </a:schemeClr>
                    </a:solidFill>
                  </a:tcPr>
                </a:tc>
                <a:extLst>
                  <a:ext uri="{0D108BD9-81ED-4DB2-BD59-A6C34878D82A}">
                    <a16:rowId xmlns:a16="http://schemas.microsoft.com/office/drawing/2014/main" val="1420902453"/>
                  </a:ext>
                </a:extLst>
              </a:tr>
              <a:tr h="301645">
                <a:tc>
                  <a:txBody>
                    <a:bodyPr/>
                    <a:lstStyle/>
                    <a:p>
                      <a:pPr algn="just"/>
                      <a:r>
                        <a:rPr lang="en-US" sz="1800" kern="0">
                          <a:effectLst/>
                          <a:latin typeface="Times New Roman" panose="02020603050405020304" pitchFamily="18" charset="0"/>
                          <a:cs typeface="Times New Roman" panose="02020603050405020304" pitchFamily="18" charset="0"/>
                        </a:rPr>
                        <a:t>Observations</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a:effectLst/>
                          <a:latin typeface="Times New Roman" panose="02020603050405020304" pitchFamily="18" charset="0"/>
                          <a:cs typeface="Times New Roman" panose="02020603050405020304" pitchFamily="18" charset="0"/>
                        </a:rPr>
                        <a:t>16,591</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16,591</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3360891"/>
                  </a:ext>
                </a:extLst>
              </a:tr>
              <a:tr h="301645">
                <a:tc>
                  <a:txBody>
                    <a:bodyPr/>
                    <a:lstStyle/>
                    <a:p>
                      <a:pPr algn="just"/>
                      <a:r>
                        <a:rPr lang="en-US" sz="1800" kern="0" dirty="0">
                          <a:effectLst/>
                          <a:latin typeface="Times New Roman" panose="02020603050405020304" pitchFamily="18" charset="0"/>
                          <a:cs typeface="Times New Roman" panose="02020603050405020304" pitchFamily="18" charset="0"/>
                        </a:rPr>
                        <a:t>R-squared</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800" kern="100">
                          <a:effectLst/>
                          <a:latin typeface="Times New Roman" panose="02020603050405020304" pitchFamily="18" charset="0"/>
                          <a:cs typeface="Times New Roman" panose="02020603050405020304" pitchFamily="18" charset="0"/>
                        </a:rPr>
                        <a:t>0.775</a:t>
                      </a:r>
                      <a:endParaRPr lang="en-TW" sz="18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800" kern="100" dirty="0">
                          <a:effectLst/>
                          <a:latin typeface="Times New Roman" panose="02020603050405020304" pitchFamily="18" charset="0"/>
                          <a:cs typeface="Times New Roman" panose="02020603050405020304" pitchFamily="18" charset="0"/>
                        </a:rPr>
                        <a:t>0.398</a:t>
                      </a:r>
                      <a:endParaRPr lang="en-TW" sz="18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938467957"/>
                  </a:ext>
                </a:extLst>
              </a:tr>
            </a:tbl>
          </a:graphicData>
        </a:graphic>
      </p:graphicFrame>
    </p:spTree>
    <p:extLst>
      <p:ext uri="{BB962C8B-B14F-4D97-AF65-F5344CB8AC3E}">
        <p14:creationId xmlns:p14="http://schemas.microsoft.com/office/powerpoint/2010/main" val="1498154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EC722-AA45-F423-1E4D-6ECE38669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BD7BD-BC1C-B477-9B31-0DBDFF75E9C7}"/>
              </a:ext>
            </a:extLst>
          </p:cNvPr>
          <p:cNvSpPr>
            <a:spLocks noGrp="1"/>
          </p:cNvSpPr>
          <p:nvPr>
            <p:ph type="title"/>
          </p:nvPr>
        </p:nvSpPr>
        <p:spPr>
          <a:xfrm>
            <a:off x="838200" y="365126"/>
            <a:ext cx="10515600" cy="626392"/>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3 The effect of the pension reform on consumption and savings by households with retired public employees </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endParaRPr lang="en-TW" dirty="0"/>
          </a:p>
        </p:txBody>
      </p:sp>
      <p:graphicFrame>
        <p:nvGraphicFramePr>
          <p:cNvPr id="4" name="Table 3">
            <a:extLst>
              <a:ext uri="{FF2B5EF4-FFF2-40B4-BE49-F238E27FC236}">
                <a16:creationId xmlns:a16="http://schemas.microsoft.com/office/drawing/2014/main" id="{044F2651-3FEE-CCAB-8112-4A6EDA8E3FDE}"/>
              </a:ext>
            </a:extLst>
          </p:cNvPr>
          <p:cNvGraphicFramePr>
            <a:graphicFrameLocks noGrp="1"/>
          </p:cNvGraphicFramePr>
          <p:nvPr/>
        </p:nvGraphicFramePr>
        <p:xfrm>
          <a:off x="920549" y="991518"/>
          <a:ext cx="10173436" cy="5739764"/>
        </p:xfrm>
        <a:graphic>
          <a:graphicData uri="http://schemas.openxmlformats.org/drawingml/2006/table">
            <a:tbl>
              <a:tblPr firstRow="1" firstCol="1" bandRow="1">
                <a:tableStyleId>{5C22544A-7EE6-4342-B048-85BDC9FD1C3A}</a:tableStyleId>
              </a:tblPr>
              <a:tblGrid>
                <a:gridCol w="3127314">
                  <a:extLst>
                    <a:ext uri="{9D8B030D-6E8A-4147-A177-3AD203B41FA5}">
                      <a16:colId xmlns:a16="http://schemas.microsoft.com/office/drawing/2014/main" val="2184125134"/>
                    </a:ext>
                  </a:extLst>
                </a:gridCol>
                <a:gridCol w="3092725">
                  <a:extLst>
                    <a:ext uri="{9D8B030D-6E8A-4147-A177-3AD203B41FA5}">
                      <a16:colId xmlns:a16="http://schemas.microsoft.com/office/drawing/2014/main" val="168964992"/>
                    </a:ext>
                  </a:extLst>
                </a:gridCol>
                <a:gridCol w="3953397">
                  <a:extLst>
                    <a:ext uri="{9D8B030D-6E8A-4147-A177-3AD203B41FA5}">
                      <a16:colId xmlns:a16="http://schemas.microsoft.com/office/drawing/2014/main" val="2703450312"/>
                    </a:ext>
                  </a:extLst>
                </a:gridCol>
              </a:tblGrid>
              <a:tr h="360699">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5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(2)</a:t>
                      </a:r>
                      <a:endParaRPr lang="en-TW" sz="1050" kern="100">
                        <a:effectLst/>
                        <a:latin typeface="Times New Roman" panose="02020603050405020304" pitchFamily="18" charset="0"/>
                        <a:cs typeface="Times New Roman" panose="02020603050405020304" pitchFamily="18" charset="0"/>
                      </a:endParaRPr>
                    </a:p>
                    <a:p>
                      <a:pPr algn="ctr"/>
                      <a:r>
                        <a:rPr lang="en-US" sz="1000" kern="0">
                          <a:effectLst/>
                          <a:latin typeface="Times New Roman" panose="02020603050405020304" pitchFamily="18" charset="0"/>
                          <a:cs typeface="Times New Roman" panose="02020603050405020304" pitchFamily="18" charset="0"/>
                        </a:rPr>
                        <a:t>Savings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794223022"/>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Public_Retired*Post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-0.022*</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0.006*</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179811397"/>
                  </a:ext>
                </a:extLst>
              </a:tr>
              <a:tr h="185485">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(0.012)</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(0.003)</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701324760"/>
                  </a:ext>
                </a:extLst>
              </a:tr>
              <a:tr h="185485">
                <a:tc>
                  <a:txBody>
                    <a:bodyPr/>
                    <a:lstStyle/>
                    <a:p>
                      <a:pPr algn="just"/>
                      <a:r>
                        <a:rPr lang="en-US" sz="1000" kern="100">
                          <a:effectLst/>
                          <a:latin typeface="Times New Roman" panose="02020603050405020304" pitchFamily="18" charset="0"/>
                          <a:cs typeface="Times New Roman" panose="02020603050405020304" pitchFamily="18" charset="0"/>
                        </a:rPr>
                        <a:t>Public_Retired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-0.192***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0.041***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063918067"/>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178576362"/>
                  </a:ext>
                </a:extLst>
              </a:tr>
              <a:tr h="185485">
                <a:tc>
                  <a:txBody>
                    <a:bodyPr/>
                    <a:lstStyle/>
                    <a:p>
                      <a:pPr algn="just"/>
                      <a:r>
                        <a:rPr lang="en-US" sz="1000" kern="0" dirty="0">
                          <a:effectLst/>
                          <a:latin typeface="Times New Roman" panose="02020603050405020304" pitchFamily="18" charset="0"/>
                          <a:cs typeface="Times New Roman" panose="02020603050405020304" pitchFamily="18" charset="0"/>
                        </a:rPr>
                        <a:t>Post</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dirty="0">
                          <a:effectLst/>
                          <a:latin typeface="Times New Roman" panose="02020603050405020304" pitchFamily="18" charset="0"/>
                          <a:cs typeface="Times New Roman" panose="02020603050405020304" pitchFamily="18" charset="0"/>
                        </a:rPr>
                        <a:t>0.039***</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524324607"/>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112343487"/>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Age18_64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0.164***</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752507559"/>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051098511"/>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Age&gt;65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0.144***</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319357598"/>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962137332"/>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Age&lt;18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0.095***</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164786762"/>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093794206"/>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Age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60841571"/>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138097936"/>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Education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573308461"/>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692476340"/>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House size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814543014"/>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407520634"/>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Spouse’s age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87978551"/>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598844474"/>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Spouse’s edu</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935214797"/>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910306638"/>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Income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0.630***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0.064***</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793196035"/>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(0.014)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459088628"/>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Constant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4.340***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14.294***</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952880258"/>
                  </a:ext>
                </a:extLst>
              </a:tr>
              <a:tr h="185485">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(0.172)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(0.025)</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78941199"/>
                  </a:ext>
                </a:extLst>
              </a:tr>
              <a:tr h="185485">
                <a:tc>
                  <a:txBody>
                    <a:bodyPr/>
                    <a:lstStyle/>
                    <a:p>
                      <a:pPr algn="just"/>
                      <a:r>
                        <a:rPr lang="en-US" sz="1000" kern="100">
                          <a:effectLst/>
                          <a:latin typeface="Times New Roman" panose="02020603050405020304" pitchFamily="18" charset="0"/>
                          <a:cs typeface="Times New Roman" panose="02020603050405020304" pitchFamily="18" charset="0"/>
                        </a:rPr>
                        <a:t>Year fixed effects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solidFill>
                      <a:schemeClr val="bg1">
                        <a:lumMod val="95000"/>
                      </a:schemeClr>
                    </a:solidFill>
                  </a:tcPr>
                </a:tc>
                <a:extLst>
                  <a:ext uri="{0D108BD9-81ED-4DB2-BD59-A6C34878D82A}">
                    <a16:rowId xmlns:a16="http://schemas.microsoft.com/office/drawing/2014/main" val="1420902453"/>
                  </a:ext>
                </a:extLst>
              </a:tr>
              <a:tr h="185485">
                <a:tc>
                  <a:txBody>
                    <a:bodyPr/>
                    <a:lstStyle/>
                    <a:p>
                      <a:pPr algn="just"/>
                      <a:r>
                        <a:rPr lang="en-US" sz="1000" kern="0">
                          <a:effectLst/>
                          <a:latin typeface="Times New Roman" panose="02020603050405020304" pitchFamily="18" charset="0"/>
                          <a:cs typeface="Times New Roman" panose="02020603050405020304" pitchFamily="18" charset="0"/>
                        </a:rPr>
                        <a:t>Observations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16,591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16,591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3360891"/>
                  </a:ext>
                </a:extLst>
              </a:tr>
              <a:tr h="185485">
                <a:tc>
                  <a:txBody>
                    <a:bodyPr/>
                    <a:lstStyle/>
                    <a:p>
                      <a:pPr algn="just"/>
                      <a:r>
                        <a:rPr lang="en-US" sz="1000" kern="0" dirty="0">
                          <a:effectLst/>
                          <a:latin typeface="Times New Roman" panose="02020603050405020304" pitchFamily="18" charset="0"/>
                          <a:cs typeface="Times New Roman" panose="02020603050405020304" pitchFamily="18" charset="0"/>
                        </a:rPr>
                        <a:t>R-squared</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0.775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0.398</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938467957"/>
                  </a:ext>
                </a:extLst>
              </a:tr>
            </a:tbl>
          </a:graphicData>
        </a:graphic>
      </p:graphicFrame>
    </p:spTree>
    <p:extLst>
      <p:ext uri="{BB962C8B-B14F-4D97-AF65-F5344CB8AC3E}">
        <p14:creationId xmlns:p14="http://schemas.microsoft.com/office/powerpoint/2010/main" val="2901758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78DB3-E017-E180-E20B-CA32E0E0F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B2235-D782-D592-7EE9-1B2814FBED96}"/>
              </a:ext>
            </a:extLst>
          </p:cNvPr>
          <p:cNvSpPr>
            <a:spLocks noGrp="1"/>
          </p:cNvSpPr>
          <p:nvPr>
            <p:ph type="title"/>
          </p:nvPr>
        </p:nvSpPr>
        <p:spPr>
          <a:xfrm>
            <a:off x="838200" y="365125"/>
            <a:ext cx="10993916" cy="648427"/>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3 The effect of the pension reform on consumption and savings by households with retired public employees </a:t>
            </a:r>
            <a:br>
              <a:rPr lang="en-US" sz="16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sz="4000" dirty="0"/>
          </a:p>
        </p:txBody>
      </p:sp>
      <p:graphicFrame>
        <p:nvGraphicFramePr>
          <p:cNvPr id="4" name="Table 3">
            <a:extLst>
              <a:ext uri="{FF2B5EF4-FFF2-40B4-BE49-F238E27FC236}">
                <a16:creationId xmlns:a16="http://schemas.microsoft.com/office/drawing/2014/main" id="{AEF6AF9E-DA45-9378-135D-2E7959C2639A}"/>
              </a:ext>
            </a:extLst>
          </p:cNvPr>
          <p:cNvGraphicFramePr>
            <a:graphicFrameLocks noGrp="1"/>
          </p:cNvGraphicFramePr>
          <p:nvPr>
            <p:extLst>
              <p:ext uri="{D42A27DB-BD31-4B8C-83A1-F6EECF244321}">
                <p14:modId xmlns:p14="http://schemas.microsoft.com/office/powerpoint/2010/main" val="3939879740"/>
              </p:ext>
            </p:extLst>
          </p:nvPr>
        </p:nvGraphicFramePr>
        <p:xfrm>
          <a:off x="922713" y="925417"/>
          <a:ext cx="9939918" cy="3962400"/>
        </p:xfrm>
        <a:graphic>
          <a:graphicData uri="http://schemas.openxmlformats.org/drawingml/2006/table">
            <a:tbl>
              <a:tblPr firstRow="1" firstCol="1" bandRow="1">
                <a:tableStyleId>{5C22544A-7EE6-4342-B048-85BDC9FD1C3A}</a:tableStyleId>
              </a:tblPr>
              <a:tblGrid>
                <a:gridCol w="3080294">
                  <a:extLst>
                    <a:ext uri="{9D8B030D-6E8A-4147-A177-3AD203B41FA5}">
                      <a16:colId xmlns:a16="http://schemas.microsoft.com/office/drawing/2014/main" val="2919370837"/>
                    </a:ext>
                  </a:extLst>
                </a:gridCol>
                <a:gridCol w="3010865">
                  <a:extLst>
                    <a:ext uri="{9D8B030D-6E8A-4147-A177-3AD203B41FA5}">
                      <a16:colId xmlns:a16="http://schemas.microsoft.com/office/drawing/2014/main" val="957686241"/>
                    </a:ext>
                  </a:extLst>
                </a:gridCol>
                <a:gridCol w="3848759">
                  <a:extLst>
                    <a:ext uri="{9D8B030D-6E8A-4147-A177-3AD203B41FA5}">
                      <a16:colId xmlns:a16="http://schemas.microsoft.com/office/drawing/2014/main" val="2330954546"/>
                    </a:ext>
                  </a:extLst>
                </a:gridCol>
              </a:tblGrid>
              <a:tr h="360209">
                <a:tc>
                  <a:txBody>
                    <a:bodyPr/>
                    <a:lstStyle/>
                    <a:p>
                      <a:endParaRPr lang="en-TW" sz="2000" dirty="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2000" kern="0">
                          <a:effectLst/>
                          <a:latin typeface="Times New Roman" panose="02020603050405020304" pitchFamily="18" charset="0"/>
                          <a:cs typeface="Times New Roman" panose="02020603050405020304" pitchFamily="18" charset="0"/>
                        </a:rPr>
                        <a:t>(1)</a:t>
                      </a:r>
                      <a:endParaRPr lang="en-TW" sz="2000" kern="100">
                        <a:effectLst/>
                        <a:latin typeface="Times New Roman" panose="02020603050405020304" pitchFamily="18" charset="0"/>
                        <a:cs typeface="Times New Roman" panose="02020603050405020304" pitchFamily="18" charset="0"/>
                      </a:endParaRPr>
                    </a:p>
                    <a:p>
                      <a:pPr algn="ctr"/>
                      <a:r>
                        <a:rPr lang="en-US" sz="2000" kern="0">
                          <a:effectLst/>
                          <a:latin typeface="Times New Roman" panose="02020603050405020304" pitchFamily="18" charset="0"/>
                          <a:cs typeface="Times New Roman" panose="02020603050405020304" pitchFamily="18" charset="0"/>
                        </a:rPr>
                        <a:t>Consumption</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2000" kern="0">
                          <a:effectLst/>
                          <a:latin typeface="Times New Roman" panose="02020603050405020304" pitchFamily="18" charset="0"/>
                          <a:cs typeface="Times New Roman" panose="02020603050405020304" pitchFamily="18" charset="0"/>
                        </a:rPr>
                        <a:t>(2)</a:t>
                      </a:r>
                      <a:endParaRPr lang="en-TW" sz="2000" kern="100">
                        <a:effectLst/>
                        <a:latin typeface="Times New Roman" panose="02020603050405020304" pitchFamily="18" charset="0"/>
                        <a:cs typeface="Times New Roman" panose="02020603050405020304" pitchFamily="18" charset="0"/>
                      </a:endParaRPr>
                    </a:p>
                    <a:p>
                      <a:pPr algn="ctr"/>
                      <a:r>
                        <a:rPr lang="en-US" sz="2000" kern="0">
                          <a:effectLst/>
                          <a:latin typeface="Times New Roman" panose="02020603050405020304" pitchFamily="18" charset="0"/>
                          <a:cs typeface="Times New Roman" panose="02020603050405020304" pitchFamily="18" charset="0"/>
                        </a:rPr>
                        <a:t>Savings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extLst>
                  <a:ext uri="{0D108BD9-81ED-4DB2-BD59-A6C34878D82A}">
                    <a16:rowId xmlns:a16="http://schemas.microsoft.com/office/drawing/2014/main" val="3335168524"/>
                  </a:ext>
                </a:extLst>
              </a:tr>
              <a:tr h="180105">
                <a:tc>
                  <a:txBody>
                    <a:bodyPr/>
                    <a:lstStyle/>
                    <a:p>
                      <a:pPr algn="just"/>
                      <a:r>
                        <a:rPr lang="en-US" sz="2000" kern="0" dirty="0" err="1">
                          <a:effectLst/>
                          <a:latin typeface="Times New Roman" panose="02020603050405020304" pitchFamily="18" charset="0"/>
                          <a:cs typeface="Times New Roman" panose="02020603050405020304" pitchFamily="18" charset="0"/>
                        </a:rPr>
                        <a:t>Public_Retired</a:t>
                      </a:r>
                      <a:r>
                        <a:rPr lang="en-US" sz="2000" kern="0" dirty="0">
                          <a:effectLst/>
                          <a:latin typeface="Times New Roman" panose="02020603050405020304" pitchFamily="18" charset="0"/>
                          <a:cs typeface="Times New Roman" panose="02020603050405020304" pitchFamily="18" charset="0"/>
                        </a:rPr>
                        <a:t> *Post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-0.040***</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0.013***</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020554299"/>
                  </a:ext>
                </a:extLst>
              </a:tr>
              <a:tr h="185696">
                <a:tc>
                  <a:txBody>
                    <a:bodyPr/>
                    <a:lstStyle/>
                    <a:p>
                      <a:endParaRPr lang="en-TW" sz="200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2000" kern="100">
                          <a:solidFill>
                            <a:srgbClr val="C00000"/>
                          </a:solidFill>
                          <a:effectLst/>
                          <a:latin typeface="Times New Roman" panose="02020603050405020304" pitchFamily="18" charset="0"/>
                          <a:cs typeface="Times New Roman" panose="02020603050405020304" pitchFamily="18" charset="0"/>
                        </a:rPr>
                        <a:t>(0.015)</a:t>
                      </a:r>
                      <a:endParaRPr lang="en-TW" sz="2000" kern="10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(0.004)</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51196428"/>
                  </a:ext>
                </a:extLst>
              </a:tr>
              <a:tr h="185696">
                <a:tc>
                  <a:txBody>
                    <a:bodyPr/>
                    <a:lstStyle/>
                    <a:p>
                      <a:pPr algn="just"/>
                      <a:r>
                        <a:rPr lang="en-US" sz="2000" kern="100" dirty="0" err="1">
                          <a:effectLst/>
                          <a:latin typeface="Times New Roman" panose="02020603050405020304" pitchFamily="18" charset="0"/>
                          <a:cs typeface="Times New Roman" panose="02020603050405020304" pitchFamily="18" charset="0"/>
                        </a:rPr>
                        <a:t>Public</a:t>
                      </a:r>
                      <a:r>
                        <a:rPr lang="en-US" sz="2000" kern="0" dirty="0" err="1">
                          <a:effectLst/>
                          <a:latin typeface="Times New Roman" panose="02020603050405020304" pitchFamily="18" charset="0"/>
                          <a:cs typeface="Times New Roman" panose="02020603050405020304" pitchFamily="18" charset="0"/>
                        </a:rPr>
                        <a:t>_Retired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-0.177***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343991188"/>
                  </a:ext>
                </a:extLst>
              </a:tr>
              <a:tr h="185696">
                <a:tc>
                  <a:txBody>
                    <a:bodyPr/>
                    <a:lstStyle/>
                    <a:p>
                      <a:endParaRPr lang="en-TW" sz="200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(0.010)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183528611"/>
                  </a:ext>
                </a:extLst>
              </a:tr>
              <a:tr h="185696">
                <a:tc>
                  <a:txBody>
                    <a:bodyPr/>
                    <a:lstStyle/>
                    <a:p>
                      <a:pPr algn="just"/>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0.056***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286881081"/>
                  </a:ext>
                </a:extLst>
              </a:tr>
              <a:tr h="185696">
                <a:tc>
                  <a:txBody>
                    <a:bodyPr/>
                    <a:lstStyle/>
                    <a:p>
                      <a:endParaRPr lang="en-TW" sz="200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(0.012)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036981063"/>
                  </a:ext>
                </a:extLst>
              </a:tr>
              <a:tr h="185696">
                <a:tc>
                  <a:txBody>
                    <a:bodyPr/>
                    <a:lstStyle/>
                    <a:p>
                      <a:pPr algn="just"/>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4.462***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13.205***</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517269580"/>
                  </a:ext>
                </a:extLst>
              </a:tr>
              <a:tr h="185696">
                <a:tc>
                  <a:txBody>
                    <a:bodyPr/>
                    <a:lstStyle/>
                    <a:p>
                      <a:endParaRPr lang="en-TW" sz="200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(0.175)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(0.068)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156158004"/>
                  </a:ext>
                </a:extLst>
              </a:tr>
              <a:tr h="185696">
                <a:tc>
                  <a:txBody>
                    <a:bodyPr/>
                    <a:lstStyle/>
                    <a:p>
                      <a:pPr algn="just"/>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solidFill>
                      <a:schemeClr val="bg1">
                        <a:lumMod val="95000"/>
                      </a:schemeClr>
                    </a:solidFill>
                  </a:tcPr>
                </a:tc>
                <a:extLst>
                  <a:ext uri="{0D108BD9-81ED-4DB2-BD59-A6C34878D82A}">
                    <a16:rowId xmlns:a16="http://schemas.microsoft.com/office/drawing/2014/main" val="2603832701"/>
                  </a:ext>
                </a:extLst>
              </a:tr>
              <a:tr h="185696">
                <a:tc>
                  <a:txBody>
                    <a:bodyPr/>
                    <a:lstStyle/>
                    <a:p>
                      <a:pPr algn="just"/>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5,500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5,500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454341760"/>
                  </a:ext>
                </a:extLst>
              </a:tr>
              <a:tr h="185696">
                <a:tc>
                  <a:txBody>
                    <a:bodyPr/>
                    <a:lstStyle/>
                    <a:p>
                      <a:pPr algn="just"/>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0.588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0.450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926272278"/>
                  </a:ext>
                </a:extLst>
              </a:tr>
            </a:tbl>
          </a:graphicData>
        </a:graphic>
      </p:graphicFrame>
    </p:spTree>
    <p:extLst>
      <p:ext uri="{BB962C8B-B14F-4D97-AF65-F5344CB8AC3E}">
        <p14:creationId xmlns:p14="http://schemas.microsoft.com/office/powerpoint/2010/main" val="2933478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4EEEE-F841-363F-0750-D1C5A27B2C54}"/>
              </a:ext>
            </a:extLst>
          </p:cNvPr>
          <p:cNvSpPr>
            <a:spLocks noGrp="1"/>
          </p:cNvSpPr>
          <p:nvPr>
            <p:ph type="title"/>
          </p:nvPr>
        </p:nvSpPr>
        <p:spPr>
          <a:xfrm>
            <a:off x="838200" y="365125"/>
            <a:ext cx="10993916" cy="648427"/>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3 The effect of the pension reform on consumption and savings by households with retired public employees </a:t>
            </a:r>
            <a:br>
              <a:rPr lang="en-US" sz="16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sz="4000" dirty="0"/>
          </a:p>
        </p:txBody>
      </p:sp>
      <p:graphicFrame>
        <p:nvGraphicFramePr>
          <p:cNvPr id="4" name="Table 3">
            <a:extLst>
              <a:ext uri="{FF2B5EF4-FFF2-40B4-BE49-F238E27FC236}">
                <a16:creationId xmlns:a16="http://schemas.microsoft.com/office/drawing/2014/main" id="{90F32EA6-8D65-D957-D95A-A66D1FE2A0BD}"/>
              </a:ext>
            </a:extLst>
          </p:cNvPr>
          <p:cNvGraphicFramePr>
            <a:graphicFrameLocks noGrp="1"/>
          </p:cNvGraphicFramePr>
          <p:nvPr>
            <p:extLst>
              <p:ext uri="{D42A27DB-BD31-4B8C-83A1-F6EECF244321}">
                <p14:modId xmlns:p14="http://schemas.microsoft.com/office/powerpoint/2010/main" val="1872120338"/>
              </p:ext>
            </p:extLst>
          </p:nvPr>
        </p:nvGraphicFramePr>
        <p:xfrm>
          <a:off x="958467" y="925417"/>
          <a:ext cx="9904164" cy="5739802"/>
        </p:xfrm>
        <a:graphic>
          <a:graphicData uri="http://schemas.openxmlformats.org/drawingml/2006/table">
            <a:tbl>
              <a:tblPr firstRow="1" firstCol="1" bandRow="1">
                <a:tableStyleId>{5C22544A-7EE6-4342-B048-85BDC9FD1C3A}</a:tableStyleId>
              </a:tblPr>
              <a:tblGrid>
                <a:gridCol w="3044540">
                  <a:extLst>
                    <a:ext uri="{9D8B030D-6E8A-4147-A177-3AD203B41FA5}">
                      <a16:colId xmlns:a16="http://schemas.microsoft.com/office/drawing/2014/main" val="2919370837"/>
                    </a:ext>
                  </a:extLst>
                </a:gridCol>
                <a:gridCol w="3010865">
                  <a:extLst>
                    <a:ext uri="{9D8B030D-6E8A-4147-A177-3AD203B41FA5}">
                      <a16:colId xmlns:a16="http://schemas.microsoft.com/office/drawing/2014/main" val="957686241"/>
                    </a:ext>
                  </a:extLst>
                </a:gridCol>
                <a:gridCol w="3848759">
                  <a:extLst>
                    <a:ext uri="{9D8B030D-6E8A-4147-A177-3AD203B41FA5}">
                      <a16:colId xmlns:a16="http://schemas.microsoft.com/office/drawing/2014/main" val="2330954546"/>
                    </a:ext>
                  </a:extLst>
                </a:gridCol>
              </a:tblGrid>
              <a:tr h="360209">
                <a:tc>
                  <a:txBody>
                    <a:bodyPr/>
                    <a:lstStyle/>
                    <a:p>
                      <a:endParaRPr lang="en-TW" sz="1050" dirty="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0">
                          <a:effectLst/>
                          <a:latin typeface="Times New Roman" panose="02020603050405020304" pitchFamily="18" charset="0"/>
                          <a:cs typeface="Times New Roman" panose="02020603050405020304" pitchFamily="18" charset="0"/>
                        </a:rPr>
                        <a:t>(1)</a:t>
                      </a:r>
                      <a:endParaRPr lang="en-TW" sz="1050" kern="100">
                        <a:effectLst/>
                        <a:latin typeface="Times New Roman" panose="02020603050405020304" pitchFamily="18" charset="0"/>
                        <a:cs typeface="Times New Roman" panose="02020603050405020304" pitchFamily="18" charset="0"/>
                      </a:endParaRPr>
                    </a:p>
                    <a:p>
                      <a:pPr algn="ctr"/>
                      <a:r>
                        <a:rPr lang="en-US" sz="1050" kern="0">
                          <a:effectLst/>
                          <a:latin typeface="Times New Roman" panose="02020603050405020304" pitchFamily="18" charset="0"/>
                          <a:cs typeface="Times New Roman" panose="02020603050405020304" pitchFamily="18" charset="0"/>
                        </a:rPr>
                        <a:t>Consumption</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0">
                          <a:effectLst/>
                          <a:latin typeface="Times New Roman" panose="02020603050405020304" pitchFamily="18" charset="0"/>
                          <a:cs typeface="Times New Roman" panose="02020603050405020304" pitchFamily="18" charset="0"/>
                        </a:rPr>
                        <a:t>(2)</a:t>
                      </a:r>
                      <a:endParaRPr lang="en-TW" sz="1050" kern="100">
                        <a:effectLst/>
                        <a:latin typeface="Times New Roman" panose="02020603050405020304" pitchFamily="18" charset="0"/>
                        <a:cs typeface="Times New Roman" panose="02020603050405020304" pitchFamily="18" charset="0"/>
                      </a:endParaRPr>
                    </a:p>
                    <a:p>
                      <a:pPr algn="ctr"/>
                      <a:r>
                        <a:rPr lang="en-US" sz="1050" kern="0">
                          <a:effectLst/>
                          <a:latin typeface="Times New Roman" panose="02020603050405020304" pitchFamily="18" charset="0"/>
                          <a:cs typeface="Times New Roman" panose="02020603050405020304" pitchFamily="18" charset="0"/>
                        </a:rPr>
                        <a:t>Savings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extLst>
                  <a:ext uri="{0D108BD9-81ED-4DB2-BD59-A6C34878D82A}">
                    <a16:rowId xmlns:a16="http://schemas.microsoft.com/office/drawing/2014/main" val="3335168524"/>
                  </a:ext>
                </a:extLst>
              </a:tr>
              <a:tr h="180105">
                <a:tc>
                  <a:txBody>
                    <a:bodyPr/>
                    <a:lstStyle/>
                    <a:p>
                      <a:pPr algn="just"/>
                      <a:r>
                        <a:rPr lang="en-US" sz="1050" kern="0" dirty="0" err="1">
                          <a:effectLst/>
                          <a:latin typeface="Times New Roman" panose="02020603050405020304" pitchFamily="18" charset="0"/>
                          <a:cs typeface="Times New Roman" panose="02020603050405020304" pitchFamily="18" charset="0"/>
                        </a:rPr>
                        <a:t>Public_Retired</a:t>
                      </a:r>
                      <a:r>
                        <a:rPr lang="en-US" sz="1050" kern="0" dirty="0">
                          <a:effectLst/>
                          <a:latin typeface="Times New Roman" panose="02020603050405020304" pitchFamily="18" charset="0"/>
                          <a:cs typeface="Times New Roman" panose="02020603050405020304" pitchFamily="18" charset="0"/>
                        </a:rPr>
                        <a:t> *Post</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dirty="0">
                          <a:solidFill>
                            <a:srgbClr val="C00000"/>
                          </a:solidFill>
                          <a:effectLst/>
                          <a:latin typeface="Times New Roman" panose="02020603050405020304" pitchFamily="18" charset="0"/>
                          <a:cs typeface="Times New Roman" panose="02020603050405020304" pitchFamily="18" charset="0"/>
                        </a:rPr>
                        <a:t>-0.040***</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solidFill>
                            <a:srgbClr val="C00000"/>
                          </a:solidFill>
                          <a:effectLst/>
                          <a:latin typeface="Times New Roman" panose="02020603050405020304" pitchFamily="18" charset="0"/>
                          <a:cs typeface="Times New Roman" panose="02020603050405020304" pitchFamily="18" charset="0"/>
                        </a:rPr>
                        <a:t>0.013***</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020554299"/>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solidFill>
                            <a:srgbClr val="C00000"/>
                          </a:solidFill>
                          <a:effectLst/>
                          <a:latin typeface="Times New Roman" panose="02020603050405020304" pitchFamily="18" charset="0"/>
                          <a:cs typeface="Times New Roman" panose="02020603050405020304" pitchFamily="18" charset="0"/>
                        </a:rPr>
                        <a:t>(0.015)</a:t>
                      </a:r>
                      <a:endParaRPr lang="en-TW" sz="1050" kern="10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solidFill>
                            <a:srgbClr val="C00000"/>
                          </a:solidFill>
                          <a:effectLst/>
                          <a:latin typeface="Times New Roman" panose="02020603050405020304" pitchFamily="18" charset="0"/>
                          <a:cs typeface="Times New Roman" panose="02020603050405020304" pitchFamily="18" charset="0"/>
                        </a:rPr>
                        <a:t>(0.004)</a:t>
                      </a:r>
                      <a:endParaRPr lang="en-TW" sz="105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51196428"/>
                  </a:ext>
                </a:extLst>
              </a:tr>
              <a:tr h="185696">
                <a:tc>
                  <a:txBody>
                    <a:bodyPr/>
                    <a:lstStyle/>
                    <a:p>
                      <a:pPr algn="just"/>
                      <a:r>
                        <a:rPr lang="en-US" sz="1050" kern="100">
                          <a:effectLst/>
                          <a:latin typeface="Times New Roman" panose="02020603050405020304" pitchFamily="18" charset="0"/>
                          <a:cs typeface="Times New Roman" panose="02020603050405020304" pitchFamily="18" charset="0"/>
                        </a:rPr>
                        <a:t>Public</a:t>
                      </a:r>
                      <a:r>
                        <a:rPr lang="en-US" sz="1050" kern="0">
                          <a:effectLst/>
                          <a:latin typeface="Times New Roman" panose="02020603050405020304" pitchFamily="18" charset="0"/>
                          <a:cs typeface="Times New Roman" panose="02020603050405020304" pitchFamily="18" charset="0"/>
                        </a:rPr>
                        <a:t>_Retired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-0.177***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0.023***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343991188"/>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(0.010)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183528611"/>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Post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0.056***</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-0.016***</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286881081"/>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(0.012)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036981063"/>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Age18_64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0.133***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-0.030***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174347032"/>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518185961"/>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Age&gt;65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0.130***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-0.031***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104255430"/>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(0.009)</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(0.003)</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183346983"/>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Age&lt;18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0.069***</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-0.016***</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539397784"/>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(0.013)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225245432"/>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Age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455741270"/>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236458940"/>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Education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620619807"/>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208932353"/>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House size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55176691"/>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702249639"/>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Spouse’s age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487189437"/>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070202187"/>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Spouse’s edu</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208234956"/>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065315573"/>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Income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0.645***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0.140***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097042408"/>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(0.013)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(0.005)</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417175621"/>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Constant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4.462***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13.205***</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517269580"/>
                  </a:ext>
                </a:extLst>
              </a:tr>
              <a:tr h="185696">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(0.175)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(0.068)</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156158004"/>
                  </a:ext>
                </a:extLst>
              </a:tr>
              <a:tr h="185696">
                <a:tc>
                  <a:txBody>
                    <a:bodyPr/>
                    <a:lstStyle/>
                    <a:p>
                      <a:pPr algn="just"/>
                      <a:r>
                        <a:rPr lang="en-US" sz="1050" kern="100">
                          <a:effectLst/>
                          <a:latin typeface="Times New Roman" panose="02020603050405020304" pitchFamily="18" charset="0"/>
                          <a:cs typeface="Times New Roman" panose="02020603050405020304" pitchFamily="18" charset="0"/>
                        </a:rPr>
                        <a:t>Year fixed effects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Yes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Yes</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solidFill>
                      <a:schemeClr val="bg1">
                        <a:lumMod val="95000"/>
                      </a:schemeClr>
                    </a:solidFill>
                  </a:tcPr>
                </a:tc>
                <a:extLst>
                  <a:ext uri="{0D108BD9-81ED-4DB2-BD59-A6C34878D82A}">
                    <a16:rowId xmlns:a16="http://schemas.microsoft.com/office/drawing/2014/main" val="2603832701"/>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Observations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5,500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5,500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454341760"/>
                  </a:ext>
                </a:extLst>
              </a:tr>
              <a:tr h="185696">
                <a:tc>
                  <a:txBody>
                    <a:bodyPr/>
                    <a:lstStyle/>
                    <a:p>
                      <a:pPr algn="just"/>
                      <a:r>
                        <a:rPr lang="en-US" sz="1050" kern="0">
                          <a:effectLst/>
                          <a:latin typeface="Times New Roman" panose="02020603050405020304" pitchFamily="18" charset="0"/>
                          <a:cs typeface="Times New Roman" panose="02020603050405020304" pitchFamily="18" charset="0"/>
                        </a:rPr>
                        <a:t>R-squared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0.588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0.450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926272278"/>
                  </a:ext>
                </a:extLst>
              </a:tr>
            </a:tbl>
          </a:graphicData>
        </a:graphic>
      </p:graphicFrame>
    </p:spTree>
    <p:extLst>
      <p:ext uri="{BB962C8B-B14F-4D97-AF65-F5344CB8AC3E}">
        <p14:creationId xmlns:p14="http://schemas.microsoft.com/office/powerpoint/2010/main" val="2276561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75737-56F5-0B3D-877B-DAC10C540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0FD4F-375A-44A2-D2D3-AEFA675DDABF}"/>
              </a:ext>
            </a:extLst>
          </p:cNvPr>
          <p:cNvSpPr>
            <a:spLocks noGrp="1"/>
          </p:cNvSpPr>
          <p:nvPr>
            <p:ph type="title"/>
          </p:nvPr>
        </p:nvSpPr>
        <p:spPr>
          <a:xfrm>
            <a:off x="838200" y="228600"/>
            <a:ext cx="10433165" cy="816430"/>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4. The effect of the pension reform on consumption and savings by households with retired public employees: Heterogeneity analysis on different income groups</a:t>
            </a:r>
            <a:br>
              <a:rPr lang="en-TW" sz="1600" b="1" dirty="0">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A: Full sample</a:t>
            </a:r>
            <a:endParaRPr lang="en-TW" sz="4000" dirty="0"/>
          </a:p>
        </p:txBody>
      </p:sp>
      <p:graphicFrame>
        <p:nvGraphicFramePr>
          <p:cNvPr id="4" name="Table 3">
            <a:extLst>
              <a:ext uri="{FF2B5EF4-FFF2-40B4-BE49-F238E27FC236}">
                <a16:creationId xmlns:a16="http://schemas.microsoft.com/office/drawing/2014/main" id="{23BF5403-3B50-8A17-E78C-A9FB55D0A57E}"/>
              </a:ext>
            </a:extLst>
          </p:cNvPr>
          <p:cNvGraphicFramePr>
            <a:graphicFrameLocks noGrp="1"/>
          </p:cNvGraphicFramePr>
          <p:nvPr>
            <p:extLst>
              <p:ext uri="{D42A27DB-BD31-4B8C-83A1-F6EECF244321}">
                <p14:modId xmlns:p14="http://schemas.microsoft.com/office/powerpoint/2010/main" val="1162480755"/>
              </p:ext>
            </p:extLst>
          </p:nvPr>
        </p:nvGraphicFramePr>
        <p:xfrm>
          <a:off x="947651" y="1045030"/>
          <a:ext cx="10036166" cy="5181600"/>
        </p:xfrm>
        <a:graphic>
          <a:graphicData uri="http://schemas.openxmlformats.org/drawingml/2006/table">
            <a:tbl>
              <a:tblPr firstRow="1" firstCol="1" bandRow="1">
                <a:tableStyleId>{5C22544A-7EE6-4342-B048-85BDC9FD1C3A}</a:tableStyleId>
              </a:tblPr>
              <a:tblGrid>
                <a:gridCol w="2317706">
                  <a:extLst>
                    <a:ext uri="{9D8B030D-6E8A-4147-A177-3AD203B41FA5}">
                      <a16:colId xmlns:a16="http://schemas.microsoft.com/office/drawing/2014/main" val="2561797299"/>
                    </a:ext>
                  </a:extLst>
                </a:gridCol>
                <a:gridCol w="2167609">
                  <a:extLst>
                    <a:ext uri="{9D8B030D-6E8A-4147-A177-3AD203B41FA5}">
                      <a16:colId xmlns:a16="http://schemas.microsoft.com/office/drawing/2014/main" val="216826275"/>
                    </a:ext>
                  </a:extLst>
                </a:gridCol>
                <a:gridCol w="2256166">
                  <a:extLst>
                    <a:ext uri="{9D8B030D-6E8A-4147-A177-3AD203B41FA5}">
                      <a16:colId xmlns:a16="http://schemas.microsoft.com/office/drawing/2014/main" val="3838562244"/>
                    </a:ext>
                  </a:extLst>
                </a:gridCol>
                <a:gridCol w="1626210">
                  <a:extLst>
                    <a:ext uri="{9D8B030D-6E8A-4147-A177-3AD203B41FA5}">
                      <a16:colId xmlns:a16="http://schemas.microsoft.com/office/drawing/2014/main" val="2898539656"/>
                    </a:ext>
                  </a:extLst>
                </a:gridCol>
                <a:gridCol w="1668475">
                  <a:extLst>
                    <a:ext uri="{9D8B030D-6E8A-4147-A177-3AD203B41FA5}">
                      <a16:colId xmlns:a16="http://schemas.microsoft.com/office/drawing/2014/main" val="1067774325"/>
                    </a:ext>
                  </a:extLst>
                </a:gridCol>
              </a:tblGrid>
              <a:tr h="399415">
                <a:tc>
                  <a:txBody>
                    <a:bodyPr/>
                    <a:lstStyle/>
                    <a:p>
                      <a:pPr algn="just"/>
                      <a:r>
                        <a:rPr lang="en-US" sz="2000" kern="0" dirty="0">
                          <a:effectLst/>
                          <a:latin typeface="Times New Roman" panose="02020603050405020304" pitchFamily="18" charset="0"/>
                          <a:cs typeface="Times New Roman" panose="02020603050405020304" pitchFamily="18" charset="0"/>
                        </a:rPr>
                        <a:t>Dependent variable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2000" kern="0" dirty="0">
                          <a:effectLst/>
                          <a:latin typeface="Times New Roman" panose="02020603050405020304" pitchFamily="18" charset="0"/>
                          <a:cs typeface="Times New Roman" panose="02020603050405020304" pitchFamily="18" charset="0"/>
                        </a:rPr>
                        <a:t>(2)</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Savings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1525956756"/>
                  </a:ext>
                </a:extLst>
              </a:tr>
              <a:tr h="179172">
                <a:tc>
                  <a:txBody>
                    <a:bodyPr/>
                    <a:lstStyle/>
                    <a:p>
                      <a:endParaRPr lang="en-TW" sz="2000" dirty="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Low-income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High-income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Low-income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dirty="0">
                          <a:effectLst/>
                          <a:latin typeface="Times New Roman" panose="02020603050405020304" pitchFamily="18" charset="0"/>
                          <a:cs typeface="Times New Roman" panose="02020603050405020304" pitchFamily="18" charset="0"/>
                        </a:rPr>
                        <a:t>High-income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943671825"/>
                  </a:ext>
                </a:extLst>
              </a:tr>
              <a:tr h="179172">
                <a:tc>
                  <a:txBody>
                    <a:bodyPr/>
                    <a:lstStyle/>
                    <a:p>
                      <a:pPr algn="just"/>
                      <a:r>
                        <a:rPr lang="en-US" sz="2000" kern="0" dirty="0" err="1">
                          <a:effectLst/>
                          <a:latin typeface="Times New Roman" panose="02020603050405020304" pitchFamily="18" charset="0"/>
                          <a:cs typeface="Times New Roman" panose="02020603050405020304" pitchFamily="18" charset="0"/>
                        </a:rPr>
                        <a:t>Public_Retired</a:t>
                      </a:r>
                      <a:r>
                        <a:rPr lang="en-US" sz="2000" kern="0" dirty="0">
                          <a:effectLst/>
                          <a:latin typeface="Times New Roman" panose="02020603050405020304" pitchFamily="18" charset="0"/>
                          <a:cs typeface="Times New Roman" panose="02020603050405020304" pitchFamily="18" charset="0"/>
                        </a:rPr>
                        <a:t> *Post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-0.033**</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-0.041*</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0.006**</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0.017**</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123700016"/>
                  </a:ext>
                </a:extLst>
              </a:tr>
              <a:tr h="179172">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(0.016)</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(0.024)</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(0.003)</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(0.007)</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365859577"/>
                  </a:ext>
                </a:extLst>
              </a:tr>
              <a:tr h="179172">
                <a:tc>
                  <a:txBody>
                    <a:bodyPr/>
                    <a:lstStyle/>
                    <a:p>
                      <a:pPr algn="just"/>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_Retired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-0.174***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-0.165***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0.034***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0.031***</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437741191"/>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 </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(0.012)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999421115"/>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0.033***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0.085***</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556400000"/>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 </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(0.006)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(0.021)</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789576546"/>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Age18_64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0.175***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0.125***</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867690195"/>
                  </a:ext>
                </a:extLst>
              </a:tr>
              <a:tr h="179172">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(0.006)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159405532"/>
                  </a:ext>
                </a:extLst>
              </a:tr>
              <a:tr h="179172">
                <a:tc>
                  <a:txBody>
                    <a:bodyPr/>
                    <a:lstStyle/>
                    <a:p>
                      <a:pPr algn="just"/>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4.520***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6.210***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14.597***</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11.611***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388468103"/>
                  </a:ext>
                </a:extLst>
              </a:tr>
              <a:tr h="179172">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(0.232)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(0.407)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(0.012)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(0.158)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184166276"/>
                  </a:ext>
                </a:extLst>
              </a:tr>
              <a:tr h="179172">
                <a:tc>
                  <a:txBody>
                    <a:bodyPr/>
                    <a:lstStyle/>
                    <a:p>
                      <a:pPr algn="just"/>
                      <a:r>
                        <a:rPr lang="en-US" sz="2000" kern="100" dirty="0">
                          <a:effectLst/>
                          <a:latin typeface="Times New Roman" panose="02020603050405020304" pitchFamily="18" charset="0"/>
                          <a:cs typeface="Times New Roman" panose="02020603050405020304" pitchFamily="18" charset="0"/>
                        </a:rPr>
                        <a:t>Year fixed effects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2930745301"/>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Observations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14,132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2,459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14,132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2,459</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965992095"/>
                  </a:ext>
                </a:extLst>
              </a:tr>
              <a:tr h="179172">
                <a:tc>
                  <a:txBody>
                    <a:bodyPr/>
                    <a:lstStyle/>
                    <a:p>
                      <a:pPr algn="just"/>
                      <a:r>
                        <a:rPr lang="en-US" sz="2000" kern="0" dirty="0">
                          <a:effectLst/>
                          <a:latin typeface="Times New Roman" panose="02020603050405020304" pitchFamily="18" charset="0"/>
                          <a:cs typeface="Times New Roman" panose="02020603050405020304" pitchFamily="18" charset="0"/>
                        </a:rPr>
                        <a:t>R-squared</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0.723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0.330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0.322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0.480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95857744"/>
                  </a:ext>
                </a:extLst>
              </a:tr>
            </a:tbl>
          </a:graphicData>
        </a:graphic>
      </p:graphicFrame>
    </p:spTree>
    <p:extLst>
      <p:ext uri="{BB962C8B-B14F-4D97-AF65-F5344CB8AC3E}">
        <p14:creationId xmlns:p14="http://schemas.microsoft.com/office/powerpoint/2010/main" val="3269803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D2D9E-0C6A-BC15-9610-81CF5FD743DE}"/>
              </a:ext>
            </a:extLst>
          </p:cNvPr>
          <p:cNvSpPr>
            <a:spLocks noGrp="1"/>
          </p:cNvSpPr>
          <p:nvPr>
            <p:ph type="title"/>
          </p:nvPr>
        </p:nvSpPr>
        <p:spPr>
          <a:xfrm>
            <a:off x="838200" y="228600"/>
            <a:ext cx="10433165" cy="816430"/>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4. The effect of the pension reform on consumption and savings by households with retired public employees: Heterogeneity analysis on different income groups</a:t>
            </a:r>
            <a:br>
              <a:rPr lang="en-TW" sz="1600" b="1" dirty="0">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A: Full sample</a:t>
            </a:r>
            <a:endParaRPr lang="en-TW" sz="4000" dirty="0"/>
          </a:p>
        </p:txBody>
      </p:sp>
      <p:graphicFrame>
        <p:nvGraphicFramePr>
          <p:cNvPr id="4" name="Table 3">
            <a:extLst>
              <a:ext uri="{FF2B5EF4-FFF2-40B4-BE49-F238E27FC236}">
                <a16:creationId xmlns:a16="http://schemas.microsoft.com/office/drawing/2014/main" id="{35142E81-771D-BE4D-B084-96ABED573051}"/>
              </a:ext>
            </a:extLst>
          </p:cNvPr>
          <p:cNvGraphicFramePr>
            <a:graphicFrameLocks noGrp="1"/>
          </p:cNvGraphicFramePr>
          <p:nvPr>
            <p:extLst>
              <p:ext uri="{D42A27DB-BD31-4B8C-83A1-F6EECF244321}">
                <p14:modId xmlns:p14="http://schemas.microsoft.com/office/powerpoint/2010/main" val="3902597601"/>
              </p:ext>
            </p:extLst>
          </p:nvPr>
        </p:nvGraphicFramePr>
        <p:xfrm>
          <a:off x="920635" y="1045030"/>
          <a:ext cx="10063182" cy="5774575"/>
        </p:xfrm>
        <a:graphic>
          <a:graphicData uri="http://schemas.openxmlformats.org/drawingml/2006/table">
            <a:tbl>
              <a:tblPr firstRow="1" firstCol="1" bandRow="1">
                <a:tableStyleId>{5C22544A-7EE6-4342-B048-85BDC9FD1C3A}</a:tableStyleId>
              </a:tblPr>
              <a:tblGrid>
                <a:gridCol w="2344722">
                  <a:extLst>
                    <a:ext uri="{9D8B030D-6E8A-4147-A177-3AD203B41FA5}">
                      <a16:colId xmlns:a16="http://schemas.microsoft.com/office/drawing/2014/main" val="2561797299"/>
                    </a:ext>
                  </a:extLst>
                </a:gridCol>
                <a:gridCol w="2167609">
                  <a:extLst>
                    <a:ext uri="{9D8B030D-6E8A-4147-A177-3AD203B41FA5}">
                      <a16:colId xmlns:a16="http://schemas.microsoft.com/office/drawing/2014/main" val="216826275"/>
                    </a:ext>
                  </a:extLst>
                </a:gridCol>
                <a:gridCol w="2256166">
                  <a:extLst>
                    <a:ext uri="{9D8B030D-6E8A-4147-A177-3AD203B41FA5}">
                      <a16:colId xmlns:a16="http://schemas.microsoft.com/office/drawing/2014/main" val="3838562244"/>
                    </a:ext>
                  </a:extLst>
                </a:gridCol>
                <a:gridCol w="1626210">
                  <a:extLst>
                    <a:ext uri="{9D8B030D-6E8A-4147-A177-3AD203B41FA5}">
                      <a16:colId xmlns:a16="http://schemas.microsoft.com/office/drawing/2014/main" val="2898539656"/>
                    </a:ext>
                  </a:extLst>
                </a:gridCol>
                <a:gridCol w="1668475">
                  <a:extLst>
                    <a:ext uri="{9D8B030D-6E8A-4147-A177-3AD203B41FA5}">
                      <a16:colId xmlns:a16="http://schemas.microsoft.com/office/drawing/2014/main" val="1067774325"/>
                    </a:ext>
                  </a:extLst>
                </a:gridCol>
              </a:tblGrid>
              <a:tr h="399415">
                <a:tc>
                  <a:txBody>
                    <a:bodyPr/>
                    <a:lstStyle/>
                    <a:p>
                      <a:pPr algn="just"/>
                      <a:r>
                        <a:rPr lang="en-US" sz="1000" kern="0" dirty="0">
                          <a:effectLst/>
                          <a:latin typeface="Times New Roman" panose="02020603050405020304" pitchFamily="18" charset="0"/>
                          <a:cs typeface="Times New Roman" panose="02020603050405020304" pitchFamily="18" charset="0"/>
                        </a:rPr>
                        <a:t>Dependent variable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Savings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1525956756"/>
                  </a:ext>
                </a:extLst>
              </a:tr>
              <a:tr h="179172">
                <a:tc>
                  <a:txBody>
                    <a:bodyPr/>
                    <a:lstStyle/>
                    <a:p>
                      <a:endParaRPr lang="en-TW" sz="1000" dirty="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Low-income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High-income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Low-income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dirty="0">
                          <a:effectLst/>
                          <a:latin typeface="Times New Roman" panose="02020603050405020304" pitchFamily="18" charset="0"/>
                          <a:cs typeface="Times New Roman" panose="02020603050405020304" pitchFamily="18" charset="0"/>
                        </a:rPr>
                        <a:t>High-income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943671825"/>
                  </a:ext>
                </a:extLst>
              </a:tr>
              <a:tr h="179172">
                <a:tc>
                  <a:txBody>
                    <a:bodyPr/>
                    <a:lstStyle/>
                    <a:p>
                      <a:pPr algn="just"/>
                      <a:r>
                        <a:rPr lang="en-US" sz="1000" kern="0" dirty="0" err="1">
                          <a:effectLst/>
                          <a:latin typeface="Times New Roman" panose="02020603050405020304" pitchFamily="18" charset="0"/>
                          <a:cs typeface="Times New Roman" panose="02020603050405020304" pitchFamily="18" charset="0"/>
                        </a:rPr>
                        <a:t>Public_Retired</a:t>
                      </a:r>
                      <a:r>
                        <a:rPr lang="en-US" sz="1000" kern="0" dirty="0">
                          <a:effectLst/>
                          <a:latin typeface="Times New Roman" panose="02020603050405020304" pitchFamily="18" charset="0"/>
                          <a:cs typeface="Times New Roman" panose="02020603050405020304" pitchFamily="18" charset="0"/>
                        </a:rPr>
                        <a:t> *Post</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-0.033**</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-0.041*</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0.006**</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0.017**</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123700016"/>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(0.016)</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(0.024)</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(0.003)</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(0.007)</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365859577"/>
                  </a:ext>
                </a:extLst>
              </a:tr>
              <a:tr h="179172">
                <a:tc>
                  <a:txBody>
                    <a:bodyPr/>
                    <a:lstStyle/>
                    <a:p>
                      <a:pPr algn="just"/>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_Retired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-0.174***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0.031***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437741191"/>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 </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999421115"/>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Post</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0.033***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0.085***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556400000"/>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 </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789576546"/>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Age18_64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0.175***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0.125***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867690195"/>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159405532"/>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Age&gt;65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0.149***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0.127***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306716491"/>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018749973"/>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Age&lt;18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0.093***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0.071***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363840464"/>
                  </a:ext>
                </a:extLst>
              </a:tr>
              <a:tr h="179172">
                <a:tc>
                  <a:txBody>
                    <a:bodyPr/>
                    <a:lstStyle/>
                    <a:p>
                      <a:endParaRPr lang="en-TW" sz="1000" dirty="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191486975"/>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Age of the head of household </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135884826"/>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740775347"/>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278811478"/>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997578375"/>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341768646"/>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504240571"/>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806308631"/>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981181271"/>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263275372"/>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062603199"/>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0.614***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0.515***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0.039***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0.256***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940357084"/>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035413724"/>
                  </a:ext>
                </a:extLst>
              </a:tr>
              <a:tr h="179172">
                <a:tc>
                  <a:txBody>
                    <a:bodyPr/>
                    <a:lstStyle/>
                    <a:p>
                      <a:pPr algn="just"/>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4.520***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6.210***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14.597***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11.611***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388468103"/>
                  </a:ext>
                </a:extLst>
              </a:tr>
              <a:tr h="179172">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(0.232)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(0.407)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(0.158)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184166276"/>
                  </a:ext>
                </a:extLst>
              </a:tr>
              <a:tr h="179172">
                <a:tc>
                  <a:txBody>
                    <a:bodyPr/>
                    <a:lstStyle/>
                    <a:p>
                      <a:pPr algn="just"/>
                      <a:r>
                        <a:rPr lang="en-US" sz="1000" kern="100" dirty="0">
                          <a:effectLst/>
                          <a:latin typeface="Times New Roman" panose="02020603050405020304" pitchFamily="18" charset="0"/>
                          <a:cs typeface="Times New Roman" panose="02020603050405020304" pitchFamily="18" charset="0"/>
                        </a:rPr>
                        <a:t>Year fixed effects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2930745301"/>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Observations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14,132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2,459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14,132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2,459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965992095"/>
                  </a:ext>
                </a:extLst>
              </a:tr>
              <a:tr h="179172">
                <a:tc>
                  <a:txBody>
                    <a:bodyPr/>
                    <a:lstStyle/>
                    <a:p>
                      <a:pPr algn="just"/>
                      <a:r>
                        <a:rPr lang="en-US" sz="1000" kern="0" dirty="0">
                          <a:effectLst/>
                          <a:latin typeface="Times New Roman" panose="02020603050405020304" pitchFamily="18" charset="0"/>
                          <a:cs typeface="Times New Roman" panose="02020603050405020304" pitchFamily="18" charset="0"/>
                        </a:rPr>
                        <a:t>R-squared</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0.723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0.330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0.322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0.480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95857744"/>
                  </a:ext>
                </a:extLst>
              </a:tr>
            </a:tbl>
          </a:graphicData>
        </a:graphic>
      </p:graphicFrame>
    </p:spTree>
    <p:extLst>
      <p:ext uri="{BB962C8B-B14F-4D97-AF65-F5344CB8AC3E}">
        <p14:creationId xmlns:p14="http://schemas.microsoft.com/office/powerpoint/2010/main" val="367208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5E11-D161-BDA3-4379-5EB65CC5E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8D816-2CFD-C522-D32F-68D7E9E57564}"/>
              </a:ext>
            </a:extLst>
          </p:cNvPr>
          <p:cNvSpPr>
            <a:spLocks noGrp="1"/>
          </p:cNvSpPr>
          <p:nvPr>
            <p:ph type="title"/>
          </p:nvPr>
        </p:nvSpPr>
        <p:spPr>
          <a:xfrm>
            <a:off x="779902" y="267439"/>
            <a:ext cx="10515600" cy="775233"/>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4. The effect of the pension reform on consumption and savings by households with retired public employees: Heterogeneity analysis on different income groups </a:t>
            </a:r>
            <a:br>
              <a:rPr lang="en-US" sz="16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sz="4000" dirty="0"/>
          </a:p>
        </p:txBody>
      </p:sp>
      <p:graphicFrame>
        <p:nvGraphicFramePr>
          <p:cNvPr id="4" name="Table 3">
            <a:extLst>
              <a:ext uri="{FF2B5EF4-FFF2-40B4-BE49-F238E27FC236}">
                <a16:creationId xmlns:a16="http://schemas.microsoft.com/office/drawing/2014/main" id="{DE3CCB69-FC36-804D-3276-0D195D75BC89}"/>
              </a:ext>
            </a:extLst>
          </p:cNvPr>
          <p:cNvGraphicFramePr>
            <a:graphicFrameLocks noGrp="1"/>
          </p:cNvGraphicFramePr>
          <p:nvPr>
            <p:extLst>
              <p:ext uri="{D42A27DB-BD31-4B8C-83A1-F6EECF244321}">
                <p14:modId xmlns:p14="http://schemas.microsoft.com/office/powerpoint/2010/main" val="1352346594"/>
              </p:ext>
            </p:extLst>
          </p:nvPr>
        </p:nvGraphicFramePr>
        <p:xfrm>
          <a:off x="838200" y="1034142"/>
          <a:ext cx="10399004" cy="4267200"/>
        </p:xfrm>
        <a:graphic>
          <a:graphicData uri="http://schemas.openxmlformats.org/drawingml/2006/table">
            <a:tbl>
              <a:tblPr firstRow="1" firstCol="1" bandRow="1">
                <a:tableStyleId>{5C22544A-7EE6-4342-B048-85BDC9FD1C3A}</a:tableStyleId>
              </a:tblPr>
              <a:tblGrid>
                <a:gridCol w="2422969">
                  <a:extLst>
                    <a:ext uri="{9D8B030D-6E8A-4147-A177-3AD203B41FA5}">
                      <a16:colId xmlns:a16="http://schemas.microsoft.com/office/drawing/2014/main" val="44921560"/>
                    </a:ext>
                  </a:extLst>
                </a:gridCol>
                <a:gridCol w="2239945">
                  <a:extLst>
                    <a:ext uri="{9D8B030D-6E8A-4147-A177-3AD203B41FA5}">
                      <a16:colId xmlns:a16="http://schemas.microsoft.com/office/drawing/2014/main" val="2503202098"/>
                    </a:ext>
                  </a:extLst>
                </a:gridCol>
                <a:gridCol w="2331457">
                  <a:extLst>
                    <a:ext uri="{9D8B030D-6E8A-4147-A177-3AD203B41FA5}">
                      <a16:colId xmlns:a16="http://schemas.microsoft.com/office/drawing/2014/main" val="3143119298"/>
                    </a:ext>
                  </a:extLst>
                </a:gridCol>
                <a:gridCol w="1680479">
                  <a:extLst>
                    <a:ext uri="{9D8B030D-6E8A-4147-A177-3AD203B41FA5}">
                      <a16:colId xmlns:a16="http://schemas.microsoft.com/office/drawing/2014/main" val="2064784012"/>
                    </a:ext>
                  </a:extLst>
                </a:gridCol>
                <a:gridCol w="1724154">
                  <a:extLst>
                    <a:ext uri="{9D8B030D-6E8A-4147-A177-3AD203B41FA5}">
                      <a16:colId xmlns:a16="http://schemas.microsoft.com/office/drawing/2014/main" val="2454242219"/>
                    </a:ext>
                  </a:extLst>
                </a:gridCol>
              </a:tblGrid>
              <a:tr h="322607">
                <a:tc>
                  <a:txBody>
                    <a:bodyPr/>
                    <a:lstStyle/>
                    <a:p>
                      <a:r>
                        <a:rPr lang="en-US" sz="2000" kern="0" dirty="0">
                          <a:effectLst/>
                          <a:latin typeface="Times New Roman" panose="02020603050405020304" pitchFamily="18" charset="0"/>
                          <a:cs typeface="Times New Roman" panose="02020603050405020304" pitchFamily="18" charset="0"/>
                        </a:rPr>
                        <a:t>Dependent variable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2000" kern="0" dirty="0">
                          <a:effectLst/>
                          <a:latin typeface="Times New Roman" panose="02020603050405020304" pitchFamily="18" charset="0"/>
                          <a:cs typeface="Times New Roman" panose="02020603050405020304" pitchFamily="18" charset="0"/>
                        </a:rPr>
                        <a:t>(2)</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Savings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104561041"/>
                  </a:ext>
                </a:extLst>
              </a:tr>
              <a:tr h="174745">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Low-income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High-income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dirty="0">
                          <a:effectLst/>
                          <a:latin typeface="Times New Roman" panose="02020603050405020304" pitchFamily="18" charset="0"/>
                          <a:cs typeface="Times New Roman" panose="02020603050405020304" pitchFamily="18" charset="0"/>
                        </a:rPr>
                        <a:t>Low-income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dirty="0">
                          <a:effectLst/>
                          <a:latin typeface="Times New Roman" panose="02020603050405020304" pitchFamily="18" charset="0"/>
                          <a:cs typeface="Times New Roman" panose="02020603050405020304" pitchFamily="18" charset="0"/>
                        </a:rPr>
                        <a:t>High-income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370009777"/>
                  </a:ext>
                </a:extLst>
              </a:tr>
              <a:tr h="174745">
                <a:tc>
                  <a:txBody>
                    <a:bodyPr/>
                    <a:lstStyle/>
                    <a:p>
                      <a:r>
                        <a:rPr lang="en-US" sz="2000" kern="0" dirty="0" err="1">
                          <a:effectLst/>
                          <a:latin typeface="Times New Roman" panose="02020603050405020304" pitchFamily="18" charset="0"/>
                          <a:cs typeface="Times New Roman" panose="02020603050405020304" pitchFamily="18" charset="0"/>
                        </a:rPr>
                        <a:t>Public_Retired</a:t>
                      </a:r>
                      <a:r>
                        <a:rPr lang="en-US" sz="2000" kern="0" dirty="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-0.049***</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-0.036</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0.009***</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0.017**</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37614542"/>
                  </a:ext>
                </a:extLst>
              </a:tr>
              <a:tr h="174745">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(0.018)</a:t>
                      </a:r>
                      <a:endParaRPr lang="en-TW" sz="2000" kern="10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(0.025)</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(0.003)</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(0.007)</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367597547"/>
                  </a:ext>
                </a:extLst>
              </a:tr>
              <a:tr h="174745">
                <a:tc>
                  <a:txBody>
                    <a:bodyPr/>
                    <a:lstStyle/>
                    <a:p>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_Retired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-0.183***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-0.170***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009134678"/>
                  </a:ext>
                </a:extLst>
              </a:tr>
              <a:tr h="174745">
                <a:tc>
                  <a:txBody>
                    <a:bodyPr/>
                    <a:lstStyle/>
                    <a:p>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(0.012)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279637439"/>
                  </a:ext>
                </a:extLst>
              </a:tr>
              <a:tr h="174745">
                <a:tc>
                  <a:txBody>
                    <a:bodyPr/>
                    <a:lstStyle/>
                    <a:p>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0.082***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250051835"/>
                  </a:ext>
                </a:extLst>
              </a:tr>
              <a:tr h="174745">
                <a:tc>
                  <a:txBody>
                    <a:bodyPr/>
                    <a:lstStyle/>
                    <a:p>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(0.013)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429957927"/>
                  </a:ext>
                </a:extLst>
              </a:tr>
              <a:tr h="174745">
                <a:tc>
                  <a:txBody>
                    <a:bodyPr/>
                    <a:lstStyle/>
                    <a:p>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3.417***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6.315***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14.228***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11.551***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735448236"/>
                  </a:ext>
                </a:extLst>
              </a:tr>
              <a:tr h="174745">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(0.258)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(0.414)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(0.045)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(0.159)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53459726"/>
                  </a:ext>
                </a:extLst>
              </a:tr>
              <a:tr h="174745">
                <a:tc>
                  <a:txBody>
                    <a:bodyPr/>
                    <a:lstStyle/>
                    <a:p>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609260813"/>
                  </a:ext>
                </a:extLst>
              </a:tr>
              <a:tr h="174745">
                <a:tc>
                  <a:txBody>
                    <a:bodyPr/>
                    <a:lstStyle/>
                    <a:p>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3,182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2,318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3,182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2,318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601201347"/>
                  </a:ext>
                </a:extLst>
              </a:tr>
              <a:tr h="174745">
                <a:tc>
                  <a:txBody>
                    <a:bodyPr/>
                    <a:lstStyle/>
                    <a:p>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0.492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0.330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0.316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0.479</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984678192"/>
                  </a:ext>
                </a:extLst>
              </a:tr>
            </a:tbl>
          </a:graphicData>
        </a:graphic>
      </p:graphicFrame>
    </p:spTree>
    <p:extLst>
      <p:ext uri="{BB962C8B-B14F-4D97-AF65-F5344CB8AC3E}">
        <p14:creationId xmlns:p14="http://schemas.microsoft.com/office/powerpoint/2010/main" val="1293424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1477-9118-5E57-A081-A47A27C832C2}"/>
              </a:ext>
            </a:extLst>
          </p:cNvPr>
          <p:cNvSpPr>
            <a:spLocks noGrp="1"/>
          </p:cNvSpPr>
          <p:nvPr>
            <p:ph type="title"/>
          </p:nvPr>
        </p:nvSpPr>
        <p:spPr>
          <a:xfrm>
            <a:off x="779902" y="267439"/>
            <a:ext cx="10515600" cy="775233"/>
          </a:xfrm>
        </p:spPr>
        <p:txBody>
          <a:bodyPr>
            <a:normAutofit/>
          </a:bodyPr>
          <a:lstStyle/>
          <a:p>
            <a:r>
              <a:rPr lang="en-US" sz="1600" b="1" dirty="0">
                <a:solidFill>
                  <a:srgbClr val="000000"/>
                </a:solidFill>
                <a:effectLst/>
                <a:latin typeface="Times New Roman" panose="02020603050405020304" pitchFamily="18" charset="0"/>
                <a:ea typeface="Times New Roman" panose="02020603050405020304" pitchFamily="18" charset="0"/>
              </a:rPr>
              <a:t>Table 4. The effect of the pension reform on consumption and savings by households with retired public employees: Heterogeneity analysis on different income groups </a:t>
            </a:r>
            <a:br>
              <a:rPr lang="en-US" sz="16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sz="4000" dirty="0"/>
          </a:p>
        </p:txBody>
      </p:sp>
      <p:graphicFrame>
        <p:nvGraphicFramePr>
          <p:cNvPr id="4" name="Table 3">
            <a:extLst>
              <a:ext uri="{FF2B5EF4-FFF2-40B4-BE49-F238E27FC236}">
                <a16:creationId xmlns:a16="http://schemas.microsoft.com/office/drawing/2014/main" id="{701247FE-777F-C248-CDC2-9FF09DA8EB6C}"/>
              </a:ext>
            </a:extLst>
          </p:cNvPr>
          <p:cNvGraphicFramePr>
            <a:graphicFrameLocks noGrp="1"/>
          </p:cNvGraphicFramePr>
          <p:nvPr>
            <p:extLst>
              <p:ext uri="{D42A27DB-BD31-4B8C-83A1-F6EECF244321}">
                <p14:modId xmlns:p14="http://schemas.microsoft.com/office/powerpoint/2010/main" val="1369552886"/>
              </p:ext>
            </p:extLst>
          </p:nvPr>
        </p:nvGraphicFramePr>
        <p:xfrm>
          <a:off x="838200" y="1034142"/>
          <a:ext cx="10399004" cy="5564957"/>
        </p:xfrm>
        <a:graphic>
          <a:graphicData uri="http://schemas.openxmlformats.org/drawingml/2006/table">
            <a:tbl>
              <a:tblPr firstRow="1" firstCol="1" bandRow="1">
                <a:tableStyleId>{5C22544A-7EE6-4342-B048-85BDC9FD1C3A}</a:tableStyleId>
              </a:tblPr>
              <a:tblGrid>
                <a:gridCol w="2422969">
                  <a:extLst>
                    <a:ext uri="{9D8B030D-6E8A-4147-A177-3AD203B41FA5}">
                      <a16:colId xmlns:a16="http://schemas.microsoft.com/office/drawing/2014/main" val="44921560"/>
                    </a:ext>
                  </a:extLst>
                </a:gridCol>
                <a:gridCol w="2239945">
                  <a:extLst>
                    <a:ext uri="{9D8B030D-6E8A-4147-A177-3AD203B41FA5}">
                      <a16:colId xmlns:a16="http://schemas.microsoft.com/office/drawing/2014/main" val="2503202098"/>
                    </a:ext>
                  </a:extLst>
                </a:gridCol>
                <a:gridCol w="2331457">
                  <a:extLst>
                    <a:ext uri="{9D8B030D-6E8A-4147-A177-3AD203B41FA5}">
                      <a16:colId xmlns:a16="http://schemas.microsoft.com/office/drawing/2014/main" val="3143119298"/>
                    </a:ext>
                  </a:extLst>
                </a:gridCol>
                <a:gridCol w="1680479">
                  <a:extLst>
                    <a:ext uri="{9D8B030D-6E8A-4147-A177-3AD203B41FA5}">
                      <a16:colId xmlns:a16="http://schemas.microsoft.com/office/drawing/2014/main" val="2064784012"/>
                    </a:ext>
                  </a:extLst>
                </a:gridCol>
                <a:gridCol w="1724154">
                  <a:extLst>
                    <a:ext uri="{9D8B030D-6E8A-4147-A177-3AD203B41FA5}">
                      <a16:colId xmlns:a16="http://schemas.microsoft.com/office/drawing/2014/main" val="2454242219"/>
                    </a:ext>
                  </a:extLst>
                </a:gridCol>
              </a:tblGrid>
              <a:tr h="322607">
                <a:tc>
                  <a:txBody>
                    <a:bodyPr/>
                    <a:lstStyle/>
                    <a:p>
                      <a:r>
                        <a:rPr lang="en-US" sz="1000" kern="0" dirty="0">
                          <a:effectLst/>
                          <a:latin typeface="Times New Roman" panose="02020603050405020304" pitchFamily="18" charset="0"/>
                          <a:cs typeface="Times New Roman" panose="02020603050405020304" pitchFamily="18" charset="0"/>
                        </a:rPr>
                        <a:t>Dependent variable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Savings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104561041"/>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Low-income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High-income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dirty="0">
                          <a:effectLst/>
                          <a:latin typeface="Times New Roman" panose="02020603050405020304" pitchFamily="18" charset="0"/>
                          <a:cs typeface="Times New Roman" panose="02020603050405020304" pitchFamily="18" charset="0"/>
                        </a:rPr>
                        <a:t>Low-income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dirty="0">
                          <a:effectLst/>
                          <a:latin typeface="Times New Roman" panose="02020603050405020304" pitchFamily="18" charset="0"/>
                          <a:cs typeface="Times New Roman" panose="02020603050405020304" pitchFamily="18" charset="0"/>
                        </a:rPr>
                        <a:t>High-income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370009777"/>
                  </a:ext>
                </a:extLst>
              </a:tr>
              <a:tr h="174745">
                <a:tc>
                  <a:txBody>
                    <a:bodyPr/>
                    <a:lstStyle/>
                    <a:p>
                      <a:r>
                        <a:rPr lang="en-US" sz="1000" kern="0">
                          <a:effectLst/>
                          <a:latin typeface="Times New Roman" panose="02020603050405020304" pitchFamily="18" charset="0"/>
                          <a:cs typeface="Times New Roman" panose="02020603050405020304" pitchFamily="18" charset="0"/>
                        </a:rPr>
                        <a:t>Public_Retired*Post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-0.049***</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-0.036</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0.009***</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0.017**</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37614542"/>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solidFill>
                            <a:srgbClr val="C00000"/>
                          </a:solidFill>
                          <a:effectLst/>
                          <a:latin typeface="Times New Roman" panose="02020603050405020304" pitchFamily="18" charset="0"/>
                          <a:cs typeface="Times New Roman" panose="02020603050405020304" pitchFamily="18" charset="0"/>
                        </a:rPr>
                        <a:t>(0.018)</a:t>
                      </a:r>
                      <a:endParaRPr lang="en-TW" sz="1000" kern="10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(0.025)</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(0.003)</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(0.007)</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367597547"/>
                  </a:ext>
                </a:extLst>
              </a:tr>
              <a:tr h="174745">
                <a:tc>
                  <a:txBody>
                    <a:bodyPr/>
                    <a:lstStyle/>
                    <a:p>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_Retired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-0.183***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-0.170***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009134678"/>
                  </a:ext>
                </a:extLst>
              </a:tr>
              <a:tr h="174745">
                <a:tc>
                  <a:txBody>
                    <a:bodyPr/>
                    <a:lstStyle/>
                    <a:p>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279637439"/>
                  </a:ext>
                </a:extLst>
              </a:tr>
              <a:tr h="174745">
                <a:tc>
                  <a:txBody>
                    <a:bodyPr/>
                    <a:lstStyle/>
                    <a:p>
                      <a:r>
                        <a:rPr lang="en-US" sz="1000" kern="0">
                          <a:effectLst/>
                          <a:latin typeface="Times New Roman" panose="02020603050405020304" pitchFamily="18" charset="0"/>
                          <a:cs typeface="Times New Roman" panose="02020603050405020304" pitchFamily="18" charset="0"/>
                        </a:rPr>
                        <a:t>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0.082***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250051835"/>
                  </a:ext>
                </a:extLst>
              </a:tr>
              <a:tr h="174745">
                <a:tc>
                  <a:txBody>
                    <a:bodyPr/>
                    <a:lstStyle/>
                    <a:p>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429957927"/>
                  </a:ext>
                </a:extLst>
              </a:tr>
              <a:tr h="174745">
                <a:tc>
                  <a:txBody>
                    <a:bodyPr/>
                    <a:lstStyle/>
                    <a:p>
                      <a:r>
                        <a:rPr lang="en-US" sz="1000" kern="0">
                          <a:effectLst/>
                          <a:latin typeface="Times New Roman" panose="02020603050405020304" pitchFamily="18" charset="0"/>
                          <a:cs typeface="Times New Roman" panose="02020603050405020304" pitchFamily="18" charset="0"/>
                        </a:rPr>
                        <a:t>Age18_64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0.153***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176930573"/>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088068423"/>
                  </a:ext>
                </a:extLst>
              </a:tr>
              <a:tr h="174745">
                <a:tc>
                  <a:txBody>
                    <a:bodyPr/>
                    <a:lstStyle/>
                    <a:p>
                      <a:r>
                        <a:rPr lang="en-US" sz="1000" kern="0">
                          <a:effectLst/>
                          <a:latin typeface="Times New Roman" panose="02020603050405020304" pitchFamily="18" charset="0"/>
                          <a:cs typeface="Times New Roman" panose="02020603050405020304" pitchFamily="18" charset="0"/>
                        </a:rPr>
                        <a:t>Age&gt;65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0.139***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0.122***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150642849"/>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10836048"/>
                  </a:ext>
                </a:extLst>
              </a:tr>
              <a:tr h="174745">
                <a:tc>
                  <a:txBody>
                    <a:bodyPr/>
                    <a:lstStyle/>
                    <a:p>
                      <a:r>
                        <a:rPr lang="en-US" sz="1000" kern="0">
                          <a:effectLst/>
                          <a:latin typeface="Times New Roman" panose="02020603050405020304" pitchFamily="18" charset="0"/>
                          <a:cs typeface="Times New Roman" panose="02020603050405020304" pitchFamily="18" charset="0"/>
                        </a:rPr>
                        <a:t>Age&lt;18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0.052***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0.075***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365664012"/>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261801993"/>
                  </a:ext>
                </a:extLst>
              </a:tr>
              <a:tr h="174745">
                <a:tc>
                  <a:txBody>
                    <a:bodyPr/>
                    <a:lstStyle/>
                    <a:p>
                      <a:r>
                        <a:rPr lang="en-US" sz="1000" kern="0">
                          <a:effectLst/>
                          <a:latin typeface="Times New Roman" panose="02020603050405020304" pitchFamily="18" charset="0"/>
                          <a:cs typeface="Times New Roman" panose="02020603050405020304" pitchFamily="18" charset="0"/>
                        </a:rPr>
                        <a:t>Age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6305562"/>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08494405"/>
                  </a:ext>
                </a:extLst>
              </a:tr>
              <a:tr h="174745">
                <a:tc>
                  <a:txBody>
                    <a:bodyPr/>
                    <a:lstStyle/>
                    <a:p>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769616323"/>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497627824"/>
                  </a:ext>
                </a:extLst>
              </a:tr>
              <a:tr h="174745">
                <a:tc>
                  <a:txBody>
                    <a:bodyPr/>
                    <a:lstStyle/>
                    <a:p>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383921345"/>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215726266"/>
                  </a:ext>
                </a:extLst>
              </a:tr>
              <a:tr h="174745">
                <a:tc>
                  <a:txBody>
                    <a:bodyPr/>
                    <a:lstStyle/>
                    <a:p>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56230026"/>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91652235"/>
                  </a:ext>
                </a:extLst>
              </a:tr>
              <a:tr h="174745">
                <a:tc>
                  <a:txBody>
                    <a:bodyPr/>
                    <a:lstStyle/>
                    <a:p>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28078362"/>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073892878"/>
                  </a:ext>
                </a:extLst>
              </a:tr>
              <a:tr h="174745">
                <a:tc>
                  <a:txBody>
                    <a:bodyPr/>
                    <a:lstStyle/>
                    <a:p>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0.722***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0.508***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0.260***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047273326"/>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(0.030)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252571495"/>
                  </a:ext>
                </a:extLst>
              </a:tr>
              <a:tr h="174745">
                <a:tc>
                  <a:txBody>
                    <a:bodyPr/>
                    <a:lstStyle/>
                    <a:p>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3.417***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6.315***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14.228***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11.551***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735448236"/>
                  </a:ext>
                </a:extLst>
              </a:tr>
              <a:tr h="174745">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(0.258)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(0.414)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(0.045)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(0.159)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53459726"/>
                  </a:ext>
                </a:extLst>
              </a:tr>
              <a:tr h="174745">
                <a:tc>
                  <a:txBody>
                    <a:bodyPr/>
                    <a:lstStyle/>
                    <a:p>
                      <a:r>
                        <a:rPr lang="en-US" sz="1000" kern="100">
                          <a:effectLst/>
                          <a:latin typeface="Times New Roman" panose="02020603050405020304" pitchFamily="18" charset="0"/>
                          <a:cs typeface="Times New Roman" panose="02020603050405020304" pitchFamily="18" charset="0"/>
                        </a:rPr>
                        <a:t>Year fixed effects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609260813"/>
                  </a:ext>
                </a:extLst>
              </a:tr>
              <a:tr h="174745">
                <a:tc>
                  <a:txBody>
                    <a:bodyPr/>
                    <a:lstStyle/>
                    <a:p>
                      <a:r>
                        <a:rPr lang="en-US" sz="1000" kern="0">
                          <a:effectLst/>
                          <a:latin typeface="Times New Roman" panose="02020603050405020304" pitchFamily="18" charset="0"/>
                          <a:cs typeface="Times New Roman" panose="02020603050405020304" pitchFamily="18" charset="0"/>
                        </a:rPr>
                        <a:t>Observations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3,182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2,318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3,182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2,318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601201347"/>
                  </a:ext>
                </a:extLst>
              </a:tr>
              <a:tr h="174745">
                <a:tc>
                  <a:txBody>
                    <a:bodyPr/>
                    <a:lstStyle/>
                    <a:p>
                      <a:r>
                        <a:rPr lang="en-US" sz="1000" kern="0">
                          <a:effectLst/>
                          <a:latin typeface="Times New Roman" panose="02020603050405020304" pitchFamily="18" charset="0"/>
                          <a:cs typeface="Times New Roman" panose="02020603050405020304" pitchFamily="18" charset="0"/>
                        </a:rPr>
                        <a:t>R-squared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0.492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0.330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0.316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0.479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984678192"/>
                  </a:ext>
                </a:extLst>
              </a:tr>
            </a:tbl>
          </a:graphicData>
        </a:graphic>
      </p:graphicFrame>
    </p:spTree>
    <p:extLst>
      <p:ext uri="{BB962C8B-B14F-4D97-AF65-F5344CB8AC3E}">
        <p14:creationId xmlns:p14="http://schemas.microsoft.com/office/powerpoint/2010/main" val="1808539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DE4DF-B0BC-561E-85EF-03BDD79E81B2}"/>
              </a:ext>
            </a:extLst>
          </p:cNvPr>
          <p:cNvSpPr>
            <a:spLocks noGrp="1"/>
          </p:cNvSpPr>
          <p:nvPr>
            <p:ph type="title"/>
          </p:nvPr>
        </p:nvSpPr>
        <p:spPr>
          <a:xfrm>
            <a:off x="989233" y="158311"/>
            <a:ext cx="10515600" cy="813680"/>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5 The effect of the pension reform on consumption and savings by households with current public employees </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endParaRPr lang="en-TW" dirty="0"/>
          </a:p>
        </p:txBody>
      </p:sp>
      <p:graphicFrame>
        <p:nvGraphicFramePr>
          <p:cNvPr id="4" name="Table 3">
            <a:extLst>
              <a:ext uri="{FF2B5EF4-FFF2-40B4-BE49-F238E27FC236}">
                <a16:creationId xmlns:a16="http://schemas.microsoft.com/office/drawing/2014/main" id="{599A970C-6ECB-4C27-2669-90E7C2694111}"/>
              </a:ext>
            </a:extLst>
          </p:cNvPr>
          <p:cNvGraphicFramePr>
            <a:graphicFrameLocks noGrp="1"/>
          </p:cNvGraphicFramePr>
          <p:nvPr>
            <p:extLst>
              <p:ext uri="{D42A27DB-BD31-4B8C-83A1-F6EECF244321}">
                <p14:modId xmlns:p14="http://schemas.microsoft.com/office/powerpoint/2010/main" val="1367382967"/>
              </p:ext>
            </p:extLst>
          </p:nvPr>
        </p:nvGraphicFramePr>
        <p:xfrm>
          <a:off x="1164771" y="794658"/>
          <a:ext cx="8577943" cy="3962400"/>
        </p:xfrm>
        <a:graphic>
          <a:graphicData uri="http://schemas.openxmlformats.org/drawingml/2006/table">
            <a:tbl>
              <a:tblPr firstRow="1" firstCol="1" bandRow="1">
                <a:tableStyleId>{5C22544A-7EE6-4342-B048-85BDC9FD1C3A}</a:tableStyleId>
              </a:tblPr>
              <a:tblGrid>
                <a:gridCol w="2636860">
                  <a:extLst>
                    <a:ext uri="{9D8B030D-6E8A-4147-A177-3AD203B41FA5}">
                      <a16:colId xmlns:a16="http://schemas.microsoft.com/office/drawing/2014/main" val="2739740987"/>
                    </a:ext>
                  </a:extLst>
                </a:gridCol>
                <a:gridCol w="2607694">
                  <a:extLst>
                    <a:ext uri="{9D8B030D-6E8A-4147-A177-3AD203B41FA5}">
                      <a16:colId xmlns:a16="http://schemas.microsoft.com/office/drawing/2014/main" val="927248580"/>
                    </a:ext>
                  </a:extLst>
                </a:gridCol>
                <a:gridCol w="3333389">
                  <a:extLst>
                    <a:ext uri="{9D8B030D-6E8A-4147-A177-3AD203B41FA5}">
                      <a16:colId xmlns:a16="http://schemas.microsoft.com/office/drawing/2014/main" val="1029420118"/>
                    </a:ext>
                  </a:extLst>
                </a:gridCol>
              </a:tblGrid>
              <a:tr h="371084">
                <a:tc>
                  <a:txBody>
                    <a:bodyPr/>
                    <a:lstStyle/>
                    <a:p>
                      <a:endParaRPr lang="en-TW" sz="2000" dirty="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(2)</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Savings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3065343987"/>
                  </a:ext>
                </a:extLst>
              </a:tr>
              <a:tr h="190826">
                <a:tc>
                  <a:txBody>
                    <a:bodyPr/>
                    <a:lstStyle/>
                    <a:p>
                      <a:pPr algn="just"/>
                      <a:r>
                        <a:rPr lang="en-US" sz="2000" kern="0" dirty="0" err="1">
                          <a:effectLst/>
                          <a:latin typeface="Times New Roman" panose="02020603050405020304" pitchFamily="18" charset="0"/>
                          <a:cs typeface="Times New Roman" panose="02020603050405020304" pitchFamily="18" charset="0"/>
                        </a:rPr>
                        <a:t>Public_Current</a:t>
                      </a:r>
                      <a:r>
                        <a:rPr lang="en-US" sz="2000" kern="0" dirty="0">
                          <a:effectLst/>
                          <a:latin typeface="Times New Roman" panose="02020603050405020304" pitchFamily="18" charset="0"/>
                          <a:cs typeface="Times New Roman" panose="02020603050405020304" pitchFamily="18" charset="0"/>
                        </a:rPr>
                        <a:t> *Post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0.014</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14648607"/>
                  </a:ext>
                </a:extLst>
              </a:tr>
              <a:tr h="190826">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(0.008)</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899519078"/>
                  </a:ext>
                </a:extLst>
              </a:tr>
              <a:tr h="190826">
                <a:tc>
                  <a:txBody>
                    <a:bodyPr/>
                    <a:lstStyle/>
                    <a:p>
                      <a:pPr algn="just"/>
                      <a:r>
                        <a:rPr lang="en-US" sz="2000" kern="100" dirty="0" err="1">
                          <a:effectLst/>
                          <a:latin typeface="Times New Roman" panose="02020603050405020304" pitchFamily="18" charset="0"/>
                          <a:cs typeface="Times New Roman" panose="02020603050405020304" pitchFamily="18" charset="0"/>
                        </a:rPr>
                        <a:t>Public</a:t>
                      </a:r>
                      <a:r>
                        <a:rPr lang="en-US" sz="2000" kern="0" dirty="0" err="1">
                          <a:effectLst/>
                          <a:latin typeface="Times New Roman" panose="02020603050405020304" pitchFamily="18" charset="0"/>
                          <a:cs typeface="Times New Roman" panose="02020603050405020304" pitchFamily="18" charset="0"/>
                        </a:rPr>
                        <a:t>_Current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-0.088***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885822726"/>
                  </a:ext>
                </a:extLst>
              </a:tr>
              <a:tr h="190826">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(0.006)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967932510"/>
                  </a:ext>
                </a:extLst>
              </a:tr>
              <a:tr h="190826">
                <a:tc>
                  <a:txBody>
                    <a:bodyPr/>
                    <a:lstStyle/>
                    <a:p>
                      <a:pPr algn="just"/>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0.030***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4257121964"/>
                  </a:ext>
                </a:extLst>
              </a:tr>
              <a:tr h="190826">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887019590"/>
                  </a:ext>
                </a:extLst>
              </a:tr>
              <a:tr h="190826">
                <a:tc>
                  <a:txBody>
                    <a:bodyPr/>
                    <a:lstStyle/>
                    <a:p>
                      <a:pPr algn="just"/>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4.796***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12.620***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415257360"/>
                  </a:ext>
                </a:extLst>
              </a:tr>
              <a:tr h="190826">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(0.046)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(0.028)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341794478"/>
                  </a:ext>
                </a:extLst>
              </a:tr>
              <a:tr h="190826">
                <a:tc>
                  <a:txBody>
                    <a:bodyPr/>
                    <a:lstStyle/>
                    <a:p>
                      <a:pPr algn="just"/>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225925871"/>
                  </a:ext>
                </a:extLst>
              </a:tr>
              <a:tr h="190826">
                <a:tc>
                  <a:txBody>
                    <a:bodyPr/>
                    <a:lstStyle/>
                    <a:p>
                      <a:pPr algn="just"/>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53,552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53,552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977157306"/>
                  </a:ext>
                </a:extLst>
              </a:tr>
              <a:tr h="190826">
                <a:tc>
                  <a:txBody>
                    <a:bodyPr/>
                    <a:lstStyle/>
                    <a:p>
                      <a:pPr algn="just"/>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0.741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0.299</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226216462"/>
                  </a:ext>
                </a:extLst>
              </a:tr>
            </a:tbl>
          </a:graphicData>
        </a:graphic>
      </p:graphicFrame>
    </p:spTree>
    <p:extLst>
      <p:ext uri="{BB962C8B-B14F-4D97-AF65-F5344CB8AC3E}">
        <p14:creationId xmlns:p14="http://schemas.microsoft.com/office/powerpoint/2010/main" val="4136335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DE4DF-B0BC-561E-85EF-03BDD79E81B2}"/>
              </a:ext>
            </a:extLst>
          </p:cNvPr>
          <p:cNvSpPr>
            <a:spLocks noGrp="1"/>
          </p:cNvSpPr>
          <p:nvPr>
            <p:ph type="title"/>
          </p:nvPr>
        </p:nvSpPr>
        <p:spPr>
          <a:xfrm>
            <a:off x="989233" y="158311"/>
            <a:ext cx="10515600" cy="813680"/>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5 The effect of the pension reform on consumption and savings by households with current public employees </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endParaRPr lang="en-TW" dirty="0"/>
          </a:p>
        </p:txBody>
      </p:sp>
      <p:graphicFrame>
        <p:nvGraphicFramePr>
          <p:cNvPr id="4" name="Table 3">
            <a:extLst>
              <a:ext uri="{FF2B5EF4-FFF2-40B4-BE49-F238E27FC236}">
                <a16:creationId xmlns:a16="http://schemas.microsoft.com/office/drawing/2014/main" id="{599A970C-6ECB-4C27-2669-90E7C2694111}"/>
              </a:ext>
            </a:extLst>
          </p:cNvPr>
          <p:cNvGraphicFramePr>
            <a:graphicFrameLocks noGrp="1"/>
          </p:cNvGraphicFramePr>
          <p:nvPr/>
        </p:nvGraphicFramePr>
        <p:xfrm>
          <a:off x="1164771" y="794658"/>
          <a:ext cx="8577943" cy="5905038"/>
        </p:xfrm>
        <a:graphic>
          <a:graphicData uri="http://schemas.openxmlformats.org/drawingml/2006/table">
            <a:tbl>
              <a:tblPr firstRow="1" firstCol="1" bandRow="1">
                <a:tableStyleId>{5C22544A-7EE6-4342-B048-85BDC9FD1C3A}</a:tableStyleId>
              </a:tblPr>
              <a:tblGrid>
                <a:gridCol w="2636860">
                  <a:extLst>
                    <a:ext uri="{9D8B030D-6E8A-4147-A177-3AD203B41FA5}">
                      <a16:colId xmlns:a16="http://schemas.microsoft.com/office/drawing/2014/main" val="2739740987"/>
                    </a:ext>
                  </a:extLst>
                </a:gridCol>
                <a:gridCol w="2607694">
                  <a:extLst>
                    <a:ext uri="{9D8B030D-6E8A-4147-A177-3AD203B41FA5}">
                      <a16:colId xmlns:a16="http://schemas.microsoft.com/office/drawing/2014/main" val="927248580"/>
                    </a:ext>
                  </a:extLst>
                </a:gridCol>
                <a:gridCol w="3333389">
                  <a:extLst>
                    <a:ext uri="{9D8B030D-6E8A-4147-A177-3AD203B41FA5}">
                      <a16:colId xmlns:a16="http://schemas.microsoft.com/office/drawing/2014/main" val="1029420118"/>
                    </a:ext>
                  </a:extLst>
                </a:gridCol>
              </a:tblGrid>
              <a:tr h="371084">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Savings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3065343987"/>
                  </a:ext>
                </a:extLst>
              </a:tr>
              <a:tr h="190826">
                <a:tc>
                  <a:txBody>
                    <a:bodyPr/>
                    <a:lstStyle/>
                    <a:p>
                      <a:pPr algn="just"/>
                      <a:r>
                        <a:rPr lang="en-US" sz="1000" kern="0" dirty="0" err="1">
                          <a:effectLst/>
                          <a:latin typeface="Times New Roman" panose="02020603050405020304" pitchFamily="18" charset="0"/>
                          <a:cs typeface="Times New Roman" panose="02020603050405020304" pitchFamily="18" charset="0"/>
                        </a:rPr>
                        <a:t>Public_Current</a:t>
                      </a:r>
                      <a:r>
                        <a:rPr lang="en-US" sz="1000" kern="0" dirty="0">
                          <a:effectLst/>
                          <a:latin typeface="Times New Roman" panose="02020603050405020304" pitchFamily="18" charset="0"/>
                          <a:cs typeface="Times New Roman" panose="02020603050405020304" pitchFamily="18" charset="0"/>
                        </a:rPr>
                        <a:t> *Post</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0.014</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14648607"/>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(0.008)</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899519078"/>
                  </a:ext>
                </a:extLst>
              </a:tr>
              <a:tr h="190826">
                <a:tc>
                  <a:txBody>
                    <a:bodyPr/>
                    <a:lstStyle/>
                    <a:p>
                      <a:pPr algn="just"/>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_Current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-0.088***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885822726"/>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967932510"/>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0.030***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4257121964"/>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887019590"/>
                  </a:ext>
                </a:extLst>
              </a:tr>
              <a:tr h="190826">
                <a:tc>
                  <a:txBody>
                    <a:bodyPr/>
                    <a:lstStyle/>
                    <a:p>
                      <a:pPr algn="just"/>
                      <a:r>
                        <a:rPr lang="en-US" sz="1000" kern="0" dirty="0">
                          <a:effectLst/>
                          <a:latin typeface="Times New Roman" panose="02020603050405020304" pitchFamily="18" charset="0"/>
                          <a:cs typeface="Times New Roman" panose="02020603050405020304" pitchFamily="18" charset="0"/>
                        </a:rPr>
                        <a:t>Age18_64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0.082***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723921682"/>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453742392"/>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Age&gt;65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0.078***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157326044"/>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484887171"/>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Age&lt;18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0.086***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349026873"/>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585081280"/>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Age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493971975"/>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065140286"/>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391263788"/>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783297346"/>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323748684"/>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636011188"/>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482708165"/>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971245071"/>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4135286596"/>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354028762"/>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0.594***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0.190***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048241688"/>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388958565"/>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4.796***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12.620***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415257360"/>
                  </a:ext>
                </a:extLst>
              </a:tr>
              <a:tr h="190826">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(0.046)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(0.028)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2341794478"/>
                  </a:ext>
                </a:extLst>
              </a:tr>
              <a:tr h="190826">
                <a:tc>
                  <a:txBody>
                    <a:bodyPr/>
                    <a:lstStyle/>
                    <a:p>
                      <a:pPr algn="just"/>
                      <a:r>
                        <a:rPr lang="en-US" sz="1000" kern="100">
                          <a:effectLst/>
                          <a:latin typeface="Times New Roman" panose="02020603050405020304" pitchFamily="18" charset="0"/>
                          <a:cs typeface="Times New Roman" panose="02020603050405020304" pitchFamily="18" charset="0"/>
                        </a:rPr>
                        <a:t>Year fixed effects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1225925871"/>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Observations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53,552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53,552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977157306"/>
                  </a:ext>
                </a:extLst>
              </a:tr>
              <a:tr h="190826">
                <a:tc>
                  <a:txBody>
                    <a:bodyPr/>
                    <a:lstStyle/>
                    <a:p>
                      <a:pPr algn="just"/>
                      <a:r>
                        <a:rPr lang="en-US" sz="1000" kern="0">
                          <a:effectLst/>
                          <a:latin typeface="Times New Roman" panose="02020603050405020304" pitchFamily="18" charset="0"/>
                          <a:cs typeface="Times New Roman" panose="02020603050405020304" pitchFamily="18" charset="0"/>
                        </a:rPr>
                        <a:t>R-squared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0.741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0.299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solidFill>
                      <a:schemeClr val="bg1">
                        <a:lumMod val="95000"/>
                      </a:schemeClr>
                    </a:solidFill>
                  </a:tcPr>
                </a:tc>
                <a:extLst>
                  <a:ext uri="{0D108BD9-81ED-4DB2-BD59-A6C34878D82A}">
                    <a16:rowId xmlns:a16="http://schemas.microsoft.com/office/drawing/2014/main" val="3226216462"/>
                  </a:ext>
                </a:extLst>
              </a:tr>
            </a:tbl>
          </a:graphicData>
        </a:graphic>
      </p:graphicFrame>
    </p:spTree>
    <p:extLst>
      <p:ext uri="{BB962C8B-B14F-4D97-AF65-F5344CB8AC3E}">
        <p14:creationId xmlns:p14="http://schemas.microsoft.com/office/powerpoint/2010/main" val="1834976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AEFF6-5726-8A7B-21FE-C19D02EF33F5}"/>
              </a:ext>
            </a:extLst>
          </p:cNvPr>
          <p:cNvSpPr>
            <a:spLocks noGrp="1"/>
          </p:cNvSpPr>
          <p:nvPr>
            <p:ph type="title"/>
          </p:nvPr>
        </p:nvSpPr>
        <p:spPr/>
        <p:txBody>
          <a:bodyPr/>
          <a:lstStyle/>
          <a:p>
            <a:r>
              <a:rPr lang="en-US" dirty="0"/>
              <a:t>1. Motivation</a:t>
            </a:r>
            <a:endParaRPr lang="en-TW" dirty="0"/>
          </a:p>
        </p:txBody>
      </p:sp>
      <p:sp>
        <p:nvSpPr>
          <p:cNvPr id="3" name="Content Placeholder 2">
            <a:extLst>
              <a:ext uri="{FF2B5EF4-FFF2-40B4-BE49-F238E27FC236}">
                <a16:creationId xmlns:a16="http://schemas.microsoft.com/office/drawing/2014/main" id="{5202FB0E-AC55-6592-6846-978A9342ACDD}"/>
              </a:ext>
            </a:extLst>
          </p:cNvPr>
          <p:cNvSpPr>
            <a:spLocks noGrp="1"/>
          </p:cNvSpPr>
          <p:nvPr>
            <p:ph idx="1"/>
          </p:nvPr>
        </p:nvSpPr>
        <p:spPr>
          <a:xfrm>
            <a:off x="838200" y="1542361"/>
            <a:ext cx="10515600" cy="4634602"/>
          </a:xfrm>
        </p:spPr>
        <p:txBody>
          <a:bodyPr>
            <a:normAutofit/>
          </a:bodyPr>
          <a:lstStyle/>
          <a:p>
            <a:pPr algn="just"/>
            <a:r>
              <a:rPr lang="en-US" dirty="0"/>
              <a:t>As the government faces the challenges of unfunded liabilities in defined benefit pension plans, the following are some measures:</a:t>
            </a:r>
          </a:p>
          <a:p>
            <a:pPr marL="457200" lvl="1" indent="0">
              <a:buNone/>
            </a:pPr>
            <a:r>
              <a:rPr lang="en-US" dirty="0"/>
              <a:t>(1) Reducing pension benefits, </a:t>
            </a:r>
            <a:br>
              <a:rPr lang="en-US" dirty="0"/>
            </a:br>
            <a:r>
              <a:rPr lang="en-US" dirty="0"/>
              <a:t>(2) Raising the minimum retirement age, </a:t>
            </a:r>
            <a:br>
              <a:rPr lang="en-US" dirty="0"/>
            </a:br>
            <a:r>
              <a:rPr lang="en-US" dirty="0"/>
              <a:t>(3) Shifting from a DB to a DC system</a:t>
            </a:r>
            <a:br>
              <a:rPr lang="en-US" dirty="0"/>
            </a:br>
            <a:r>
              <a:rPr lang="en-US" dirty="0"/>
              <a:t>(4) Increasing government subsidies</a:t>
            </a:r>
            <a:br>
              <a:rPr lang="en-US" dirty="0"/>
            </a:br>
            <a:r>
              <a:rPr lang="en-US" dirty="0"/>
              <a:t>(5) Increasing the contribution ratio of employees</a:t>
            </a:r>
          </a:p>
          <a:p>
            <a:pPr algn="just"/>
            <a:r>
              <a:rPr lang="en-US" dirty="0"/>
              <a:t>While pension reforms can alleviate the financial burdens of the government, their impact on household decisions, such as consumption and savings, merits a comprehensive examination. </a:t>
            </a:r>
          </a:p>
          <a:p>
            <a:endParaRPr lang="en-TW" dirty="0"/>
          </a:p>
        </p:txBody>
      </p:sp>
    </p:spTree>
    <p:extLst>
      <p:ext uri="{BB962C8B-B14F-4D97-AF65-F5344CB8AC3E}">
        <p14:creationId xmlns:p14="http://schemas.microsoft.com/office/powerpoint/2010/main" val="1148159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E514-4F94-EB64-FC08-65E63BDEF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B6432-C29C-5D74-E6FA-0037E4F6E02C}"/>
              </a:ext>
            </a:extLst>
          </p:cNvPr>
          <p:cNvSpPr>
            <a:spLocks noGrp="1"/>
          </p:cNvSpPr>
          <p:nvPr>
            <p:ph type="title"/>
          </p:nvPr>
        </p:nvSpPr>
        <p:spPr>
          <a:xfrm>
            <a:off x="838200" y="552412"/>
            <a:ext cx="10515600" cy="571309"/>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5 The effect of the pension reform on consumption and savings by households with current public employees </a:t>
            </a:r>
            <a:br>
              <a:rPr lang="en-US" sz="1800" b="1" dirty="0">
                <a:solidFill>
                  <a:srgbClr val="000000"/>
                </a:solidFill>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B PSM sample</a:t>
            </a:r>
            <a:br>
              <a:rPr lang="en-TW" sz="1800" kern="100" dirty="0">
                <a:effectLst/>
                <a:latin typeface="Times New Roman" panose="02020603050405020304" pitchFamily="18" charset="0"/>
                <a:ea typeface="PMingLiU" panose="02020500000000000000" pitchFamily="18" charset="-120"/>
              </a:rPr>
            </a:br>
            <a:endParaRPr lang="en-TW" dirty="0"/>
          </a:p>
        </p:txBody>
      </p:sp>
      <p:graphicFrame>
        <p:nvGraphicFramePr>
          <p:cNvPr id="4" name="Table 3">
            <a:extLst>
              <a:ext uri="{FF2B5EF4-FFF2-40B4-BE49-F238E27FC236}">
                <a16:creationId xmlns:a16="http://schemas.microsoft.com/office/drawing/2014/main" id="{8985F8AF-B5C2-F606-C059-73BA541C036C}"/>
              </a:ext>
            </a:extLst>
          </p:cNvPr>
          <p:cNvGraphicFramePr>
            <a:graphicFrameLocks noGrp="1"/>
          </p:cNvGraphicFramePr>
          <p:nvPr>
            <p:extLst>
              <p:ext uri="{D42A27DB-BD31-4B8C-83A1-F6EECF244321}">
                <p14:modId xmlns:p14="http://schemas.microsoft.com/office/powerpoint/2010/main" val="1335695085"/>
              </p:ext>
            </p:extLst>
          </p:nvPr>
        </p:nvGraphicFramePr>
        <p:xfrm>
          <a:off x="931025" y="838066"/>
          <a:ext cx="8974975" cy="3962400"/>
        </p:xfrm>
        <a:graphic>
          <a:graphicData uri="http://schemas.openxmlformats.org/drawingml/2006/table">
            <a:tbl>
              <a:tblPr firstRow="1" firstCol="1" bandRow="1">
                <a:tableStyleId>{5C22544A-7EE6-4342-B048-85BDC9FD1C3A}</a:tableStyleId>
              </a:tblPr>
              <a:tblGrid>
                <a:gridCol w="2762471">
                  <a:extLst>
                    <a:ext uri="{9D8B030D-6E8A-4147-A177-3AD203B41FA5}">
                      <a16:colId xmlns:a16="http://schemas.microsoft.com/office/drawing/2014/main" val="1152124986"/>
                    </a:ext>
                  </a:extLst>
                </a:gridCol>
                <a:gridCol w="2726829">
                  <a:extLst>
                    <a:ext uri="{9D8B030D-6E8A-4147-A177-3AD203B41FA5}">
                      <a16:colId xmlns:a16="http://schemas.microsoft.com/office/drawing/2014/main" val="4046739028"/>
                    </a:ext>
                  </a:extLst>
                </a:gridCol>
                <a:gridCol w="3485675">
                  <a:extLst>
                    <a:ext uri="{9D8B030D-6E8A-4147-A177-3AD203B41FA5}">
                      <a16:colId xmlns:a16="http://schemas.microsoft.com/office/drawing/2014/main" val="479687195"/>
                    </a:ext>
                  </a:extLst>
                </a:gridCol>
              </a:tblGrid>
              <a:tr h="364854">
                <a:tc>
                  <a:txBody>
                    <a:bodyPr/>
                    <a:lstStyle/>
                    <a:p>
                      <a:endParaRPr lang="en-TW" sz="2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2000" kern="0">
                          <a:effectLst/>
                          <a:latin typeface="Times New Roman" panose="02020603050405020304" pitchFamily="18" charset="0"/>
                          <a:cs typeface="Times New Roman" panose="02020603050405020304" pitchFamily="18" charset="0"/>
                        </a:rPr>
                        <a:t>(2)</a:t>
                      </a:r>
                      <a:endParaRPr lang="en-TW" sz="2000" kern="100">
                        <a:effectLst/>
                        <a:latin typeface="Times New Roman" panose="02020603050405020304" pitchFamily="18" charset="0"/>
                        <a:cs typeface="Times New Roman" panose="02020603050405020304" pitchFamily="18" charset="0"/>
                      </a:endParaRPr>
                    </a:p>
                    <a:p>
                      <a:pPr algn="ctr"/>
                      <a:r>
                        <a:rPr lang="en-US" sz="2000" kern="0">
                          <a:effectLst/>
                          <a:latin typeface="Times New Roman" panose="02020603050405020304" pitchFamily="18" charset="0"/>
                          <a:cs typeface="Times New Roman" panose="02020603050405020304" pitchFamily="18" charset="0"/>
                        </a:rPr>
                        <a:t>Savings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1480872317"/>
                  </a:ext>
                </a:extLst>
              </a:tr>
              <a:tr h="187621">
                <a:tc>
                  <a:txBody>
                    <a:bodyPr/>
                    <a:lstStyle/>
                    <a:p>
                      <a:r>
                        <a:rPr lang="en-US" sz="2000" kern="0">
                          <a:effectLst/>
                          <a:latin typeface="Times New Roman" panose="02020603050405020304" pitchFamily="18" charset="0"/>
                          <a:cs typeface="Times New Roman" panose="02020603050405020304" pitchFamily="18" charset="0"/>
                        </a:rPr>
                        <a:t>Public_Current *Post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82258130"/>
                  </a:ext>
                </a:extLst>
              </a:tr>
              <a:tr h="187621">
                <a:tc>
                  <a:txBody>
                    <a:bodyPr/>
                    <a:lstStyle/>
                    <a:p>
                      <a:endParaRPr lang="en-TW" sz="2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(0.012)</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952411189"/>
                  </a:ext>
                </a:extLst>
              </a:tr>
              <a:tr h="187621">
                <a:tc>
                  <a:txBody>
                    <a:bodyPr/>
                    <a:lstStyle/>
                    <a:p>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_Current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-0.085***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0.009***</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103640072"/>
                  </a:ext>
                </a:extLst>
              </a:tr>
              <a:tr h="187621">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(0.008)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(0.003)</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696541925"/>
                  </a:ext>
                </a:extLst>
              </a:tr>
              <a:tr h="187621">
                <a:tc>
                  <a:txBody>
                    <a:bodyPr/>
                    <a:lstStyle/>
                    <a:p>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0.053***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-0.020***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026818489"/>
                  </a:ext>
                </a:extLst>
              </a:tr>
              <a:tr h="187621">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(0.010)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577048208"/>
                  </a:ext>
                </a:extLst>
              </a:tr>
              <a:tr h="187621">
                <a:tc>
                  <a:txBody>
                    <a:bodyPr/>
                    <a:lstStyle/>
                    <a:p>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5.386***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11.134***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725195700"/>
                  </a:ext>
                </a:extLst>
              </a:tr>
              <a:tr h="187621">
                <a:tc>
                  <a:txBody>
                    <a:bodyPr/>
                    <a:lstStyle/>
                    <a:p>
                      <a:endParaRPr lang="en-TW" sz="2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(0.127)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(0.092)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649300456"/>
                  </a:ext>
                </a:extLst>
              </a:tr>
              <a:tr h="187621">
                <a:tc>
                  <a:txBody>
                    <a:bodyPr/>
                    <a:lstStyle/>
                    <a:p>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solidFill>
                      <a:schemeClr val="bg1">
                        <a:lumMod val="95000"/>
                      </a:schemeClr>
                    </a:solidFill>
                  </a:tcPr>
                </a:tc>
                <a:extLst>
                  <a:ext uri="{0D108BD9-81ED-4DB2-BD59-A6C34878D82A}">
                    <a16:rowId xmlns:a16="http://schemas.microsoft.com/office/drawing/2014/main" val="3972918230"/>
                  </a:ext>
                </a:extLst>
              </a:tr>
              <a:tr h="187621">
                <a:tc>
                  <a:txBody>
                    <a:bodyPr/>
                    <a:lstStyle/>
                    <a:p>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8,334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8,334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48373880"/>
                  </a:ext>
                </a:extLst>
              </a:tr>
              <a:tr h="187621">
                <a:tc>
                  <a:txBody>
                    <a:bodyPr/>
                    <a:lstStyle/>
                    <a:p>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0.618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0.584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376265485"/>
                  </a:ext>
                </a:extLst>
              </a:tr>
            </a:tbl>
          </a:graphicData>
        </a:graphic>
      </p:graphicFrame>
    </p:spTree>
    <p:extLst>
      <p:ext uri="{BB962C8B-B14F-4D97-AF65-F5344CB8AC3E}">
        <p14:creationId xmlns:p14="http://schemas.microsoft.com/office/powerpoint/2010/main" val="405878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45C90-DE99-FB07-FCB7-7FC6914999D1}"/>
              </a:ext>
            </a:extLst>
          </p:cNvPr>
          <p:cNvSpPr>
            <a:spLocks noGrp="1"/>
          </p:cNvSpPr>
          <p:nvPr>
            <p:ph type="title"/>
          </p:nvPr>
        </p:nvSpPr>
        <p:spPr>
          <a:xfrm>
            <a:off x="838200" y="552412"/>
            <a:ext cx="10515600" cy="571309"/>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5 The effect of the pension reform on consumption and savings by households with current public employees </a:t>
            </a:r>
            <a:br>
              <a:rPr lang="en-US" sz="1800" b="1" dirty="0">
                <a:solidFill>
                  <a:srgbClr val="000000"/>
                </a:solidFill>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B PSM sample</a:t>
            </a:r>
            <a:br>
              <a:rPr lang="en-TW" sz="1800" kern="100" dirty="0">
                <a:effectLst/>
                <a:latin typeface="Times New Roman" panose="02020603050405020304" pitchFamily="18" charset="0"/>
                <a:ea typeface="PMingLiU" panose="02020500000000000000" pitchFamily="18" charset="-120"/>
              </a:rPr>
            </a:br>
            <a:endParaRPr lang="en-TW" dirty="0"/>
          </a:p>
        </p:txBody>
      </p:sp>
      <p:graphicFrame>
        <p:nvGraphicFramePr>
          <p:cNvPr id="4" name="Table 3">
            <a:extLst>
              <a:ext uri="{FF2B5EF4-FFF2-40B4-BE49-F238E27FC236}">
                <a16:creationId xmlns:a16="http://schemas.microsoft.com/office/drawing/2014/main" id="{B7E64DF4-9F25-6826-63AA-754CD0C80F51}"/>
              </a:ext>
            </a:extLst>
          </p:cNvPr>
          <p:cNvGraphicFramePr>
            <a:graphicFrameLocks noGrp="1"/>
          </p:cNvGraphicFramePr>
          <p:nvPr>
            <p:extLst>
              <p:ext uri="{D42A27DB-BD31-4B8C-83A1-F6EECF244321}">
                <p14:modId xmlns:p14="http://schemas.microsoft.com/office/powerpoint/2010/main" val="2740004084"/>
              </p:ext>
            </p:extLst>
          </p:nvPr>
        </p:nvGraphicFramePr>
        <p:xfrm>
          <a:off x="936172" y="838066"/>
          <a:ext cx="8969828" cy="5805863"/>
        </p:xfrm>
        <a:graphic>
          <a:graphicData uri="http://schemas.openxmlformats.org/drawingml/2006/table">
            <a:tbl>
              <a:tblPr firstRow="1" firstCol="1" bandRow="1">
                <a:tableStyleId>{5C22544A-7EE6-4342-B048-85BDC9FD1C3A}</a:tableStyleId>
              </a:tblPr>
              <a:tblGrid>
                <a:gridCol w="2757324">
                  <a:extLst>
                    <a:ext uri="{9D8B030D-6E8A-4147-A177-3AD203B41FA5}">
                      <a16:colId xmlns:a16="http://schemas.microsoft.com/office/drawing/2014/main" val="1152124986"/>
                    </a:ext>
                  </a:extLst>
                </a:gridCol>
                <a:gridCol w="2726829">
                  <a:extLst>
                    <a:ext uri="{9D8B030D-6E8A-4147-A177-3AD203B41FA5}">
                      <a16:colId xmlns:a16="http://schemas.microsoft.com/office/drawing/2014/main" val="4046739028"/>
                    </a:ext>
                  </a:extLst>
                </a:gridCol>
                <a:gridCol w="3485675">
                  <a:extLst>
                    <a:ext uri="{9D8B030D-6E8A-4147-A177-3AD203B41FA5}">
                      <a16:colId xmlns:a16="http://schemas.microsoft.com/office/drawing/2014/main" val="479687195"/>
                    </a:ext>
                  </a:extLst>
                </a:gridCol>
              </a:tblGrid>
              <a:tr h="364854">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0">
                          <a:effectLst/>
                          <a:latin typeface="Times New Roman" panose="02020603050405020304" pitchFamily="18" charset="0"/>
                          <a:cs typeface="Times New Roman" panose="02020603050405020304" pitchFamily="18" charset="0"/>
                        </a:rPr>
                        <a:t>(1)</a:t>
                      </a:r>
                      <a:endParaRPr lang="en-TW" sz="1000" kern="100">
                        <a:effectLst/>
                        <a:latin typeface="Times New Roman" panose="02020603050405020304" pitchFamily="18" charset="0"/>
                        <a:cs typeface="Times New Roman" panose="02020603050405020304" pitchFamily="18" charset="0"/>
                      </a:endParaRPr>
                    </a:p>
                    <a:p>
                      <a:pPr algn="ctr"/>
                      <a:r>
                        <a:rPr lang="en-US" sz="1000" kern="0">
                          <a:effectLst/>
                          <a:latin typeface="Times New Roman" panose="02020603050405020304" pitchFamily="18" charset="0"/>
                          <a:cs typeface="Times New Roman" panose="02020603050405020304" pitchFamily="18" charset="0"/>
                        </a:rPr>
                        <a:t>Consumption</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(2)</a:t>
                      </a:r>
                      <a:endParaRPr lang="en-TW" sz="1000" kern="100">
                        <a:effectLst/>
                        <a:latin typeface="Times New Roman" panose="02020603050405020304" pitchFamily="18" charset="0"/>
                        <a:cs typeface="Times New Roman" panose="02020603050405020304" pitchFamily="18" charset="0"/>
                      </a:endParaRPr>
                    </a:p>
                    <a:p>
                      <a:pPr algn="ctr"/>
                      <a:r>
                        <a:rPr lang="en-US" sz="1000" kern="0">
                          <a:effectLst/>
                          <a:latin typeface="Times New Roman" panose="02020603050405020304" pitchFamily="18" charset="0"/>
                          <a:cs typeface="Times New Roman" panose="02020603050405020304" pitchFamily="18" charset="0"/>
                        </a:rPr>
                        <a:t>Savings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extLst>
                  <a:ext uri="{0D108BD9-81ED-4DB2-BD59-A6C34878D82A}">
                    <a16:rowId xmlns:a16="http://schemas.microsoft.com/office/drawing/2014/main" val="1480872317"/>
                  </a:ext>
                </a:extLst>
              </a:tr>
              <a:tr h="187621">
                <a:tc>
                  <a:txBody>
                    <a:bodyPr/>
                    <a:lstStyle/>
                    <a:p>
                      <a:r>
                        <a:rPr lang="en-US" sz="1000" kern="0">
                          <a:effectLst/>
                          <a:latin typeface="Times New Roman" panose="02020603050405020304" pitchFamily="18" charset="0"/>
                          <a:cs typeface="Times New Roman" panose="02020603050405020304" pitchFamily="18" charset="0"/>
                        </a:rPr>
                        <a:t>Public_Current *Post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82258130"/>
                  </a:ext>
                </a:extLst>
              </a:tr>
              <a:tr h="187621">
                <a:tc>
                  <a:txBody>
                    <a:bodyPr/>
                    <a:lstStyle/>
                    <a:p>
                      <a:endParaRPr lang="en-TW" sz="1000" dirty="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(0.012)</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952411189"/>
                  </a:ext>
                </a:extLst>
              </a:tr>
              <a:tr h="187621">
                <a:tc>
                  <a:txBody>
                    <a:bodyPr/>
                    <a:lstStyle/>
                    <a:p>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_Current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-0.085***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0.009***</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103640072"/>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dirty="0">
                          <a:effectLst/>
                          <a:latin typeface="Times New Roman" panose="02020603050405020304" pitchFamily="18" charset="0"/>
                          <a:cs typeface="Times New Roman" panose="02020603050405020304" pitchFamily="18" charset="0"/>
                        </a:rPr>
                        <a:t>(0.008)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696541925"/>
                  </a:ext>
                </a:extLst>
              </a:tr>
              <a:tr h="187621">
                <a:tc>
                  <a:txBody>
                    <a:bodyPr/>
                    <a:lstStyle/>
                    <a:p>
                      <a:r>
                        <a:rPr lang="en-US" sz="1000" kern="0">
                          <a:effectLst/>
                          <a:latin typeface="Times New Roman" panose="02020603050405020304" pitchFamily="18" charset="0"/>
                          <a:cs typeface="Times New Roman" panose="02020603050405020304" pitchFamily="18" charset="0"/>
                        </a:rPr>
                        <a:t>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0.053***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026818489"/>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577048208"/>
                  </a:ext>
                </a:extLst>
              </a:tr>
              <a:tr h="187621">
                <a:tc>
                  <a:txBody>
                    <a:bodyPr/>
                    <a:lstStyle/>
                    <a:p>
                      <a:r>
                        <a:rPr lang="en-US" sz="1000" kern="0">
                          <a:effectLst/>
                          <a:latin typeface="Times New Roman" panose="02020603050405020304" pitchFamily="18" charset="0"/>
                          <a:cs typeface="Times New Roman" panose="02020603050405020304" pitchFamily="18" charset="0"/>
                        </a:rPr>
                        <a:t>Age18_64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0.092***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778365481"/>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036749414"/>
                  </a:ext>
                </a:extLst>
              </a:tr>
              <a:tr h="187621">
                <a:tc>
                  <a:txBody>
                    <a:bodyPr/>
                    <a:lstStyle/>
                    <a:p>
                      <a:r>
                        <a:rPr lang="en-US" sz="1000" kern="0">
                          <a:effectLst/>
                          <a:latin typeface="Times New Roman" panose="02020603050405020304" pitchFamily="18" charset="0"/>
                          <a:cs typeface="Times New Roman" panose="02020603050405020304" pitchFamily="18" charset="0"/>
                        </a:rPr>
                        <a:t>Age&gt;65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0.074***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836920107"/>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704776600"/>
                  </a:ext>
                </a:extLst>
              </a:tr>
              <a:tr h="187621">
                <a:tc>
                  <a:txBody>
                    <a:bodyPr/>
                    <a:lstStyle/>
                    <a:p>
                      <a:r>
                        <a:rPr lang="en-US" sz="1000" kern="0">
                          <a:effectLst/>
                          <a:latin typeface="Times New Roman" panose="02020603050405020304" pitchFamily="18" charset="0"/>
                          <a:cs typeface="Times New Roman" panose="02020603050405020304" pitchFamily="18" charset="0"/>
                        </a:rPr>
                        <a:t>Age&lt;18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0.095***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-0.031***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168593328"/>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580716344"/>
                  </a:ext>
                </a:extLst>
              </a:tr>
              <a:tr h="187621">
                <a:tc>
                  <a:txBody>
                    <a:bodyPr/>
                    <a:lstStyle/>
                    <a:p>
                      <a:r>
                        <a:rPr lang="en-US" sz="1000" kern="0">
                          <a:effectLst/>
                          <a:latin typeface="Times New Roman" panose="02020603050405020304" pitchFamily="18" charset="0"/>
                          <a:cs typeface="Times New Roman" panose="02020603050405020304" pitchFamily="18" charset="0"/>
                        </a:rPr>
                        <a:t>Age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529059114"/>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98381588"/>
                  </a:ext>
                </a:extLst>
              </a:tr>
              <a:tr h="187621">
                <a:tc>
                  <a:txBody>
                    <a:bodyPr/>
                    <a:lstStyle/>
                    <a:p>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633408024"/>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788556843"/>
                  </a:ext>
                </a:extLst>
              </a:tr>
              <a:tr h="187621">
                <a:tc>
                  <a:txBody>
                    <a:bodyPr/>
                    <a:lstStyle/>
                    <a:p>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3501115926"/>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693177904"/>
                  </a:ext>
                </a:extLst>
              </a:tr>
              <a:tr h="187621">
                <a:tc>
                  <a:txBody>
                    <a:bodyPr/>
                    <a:lstStyle/>
                    <a:p>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925828073"/>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48892507"/>
                  </a:ext>
                </a:extLst>
              </a:tr>
              <a:tr h="187621">
                <a:tc>
                  <a:txBody>
                    <a:bodyPr/>
                    <a:lstStyle/>
                    <a:p>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444844871"/>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860120955"/>
                  </a:ext>
                </a:extLst>
              </a:tr>
              <a:tr h="187621">
                <a:tc>
                  <a:txBody>
                    <a:bodyPr/>
                    <a:lstStyle/>
                    <a:p>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0.546***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0.301***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036180099"/>
                  </a:ext>
                </a:extLst>
              </a:tr>
              <a:tr h="187621">
                <a:tc>
                  <a:txBody>
                    <a:bodyPr/>
                    <a:lstStyle/>
                    <a:p>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1333626086"/>
                  </a:ext>
                </a:extLst>
              </a:tr>
              <a:tr h="187621">
                <a:tc>
                  <a:txBody>
                    <a:bodyPr/>
                    <a:lstStyle/>
                    <a:p>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5.386***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11.134***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725195700"/>
                  </a:ext>
                </a:extLst>
              </a:tr>
              <a:tr h="187621">
                <a:tc>
                  <a:txBody>
                    <a:bodyPr/>
                    <a:lstStyle/>
                    <a:p>
                      <a:endParaRPr lang="en-TW" sz="1000">
                        <a:effectLst/>
                        <a:latin typeface="Times New Roman" panose="02020603050405020304" pitchFamily="18" charset="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(0.127)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(0.092)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649300456"/>
                  </a:ext>
                </a:extLst>
              </a:tr>
              <a:tr h="187621">
                <a:tc>
                  <a:txBody>
                    <a:bodyPr/>
                    <a:lstStyle/>
                    <a:p>
                      <a:r>
                        <a:rPr lang="en-US" sz="1000" kern="100">
                          <a:effectLst/>
                          <a:latin typeface="Times New Roman" panose="02020603050405020304" pitchFamily="18" charset="0"/>
                          <a:cs typeface="Times New Roman" panose="02020603050405020304" pitchFamily="18" charset="0"/>
                        </a:rPr>
                        <a:t>Year fixed effects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solidFill>
                      <a:schemeClr val="bg1">
                        <a:lumMod val="95000"/>
                      </a:schemeClr>
                    </a:solidFill>
                  </a:tcPr>
                </a:tc>
                <a:extLst>
                  <a:ext uri="{0D108BD9-81ED-4DB2-BD59-A6C34878D82A}">
                    <a16:rowId xmlns:a16="http://schemas.microsoft.com/office/drawing/2014/main" val="3972918230"/>
                  </a:ext>
                </a:extLst>
              </a:tr>
              <a:tr h="187621">
                <a:tc>
                  <a:txBody>
                    <a:bodyPr/>
                    <a:lstStyle/>
                    <a:p>
                      <a:r>
                        <a:rPr lang="en-US" sz="1000" kern="0">
                          <a:effectLst/>
                          <a:latin typeface="Times New Roman" panose="02020603050405020304" pitchFamily="18" charset="0"/>
                          <a:cs typeface="Times New Roman" panose="02020603050405020304" pitchFamily="18" charset="0"/>
                        </a:rPr>
                        <a:t>Observations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8,334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8,334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448373880"/>
                  </a:ext>
                </a:extLst>
              </a:tr>
              <a:tr h="187621">
                <a:tc>
                  <a:txBody>
                    <a:bodyPr/>
                    <a:lstStyle/>
                    <a:p>
                      <a:r>
                        <a:rPr lang="en-US" sz="1000" kern="0">
                          <a:effectLst/>
                          <a:latin typeface="Times New Roman" panose="02020603050405020304" pitchFamily="18" charset="0"/>
                          <a:cs typeface="Times New Roman" panose="02020603050405020304" pitchFamily="18" charset="0"/>
                        </a:rPr>
                        <a:t>R-squared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0.618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0.584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597" marR="58597" marT="0" marB="0" anchor="b">
                    <a:solidFill>
                      <a:schemeClr val="bg1">
                        <a:lumMod val="95000"/>
                      </a:schemeClr>
                    </a:solidFill>
                  </a:tcPr>
                </a:tc>
                <a:extLst>
                  <a:ext uri="{0D108BD9-81ED-4DB2-BD59-A6C34878D82A}">
                    <a16:rowId xmlns:a16="http://schemas.microsoft.com/office/drawing/2014/main" val="2376265485"/>
                  </a:ext>
                </a:extLst>
              </a:tr>
            </a:tbl>
          </a:graphicData>
        </a:graphic>
      </p:graphicFrame>
    </p:spTree>
    <p:extLst>
      <p:ext uri="{BB962C8B-B14F-4D97-AF65-F5344CB8AC3E}">
        <p14:creationId xmlns:p14="http://schemas.microsoft.com/office/powerpoint/2010/main" val="1030676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AA58-5510-A54A-818D-B071F4ABD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84741-5580-FAA8-7954-4CE4011314FF}"/>
              </a:ext>
            </a:extLst>
          </p:cNvPr>
          <p:cNvSpPr>
            <a:spLocks noGrp="1"/>
          </p:cNvSpPr>
          <p:nvPr>
            <p:ph type="title"/>
          </p:nvPr>
        </p:nvSpPr>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6. The effect of the pension reform on consumption and savings by households with current public employees: Heterogeneity analysis of different income groups</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br>
              <a:rPr lang="en-TW" sz="1800" kern="100" dirty="0">
                <a:effectLst/>
                <a:latin typeface="Times New Roman" panose="02020603050405020304" pitchFamily="18" charset="0"/>
                <a:ea typeface="PMingLiU" panose="02020500000000000000" pitchFamily="18" charset="-120"/>
              </a:rPr>
            </a:br>
            <a:endParaRPr lang="en-TW" dirty="0"/>
          </a:p>
        </p:txBody>
      </p:sp>
      <p:graphicFrame>
        <p:nvGraphicFramePr>
          <p:cNvPr id="4" name="Table 3">
            <a:extLst>
              <a:ext uri="{FF2B5EF4-FFF2-40B4-BE49-F238E27FC236}">
                <a16:creationId xmlns:a16="http://schemas.microsoft.com/office/drawing/2014/main" id="{FB7385BE-C5D5-D018-FF55-F8ABF87903B0}"/>
              </a:ext>
            </a:extLst>
          </p:cNvPr>
          <p:cNvGraphicFramePr>
            <a:graphicFrameLocks noGrp="1"/>
          </p:cNvGraphicFramePr>
          <p:nvPr>
            <p:extLst>
              <p:ext uri="{D42A27DB-BD31-4B8C-83A1-F6EECF244321}">
                <p14:modId xmlns:p14="http://schemas.microsoft.com/office/powerpoint/2010/main" val="484698591"/>
              </p:ext>
            </p:extLst>
          </p:nvPr>
        </p:nvGraphicFramePr>
        <p:xfrm>
          <a:off x="925417" y="1145754"/>
          <a:ext cx="9893146" cy="4572000"/>
        </p:xfrm>
        <a:graphic>
          <a:graphicData uri="http://schemas.openxmlformats.org/drawingml/2006/table">
            <a:tbl>
              <a:tblPr firstRow="1" firstCol="1" bandRow="1">
                <a:tableStyleId>{5C22544A-7EE6-4342-B048-85BDC9FD1C3A}</a:tableStyleId>
              </a:tblPr>
              <a:tblGrid>
                <a:gridCol w="2303124">
                  <a:extLst>
                    <a:ext uri="{9D8B030D-6E8A-4147-A177-3AD203B41FA5}">
                      <a16:colId xmlns:a16="http://schemas.microsoft.com/office/drawing/2014/main" val="3317092217"/>
                    </a:ext>
                  </a:extLst>
                </a:gridCol>
                <a:gridCol w="2130983">
                  <a:extLst>
                    <a:ext uri="{9D8B030D-6E8A-4147-A177-3AD203B41FA5}">
                      <a16:colId xmlns:a16="http://schemas.microsoft.com/office/drawing/2014/main" val="2159576164"/>
                    </a:ext>
                  </a:extLst>
                </a:gridCol>
                <a:gridCol w="2218044">
                  <a:extLst>
                    <a:ext uri="{9D8B030D-6E8A-4147-A177-3AD203B41FA5}">
                      <a16:colId xmlns:a16="http://schemas.microsoft.com/office/drawing/2014/main" val="1081266294"/>
                    </a:ext>
                  </a:extLst>
                </a:gridCol>
                <a:gridCol w="1598732">
                  <a:extLst>
                    <a:ext uri="{9D8B030D-6E8A-4147-A177-3AD203B41FA5}">
                      <a16:colId xmlns:a16="http://schemas.microsoft.com/office/drawing/2014/main" val="668114802"/>
                    </a:ext>
                  </a:extLst>
                </a:gridCol>
                <a:gridCol w="1642263">
                  <a:extLst>
                    <a:ext uri="{9D8B030D-6E8A-4147-A177-3AD203B41FA5}">
                      <a16:colId xmlns:a16="http://schemas.microsoft.com/office/drawing/2014/main" val="3539368239"/>
                    </a:ext>
                  </a:extLst>
                </a:gridCol>
              </a:tblGrid>
              <a:tr h="318690">
                <a:tc>
                  <a:txBody>
                    <a:bodyPr/>
                    <a:lstStyle/>
                    <a:p>
                      <a:pPr algn="just"/>
                      <a:r>
                        <a:rPr lang="en-US" sz="2000" kern="0" dirty="0">
                          <a:effectLst/>
                          <a:latin typeface="Times New Roman" panose="02020603050405020304" pitchFamily="18" charset="0"/>
                          <a:cs typeface="Times New Roman" panose="02020603050405020304" pitchFamily="18" charset="0"/>
                        </a:rPr>
                        <a:t>Dependent variable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2000" kern="0" dirty="0">
                          <a:effectLst/>
                          <a:latin typeface="Times New Roman" panose="02020603050405020304" pitchFamily="18" charset="0"/>
                          <a:cs typeface="Times New Roman" panose="02020603050405020304" pitchFamily="18" charset="0"/>
                        </a:rPr>
                        <a:t>(2)</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Savings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684598236"/>
                  </a:ext>
                </a:extLst>
              </a:tr>
              <a:tr h="172624">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Low-income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dirty="0">
                          <a:effectLst/>
                          <a:latin typeface="Times New Roman" panose="02020603050405020304" pitchFamily="18" charset="0"/>
                          <a:cs typeface="Times New Roman" panose="02020603050405020304" pitchFamily="18" charset="0"/>
                        </a:rPr>
                        <a:t>High-income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Low-income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High-income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003892187"/>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Public_Current *Post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0.061**</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0.010</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-0.010</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2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572500801"/>
                  </a:ext>
                </a:extLst>
              </a:tr>
              <a:tr h="172624">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(0.030)</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(0.009)</a:t>
                      </a:r>
                      <a:endParaRPr lang="en-TW" sz="2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930143943"/>
                  </a:ext>
                </a:extLst>
              </a:tr>
              <a:tr h="172624">
                <a:tc>
                  <a:txBody>
                    <a:bodyPr/>
                    <a:lstStyle/>
                    <a:p>
                      <a:pPr algn="just"/>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_Current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-0.084***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-0.087***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613875688"/>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(0.021)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5702849"/>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0.031***</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0.031***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-0.005***</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797027444"/>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(0.001)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348519278"/>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4.392***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5.451***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14.068***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11.404***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005750755"/>
                  </a:ext>
                </a:extLst>
              </a:tr>
              <a:tr h="172624">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(0.130)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(0.074)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(0.018)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(0.051)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389085546"/>
                  </a:ext>
                </a:extLst>
              </a:tr>
              <a:tr h="172624">
                <a:tc>
                  <a:txBody>
                    <a:bodyPr/>
                    <a:lstStyle/>
                    <a:p>
                      <a:pPr algn="just"/>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206261251"/>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19,093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34,459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19,093</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34,459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55761385"/>
                  </a:ext>
                </a:extLst>
              </a:tr>
              <a:tr h="172624">
                <a:tc>
                  <a:txBody>
                    <a:bodyPr/>
                    <a:lstStyle/>
                    <a:p>
                      <a:pPr algn="just"/>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0.623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0.517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0.256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0.281</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46145845"/>
                  </a:ext>
                </a:extLst>
              </a:tr>
            </a:tbl>
          </a:graphicData>
        </a:graphic>
      </p:graphicFrame>
    </p:spTree>
    <p:extLst>
      <p:ext uri="{BB962C8B-B14F-4D97-AF65-F5344CB8AC3E}">
        <p14:creationId xmlns:p14="http://schemas.microsoft.com/office/powerpoint/2010/main" val="776924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DB286-5199-EB57-6555-AC0418419C9E}"/>
              </a:ext>
            </a:extLst>
          </p:cNvPr>
          <p:cNvSpPr>
            <a:spLocks noGrp="1"/>
          </p:cNvSpPr>
          <p:nvPr>
            <p:ph type="title"/>
          </p:nvPr>
        </p:nvSpPr>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6. The effect of the pension reform on consumption and savings by households with current public employees: Heterogeneity analysis of different income groups</a:t>
            </a:r>
            <a:br>
              <a:rPr lang="en-TW" sz="1800" b="1" dirty="0">
                <a:effectLst/>
                <a:latin typeface="Times New Roman" panose="02020603050405020304" pitchFamily="18" charset="0"/>
                <a:ea typeface="Times New Roman" panose="02020603050405020304" pitchFamily="18" charset="0"/>
              </a:rPr>
            </a:br>
            <a:r>
              <a:rPr lang="en-US" sz="1800" kern="100" dirty="0">
                <a:solidFill>
                  <a:srgbClr val="000000"/>
                </a:solidFill>
                <a:effectLst/>
                <a:latin typeface="Times New Roman" panose="02020603050405020304" pitchFamily="18" charset="0"/>
                <a:ea typeface="PMingLiU" panose="02020500000000000000" pitchFamily="18" charset="-120"/>
              </a:rPr>
              <a:t>Panel A Full Sample</a:t>
            </a:r>
            <a:br>
              <a:rPr lang="en-TW" sz="1800" kern="100" dirty="0">
                <a:effectLst/>
                <a:latin typeface="Times New Roman" panose="02020603050405020304" pitchFamily="18" charset="0"/>
                <a:ea typeface="PMingLiU" panose="02020500000000000000" pitchFamily="18" charset="-120"/>
              </a:rPr>
            </a:br>
            <a:endParaRPr lang="en-TW" dirty="0"/>
          </a:p>
        </p:txBody>
      </p:sp>
      <p:graphicFrame>
        <p:nvGraphicFramePr>
          <p:cNvPr id="4" name="Table 3">
            <a:extLst>
              <a:ext uri="{FF2B5EF4-FFF2-40B4-BE49-F238E27FC236}">
                <a16:creationId xmlns:a16="http://schemas.microsoft.com/office/drawing/2014/main" id="{65638E6E-642A-DE5B-D6BC-B03FC23964E1}"/>
              </a:ext>
            </a:extLst>
          </p:cNvPr>
          <p:cNvGraphicFramePr>
            <a:graphicFrameLocks noGrp="1"/>
          </p:cNvGraphicFramePr>
          <p:nvPr>
            <p:extLst>
              <p:ext uri="{D42A27DB-BD31-4B8C-83A1-F6EECF244321}">
                <p14:modId xmlns:p14="http://schemas.microsoft.com/office/powerpoint/2010/main" val="1337719049"/>
              </p:ext>
            </p:extLst>
          </p:nvPr>
        </p:nvGraphicFramePr>
        <p:xfrm>
          <a:off x="925417" y="1145754"/>
          <a:ext cx="9893146" cy="5497410"/>
        </p:xfrm>
        <a:graphic>
          <a:graphicData uri="http://schemas.openxmlformats.org/drawingml/2006/table">
            <a:tbl>
              <a:tblPr firstRow="1" firstCol="1" bandRow="1">
                <a:tableStyleId>{5C22544A-7EE6-4342-B048-85BDC9FD1C3A}</a:tableStyleId>
              </a:tblPr>
              <a:tblGrid>
                <a:gridCol w="2303124">
                  <a:extLst>
                    <a:ext uri="{9D8B030D-6E8A-4147-A177-3AD203B41FA5}">
                      <a16:colId xmlns:a16="http://schemas.microsoft.com/office/drawing/2014/main" val="3317092217"/>
                    </a:ext>
                  </a:extLst>
                </a:gridCol>
                <a:gridCol w="2130983">
                  <a:extLst>
                    <a:ext uri="{9D8B030D-6E8A-4147-A177-3AD203B41FA5}">
                      <a16:colId xmlns:a16="http://schemas.microsoft.com/office/drawing/2014/main" val="2159576164"/>
                    </a:ext>
                  </a:extLst>
                </a:gridCol>
                <a:gridCol w="2218044">
                  <a:extLst>
                    <a:ext uri="{9D8B030D-6E8A-4147-A177-3AD203B41FA5}">
                      <a16:colId xmlns:a16="http://schemas.microsoft.com/office/drawing/2014/main" val="1081266294"/>
                    </a:ext>
                  </a:extLst>
                </a:gridCol>
                <a:gridCol w="1598732">
                  <a:extLst>
                    <a:ext uri="{9D8B030D-6E8A-4147-A177-3AD203B41FA5}">
                      <a16:colId xmlns:a16="http://schemas.microsoft.com/office/drawing/2014/main" val="668114802"/>
                    </a:ext>
                  </a:extLst>
                </a:gridCol>
                <a:gridCol w="1642263">
                  <a:extLst>
                    <a:ext uri="{9D8B030D-6E8A-4147-A177-3AD203B41FA5}">
                      <a16:colId xmlns:a16="http://schemas.microsoft.com/office/drawing/2014/main" val="3539368239"/>
                    </a:ext>
                  </a:extLst>
                </a:gridCol>
              </a:tblGrid>
              <a:tr h="318690">
                <a:tc>
                  <a:txBody>
                    <a:bodyPr/>
                    <a:lstStyle/>
                    <a:p>
                      <a:pPr algn="just"/>
                      <a:r>
                        <a:rPr lang="en-US" sz="1000" kern="0" dirty="0">
                          <a:effectLst/>
                          <a:latin typeface="Times New Roman" panose="02020603050405020304" pitchFamily="18" charset="0"/>
                          <a:cs typeface="Times New Roman" panose="02020603050405020304" pitchFamily="18" charset="0"/>
                        </a:rPr>
                        <a:t>Dependent variable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Savings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684598236"/>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Low-income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dirty="0">
                          <a:effectLst/>
                          <a:latin typeface="Times New Roman" panose="02020603050405020304" pitchFamily="18" charset="0"/>
                          <a:cs typeface="Times New Roman" panose="02020603050405020304" pitchFamily="18" charset="0"/>
                        </a:rPr>
                        <a:t>High-income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Low-income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High-income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003892187"/>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Public_Current *Post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0.061**</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0.010</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-0.010</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1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572500801"/>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(0.030)</a:t>
                      </a:r>
                      <a:endParaRPr lang="en-TW" sz="1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(0.009)</a:t>
                      </a:r>
                      <a:endParaRPr lang="en-TW" sz="1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930143943"/>
                  </a:ext>
                </a:extLst>
              </a:tr>
              <a:tr h="172624">
                <a:tc>
                  <a:txBody>
                    <a:bodyPr/>
                    <a:lstStyle/>
                    <a:p>
                      <a:pPr algn="just"/>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_Current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-0.084***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-0.087***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613875688"/>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5702849"/>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0.031***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-0.005***</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797027444"/>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348519278"/>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Age18_64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0.126***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0.067***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930598657"/>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816934784"/>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Age&gt;65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0.099***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0.067***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147366029"/>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77702125"/>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Age&lt;18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0.077***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900306303"/>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548219281"/>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Age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600069755"/>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912373022"/>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557327056"/>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014251945"/>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585380001"/>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19088876"/>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708916947"/>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94833887"/>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736584429"/>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895455765"/>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0.612***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0.553***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0.083***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0.276***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378509370"/>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640944979"/>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4.392***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5.451***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14.068***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11.404***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4005750755"/>
                  </a:ext>
                </a:extLst>
              </a:tr>
              <a:tr h="172624">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(0.130)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(0.074)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(0.051)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3389085546"/>
                  </a:ext>
                </a:extLst>
              </a:tr>
              <a:tr h="172624">
                <a:tc>
                  <a:txBody>
                    <a:bodyPr/>
                    <a:lstStyle/>
                    <a:p>
                      <a:pPr algn="just"/>
                      <a:r>
                        <a:rPr lang="en-US" sz="1000" kern="100">
                          <a:effectLst/>
                          <a:latin typeface="Times New Roman" panose="02020603050405020304" pitchFamily="18" charset="0"/>
                          <a:cs typeface="Times New Roman" panose="02020603050405020304" pitchFamily="18" charset="0"/>
                        </a:rPr>
                        <a:t>Year fixed effects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2206261251"/>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Observations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19,093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34,459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19,093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34,459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1855761385"/>
                  </a:ext>
                </a:extLst>
              </a:tr>
              <a:tr h="172624">
                <a:tc>
                  <a:txBody>
                    <a:bodyPr/>
                    <a:lstStyle/>
                    <a:p>
                      <a:pPr algn="just"/>
                      <a:r>
                        <a:rPr lang="en-US" sz="1000" kern="0">
                          <a:effectLst/>
                          <a:latin typeface="Times New Roman" panose="02020603050405020304" pitchFamily="18" charset="0"/>
                          <a:cs typeface="Times New Roman" panose="02020603050405020304" pitchFamily="18" charset="0"/>
                        </a:rPr>
                        <a:t>R-squared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0.623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0.517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0.256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0.281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solidFill>
                      <a:schemeClr val="bg1">
                        <a:lumMod val="95000"/>
                      </a:schemeClr>
                    </a:solidFill>
                  </a:tcPr>
                </a:tc>
                <a:extLst>
                  <a:ext uri="{0D108BD9-81ED-4DB2-BD59-A6C34878D82A}">
                    <a16:rowId xmlns:a16="http://schemas.microsoft.com/office/drawing/2014/main" val="646145845"/>
                  </a:ext>
                </a:extLst>
              </a:tr>
            </a:tbl>
          </a:graphicData>
        </a:graphic>
      </p:graphicFrame>
    </p:spTree>
    <p:extLst>
      <p:ext uri="{BB962C8B-B14F-4D97-AF65-F5344CB8AC3E}">
        <p14:creationId xmlns:p14="http://schemas.microsoft.com/office/powerpoint/2010/main" val="178214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F5D67-6499-9FF4-C3FB-A78A72F819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1B031-5D8D-2B97-7D74-7BE5E9EC7195}"/>
              </a:ext>
            </a:extLst>
          </p:cNvPr>
          <p:cNvSpPr>
            <a:spLocks noGrp="1"/>
          </p:cNvSpPr>
          <p:nvPr>
            <p:ph type="title"/>
          </p:nvPr>
        </p:nvSpPr>
        <p:spPr>
          <a:xfrm>
            <a:off x="838200" y="365126"/>
            <a:ext cx="10515600" cy="846730"/>
          </a:xfrm>
        </p:spPr>
        <p:txBody>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6. The effect of the pension reform on consumption and savings by households with current public employees: Heterogeneity analysis of different income groups </a:t>
            </a:r>
            <a:br>
              <a:rPr lang="en-US" sz="18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dirty="0"/>
          </a:p>
        </p:txBody>
      </p:sp>
      <p:graphicFrame>
        <p:nvGraphicFramePr>
          <p:cNvPr id="4" name="Table 3">
            <a:extLst>
              <a:ext uri="{FF2B5EF4-FFF2-40B4-BE49-F238E27FC236}">
                <a16:creationId xmlns:a16="http://schemas.microsoft.com/office/drawing/2014/main" id="{C779E339-0E91-ECD0-3578-2061C6C7042C}"/>
              </a:ext>
            </a:extLst>
          </p:cNvPr>
          <p:cNvGraphicFramePr>
            <a:graphicFrameLocks noGrp="1"/>
          </p:cNvGraphicFramePr>
          <p:nvPr>
            <p:extLst>
              <p:ext uri="{D42A27DB-BD31-4B8C-83A1-F6EECF244321}">
                <p14:modId xmlns:p14="http://schemas.microsoft.com/office/powerpoint/2010/main" val="2391165450"/>
              </p:ext>
            </p:extLst>
          </p:nvPr>
        </p:nvGraphicFramePr>
        <p:xfrm>
          <a:off x="925417" y="1211856"/>
          <a:ext cx="10080434" cy="4572000"/>
        </p:xfrm>
        <a:graphic>
          <a:graphicData uri="http://schemas.openxmlformats.org/drawingml/2006/table">
            <a:tbl>
              <a:tblPr firstRow="1" firstCol="1" bandRow="1">
                <a:tableStyleId>{5C22544A-7EE6-4342-B048-85BDC9FD1C3A}</a:tableStyleId>
              </a:tblPr>
              <a:tblGrid>
                <a:gridCol w="2346725">
                  <a:extLst>
                    <a:ext uri="{9D8B030D-6E8A-4147-A177-3AD203B41FA5}">
                      <a16:colId xmlns:a16="http://schemas.microsoft.com/office/drawing/2014/main" val="3154780658"/>
                    </a:ext>
                  </a:extLst>
                </a:gridCol>
                <a:gridCol w="2171325">
                  <a:extLst>
                    <a:ext uri="{9D8B030D-6E8A-4147-A177-3AD203B41FA5}">
                      <a16:colId xmlns:a16="http://schemas.microsoft.com/office/drawing/2014/main" val="238704920"/>
                    </a:ext>
                  </a:extLst>
                </a:gridCol>
                <a:gridCol w="2260034">
                  <a:extLst>
                    <a:ext uri="{9D8B030D-6E8A-4147-A177-3AD203B41FA5}">
                      <a16:colId xmlns:a16="http://schemas.microsoft.com/office/drawing/2014/main" val="915940666"/>
                    </a:ext>
                  </a:extLst>
                </a:gridCol>
                <a:gridCol w="1628998">
                  <a:extLst>
                    <a:ext uri="{9D8B030D-6E8A-4147-A177-3AD203B41FA5}">
                      <a16:colId xmlns:a16="http://schemas.microsoft.com/office/drawing/2014/main" val="3369818948"/>
                    </a:ext>
                  </a:extLst>
                </a:gridCol>
                <a:gridCol w="1673352">
                  <a:extLst>
                    <a:ext uri="{9D8B030D-6E8A-4147-A177-3AD203B41FA5}">
                      <a16:colId xmlns:a16="http://schemas.microsoft.com/office/drawing/2014/main" val="2072296116"/>
                    </a:ext>
                  </a:extLst>
                </a:gridCol>
              </a:tblGrid>
              <a:tr h="314220">
                <a:tc>
                  <a:txBody>
                    <a:bodyPr/>
                    <a:lstStyle/>
                    <a:p>
                      <a:pPr algn="ctr"/>
                      <a:r>
                        <a:rPr lang="en-US" sz="2000" kern="0" dirty="0">
                          <a:effectLst/>
                          <a:latin typeface="Times New Roman" panose="02020603050405020304" pitchFamily="18" charset="0"/>
                          <a:cs typeface="Times New Roman" panose="02020603050405020304" pitchFamily="18" charset="0"/>
                        </a:rPr>
                        <a:t>Dependent variable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2000" kern="0" dirty="0">
                          <a:effectLst/>
                          <a:latin typeface="Times New Roman" panose="02020603050405020304" pitchFamily="18" charset="0"/>
                          <a:cs typeface="Times New Roman" panose="02020603050405020304" pitchFamily="18" charset="0"/>
                        </a:rPr>
                        <a:t>(1)</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2000" kern="0" dirty="0">
                          <a:effectLst/>
                          <a:latin typeface="Times New Roman" panose="02020603050405020304" pitchFamily="18" charset="0"/>
                          <a:cs typeface="Times New Roman" panose="02020603050405020304" pitchFamily="18" charset="0"/>
                        </a:rPr>
                        <a:t>(2)</a:t>
                      </a:r>
                      <a:endParaRPr lang="en-TW" sz="2000" kern="100" dirty="0">
                        <a:effectLst/>
                        <a:latin typeface="Times New Roman" panose="02020603050405020304" pitchFamily="18" charset="0"/>
                        <a:cs typeface="Times New Roman" panose="02020603050405020304" pitchFamily="18" charset="0"/>
                      </a:endParaRPr>
                    </a:p>
                    <a:p>
                      <a:pPr algn="ctr"/>
                      <a:r>
                        <a:rPr lang="en-US" sz="2000" kern="0" dirty="0">
                          <a:effectLst/>
                          <a:latin typeface="Times New Roman" panose="02020603050405020304" pitchFamily="18" charset="0"/>
                          <a:cs typeface="Times New Roman" panose="02020603050405020304" pitchFamily="18" charset="0"/>
                        </a:rPr>
                        <a:t>Savings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3445337093"/>
                  </a:ext>
                </a:extLst>
              </a:tr>
              <a:tr h="170203">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2000" kern="0" dirty="0">
                          <a:effectLst/>
                          <a:latin typeface="Times New Roman" panose="02020603050405020304" pitchFamily="18" charset="0"/>
                          <a:cs typeface="Times New Roman" panose="02020603050405020304" pitchFamily="18" charset="0"/>
                        </a:rPr>
                        <a:t>Low-income</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High-income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Low-income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High-income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294859590"/>
                  </a:ext>
                </a:extLst>
              </a:tr>
              <a:tr h="170203">
                <a:tc>
                  <a:txBody>
                    <a:bodyPr/>
                    <a:lstStyle/>
                    <a:p>
                      <a:r>
                        <a:rPr lang="en-US" sz="2000" kern="0" dirty="0" err="1">
                          <a:effectLst/>
                          <a:latin typeface="Times New Roman" panose="02020603050405020304" pitchFamily="18" charset="0"/>
                          <a:cs typeface="Times New Roman" panose="02020603050405020304" pitchFamily="18" charset="0"/>
                        </a:rPr>
                        <a:t>Public_Current</a:t>
                      </a:r>
                      <a:r>
                        <a:rPr lang="en-US" sz="2000" kern="0" dirty="0">
                          <a:effectLst/>
                          <a:latin typeface="Times New Roman" panose="02020603050405020304" pitchFamily="18" charset="0"/>
                          <a:cs typeface="Times New Roman" panose="02020603050405020304" pitchFamily="18" charset="0"/>
                        </a:rPr>
                        <a:t> *Post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0.011</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216055469"/>
                  </a:ext>
                </a:extLst>
              </a:tr>
              <a:tr h="170203">
                <a:tc>
                  <a:txBody>
                    <a:bodyPr/>
                    <a:lstStyle/>
                    <a:p>
                      <a:endParaRPr lang="en-TW" sz="2000" dirty="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(0.038)</a:t>
                      </a:r>
                      <a:endParaRPr lang="en-TW" sz="2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solidFill>
                            <a:schemeClr val="tx2">
                              <a:lumMod val="75000"/>
                              <a:lumOff val="25000"/>
                            </a:schemeClr>
                          </a:solidFill>
                          <a:effectLst/>
                          <a:latin typeface="Times New Roman" panose="02020603050405020304" pitchFamily="18" charset="0"/>
                          <a:cs typeface="Times New Roman" panose="02020603050405020304" pitchFamily="18" charset="0"/>
                        </a:rPr>
                        <a:t>(0.012)</a:t>
                      </a:r>
                      <a:endParaRPr lang="en-TW" sz="2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solidFill>
                            <a:schemeClr val="tx2">
                              <a:lumMod val="75000"/>
                              <a:lumOff val="25000"/>
                            </a:schemeClr>
                          </a:solidFill>
                          <a:effectLst/>
                          <a:latin typeface="Times New Roman" panose="02020603050405020304" pitchFamily="18" charset="0"/>
                          <a:cs typeface="Times New Roman" panose="02020603050405020304" pitchFamily="18" charset="0"/>
                        </a:rPr>
                        <a:t>(0.008)</a:t>
                      </a:r>
                      <a:endParaRPr lang="en-TW" sz="2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891528544"/>
                  </a:ext>
                </a:extLst>
              </a:tr>
              <a:tr h="170203">
                <a:tc>
                  <a:txBody>
                    <a:bodyPr/>
                    <a:lstStyle/>
                    <a:p>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_Current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-0.063**</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-0.089***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638916200"/>
                  </a:ext>
                </a:extLst>
              </a:tr>
              <a:tr h="170203">
                <a:tc>
                  <a:txBody>
                    <a:bodyPr/>
                    <a:lstStyle/>
                    <a:p>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(0.028)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48894354"/>
                  </a:ext>
                </a:extLst>
              </a:tr>
              <a:tr h="170203">
                <a:tc>
                  <a:txBody>
                    <a:bodyPr/>
                    <a:lstStyle/>
                    <a:p>
                      <a:r>
                        <a:rPr lang="en-US" sz="2000" kern="0">
                          <a:effectLst/>
                          <a:latin typeface="Times New Roman" panose="02020603050405020304" pitchFamily="18" charset="0"/>
                          <a:cs typeface="Times New Roman" panose="02020603050405020304" pitchFamily="18" charset="0"/>
                        </a:rPr>
                        <a:t>Post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dirty="0">
                          <a:effectLst/>
                          <a:latin typeface="Times New Roman" panose="02020603050405020304" pitchFamily="18" charset="0"/>
                          <a:cs typeface="Times New Roman" panose="02020603050405020304" pitchFamily="18" charset="0"/>
                        </a:rPr>
                        <a:t>0.087***</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0.048***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-0.011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-0.021***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408992059"/>
                  </a:ext>
                </a:extLst>
              </a:tr>
              <a:tr h="170203">
                <a:tc>
                  <a:txBody>
                    <a:bodyPr/>
                    <a:lstStyle/>
                    <a:p>
                      <a:r>
                        <a:rPr lang="en-US" sz="2000" kern="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(0.032)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(0.010)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(0.005)</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476343341"/>
                  </a:ext>
                </a:extLst>
              </a:tr>
              <a:tr h="170203">
                <a:tc>
                  <a:txBody>
                    <a:bodyPr/>
                    <a:lstStyle/>
                    <a:p>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6.617***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5.578***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13.321***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10.580***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843785197"/>
                  </a:ext>
                </a:extLst>
              </a:tr>
              <a:tr h="170203">
                <a:tc>
                  <a:txBody>
                    <a:bodyPr/>
                    <a:lstStyle/>
                    <a:p>
                      <a:endParaRPr lang="en-TW" sz="2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(1.089)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(0.146)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(0.304)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(0.108)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015262527"/>
                  </a:ext>
                </a:extLst>
              </a:tr>
              <a:tr h="170203">
                <a:tc>
                  <a:txBody>
                    <a:bodyPr/>
                    <a:lstStyle/>
                    <a:p>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3625279453"/>
                  </a:ext>
                </a:extLst>
              </a:tr>
              <a:tr h="170203">
                <a:tc>
                  <a:txBody>
                    <a:bodyPr/>
                    <a:lstStyle/>
                    <a:p>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700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7,634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700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7,634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657952747"/>
                  </a:ext>
                </a:extLst>
              </a:tr>
              <a:tr h="170203">
                <a:tc>
                  <a:txBody>
                    <a:bodyPr/>
                    <a:lstStyle/>
                    <a:p>
                      <a:r>
                        <a:rPr lang="en-US" sz="2000" kern="0">
                          <a:effectLst/>
                          <a:latin typeface="Times New Roman" panose="02020603050405020304" pitchFamily="18" charset="0"/>
                          <a:cs typeface="Times New Roman" panose="02020603050405020304" pitchFamily="18" charset="0"/>
                        </a:rPr>
                        <a:t>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2000" kern="100">
                          <a:effectLst/>
                          <a:latin typeface="Times New Roman" panose="02020603050405020304" pitchFamily="18" charset="0"/>
                          <a:cs typeface="Times New Roman" panose="02020603050405020304" pitchFamily="18" charset="0"/>
                        </a:rPr>
                        <a:t>0.456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0.538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0.323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0.592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292191170"/>
                  </a:ext>
                </a:extLst>
              </a:tr>
            </a:tbl>
          </a:graphicData>
        </a:graphic>
      </p:graphicFrame>
    </p:spTree>
    <p:extLst>
      <p:ext uri="{BB962C8B-B14F-4D97-AF65-F5344CB8AC3E}">
        <p14:creationId xmlns:p14="http://schemas.microsoft.com/office/powerpoint/2010/main" val="959698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A9A9D-E65C-E510-1194-C3536C0C4750}"/>
              </a:ext>
            </a:extLst>
          </p:cNvPr>
          <p:cNvSpPr>
            <a:spLocks noGrp="1"/>
          </p:cNvSpPr>
          <p:nvPr>
            <p:ph type="title"/>
          </p:nvPr>
        </p:nvSpPr>
        <p:spPr>
          <a:xfrm>
            <a:off x="838200" y="365126"/>
            <a:ext cx="10515600" cy="846730"/>
          </a:xfrm>
        </p:spPr>
        <p:txBody>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6. The effect of the pension reform on consumption and savings by households with current public employees: Heterogeneity analysis of different income groups </a:t>
            </a:r>
            <a:br>
              <a:rPr lang="en-US" sz="1800" b="1" dirty="0">
                <a:solidFill>
                  <a:srgbClr val="000000"/>
                </a:solidFill>
                <a:effectLst/>
                <a:latin typeface="Times New Roman" panose="02020603050405020304" pitchFamily="18" charset="0"/>
                <a:ea typeface="Times New Roman" panose="02020603050405020304" pitchFamily="18" charset="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a:t>
            </a:r>
            <a:endParaRPr lang="en-TW" dirty="0"/>
          </a:p>
        </p:txBody>
      </p:sp>
      <p:graphicFrame>
        <p:nvGraphicFramePr>
          <p:cNvPr id="4" name="Table 3">
            <a:extLst>
              <a:ext uri="{FF2B5EF4-FFF2-40B4-BE49-F238E27FC236}">
                <a16:creationId xmlns:a16="http://schemas.microsoft.com/office/drawing/2014/main" id="{A539645A-C31C-4432-5F16-8A30E1AEEDE2}"/>
              </a:ext>
            </a:extLst>
          </p:cNvPr>
          <p:cNvGraphicFramePr>
            <a:graphicFrameLocks noGrp="1"/>
          </p:cNvGraphicFramePr>
          <p:nvPr>
            <p:extLst>
              <p:ext uri="{D42A27DB-BD31-4B8C-83A1-F6EECF244321}">
                <p14:modId xmlns:p14="http://schemas.microsoft.com/office/powerpoint/2010/main" val="3827516825"/>
              </p:ext>
            </p:extLst>
          </p:nvPr>
        </p:nvGraphicFramePr>
        <p:xfrm>
          <a:off x="925417" y="1211856"/>
          <a:ext cx="10080434" cy="5420310"/>
        </p:xfrm>
        <a:graphic>
          <a:graphicData uri="http://schemas.openxmlformats.org/drawingml/2006/table">
            <a:tbl>
              <a:tblPr firstRow="1" firstCol="1" bandRow="1">
                <a:tableStyleId>{5C22544A-7EE6-4342-B048-85BDC9FD1C3A}</a:tableStyleId>
              </a:tblPr>
              <a:tblGrid>
                <a:gridCol w="2346725">
                  <a:extLst>
                    <a:ext uri="{9D8B030D-6E8A-4147-A177-3AD203B41FA5}">
                      <a16:colId xmlns:a16="http://schemas.microsoft.com/office/drawing/2014/main" val="3154780658"/>
                    </a:ext>
                  </a:extLst>
                </a:gridCol>
                <a:gridCol w="2171325">
                  <a:extLst>
                    <a:ext uri="{9D8B030D-6E8A-4147-A177-3AD203B41FA5}">
                      <a16:colId xmlns:a16="http://schemas.microsoft.com/office/drawing/2014/main" val="238704920"/>
                    </a:ext>
                  </a:extLst>
                </a:gridCol>
                <a:gridCol w="2260034">
                  <a:extLst>
                    <a:ext uri="{9D8B030D-6E8A-4147-A177-3AD203B41FA5}">
                      <a16:colId xmlns:a16="http://schemas.microsoft.com/office/drawing/2014/main" val="915940666"/>
                    </a:ext>
                  </a:extLst>
                </a:gridCol>
                <a:gridCol w="1628998">
                  <a:extLst>
                    <a:ext uri="{9D8B030D-6E8A-4147-A177-3AD203B41FA5}">
                      <a16:colId xmlns:a16="http://schemas.microsoft.com/office/drawing/2014/main" val="3369818948"/>
                    </a:ext>
                  </a:extLst>
                </a:gridCol>
                <a:gridCol w="1673352">
                  <a:extLst>
                    <a:ext uri="{9D8B030D-6E8A-4147-A177-3AD203B41FA5}">
                      <a16:colId xmlns:a16="http://schemas.microsoft.com/office/drawing/2014/main" val="2072296116"/>
                    </a:ext>
                  </a:extLst>
                </a:gridCol>
              </a:tblGrid>
              <a:tr h="314220">
                <a:tc>
                  <a:txBody>
                    <a:bodyPr/>
                    <a:lstStyle/>
                    <a:p>
                      <a:pPr algn="ctr"/>
                      <a:r>
                        <a:rPr lang="en-US" sz="1000" kern="0" dirty="0">
                          <a:effectLst/>
                          <a:latin typeface="Times New Roman" panose="02020603050405020304" pitchFamily="18" charset="0"/>
                          <a:cs typeface="Times New Roman" panose="02020603050405020304" pitchFamily="18" charset="0"/>
                        </a:rPr>
                        <a:t>Dependent variable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gridSpan="2">
                  <a:txBody>
                    <a:bodyPr/>
                    <a:lstStyle/>
                    <a:p>
                      <a:pPr algn="ctr"/>
                      <a:r>
                        <a:rPr lang="en-US" sz="1000" kern="0" dirty="0">
                          <a:effectLst/>
                          <a:latin typeface="Times New Roman" panose="02020603050405020304" pitchFamily="18" charset="0"/>
                          <a:cs typeface="Times New Roman" panose="02020603050405020304" pitchFamily="18" charset="0"/>
                        </a:rPr>
                        <a:t>(1)</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Consumption</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tc gridSpan="2">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000" kern="100" dirty="0">
                        <a:effectLst/>
                        <a:latin typeface="Times New Roman" panose="02020603050405020304" pitchFamily="18" charset="0"/>
                        <a:cs typeface="Times New Roman" panose="02020603050405020304" pitchFamily="18" charset="0"/>
                      </a:endParaRPr>
                    </a:p>
                    <a:p>
                      <a:pPr algn="ctr"/>
                      <a:r>
                        <a:rPr lang="en-US" sz="1000" kern="0" dirty="0">
                          <a:effectLst/>
                          <a:latin typeface="Times New Roman" panose="02020603050405020304" pitchFamily="18" charset="0"/>
                          <a:cs typeface="Times New Roman" panose="02020603050405020304" pitchFamily="18" charset="0"/>
                        </a:rPr>
                        <a:t>Savings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hMerge="1">
                  <a:txBody>
                    <a:bodyPr/>
                    <a:lstStyle/>
                    <a:p>
                      <a:endParaRPr lang="en-TW"/>
                    </a:p>
                  </a:txBody>
                  <a:tcPr/>
                </a:tc>
                <a:extLst>
                  <a:ext uri="{0D108BD9-81ED-4DB2-BD59-A6C34878D82A}">
                    <a16:rowId xmlns:a16="http://schemas.microsoft.com/office/drawing/2014/main" val="3445337093"/>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1000" kern="0" dirty="0">
                          <a:effectLst/>
                          <a:latin typeface="Times New Roman" panose="02020603050405020304" pitchFamily="18" charset="0"/>
                          <a:cs typeface="Times New Roman" panose="02020603050405020304" pitchFamily="18" charset="0"/>
                        </a:rPr>
                        <a:t>Low-income</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High-income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Low-income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High-income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294859590"/>
                  </a:ext>
                </a:extLst>
              </a:tr>
              <a:tr h="170203">
                <a:tc>
                  <a:txBody>
                    <a:bodyPr/>
                    <a:lstStyle/>
                    <a:p>
                      <a:r>
                        <a:rPr lang="en-US" sz="1000" kern="0" dirty="0" err="1">
                          <a:effectLst/>
                          <a:latin typeface="Times New Roman" panose="02020603050405020304" pitchFamily="18" charset="0"/>
                          <a:cs typeface="Times New Roman" panose="02020603050405020304" pitchFamily="18" charset="0"/>
                        </a:rPr>
                        <a:t>Public_Current</a:t>
                      </a:r>
                      <a:r>
                        <a:rPr lang="en-US" sz="1000" kern="0" dirty="0">
                          <a:effectLst/>
                          <a:latin typeface="Times New Roman" panose="02020603050405020304" pitchFamily="18" charset="0"/>
                          <a:cs typeface="Times New Roman" panose="02020603050405020304" pitchFamily="18" charset="0"/>
                        </a:rPr>
                        <a:t> *Post</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0.011</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-0.002</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216055469"/>
                  </a:ext>
                </a:extLst>
              </a:tr>
              <a:tr h="170203">
                <a:tc>
                  <a:txBody>
                    <a:bodyPr/>
                    <a:lstStyle/>
                    <a:p>
                      <a:endParaRPr lang="en-TW" sz="1000" dirty="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(0.038)</a:t>
                      </a:r>
                      <a:endParaRPr lang="en-TW" sz="1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(0.012)</a:t>
                      </a:r>
                      <a:endParaRPr lang="en-TW" sz="1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(0.008)</a:t>
                      </a:r>
                      <a:endParaRPr lang="en-TW" sz="10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1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891528544"/>
                  </a:ext>
                </a:extLst>
              </a:tr>
              <a:tr h="170203">
                <a:tc>
                  <a:txBody>
                    <a:bodyPr/>
                    <a:lstStyle/>
                    <a:p>
                      <a:r>
                        <a:rPr lang="en-US" sz="1000" kern="100">
                          <a:effectLst/>
                          <a:latin typeface="Times New Roman" panose="02020603050405020304" pitchFamily="18" charset="0"/>
                          <a:cs typeface="Times New Roman" panose="02020603050405020304" pitchFamily="18" charset="0"/>
                        </a:rPr>
                        <a:t>Public</a:t>
                      </a:r>
                      <a:r>
                        <a:rPr lang="en-US" sz="1000" kern="0">
                          <a:effectLst/>
                          <a:latin typeface="Times New Roman" panose="02020603050405020304" pitchFamily="18" charset="0"/>
                          <a:cs typeface="Times New Roman" panose="02020603050405020304" pitchFamily="18" charset="0"/>
                        </a:rPr>
                        <a:t>_Current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dirty="0">
                          <a:effectLst/>
                          <a:latin typeface="Times New Roman" panose="02020603050405020304" pitchFamily="18" charset="0"/>
                          <a:cs typeface="Times New Roman" panose="02020603050405020304" pitchFamily="18" charset="0"/>
                        </a:rPr>
                        <a:t>-0.063**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-0.089***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638916200"/>
                  </a:ext>
                </a:extLst>
              </a:tr>
              <a:tr h="170203">
                <a:tc>
                  <a:txBody>
                    <a:bodyPr/>
                    <a:lstStyle/>
                    <a:p>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448894354"/>
                  </a:ext>
                </a:extLst>
              </a:tr>
              <a:tr h="170203">
                <a:tc>
                  <a:txBody>
                    <a:bodyPr/>
                    <a:lstStyle/>
                    <a:p>
                      <a:r>
                        <a:rPr lang="en-US" sz="1000" kern="0">
                          <a:effectLst/>
                          <a:latin typeface="Times New Roman" panose="02020603050405020304" pitchFamily="18" charset="0"/>
                          <a:cs typeface="Times New Roman" panose="02020603050405020304" pitchFamily="18" charset="0"/>
                        </a:rPr>
                        <a:t>Post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dirty="0">
                          <a:effectLst/>
                          <a:latin typeface="Times New Roman" panose="02020603050405020304" pitchFamily="18" charset="0"/>
                          <a:cs typeface="Times New Roman" panose="02020603050405020304" pitchFamily="18" charset="0"/>
                        </a:rPr>
                        <a:t>0.087***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0.048***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408992059"/>
                  </a:ext>
                </a:extLst>
              </a:tr>
              <a:tr h="170203">
                <a:tc>
                  <a:txBody>
                    <a:bodyPr/>
                    <a:lstStyle/>
                    <a:p>
                      <a:r>
                        <a:rPr lang="en-US" sz="1000" kern="0">
                          <a:effectLst/>
                          <a:latin typeface="Times New Roman" panose="02020603050405020304" pitchFamily="18" charset="0"/>
                          <a:cs typeface="Times New Roman" panose="02020603050405020304" pitchFamily="18" charset="0"/>
                        </a:rPr>
                        <a:t>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476343341"/>
                  </a:ext>
                </a:extLst>
              </a:tr>
              <a:tr h="170203">
                <a:tc>
                  <a:txBody>
                    <a:bodyPr/>
                    <a:lstStyle/>
                    <a:p>
                      <a:r>
                        <a:rPr lang="en-US" sz="1000" kern="0">
                          <a:effectLst/>
                          <a:latin typeface="Times New Roman" panose="02020603050405020304" pitchFamily="18" charset="0"/>
                          <a:cs typeface="Times New Roman" panose="02020603050405020304" pitchFamily="18" charset="0"/>
                        </a:rPr>
                        <a:t>Age18_64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0.168***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0.086***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698542903"/>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297145231"/>
                  </a:ext>
                </a:extLst>
              </a:tr>
              <a:tr h="170203">
                <a:tc>
                  <a:txBody>
                    <a:bodyPr/>
                    <a:lstStyle/>
                    <a:p>
                      <a:r>
                        <a:rPr lang="en-US" sz="1000" kern="0">
                          <a:effectLst/>
                          <a:latin typeface="Times New Roman" panose="02020603050405020304" pitchFamily="18" charset="0"/>
                          <a:cs typeface="Times New Roman" panose="02020603050405020304" pitchFamily="18" charset="0"/>
                        </a:rPr>
                        <a:t>Age&gt;65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0.112***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0.070***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725609158"/>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995121388"/>
                  </a:ext>
                </a:extLst>
              </a:tr>
              <a:tr h="170203">
                <a:tc>
                  <a:txBody>
                    <a:bodyPr/>
                    <a:lstStyle/>
                    <a:p>
                      <a:r>
                        <a:rPr lang="en-US" sz="1000" kern="0">
                          <a:effectLst/>
                          <a:latin typeface="Times New Roman" panose="02020603050405020304" pitchFamily="18" charset="0"/>
                          <a:cs typeface="Times New Roman" panose="02020603050405020304" pitchFamily="18" charset="0"/>
                        </a:rPr>
                        <a:t>Age&lt;18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0.132***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0.091***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06420675"/>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705707343"/>
                  </a:ext>
                </a:extLst>
              </a:tr>
              <a:tr h="170203">
                <a:tc>
                  <a:txBody>
                    <a:bodyPr/>
                    <a:lstStyle/>
                    <a:p>
                      <a:r>
                        <a:rPr lang="en-US" sz="1000" kern="0">
                          <a:effectLst/>
                          <a:latin typeface="Times New Roman" panose="02020603050405020304" pitchFamily="18" charset="0"/>
                          <a:cs typeface="Times New Roman" panose="02020603050405020304" pitchFamily="18" charset="0"/>
                        </a:rPr>
                        <a:t>Age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057424381"/>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028833503"/>
                  </a:ext>
                </a:extLst>
              </a:tr>
              <a:tr h="170203">
                <a:tc>
                  <a:txBody>
                    <a:bodyPr/>
                    <a:lstStyle/>
                    <a:p>
                      <a:r>
                        <a:rPr lang="en-US" sz="1000" kern="0">
                          <a:effectLst/>
                          <a:latin typeface="Times New Roman" panose="02020603050405020304" pitchFamily="18" charset="0"/>
                          <a:cs typeface="Times New Roman" panose="02020603050405020304" pitchFamily="18" charset="0"/>
                        </a:rPr>
                        <a:t>Education of the head of household </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0.013***</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51188488"/>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878781057"/>
                  </a:ext>
                </a:extLst>
              </a:tr>
              <a:tr h="170203">
                <a:tc>
                  <a:txBody>
                    <a:bodyPr/>
                    <a:lstStyle/>
                    <a:p>
                      <a:r>
                        <a:rPr lang="en-US" sz="1000" kern="0">
                          <a:effectLst/>
                          <a:latin typeface="Times New Roman" panose="02020603050405020304" pitchFamily="18" charset="0"/>
                          <a:cs typeface="Times New Roman" panose="02020603050405020304" pitchFamily="18" charset="0"/>
                        </a:rPr>
                        <a:t>House size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72963170"/>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843196664"/>
                  </a:ext>
                </a:extLst>
              </a:tr>
              <a:tr h="170203">
                <a:tc>
                  <a:txBody>
                    <a:bodyPr/>
                    <a:lstStyle/>
                    <a:p>
                      <a:r>
                        <a:rPr lang="en-US" sz="1000" kern="0">
                          <a:effectLst/>
                          <a:latin typeface="Times New Roman" panose="02020603050405020304" pitchFamily="18" charset="0"/>
                          <a:cs typeface="Times New Roman" panose="02020603050405020304" pitchFamily="18" charset="0"/>
                        </a:rPr>
                        <a:t>Spouse’s age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09883256"/>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684192790"/>
                  </a:ext>
                </a:extLst>
              </a:tr>
              <a:tr h="170203">
                <a:tc>
                  <a:txBody>
                    <a:bodyPr/>
                    <a:lstStyle/>
                    <a:p>
                      <a:r>
                        <a:rPr lang="en-US" sz="1000" kern="0">
                          <a:effectLst/>
                          <a:latin typeface="Times New Roman" panose="02020603050405020304" pitchFamily="18" charset="0"/>
                          <a:cs typeface="Times New Roman" panose="02020603050405020304" pitchFamily="18" charset="0"/>
                        </a:rPr>
                        <a:t>Spouse’s edu</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759849134"/>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918812431"/>
                  </a:ext>
                </a:extLst>
              </a:tr>
              <a:tr h="170203">
                <a:tc>
                  <a:txBody>
                    <a:bodyPr/>
                    <a:lstStyle/>
                    <a:p>
                      <a:r>
                        <a:rPr lang="en-US" sz="1000" kern="0">
                          <a:effectLst/>
                          <a:latin typeface="Times New Roman" panose="02020603050405020304" pitchFamily="18" charset="0"/>
                          <a:cs typeface="Times New Roman" panose="02020603050405020304" pitchFamily="18" charset="0"/>
                        </a:rPr>
                        <a:t>Income</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0.419***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0.537***</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0.144***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0.338***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3229015856"/>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(0.082)</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(0.011)</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255839384"/>
                  </a:ext>
                </a:extLst>
              </a:tr>
              <a:tr h="170203">
                <a:tc>
                  <a:txBody>
                    <a:bodyPr/>
                    <a:lstStyle/>
                    <a:p>
                      <a:r>
                        <a:rPr lang="en-US" sz="1000" kern="0">
                          <a:effectLst/>
                          <a:latin typeface="Times New Roman" panose="02020603050405020304" pitchFamily="18" charset="0"/>
                          <a:cs typeface="Times New Roman" panose="02020603050405020304" pitchFamily="18" charset="0"/>
                        </a:rPr>
                        <a:t>Constant</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6.617***</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5.578***</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13.321***</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10.580***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843785197"/>
                  </a:ext>
                </a:extLst>
              </a:tr>
              <a:tr h="170203">
                <a:tc>
                  <a:txBody>
                    <a:bodyPr/>
                    <a:lstStyle/>
                    <a:p>
                      <a:endParaRPr lang="en-TW" sz="1000">
                        <a:effectLst/>
                        <a:latin typeface="Times New Roman" panose="02020603050405020304" pitchFamily="18" charset="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(1.089)</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(0.146)</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(0.304)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(0.108)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015262527"/>
                  </a:ext>
                </a:extLst>
              </a:tr>
              <a:tr h="170203">
                <a:tc>
                  <a:txBody>
                    <a:bodyPr/>
                    <a:lstStyle/>
                    <a:p>
                      <a:r>
                        <a:rPr lang="en-US" sz="1000" kern="100">
                          <a:effectLst/>
                          <a:latin typeface="Times New Roman" panose="02020603050405020304" pitchFamily="18" charset="0"/>
                          <a:cs typeface="Times New Roman" panose="02020603050405020304" pitchFamily="18" charset="0"/>
                        </a:rPr>
                        <a:t>Year fixed effects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solidFill>
                      <a:schemeClr val="bg1">
                        <a:lumMod val="95000"/>
                      </a:schemeClr>
                    </a:solidFill>
                  </a:tcPr>
                </a:tc>
                <a:extLst>
                  <a:ext uri="{0D108BD9-81ED-4DB2-BD59-A6C34878D82A}">
                    <a16:rowId xmlns:a16="http://schemas.microsoft.com/office/drawing/2014/main" val="3625279453"/>
                  </a:ext>
                </a:extLst>
              </a:tr>
              <a:tr h="170203">
                <a:tc>
                  <a:txBody>
                    <a:bodyPr/>
                    <a:lstStyle/>
                    <a:p>
                      <a:r>
                        <a:rPr lang="en-US" sz="1000" kern="0">
                          <a:effectLst/>
                          <a:latin typeface="Times New Roman" panose="02020603050405020304" pitchFamily="18" charset="0"/>
                          <a:cs typeface="Times New Roman" panose="02020603050405020304" pitchFamily="18" charset="0"/>
                        </a:rPr>
                        <a:t>Observations</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700</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7,634</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700</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7,634</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1657952747"/>
                  </a:ext>
                </a:extLst>
              </a:tr>
              <a:tr h="170203">
                <a:tc>
                  <a:txBody>
                    <a:bodyPr/>
                    <a:lstStyle/>
                    <a:p>
                      <a:r>
                        <a:rPr lang="en-US" sz="1000" kern="0">
                          <a:effectLst/>
                          <a:latin typeface="Times New Roman" panose="02020603050405020304" pitchFamily="18" charset="0"/>
                          <a:cs typeface="Times New Roman" panose="02020603050405020304" pitchFamily="18" charset="0"/>
                        </a:rPr>
                        <a:t>R-squared</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tc>
                <a:tc>
                  <a:txBody>
                    <a:bodyPr/>
                    <a:lstStyle/>
                    <a:p>
                      <a:pPr algn="ctr"/>
                      <a:r>
                        <a:rPr lang="en-US" sz="1000" kern="100">
                          <a:effectLst/>
                          <a:latin typeface="Times New Roman" panose="02020603050405020304" pitchFamily="18" charset="0"/>
                          <a:cs typeface="Times New Roman" panose="02020603050405020304" pitchFamily="18" charset="0"/>
                        </a:rPr>
                        <a:t>0.456</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0.538</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0.323</a:t>
                      </a:r>
                      <a:endParaRPr lang="en-TW" sz="1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0.592</a:t>
                      </a:r>
                      <a:endParaRPr lang="en-TW" sz="1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757" marR="56757" marT="0" marB="0" anchor="b">
                    <a:solidFill>
                      <a:schemeClr val="bg1">
                        <a:lumMod val="95000"/>
                      </a:schemeClr>
                    </a:solidFill>
                  </a:tcPr>
                </a:tc>
                <a:extLst>
                  <a:ext uri="{0D108BD9-81ED-4DB2-BD59-A6C34878D82A}">
                    <a16:rowId xmlns:a16="http://schemas.microsoft.com/office/drawing/2014/main" val="2292191170"/>
                  </a:ext>
                </a:extLst>
              </a:tr>
            </a:tbl>
          </a:graphicData>
        </a:graphic>
      </p:graphicFrame>
    </p:spTree>
    <p:extLst>
      <p:ext uri="{BB962C8B-B14F-4D97-AF65-F5344CB8AC3E}">
        <p14:creationId xmlns:p14="http://schemas.microsoft.com/office/powerpoint/2010/main" val="1944076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02C24-29E6-5DE5-0968-6E821F94BAED}"/>
              </a:ext>
            </a:extLst>
          </p:cNvPr>
          <p:cNvSpPr>
            <a:spLocks noGrp="1"/>
          </p:cNvSpPr>
          <p:nvPr>
            <p:ph type="title"/>
          </p:nvPr>
        </p:nvSpPr>
        <p:spPr>
          <a:xfrm>
            <a:off x="838200" y="365125"/>
            <a:ext cx="10515600" cy="923847"/>
          </a:xfrm>
        </p:spPr>
        <p:txBody>
          <a:bodyPr>
            <a:normAutofit/>
          </a:bodyPr>
          <a:lstStyle/>
          <a:p>
            <a:r>
              <a:rPr lang="en-US" sz="1600" b="1" kern="0" dirty="0">
                <a:solidFill>
                  <a:srgbClr val="000000"/>
                </a:solidFill>
                <a:effectLst/>
                <a:latin typeface="Times New Roman" panose="02020603050405020304" pitchFamily="18" charset="0"/>
                <a:ea typeface="Times New Roman" panose="02020603050405020304" pitchFamily="18" charset="0"/>
              </a:rPr>
              <a:t>Table 7. The effect of the pension reform on consumption and savings by households with current public employees: Heterogeneity analysis of different age groups </a:t>
            </a:r>
            <a:br>
              <a:rPr lang="en-TW" sz="1600" kern="100" dirty="0">
                <a:effectLst/>
                <a:latin typeface="Times New Roman" panose="02020603050405020304" pitchFamily="18" charset="0"/>
                <a:ea typeface="PMingLiU" panose="02020500000000000000" pitchFamily="18" charset="-120"/>
              </a:rPr>
            </a:br>
            <a:r>
              <a:rPr lang="en-US" sz="1600" kern="100" dirty="0">
                <a:solidFill>
                  <a:srgbClr val="000000"/>
                </a:solidFill>
                <a:effectLst/>
                <a:latin typeface="Times New Roman" panose="02020603050405020304" pitchFamily="18" charset="0"/>
                <a:ea typeface="PMingLiU" panose="02020500000000000000" pitchFamily="18" charset="-120"/>
              </a:rPr>
              <a:t>Panel A Full sample</a:t>
            </a:r>
            <a:endParaRPr lang="en-TW" sz="4000" dirty="0"/>
          </a:p>
        </p:txBody>
      </p:sp>
      <p:graphicFrame>
        <p:nvGraphicFramePr>
          <p:cNvPr id="4" name="Table 3">
            <a:extLst>
              <a:ext uri="{FF2B5EF4-FFF2-40B4-BE49-F238E27FC236}">
                <a16:creationId xmlns:a16="http://schemas.microsoft.com/office/drawing/2014/main" id="{2D0DA2E2-1F2D-9662-EEA2-CCD5EE7494C5}"/>
              </a:ext>
            </a:extLst>
          </p:cNvPr>
          <p:cNvGraphicFramePr>
            <a:graphicFrameLocks noGrp="1"/>
          </p:cNvGraphicFramePr>
          <p:nvPr>
            <p:extLst>
              <p:ext uri="{D42A27DB-BD31-4B8C-83A1-F6EECF244321}">
                <p14:modId xmlns:p14="http://schemas.microsoft.com/office/powerpoint/2010/main" val="367606970"/>
              </p:ext>
            </p:extLst>
          </p:nvPr>
        </p:nvGraphicFramePr>
        <p:xfrm>
          <a:off x="928301" y="1156770"/>
          <a:ext cx="10196901" cy="3527693"/>
        </p:xfrm>
        <a:graphic>
          <a:graphicData uri="http://schemas.openxmlformats.org/drawingml/2006/table">
            <a:tbl>
              <a:tblPr firstRow="1" firstCol="1" bandRow="1">
                <a:tableStyleId>{5C22544A-7EE6-4342-B048-85BDC9FD1C3A}</a:tableStyleId>
              </a:tblPr>
              <a:tblGrid>
                <a:gridCol w="2740926">
                  <a:extLst>
                    <a:ext uri="{9D8B030D-6E8A-4147-A177-3AD203B41FA5}">
                      <a16:colId xmlns:a16="http://schemas.microsoft.com/office/drawing/2014/main" val="3354162962"/>
                    </a:ext>
                  </a:extLst>
                </a:gridCol>
                <a:gridCol w="1994514">
                  <a:extLst>
                    <a:ext uri="{9D8B030D-6E8A-4147-A177-3AD203B41FA5}">
                      <a16:colId xmlns:a16="http://schemas.microsoft.com/office/drawing/2014/main" val="1434970104"/>
                    </a:ext>
                  </a:extLst>
                </a:gridCol>
                <a:gridCol w="1994514">
                  <a:extLst>
                    <a:ext uri="{9D8B030D-6E8A-4147-A177-3AD203B41FA5}">
                      <a16:colId xmlns:a16="http://schemas.microsoft.com/office/drawing/2014/main" val="3976199802"/>
                    </a:ext>
                  </a:extLst>
                </a:gridCol>
                <a:gridCol w="1735513">
                  <a:extLst>
                    <a:ext uri="{9D8B030D-6E8A-4147-A177-3AD203B41FA5}">
                      <a16:colId xmlns:a16="http://schemas.microsoft.com/office/drawing/2014/main" val="3974764925"/>
                    </a:ext>
                  </a:extLst>
                </a:gridCol>
                <a:gridCol w="1731434">
                  <a:extLst>
                    <a:ext uri="{9D8B030D-6E8A-4147-A177-3AD203B41FA5}">
                      <a16:colId xmlns:a16="http://schemas.microsoft.com/office/drawing/2014/main" val="2316855434"/>
                    </a:ext>
                  </a:extLst>
                </a:gridCol>
              </a:tblGrid>
              <a:tr h="174893">
                <a:tc>
                  <a:txBody>
                    <a:bodyPr/>
                    <a:lstStyle/>
                    <a:p>
                      <a:pPr algn="just"/>
                      <a:r>
                        <a:rPr lang="en-TW" sz="1000" kern="100" dirty="0">
                          <a:effectLst/>
                          <a:latin typeface="Times New Roman" panose="02020603050405020304" pitchFamily="18" charset="0"/>
                          <a:cs typeface="Times New Roman" panose="02020603050405020304" pitchFamily="18" charset="0"/>
                        </a:rPr>
                        <a:t> </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extLst>
                  <a:ext uri="{0D108BD9-81ED-4DB2-BD59-A6C34878D82A}">
                    <a16:rowId xmlns:a16="http://schemas.microsoft.com/office/drawing/2014/main" val="3325159588"/>
                  </a:ext>
                </a:extLst>
              </a:tr>
              <a:tr h="174893">
                <a:tc>
                  <a:txBody>
                    <a:bodyPr/>
                    <a:lstStyle/>
                    <a:p>
                      <a:pPr algn="just"/>
                      <a:r>
                        <a:rPr lang="en-US" sz="2000" kern="0" dirty="0">
                          <a:effectLst/>
                          <a:latin typeface="Times New Roman" panose="02020603050405020304" pitchFamily="18" charset="0"/>
                          <a:cs typeface="Times New Roman" panose="02020603050405020304" pitchFamily="18" charset="0"/>
                        </a:rPr>
                        <a:t>Age Group</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&gt;=50</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&lt;50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&gt;=50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&lt;50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235771144"/>
                  </a:ext>
                </a:extLst>
              </a:tr>
              <a:tr h="174893">
                <a:tc>
                  <a:txBody>
                    <a:bodyPr/>
                    <a:lstStyle/>
                    <a:p>
                      <a:pPr algn="just"/>
                      <a:r>
                        <a:rPr lang="en-US" sz="2000" kern="0" dirty="0">
                          <a:effectLst/>
                          <a:latin typeface="Times New Roman" panose="02020603050405020304" pitchFamily="18" charset="0"/>
                          <a:cs typeface="Times New Roman" panose="02020603050405020304" pitchFamily="18" charset="0"/>
                        </a:rPr>
                        <a:t>Dependent variable</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0" dirty="0">
                          <a:effectLst/>
                          <a:latin typeface="Times New Roman" panose="02020603050405020304" pitchFamily="18" charset="0"/>
                          <a:cs typeface="Times New Roman" panose="02020603050405020304" pitchFamily="18" charset="0"/>
                        </a:rPr>
                        <a:t>Consumption</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Consumption</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Saving</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0">
                          <a:effectLst/>
                          <a:latin typeface="Times New Roman" panose="02020603050405020304" pitchFamily="18" charset="0"/>
                          <a:cs typeface="Times New Roman" panose="02020603050405020304" pitchFamily="18" charset="0"/>
                        </a:rPr>
                        <a:t>Saving</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765528070"/>
                  </a:ext>
                </a:extLst>
              </a:tr>
              <a:tr h="174893">
                <a:tc>
                  <a:txBody>
                    <a:bodyPr/>
                    <a:lstStyle/>
                    <a:p>
                      <a:pPr algn="just"/>
                      <a:r>
                        <a:rPr lang="en-US" sz="2000" kern="0" dirty="0" err="1">
                          <a:effectLst/>
                          <a:latin typeface="Times New Roman" panose="02020603050405020304" pitchFamily="18" charset="0"/>
                          <a:cs typeface="Times New Roman" panose="02020603050405020304" pitchFamily="18" charset="0"/>
                        </a:rPr>
                        <a:t>Public_Current</a:t>
                      </a:r>
                      <a:r>
                        <a:rPr lang="en-US" sz="2000" kern="0" dirty="0">
                          <a:effectLst/>
                          <a:latin typeface="Times New Roman" panose="02020603050405020304" pitchFamily="18" charset="0"/>
                          <a:cs typeface="Times New Roman" panose="02020603050405020304" pitchFamily="18" charset="0"/>
                        </a:rPr>
                        <a:t> *Post</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-0.000</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0.022**</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0.001</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279020391"/>
                  </a:ext>
                </a:extLst>
              </a:tr>
              <a:tr h="174893">
                <a:tc>
                  <a:txBody>
                    <a:bodyPr/>
                    <a:lstStyle/>
                    <a:p>
                      <a:endParaRPr lang="en-TW" sz="2000" dirty="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(0.014)</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rgbClr val="C00000"/>
                          </a:solidFill>
                          <a:effectLst/>
                          <a:latin typeface="Times New Roman" panose="02020603050405020304" pitchFamily="18" charset="0"/>
                          <a:cs typeface="Times New Roman" panose="02020603050405020304" pitchFamily="18" charset="0"/>
                        </a:rPr>
                        <a:t>(0.010)</a:t>
                      </a:r>
                      <a:endParaRPr lang="en-TW" sz="20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(0.004)</a:t>
                      </a:r>
                      <a:endParaRPr lang="en-TW" sz="20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851431217"/>
                  </a:ext>
                </a:extLst>
              </a:tr>
              <a:tr h="174893">
                <a:tc>
                  <a:txBody>
                    <a:bodyPr/>
                    <a:lstStyle/>
                    <a:p>
                      <a:pPr algn="just"/>
                      <a:r>
                        <a:rPr lang="en-US" sz="2000" kern="100">
                          <a:effectLst/>
                          <a:latin typeface="Times New Roman" panose="02020603050405020304" pitchFamily="18" charset="0"/>
                          <a:cs typeface="Times New Roman" panose="02020603050405020304" pitchFamily="18" charset="0"/>
                        </a:rPr>
                        <a:t>Public</a:t>
                      </a:r>
                      <a:r>
                        <a:rPr lang="en-US" sz="2000" kern="0">
                          <a:effectLst/>
                          <a:latin typeface="Times New Roman" panose="02020603050405020304" pitchFamily="18" charset="0"/>
                          <a:cs typeface="Times New Roman" panose="02020603050405020304" pitchFamily="18" charset="0"/>
                        </a:rPr>
                        <a:t>_Current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-0.066***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-0.106***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0.013***</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0.031***</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819956914"/>
                  </a:ext>
                </a:extLst>
              </a:tr>
              <a:tr h="174893">
                <a:tc>
                  <a:txBody>
                    <a:bodyPr/>
                    <a:lstStyle/>
                    <a:p>
                      <a:pPr algn="just"/>
                      <a:r>
                        <a:rPr lang="en-US" sz="2000" kern="0" dirty="0">
                          <a:effectLst/>
                          <a:latin typeface="Times New Roman" panose="02020603050405020304" pitchFamily="18" charset="0"/>
                          <a:cs typeface="Times New Roman" panose="02020603050405020304" pitchFamily="18" charset="0"/>
                        </a:rPr>
                        <a:t> </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(0.009)</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(0.007)</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(0.003)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889683465"/>
                  </a:ext>
                </a:extLst>
              </a:tr>
              <a:tr h="174893">
                <a:tc>
                  <a:txBody>
                    <a:bodyPr/>
                    <a:lstStyle/>
                    <a:p>
                      <a:pPr algn="just"/>
                      <a:r>
                        <a:rPr lang="en-US" sz="2000" kern="0">
                          <a:effectLst/>
                          <a:latin typeface="Times New Roman" panose="02020603050405020304" pitchFamily="18" charset="0"/>
                          <a:cs typeface="Times New Roman" panose="02020603050405020304" pitchFamily="18" charset="0"/>
                        </a:rPr>
                        <a:t>Constant</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dirty="0">
                          <a:effectLst/>
                          <a:latin typeface="Times New Roman" panose="02020603050405020304" pitchFamily="18" charset="0"/>
                          <a:cs typeface="Times New Roman" panose="02020603050405020304" pitchFamily="18" charset="0"/>
                        </a:rPr>
                        <a:t>5.332***</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4.324***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12.227***</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12.973***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355784227"/>
                  </a:ext>
                </a:extLst>
              </a:tr>
              <a:tr h="174893">
                <a:tc>
                  <a:txBody>
                    <a:bodyPr/>
                    <a:lstStyle/>
                    <a:p>
                      <a:endParaRPr lang="en-TW" sz="2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(0.069)</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(0.063)</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(0.042)</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(0.038)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649371692"/>
                  </a:ext>
                </a:extLst>
              </a:tr>
              <a:tr h="174893">
                <a:tc>
                  <a:txBody>
                    <a:bodyPr/>
                    <a:lstStyle/>
                    <a:p>
                      <a:pPr algn="just"/>
                      <a:r>
                        <a:rPr lang="en-US" sz="2000" kern="100">
                          <a:effectLst/>
                          <a:latin typeface="Times New Roman" panose="02020603050405020304" pitchFamily="18" charset="0"/>
                          <a:cs typeface="Times New Roman" panose="02020603050405020304" pitchFamily="18" charset="0"/>
                        </a:rPr>
                        <a:t>Year fixed effects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Yes</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Yes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911746599"/>
                  </a:ext>
                </a:extLst>
              </a:tr>
              <a:tr h="174893">
                <a:tc>
                  <a:txBody>
                    <a:bodyPr/>
                    <a:lstStyle/>
                    <a:p>
                      <a:pPr algn="just"/>
                      <a:r>
                        <a:rPr lang="en-US" sz="2000" kern="0">
                          <a:effectLst/>
                          <a:latin typeface="Times New Roman" panose="02020603050405020304" pitchFamily="18" charset="0"/>
                          <a:cs typeface="Times New Roman" panose="02020603050405020304" pitchFamily="18" charset="0"/>
                        </a:rPr>
                        <a:t>Observations</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21,864</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31,688</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21,864</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31,688</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4065860657"/>
                  </a:ext>
                </a:extLst>
              </a:tr>
              <a:tr h="174893">
                <a:tc>
                  <a:txBody>
                    <a:bodyPr/>
                    <a:lstStyle/>
                    <a:p>
                      <a:pPr algn="just"/>
                      <a:r>
                        <a:rPr lang="en-US" sz="2000" kern="0">
                          <a:effectLst/>
                          <a:latin typeface="Times New Roman" panose="02020603050405020304" pitchFamily="18" charset="0"/>
                          <a:cs typeface="Times New Roman" panose="02020603050405020304" pitchFamily="18" charset="0"/>
                        </a:rPr>
                        <a:t>Pseudo R-squared</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2000" kern="100">
                          <a:effectLst/>
                          <a:latin typeface="Times New Roman" panose="02020603050405020304" pitchFamily="18" charset="0"/>
                          <a:cs typeface="Times New Roman" panose="02020603050405020304" pitchFamily="18" charset="0"/>
                        </a:rPr>
                        <a:t>0.740</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a:effectLst/>
                          <a:latin typeface="Times New Roman" panose="02020603050405020304" pitchFamily="18" charset="0"/>
                          <a:cs typeface="Times New Roman" panose="02020603050405020304" pitchFamily="18" charset="0"/>
                        </a:rPr>
                        <a:t>0.746</a:t>
                      </a:r>
                      <a:endParaRPr lang="en-TW" sz="20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0.551</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2000" kern="100" dirty="0">
                          <a:effectLst/>
                          <a:latin typeface="Times New Roman" panose="02020603050405020304" pitchFamily="18" charset="0"/>
                          <a:cs typeface="Times New Roman" panose="02020603050405020304" pitchFamily="18" charset="0"/>
                        </a:rPr>
                        <a:t>0.176</a:t>
                      </a:r>
                      <a:endParaRPr lang="en-TW" sz="20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998841390"/>
                  </a:ext>
                </a:extLst>
              </a:tr>
            </a:tbl>
          </a:graphicData>
        </a:graphic>
      </p:graphicFrame>
    </p:spTree>
    <p:extLst>
      <p:ext uri="{BB962C8B-B14F-4D97-AF65-F5344CB8AC3E}">
        <p14:creationId xmlns:p14="http://schemas.microsoft.com/office/powerpoint/2010/main" val="1318283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02C24-29E6-5DE5-0968-6E821F94BAED}"/>
              </a:ext>
            </a:extLst>
          </p:cNvPr>
          <p:cNvSpPr>
            <a:spLocks noGrp="1"/>
          </p:cNvSpPr>
          <p:nvPr>
            <p:ph type="title"/>
          </p:nvPr>
        </p:nvSpPr>
        <p:spPr>
          <a:xfrm>
            <a:off x="838200" y="365125"/>
            <a:ext cx="10515600" cy="923847"/>
          </a:xfrm>
        </p:spPr>
        <p:txBody>
          <a:bodyPr>
            <a:normAutofit/>
          </a:bodyPr>
          <a:lstStyle/>
          <a:p>
            <a:r>
              <a:rPr lang="en-US" sz="1600" b="1" kern="0" dirty="0">
                <a:solidFill>
                  <a:srgbClr val="000000"/>
                </a:solidFill>
                <a:effectLst/>
                <a:latin typeface="Times New Roman" panose="02020603050405020304" pitchFamily="18" charset="0"/>
                <a:ea typeface="Times New Roman" panose="02020603050405020304" pitchFamily="18" charset="0"/>
              </a:rPr>
              <a:t>Table 7. The effect of the pension reform on consumption and savings by households with current public employees: Heterogeneity analysis of different age groups </a:t>
            </a:r>
            <a:br>
              <a:rPr lang="en-TW" sz="1600" kern="100" dirty="0">
                <a:effectLst/>
                <a:latin typeface="Times New Roman" panose="02020603050405020304" pitchFamily="18" charset="0"/>
                <a:ea typeface="PMingLiU" panose="02020500000000000000" pitchFamily="18" charset="-120"/>
              </a:rPr>
            </a:br>
            <a:r>
              <a:rPr lang="en-US" sz="1600" kern="100" dirty="0">
                <a:solidFill>
                  <a:srgbClr val="000000"/>
                </a:solidFill>
                <a:effectLst/>
                <a:latin typeface="Times New Roman" panose="02020603050405020304" pitchFamily="18" charset="0"/>
                <a:ea typeface="PMingLiU" panose="02020500000000000000" pitchFamily="18" charset="-120"/>
              </a:rPr>
              <a:t>Panel B PSM sample </a:t>
            </a:r>
            <a:endParaRPr lang="en-TW" sz="4000" dirty="0"/>
          </a:p>
        </p:txBody>
      </p:sp>
      <p:graphicFrame>
        <p:nvGraphicFramePr>
          <p:cNvPr id="3" name="Table 2">
            <a:extLst>
              <a:ext uri="{FF2B5EF4-FFF2-40B4-BE49-F238E27FC236}">
                <a16:creationId xmlns:a16="http://schemas.microsoft.com/office/drawing/2014/main" id="{2F9BE401-DDA3-B7C1-CA00-4FED7E043822}"/>
              </a:ext>
            </a:extLst>
          </p:cNvPr>
          <p:cNvGraphicFramePr>
            <a:graphicFrameLocks noGrp="1"/>
          </p:cNvGraphicFramePr>
          <p:nvPr>
            <p:extLst>
              <p:ext uri="{D42A27DB-BD31-4B8C-83A1-F6EECF244321}">
                <p14:modId xmlns:p14="http://schemas.microsoft.com/office/powerpoint/2010/main" val="3601198111"/>
              </p:ext>
            </p:extLst>
          </p:nvPr>
        </p:nvGraphicFramePr>
        <p:xfrm>
          <a:off x="947450" y="1167788"/>
          <a:ext cx="10319263" cy="5497408"/>
        </p:xfrm>
        <a:graphic>
          <a:graphicData uri="http://schemas.openxmlformats.org/drawingml/2006/table">
            <a:tbl>
              <a:tblPr firstRow="1" firstCol="1" bandRow="1">
                <a:tableStyleId>{5C22544A-7EE6-4342-B048-85BDC9FD1C3A}</a:tableStyleId>
              </a:tblPr>
              <a:tblGrid>
                <a:gridCol w="2767626">
                  <a:extLst>
                    <a:ext uri="{9D8B030D-6E8A-4147-A177-3AD203B41FA5}">
                      <a16:colId xmlns:a16="http://schemas.microsoft.com/office/drawing/2014/main" val="3466230341"/>
                    </a:ext>
                  </a:extLst>
                </a:gridCol>
                <a:gridCol w="2016384">
                  <a:extLst>
                    <a:ext uri="{9D8B030D-6E8A-4147-A177-3AD203B41FA5}">
                      <a16:colId xmlns:a16="http://schemas.microsoft.com/office/drawing/2014/main" val="1222451686"/>
                    </a:ext>
                  </a:extLst>
                </a:gridCol>
                <a:gridCol w="2016384">
                  <a:extLst>
                    <a:ext uri="{9D8B030D-6E8A-4147-A177-3AD203B41FA5}">
                      <a16:colId xmlns:a16="http://schemas.microsoft.com/office/drawing/2014/main" val="997079493"/>
                    </a:ext>
                  </a:extLst>
                </a:gridCol>
                <a:gridCol w="1774914">
                  <a:extLst>
                    <a:ext uri="{9D8B030D-6E8A-4147-A177-3AD203B41FA5}">
                      <a16:colId xmlns:a16="http://schemas.microsoft.com/office/drawing/2014/main" val="864844605"/>
                    </a:ext>
                  </a:extLst>
                </a:gridCol>
                <a:gridCol w="1743955">
                  <a:extLst>
                    <a:ext uri="{9D8B030D-6E8A-4147-A177-3AD203B41FA5}">
                      <a16:colId xmlns:a16="http://schemas.microsoft.com/office/drawing/2014/main" val="2407639133"/>
                    </a:ext>
                  </a:extLst>
                </a:gridCol>
              </a:tblGrid>
              <a:tr h="171794">
                <a:tc>
                  <a:txBody>
                    <a:bodyPr/>
                    <a:lstStyle/>
                    <a:p>
                      <a:r>
                        <a:rPr lang="en-TW" sz="1000" kern="100" dirty="0">
                          <a:effectLst/>
                          <a:latin typeface="Times New Roman" panose="02020603050405020304" pitchFamily="18" charset="0"/>
                          <a:cs typeface="Times New Roman" panose="02020603050405020304" pitchFamily="18" charset="0"/>
                        </a:rPr>
                        <a:t> </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extLst>
                  <a:ext uri="{0D108BD9-81ED-4DB2-BD59-A6C34878D82A}">
                    <a16:rowId xmlns:a16="http://schemas.microsoft.com/office/drawing/2014/main" val="1033269171"/>
                  </a:ext>
                </a:extLst>
              </a:tr>
              <a:tr h="171794">
                <a:tc>
                  <a:txBody>
                    <a:bodyPr/>
                    <a:lstStyle/>
                    <a:p>
                      <a:r>
                        <a:rPr lang="en-US" sz="1000" kern="0" dirty="0">
                          <a:effectLst/>
                          <a:latin typeface="Times New Roman" panose="02020603050405020304" pitchFamily="18" charset="0"/>
                          <a:cs typeface="Times New Roman" panose="02020603050405020304" pitchFamily="18" charset="0"/>
                        </a:rPr>
                        <a:t>Age Group</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dirty="0">
                          <a:effectLst/>
                          <a:latin typeface="Times New Roman" panose="02020603050405020304" pitchFamily="18" charset="0"/>
                          <a:cs typeface="Times New Roman" panose="02020603050405020304" pitchFamily="18" charset="0"/>
                        </a:rPr>
                        <a:t>&gt;=50</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&lt;50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&gt;=50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&lt;50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077444634"/>
                  </a:ext>
                </a:extLst>
              </a:tr>
              <a:tr h="171794">
                <a:tc>
                  <a:txBody>
                    <a:bodyPr/>
                    <a:lstStyle/>
                    <a:p>
                      <a:r>
                        <a:rPr lang="en-US" sz="1000" kern="0">
                          <a:effectLst/>
                          <a:latin typeface="Times New Roman" panose="02020603050405020304" pitchFamily="18" charset="0"/>
                          <a:cs typeface="Times New Roman" panose="02020603050405020304" pitchFamily="18" charset="0"/>
                        </a:rPr>
                        <a:t>Dependent variable</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0">
                          <a:effectLst/>
                          <a:latin typeface="Times New Roman" panose="02020603050405020304" pitchFamily="18" charset="0"/>
                          <a:cs typeface="Times New Roman" panose="02020603050405020304" pitchFamily="18" charset="0"/>
                        </a:rPr>
                        <a:t>Consumption</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Consumption</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Saving</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0">
                          <a:effectLst/>
                          <a:latin typeface="Times New Roman" panose="02020603050405020304" pitchFamily="18" charset="0"/>
                          <a:cs typeface="Times New Roman" panose="02020603050405020304" pitchFamily="18" charset="0"/>
                        </a:rPr>
                        <a:t>Saving</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78187813"/>
                  </a:ext>
                </a:extLst>
              </a:tr>
              <a:tr h="171794">
                <a:tc>
                  <a:txBody>
                    <a:bodyPr/>
                    <a:lstStyle/>
                    <a:p>
                      <a:r>
                        <a:rPr lang="en-US" sz="1000" kern="0" dirty="0" err="1">
                          <a:effectLst/>
                          <a:latin typeface="Times New Roman" panose="02020603050405020304" pitchFamily="18" charset="0"/>
                          <a:cs typeface="Times New Roman" panose="02020603050405020304" pitchFamily="18" charset="0"/>
                        </a:rPr>
                        <a:t>Public_Current</a:t>
                      </a:r>
                      <a:r>
                        <a:rPr lang="en-US" sz="1000" kern="0" dirty="0">
                          <a:effectLst/>
                          <a:latin typeface="Times New Roman" panose="02020603050405020304" pitchFamily="18" charset="0"/>
                          <a:cs typeface="Times New Roman" panose="02020603050405020304" pitchFamily="18" charset="0"/>
                        </a:rPr>
                        <a:t> *Post</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-0.007</a:t>
                      </a:r>
                      <a:endParaRPr lang="en-TW" sz="11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0.035**</a:t>
                      </a:r>
                      <a:endParaRPr lang="en-TW" sz="11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0.009</a:t>
                      </a:r>
                      <a:endParaRPr lang="en-TW" sz="11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-0.005</a:t>
                      </a:r>
                      <a:endParaRPr lang="en-TW" sz="11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97858903"/>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(0.019)</a:t>
                      </a:r>
                      <a:endParaRPr lang="en-TW" sz="11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solidFill>
                            <a:srgbClr val="C00000"/>
                          </a:solidFill>
                          <a:effectLst/>
                          <a:latin typeface="Times New Roman" panose="02020603050405020304" pitchFamily="18" charset="0"/>
                          <a:cs typeface="Times New Roman" panose="02020603050405020304" pitchFamily="18" charset="0"/>
                        </a:rPr>
                        <a:t>(0.014)</a:t>
                      </a:r>
                      <a:endParaRPr lang="en-TW" sz="1100" kern="100" dirty="0">
                        <a:solidFill>
                          <a:srgbClr val="C00000"/>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solidFill>
                            <a:schemeClr val="tx2">
                              <a:lumMod val="75000"/>
                              <a:lumOff val="25000"/>
                            </a:schemeClr>
                          </a:solidFill>
                          <a:effectLst/>
                          <a:latin typeface="Times New Roman" panose="02020603050405020304" pitchFamily="18" charset="0"/>
                          <a:cs typeface="Times New Roman" panose="02020603050405020304" pitchFamily="18" charset="0"/>
                        </a:rPr>
                        <a:t>(0.008)</a:t>
                      </a:r>
                      <a:endParaRPr lang="en-TW" sz="110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(0.006)</a:t>
                      </a:r>
                      <a:endParaRPr lang="en-TW" sz="110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968643831"/>
                  </a:ext>
                </a:extLst>
              </a:tr>
              <a:tr h="171794">
                <a:tc>
                  <a:txBody>
                    <a:bodyPr/>
                    <a:lstStyle/>
                    <a:p>
                      <a:r>
                        <a:rPr lang="en-US" sz="1000" kern="100" dirty="0" err="1">
                          <a:effectLst/>
                          <a:latin typeface="Times New Roman" panose="02020603050405020304" pitchFamily="18" charset="0"/>
                          <a:cs typeface="Times New Roman" panose="02020603050405020304" pitchFamily="18" charset="0"/>
                        </a:rPr>
                        <a:t>Public</a:t>
                      </a:r>
                      <a:r>
                        <a:rPr lang="en-US" sz="1000" kern="0" dirty="0" err="1">
                          <a:effectLst/>
                          <a:latin typeface="Times New Roman" panose="02020603050405020304" pitchFamily="18" charset="0"/>
                          <a:cs typeface="Times New Roman" panose="02020603050405020304" pitchFamily="18" charset="0"/>
                        </a:rPr>
                        <a:t>_Current</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-0.082***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-0.110***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352875787"/>
                  </a:ext>
                </a:extLst>
              </a:tr>
              <a:tr h="171794">
                <a:tc>
                  <a:txBody>
                    <a:bodyPr/>
                    <a:lstStyle/>
                    <a:p>
                      <a:r>
                        <a:rPr lang="en-US" sz="1000" kern="0">
                          <a:effectLst/>
                          <a:latin typeface="Times New Roman" panose="02020603050405020304" pitchFamily="18" charset="0"/>
                          <a:cs typeface="Times New Roman" panose="02020603050405020304" pitchFamily="18" charset="0"/>
                        </a:rPr>
                        <a:t> </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756113852"/>
                  </a:ext>
                </a:extLst>
              </a:tr>
              <a:tr h="171794">
                <a:tc>
                  <a:txBody>
                    <a:bodyPr/>
                    <a:lstStyle/>
                    <a:p>
                      <a:r>
                        <a:rPr lang="en-US" sz="1000" kern="0" dirty="0">
                          <a:effectLst/>
                          <a:latin typeface="Times New Roman" panose="02020603050405020304" pitchFamily="18" charset="0"/>
                          <a:cs typeface="Times New Roman" panose="02020603050405020304" pitchFamily="18" charset="0"/>
                        </a:rPr>
                        <a:t>Post</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0.042***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0.019</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-0.017**</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474737519"/>
                  </a:ext>
                </a:extLst>
              </a:tr>
              <a:tr h="171794">
                <a:tc>
                  <a:txBody>
                    <a:bodyPr/>
                    <a:lstStyle/>
                    <a:p>
                      <a:r>
                        <a:rPr lang="en-US" sz="1000" kern="0" dirty="0">
                          <a:effectLst/>
                          <a:latin typeface="Times New Roman" panose="02020603050405020304" pitchFamily="18" charset="0"/>
                          <a:cs typeface="Times New Roman" panose="02020603050405020304" pitchFamily="18" charset="0"/>
                        </a:rPr>
                        <a:t> </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(0.007)</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175828008"/>
                  </a:ext>
                </a:extLst>
              </a:tr>
              <a:tr h="171794">
                <a:tc>
                  <a:txBody>
                    <a:bodyPr/>
                    <a:lstStyle/>
                    <a:p>
                      <a:r>
                        <a:rPr lang="en-US" sz="1000" kern="0">
                          <a:effectLst/>
                          <a:latin typeface="Times New Roman" panose="02020603050405020304" pitchFamily="18" charset="0"/>
                          <a:cs typeface="Times New Roman" panose="02020603050405020304" pitchFamily="18" charset="0"/>
                        </a:rPr>
                        <a:t>Age18_64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0.110***</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0.067***</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-0.040***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4221396385"/>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(0.006)</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824933161"/>
                  </a:ext>
                </a:extLst>
              </a:tr>
              <a:tr h="171794">
                <a:tc>
                  <a:txBody>
                    <a:bodyPr/>
                    <a:lstStyle/>
                    <a:p>
                      <a:r>
                        <a:rPr lang="en-US" sz="1000" kern="0">
                          <a:effectLst/>
                          <a:latin typeface="Times New Roman" panose="02020603050405020304" pitchFamily="18" charset="0"/>
                          <a:cs typeface="Times New Roman" panose="02020603050405020304" pitchFamily="18" charset="0"/>
                        </a:rPr>
                        <a:t>Age&gt;65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0.092***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0.054***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-0.019***</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1560062766"/>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(0.009)</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882490005"/>
                  </a:ext>
                </a:extLst>
              </a:tr>
              <a:tr h="171794">
                <a:tc>
                  <a:txBody>
                    <a:bodyPr/>
                    <a:lstStyle/>
                    <a:p>
                      <a:r>
                        <a:rPr lang="en-US" sz="1000" kern="0">
                          <a:effectLst/>
                          <a:latin typeface="Times New Roman" panose="02020603050405020304" pitchFamily="18" charset="0"/>
                          <a:cs typeface="Times New Roman" panose="02020603050405020304" pitchFamily="18" charset="0"/>
                        </a:rPr>
                        <a:t>Age&lt;18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0.101***</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0.094***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-0.032***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-0.028***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016049071"/>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(0.007)</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825659559"/>
                  </a:ext>
                </a:extLst>
              </a:tr>
              <a:tr h="171794">
                <a:tc>
                  <a:txBody>
                    <a:bodyPr/>
                    <a:lstStyle/>
                    <a:p>
                      <a:r>
                        <a:rPr lang="en-US" sz="1000" kern="0">
                          <a:effectLst/>
                          <a:latin typeface="Times New Roman" panose="02020603050405020304" pitchFamily="18" charset="0"/>
                          <a:cs typeface="Times New Roman" panose="02020603050405020304" pitchFamily="18" charset="0"/>
                        </a:rPr>
                        <a:t>Age of the head of household </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272732275"/>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537399049"/>
                  </a:ext>
                </a:extLst>
              </a:tr>
              <a:tr h="171794">
                <a:tc>
                  <a:txBody>
                    <a:bodyPr/>
                    <a:lstStyle/>
                    <a:p>
                      <a:r>
                        <a:rPr lang="en-US" sz="1000" kern="0">
                          <a:effectLst/>
                          <a:latin typeface="Times New Roman" panose="02020603050405020304" pitchFamily="18" charset="0"/>
                          <a:cs typeface="Times New Roman" panose="02020603050405020304" pitchFamily="18" charset="0"/>
                        </a:rPr>
                        <a:t>Education of the head of household </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671858860"/>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96668212"/>
                  </a:ext>
                </a:extLst>
              </a:tr>
              <a:tr h="171794">
                <a:tc>
                  <a:txBody>
                    <a:bodyPr/>
                    <a:lstStyle/>
                    <a:p>
                      <a:r>
                        <a:rPr lang="en-US" sz="1000" kern="0">
                          <a:effectLst/>
                          <a:latin typeface="Times New Roman" panose="02020603050405020304" pitchFamily="18" charset="0"/>
                          <a:cs typeface="Times New Roman" panose="02020603050405020304" pitchFamily="18" charset="0"/>
                        </a:rPr>
                        <a:t>House size</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933389859"/>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(0.000)</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028935169"/>
                  </a:ext>
                </a:extLst>
              </a:tr>
              <a:tr h="171794">
                <a:tc>
                  <a:txBody>
                    <a:bodyPr/>
                    <a:lstStyle/>
                    <a:p>
                      <a:r>
                        <a:rPr lang="en-US" sz="1000" kern="0">
                          <a:effectLst/>
                          <a:latin typeface="Times New Roman" panose="02020603050405020304" pitchFamily="18" charset="0"/>
                          <a:cs typeface="Times New Roman" panose="02020603050405020304" pitchFamily="18" charset="0"/>
                        </a:rPr>
                        <a:t>Spouse’s age</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950465919"/>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(0.001)</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73820372"/>
                  </a:ext>
                </a:extLst>
              </a:tr>
              <a:tr h="171794">
                <a:tc>
                  <a:txBody>
                    <a:bodyPr/>
                    <a:lstStyle/>
                    <a:p>
                      <a:r>
                        <a:rPr lang="en-US" sz="1000" kern="0">
                          <a:effectLst/>
                          <a:latin typeface="Times New Roman" panose="02020603050405020304" pitchFamily="18" charset="0"/>
                          <a:cs typeface="Times New Roman" panose="02020603050405020304" pitchFamily="18" charset="0"/>
                        </a:rPr>
                        <a:t>Spouse’s edu</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dirty="0">
                          <a:effectLst/>
                          <a:latin typeface="Times New Roman" panose="02020603050405020304" pitchFamily="18" charset="0"/>
                          <a:cs typeface="Times New Roman" panose="02020603050405020304" pitchFamily="18" charset="0"/>
                        </a:rPr>
                        <a:t>0.012***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766963997"/>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(0.002)</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(0.002)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(0.001)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89458233"/>
                  </a:ext>
                </a:extLst>
              </a:tr>
              <a:tr h="171794">
                <a:tc>
                  <a:txBody>
                    <a:bodyPr/>
                    <a:lstStyle/>
                    <a:p>
                      <a:r>
                        <a:rPr lang="en-US" sz="1000" kern="0">
                          <a:effectLst/>
                          <a:latin typeface="Times New Roman" panose="02020603050405020304" pitchFamily="18" charset="0"/>
                          <a:cs typeface="Times New Roman" panose="02020603050405020304" pitchFamily="18" charset="0"/>
                        </a:rPr>
                        <a:t>Income</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0.508***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0.594***</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0.344***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0.264***</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767581475"/>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(0.015)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(0.013)</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(0.011)</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(0.010)</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407295071"/>
                  </a:ext>
                </a:extLst>
              </a:tr>
              <a:tr h="171794">
                <a:tc>
                  <a:txBody>
                    <a:bodyPr/>
                    <a:lstStyle/>
                    <a:p>
                      <a:r>
                        <a:rPr lang="en-US" sz="1000" kern="0">
                          <a:effectLst/>
                          <a:latin typeface="Times New Roman" panose="02020603050405020304" pitchFamily="18" charset="0"/>
                          <a:cs typeface="Times New Roman" panose="02020603050405020304" pitchFamily="18" charset="0"/>
                        </a:rPr>
                        <a:t>Constant</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6.095***</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4.922***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10.490***</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11.613***</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100757272"/>
                  </a:ext>
                </a:extLst>
              </a:tr>
              <a:tr h="171794">
                <a:tc>
                  <a:txBody>
                    <a:bodyPr/>
                    <a:lstStyle/>
                    <a:p>
                      <a:endParaRPr lang="en-TW" sz="1000">
                        <a:effectLst/>
                        <a:latin typeface="Times New Roman" panose="02020603050405020304" pitchFamily="18" charset="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(0.189)</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(0.169)</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(0.133)</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(0.135)</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708344897"/>
                  </a:ext>
                </a:extLst>
              </a:tr>
              <a:tr h="171794">
                <a:tc>
                  <a:txBody>
                    <a:bodyPr/>
                    <a:lstStyle/>
                    <a:p>
                      <a:r>
                        <a:rPr lang="en-US" sz="1000" kern="100">
                          <a:effectLst/>
                          <a:latin typeface="Times New Roman" panose="02020603050405020304" pitchFamily="18" charset="0"/>
                          <a:cs typeface="Times New Roman" panose="02020603050405020304" pitchFamily="18" charset="0"/>
                        </a:rPr>
                        <a:t>Year fixed effects</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Yes</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Yes</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2732985695"/>
                  </a:ext>
                </a:extLst>
              </a:tr>
              <a:tr h="171794">
                <a:tc>
                  <a:txBody>
                    <a:bodyPr/>
                    <a:lstStyle/>
                    <a:p>
                      <a:r>
                        <a:rPr lang="en-US" sz="1000" kern="0">
                          <a:effectLst/>
                          <a:latin typeface="Times New Roman" panose="02020603050405020304" pitchFamily="18" charset="0"/>
                          <a:cs typeface="Times New Roman" panose="02020603050405020304" pitchFamily="18" charset="0"/>
                        </a:rPr>
                        <a:t>Observations</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3,326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5,008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3,326</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5,008</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046629279"/>
                  </a:ext>
                </a:extLst>
              </a:tr>
              <a:tr h="171794">
                <a:tc>
                  <a:txBody>
                    <a:bodyPr/>
                    <a:lstStyle/>
                    <a:p>
                      <a:r>
                        <a:rPr lang="en-US" sz="1000" kern="0" dirty="0">
                          <a:effectLst/>
                          <a:latin typeface="Times New Roman" panose="02020603050405020304" pitchFamily="18" charset="0"/>
                          <a:cs typeface="Times New Roman" panose="02020603050405020304" pitchFamily="18" charset="0"/>
                        </a:rPr>
                        <a:t>Pseudo R-squared</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tc>
                <a:tc>
                  <a:txBody>
                    <a:bodyPr/>
                    <a:lstStyle/>
                    <a:p>
                      <a:pPr algn="ctr"/>
                      <a:r>
                        <a:rPr lang="en-US" sz="1000" kern="100">
                          <a:effectLst/>
                          <a:latin typeface="Times New Roman" panose="02020603050405020304" pitchFamily="18" charset="0"/>
                          <a:cs typeface="Times New Roman" panose="02020603050405020304" pitchFamily="18" charset="0"/>
                        </a:rPr>
                        <a:t>0.608</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a:effectLst/>
                          <a:latin typeface="Times New Roman" panose="02020603050405020304" pitchFamily="18" charset="0"/>
                          <a:cs typeface="Times New Roman" panose="02020603050405020304" pitchFamily="18" charset="0"/>
                        </a:rPr>
                        <a:t>0.629</a:t>
                      </a:r>
                      <a:endParaRPr lang="en-TW" sz="110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0.662</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tc>
                  <a:txBody>
                    <a:bodyPr/>
                    <a:lstStyle/>
                    <a:p>
                      <a:pPr algn="ctr"/>
                      <a:r>
                        <a:rPr lang="en-US" sz="1000" kern="100" dirty="0">
                          <a:effectLst/>
                          <a:latin typeface="Times New Roman" panose="02020603050405020304" pitchFamily="18" charset="0"/>
                          <a:cs typeface="Times New Roman" panose="02020603050405020304" pitchFamily="18" charset="0"/>
                        </a:rPr>
                        <a:t>0.487</a:t>
                      </a:r>
                      <a:endParaRPr lang="en-TW" sz="110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6484" marR="56484" marT="0" marB="0" anchor="ctr">
                    <a:solidFill>
                      <a:schemeClr val="bg1">
                        <a:lumMod val="95000"/>
                      </a:schemeClr>
                    </a:solidFill>
                  </a:tcPr>
                </a:tc>
                <a:extLst>
                  <a:ext uri="{0D108BD9-81ED-4DB2-BD59-A6C34878D82A}">
                    <a16:rowId xmlns:a16="http://schemas.microsoft.com/office/drawing/2014/main" val="3428914262"/>
                  </a:ext>
                </a:extLst>
              </a:tr>
            </a:tbl>
          </a:graphicData>
        </a:graphic>
      </p:graphicFrame>
    </p:spTree>
    <p:extLst>
      <p:ext uri="{BB962C8B-B14F-4D97-AF65-F5344CB8AC3E}">
        <p14:creationId xmlns:p14="http://schemas.microsoft.com/office/powerpoint/2010/main" val="126220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83EC2B2-C030-3FFC-E620-C02B781076EA}"/>
              </a:ext>
            </a:extLst>
          </p:cNvPr>
          <p:cNvPicPr>
            <a:picLocks noChangeAspect="1"/>
          </p:cNvPicPr>
          <p:nvPr/>
        </p:nvPicPr>
        <p:blipFill rotWithShape="1">
          <a:blip r:embed="rId2"/>
          <a:srcRect b="2614"/>
          <a:stretch/>
        </p:blipFill>
        <p:spPr bwMode="auto">
          <a:xfrm>
            <a:off x="6289675" y="1189989"/>
            <a:ext cx="4241800" cy="3049270"/>
          </a:xfrm>
          <a:prstGeom prst="rect">
            <a:avLst/>
          </a:prstGeom>
          <a:ln>
            <a:noFill/>
          </a:ln>
          <a:extLst>
            <a:ext uri="{53640926-AAD7-44D8-BBD7-CCE9431645EC}">
              <a14:shadowObscured xmlns:a14="http://schemas.microsoft.com/office/drawing/2010/main"/>
            </a:ext>
          </a:extLst>
        </p:spPr>
      </p:pic>
      <p:pic>
        <p:nvPicPr>
          <p:cNvPr id="3" name="图片 1">
            <a:extLst>
              <a:ext uri="{FF2B5EF4-FFF2-40B4-BE49-F238E27FC236}">
                <a16:creationId xmlns:a16="http://schemas.microsoft.com/office/drawing/2014/main" id="{48FCA5D8-AA1A-6B79-B851-4DB7FC46FE66}"/>
              </a:ext>
            </a:extLst>
          </p:cNvPr>
          <p:cNvPicPr>
            <a:picLocks noChangeAspect="1"/>
          </p:cNvPicPr>
          <p:nvPr/>
        </p:nvPicPr>
        <p:blipFill>
          <a:blip r:embed="rId3"/>
          <a:stretch>
            <a:fillRect/>
          </a:stretch>
        </p:blipFill>
        <p:spPr>
          <a:xfrm>
            <a:off x="1011554" y="1126172"/>
            <a:ext cx="4368165" cy="3176905"/>
          </a:xfrm>
          <a:prstGeom prst="rect">
            <a:avLst/>
          </a:prstGeom>
        </p:spPr>
      </p:pic>
      <p:sp>
        <p:nvSpPr>
          <p:cNvPr id="5" name="TextBox 4">
            <a:extLst>
              <a:ext uri="{FF2B5EF4-FFF2-40B4-BE49-F238E27FC236}">
                <a16:creationId xmlns:a16="http://schemas.microsoft.com/office/drawing/2014/main" id="{A6BFD659-82E4-240A-8D0D-34A897D395E5}"/>
              </a:ext>
            </a:extLst>
          </p:cNvPr>
          <p:cNvSpPr txBox="1"/>
          <p:nvPr/>
        </p:nvSpPr>
        <p:spPr>
          <a:xfrm>
            <a:off x="1221581" y="4390089"/>
            <a:ext cx="3691942"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a. Consumption</a:t>
            </a:r>
            <a:r>
              <a:rPr lang="en-TW" dirty="0">
                <a:effectLst/>
              </a:rPr>
              <a:t> </a:t>
            </a:r>
            <a:endParaRPr lang="en-TW" dirty="0"/>
          </a:p>
        </p:txBody>
      </p:sp>
      <p:sp>
        <p:nvSpPr>
          <p:cNvPr id="7" name="TextBox 6">
            <a:extLst>
              <a:ext uri="{FF2B5EF4-FFF2-40B4-BE49-F238E27FC236}">
                <a16:creationId xmlns:a16="http://schemas.microsoft.com/office/drawing/2014/main" id="{4782631D-F1AC-9815-8F3D-E904F5B6C0A7}"/>
              </a:ext>
            </a:extLst>
          </p:cNvPr>
          <p:cNvSpPr txBox="1"/>
          <p:nvPr/>
        </p:nvSpPr>
        <p:spPr>
          <a:xfrm>
            <a:off x="6420079" y="4373431"/>
            <a:ext cx="4241800" cy="369332"/>
          </a:xfrm>
          <a:prstGeom prst="rect">
            <a:avLst/>
          </a:prstGeom>
          <a:noFill/>
        </p:spPr>
        <p:txBody>
          <a:bodyPr wrap="square">
            <a:spAutoFit/>
          </a:bodyPr>
          <a:lstStyle/>
          <a:p>
            <a:r>
              <a:rPr lang="en-US" sz="1800" kern="100" dirty="0">
                <a:solidFill>
                  <a:srgbClr val="000000"/>
                </a:solidFill>
                <a:effectLst/>
                <a:latin typeface="Times New Roman" panose="02020603050405020304" pitchFamily="18" charset="0"/>
                <a:ea typeface="PMingLiU" panose="02020500000000000000" pitchFamily="18" charset="-120"/>
              </a:rPr>
              <a:t>b. Savings</a:t>
            </a:r>
            <a:r>
              <a:rPr lang="en-TW" dirty="0">
                <a:effectLst/>
              </a:rPr>
              <a:t> </a:t>
            </a:r>
            <a:endParaRPr lang="en-TW" dirty="0"/>
          </a:p>
        </p:txBody>
      </p:sp>
      <p:sp>
        <p:nvSpPr>
          <p:cNvPr id="9" name="TextBox 8">
            <a:extLst>
              <a:ext uri="{FF2B5EF4-FFF2-40B4-BE49-F238E27FC236}">
                <a16:creationId xmlns:a16="http://schemas.microsoft.com/office/drawing/2014/main" id="{761D603B-505C-D94F-BA0E-7B4C00610E01}"/>
              </a:ext>
            </a:extLst>
          </p:cNvPr>
          <p:cNvSpPr txBox="1"/>
          <p:nvPr/>
        </p:nvSpPr>
        <p:spPr>
          <a:xfrm>
            <a:off x="4564043" y="5164023"/>
            <a:ext cx="6097836" cy="369332"/>
          </a:xfrm>
          <a:prstGeom prst="rect">
            <a:avLst/>
          </a:prstGeom>
          <a:noFill/>
        </p:spPr>
        <p:txBody>
          <a:bodyPr wrap="square">
            <a:spAutoFit/>
          </a:bodyPr>
          <a:lstStyle/>
          <a:p>
            <a:r>
              <a:rPr lang="en-US" sz="1800" b="1" kern="100" dirty="0">
                <a:solidFill>
                  <a:srgbClr val="000000"/>
                </a:solidFill>
                <a:effectLst/>
                <a:latin typeface="Times New Roman" panose="02020603050405020304" pitchFamily="18" charset="0"/>
                <a:ea typeface="PMingLiU" panose="02020500000000000000" pitchFamily="18" charset="-120"/>
              </a:rPr>
              <a:t>Figure 5. Placebo test </a:t>
            </a:r>
            <a:endParaRPr lang="en-TW" b="1" dirty="0"/>
          </a:p>
        </p:txBody>
      </p:sp>
    </p:spTree>
    <p:extLst>
      <p:ext uri="{BB962C8B-B14F-4D97-AF65-F5344CB8AC3E}">
        <p14:creationId xmlns:p14="http://schemas.microsoft.com/office/powerpoint/2010/main" val="2178195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97880-A014-73EA-2181-D3A6892CDE88}"/>
              </a:ext>
            </a:extLst>
          </p:cNvPr>
          <p:cNvSpPr>
            <a:spLocks noGrp="1"/>
          </p:cNvSpPr>
          <p:nvPr>
            <p:ph type="title"/>
          </p:nvPr>
        </p:nvSpPr>
        <p:spPr>
          <a:xfrm>
            <a:off x="958467" y="398175"/>
            <a:ext cx="10515600" cy="571309"/>
          </a:xfrm>
        </p:spPr>
        <p:txBody>
          <a:bodyPr>
            <a:normAutofit fontScale="90000"/>
          </a:bodyPr>
          <a:lstStyle/>
          <a:p>
            <a:r>
              <a:rPr lang="en-US" sz="1800" b="1" dirty="0">
                <a:solidFill>
                  <a:srgbClr val="000000"/>
                </a:solidFill>
                <a:effectLst/>
                <a:latin typeface="Times New Roman" panose="02020603050405020304" pitchFamily="18" charset="0"/>
                <a:ea typeface="Times New Roman" panose="02020603050405020304" pitchFamily="18" charset="0"/>
              </a:rPr>
              <a:t>Table 8 Placebo test (event year: 2015 period: 2013-2016)</a:t>
            </a:r>
            <a:br>
              <a:rPr lang="en-TW" sz="1800" b="1" dirty="0">
                <a:effectLst/>
                <a:latin typeface="Times New Roman" panose="02020603050405020304" pitchFamily="18" charset="0"/>
                <a:ea typeface="Times New Roman" panose="02020603050405020304" pitchFamily="18" charset="0"/>
              </a:rPr>
            </a:br>
            <a:endParaRPr lang="en-TW" dirty="0"/>
          </a:p>
        </p:txBody>
      </p:sp>
      <p:graphicFrame>
        <p:nvGraphicFramePr>
          <p:cNvPr id="4" name="Table 3">
            <a:extLst>
              <a:ext uri="{FF2B5EF4-FFF2-40B4-BE49-F238E27FC236}">
                <a16:creationId xmlns:a16="http://schemas.microsoft.com/office/drawing/2014/main" id="{515737E1-D378-8219-01F1-CD78B00B0187}"/>
              </a:ext>
            </a:extLst>
          </p:cNvPr>
          <p:cNvGraphicFramePr>
            <a:graphicFrameLocks noGrp="1"/>
          </p:cNvGraphicFramePr>
          <p:nvPr>
            <p:extLst>
              <p:ext uri="{D42A27DB-BD31-4B8C-83A1-F6EECF244321}">
                <p14:modId xmlns:p14="http://schemas.microsoft.com/office/powerpoint/2010/main" val="1907223836"/>
              </p:ext>
            </p:extLst>
          </p:nvPr>
        </p:nvGraphicFramePr>
        <p:xfrm>
          <a:off x="958467" y="587830"/>
          <a:ext cx="8185534" cy="6033292"/>
        </p:xfrm>
        <a:graphic>
          <a:graphicData uri="http://schemas.openxmlformats.org/drawingml/2006/table">
            <a:tbl>
              <a:tblPr firstRow="1" firstCol="1" bandRow="1">
                <a:tableStyleId>{5C22544A-7EE6-4342-B048-85BDC9FD1C3A}</a:tableStyleId>
              </a:tblPr>
              <a:tblGrid>
                <a:gridCol w="2516233">
                  <a:extLst>
                    <a:ext uri="{9D8B030D-6E8A-4147-A177-3AD203B41FA5}">
                      <a16:colId xmlns:a16="http://schemas.microsoft.com/office/drawing/2014/main" val="3306685631"/>
                    </a:ext>
                  </a:extLst>
                </a:gridCol>
                <a:gridCol w="2488402">
                  <a:extLst>
                    <a:ext uri="{9D8B030D-6E8A-4147-A177-3AD203B41FA5}">
                      <a16:colId xmlns:a16="http://schemas.microsoft.com/office/drawing/2014/main" val="533118333"/>
                    </a:ext>
                  </a:extLst>
                </a:gridCol>
                <a:gridCol w="3180899">
                  <a:extLst>
                    <a:ext uri="{9D8B030D-6E8A-4147-A177-3AD203B41FA5}">
                      <a16:colId xmlns:a16="http://schemas.microsoft.com/office/drawing/2014/main" val="431850896"/>
                    </a:ext>
                  </a:extLst>
                </a:gridCol>
              </a:tblGrid>
              <a:tr h="378629">
                <a:tc>
                  <a:txBody>
                    <a:bodyPr/>
                    <a:lstStyle/>
                    <a:p>
                      <a:endParaRPr lang="en-TW" sz="1050" dirty="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0">
                          <a:effectLst/>
                          <a:latin typeface="Times New Roman" panose="02020603050405020304" pitchFamily="18" charset="0"/>
                          <a:cs typeface="Times New Roman" panose="02020603050405020304" pitchFamily="18" charset="0"/>
                        </a:rPr>
                        <a:t>(1)</a:t>
                      </a:r>
                      <a:endParaRPr lang="en-TW" sz="1050" kern="100">
                        <a:effectLst/>
                        <a:latin typeface="Times New Roman" panose="02020603050405020304" pitchFamily="18" charset="0"/>
                        <a:cs typeface="Times New Roman" panose="02020603050405020304" pitchFamily="18" charset="0"/>
                      </a:endParaRPr>
                    </a:p>
                    <a:p>
                      <a:pPr algn="ctr"/>
                      <a:r>
                        <a:rPr lang="en-US" sz="1050" kern="0">
                          <a:effectLst/>
                          <a:latin typeface="Times New Roman" panose="02020603050405020304" pitchFamily="18" charset="0"/>
                          <a:cs typeface="Times New Roman" panose="02020603050405020304" pitchFamily="18" charset="0"/>
                        </a:rPr>
                        <a:t>Consumption</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0">
                          <a:effectLst/>
                          <a:latin typeface="Times New Roman" panose="02020603050405020304" pitchFamily="18" charset="0"/>
                          <a:cs typeface="Times New Roman" panose="02020603050405020304" pitchFamily="18" charset="0"/>
                        </a:rPr>
                        <a:t>(2)</a:t>
                      </a:r>
                      <a:endParaRPr lang="en-TW" sz="1050" kern="100">
                        <a:effectLst/>
                        <a:latin typeface="Times New Roman" panose="02020603050405020304" pitchFamily="18" charset="0"/>
                        <a:cs typeface="Times New Roman" panose="02020603050405020304" pitchFamily="18" charset="0"/>
                      </a:endParaRPr>
                    </a:p>
                    <a:p>
                      <a:pPr algn="ctr"/>
                      <a:r>
                        <a:rPr lang="en-US" sz="1050" kern="0">
                          <a:effectLst/>
                          <a:latin typeface="Times New Roman" panose="02020603050405020304" pitchFamily="18" charset="0"/>
                          <a:cs typeface="Times New Roman" panose="02020603050405020304" pitchFamily="18" charset="0"/>
                        </a:rPr>
                        <a:t>Saving</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extLst>
                  <a:ext uri="{0D108BD9-81ED-4DB2-BD59-A6C34878D82A}">
                    <a16:rowId xmlns:a16="http://schemas.microsoft.com/office/drawing/2014/main" val="2907988412"/>
                  </a:ext>
                </a:extLst>
              </a:tr>
              <a:tr h="189315">
                <a:tc>
                  <a:txBody>
                    <a:bodyPr/>
                    <a:lstStyle/>
                    <a:p>
                      <a:pPr algn="just"/>
                      <a:r>
                        <a:rPr lang="en-US" sz="1050" kern="0">
                          <a:effectLst/>
                          <a:latin typeface="Times New Roman" panose="02020603050405020304" pitchFamily="18" charset="0"/>
                          <a:cs typeface="Times New Roman" panose="02020603050405020304" pitchFamily="18" charset="0"/>
                        </a:rPr>
                        <a:t>Public_Retired*Post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0.010</a:t>
                      </a:r>
                      <a:endParaRPr lang="en-TW" sz="105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0.004</a:t>
                      </a:r>
                      <a:endParaRPr lang="en-TW" sz="105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807858170"/>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solidFill>
                            <a:schemeClr val="tx2">
                              <a:lumMod val="75000"/>
                              <a:lumOff val="25000"/>
                            </a:schemeClr>
                          </a:solidFill>
                          <a:effectLst/>
                          <a:latin typeface="Times New Roman" panose="02020603050405020304" pitchFamily="18" charset="0"/>
                          <a:cs typeface="Times New Roman" panose="02020603050405020304" pitchFamily="18" charset="0"/>
                        </a:rPr>
                        <a:t>(0.012)</a:t>
                      </a:r>
                      <a:endParaRPr lang="en-TW" sz="1050" kern="10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solidFill>
                            <a:schemeClr val="tx2">
                              <a:lumMod val="75000"/>
                              <a:lumOff val="25000"/>
                            </a:schemeClr>
                          </a:solidFill>
                          <a:effectLst/>
                          <a:latin typeface="Times New Roman" panose="02020603050405020304" pitchFamily="18" charset="0"/>
                          <a:cs typeface="Times New Roman" panose="02020603050405020304" pitchFamily="18" charset="0"/>
                        </a:rPr>
                        <a:t>(0.003)</a:t>
                      </a:r>
                      <a:endParaRPr lang="en-TW" sz="1050" kern="100" dirty="0">
                        <a:solidFill>
                          <a:schemeClr val="tx2">
                            <a:lumMod val="75000"/>
                            <a:lumOff val="25000"/>
                          </a:schemeClr>
                        </a:solidFill>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399669857"/>
                  </a:ext>
                </a:extLst>
              </a:tr>
              <a:tr h="195191">
                <a:tc>
                  <a:txBody>
                    <a:bodyPr/>
                    <a:lstStyle/>
                    <a:p>
                      <a:pPr algn="just"/>
                      <a:r>
                        <a:rPr lang="en-US" sz="1050" kern="100">
                          <a:effectLst/>
                          <a:latin typeface="Times New Roman" panose="02020603050405020304" pitchFamily="18" charset="0"/>
                          <a:cs typeface="Times New Roman" panose="02020603050405020304" pitchFamily="18" charset="0"/>
                        </a:rPr>
                        <a:t>Public_Retired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-0.189***</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0.035***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72037866"/>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(0.012)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698680674"/>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Post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0.022***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593103131"/>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dirty="0">
                          <a:effectLst/>
                          <a:latin typeface="Times New Roman" panose="02020603050405020304" pitchFamily="18" charset="0"/>
                          <a:cs typeface="Times New Roman" panose="02020603050405020304" pitchFamily="18" charset="0"/>
                        </a:rPr>
                        <a:t>(0.007)</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562922104"/>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Age18_64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0.161***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-0.024***</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745694740"/>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(0.006)</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266945794"/>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Age&gt;65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0.139***</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-0.020***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319837799"/>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865752355"/>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Age&lt;18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0.102***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-0.017***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059271850"/>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(0.009)</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932375665"/>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Age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038083831"/>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666201471"/>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Education of the head of household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0.014***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131667471"/>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875582983"/>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House size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0.002***</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035222422"/>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854128759"/>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Spouse’s age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575116582"/>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174239926"/>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Spouse’s edu</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ctr"/>
                </a:tc>
                <a:tc>
                  <a:txBody>
                    <a:bodyPr/>
                    <a:lstStyle/>
                    <a:p>
                      <a:pPr algn="ctr"/>
                      <a:r>
                        <a:rPr lang="en-US" sz="1050" kern="100">
                          <a:effectLst/>
                          <a:latin typeface="Times New Roman" panose="02020603050405020304" pitchFamily="18" charset="0"/>
                          <a:cs typeface="Times New Roman" panose="02020603050405020304" pitchFamily="18" charset="0"/>
                        </a:rPr>
                        <a:t>0.005***</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0.000</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450730586"/>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(0.001)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(0.000)</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881095192"/>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Income</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0.621***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0.066***</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778994378"/>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 </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(0.014)</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(0.002)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2690379897"/>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Constant</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4.413***</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a:effectLst/>
                          <a:latin typeface="Times New Roman" panose="02020603050405020304" pitchFamily="18" charset="0"/>
                          <a:cs typeface="Times New Roman" panose="02020603050405020304" pitchFamily="18" charset="0"/>
                        </a:rPr>
                        <a:t>14.269***</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69510518"/>
                  </a:ext>
                </a:extLst>
              </a:tr>
              <a:tr h="195191">
                <a:tc>
                  <a:txBody>
                    <a:bodyPr/>
                    <a:lstStyle/>
                    <a:p>
                      <a:endParaRPr lang="en-TW" sz="1050">
                        <a:effectLst/>
                        <a:latin typeface="Times New Roman" panose="02020603050405020304" pitchFamily="18" charset="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(0.168)</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(0.026)</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230183909"/>
                  </a:ext>
                </a:extLst>
              </a:tr>
              <a:tr h="195191">
                <a:tc>
                  <a:txBody>
                    <a:bodyPr/>
                    <a:lstStyle/>
                    <a:p>
                      <a:r>
                        <a:rPr lang="en-US" sz="1050" kern="100">
                          <a:effectLst/>
                          <a:latin typeface="Times New Roman" panose="02020603050405020304" pitchFamily="18" charset="0"/>
                          <a:cs typeface="Times New Roman" panose="02020603050405020304" pitchFamily="18" charset="0"/>
                        </a:rPr>
                        <a:t>Year fixed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Yes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Yes</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1347098714"/>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Observations</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15,781</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15,781</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887262067"/>
                  </a:ext>
                </a:extLst>
              </a:tr>
              <a:tr h="195191">
                <a:tc>
                  <a:txBody>
                    <a:bodyPr/>
                    <a:lstStyle/>
                    <a:p>
                      <a:pPr algn="just"/>
                      <a:r>
                        <a:rPr lang="en-US" sz="1050" kern="0">
                          <a:effectLst/>
                          <a:latin typeface="Times New Roman" panose="02020603050405020304" pitchFamily="18" charset="0"/>
                          <a:cs typeface="Times New Roman" panose="02020603050405020304" pitchFamily="18" charset="0"/>
                        </a:rPr>
                        <a:t>R-squared</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tc>
                <a:tc>
                  <a:txBody>
                    <a:bodyPr/>
                    <a:lstStyle/>
                    <a:p>
                      <a:pPr algn="ctr"/>
                      <a:r>
                        <a:rPr lang="en-US" sz="1050" kern="100">
                          <a:effectLst/>
                          <a:latin typeface="Times New Roman" panose="02020603050405020304" pitchFamily="18" charset="0"/>
                          <a:cs typeface="Times New Roman" panose="02020603050405020304" pitchFamily="18" charset="0"/>
                        </a:rPr>
                        <a:t>0.777</a:t>
                      </a:r>
                      <a:endParaRPr lang="en-TW" sz="1050" kern="10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tc>
                  <a:txBody>
                    <a:bodyPr/>
                    <a:lstStyle/>
                    <a:p>
                      <a:pPr algn="ctr"/>
                      <a:r>
                        <a:rPr lang="en-US" sz="1050" kern="100" dirty="0">
                          <a:effectLst/>
                          <a:latin typeface="Times New Roman" panose="02020603050405020304" pitchFamily="18" charset="0"/>
                          <a:cs typeface="Times New Roman" panose="02020603050405020304" pitchFamily="18" charset="0"/>
                        </a:rPr>
                        <a:t>0.392</a:t>
                      </a:r>
                      <a:endParaRPr lang="en-TW" sz="1050" kern="100" dirty="0">
                        <a:effectLst/>
                        <a:latin typeface="Times New Roman" panose="02020603050405020304" pitchFamily="18" charset="0"/>
                        <a:ea typeface="PMingLiU" panose="02020500000000000000" pitchFamily="18" charset="-120"/>
                        <a:cs typeface="Times New Roman" panose="02020603050405020304" pitchFamily="18" charset="0"/>
                      </a:endParaRPr>
                    </a:p>
                  </a:txBody>
                  <a:tcPr marL="58743" marR="58743" marT="0" marB="0" anchor="b">
                    <a:solidFill>
                      <a:schemeClr val="bg1">
                        <a:lumMod val="95000"/>
                      </a:schemeClr>
                    </a:solidFill>
                  </a:tcPr>
                </a:tc>
                <a:extLst>
                  <a:ext uri="{0D108BD9-81ED-4DB2-BD59-A6C34878D82A}">
                    <a16:rowId xmlns:a16="http://schemas.microsoft.com/office/drawing/2014/main" val="3043380159"/>
                  </a:ext>
                </a:extLst>
              </a:tr>
            </a:tbl>
          </a:graphicData>
        </a:graphic>
      </p:graphicFrame>
    </p:spTree>
    <p:extLst>
      <p:ext uri="{BB962C8B-B14F-4D97-AF65-F5344CB8AC3E}">
        <p14:creationId xmlns:p14="http://schemas.microsoft.com/office/powerpoint/2010/main" val="361538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BB834-071D-C0E7-13FA-814825DA5AE1}"/>
              </a:ext>
            </a:extLst>
          </p:cNvPr>
          <p:cNvSpPr>
            <a:spLocks noGrp="1"/>
          </p:cNvSpPr>
          <p:nvPr>
            <p:ph type="title"/>
          </p:nvPr>
        </p:nvSpPr>
        <p:spPr/>
        <p:txBody>
          <a:bodyPr>
            <a:normAutofit/>
          </a:bodyPr>
          <a:lstStyle/>
          <a:p>
            <a:r>
              <a:rPr lang="en-US" dirty="0"/>
              <a:t>1. Motivation</a:t>
            </a:r>
            <a:br>
              <a:rPr lang="en-US" dirty="0"/>
            </a:br>
            <a:endParaRPr lang="en-TW" dirty="0"/>
          </a:p>
        </p:txBody>
      </p:sp>
      <p:sp>
        <p:nvSpPr>
          <p:cNvPr id="3" name="Content Placeholder 2">
            <a:extLst>
              <a:ext uri="{FF2B5EF4-FFF2-40B4-BE49-F238E27FC236}">
                <a16:creationId xmlns:a16="http://schemas.microsoft.com/office/drawing/2014/main" id="{A222B0BE-E9CB-4B3B-6E24-1E37FBC6F4F3}"/>
              </a:ext>
            </a:extLst>
          </p:cNvPr>
          <p:cNvSpPr>
            <a:spLocks noGrp="1"/>
          </p:cNvSpPr>
          <p:nvPr>
            <p:ph idx="1"/>
          </p:nvPr>
        </p:nvSpPr>
        <p:spPr>
          <a:xfrm>
            <a:off x="838200" y="1244906"/>
            <a:ext cx="10515600" cy="4932057"/>
          </a:xfrm>
        </p:spPr>
        <p:txBody>
          <a:bodyPr>
            <a:normAutofit fontScale="92500" lnSpcReduction="10000"/>
          </a:bodyPr>
          <a:lstStyle/>
          <a:p>
            <a:pPr marL="0" indent="0" algn="just">
              <a:buNone/>
            </a:pPr>
            <a:r>
              <a:rPr lang="en-US" b="1" dirty="0"/>
              <a:t>The Effect of Conducting Pension Reform</a:t>
            </a:r>
          </a:p>
          <a:p>
            <a:pPr algn="just"/>
            <a:r>
              <a:rPr lang="en-US" dirty="0"/>
              <a:t>Some studies examine the introduction of DC pension plans and estimate the crowding-out effect between contributions and private savings (Gale, 1998; Aguila, 2011; </a:t>
            </a:r>
            <a:r>
              <a:rPr lang="en-US" dirty="0" err="1"/>
              <a:t>Lachowska</a:t>
            </a:r>
            <a:r>
              <a:rPr lang="en-US" dirty="0"/>
              <a:t> and </a:t>
            </a:r>
            <a:r>
              <a:rPr lang="en-US" dirty="0" err="1"/>
              <a:t>Myck</a:t>
            </a:r>
            <a:r>
              <a:rPr lang="en-US" dirty="0"/>
              <a:t>, 2018; Yang, 2020). </a:t>
            </a:r>
          </a:p>
          <a:p>
            <a:pPr algn="just"/>
            <a:endParaRPr lang="en-US" dirty="0"/>
          </a:p>
          <a:p>
            <a:pPr algn="just"/>
            <a:r>
              <a:rPr lang="en-US" dirty="0"/>
              <a:t>Others study the impact of current workers’ savings and pension wealth after pension reform  (Fields and Mitchell, 1984; </a:t>
            </a:r>
            <a:r>
              <a:rPr lang="en-US" dirty="0" err="1"/>
              <a:t>Bottazzi</a:t>
            </a:r>
            <a:r>
              <a:rPr lang="en-US" dirty="0"/>
              <a:t>, </a:t>
            </a:r>
            <a:r>
              <a:rPr lang="en-US" dirty="0" err="1"/>
              <a:t>Jappelli</a:t>
            </a:r>
            <a:r>
              <a:rPr lang="en-US" dirty="0"/>
              <a:t>, and </a:t>
            </a:r>
            <a:r>
              <a:rPr lang="en-US" dirty="0" err="1"/>
              <a:t>Padula</a:t>
            </a:r>
            <a:r>
              <a:rPr lang="en-US" dirty="0"/>
              <a:t>, 2006), the impact of an increase in the early retirement age (</a:t>
            </a:r>
            <a:r>
              <a:rPr lang="en-US" dirty="0" err="1"/>
              <a:t>Etgeton</a:t>
            </a:r>
            <a:r>
              <a:rPr lang="en-US" dirty="0"/>
              <a:t>, Fischer, and Ye, 2023; Seibold, 2021; </a:t>
            </a:r>
            <a:r>
              <a:rPr lang="en-US" dirty="0" err="1"/>
              <a:t>Rabaté</a:t>
            </a:r>
            <a:r>
              <a:rPr lang="en-US" dirty="0"/>
              <a:t>, </a:t>
            </a:r>
            <a:r>
              <a:rPr lang="en-US" dirty="0" err="1"/>
              <a:t>Jongen</a:t>
            </a:r>
            <a:r>
              <a:rPr lang="en-US" dirty="0"/>
              <a:t> and </a:t>
            </a:r>
            <a:r>
              <a:rPr lang="en-US" dirty="0" err="1"/>
              <a:t>Atav</a:t>
            </a:r>
            <a:r>
              <a:rPr lang="en-US" dirty="0"/>
              <a:t>, 2024)  or on the financial market (</a:t>
            </a:r>
            <a:r>
              <a:rPr lang="en-US" dirty="0" err="1"/>
              <a:t>Scharfstein</a:t>
            </a:r>
            <a:r>
              <a:rPr lang="en-US" dirty="0"/>
              <a:t>, 2018).</a:t>
            </a:r>
          </a:p>
          <a:p>
            <a:pPr algn="just"/>
            <a:endParaRPr lang="en-US" dirty="0"/>
          </a:p>
          <a:p>
            <a:pPr algn="just"/>
            <a:r>
              <a:rPr lang="en-US" dirty="0"/>
              <a:t>It’s crucial to know the effect of conducting pension reform on households’ consumption and saving decisions.  </a:t>
            </a:r>
          </a:p>
          <a:p>
            <a:endParaRPr lang="en-TW" dirty="0"/>
          </a:p>
        </p:txBody>
      </p:sp>
    </p:spTree>
    <p:extLst>
      <p:ext uri="{BB962C8B-B14F-4D97-AF65-F5344CB8AC3E}">
        <p14:creationId xmlns:p14="http://schemas.microsoft.com/office/powerpoint/2010/main" val="2304171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9BCA-087F-D8E0-7043-9793A45C9861}"/>
              </a:ext>
            </a:extLst>
          </p:cNvPr>
          <p:cNvSpPr>
            <a:spLocks noGrp="1"/>
          </p:cNvSpPr>
          <p:nvPr>
            <p:ph type="title"/>
          </p:nvPr>
        </p:nvSpPr>
        <p:spPr/>
        <p:txBody>
          <a:bodyPr/>
          <a:lstStyle/>
          <a:p>
            <a:r>
              <a:rPr lang="en-TW" dirty="0"/>
              <a:t>5. </a:t>
            </a:r>
            <a:r>
              <a:rPr lang="en-US" dirty="0"/>
              <a:t>C</a:t>
            </a:r>
            <a:r>
              <a:rPr lang="en-TW" dirty="0"/>
              <a:t>onclusions and </a:t>
            </a:r>
            <a:r>
              <a:rPr lang="en-US" dirty="0"/>
              <a:t>Implications </a:t>
            </a:r>
            <a:endParaRPr lang="en-TW" dirty="0"/>
          </a:p>
        </p:txBody>
      </p:sp>
      <p:sp>
        <p:nvSpPr>
          <p:cNvPr id="3" name="Content Placeholder 2">
            <a:extLst>
              <a:ext uri="{FF2B5EF4-FFF2-40B4-BE49-F238E27FC236}">
                <a16:creationId xmlns:a16="http://schemas.microsoft.com/office/drawing/2014/main" id="{0B31E1FA-F221-F01B-C451-A7621D1A18BE}"/>
              </a:ext>
            </a:extLst>
          </p:cNvPr>
          <p:cNvSpPr>
            <a:spLocks noGrp="1"/>
          </p:cNvSpPr>
          <p:nvPr>
            <p:ph idx="1"/>
          </p:nvPr>
        </p:nvSpPr>
        <p:spPr/>
        <p:txBody>
          <a:bodyPr/>
          <a:lstStyle/>
          <a:p>
            <a:pPr algn="just"/>
            <a:r>
              <a:rPr lang="en-US" sz="2400" dirty="0">
                <a:solidFill>
                  <a:srgbClr val="000000"/>
                </a:solidFill>
                <a:effectLst/>
                <a:latin typeface="Times New Roman" panose="02020603050405020304" pitchFamily="18" charset="0"/>
                <a:ea typeface="Times New Roman" panose="02020603050405020304" pitchFamily="18" charset="0"/>
              </a:rPr>
              <a:t>The 2017 pension reform in Taiwan reduced pension benefits for both retired and current public employees but did not affect private-sector employees. </a:t>
            </a:r>
          </a:p>
          <a:p>
            <a:pPr algn="just"/>
            <a:endParaRPr lang="en-US" sz="2400" dirty="0">
              <a:solidFill>
                <a:srgbClr val="000000"/>
              </a:solidFill>
              <a:effectLst/>
              <a:latin typeface="Times New Roman" panose="02020603050405020304" pitchFamily="18" charset="0"/>
              <a:ea typeface="Times New Roman" panose="02020603050405020304" pitchFamily="18" charset="0"/>
            </a:endParaRPr>
          </a:p>
          <a:p>
            <a:pPr algn="just"/>
            <a:r>
              <a:rPr lang="en-US" sz="2400" kern="0" dirty="0">
                <a:solidFill>
                  <a:srgbClr val="000000"/>
                </a:solidFill>
                <a:effectLst/>
                <a:latin typeface="Times New Roman" panose="02020603050405020304" pitchFamily="18" charset="0"/>
                <a:ea typeface="Times New Roman" panose="02020603050405020304" pitchFamily="18" charset="0"/>
              </a:rPr>
              <a:t>Our findings indicate that the reform significantly influenced the consumption and savings behavior of retirees. </a:t>
            </a:r>
          </a:p>
          <a:p>
            <a:pPr algn="just"/>
            <a:endParaRPr lang="en-US" sz="2400" kern="0" dirty="0">
              <a:solidFill>
                <a:srgbClr val="000000"/>
              </a:solidFill>
              <a:effectLst/>
              <a:latin typeface="Times New Roman" panose="02020603050405020304" pitchFamily="18" charset="0"/>
              <a:ea typeface="Times New Roman" panose="02020603050405020304" pitchFamily="18" charset="0"/>
            </a:endParaRPr>
          </a:p>
          <a:p>
            <a:pPr algn="just"/>
            <a:r>
              <a:rPr lang="en-US" sz="2400" kern="0" dirty="0">
                <a:solidFill>
                  <a:srgbClr val="000000"/>
                </a:solidFill>
                <a:effectLst/>
                <a:latin typeface="Times New Roman" panose="02020603050405020304" pitchFamily="18" charset="0"/>
                <a:ea typeface="Times New Roman" panose="02020603050405020304" pitchFamily="18" charset="0"/>
              </a:rPr>
              <a:t>But, it had no statistically significant impact on current public employees, which suggests that the reform, which was intended to improve the sustainability of the pension system, may have strengthened its credibility among current public employees.</a:t>
            </a:r>
          </a:p>
          <a:p>
            <a:endParaRPr lang="en-TW" dirty="0"/>
          </a:p>
        </p:txBody>
      </p:sp>
    </p:spTree>
    <p:extLst>
      <p:ext uri="{BB962C8B-B14F-4D97-AF65-F5344CB8AC3E}">
        <p14:creationId xmlns:p14="http://schemas.microsoft.com/office/powerpoint/2010/main" val="2637339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9BCA-087F-D8E0-7043-9793A45C9861}"/>
              </a:ext>
            </a:extLst>
          </p:cNvPr>
          <p:cNvSpPr>
            <a:spLocks noGrp="1"/>
          </p:cNvSpPr>
          <p:nvPr>
            <p:ph type="title"/>
          </p:nvPr>
        </p:nvSpPr>
        <p:spPr/>
        <p:txBody>
          <a:bodyPr/>
          <a:lstStyle/>
          <a:p>
            <a:r>
              <a:rPr lang="en-TW" dirty="0"/>
              <a:t>5. </a:t>
            </a:r>
            <a:r>
              <a:rPr lang="en-US" dirty="0"/>
              <a:t>C</a:t>
            </a:r>
            <a:r>
              <a:rPr lang="en-TW" dirty="0"/>
              <a:t>onclusions and </a:t>
            </a:r>
            <a:r>
              <a:rPr lang="en-US" dirty="0"/>
              <a:t>Implications </a:t>
            </a:r>
            <a:endParaRPr lang="en-TW" dirty="0"/>
          </a:p>
        </p:txBody>
      </p:sp>
      <p:sp>
        <p:nvSpPr>
          <p:cNvPr id="3" name="Content Placeholder 2">
            <a:extLst>
              <a:ext uri="{FF2B5EF4-FFF2-40B4-BE49-F238E27FC236}">
                <a16:creationId xmlns:a16="http://schemas.microsoft.com/office/drawing/2014/main" id="{0B31E1FA-F221-F01B-C451-A7621D1A18BE}"/>
              </a:ext>
            </a:extLst>
          </p:cNvPr>
          <p:cNvSpPr>
            <a:spLocks noGrp="1"/>
          </p:cNvSpPr>
          <p:nvPr>
            <p:ph idx="1"/>
          </p:nvPr>
        </p:nvSpPr>
        <p:spPr>
          <a:xfrm>
            <a:off x="838200" y="1498294"/>
            <a:ext cx="10515600" cy="4678669"/>
          </a:xfrm>
        </p:spPr>
        <p:txBody>
          <a:bodyPr>
            <a:normAutofit fontScale="92500"/>
          </a:bodyPr>
          <a:lstStyle/>
          <a:p>
            <a:pPr marL="0" indent="0" algn="just">
              <a:buNone/>
            </a:pPr>
            <a:r>
              <a:rPr lang="en-US" dirty="0">
                <a:solidFill>
                  <a:srgbClr val="000000"/>
                </a:solidFill>
                <a:effectLst/>
                <a:latin typeface="Times New Roman" panose="02020603050405020304" pitchFamily="18" charset="0"/>
                <a:ea typeface="Times New Roman" panose="02020603050405020304" pitchFamily="18" charset="0"/>
              </a:rPr>
              <a:t>Our empirical results yield important policy implications. </a:t>
            </a:r>
          </a:p>
          <a:p>
            <a:pPr lvl="1" algn="just"/>
            <a:r>
              <a:rPr lang="en-US" dirty="0">
                <a:solidFill>
                  <a:srgbClr val="000000"/>
                </a:solidFill>
                <a:ea typeface="Times New Roman" panose="02020603050405020304" pitchFamily="18" charset="0"/>
              </a:rPr>
              <a:t>A</a:t>
            </a:r>
            <a:r>
              <a:rPr lang="en-US" dirty="0">
                <a:solidFill>
                  <a:srgbClr val="000000"/>
                </a:solidFill>
                <a:effectLst/>
                <a:latin typeface="Times New Roman" panose="02020603050405020304" pitchFamily="18" charset="0"/>
                <a:ea typeface="Times New Roman" panose="02020603050405020304" pitchFamily="18" charset="0"/>
              </a:rPr>
              <a:t>lthough ensuring the sustainability of pension systems is crucial in view of population aging, governments must also consider the impact of pension reforms on retirees’ consumption and overall welfare.</a:t>
            </a:r>
          </a:p>
          <a:p>
            <a:pPr lvl="1" algn="just"/>
            <a:endParaRPr lang="en-US" dirty="0">
              <a:solidFill>
                <a:srgbClr val="000000"/>
              </a:solidFill>
              <a:effectLst/>
              <a:latin typeface="Times New Roman" panose="02020603050405020304" pitchFamily="18" charset="0"/>
              <a:ea typeface="Times New Roman" panose="02020603050405020304" pitchFamily="18" charset="0"/>
            </a:endParaRPr>
          </a:p>
          <a:p>
            <a:pPr lvl="1" algn="just"/>
            <a:r>
              <a:rPr lang="en-US" dirty="0">
                <a:solidFill>
                  <a:srgbClr val="000000"/>
                </a:solidFill>
                <a:effectLst/>
                <a:latin typeface="Times New Roman" panose="02020603050405020304" pitchFamily="18" charset="0"/>
                <a:ea typeface="Times New Roman" panose="02020603050405020304" pitchFamily="18" charset="0"/>
              </a:rPr>
              <a:t>We find younger cohorts of current public employees did not increase their savings to offset the expected reduction in pension wealth after the reform. This lack of proactive savings behavior might pose a risk to their future retirement security. </a:t>
            </a:r>
          </a:p>
          <a:p>
            <a:pPr lvl="1" algn="just"/>
            <a:endParaRPr lang="en-US" dirty="0">
              <a:solidFill>
                <a:srgbClr val="000000"/>
              </a:solidFill>
              <a:effectLst/>
              <a:latin typeface="Times New Roman" panose="02020603050405020304" pitchFamily="18" charset="0"/>
              <a:ea typeface="Times New Roman" panose="02020603050405020304" pitchFamily="18" charset="0"/>
            </a:endParaRPr>
          </a:p>
          <a:p>
            <a:pPr lvl="1" algn="just"/>
            <a:r>
              <a:rPr lang="en-US" dirty="0">
                <a:solidFill>
                  <a:srgbClr val="000000"/>
                </a:solidFill>
                <a:effectLst/>
                <a:latin typeface="Times New Roman" panose="02020603050405020304" pitchFamily="18" charset="0"/>
                <a:ea typeface="Times New Roman" panose="02020603050405020304" pitchFamily="18" charset="0"/>
              </a:rPr>
              <a:t>Our results suggest that retired and current public employees have both been affected by the benefit cuts. If governments struggle to accurately predict longevity risks, policy makers might need to consider shifting to defined contribution pension plans, either in part or in full, to enhance financial sustainability.</a:t>
            </a:r>
            <a:r>
              <a:rPr lang="en-TW" dirty="0">
                <a:effectLst/>
              </a:rPr>
              <a:t> </a:t>
            </a:r>
            <a:endParaRPr lang="en-US" dirty="0">
              <a:solidFill>
                <a:srgbClr val="000000"/>
              </a:solidFill>
              <a:effectLst/>
              <a:latin typeface="Times New Roman" panose="02020603050405020304" pitchFamily="18" charset="0"/>
              <a:ea typeface="Times New Roman" panose="02020603050405020304" pitchFamily="18" charset="0"/>
            </a:endParaRPr>
          </a:p>
          <a:p>
            <a:endParaRPr lang="en-TW" dirty="0"/>
          </a:p>
        </p:txBody>
      </p:sp>
    </p:spTree>
    <p:extLst>
      <p:ext uri="{BB962C8B-B14F-4D97-AF65-F5344CB8AC3E}">
        <p14:creationId xmlns:p14="http://schemas.microsoft.com/office/powerpoint/2010/main" val="1881980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472C-014F-DD27-EE13-D5F669FADD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DEE88B-C7F3-A5D2-121C-78C2755E353D}"/>
              </a:ext>
            </a:extLst>
          </p:cNvPr>
          <p:cNvSpPr>
            <a:spLocks noGrp="1"/>
          </p:cNvSpPr>
          <p:nvPr>
            <p:ph idx="1"/>
          </p:nvPr>
        </p:nvSpPr>
        <p:spPr/>
        <p:txBody>
          <a:bodyPr/>
          <a:lstStyle/>
          <a:p>
            <a:r>
              <a:rPr lang="en-US" dirty="0"/>
              <a:t>Overall, our evidence suggests that pension benefit cuts do not have a severe impact on current and retired public employees’ households in part because the Taiwanese government increased retirement benefits and salaries in 2018 to mitigate the negative effects. </a:t>
            </a:r>
          </a:p>
          <a:p>
            <a:r>
              <a:rPr lang="en-US" dirty="0"/>
              <a:t>Our findings offer valuable insights for policymakers worldwide as they navigate the challenges of public-sector pension reform.</a:t>
            </a:r>
          </a:p>
          <a:p>
            <a:endParaRPr lang="en-US" dirty="0"/>
          </a:p>
        </p:txBody>
      </p:sp>
    </p:spTree>
    <p:extLst>
      <p:ext uri="{BB962C8B-B14F-4D97-AF65-F5344CB8AC3E}">
        <p14:creationId xmlns:p14="http://schemas.microsoft.com/office/powerpoint/2010/main" val="21488373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0F863-77D1-3DC0-B9B0-88D70009E4CA}"/>
              </a:ext>
            </a:extLst>
          </p:cNvPr>
          <p:cNvSpPr>
            <a:spLocks noGrp="1"/>
          </p:cNvSpPr>
          <p:nvPr>
            <p:ph idx="1"/>
          </p:nvPr>
        </p:nvSpPr>
        <p:spPr>
          <a:xfrm>
            <a:off x="1244905" y="2079013"/>
            <a:ext cx="9987709" cy="2426886"/>
          </a:xfrm>
        </p:spPr>
        <p:txBody>
          <a:bodyPr>
            <a:normAutofit/>
          </a:bodyPr>
          <a:lstStyle/>
          <a:p>
            <a:pPr marL="0" indent="0" algn="ctr">
              <a:buNone/>
            </a:pPr>
            <a:r>
              <a:rPr lang="en-US" sz="9600" dirty="0"/>
              <a:t>T</a:t>
            </a:r>
            <a:r>
              <a:rPr lang="en-TW" sz="9600" dirty="0"/>
              <a:t>hank you </a:t>
            </a:r>
          </a:p>
        </p:txBody>
      </p:sp>
    </p:spTree>
    <p:extLst>
      <p:ext uri="{BB962C8B-B14F-4D97-AF65-F5344CB8AC3E}">
        <p14:creationId xmlns:p14="http://schemas.microsoft.com/office/powerpoint/2010/main" val="3977533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3EA85-8C8B-6B7B-6816-479472C3FE23}"/>
              </a:ext>
            </a:extLst>
          </p:cNvPr>
          <p:cNvSpPr>
            <a:spLocks noGrp="1"/>
          </p:cNvSpPr>
          <p:nvPr>
            <p:ph type="title"/>
          </p:nvPr>
        </p:nvSpPr>
        <p:spPr>
          <a:xfrm>
            <a:off x="838200" y="365126"/>
            <a:ext cx="10515600" cy="1177236"/>
          </a:xfrm>
        </p:spPr>
        <p:txBody>
          <a:bodyPr>
            <a:normAutofit fontScale="90000"/>
          </a:bodyPr>
          <a:lstStyle/>
          <a:p>
            <a:r>
              <a:rPr lang="en-US" dirty="0"/>
              <a:t>2.  Pension System in Taiwan</a:t>
            </a:r>
            <a:br>
              <a:rPr lang="en-US" dirty="0"/>
            </a:br>
            <a:endParaRPr lang="en-TW" dirty="0"/>
          </a:p>
        </p:txBody>
      </p:sp>
      <p:sp>
        <p:nvSpPr>
          <p:cNvPr id="3" name="Content Placeholder 2">
            <a:extLst>
              <a:ext uri="{FF2B5EF4-FFF2-40B4-BE49-F238E27FC236}">
                <a16:creationId xmlns:a16="http://schemas.microsoft.com/office/drawing/2014/main" id="{63320B1B-B5A9-8A9C-0176-75BECFFB28B8}"/>
              </a:ext>
            </a:extLst>
          </p:cNvPr>
          <p:cNvSpPr>
            <a:spLocks noGrp="1"/>
          </p:cNvSpPr>
          <p:nvPr>
            <p:ph idx="1"/>
          </p:nvPr>
        </p:nvSpPr>
        <p:spPr>
          <a:xfrm>
            <a:off x="838200" y="1233889"/>
            <a:ext cx="10515600" cy="5258986"/>
          </a:xfrm>
        </p:spPr>
        <p:txBody>
          <a:bodyPr>
            <a:normAutofit lnSpcReduction="10000"/>
          </a:bodyPr>
          <a:lstStyle/>
          <a:p>
            <a:pPr algn="just"/>
            <a:r>
              <a:rPr lang="en-US" dirty="0"/>
              <a:t>In Taiwan, pension systems have traditionally followed the World Bank's three-pillar classification. </a:t>
            </a:r>
          </a:p>
          <a:p>
            <a:pPr algn="just"/>
            <a:r>
              <a:rPr lang="en-US" dirty="0"/>
              <a:t>Private sector employees must participate in the Labor Insurance system (the mandatory first pillar, a DB plan), and Labor Pension System  (the mandatory second pillar,  a DC plan).</a:t>
            </a:r>
          </a:p>
          <a:p>
            <a:pPr algn="just"/>
            <a:endParaRPr lang="en-US" dirty="0"/>
          </a:p>
          <a:p>
            <a:pPr algn="just"/>
            <a:r>
              <a:rPr lang="en-US" dirty="0"/>
              <a:t>Public-sector employees are covered by the Government Employee and Teacher and Staff Pension Insurance (mandatory first pillar, a DB plan) and the Public Service Pension System (mandatory second pillar, a DB plan).</a:t>
            </a:r>
          </a:p>
          <a:p>
            <a:pPr algn="just"/>
            <a:endParaRPr lang="en-US" dirty="0"/>
          </a:p>
          <a:p>
            <a:pPr algn="just"/>
            <a:r>
              <a:rPr lang="en-US" dirty="0"/>
              <a:t>The Taiwanese government initiated a pension reform in 2017. The pension reform focused only on the Public Service Pension System.</a:t>
            </a:r>
          </a:p>
          <a:p>
            <a:endParaRPr lang="en-TW" dirty="0"/>
          </a:p>
        </p:txBody>
      </p:sp>
    </p:spTree>
    <p:extLst>
      <p:ext uri="{BB962C8B-B14F-4D97-AF65-F5344CB8AC3E}">
        <p14:creationId xmlns:p14="http://schemas.microsoft.com/office/powerpoint/2010/main" val="2596286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A76087-BF8F-F3AA-8801-569924FCC2A6}"/>
              </a:ext>
            </a:extLst>
          </p:cNvPr>
          <p:cNvSpPr>
            <a:spLocks noGrp="1"/>
          </p:cNvSpPr>
          <p:nvPr>
            <p:ph idx="1"/>
          </p:nvPr>
        </p:nvSpPr>
        <p:spPr>
          <a:xfrm>
            <a:off x="838200" y="1052895"/>
            <a:ext cx="10515600" cy="4887990"/>
          </a:xfrm>
        </p:spPr>
        <p:txBody>
          <a:bodyPr>
            <a:noAutofit/>
          </a:bodyPr>
          <a:lstStyle/>
          <a:p>
            <a:pPr marL="0" indent="0">
              <a:buNone/>
            </a:pPr>
            <a:r>
              <a:rPr lang="en-US" b="1" dirty="0"/>
              <a:t>Pension Benefit Cut of Public-sector employees</a:t>
            </a:r>
          </a:p>
          <a:p>
            <a:pPr algn="just"/>
            <a:r>
              <a:rPr lang="en-US" dirty="0"/>
              <a:t>The pension reform is a shock to public employees.  The government initiated discussions in 2017, and the reforms were implemented in 2018. </a:t>
            </a:r>
          </a:p>
          <a:p>
            <a:pPr algn="just"/>
            <a:endParaRPr lang="en-US" dirty="0"/>
          </a:p>
          <a:p>
            <a:pPr marL="0" indent="0" algn="just">
              <a:buNone/>
            </a:pPr>
            <a:r>
              <a:rPr lang="en-US" dirty="0"/>
              <a:t>.</a:t>
            </a:r>
          </a:p>
          <a:p>
            <a:endParaRPr lang="en-TW" dirty="0"/>
          </a:p>
        </p:txBody>
      </p:sp>
      <p:sp>
        <p:nvSpPr>
          <p:cNvPr id="4" name="Title 1">
            <a:extLst>
              <a:ext uri="{FF2B5EF4-FFF2-40B4-BE49-F238E27FC236}">
                <a16:creationId xmlns:a16="http://schemas.microsoft.com/office/drawing/2014/main" id="{39061D7A-8EE4-AA2D-DBD1-6CF87BAC36A0}"/>
              </a:ext>
            </a:extLst>
          </p:cNvPr>
          <p:cNvSpPr txBox="1">
            <a:spLocks/>
          </p:cNvSpPr>
          <p:nvPr/>
        </p:nvSpPr>
        <p:spPr>
          <a:xfrm>
            <a:off x="970403" y="464277"/>
            <a:ext cx="10515600" cy="1177236"/>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mj-ea"/>
                <a:cs typeface="+mj-cs"/>
              </a:defRPr>
            </a:lvl1pPr>
          </a:lstStyle>
          <a:p>
            <a:r>
              <a:rPr lang="en-US" dirty="0"/>
              <a:t>2.  Pension System in Taiwan</a:t>
            </a:r>
            <a:br>
              <a:rPr lang="en-US" dirty="0"/>
            </a:br>
            <a:endParaRPr lang="en-TW" dirty="0"/>
          </a:p>
        </p:txBody>
      </p:sp>
    </p:spTree>
    <p:extLst>
      <p:ext uri="{BB962C8B-B14F-4D97-AF65-F5344CB8AC3E}">
        <p14:creationId xmlns:p14="http://schemas.microsoft.com/office/powerpoint/2010/main" val="264781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9DCFE-04EF-C444-3226-D31706FD247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DE64AD-FA7D-D403-365C-302ACA3B4E9D}"/>
              </a:ext>
            </a:extLst>
          </p:cNvPr>
          <p:cNvSpPr>
            <a:spLocks noGrp="1"/>
          </p:cNvSpPr>
          <p:nvPr>
            <p:ph idx="1"/>
          </p:nvPr>
        </p:nvSpPr>
        <p:spPr>
          <a:xfrm>
            <a:off x="838200" y="1052895"/>
            <a:ext cx="10515600" cy="4887990"/>
          </a:xfrm>
        </p:spPr>
        <p:txBody>
          <a:bodyPr>
            <a:noAutofit/>
          </a:bodyPr>
          <a:lstStyle/>
          <a:p>
            <a:pPr marL="0" indent="0">
              <a:buNone/>
            </a:pPr>
            <a:r>
              <a:rPr lang="en-US" b="1" dirty="0"/>
              <a:t>Pension Benefit Cut of Public-sector employees</a:t>
            </a:r>
          </a:p>
          <a:p>
            <a:r>
              <a:rPr lang="en-US" dirty="0"/>
              <a:t>Four key changes were made. </a:t>
            </a:r>
          </a:p>
          <a:p>
            <a:pPr lvl="1"/>
            <a:r>
              <a:rPr lang="en-US" sz="2800" dirty="0"/>
              <a:t>First, the retirement age for receiving a full pension gradually increased from age 50 to age 65. </a:t>
            </a:r>
          </a:p>
          <a:p>
            <a:pPr lvl="1"/>
            <a:r>
              <a:rPr lang="en-US" sz="2800" dirty="0"/>
              <a:t>Second, the calculation base changed from the final month’s salary to the average of the highest salary over the course of 15 years. </a:t>
            </a:r>
          </a:p>
          <a:p>
            <a:pPr lvl="1"/>
            <a:r>
              <a:rPr lang="en-US" sz="2800" dirty="0"/>
              <a:t>Third, the special 18% preferential savings rate for public employees was set to be phased out by 2021. </a:t>
            </a:r>
          </a:p>
          <a:p>
            <a:pPr lvl="1"/>
            <a:r>
              <a:rPr lang="en-US" sz="2800" dirty="0"/>
              <a:t>Fourth, the replacement rate gradually decreased from approximately 75% in 2017 to 60% in 2027 over a ten-year period. </a:t>
            </a:r>
          </a:p>
          <a:p>
            <a:pPr algn="just"/>
            <a:endParaRPr lang="en-US" dirty="0"/>
          </a:p>
          <a:p>
            <a:pPr marL="0" indent="0" algn="just">
              <a:buNone/>
            </a:pPr>
            <a:r>
              <a:rPr lang="en-US" dirty="0"/>
              <a:t>.</a:t>
            </a:r>
          </a:p>
          <a:p>
            <a:endParaRPr lang="en-TW" dirty="0"/>
          </a:p>
        </p:txBody>
      </p:sp>
      <p:sp>
        <p:nvSpPr>
          <p:cNvPr id="4" name="Title 1">
            <a:extLst>
              <a:ext uri="{FF2B5EF4-FFF2-40B4-BE49-F238E27FC236}">
                <a16:creationId xmlns:a16="http://schemas.microsoft.com/office/drawing/2014/main" id="{B9BD05AF-AE75-72AA-A40D-9AED8E9D8081}"/>
              </a:ext>
            </a:extLst>
          </p:cNvPr>
          <p:cNvSpPr txBox="1">
            <a:spLocks/>
          </p:cNvSpPr>
          <p:nvPr/>
        </p:nvSpPr>
        <p:spPr>
          <a:xfrm>
            <a:off x="970403" y="464277"/>
            <a:ext cx="10515600" cy="1177236"/>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mj-ea"/>
                <a:cs typeface="+mj-cs"/>
              </a:defRPr>
            </a:lvl1pPr>
          </a:lstStyle>
          <a:p>
            <a:r>
              <a:rPr lang="en-US" dirty="0"/>
              <a:t>2.  Pension System in Taiwan</a:t>
            </a:r>
            <a:br>
              <a:rPr lang="en-US" dirty="0"/>
            </a:br>
            <a:endParaRPr lang="en-TW" dirty="0"/>
          </a:p>
        </p:txBody>
      </p:sp>
    </p:spTree>
    <p:extLst>
      <p:ext uri="{BB962C8B-B14F-4D97-AF65-F5344CB8AC3E}">
        <p14:creationId xmlns:p14="http://schemas.microsoft.com/office/powerpoint/2010/main" val="1699778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0A2FE-5802-C82B-47C9-890F545D7D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64224-E4C5-389E-2CD9-7BD3576734B9}"/>
              </a:ext>
            </a:extLst>
          </p:cNvPr>
          <p:cNvSpPr>
            <a:spLocks noGrp="1"/>
          </p:cNvSpPr>
          <p:nvPr>
            <p:ph idx="1"/>
          </p:nvPr>
        </p:nvSpPr>
        <p:spPr>
          <a:xfrm>
            <a:off x="838200" y="1288973"/>
            <a:ext cx="10515600" cy="4887990"/>
          </a:xfrm>
        </p:spPr>
        <p:txBody>
          <a:bodyPr>
            <a:normAutofit/>
          </a:bodyPr>
          <a:lstStyle/>
          <a:p>
            <a:pPr marL="0" indent="0">
              <a:buNone/>
            </a:pPr>
            <a:r>
              <a:rPr lang="en-US" sz="2800" b="1" dirty="0"/>
              <a:t>Pension Benefit Cut of Public-sector employees</a:t>
            </a:r>
            <a:endParaRPr lang="en-US" b="1" dirty="0"/>
          </a:p>
          <a:p>
            <a:pPr lvl="1" algn="just"/>
            <a:r>
              <a:rPr lang="en-US" sz="2800" dirty="0"/>
              <a:t>Retired employees experience a reduction in their monthly pension to approximately 80-85% of the amount promised. </a:t>
            </a:r>
          </a:p>
          <a:p>
            <a:pPr lvl="1" algn="just"/>
            <a:r>
              <a:rPr lang="en-US" sz="2800" dirty="0"/>
              <a:t>Current public-sector employees will see their monthly pension reduced to approximately 80% of the amount promised. </a:t>
            </a:r>
          </a:p>
          <a:p>
            <a:pPr lvl="1" algn="just"/>
            <a:r>
              <a:rPr lang="en-US" sz="2800" dirty="0"/>
              <a:t>For current employees, there is also an increase in the retirement age</a:t>
            </a:r>
          </a:p>
          <a:p>
            <a:pPr lvl="1" algn="just"/>
            <a:r>
              <a:rPr lang="en-US" sz="2800" dirty="0"/>
              <a:t>An increase in both the government's and the current employees' contributions. </a:t>
            </a:r>
          </a:p>
          <a:p>
            <a:pPr lvl="1" algn="just"/>
            <a:endParaRPr lang="en-US" dirty="0"/>
          </a:p>
          <a:p>
            <a:endParaRPr lang="en-TW" dirty="0"/>
          </a:p>
        </p:txBody>
      </p:sp>
      <p:sp>
        <p:nvSpPr>
          <p:cNvPr id="4" name="Title 1">
            <a:extLst>
              <a:ext uri="{FF2B5EF4-FFF2-40B4-BE49-F238E27FC236}">
                <a16:creationId xmlns:a16="http://schemas.microsoft.com/office/drawing/2014/main" id="{DD8F690F-E7E3-8351-E7F2-1AE0C919DE71}"/>
              </a:ext>
            </a:extLst>
          </p:cNvPr>
          <p:cNvSpPr txBox="1">
            <a:spLocks/>
          </p:cNvSpPr>
          <p:nvPr/>
        </p:nvSpPr>
        <p:spPr>
          <a:xfrm>
            <a:off x="970403" y="464277"/>
            <a:ext cx="10515600" cy="1177236"/>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mj-ea"/>
                <a:cs typeface="+mj-cs"/>
              </a:defRPr>
            </a:lvl1pPr>
          </a:lstStyle>
          <a:p>
            <a:r>
              <a:rPr lang="en-US" dirty="0"/>
              <a:t>2.  Pension System in Taiwan</a:t>
            </a:r>
            <a:br>
              <a:rPr lang="en-US" dirty="0"/>
            </a:br>
            <a:endParaRPr lang="en-TW" dirty="0"/>
          </a:p>
        </p:txBody>
      </p:sp>
    </p:spTree>
    <p:extLst>
      <p:ext uri="{BB962C8B-B14F-4D97-AF65-F5344CB8AC3E}">
        <p14:creationId xmlns:p14="http://schemas.microsoft.com/office/powerpoint/2010/main" val="3210971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3"/>
          <p:cNvSpPr txBox="1">
            <a:spLocks/>
          </p:cNvSpPr>
          <p:nvPr/>
        </p:nvSpPr>
        <p:spPr>
          <a:xfrm>
            <a:off x="946485" y="198304"/>
            <a:ext cx="9575054" cy="92627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indent="0" fontAlgn="auto">
              <a:spcAft>
                <a:spcPts val="0"/>
              </a:spcAft>
              <a:buClrTx/>
              <a:buSzTx/>
              <a:tabLst/>
              <a:defRPr/>
            </a:pPr>
            <a:r>
              <a:rPr lang="en-US" altLang="zh-TW" sz="4000" dirty="0">
                <a:latin typeface="Times New Roman" panose="02020603050405020304" pitchFamily="18" charset="0"/>
              </a:rPr>
              <a:t>3. Data</a:t>
            </a:r>
          </a:p>
        </p:txBody>
      </p:sp>
      <p:sp>
        <p:nvSpPr>
          <p:cNvPr id="6" name="內容版面配置區 4">
            <a:extLst>
              <a:ext uri="{FF2B5EF4-FFF2-40B4-BE49-F238E27FC236}">
                <a16:creationId xmlns:a16="http://schemas.microsoft.com/office/drawing/2014/main" id="{21212EF5-1F75-4F8C-BB8D-83759BEB9ADE}"/>
              </a:ext>
            </a:extLst>
          </p:cNvPr>
          <p:cNvSpPr txBox="1">
            <a:spLocks/>
          </p:cNvSpPr>
          <p:nvPr/>
        </p:nvSpPr>
        <p:spPr>
          <a:xfrm>
            <a:off x="815857" y="1031678"/>
            <a:ext cx="10802693" cy="55472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defRPr/>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We use the Taiwanese Survey of Family Income and Expenditure (TSFIE) data. The TSFIE database is a representative repeated cross-sectional survey conducted annually by the Directorate General of Budget, Accounting, and Statistics. </a:t>
            </a:r>
          </a:p>
          <a:p>
            <a:pPr algn="just">
              <a:lnSpc>
                <a:spcPct val="100000"/>
              </a:lnSpc>
              <a:spcBef>
                <a:spcPts val="0"/>
              </a:spcBef>
              <a:defRPr/>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100000"/>
              </a:lnSpc>
              <a:spcBef>
                <a:spcPts val="0"/>
              </a:spcBef>
              <a:defRPr/>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It is a nationwide survey conducted by the government that includes 2% of households in Taiwan, about 15,000 households yearly.</a:t>
            </a:r>
          </a:p>
          <a:p>
            <a:pPr algn="just">
              <a:lnSpc>
                <a:spcPct val="100000"/>
              </a:lnSpc>
              <a:spcBef>
                <a:spcPts val="0"/>
              </a:spcBef>
              <a:defRPr/>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100000"/>
              </a:lnSpc>
              <a:spcBef>
                <a:spcPts val="0"/>
              </a:spcBef>
              <a:defRPr/>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The primary sample is from the TSFIE database in 2014-2016 and 2018-2020, excluding the reform discussion year 2017. </a:t>
            </a:r>
          </a:p>
          <a:p>
            <a:pPr lvl="0" algn="just">
              <a:lnSpc>
                <a:spcPct val="100000"/>
              </a:lnSpc>
              <a:spcBef>
                <a:spcPts val="0"/>
              </a:spcBef>
              <a:buFont typeface="Wingdings" panose="05000000000000000000" pitchFamily="2" charset="2"/>
              <a:buChar char="n"/>
              <a:defRPr/>
            </a:pPr>
            <a:endParaRPr lang="en-US" altLang="zh-TW" dirty="0">
              <a:latin typeface="Aptos" panose="020B0004020202020204" pitchFamily="34" charset="0"/>
              <a:ea typeface="標楷體" panose="03000509000000000000" pitchFamily="65" charset="-120"/>
              <a:cs typeface="Times New Roman" panose="02020603050405020304" pitchFamily="18" charset="0"/>
            </a:endParaRPr>
          </a:p>
          <a:p>
            <a:pPr lvl="0" algn="just">
              <a:lnSpc>
                <a:spcPct val="100000"/>
              </a:lnSpc>
              <a:spcBef>
                <a:spcPts val="0"/>
              </a:spcBef>
              <a:buFont typeface="Wingdings" panose="05000000000000000000" pitchFamily="2" charset="2"/>
              <a:buChar char="n"/>
              <a:defRPr/>
            </a:pPr>
            <a:endParaRPr lang="en-US" altLang="zh-TW" dirty="0">
              <a:latin typeface="Aptos" panose="020B0004020202020204" pitchFamily="34"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5868355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1676</TotalTime>
  <Words>6171</Words>
  <Application>Microsoft Macintosh PowerPoint</Application>
  <PresentationFormat>Widescreen</PresentationFormat>
  <Paragraphs>2068</Paragraphs>
  <Slides>43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Aptos</vt:lpstr>
      <vt:lpstr>Arial</vt:lpstr>
      <vt:lpstr>Calibri</vt:lpstr>
      <vt:lpstr>Cambria Math</vt:lpstr>
      <vt:lpstr>Times New Roman</vt:lpstr>
      <vt:lpstr>Wingdings</vt:lpstr>
      <vt:lpstr>Office Theme</vt:lpstr>
      <vt:lpstr>The Impact of Retirement Benefit Cuts: Evidence from a Natural Experiment in Pension Reform  </vt:lpstr>
      <vt:lpstr>1. Motivation </vt:lpstr>
      <vt:lpstr>1. Motivation</vt:lpstr>
      <vt:lpstr>1. Motivation </vt:lpstr>
      <vt:lpstr>2.  Pension System in Taiwan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1. Summary statistics  Panel A Full Sample</vt:lpstr>
      <vt:lpstr>Table 1. Summary statistics  Panel A Full Sample</vt:lpstr>
      <vt:lpstr>Table 1. Summary statistics  Panel B PSM sample </vt:lpstr>
      <vt:lpstr>Table 1. Summary statistics  Panel B PSM sample </vt:lpstr>
      <vt:lpstr>Table 2. Pearson correlation matrix</vt:lpstr>
      <vt:lpstr>Table 3 The effect of the pension reform on consumption and savings by households with retired public employees  Panel A. Full Sample</vt:lpstr>
      <vt:lpstr>Table 3 The effect of the pension reform on consumption and savings by households with retired public employees  Panel A. Full Sample</vt:lpstr>
      <vt:lpstr>Table 3 The effect of the pension reform on consumption and savings by households with retired public employees  Panel B. PSM sample</vt:lpstr>
      <vt:lpstr>Table 3 The effect of the pension reform on consumption and savings by households with retired public employees  Panel B. PSM sample</vt:lpstr>
      <vt:lpstr>Table 4. The effect of the pension reform on consumption and savings by households with retired public employees: Heterogeneity analysis on different income groups Panel A: Full sample</vt:lpstr>
      <vt:lpstr>Table 4. The effect of the pension reform on consumption and savings by households with retired public employees: Heterogeneity analysis on different income groups Panel A: Full sample</vt:lpstr>
      <vt:lpstr>Table 4. The effect of the pension reform on consumption and savings by households with retired public employees: Heterogeneity analysis on different income groups  Panel B PSM sample</vt:lpstr>
      <vt:lpstr>Table 4. The effect of the pension reform on consumption and savings by households with retired public employees: Heterogeneity analysis on different income groups  Panel B PSM sample</vt:lpstr>
      <vt:lpstr>Table 5 The effect of the pension reform on consumption and savings by households with current public employees  Panel A Full Sample</vt:lpstr>
      <vt:lpstr>Table 5 The effect of the pension reform on consumption and savings by households with current public employees  Panel A Full Sample</vt:lpstr>
      <vt:lpstr>Table 5 The effect of the pension reform on consumption and savings by households with current public employees  Panel B PSM sample </vt:lpstr>
      <vt:lpstr>Table 5 The effect of the pension reform on consumption and savings by households with current public employees  Panel B PSM sample </vt:lpstr>
      <vt:lpstr>Table 6. The effect of the pension reform on consumption and savings by households with current public employees: Heterogeneity analysis of different income groups Panel A Full Sample </vt:lpstr>
      <vt:lpstr>Table 6. The effect of the pension reform on consumption and savings by households with current public employees: Heterogeneity analysis of different income groups Panel A Full Sample </vt:lpstr>
      <vt:lpstr>Table 6. The effect of the pension reform on consumption and savings by households with current public employees: Heterogeneity analysis of different income groups  Panel B PSM sample</vt:lpstr>
      <vt:lpstr>Table 6. The effect of the pension reform on consumption and savings by households with current public employees: Heterogeneity analysis of different income groups  Panel B PSM sample</vt:lpstr>
      <vt:lpstr>Table 7. The effect of the pension reform on consumption and savings by households with current public employees: Heterogeneity analysis of different age groups  Panel A Full sample</vt:lpstr>
      <vt:lpstr>Table 7. The effect of the pension reform on consumption and savings by households with current public employees: Heterogeneity analysis of different age groups  Panel B PSM sample </vt:lpstr>
      <vt:lpstr>PowerPoint Presentation</vt:lpstr>
      <vt:lpstr>Table 8 Placebo test (event year: 2015 period: 2013-2016) </vt:lpstr>
      <vt:lpstr>5. Conclusions and Implications </vt:lpstr>
      <vt:lpstr>5. Conclusions and Implications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Retirement Benefit Cuts: Evidence from a Natural Experiment in Pension Reform </dc:title>
  <dc:creator>Xiaoyi</dc:creator>
  <cp:lastModifiedBy>Author</cp:lastModifiedBy>
  <cp:revision>33</cp:revision>
  <dcterms:created xsi:type="dcterms:W3CDTF">2025-08-19T18:49:17Z</dcterms:created>
  <dcterms:modified xsi:type="dcterms:W3CDTF">2025-08-23T19:14:12Z</dcterms:modified>
</cp:coreProperties>
</file>