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6" r:id="rId1"/>
  </p:sldMasterIdLst>
  <p:notesMasterIdLst>
    <p:notesMasterId r:id="rId16"/>
  </p:notesMasterIdLst>
  <p:handoutMasterIdLst>
    <p:handoutMasterId r:id="rId17"/>
  </p:handoutMasterIdLst>
  <p:sldIdLst>
    <p:sldId id="324" r:id="rId2"/>
    <p:sldId id="303" r:id="rId3"/>
    <p:sldId id="325" r:id="rId4"/>
    <p:sldId id="328" r:id="rId5"/>
    <p:sldId id="329" r:id="rId6"/>
    <p:sldId id="326" r:id="rId7"/>
    <p:sldId id="327" r:id="rId8"/>
    <p:sldId id="334" r:id="rId9"/>
    <p:sldId id="330" r:id="rId10"/>
    <p:sldId id="331" r:id="rId11"/>
    <p:sldId id="333" r:id="rId12"/>
    <p:sldId id="332" r:id="rId13"/>
    <p:sldId id="335" r:id="rId14"/>
    <p:sldId id="30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A00"/>
    <a:srgbClr val="052F61"/>
    <a:srgbClr val="8B4E8B"/>
    <a:srgbClr val="FF5571"/>
    <a:srgbClr val="A5AC00"/>
    <a:srgbClr val="FF8006"/>
    <a:srgbClr val="00A083"/>
    <a:srgbClr val="F59B2D"/>
    <a:srgbClr val="8C2789"/>
    <a:srgbClr val="0B4A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E7C7BE-1A35-4771-B9FD-B2F89D68584D}" v="168" dt="2025-08-29T18:07:56.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62" autoAdjust="0"/>
    <p:restoredTop sz="94614"/>
  </p:normalViewPr>
  <p:slideViewPr>
    <p:cSldViewPr snapToGrid="0" showGuides="1">
      <p:cViewPr varScale="1">
        <p:scale>
          <a:sx n="102" d="100"/>
          <a:sy n="102" d="100"/>
        </p:scale>
        <p:origin x="570" y="31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1" d="100"/>
          <a:sy n="71" d="100"/>
        </p:scale>
        <p:origin x="265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BE6BFE-3CFF-4C6C-9E53-184BBC69E5E5}" type="datetimeFigureOut">
              <a:rPr lang="en-US" smtClean="0"/>
              <a:t>8/29/2025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88375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05C1D3-7D3C-7345-81B7-83ECE6346BB3}" type="datetimeFigureOut">
              <a:rPr lang="en-US" smtClean="0"/>
              <a:t>8/29/2025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338505-BB72-D04B-9DD4-A82E2BFC5914}" type="slidenum">
              <a:rPr lang="en-US" smtClean="0"/>
              <a:t>‹#›</a:t>
            </a:fld>
            <a:endParaRPr lang="en-US"/>
          </a:p>
        </p:txBody>
      </p:sp>
    </p:spTree>
    <p:extLst>
      <p:ext uri="{BB962C8B-B14F-4D97-AF65-F5344CB8AC3E}">
        <p14:creationId xmlns:p14="http://schemas.microsoft.com/office/powerpoint/2010/main" val="17171000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4.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L-01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311008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A_Section">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sp>
        <p:nvSpPr>
          <p:cNvPr id="9" name="Google Shape;12;p7">
            <a:extLst>
              <a:ext uri="{FF2B5EF4-FFF2-40B4-BE49-F238E27FC236}">
                <a16:creationId xmlns:a16="http://schemas.microsoft.com/office/drawing/2014/main" id="{FFC598CC-3607-6449-BBAC-8801B219AC91}"/>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645C2BB6-EC84-984C-976E-5B6DC56DC5F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7" name="Title 1">
            <a:extLst>
              <a:ext uri="{FF2B5EF4-FFF2-40B4-BE49-F238E27FC236}">
                <a16:creationId xmlns:a16="http://schemas.microsoft.com/office/drawing/2014/main" id="{DCED6AE8-293B-E74D-AF72-6866FA47ABE4}"/>
              </a:ext>
            </a:extLst>
          </p:cNvPr>
          <p:cNvSpPr>
            <a:spLocks noGrp="1"/>
          </p:cNvSpPr>
          <p:nvPr>
            <p:ph type="title" hasCustomPrompt="1"/>
          </p:nvPr>
        </p:nvSpPr>
        <p:spPr>
          <a:xfrm>
            <a:off x="720676" y="1270001"/>
            <a:ext cx="10767024" cy="2105341"/>
          </a:xfrm>
          <a:prstGeom prst="rect">
            <a:avLst/>
          </a:prstGeom>
        </p:spPr>
        <p:txBody>
          <a:bodyPr anchor="b">
            <a:noAutofit/>
          </a:bodyPr>
          <a:lstStyle>
            <a:lvl1pPr>
              <a:defRPr sz="5000">
                <a:solidFill>
                  <a:schemeClr val="bg1"/>
                </a:solidFill>
                <a:latin typeface="+mj-lt"/>
              </a:defRPr>
            </a:lvl1pPr>
          </a:lstStyle>
          <a:p>
            <a:r>
              <a:rPr lang="en-US" dirty="0"/>
              <a:t>CLICK TO EDIT MASTER TITLE STYLE</a:t>
            </a:r>
          </a:p>
        </p:txBody>
      </p:sp>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334733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ing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105156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344062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ou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Content Placeholder 6">
            <a:extLst>
              <a:ext uri="{FF2B5EF4-FFF2-40B4-BE49-F238E27FC236}">
                <a16:creationId xmlns:a16="http://schemas.microsoft.com/office/drawing/2014/main" id="{319CAB30-1867-46F8-897B-439D18368B9F}"/>
              </a:ext>
            </a:extLst>
          </p:cNvPr>
          <p:cNvSpPr>
            <a:spLocks noGrp="1"/>
          </p:cNvSpPr>
          <p:nvPr>
            <p:ph sz="quarter" idx="13"/>
          </p:nvPr>
        </p:nvSpPr>
        <p:spPr>
          <a:xfrm>
            <a:off x="60960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7762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eftHalf">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664202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RightHalf">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Content Placeholder 6">
            <a:extLst>
              <a:ext uri="{FF2B5EF4-FFF2-40B4-BE49-F238E27FC236}">
                <a16:creationId xmlns:a16="http://schemas.microsoft.com/office/drawing/2014/main" id="{319CAB30-1867-46F8-897B-439D18368B9F}"/>
              </a:ext>
            </a:extLst>
          </p:cNvPr>
          <p:cNvSpPr>
            <a:spLocks noGrp="1"/>
          </p:cNvSpPr>
          <p:nvPr>
            <p:ph sz="quarter" idx="13"/>
          </p:nvPr>
        </p:nvSpPr>
        <p:spPr>
          <a:xfrm>
            <a:off x="60960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38896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109325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ntitrus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838200" y="1727200"/>
            <a:ext cx="10515600" cy="4154984"/>
          </a:xfrm>
          <a:prstGeom prst="rect">
            <a:avLst/>
          </a:prstGeom>
          <a:noFill/>
        </p:spPr>
        <p:txBody>
          <a:bodyPr wrap="square" rtlCol="0">
            <a:spAutoFit/>
          </a:bodyPr>
          <a:lstStyle/>
          <a:p>
            <a:r>
              <a:rPr lang="en-US" sz="1100" kern="1200" dirty="0">
                <a:solidFill>
                  <a:schemeClr val="tx1"/>
                </a:solidFill>
                <a:effectLst/>
                <a:latin typeface="+mn-lt"/>
                <a:ea typeface="+mn-ea"/>
                <a:cs typeface="+mn-cs"/>
              </a:rPr>
              <a:t>Active participation in the Society of Actuaries is an important aspect of membership.  While the positive contributions of professional societies and associations are well-recognized and encouraged, association activities are vulnerable to close antitrust scrutiny.  By their very nature, associations bring together industry competitors and other market participants.  </a:t>
            </a:r>
          </a:p>
          <a:p>
            <a:r>
              <a:rPr lang="en-US" sz="1100" kern="1200" dirty="0">
                <a:solidFill>
                  <a:schemeClr val="tx1"/>
                </a:solidFill>
                <a:effectLst/>
                <a:latin typeface="+mn-lt"/>
                <a:ea typeface="+mn-ea"/>
                <a:cs typeface="+mn-cs"/>
              </a:rPr>
              <a:t>The United States antitrust laws aim to protect consumers by preserving the free economy and prohibiting anti-competitive business practices; they promote competition.  There are both state and federal antitrust laws, although state antitrust laws closely follow federal law.  The Sherman Act, is the primary U.S. antitrust law pertaining to association activities.   The Sherman Act prohibits every contract, combination or conspiracy that places an unreasonable restraint on trade.  There are, however, some activities that are illegal under all circumstances, such as price fixing, market allocation and collusive bidding.  </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There is no safe harbor under the antitrust law for professional association activities.  Therefore, association meeting participants should refrain from discussing any activity that could potentially be construed as having an anti-competitive effect. Discussions relating to product or service pricing, market allocations, membership restrictions, product standardization or other conditions on trade could arguably be perceived as a restraint on trade and may expose the SOA and its members to antitrust enforcement procedures.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While participating in all SOA in person meetings, webinars, teleconferences or side discussions, you should avoid discussing competitively sensitive information with competitors and follow these guidelines:</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prices for services or products or anything else that might affect prices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what you or other entities plan to do in a particular geographic or product markets or with particular customers.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speak on behalf of the SOA or any of its committees unless specifically authorized to do so.</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leave a meeting where any anticompetitive pricing or market allocation discussion occurs.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alert SOA staff and/or legal counsel to any concerning discussions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consult with legal counsel before raising any matter or making a statement that may involve competitively sensitive information.</a:t>
            </a:r>
          </a:p>
          <a:p>
            <a:pPr lvl="0"/>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Adherence to these guidelines involves not only avoidance of antitrust violations, but avoidance of behavior which might be so construed.  These guidelines only provide an overview of prohibited activities.  SOA legal counsel reviews meeting agenda and materials as deemed appropriate and any discussion that departs from the formal agenda should be scrutinized carefully.  Antitrust compliance is everyone’s responsibility; however, please seek legal counsel if you have any questions or concerns.</a:t>
            </a:r>
          </a:p>
        </p:txBody>
      </p:sp>
      <p:sp>
        <p:nvSpPr>
          <p:cNvPr id="6" name="Google Shape;12;p7">
            <a:extLst>
              <a:ext uri="{FF2B5EF4-FFF2-40B4-BE49-F238E27FC236}">
                <a16:creationId xmlns:a16="http://schemas.microsoft.com/office/drawing/2014/main" id="{AF965BB6-1239-8F4D-AB46-1CB47EC2F21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2E9CA571-A41D-A84F-BEF9-24438584D8F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232445DA-C3FF-2645-B403-7772B5AAC4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Rectangle 7">
            <a:extLst>
              <a:ext uri="{FF2B5EF4-FFF2-40B4-BE49-F238E27FC236}">
                <a16:creationId xmlns:a16="http://schemas.microsoft.com/office/drawing/2014/main" id="{8EC31ACD-0E1D-4AFB-A764-B88B6A3A0341}"/>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SOA Antitrust Compliance Guidelines</a:t>
            </a:r>
          </a:p>
        </p:txBody>
      </p:sp>
    </p:spTree>
    <p:extLst>
      <p:ext uri="{BB962C8B-B14F-4D97-AF65-F5344CB8AC3E}">
        <p14:creationId xmlns:p14="http://schemas.microsoft.com/office/powerpoint/2010/main" val="2703696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1534160" y="1727200"/>
            <a:ext cx="8991600" cy="3939540"/>
          </a:xfrm>
          <a:prstGeom prst="rect">
            <a:avLst/>
          </a:prstGeom>
          <a:noFill/>
        </p:spPr>
        <p:txBody>
          <a:bodyPr wrap="square" rtlCol="0">
            <a:spAutoFit/>
          </a:bodyPr>
          <a:lstStyle/>
          <a:p>
            <a:pPr algn="ctr">
              <a:lnSpc>
                <a:spcPct val="100000"/>
              </a:lnSpc>
            </a:pPr>
            <a:r>
              <a:rPr lang="en-US" sz="2500" i="1" kern="1200" dirty="0">
                <a:solidFill>
                  <a:schemeClr val="tx1"/>
                </a:solidFill>
                <a:effectLst/>
                <a:latin typeface="+mn-lt"/>
                <a:ea typeface="+mn-ea"/>
                <a:cs typeface="+mn-cs"/>
              </a:rPr>
              <a:t>Presentations are intended for educational purposes only and do not replace independent professional judgment.  Statements of fact and opinions expressed are those of the participants individually and, unless expressly stated to the contrary, are not the opinion or position of the Society of Actuaries, its cosponsors or its committees.  The Society of Actuaries does not endorse or approve, and assumes no responsibility for, the content, accuracy or completeness of the information presented.  Attendees should note that the sessions are audio-recorded and may be published in various media, including print, audio and video formats without further notice.</a:t>
            </a:r>
            <a:endParaRPr lang="en-US" sz="2500" kern="1200" dirty="0">
              <a:solidFill>
                <a:schemeClr val="tx1"/>
              </a:solidFill>
              <a:effectLst/>
              <a:latin typeface="+mn-lt"/>
              <a:ea typeface="+mn-ea"/>
              <a:cs typeface="+mn-cs"/>
            </a:endParaRPr>
          </a:p>
        </p:txBody>
      </p:sp>
      <p:sp>
        <p:nvSpPr>
          <p:cNvPr id="6" name="Google Shape;12;p7">
            <a:extLst>
              <a:ext uri="{FF2B5EF4-FFF2-40B4-BE49-F238E27FC236}">
                <a16:creationId xmlns:a16="http://schemas.microsoft.com/office/drawing/2014/main" id="{CB8E2B56-1ED9-5E4A-A9CB-4AEE4842E03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44426058-1518-0F40-8520-5F1A6DACC36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4455E092-DAEF-324F-B0E8-FE60EA5D4B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4" name="Rectangle 3">
            <a:extLst>
              <a:ext uri="{FF2B5EF4-FFF2-40B4-BE49-F238E27FC236}">
                <a16:creationId xmlns:a16="http://schemas.microsoft.com/office/drawing/2014/main" id="{B954CF1C-B919-46C9-B147-931ADCF77CD2}"/>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Presentation Disclaimer</a:t>
            </a:r>
          </a:p>
        </p:txBody>
      </p:sp>
    </p:spTree>
    <p:extLst>
      <p:ext uri="{BB962C8B-B14F-4D97-AF65-F5344CB8AC3E}">
        <p14:creationId xmlns:p14="http://schemas.microsoft.com/office/powerpoint/2010/main" val="1222812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t_End">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24400" y="2779515"/>
            <a:ext cx="2743200" cy="1298970"/>
          </a:xfrm>
          <a:prstGeom prst="rect">
            <a:avLst/>
          </a:prstGeom>
        </p:spPr>
      </p:pic>
    </p:spTree>
    <p:extLst>
      <p:ext uri="{BB962C8B-B14F-4D97-AF65-F5344CB8AC3E}">
        <p14:creationId xmlns:p14="http://schemas.microsoft.com/office/powerpoint/2010/main" val="2468134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PD_End">
    <p:spTree>
      <p:nvGrpSpPr>
        <p:cNvPr id="1" name=""/>
        <p:cNvGrpSpPr/>
        <p:nvPr/>
      </p:nvGrpSpPr>
      <p:grpSpPr>
        <a:xfrm>
          <a:off x="0" y="0"/>
          <a:ext cx="0" cy="0"/>
          <a:chOff x="0" y="0"/>
          <a:chExt cx="0" cy="0"/>
        </a:xfrm>
      </p:grpSpPr>
      <p:pic>
        <p:nvPicPr>
          <p:cNvPr id="6" name="Picture 5" descr="A picture containing person, cellphone&#10;&#10;Description automatically generated">
            <a:extLst>
              <a:ext uri="{FF2B5EF4-FFF2-40B4-BE49-F238E27FC236}">
                <a16:creationId xmlns:a16="http://schemas.microsoft.com/office/drawing/2014/main" id="{19C34DE4-805C-402D-993A-578C3F1947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2" y="0"/>
            <a:ext cx="12176256" cy="6858000"/>
          </a:xfrm>
          <a:prstGeom prst="rect">
            <a:avLst/>
          </a:prstGeom>
        </p:spPr>
      </p:pic>
      <p:sp>
        <p:nvSpPr>
          <p:cNvPr id="5" name="Rectangle 4">
            <a:extLst>
              <a:ext uri="{FF2B5EF4-FFF2-40B4-BE49-F238E27FC236}">
                <a16:creationId xmlns:a16="http://schemas.microsoft.com/office/drawing/2014/main" id="{AB852063-A047-43F4-B242-C27415815B85}"/>
              </a:ext>
            </a:extLst>
          </p:cNvPr>
          <p:cNvSpPr/>
          <p:nvPr userDrawn="1"/>
        </p:nvSpPr>
        <p:spPr>
          <a:xfrm>
            <a:off x="0" y="0"/>
            <a:ext cx="12192000" cy="6858000"/>
          </a:xfrm>
          <a:prstGeom prst="rect">
            <a:avLst/>
          </a:prstGeom>
          <a:gradFill flip="none" rotWithShape="1">
            <a:gsLst>
              <a:gs pos="0">
                <a:schemeClr val="accent1">
                  <a:lumMod val="96000"/>
                  <a:alpha val="0"/>
                </a:schemeClr>
              </a:gs>
              <a:gs pos="100000">
                <a:schemeClr val="accent1">
                  <a:lumMod val="10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170568-AFE2-4493-B44A-DAAD8DDC5474}"/>
              </a:ext>
            </a:extLst>
          </p:cNvPr>
          <p:cNvSpPr/>
          <p:nvPr userDrawn="1"/>
        </p:nvSpPr>
        <p:spPr>
          <a:xfrm>
            <a:off x="640080" y="2763520"/>
            <a:ext cx="4582160" cy="3505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90000"/>
              </a:lnSpc>
            </a:pPr>
            <a:r>
              <a:rPr lang="en-US" sz="5700" b="1" dirty="0"/>
              <a:t>Fill Out the Evaluation and Claim Your CPD Credits</a:t>
            </a:r>
          </a:p>
        </p:txBody>
      </p:sp>
    </p:spTree>
    <p:extLst>
      <p:ext uri="{BB962C8B-B14F-4D97-AF65-F5344CB8AC3E}">
        <p14:creationId xmlns:p14="http://schemas.microsoft.com/office/powerpoint/2010/main" val="1901389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L-02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1838702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SOA_Cover">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BF0CA0E3-9376-AC40-965D-4159618D9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692" y="0"/>
            <a:ext cx="12322692" cy="690391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spTree>
    <p:extLst>
      <p:ext uri="{BB962C8B-B14F-4D97-AF65-F5344CB8AC3E}">
        <p14:creationId xmlns:p14="http://schemas.microsoft.com/office/powerpoint/2010/main" val="906109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SOA-DEI_Cover">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BF0CA0E3-9376-AC40-965D-4159618D9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692" y="0"/>
            <a:ext cx="12322692" cy="690391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1" name="Picture 10">
            <a:extLst>
              <a:ext uri="{FF2B5EF4-FFF2-40B4-BE49-F238E27FC236}">
                <a16:creationId xmlns:a16="http://schemas.microsoft.com/office/drawing/2014/main" id="{BDFAA601-08CE-4C27-896F-1D1B60A931F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spTree>
    <p:extLst>
      <p:ext uri="{BB962C8B-B14F-4D97-AF65-F5344CB8AC3E}">
        <p14:creationId xmlns:p14="http://schemas.microsoft.com/office/powerpoint/2010/main" val="3530742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OA_Section">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sp>
        <p:nvSpPr>
          <p:cNvPr id="9" name="Google Shape;12;p7">
            <a:extLst>
              <a:ext uri="{FF2B5EF4-FFF2-40B4-BE49-F238E27FC236}">
                <a16:creationId xmlns:a16="http://schemas.microsoft.com/office/drawing/2014/main" id="{FFC598CC-3607-6449-BBAC-8801B219AC91}"/>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645C2BB6-EC84-984C-976E-5B6DC56DC5F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7" name="Title 1">
            <a:extLst>
              <a:ext uri="{FF2B5EF4-FFF2-40B4-BE49-F238E27FC236}">
                <a16:creationId xmlns:a16="http://schemas.microsoft.com/office/drawing/2014/main" id="{DCED6AE8-293B-E74D-AF72-6866FA47ABE4}"/>
              </a:ext>
            </a:extLst>
          </p:cNvPr>
          <p:cNvSpPr>
            <a:spLocks noGrp="1"/>
          </p:cNvSpPr>
          <p:nvPr>
            <p:ph type="title" hasCustomPrompt="1"/>
          </p:nvPr>
        </p:nvSpPr>
        <p:spPr>
          <a:xfrm>
            <a:off x="720676" y="1270001"/>
            <a:ext cx="10767024" cy="2105341"/>
          </a:xfrm>
          <a:prstGeom prst="rect">
            <a:avLst/>
          </a:prstGeom>
        </p:spPr>
        <p:txBody>
          <a:bodyPr anchor="b">
            <a:noAutofit/>
          </a:bodyPr>
          <a:lstStyle>
            <a:lvl1pPr>
              <a:defRPr sz="5000">
                <a:solidFill>
                  <a:schemeClr val="bg1"/>
                </a:solidFill>
                <a:latin typeface="+mj-lt"/>
              </a:defRPr>
            </a:lvl1pPr>
          </a:lstStyle>
          <a:p>
            <a:r>
              <a:rPr lang="en-US" dirty="0"/>
              <a:t>CLICK TO EDIT MASTER TITLE STYLE</a:t>
            </a:r>
          </a:p>
        </p:txBody>
      </p:sp>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1722515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AIT_Cover">
    <p:spTree>
      <p:nvGrpSpPr>
        <p:cNvPr id="1" name=""/>
        <p:cNvGrpSpPr/>
        <p:nvPr/>
      </p:nvGrpSpPr>
      <p:grpSpPr>
        <a:xfrm>
          <a:off x="0" y="0"/>
          <a:ext cx="0" cy="0"/>
          <a:chOff x="0" y="0"/>
          <a:chExt cx="0" cy="0"/>
        </a:xfrm>
      </p:grpSpPr>
      <p:pic>
        <p:nvPicPr>
          <p:cNvPr id="8" name="Picture 7" descr="A picture containing laser, light, tower&#10;&#10;Description automatically generated">
            <a:extLst>
              <a:ext uri="{FF2B5EF4-FFF2-40B4-BE49-F238E27FC236}">
                <a16:creationId xmlns:a16="http://schemas.microsoft.com/office/drawing/2014/main" id="{5D0499FD-6A15-47DA-AE18-A662A4C18F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577" y="10160"/>
            <a:ext cx="12373577" cy="6858000"/>
          </a:xfrm>
          <a:prstGeom prst="rect">
            <a:avLst/>
          </a:prstGeom>
          <a:ln>
            <a:noFill/>
          </a:ln>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800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descr="Logo, company name&#10;&#10;Description automatically generated">
            <a:extLst>
              <a:ext uri="{FF2B5EF4-FFF2-40B4-BE49-F238E27FC236}">
                <a16:creationId xmlns:a16="http://schemas.microsoft.com/office/drawing/2014/main" id="{688031A5-F59F-41EE-881C-98AFF59740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9238" r="6442"/>
          <a:stretch/>
        </p:blipFill>
        <p:spPr>
          <a:xfrm>
            <a:off x="365760" y="5623560"/>
            <a:ext cx="746280" cy="914400"/>
          </a:xfrm>
          <a:prstGeom prst="rect">
            <a:avLst/>
          </a:prstGeom>
        </p:spPr>
      </p:pic>
    </p:spTree>
    <p:extLst>
      <p:ext uri="{BB962C8B-B14F-4D97-AF65-F5344CB8AC3E}">
        <p14:creationId xmlns:p14="http://schemas.microsoft.com/office/powerpoint/2010/main" val="956051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AIT-DEI_Cover">
    <p:spTree>
      <p:nvGrpSpPr>
        <p:cNvPr id="1" name=""/>
        <p:cNvGrpSpPr/>
        <p:nvPr/>
      </p:nvGrpSpPr>
      <p:grpSpPr>
        <a:xfrm>
          <a:off x="0" y="0"/>
          <a:ext cx="0" cy="0"/>
          <a:chOff x="0" y="0"/>
          <a:chExt cx="0" cy="0"/>
        </a:xfrm>
      </p:grpSpPr>
      <p:pic>
        <p:nvPicPr>
          <p:cNvPr id="8" name="Picture 7" descr="A picture containing laser, light, tower&#10;&#10;Description automatically generated">
            <a:extLst>
              <a:ext uri="{FF2B5EF4-FFF2-40B4-BE49-F238E27FC236}">
                <a16:creationId xmlns:a16="http://schemas.microsoft.com/office/drawing/2014/main" id="{5D0499FD-6A15-47DA-AE18-A662A4C18F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577" y="0"/>
            <a:ext cx="12373577" cy="6858000"/>
          </a:xfrm>
          <a:prstGeom prst="rect">
            <a:avLst/>
          </a:prstGeom>
          <a:ln>
            <a:noFill/>
          </a:ln>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descr="Logo, company name&#10;&#10;Description automatically generated">
            <a:extLst>
              <a:ext uri="{FF2B5EF4-FFF2-40B4-BE49-F238E27FC236}">
                <a16:creationId xmlns:a16="http://schemas.microsoft.com/office/drawing/2014/main" id="{688031A5-F59F-41EE-881C-98AFF59740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9238" r="6442"/>
          <a:stretch/>
        </p:blipFill>
        <p:spPr>
          <a:xfrm>
            <a:off x="365760" y="5623560"/>
            <a:ext cx="746280" cy="914400"/>
          </a:xfrm>
          <a:prstGeom prst="rect">
            <a:avLst/>
          </a:prstGeom>
        </p:spPr>
      </p:pic>
      <p:pic>
        <p:nvPicPr>
          <p:cNvPr id="13" name="Picture 12" descr="Text&#10;&#10;Description automatically generated with medium confidence">
            <a:extLst>
              <a:ext uri="{FF2B5EF4-FFF2-40B4-BE49-F238E27FC236}">
                <a16:creationId xmlns:a16="http://schemas.microsoft.com/office/drawing/2014/main" id="{E7D37639-5D15-4F67-B8F8-CD1B6EDDF29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7003"/>
            <a:ext cx="770868" cy="914400"/>
          </a:xfrm>
          <a:prstGeom prst="rect">
            <a:avLst/>
          </a:prstGeom>
        </p:spPr>
      </p:pic>
    </p:spTree>
    <p:extLst>
      <p:ext uri="{BB962C8B-B14F-4D97-AF65-F5344CB8AC3E}">
        <p14:creationId xmlns:p14="http://schemas.microsoft.com/office/powerpoint/2010/main" val="2442780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AIT_Se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DC2589-BADD-714C-963D-54D88EECDD7E}"/>
              </a:ext>
            </a:extLst>
          </p:cNvPr>
          <p:cNvSpPr/>
          <p:nvPr userDrawn="1"/>
        </p:nvSpPr>
        <p:spPr>
          <a:xfrm>
            <a:off x="0" y="-143056"/>
            <a:ext cx="12192000" cy="7001056"/>
          </a:xfrm>
          <a:prstGeom prst="rect">
            <a:avLst/>
          </a:prstGeom>
          <a:gradFill>
            <a:gsLst>
              <a:gs pos="0">
                <a:srgbClr val="F08722"/>
              </a:gs>
              <a:gs pos="100000">
                <a:srgbClr val="EA384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Google Shape;12;p7">
            <a:extLst>
              <a:ext uri="{FF2B5EF4-FFF2-40B4-BE49-F238E27FC236}">
                <a16:creationId xmlns:a16="http://schemas.microsoft.com/office/drawing/2014/main" id="{38F07A28-0160-D647-A101-FF278F3F3D40}"/>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936C3AB2-4087-A844-AE7A-8DA8671ED29E}"/>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8" name="Title 1">
            <a:extLst>
              <a:ext uri="{FF2B5EF4-FFF2-40B4-BE49-F238E27FC236}">
                <a16:creationId xmlns:a16="http://schemas.microsoft.com/office/drawing/2014/main" id="{EED49F4C-BCD1-EE48-AFCC-C08D61BF657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sp>
        <p:nvSpPr>
          <p:cNvPr id="5" name="TextBox 4">
            <a:extLst>
              <a:ext uri="{FF2B5EF4-FFF2-40B4-BE49-F238E27FC236}">
                <a16:creationId xmlns:a16="http://schemas.microsoft.com/office/drawing/2014/main" id="{CF851753-733A-0843-A9B2-6CA21D949483}"/>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Actuarial Innovation and Technology</a:t>
            </a:r>
          </a:p>
        </p:txBody>
      </p:sp>
      <p:pic>
        <p:nvPicPr>
          <p:cNvPr id="12" name="Picture 11" descr="Logo, icon&#10;&#10;Description automatically generated">
            <a:extLst>
              <a:ext uri="{FF2B5EF4-FFF2-40B4-BE49-F238E27FC236}">
                <a16:creationId xmlns:a16="http://schemas.microsoft.com/office/drawing/2014/main" id="{27318153-5B16-3F47-BBDA-F120F6520F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pic>
        <p:nvPicPr>
          <p:cNvPr id="18" name="Picture 17" descr="A black and white logo&#10;&#10;Description automatically generated with low confidence">
            <a:extLst>
              <a:ext uri="{FF2B5EF4-FFF2-40B4-BE49-F238E27FC236}">
                <a16:creationId xmlns:a16="http://schemas.microsoft.com/office/drawing/2014/main" id="{FFA9BC84-01BB-C149-BB76-83982783A6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2249166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AR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014051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AR-DEI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descr="Text&#10;&#10;Description automatically generated with medium confidence">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7003"/>
            <a:ext cx="770868" cy="914400"/>
          </a:xfrm>
          <a:prstGeom prst="rect">
            <a:avLst/>
          </a:prstGeom>
        </p:spPr>
      </p:pic>
    </p:spTree>
    <p:extLst>
      <p:ext uri="{BB962C8B-B14F-4D97-AF65-F5344CB8AC3E}">
        <p14:creationId xmlns:p14="http://schemas.microsoft.com/office/powerpoint/2010/main" val="39915973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AR-ML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42" y="5627003"/>
            <a:ext cx="755904" cy="914400"/>
          </a:xfrm>
          <a:prstGeom prst="rect">
            <a:avLst/>
          </a:prstGeom>
        </p:spPr>
      </p:pic>
    </p:spTree>
    <p:extLst>
      <p:ext uri="{BB962C8B-B14F-4D97-AF65-F5344CB8AC3E}">
        <p14:creationId xmlns:p14="http://schemas.microsoft.com/office/powerpoint/2010/main" val="32757315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AR-HCCT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9166" y="5627003"/>
            <a:ext cx="752856" cy="914400"/>
          </a:xfrm>
          <a:prstGeom prst="rect">
            <a:avLst/>
          </a:prstGeom>
        </p:spPr>
      </p:pic>
    </p:spTree>
    <p:extLst>
      <p:ext uri="{BB962C8B-B14F-4D97-AF65-F5344CB8AC3E}">
        <p14:creationId xmlns:p14="http://schemas.microsoft.com/office/powerpoint/2010/main" val="239689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L-03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1021053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AR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9422968-D9DE-414C-932C-31F6D941E59E}"/>
              </a:ext>
            </a:extLst>
          </p:cNvPr>
          <p:cNvSpPr/>
          <p:nvPr userDrawn="1"/>
        </p:nvSpPr>
        <p:spPr>
          <a:xfrm>
            <a:off x="0" y="0"/>
            <a:ext cx="12192000" cy="6858000"/>
          </a:xfrm>
          <a:prstGeom prst="rect">
            <a:avLst/>
          </a:prstGeom>
          <a:gradFill>
            <a:gsLst>
              <a:gs pos="0">
                <a:srgbClr val="B7D337"/>
              </a:gs>
              <a:gs pos="99000">
                <a:srgbClr val="79A44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7D899B2F-875E-E84E-A504-3A4450E6B86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64E3BA23-B95C-8540-8414-1772FBFDC3E5}"/>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35BCFF97-2BAA-E94F-8561-DDB3C9F5F1E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AC51214-9DE6-424D-907E-B5AEC8C185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63701"/>
            <a:ext cx="552420" cy="552420"/>
          </a:xfrm>
          <a:prstGeom prst="rect">
            <a:avLst/>
          </a:prstGeom>
        </p:spPr>
      </p:pic>
      <p:sp>
        <p:nvSpPr>
          <p:cNvPr id="9" name="TextBox 8">
            <a:extLst>
              <a:ext uri="{FF2B5EF4-FFF2-40B4-BE49-F238E27FC236}">
                <a16:creationId xmlns:a16="http://schemas.microsoft.com/office/drawing/2014/main" id="{2E6DDE82-2D8C-B54A-B8BC-DB911047457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Aging and </a:t>
            </a:r>
          </a:p>
          <a:p>
            <a:pPr algn="l"/>
            <a:r>
              <a:rPr lang="en-US" sz="1300" b="0" dirty="0">
                <a:solidFill>
                  <a:schemeClr val="bg1"/>
                </a:solidFill>
                <a:latin typeface="+mj-lt"/>
              </a:rPr>
              <a:t>Retirement</a:t>
            </a:r>
          </a:p>
        </p:txBody>
      </p:sp>
      <p:pic>
        <p:nvPicPr>
          <p:cNvPr id="14" name="Picture 13" descr="A black and white logo&#10;&#10;Description automatically generated with low confidence">
            <a:extLst>
              <a:ext uri="{FF2B5EF4-FFF2-40B4-BE49-F238E27FC236}">
                <a16:creationId xmlns:a16="http://schemas.microsoft.com/office/drawing/2014/main" id="{1254427A-A900-1048-A228-35C04308B79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17214707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C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110766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C-DEI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E3224A64-FCE5-480C-B295-4E83EE9DDBE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3560"/>
            <a:ext cx="770868" cy="914400"/>
          </a:xfrm>
          <a:prstGeom prst="rect">
            <a:avLst/>
          </a:prstGeom>
        </p:spPr>
      </p:pic>
    </p:spTree>
    <p:extLst>
      <p:ext uri="{BB962C8B-B14F-4D97-AF65-F5344CB8AC3E}">
        <p14:creationId xmlns:p14="http://schemas.microsoft.com/office/powerpoint/2010/main" val="3921335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C-HCCT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C2FCD93F-5293-446B-A292-62245D6D92E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9166" y="5623560"/>
            <a:ext cx="752856" cy="914400"/>
          </a:xfrm>
          <a:prstGeom prst="rect">
            <a:avLst/>
          </a:prstGeom>
        </p:spPr>
      </p:pic>
    </p:spTree>
    <p:extLst>
      <p:ext uri="{BB962C8B-B14F-4D97-AF65-F5344CB8AC3E}">
        <p14:creationId xmlns:p14="http://schemas.microsoft.com/office/powerpoint/2010/main" val="25151435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C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BD9EF7-943A-AD49-98D4-2CD825CEAA1F}"/>
              </a:ext>
            </a:extLst>
          </p:cNvPr>
          <p:cNvSpPr/>
          <p:nvPr userDrawn="1"/>
        </p:nvSpPr>
        <p:spPr>
          <a:xfrm>
            <a:off x="0" y="0"/>
            <a:ext cx="12192000" cy="6858000"/>
          </a:xfrm>
          <a:prstGeom prst="rect">
            <a:avLst/>
          </a:prstGeom>
          <a:gradFill>
            <a:gsLst>
              <a:gs pos="0">
                <a:srgbClr val="E73F86"/>
              </a:gs>
              <a:gs pos="100000">
                <a:srgbClr val="C31A8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F4B54604-A03F-B04A-8B6C-F6A99027E443}"/>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7A7AC2D0-B0B0-8843-A79F-173E2FB352A0}"/>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52004C95-4845-0345-AE6B-211F4379D4FA}"/>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B1BF8CD5-9783-954D-8137-469C63C9BC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09" y="5887287"/>
            <a:ext cx="558821" cy="558821"/>
          </a:xfrm>
          <a:prstGeom prst="rect">
            <a:avLst/>
          </a:prstGeom>
        </p:spPr>
      </p:pic>
      <p:sp>
        <p:nvSpPr>
          <p:cNvPr id="9" name="TextBox 8">
            <a:extLst>
              <a:ext uri="{FF2B5EF4-FFF2-40B4-BE49-F238E27FC236}">
                <a16:creationId xmlns:a16="http://schemas.microsoft.com/office/drawing/2014/main" id="{FF4DF418-2034-C744-B8FD-A88929E714C8}"/>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Catastrophe and</a:t>
            </a:r>
          </a:p>
          <a:p>
            <a:pPr algn="l"/>
            <a:r>
              <a:rPr lang="en-US" sz="1300" b="0" dirty="0">
                <a:solidFill>
                  <a:schemeClr val="bg1"/>
                </a:solidFill>
                <a:latin typeface="+mj-lt"/>
              </a:rPr>
              <a:t>Climate</a:t>
            </a:r>
          </a:p>
        </p:txBody>
      </p:sp>
      <p:pic>
        <p:nvPicPr>
          <p:cNvPr id="14" name="Picture 13" descr="A black and white logo&#10;&#10;Description automatically generated with low confidence">
            <a:extLst>
              <a:ext uri="{FF2B5EF4-FFF2-40B4-BE49-F238E27FC236}">
                <a16:creationId xmlns:a16="http://schemas.microsoft.com/office/drawing/2014/main" id="{3F570EFE-833F-C945-9092-F4D06AD0B7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7958714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DEI_Cover">
    <p:spTree>
      <p:nvGrpSpPr>
        <p:cNvPr id="1" name=""/>
        <p:cNvGrpSpPr/>
        <p:nvPr/>
      </p:nvGrpSpPr>
      <p:grpSpPr>
        <a:xfrm>
          <a:off x="0" y="0"/>
          <a:ext cx="0" cy="0"/>
          <a:chOff x="0" y="0"/>
          <a:chExt cx="0" cy="0"/>
        </a:xfrm>
      </p:grpSpPr>
      <p:pic>
        <p:nvPicPr>
          <p:cNvPr id="11" name="Picture 10" descr="A picture containing night sky&#10;&#10;Description automatically generated">
            <a:extLst>
              <a:ext uri="{FF2B5EF4-FFF2-40B4-BE49-F238E27FC236}">
                <a16:creationId xmlns:a16="http://schemas.microsoft.com/office/drawing/2014/main" id="{3A7875DA-0DB0-4661-BE73-1A8A50A24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spTree>
    <p:extLst>
      <p:ext uri="{BB962C8B-B14F-4D97-AF65-F5344CB8AC3E}">
        <p14:creationId xmlns:p14="http://schemas.microsoft.com/office/powerpoint/2010/main" val="3898901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DEI-AR_Cover">
    <p:spTree>
      <p:nvGrpSpPr>
        <p:cNvPr id="1" name=""/>
        <p:cNvGrpSpPr/>
        <p:nvPr/>
      </p:nvGrpSpPr>
      <p:grpSpPr>
        <a:xfrm>
          <a:off x="0" y="0"/>
          <a:ext cx="0" cy="0"/>
          <a:chOff x="0" y="0"/>
          <a:chExt cx="0" cy="0"/>
        </a:xfrm>
      </p:grpSpPr>
      <p:pic>
        <p:nvPicPr>
          <p:cNvPr id="11" name="Picture 10" descr="A picture containing night sky&#10;&#10;Description automatically generated">
            <a:extLst>
              <a:ext uri="{FF2B5EF4-FFF2-40B4-BE49-F238E27FC236}">
                <a16:creationId xmlns:a16="http://schemas.microsoft.com/office/drawing/2014/main" id="{3A7875DA-0DB0-4661-BE73-1A8A50A24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23560"/>
            <a:ext cx="755904" cy="914400"/>
          </a:xfrm>
          <a:prstGeom prst="rect">
            <a:avLst/>
          </a:prstGeom>
        </p:spPr>
      </p:pic>
    </p:spTree>
    <p:extLst>
      <p:ext uri="{BB962C8B-B14F-4D97-AF65-F5344CB8AC3E}">
        <p14:creationId xmlns:p14="http://schemas.microsoft.com/office/powerpoint/2010/main" val="480819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DEI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697E9C-C58F-DE4D-9412-2922F2F0BA68}"/>
              </a:ext>
            </a:extLst>
          </p:cNvPr>
          <p:cNvSpPr/>
          <p:nvPr userDrawn="1"/>
        </p:nvSpPr>
        <p:spPr>
          <a:xfrm>
            <a:off x="0" y="0"/>
            <a:ext cx="12192000" cy="6858000"/>
          </a:xfrm>
          <a:prstGeom prst="rect">
            <a:avLst/>
          </a:prstGeom>
          <a:gradFill>
            <a:gsLst>
              <a:gs pos="0">
                <a:srgbClr val="FACD2E"/>
              </a:gs>
              <a:gs pos="70000">
                <a:srgbClr val="F59B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3F51D080-A7F6-6A44-8C52-6680F72012AE}"/>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EF032C37-DB33-0448-B3C0-19ACDDC69D9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C058E3A2-B8E1-094B-ACB8-C6BECE07187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12" name="Picture 11" descr="Icon&#10;&#10;Description automatically generated">
            <a:extLst>
              <a:ext uri="{FF2B5EF4-FFF2-40B4-BE49-F238E27FC236}">
                <a16:creationId xmlns:a16="http://schemas.microsoft.com/office/drawing/2014/main" id="{2391B83F-7AB4-CA40-97BD-DC14004BC2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09" y="5888361"/>
            <a:ext cx="552419" cy="552419"/>
          </a:xfrm>
          <a:prstGeom prst="rect">
            <a:avLst/>
          </a:prstGeom>
        </p:spPr>
      </p:pic>
      <p:sp>
        <p:nvSpPr>
          <p:cNvPr id="9" name="TextBox 8">
            <a:extLst>
              <a:ext uri="{FF2B5EF4-FFF2-40B4-BE49-F238E27FC236}">
                <a16:creationId xmlns:a16="http://schemas.microsoft.com/office/drawing/2014/main" id="{29D93EBC-7734-4F4F-AAD4-56160FFA1C7D}"/>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Diversity, Equity</a:t>
            </a:r>
          </a:p>
          <a:p>
            <a:pPr algn="l"/>
            <a:r>
              <a:rPr lang="en-US" sz="1300" b="0" dirty="0">
                <a:solidFill>
                  <a:schemeClr val="bg1"/>
                </a:solidFill>
                <a:latin typeface="+mj-lt"/>
              </a:rPr>
              <a:t>and Inclusion</a:t>
            </a:r>
          </a:p>
        </p:txBody>
      </p:sp>
      <p:pic>
        <p:nvPicPr>
          <p:cNvPr id="15" name="Picture 14" descr="A black and white logo&#10;&#10;Description automatically generated with low confidence">
            <a:extLst>
              <a:ext uri="{FF2B5EF4-FFF2-40B4-BE49-F238E27FC236}">
                <a16:creationId xmlns:a16="http://schemas.microsoft.com/office/drawing/2014/main" id="{72D3C06D-D20F-7847-9252-8DAB523287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4290849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HCCT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spTree>
    <p:extLst>
      <p:ext uri="{BB962C8B-B14F-4D97-AF65-F5344CB8AC3E}">
        <p14:creationId xmlns:p14="http://schemas.microsoft.com/office/powerpoint/2010/main" val="39090735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HCCT-DEI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32596"/>
            <a:ext cx="755904" cy="896328"/>
          </a:xfrm>
          <a:prstGeom prst="rect">
            <a:avLst/>
          </a:prstGeom>
        </p:spPr>
      </p:pic>
    </p:spTree>
    <p:extLst>
      <p:ext uri="{BB962C8B-B14F-4D97-AF65-F5344CB8AC3E}">
        <p14:creationId xmlns:p14="http://schemas.microsoft.com/office/powerpoint/2010/main" val="995492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L-AIT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34224601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HCCT-ML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30" y="5632596"/>
            <a:ext cx="740964" cy="896328"/>
          </a:xfrm>
          <a:prstGeom prst="rect">
            <a:avLst/>
          </a:prstGeom>
        </p:spPr>
      </p:pic>
    </p:spTree>
    <p:extLst>
      <p:ext uri="{BB962C8B-B14F-4D97-AF65-F5344CB8AC3E}">
        <p14:creationId xmlns:p14="http://schemas.microsoft.com/office/powerpoint/2010/main" val="19642608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HCCT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C16CF2-BB20-664D-AD6C-127E93A0BBBC}"/>
              </a:ext>
            </a:extLst>
          </p:cNvPr>
          <p:cNvSpPr/>
          <p:nvPr userDrawn="1"/>
        </p:nvSpPr>
        <p:spPr>
          <a:xfrm>
            <a:off x="0" y="0"/>
            <a:ext cx="12192000" cy="6858000"/>
          </a:xfrm>
          <a:prstGeom prst="rect">
            <a:avLst/>
          </a:prstGeom>
          <a:gradFill>
            <a:gsLst>
              <a:gs pos="0">
                <a:srgbClr val="2CAB4C"/>
              </a:gs>
              <a:gs pos="100000">
                <a:srgbClr val="2CAB9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083809E2-930A-BA4D-85BB-28EC48EBAD1A}"/>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F40A665F-6FD6-7D4E-A630-8969E43283D9}"/>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30AFE08D-A2C7-1145-9AD2-1EDEADDCC746}"/>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28FFE643-1B22-BB49-BB51-DACF8BE0E6F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6425" y="5859809"/>
            <a:ext cx="560204" cy="560204"/>
          </a:xfrm>
          <a:prstGeom prst="rect">
            <a:avLst/>
          </a:prstGeom>
        </p:spPr>
      </p:pic>
      <p:sp>
        <p:nvSpPr>
          <p:cNvPr id="9" name="TextBox 8">
            <a:extLst>
              <a:ext uri="{FF2B5EF4-FFF2-40B4-BE49-F238E27FC236}">
                <a16:creationId xmlns:a16="http://schemas.microsoft.com/office/drawing/2014/main" id="{3C0CCEF7-C5CB-EF49-A41F-255C48039CB2}"/>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Health Care </a:t>
            </a:r>
          </a:p>
          <a:p>
            <a:pPr algn="l"/>
            <a:r>
              <a:rPr lang="en-US" sz="1300" b="0" dirty="0">
                <a:solidFill>
                  <a:schemeClr val="bg1"/>
                </a:solidFill>
                <a:latin typeface="+mj-lt"/>
              </a:rPr>
              <a:t>Cost Trends</a:t>
            </a:r>
          </a:p>
        </p:txBody>
      </p:sp>
      <p:pic>
        <p:nvPicPr>
          <p:cNvPr id="14" name="Picture 13" descr="A black and white logo&#10;&#10;Description automatically generated with low confidence">
            <a:extLst>
              <a:ext uri="{FF2B5EF4-FFF2-40B4-BE49-F238E27FC236}">
                <a16:creationId xmlns:a16="http://schemas.microsoft.com/office/drawing/2014/main" id="{5B0F7AA5-CB27-094C-9511-EF15A863C3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33178112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ML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5995288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L-DEI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32596"/>
            <a:ext cx="755904" cy="896328"/>
          </a:xfrm>
          <a:prstGeom prst="rect">
            <a:avLst/>
          </a:prstGeom>
        </p:spPr>
      </p:pic>
    </p:spTree>
    <p:extLst>
      <p:ext uri="{BB962C8B-B14F-4D97-AF65-F5344CB8AC3E}">
        <p14:creationId xmlns:p14="http://schemas.microsoft.com/office/powerpoint/2010/main" val="22110643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ML-AR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30" y="5632596"/>
            <a:ext cx="740964" cy="896328"/>
          </a:xfrm>
          <a:prstGeom prst="rect">
            <a:avLst/>
          </a:prstGeom>
        </p:spPr>
      </p:pic>
    </p:spTree>
    <p:extLst>
      <p:ext uri="{BB962C8B-B14F-4D97-AF65-F5344CB8AC3E}">
        <p14:creationId xmlns:p14="http://schemas.microsoft.com/office/powerpoint/2010/main" val="12644947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ML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86D442-6558-5640-A286-A686C2B73EAB}"/>
              </a:ext>
            </a:extLst>
          </p:cNvPr>
          <p:cNvSpPr/>
          <p:nvPr userDrawn="1"/>
        </p:nvSpPr>
        <p:spPr>
          <a:xfrm>
            <a:off x="0" y="0"/>
            <a:ext cx="12192000" cy="6858000"/>
          </a:xfrm>
          <a:prstGeom prst="rect">
            <a:avLst/>
          </a:prstGeom>
          <a:gradFill>
            <a:gsLst>
              <a:gs pos="0">
                <a:srgbClr val="B81D88"/>
              </a:gs>
              <a:gs pos="100000">
                <a:srgbClr val="8C278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EA8773BB-5893-DB4E-BECE-CA4836F3E185}"/>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47A8F5E2-1C4F-5145-A707-4B172AE4E88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B8C29239-8AAB-CA42-A0AB-76FB129C171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760ED60-309E-4349-9F58-F30ED7FC5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sp>
        <p:nvSpPr>
          <p:cNvPr id="9" name="TextBox 8">
            <a:extLst>
              <a:ext uri="{FF2B5EF4-FFF2-40B4-BE49-F238E27FC236}">
                <a16:creationId xmlns:a16="http://schemas.microsoft.com/office/drawing/2014/main" id="{1230EE96-2A31-0A49-BA05-E6C68CCC8E5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Mortality and</a:t>
            </a:r>
          </a:p>
          <a:p>
            <a:pPr algn="l"/>
            <a:r>
              <a:rPr lang="en-US" sz="1300" b="0" dirty="0">
                <a:solidFill>
                  <a:schemeClr val="bg1"/>
                </a:solidFill>
                <a:latin typeface="+mj-lt"/>
              </a:rPr>
              <a:t>Longevity</a:t>
            </a:r>
          </a:p>
        </p:txBody>
      </p:sp>
      <p:pic>
        <p:nvPicPr>
          <p:cNvPr id="14" name="Picture 13" descr="A black and white logo&#10;&#10;Description automatically generated with low confidence">
            <a:extLst>
              <a:ext uri="{FF2B5EF4-FFF2-40B4-BE49-F238E27FC236}">
                <a16:creationId xmlns:a16="http://schemas.microsoft.com/office/drawing/2014/main" id="{6521C4A8-C931-8741-96DA-15608F7624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28023921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Sing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105156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98501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Antitrus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838200" y="1727200"/>
            <a:ext cx="10515600" cy="4154984"/>
          </a:xfrm>
          <a:prstGeom prst="rect">
            <a:avLst/>
          </a:prstGeom>
          <a:noFill/>
        </p:spPr>
        <p:txBody>
          <a:bodyPr wrap="square" rtlCol="0">
            <a:spAutoFit/>
          </a:bodyPr>
          <a:lstStyle/>
          <a:p>
            <a:r>
              <a:rPr lang="en-US" sz="1100" kern="1200" dirty="0">
                <a:solidFill>
                  <a:schemeClr val="tx1"/>
                </a:solidFill>
                <a:effectLst/>
                <a:latin typeface="+mn-lt"/>
                <a:ea typeface="+mn-ea"/>
                <a:cs typeface="+mn-cs"/>
              </a:rPr>
              <a:t>Active participation in the Society of Actuaries is an important aspect of membership.  While the positive contributions of professional societies and associations are well-recognized and encouraged, association activities are vulnerable to close antitrust scrutiny.  By their very nature, associations bring together industry competitors and other market participants.  </a:t>
            </a:r>
          </a:p>
          <a:p>
            <a:r>
              <a:rPr lang="en-US" sz="1100" kern="1200" dirty="0">
                <a:solidFill>
                  <a:schemeClr val="tx1"/>
                </a:solidFill>
                <a:effectLst/>
                <a:latin typeface="+mn-lt"/>
                <a:ea typeface="+mn-ea"/>
                <a:cs typeface="+mn-cs"/>
              </a:rPr>
              <a:t>The United States antitrust laws aim to protect consumers by preserving the free economy and prohibiting anti-competitive business practices; they promote competition.  There are both state and federal antitrust laws, although state antitrust laws closely follow federal law.  The Sherman Act, is the primary U.S. antitrust law pertaining to association activities.   The Sherman Act prohibits every contract, combination or conspiracy that places an unreasonable restraint on trade.  There are, however, some activities that are illegal under all circumstances, such as price fixing, market allocation and collusive bidding.  </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There is no safe harbor under the antitrust law for professional association activities.  Therefore, association meeting participants should refrain from discussing any activity that could potentially be construed as having an anti-competitive effect. Discussions relating to product or service pricing, market allocations, membership restrictions, product standardization or other conditions on trade could arguably be perceived as a restraint on trade and may expose the SOA and its members to antitrust enforcement procedures.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While participating in all SOA in person meetings, webinars, teleconferences or side discussions, you should avoid discussing competitively sensitive information with competitors and follow these guidelines:</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prices for services or products or anything else that might affect prices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what you or other entities plan to do in a particular geographic or product markets or with particular customers.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speak on behalf of the SOA or any of its committees unless specifically authorized to do so.</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leave a meeting where any anticompetitive pricing or market allocation discussion occurs.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alert SOA staff and/or legal counsel to any concerning discussions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consult with legal counsel before raising any matter or making a statement that may involve competitively sensitive information.</a:t>
            </a:r>
          </a:p>
          <a:p>
            <a:pPr lvl="0"/>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Adherence to these guidelines involves not only avoidance of antitrust violations, but avoidance of behavior which might be so construed.  These guidelines only provide an overview of prohibited activities.  SOA legal counsel reviews meeting agenda and materials as deemed appropriate and any discussion that departs from the formal agenda should be scrutinized carefully.  Antitrust compliance is everyone’s responsibility; however, please seek legal counsel if you have any questions or concerns.</a:t>
            </a:r>
          </a:p>
        </p:txBody>
      </p:sp>
      <p:sp>
        <p:nvSpPr>
          <p:cNvPr id="6" name="Google Shape;12;p7">
            <a:extLst>
              <a:ext uri="{FF2B5EF4-FFF2-40B4-BE49-F238E27FC236}">
                <a16:creationId xmlns:a16="http://schemas.microsoft.com/office/drawing/2014/main" id="{AF965BB6-1239-8F4D-AB46-1CB47EC2F21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2E9CA571-A41D-A84F-BEF9-24438584D8F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232445DA-C3FF-2645-B403-7772B5AAC4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Rectangle 7">
            <a:extLst>
              <a:ext uri="{FF2B5EF4-FFF2-40B4-BE49-F238E27FC236}">
                <a16:creationId xmlns:a16="http://schemas.microsoft.com/office/drawing/2014/main" id="{8EC31ACD-0E1D-4AFB-A764-B88B6A3A0341}"/>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SOA Antitrust Compliance Guidelines</a:t>
            </a:r>
          </a:p>
        </p:txBody>
      </p:sp>
    </p:spTree>
    <p:extLst>
      <p:ext uri="{BB962C8B-B14F-4D97-AF65-F5344CB8AC3E}">
        <p14:creationId xmlns:p14="http://schemas.microsoft.com/office/powerpoint/2010/main" val="832686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Disclaimer">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1534160" y="1727200"/>
            <a:ext cx="8991600" cy="3939540"/>
          </a:xfrm>
          <a:prstGeom prst="rect">
            <a:avLst/>
          </a:prstGeom>
          <a:noFill/>
        </p:spPr>
        <p:txBody>
          <a:bodyPr wrap="square" rtlCol="0">
            <a:spAutoFit/>
          </a:bodyPr>
          <a:lstStyle/>
          <a:p>
            <a:pPr algn="ctr">
              <a:lnSpc>
                <a:spcPct val="100000"/>
              </a:lnSpc>
            </a:pPr>
            <a:r>
              <a:rPr lang="en-US" sz="2500" i="1" kern="1200" dirty="0">
                <a:solidFill>
                  <a:schemeClr val="tx1"/>
                </a:solidFill>
                <a:effectLst/>
                <a:latin typeface="+mn-lt"/>
                <a:ea typeface="+mn-ea"/>
                <a:cs typeface="+mn-cs"/>
              </a:rPr>
              <a:t>Presentations are intended for educational purposes only and do not replace independent professional judgment.  Statements of fact and opinions expressed are those of the participants individually and, unless expressly stated to the contrary, are not the opinion or position of the Society of Actuaries, its cosponsors or its committees.  The Society of Actuaries does not endorse or approve, and assumes no responsibility for, the content, accuracy or completeness of the information presented.  Attendees should note that the sessions are audio-recorded and may be published in various media, including print, audio and video formats without further notice.</a:t>
            </a:r>
            <a:endParaRPr lang="en-US" sz="2500" kern="1200" dirty="0">
              <a:solidFill>
                <a:schemeClr val="tx1"/>
              </a:solidFill>
              <a:effectLst/>
              <a:latin typeface="+mn-lt"/>
              <a:ea typeface="+mn-ea"/>
              <a:cs typeface="+mn-cs"/>
            </a:endParaRPr>
          </a:p>
        </p:txBody>
      </p:sp>
      <p:sp>
        <p:nvSpPr>
          <p:cNvPr id="6" name="Google Shape;12;p7">
            <a:extLst>
              <a:ext uri="{FF2B5EF4-FFF2-40B4-BE49-F238E27FC236}">
                <a16:creationId xmlns:a16="http://schemas.microsoft.com/office/drawing/2014/main" id="{CB8E2B56-1ED9-5E4A-A9CB-4AEE4842E03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44426058-1518-0F40-8520-5F1A6DACC36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4455E092-DAEF-324F-B0E8-FE60EA5D4B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4" name="Rectangle 3">
            <a:extLst>
              <a:ext uri="{FF2B5EF4-FFF2-40B4-BE49-F238E27FC236}">
                <a16:creationId xmlns:a16="http://schemas.microsoft.com/office/drawing/2014/main" id="{B954CF1C-B919-46C9-B147-931ADCF77CD2}"/>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Presentation Disclaimer</a:t>
            </a:r>
          </a:p>
        </p:txBody>
      </p:sp>
    </p:spTree>
    <p:extLst>
      <p:ext uri="{BB962C8B-B14F-4D97-AF65-F5344CB8AC3E}">
        <p14:creationId xmlns:p14="http://schemas.microsoft.com/office/powerpoint/2010/main" val="39132659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PD_End">
    <p:spTree>
      <p:nvGrpSpPr>
        <p:cNvPr id="1" name=""/>
        <p:cNvGrpSpPr/>
        <p:nvPr/>
      </p:nvGrpSpPr>
      <p:grpSpPr>
        <a:xfrm>
          <a:off x="0" y="0"/>
          <a:ext cx="0" cy="0"/>
          <a:chOff x="0" y="0"/>
          <a:chExt cx="0" cy="0"/>
        </a:xfrm>
      </p:grpSpPr>
      <p:pic>
        <p:nvPicPr>
          <p:cNvPr id="6" name="Picture 5" descr="A picture containing person, cellphone&#10;&#10;Description automatically generated">
            <a:extLst>
              <a:ext uri="{FF2B5EF4-FFF2-40B4-BE49-F238E27FC236}">
                <a16:creationId xmlns:a16="http://schemas.microsoft.com/office/drawing/2014/main" id="{19C34DE4-805C-402D-993A-578C3F1947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2" y="0"/>
            <a:ext cx="12176256" cy="6858000"/>
          </a:xfrm>
          <a:prstGeom prst="rect">
            <a:avLst/>
          </a:prstGeom>
        </p:spPr>
      </p:pic>
      <p:sp>
        <p:nvSpPr>
          <p:cNvPr id="5" name="Rectangle 4">
            <a:extLst>
              <a:ext uri="{FF2B5EF4-FFF2-40B4-BE49-F238E27FC236}">
                <a16:creationId xmlns:a16="http://schemas.microsoft.com/office/drawing/2014/main" id="{AB852063-A047-43F4-B242-C27415815B85}"/>
              </a:ext>
            </a:extLst>
          </p:cNvPr>
          <p:cNvSpPr/>
          <p:nvPr userDrawn="1"/>
        </p:nvSpPr>
        <p:spPr>
          <a:xfrm>
            <a:off x="0" y="0"/>
            <a:ext cx="12192000" cy="6858000"/>
          </a:xfrm>
          <a:prstGeom prst="rect">
            <a:avLst/>
          </a:prstGeom>
          <a:gradFill flip="none" rotWithShape="1">
            <a:gsLst>
              <a:gs pos="0">
                <a:schemeClr val="accent1">
                  <a:lumMod val="96000"/>
                  <a:alpha val="0"/>
                </a:schemeClr>
              </a:gs>
              <a:gs pos="100000">
                <a:schemeClr val="accent1">
                  <a:lumMod val="10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170568-AFE2-4493-B44A-DAAD8DDC5474}"/>
              </a:ext>
            </a:extLst>
          </p:cNvPr>
          <p:cNvSpPr/>
          <p:nvPr userDrawn="1"/>
        </p:nvSpPr>
        <p:spPr>
          <a:xfrm>
            <a:off x="640080" y="2763520"/>
            <a:ext cx="4582160" cy="3505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90000"/>
              </a:lnSpc>
            </a:pPr>
            <a:r>
              <a:rPr lang="en-US" sz="5700" b="1" dirty="0"/>
              <a:t>Fill Out the Evaluation and Claim Your CPD Credits</a:t>
            </a:r>
          </a:p>
        </p:txBody>
      </p:sp>
    </p:spTree>
    <p:extLst>
      <p:ext uri="{BB962C8B-B14F-4D97-AF65-F5344CB8AC3E}">
        <p14:creationId xmlns:p14="http://schemas.microsoft.com/office/powerpoint/2010/main" val="3271338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L-AR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30803180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Alt_End">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24400" y="2779515"/>
            <a:ext cx="2743200" cy="1298970"/>
          </a:xfrm>
          <a:prstGeom prst="rect">
            <a:avLst/>
          </a:prstGeom>
        </p:spPr>
      </p:pic>
    </p:spTree>
    <p:extLst>
      <p:ext uri="{BB962C8B-B14F-4D97-AF65-F5344CB8AC3E}">
        <p14:creationId xmlns:p14="http://schemas.microsoft.com/office/powerpoint/2010/main" val="3791099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L-CC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415525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L-DEI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1038724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L-HCCT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2886613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L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86D442-6558-5640-A286-A686C2B73EAB}"/>
              </a:ext>
            </a:extLst>
          </p:cNvPr>
          <p:cNvSpPr/>
          <p:nvPr userDrawn="1"/>
        </p:nvSpPr>
        <p:spPr>
          <a:xfrm>
            <a:off x="0" y="0"/>
            <a:ext cx="12192000" cy="6858000"/>
          </a:xfrm>
          <a:prstGeom prst="rect">
            <a:avLst/>
          </a:prstGeom>
          <a:gradFill>
            <a:gsLst>
              <a:gs pos="0">
                <a:srgbClr val="B81D88"/>
              </a:gs>
              <a:gs pos="100000">
                <a:srgbClr val="8C278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EA8773BB-5893-DB4E-BECE-CA4836F3E185}"/>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47A8F5E2-1C4F-5145-A707-4B172AE4E88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B8C29239-8AAB-CA42-A0AB-76FB129C171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760ED60-309E-4349-9F58-F30ED7FC5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sp>
        <p:nvSpPr>
          <p:cNvPr id="9" name="TextBox 8">
            <a:extLst>
              <a:ext uri="{FF2B5EF4-FFF2-40B4-BE49-F238E27FC236}">
                <a16:creationId xmlns:a16="http://schemas.microsoft.com/office/drawing/2014/main" id="{1230EE96-2A31-0A49-BA05-E6C68CCC8E5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Mortality and</a:t>
            </a:r>
          </a:p>
          <a:p>
            <a:pPr algn="l"/>
            <a:r>
              <a:rPr lang="en-US" sz="1300" b="0" dirty="0">
                <a:solidFill>
                  <a:schemeClr val="bg1"/>
                </a:solidFill>
                <a:latin typeface="+mj-lt"/>
              </a:rPr>
              <a:t>Longevity</a:t>
            </a:r>
          </a:p>
        </p:txBody>
      </p:sp>
      <p:pic>
        <p:nvPicPr>
          <p:cNvPr id="14" name="Picture 13" descr="A black and white logo&#10;&#10;Description automatically generated with low confidence">
            <a:extLst>
              <a:ext uri="{FF2B5EF4-FFF2-40B4-BE49-F238E27FC236}">
                <a16:creationId xmlns:a16="http://schemas.microsoft.com/office/drawing/2014/main" id="{6521C4A8-C931-8741-96DA-15608F7624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8609824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Title Placeholder 1"/>
          <p:cNvSpPr>
            <a:spLocks noGrp="1"/>
          </p:cNvSpPr>
          <p:nvPr>
            <p:ph type="title"/>
          </p:nvPr>
        </p:nvSpPr>
        <p:spPr>
          <a:xfrm>
            <a:off x="838200" y="333483"/>
            <a:ext cx="10515600" cy="12769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Text Placeholder 2"/>
          <p:cNvSpPr>
            <a:spLocks noGrp="1"/>
          </p:cNvSpPr>
          <p:nvPr>
            <p:ph type="body" idx="1"/>
          </p:nvPr>
        </p:nvSpPr>
        <p:spPr>
          <a:xfrm>
            <a:off x="838200" y="1610470"/>
            <a:ext cx="10515600" cy="4042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Google Shape;12;p7">
            <a:extLst>
              <a:ext uri="{FF2B5EF4-FFF2-40B4-BE49-F238E27FC236}">
                <a16:creationId xmlns:a16="http://schemas.microsoft.com/office/drawing/2014/main" id="{F5211A91-DB2A-4649-982B-2C653AB1E870}"/>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7582465E-6BB4-9D4A-898F-172C5554D8D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Tree>
    <p:extLst>
      <p:ext uri="{BB962C8B-B14F-4D97-AF65-F5344CB8AC3E}">
        <p14:creationId xmlns:p14="http://schemas.microsoft.com/office/powerpoint/2010/main" val="1160591449"/>
      </p:ext>
    </p:extLst>
  </p:cSld>
  <p:clrMap bg1="lt1" tx1="dk1" bg2="lt2" tx2="dk2" accent1="accent1" accent2="accent2" accent3="accent3" accent4="accent4" accent5="accent5" accent6="accent6" hlink="hlink" folHlink="folHlink"/>
  <p:sldLayoutIdLst>
    <p:sldLayoutId id="2147483809" r:id="rId1"/>
    <p:sldLayoutId id="2147483865" r:id="rId2"/>
    <p:sldLayoutId id="2147483866" r:id="rId3"/>
    <p:sldLayoutId id="2147483867" r:id="rId4"/>
    <p:sldLayoutId id="2147483868" r:id="rId5"/>
    <p:sldLayoutId id="2147483869" r:id="rId6"/>
    <p:sldLayoutId id="2147483870" r:id="rId7"/>
    <p:sldLayoutId id="2147483871" r:id="rId8"/>
    <p:sldLayoutId id="2147483812" r:id="rId9"/>
    <p:sldLayoutId id="2147483789"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 id="2147483850" r:id="rId36"/>
    <p:sldLayoutId id="2147483851" r:id="rId37"/>
    <p:sldLayoutId id="2147483852" r:id="rId38"/>
    <p:sldLayoutId id="2147483853" r:id="rId39"/>
    <p:sldLayoutId id="2147483854" r:id="rId40"/>
    <p:sldLayoutId id="2147483855" r:id="rId41"/>
    <p:sldLayoutId id="2147483856" r:id="rId42"/>
    <p:sldLayoutId id="2147483857" r:id="rId43"/>
    <p:sldLayoutId id="2147483858" r:id="rId44"/>
    <p:sldLayoutId id="2147483859" r:id="rId45"/>
    <p:sldLayoutId id="2147483860" r:id="rId46"/>
    <p:sldLayoutId id="2147483861" r:id="rId47"/>
    <p:sldLayoutId id="2147483862" r:id="rId48"/>
    <p:sldLayoutId id="2147483863" r:id="rId49"/>
    <p:sldLayoutId id="2147483864" r:id="rId50"/>
  </p:sldLayoutIdLst>
  <p:hf hdr="0" dt="0"/>
  <p:txStyles>
    <p:titleStyle>
      <a:lvl1pPr algn="l" defTabSz="914400" rtl="0" eaLnBrk="1" latinLnBrk="0" hangingPunct="1">
        <a:lnSpc>
          <a:spcPct val="90000"/>
        </a:lnSpc>
        <a:spcBef>
          <a:spcPct val="0"/>
        </a:spcBef>
        <a:buNone/>
        <a:defRPr sz="40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2E28F9-F3C6-45BF-916D-FC3D34DDCF1D}"/>
              </a:ext>
            </a:extLst>
          </p:cNvPr>
          <p:cNvSpPr>
            <a:spLocks noGrp="1"/>
          </p:cNvSpPr>
          <p:nvPr>
            <p:ph sz="quarter" idx="10"/>
          </p:nvPr>
        </p:nvSpPr>
        <p:spPr/>
        <p:txBody>
          <a:bodyPr/>
          <a:lstStyle/>
          <a:p>
            <a:r>
              <a:rPr lang="en-US" dirty="0"/>
              <a:t>Impact of Wildfire and Air Pollution on Mortality Risk</a:t>
            </a:r>
          </a:p>
        </p:txBody>
      </p:sp>
      <p:sp>
        <p:nvSpPr>
          <p:cNvPr id="3" name="Content Placeholder 2">
            <a:extLst>
              <a:ext uri="{FF2B5EF4-FFF2-40B4-BE49-F238E27FC236}">
                <a16:creationId xmlns:a16="http://schemas.microsoft.com/office/drawing/2014/main" id="{7EFA24F7-D652-4494-8F66-A1B60536439F}"/>
              </a:ext>
            </a:extLst>
          </p:cNvPr>
          <p:cNvSpPr>
            <a:spLocks noGrp="1"/>
          </p:cNvSpPr>
          <p:nvPr>
            <p:ph sz="quarter" idx="11"/>
          </p:nvPr>
        </p:nvSpPr>
        <p:spPr/>
        <p:txBody>
          <a:bodyPr/>
          <a:lstStyle/>
          <a:p>
            <a:r>
              <a:rPr lang="en-US" dirty="0"/>
              <a:t>September | 2025</a:t>
            </a:r>
          </a:p>
        </p:txBody>
      </p:sp>
      <p:sp>
        <p:nvSpPr>
          <p:cNvPr id="4" name="Content Placeholder 3">
            <a:extLst>
              <a:ext uri="{FF2B5EF4-FFF2-40B4-BE49-F238E27FC236}">
                <a16:creationId xmlns:a16="http://schemas.microsoft.com/office/drawing/2014/main" id="{D6C76543-0ACD-42D1-9ADE-AB54A41D7483}"/>
              </a:ext>
            </a:extLst>
          </p:cNvPr>
          <p:cNvSpPr>
            <a:spLocks noGrp="1"/>
          </p:cNvSpPr>
          <p:nvPr>
            <p:ph sz="quarter" idx="12"/>
          </p:nvPr>
        </p:nvSpPr>
        <p:spPr/>
        <p:txBody>
          <a:bodyPr/>
          <a:lstStyle/>
          <a:p>
            <a:r>
              <a:rPr lang="en-US" dirty="0"/>
              <a:t>Kara Clark, FSA, MAAA</a:t>
            </a:r>
          </a:p>
        </p:txBody>
      </p:sp>
    </p:spTree>
    <p:extLst>
      <p:ext uri="{BB962C8B-B14F-4D97-AF65-F5344CB8AC3E}">
        <p14:creationId xmlns:p14="http://schemas.microsoft.com/office/powerpoint/2010/main" val="3717969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84365-005F-62B4-53F3-83E30C8466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6D09D4-6DBD-D26F-D92F-F5D207355E34}"/>
              </a:ext>
            </a:extLst>
          </p:cNvPr>
          <p:cNvSpPr>
            <a:spLocks noGrp="1"/>
          </p:cNvSpPr>
          <p:nvPr>
            <p:ph type="title"/>
          </p:nvPr>
        </p:nvSpPr>
        <p:spPr/>
        <p:txBody>
          <a:bodyPr>
            <a:normAutofit fontScale="90000"/>
          </a:bodyPr>
          <a:lstStyle/>
          <a:p>
            <a:r>
              <a:rPr lang="en-US" dirty="0"/>
              <a:t>The Climate Lee-Carter model isolates pollution effects, but calibration results vary widely across states.</a:t>
            </a:r>
          </a:p>
        </p:txBody>
      </p:sp>
      <p:sp>
        <p:nvSpPr>
          <p:cNvPr id="5" name="Google Shape;13;p7">
            <a:extLst>
              <a:ext uri="{FF2B5EF4-FFF2-40B4-BE49-F238E27FC236}">
                <a16:creationId xmlns:a16="http://schemas.microsoft.com/office/drawing/2014/main" id="{6586B0BF-FA2C-1E85-3838-4A1681B8F0D8}"/>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10</a:t>
            </a:fld>
            <a:endParaRPr lang="en-US" dirty="0"/>
          </a:p>
        </p:txBody>
      </p:sp>
      <p:sp>
        <p:nvSpPr>
          <p:cNvPr id="7" name="Rectangle 1">
            <a:extLst>
              <a:ext uri="{FF2B5EF4-FFF2-40B4-BE49-F238E27FC236}">
                <a16:creationId xmlns:a16="http://schemas.microsoft.com/office/drawing/2014/main" id="{59246C2F-0589-E806-B623-95DF2CA11DD5}"/>
              </a:ext>
            </a:extLst>
          </p:cNvPr>
          <p:cNvSpPr>
            <a:spLocks noGrp="1" noChangeArrowheads="1"/>
          </p:cNvSpPr>
          <p:nvPr>
            <p:ph sz="quarter" idx="12"/>
          </p:nvPr>
        </p:nvSpPr>
        <p:spPr bwMode="auto">
          <a:xfrm>
            <a:off x="828773" y="1226885"/>
            <a:ext cx="1091565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Model fit differs greatly:  some states (e.g. CA) may calibrate smoothly with a handful of pollution variables; others (e.g., AK) require lagged, multi-year exposures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Cumulative pollution over several years often explains mortality trends better than single-year concentrations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400"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Declines in mortality sometimes deman</a:t>
            </a: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d 3+ consecutive years of improved air quality, while increases can appear after only 1-2 years of elevated exposure</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400"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No single specification works nationwide – calibration must be tailored to each state’s pollution and mortality dynamics</a:t>
            </a:r>
          </a:p>
        </p:txBody>
      </p:sp>
      <p:sp>
        <p:nvSpPr>
          <p:cNvPr id="3" name="TextBox 2">
            <a:extLst>
              <a:ext uri="{FF2B5EF4-FFF2-40B4-BE49-F238E27FC236}">
                <a16:creationId xmlns:a16="http://schemas.microsoft.com/office/drawing/2014/main" id="{280290A3-5A9B-6877-236A-F580D72010C1}"/>
              </a:ext>
            </a:extLst>
          </p:cNvPr>
          <p:cNvSpPr txBox="1"/>
          <p:nvPr/>
        </p:nvSpPr>
        <p:spPr>
          <a:xfrm>
            <a:off x="2488473" y="5804452"/>
            <a:ext cx="8096768" cy="369332"/>
          </a:xfrm>
          <a:prstGeom prst="rect">
            <a:avLst/>
          </a:prstGeom>
          <a:noFill/>
          <a:ln w="19050">
            <a:solidFill>
              <a:schemeClr val="bg1">
                <a:lumMod val="50000"/>
              </a:schemeClr>
            </a:solidFill>
          </a:ln>
        </p:spPr>
        <p:txBody>
          <a:bodyPr wrap="none" rtlCol="0">
            <a:spAutoFit/>
          </a:bodyPr>
          <a:lstStyle/>
          <a:p>
            <a:r>
              <a:rPr lang="en-US" dirty="0"/>
              <a:t>Pollution-driven mortality is cumulative, local, and resistant to one-size-fits-all models.</a:t>
            </a:r>
          </a:p>
        </p:txBody>
      </p:sp>
    </p:spTree>
    <p:extLst>
      <p:ext uri="{BB962C8B-B14F-4D97-AF65-F5344CB8AC3E}">
        <p14:creationId xmlns:p14="http://schemas.microsoft.com/office/powerpoint/2010/main" val="1451334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75AFF-BD28-767D-0BF6-088EF521E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508D72-6E1C-7C0F-BE02-6233DAA51CBC}"/>
              </a:ext>
            </a:extLst>
          </p:cNvPr>
          <p:cNvSpPr>
            <a:spLocks noGrp="1"/>
          </p:cNvSpPr>
          <p:nvPr>
            <p:ph type="title"/>
          </p:nvPr>
        </p:nvSpPr>
        <p:spPr/>
        <p:txBody>
          <a:bodyPr>
            <a:normAutofit/>
          </a:bodyPr>
          <a:lstStyle/>
          <a:p>
            <a:r>
              <a:rPr lang="en-US" dirty="0"/>
              <a:t>Prevalence scenarios link exposure to chronic disease.</a:t>
            </a:r>
          </a:p>
        </p:txBody>
      </p:sp>
      <p:sp>
        <p:nvSpPr>
          <p:cNvPr id="5" name="Google Shape;13;p7">
            <a:extLst>
              <a:ext uri="{FF2B5EF4-FFF2-40B4-BE49-F238E27FC236}">
                <a16:creationId xmlns:a16="http://schemas.microsoft.com/office/drawing/2014/main" id="{4E184392-11F2-72F6-C298-6C55AA94E740}"/>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11</a:t>
            </a:fld>
            <a:endParaRPr lang="en-US" dirty="0"/>
          </a:p>
        </p:txBody>
      </p:sp>
      <p:sp>
        <p:nvSpPr>
          <p:cNvPr id="7" name="Rectangle 1">
            <a:extLst>
              <a:ext uri="{FF2B5EF4-FFF2-40B4-BE49-F238E27FC236}">
                <a16:creationId xmlns:a16="http://schemas.microsoft.com/office/drawing/2014/main" id="{EF960042-7392-29AF-1B22-59A165A3C299}"/>
              </a:ext>
            </a:extLst>
          </p:cNvPr>
          <p:cNvSpPr>
            <a:spLocks noGrp="1" noChangeArrowheads="1"/>
          </p:cNvSpPr>
          <p:nvPr>
            <p:ph sz="quarter" idx="12"/>
          </p:nvPr>
        </p:nvSpPr>
        <p:spPr bwMode="auto">
          <a:xfrm>
            <a:off x="828773" y="1780883"/>
            <a:ext cx="1091565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Air pollution contributes to higher prevalence of chronic conditions (e.g., cardiovascular, respiratory, neurological, cancers)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400"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Mortality is then estimated by applying fixed death rates to projected prevalence scenarios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Approach aligns with morbidity modeling practices familiar to actuaries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D8415A36-220A-9F9C-3115-3D0F3D510415}"/>
              </a:ext>
            </a:extLst>
          </p:cNvPr>
          <p:cNvSpPr txBox="1"/>
          <p:nvPr/>
        </p:nvSpPr>
        <p:spPr>
          <a:xfrm>
            <a:off x="3134517" y="5804452"/>
            <a:ext cx="6712158" cy="369332"/>
          </a:xfrm>
          <a:prstGeom prst="rect">
            <a:avLst/>
          </a:prstGeom>
          <a:noFill/>
          <a:ln w="19050">
            <a:solidFill>
              <a:schemeClr val="bg1">
                <a:lumMod val="50000"/>
              </a:schemeClr>
            </a:solidFill>
          </a:ln>
        </p:spPr>
        <p:txBody>
          <a:bodyPr wrap="none" rtlCol="0">
            <a:spAutoFit/>
          </a:bodyPr>
          <a:lstStyle/>
          <a:p>
            <a:r>
              <a:rPr lang="en-US" dirty="0"/>
              <a:t>Pollution-driven morbidity today sets the stage for mortality tomorrow.</a:t>
            </a:r>
          </a:p>
        </p:txBody>
      </p:sp>
    </p:spTree>
    <p:extLst>
      <p:ext uri="{BB962C8B-B14F-4D97-AF65-F5344CB8AC3E}">
        <p14:creationId xmlns:p14="http://schemas.microsoft.com/office/powerpoint/2010/main" val="1847535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75CD6-60B4-A136-3422-5A9170F10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FBC8E1-D654-03C0-F24E-49A273F34CE6}"/>
              </a:ext>
            </a:extLst>
          </p:cNvPr>
          <p:cNvSpPr>
            <a:spLocks noGrp="1"/>
          </p:cNvSpPr>
          <p:nvPr>
            <p:ph type="title"/>
          </p:nvPr>
        </p:nvSpPr>
        <p:spPr/>
        <p:txBody>
          <a:bodyPr>
            <a:normAutofit/>
          </a:bodyPr>
          <a:lstStyle/>
          <a:p>
            <a:r>
              <a:rPr lang="en-US" dirty="0"/>
              <a:t>WHO </a:t>
            </a:r>
            <a:r>
              <a:rPr lang="en-US" dirty="0" err="1"/>
              <a:t>AirQ</a:t>
            </a:r>
            <a:r>
              <a:rPr lang="en-US" dirty="0"/>
              <a:t>+ models link concentration to excess deaths.</a:t>
            </a:r>
          </a:p>
        </p:txBody>
      </p:sp>
      <p:sp>
        <p:nvSpPr>
          <p:cNvPr id="5" name="Google Shape;13;p7">
            <a:extLst>
              <a:ext uri="{FF2B5EF4-FFF2-40B4-BE49-F238E27FC236}">
                <a16:creationId xmlns:a16="http://schemas.microsoft.com/office/drawing/2014/main" id="{AA497FAD-AABB-A391-385D-20F5E9D7E956}"/>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12</a:t>
            </a:fld>
            <a:endParaRPr lang="en-US" dirty="0"/>
          </a:p>
        </p:txBody>
      </p:sp>
      <p:sp>
        <p:nvSpPr>
          <p:cNvPr id="7" name="Rectangle 1">
            <a:extLst>
              <a:ext uri="{FF2B5EF4-FFF2-40B4-BE49-F238E27FC236}">
                <a16:creationId xmlns:a16="http://schemas.microsoft.com/office/drawing/2014/main" id="{33055D2D-DE92-CC84-20D9-0E94C3F362DB}"/>
              </a:ext>
            </a:extLst>
          </p:cNvPr>
          <p:cNvSpPr>
            <a:spLocks noGrp="1" noChangeArrowheads="1"/>
          </p:cNvSpPr>
          <p:nvPr>
            <p:ph sz="quarter" idx="12"/>
          </p:nvPr>
        </p:nvSpPr>
        <p:spPr bwMode="auto">
          <a:xfrm>
            <a:off x="838200" y="2121635"/>
            <a:ext cx="11096625"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Based on a Health Impact Function (HIF):  Links pollutant concentrations, population exposure, baseline mortality, and concentration-response risk estimates.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Inputs:  pollutant levels (PM2.5, ozone, etc.), demographic breakdowns, mortality rates, and epidemiological beta coefficients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Outputs:  attributable fraction (share of deaths due to pollution) and estimated excess mortality</a:t>
            </a:r>
          </a:p>
        </p:txBody>
      </p:sp>
      <p:sp>
        <p:nvSpPr>
          <p:cNvPr id="3" name="TextBox 2">
            <a:extLst>
              <a:ext uri="{FF2B5EF4-FFF2-40B4-BE49-F238E27FC236}">
                <a16:creationId xmlns:a16="http://schemas.microsoft.com/office/drawing/2014/main" id="{09A293A1-1042-6536-FB3E-497F459FCCED}"/>
              </a:ext>
            </a:extLst>
          </p:cNvPr>
          <p:cNvSpPr txBox="1"/>
          <p:nvPr/>
        </p:nvSpPr>
        <p:spPr>
          <a:xfrm>
            <a:off x="2488473" y="5804452"/>
            <a:ext cx="7313028" cy="369332"/>
          </a:xfrm>
          <a:prstGeom prst="rect">
            <a:avLst/>
          </a:prstGeom>
          <a:noFill/>
          <a:ln w="19050">
            <a:solidFill>
              <a:schemeClr val="bg1">
                <a:lumMod val="50000"/>
              </a:schemeClr>
            </a:solidFill>
          </a:ln>
        </p:spPr>
        <p:txBody>
          <a:bodyPr wrap="none" rtlCol="0">
            <a:spAutoFit/>
          </a:bodyPr>
          <a:lstStyle/>
          <a:p>
            <a:r>
              <a:rPr lang="en-US" dirty="0"/>
              <a:t>Pollution-Concentration-&gt;Relative Risk-&gt;Attributable Fraction-&gt;Excess Deaths</a:t>
            </a:r>
          </a:p>
        </p:txBody>
      </p:sp>
    </p:spTree>
    <p:extLst>
      <p:ext uri="{BB962C8B-B14F-4D97-AF65-F5344CB8AC3E}">
        <p14:creationId xmlns:p14="http://schemas.microsoft.com/office/powerpoint/2010/main" val="3100073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25669-9D07-1900-AB52-B71EB1BB92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92D033-C878-48DB-292B-B7F330B916BE}"/>
              </a:ext>
            </a:extLst>
          </p:cNvPr>
          <p:cNvSpPr>
            <a:spLocks noGrp="1"/>
          </p:cNvSpPr>
          <p:nvPr>
            <p:ph type="title"/>
          </p:nvPr>
        </p:nvSpPr>
        <p:spPr/>
        <p:txBody>
          <a:bodyPr>
            <a:normAutofit/>
          </a:bodyPr>
          <a:lstStyle/>
          <a:p>
            <a:r>
              <a:rPr lang="en-US" dirty="0"/>
              <a:t>Interdisciplinary collaboration can contribute to a deeper understanding of these linkages.</a:t>
            </a:r>
          </a:p>
        </p:txBody>
      </p:sp>
      <p:sp>
        <p:nvSpPr>
          <p:cNvPr id="5" name="Google Shape;13;p7">
            <a:extLst>
              <a:ext uri="{FF2B5EF4-FFF2-40B4-BE49-F238E27FC236}">
                <a16:creationId xmlns:a16="http://schemas.microsoft.com/office/drawing/2014/main" id="{522F5519-3E1B-77C3-F76D-731C45CFCCF2}"/>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13</a:t>
            </a:fld>
            <a:endParaRPr lang="en-US" dirty="0"/>
          </a:p>
        </p:txBody>
      </p:sp>
      <p:sp>
        <p:nvSpPr>
          <p:cNvPr id="6" name="Rectangle 1">
            <a:extLst>
              <a:ext uri="{FF2B5EF4-FFF2-40B4-BE49-F238E27FC236}">
                <a16:creationId xmlns:a16="http://schemas.microsoft.com/office/drawing/2014/main" id="{A8188D61-C8C3-13D8-8EA1-06041686EBD8}"/>
              </a:ext>
            </a:extLst>
          </p:cNvPr>
          <p:cNvSpPr>
            <a:spLocks noGrp="1" noChangeArrowheads="1"/>
          </p:cNvSpPr>
          <p:nvPr>
            <p:ph sz="quarter" idx="12"/>
          </p:nvPr>
        </p:nvSpPr>
        <p:spPr bwMode="auto">
          <a:xfrm>
            <a:off x="1066798" y="2102974"/>
            <a:ext cx="935934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Wildfire-pollution-mortality linkages are measurable but complex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Existing models highlight gaps and uncertainties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400"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More detailed, local, and long-term data needed</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400"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Progress will benefit from collaboration:  actuaries, epidemiologists, atmospheric scientists, and other related disciplines</a:t>
            </a:r>
          </a:p>
        </p:txBody>
      </p:sp>
      <p:pic>
        <p:nvPicPr>
          <p:cNvPr id="7" name="Picture 6" descr="Sea of hands in the middle">
            <a:extLst>
              <a:ext uri="{FF2B5EF4-FFF2-40B4-BE49-F238E27FC236}">
                <a16:creationId xmlns:a16="http://schemas.microsoft.com/office/drawing/2014/main" id="{C6ADF379-C2E1-00BB-8D1D-821C7095F3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45170" y="2606540"/>
            <a:ext cx="2576107" cy="1716985"/>
          </a:xfrm>
          <a:prstGeom prst="rect">
            <a:avLst/>
          </a:prstGeom>
        </p:spPr>
      </p:pic>
    </p:spTree>
    <p:extLst>
      <p:ext uri="{BB962C8B-B14F-4D97-AF65-F5344CB8AC3E}">
        <p14:creationId xmlns:p14="http://schemas.microsoft.com/office/powerpoint/2010/main" val="1811034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231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E66FD-9E22-544E-881E-D4336EEFC608}"/>
              </a:ext>
            </a:extLst>
          </p:cNvPr>
          <p:cNvSpPr>
            <a:spLocks noGrp="1"/>
          </p:cNvSpPr>
          <p:nvPr>
            <p:ph type="title"/>
          </p:nvPr>
        </p:nvSpPr>
        <p:spPr/>
        <p:txBody>
          <a:bodyPr>
            <a:normAutofit/>
          </a:bodyPr>
          <a:lstStyle/>
          <a:p>
            <a:r>
              <a:rPr lang="en-US" dirty="0"/>
              <a:t>Wildfires are reshaping mortality in a warming world. </a:t>
            </a:r>
          </a:p>
        </p:txBody>
      </p:sp>
      <p:sp>
        <p:nvSpPr>
          <p:cNvPr id="5" name="Google Shape;13;p7">
            <a:extLst>
              <a:ext uri="{FF2B5EF4-FFF2-40B4-BE49-F238E27FC236}">
                <a16:creationId xmlns:a16="http://schemas.microsoft.com/office/drawing/2014/main" id="{3477D219-60EB-C54A-A37C-9A6DF49CDFBA}"/>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2</a:t>
            </a:fld>
            <a:endParaRPr lang="en-US" dirty="0"/>
          </a:p>
        </p:txBody>
      </p:sp>
      <p:pic>
        <p:nvPicPr>
          <p:cNvPr id="4" name="Picture 3" descr="Burning forest and trees">
            <a:extLst>
              <a:ext uri="{FF2B5EF4-FFF2-40B4-BE49-F238E27FC236}">
                <a16:creationId xmlns:a16="http://schemas.microsoft.com/office/drawing/2014/main" id="{0B072AE1-FCD4-83B2-D6BA-82956EC0D0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242" y="1941921"/>
            <a:ext cx="5308882" cy="3539765"/>
          </a:xfrm>
          <a:prstGeom prst="rect">
            <a:avLst/>
          </a:prstGeom>
        </p:spPr>
      </p:pic>
      <p:pic>
        <p:nvPicPr>
          <p:cNvPr id="11" name="Picture 10">
            <a:extLst>
              <a:ext uri="{FF2B5EF4-FFF2-40B4-BE49-F238E27FC236}">
                <a16:creationId xmlns:a16="http://schemas.microsoft.com/office/drawing/2014/main" id="{98F67C66-6C21-5F3D-D281-FD3823E695B5}"/>
              </a:ext>
            </a:extLst>
          </p:cNvPr>
          <p:cNvPicPr>
            <a:picLocks noChangeAspect="1"/>
          </p:cNvPicPr>
          <p:nvPr/>
        </p:nvPicPr>
        <p:blipFill>
          <a:blip r:embed="rId3"/>
          <a:stretch>
            <a:fillRect/>
          </a:stretch>
        </p:blipFill>
        <p:spPr>
          <a:xfrm>
            <a:off x="6757890" y="1182352"/>
            <a:ext cx="5326534" cy="5272672"/>
          </a:xfrm>
          <a:prstGeom prst="rect">
            <a:avLst/>
          </a:prstGeom>
        </p:spPr>
      </p:pic>
    </p:spTree>
    <p:extLst>
      <p:ext uri="{BB962C8B-B14F-4D97-AF65-F5344CB8AC3E}">
        <p14:creationId xmlns:p14="http://schemas.microsoft.com/office/powerpoint/2010/main" val="3315099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55CA1-B04E-4F82-07A7-90CAD4245E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1EEF86-D23C-CE16-115A-DE96AD3E373A}"/>
              </a:ext>
            </a:extLst>
          </p:cNvPr>
          <p:cNvSpPr>
            <a:spLocks noGrp="1"/>
          </p:cNvSpPr>
          <p:nvPr>
            <p:ph type="title"/>
          </p:nvPr>
        </p:nvSpPr>
        <p:spPr/>
        <p:txBody>
          <a:bodyPr>
            <a:normAutofit/>
          </a:bodyPr>
          <a:lstStyle/>
          <a:p>
            <a:r>
              <a:rPr lang="en-US" dirty="0"/>
              <a:t>Wildfires cause harm through both direct and indirect means.</a:t>
            </a:r>
          </a:p>
        </p:txBody>
      </p:sp>
      <p:sp>
        <p:nvSpPr>
          <p:cNvPr id="5" name="Google Shape;13;p7">
            <a:extLst>
              <a:ext uri="{FF2B5EF4-FFF2-40B4-BE49-F238E27FC236}">
                <a16:creationId xmlns:a16="http://schemas.microsoft.com/office/drawing/2014/main" id="{A25F442E-4A71-2EEB-62FE-CC17E34E7A10}"/>
              </a:ext>
            </a:extLst>
          </p:cNvPr>
          <p:cNvSpPr txBox="1">
            <a:spLocks/>
          </p:cNvSpPr>
          <p:nvPr/>
        </p:nvSpPr>
        <p:spPr>
          <a:xfrm>
            <a:off x="5853565" y="652451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3</a:t>
            </a:fld>
            <a:endParaRPr lang="en-US" dirty="0"/>
          </a:p>
        </p:txBody>
      </p:sp>
      <p:pic>
        <p:nvPicPr>
          <p:cNvPr id="8" name="Content Placeholder 7" descr="Flames of fire on black background">
            <a:extLst>
              <a:ext uri="{FF2B5EF4-FFF2-40B4-BE49-F238E27FC236}">
                <a16:creationId xmlns:a16="http://schemas.microsoft.com/office/drawing/2014/main" id="{88A3EFD4-CE06-1ACD-0687-24C83C21B212}"/>
              </a:ext>
            </a:extLst>
          </p:cNvPr>
          <p:cNvPicPr>
            <a:picLocks noGrp="1"/>
          </p:cNvPicPr>
          <p:nvPr>
            <p:ph sz="quarter" idx="12"/>
          </p:nvPr>
        </p:nvPicPr>
        <p:blipFill>
          <a:blip r:embed="rId2" cstate="print">
            <a:extLst>
              <a:ext uri="{28A0092B-C50C-407E-A947-70E740481C1C}">
                <a14:useLocalDpi xmlns:a14="http://schemas.microsoft.com/office/drawing/2010/main" val="0"/>
              </a:ext>
            </a:extLst>
          </a:blip>
          <a:stretch>
            <a:fillRect/>
          </a:stretch>
        </p:blipFill>
        <p:spPr>
          <a:xfrm>
            <a:off x="9034670" y="1601898"/>
            <a:ext cx="2595654" cy="1779877"/>
          </a:xfrm>
        </p:spPr>
      </p:pic>
      <p:pic>
        <p:nvPicPr>
          <p:cNvPr id="10" name="Picture 9" descr="Smoke in a burning forest">
            <a:extLst>
              <a:ext uri="{FF2B5EF4-FFF2-40B4-BE49-F238E27FC236}">
                <a16:creationId xmlns:a16="http://schemas.microsoft.com/office/drawing/2014/main" id="{26AC8189-BDDC-3B52-D4BE-D35570C031C2}"/>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9034670" y="3579790"/>
            <a:ext cx="2595654" cy="1779877"/>
          </a:xfrm>
          <a:prstGeom prst="rect">
            <a:avLst/>
          </a:prstGeom>
        </p:spPr>
      </p:pic>
      <p:sp>
        <p:nvSpPr>
          <p:cNvPr id="11" name="TextBox 10">
            <a:extLst>
              <a:ext uri="{FF2B5EF4-FFF2-40B4-BE49-F238E27FC236}">
                <a16:creationId xmlns:a16="http://schemas.microsoft.com/office/drawing/2014/main" id="{676B91BE-ED70-1F58-3059-80367C270610}"/>
              </a:ext>
            </a:extLst>
          </p:cNvPr>
          <p:cNvSpPr txBox="1"/>
          <p:nvPr/>
        </p:nvSpPr>
        <p:spPr>
          <a:xfrm>
            <a:off x="954156" y="2057403"/>
            <a:ext cx="7583557"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Direct:  burns, trauma, acute smoke inhalation (rare but highly visible)</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Indirect:  chronic exposure to pollutants -&gt; </a:t>
            </a:r>
            <a:br>
              <a:rPr lang="en-US" sz="2800" dirty="0"/>
            </a:br>
            <a:r>
              <a:rPr lang="en-US" sz="2800" dirty="0"/>
              <a:t>long-term health risks</a:t>
            </a:r>
          </a:p>
        </p:txBody>
      </p:sp>
      <p:sp>
        <p:nvSpPr>
          <p:cNvPr id="15" name="TextBox 14">
            <a:extLst>
              <a:ext uri="{FF2B5EF4-FFF2-40B4-BE49-F238E27FC236}">
                <a16:creationId xmlns:a16="http://schemas.microsoft.com/office/drawing/2014/main" id="{6702B84A-9DB3-7EF0-AF92-52C4C9B5B057}"/>
              </a:ext>
            </a:extLst>
          </p:cNvPr>
          <p:cNvSpPr txBox="1"/>
          <p:nvPr/>
        </p:nvSpPr>
        <p:spPr>
          <a:xfrm>
            <a:off x="3836504" y="5804452"/>
            <a:ext cx="4433714" cy="369332"/>
          </a:xfrm>
          <a:prstGeom prst="rect">
            <a:avLst/>
          </a:prstGeom>
          <a:noFill/>
          <a:ln w="19050">
            <a:solidFill>
              <a:schemeClr val="bg1">
                <a:lumMod val="50000"/>
              </a:schemeClr>
            </a:solidFill>
          </a:ln>
        </p:spPr>
        <p:txBody>
          <a:bodyPr wrap="none" rtlCol="0">
            <a:spAutoFit/>
          </a:bodyPr>
          <a:lstStyle/>
          <a:p>
            <a:r>
              <a:rPr lang="en-US" dirty="0"/>
              <a:t>Indirect mortality far outweighs direct deaths.</a:t>
            </a:r>
          </a:p>
        </p:txBody>
      </p:sp>
    </p:spTree>
    <p:extLst>
      <p:ext uri="{BB962C8B-B14F-4D97-AF65-F5344CB8AC3E}">
        <p14:creationId xmlns:p14="http://schemas.microsoft.com/office/powerpoint/2010/main" val="4161078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E2547-B630-08DB-67B5-DA97E18E8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BB93B-35A8-9D67-CAE0-4FDAFFC3F8B1}"/>
              </a:ext>
            </a:extLst>
          </p:cNvPr>
          <p:cNvSpPr>
            <a:spLocks noGrp="1"/>
          </p:cNvSpPr>
          <p:nvPr>
            <p:ph type="title"/>
          </p:nvPr>
        </p:nvSpPr>
        <p:spPr/>
        <p:txBody>
          <a:bodyPr>
            <a:normAutofit/>
          </a:bodyPr>
          <a:lstStyle/>
          <a:p>
            <a:r>
              <a:rPr lang="en-US" dirty="0"/>
              <a:t>Modeling wildfire-related mortality faces structural and data challenges.</a:t>
            </a:r>
          </a:p>
        </p:txBody>
      </p:sp>
      <p:sp>
        <p:nvSpPr>
          <p:cNvPr id="5" name="Google Shape;13;p7">
            <a:extLst>
              <a:ext uri="{FF2B5EF4-FFF2-40B4-BE49-F238E27FC236}">
                <a16:creationId xmlns:a16="http://schemas.microsoft.com/office/drawing/2014/main" id="{CBC98E17-0953-8C28-02A5-41E026932F63}"/>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4</a:t>
            </a:fld>
            <a:endParaRPr lang="en-US" dirty="0"/>
          </a:p>
        </p:txBody>
      </p:sp>
      <p:sp>
        <p:nvSpPr>
          <p:cNvPr id="3" name="Rectangle 1">
            <a:extLst>
              <a:ext uri="{FF2B5EF4-FFF2-40B4-BE49-F238E27FC236}">
                <a16:creationId xmlns:a16="http://schemas.microsoft.com/office/drawing/2014/main" id="{3FEBC73B-7393-098B-F822-4A166C2D2881}"/>
              </a:ext>
            </a:extLst>
          </p:cNvPr>
          <p:cNvSpPr>
            <a:spLocks noGrp="1" noChangeArrowheads="1"/>
          </p:cNvSpPr>
          <p:nvPr>
            <p:ph sz="quarter" idx="12"/>
          </p:nvPr>
        </p:nvSpPr>
        <p:spPr bwMode="auto">
          <a:xfrm>
            <a:off x="968370" y="1071757"/>
            <a:ext cx="9768759" cy="5570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Attribution difficulty: Pollutants disperse across states and borders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Data granularity:  	Data sets may be state-level, masking local hotspots 				and valley/urban exposures</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Cumulative effects: 	Mortality often reflects multi-year pollution histories, 			not single fire seasons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Data </a:t>
            </a:r>
            <a:r>
              <a:rPr lang="en-US" altLang="en-US" sz="2400" dirty="0">
                <a:latin typeface="Calibri Light" panose="020F0302020204030204" pitchFamily="34" charset="0"/>
                <a:ea typeface="Calibri Light" panose="020F0302020204030204" pitchFamily="34" charset="0"/>
                <a:cs typeface="Calibri Light" panose="020F0302020204030204" pitchFamily="34" charset="0"/>
              </a:rPr>
              <a:t>gaps: 		Sparse historical pollution records and volatile CDC 				death certificate data limit calibration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Interaction effects:  	Models rarely capture combined climate stressors </a:t>
            </a:r>
            <a:b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br>
            <a:r>
              <a:rPr kumimoji="0" lang="en-US" altLang="en-US" sz="2400"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			(e.g., heat + pollution) that amplify risk</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dirty="0">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C8C97A76-F37D-68D4-DBA8-578D11EB7044}"/>
              </a:ext>
            </a:extLst>
          </p:cNvPr>
          <p:cNvSpPr txBox="1"/>
          <p:nvPr/>
        </p:nvSpPr>
        <p:spPr>
          <a:xfrm>
            <a:off x="1075273" y="5546037"/>
            <a:ext cx="9680920" cy="369332"/>
          </a:xfrm>
          <a:prstGeom prst="rect">
            <a:avLst/>
          </a:prstGeom>
          <a:noFill/>
          <a:ln w="19050">
            <a:solidFill>
              <a:schemeClr val="bg1">
                <a:lumMod val="50000"/>
              </a:schemeClr>
            </a:solidFill>
          </a:ln>
        </p:spPr>
        <p:txBody>
          <a:bodyPr wrap="none" rtlCol="0">
            <a:spAutoFit/>
          </a:bodyPr>
          <a:lstStyle/>
          <a:p>
            <a:r>
              <a:rPr lang="en-US" dirty="0"/>
              <a:t>Wildfire mortality is indirect, delayed, and dispersed – making it a moving target </a:t>
            </a:r>
            <a:r>
              <a:rPr lang="en-US"/>
              <a:t>for actuarial modeling.</a:t>
            </a:r>
            <a:endParaRPr lang="en-US" dirty="0"/>
          </a:p>
        </p:txBody>
      </p:sp>
    </p:spTree>
    <p:extLst>
      <p:ext uri="{BB962C8B-B14F-4D97-AF65-F5344CB8AC3E}">
        <p14:creationId xmlns:p14="http://schemas.microsoft.com/office/powerpoint/2010/main" val="390000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E09FB-39A4-3D9F-048C-FBC6E1373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684808-28C4-91B6-A05C-F0B8502FAE53}"/>
              </a:ext>
            </a:extLst>
          </p:cNvPr>
          <p:cNvSpPr>
            <a:spLocks noGrp="1"/>
          </p:cNvSpPr>
          <p:nvPr>
            <p:ph type="title"/>
          </p:nvPr>
        </p:nvSpPr>
        <p:spPr/>
        <p:txBody>
          <a:bodyPr>
            <a:normAutofit/>
          </a:bodyPr>
          <a:lstStyle/>
          <a:p>
            <a:r>
              <a:rPr lang="en-US" dirty="0"/>
              <a:t>Mortality databases show complementary strengths and weaknesses.</a:t>
            </a:r>
          </a:p>
        </p:txBody>
      </p:sp>
      <p:sp>
        <p:nvSpPr>
          <p:cNvPr id="5" name="Google Shape;13;p7">
            <a:extLst>
              <a:ext uri="{FF2B5EF4-FFF2-40B4-BE49-F238E27FC236}">
                <a16:creationId xmlns:a16="http://schemas.microsoft.com/office/drawing/2014/main" id="{78F60E5D-D92B-E397-4ACF-7228B6DE949E}"/>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5</a:t>
            </a:fld>
            <a:endParaRPr lang="en-US" dirty="0"/>
          </a:p>
        </p:txBody>
      </p:sp>
      <p:sp>
        <p:nvSpPr>
          <p:cNvPr id="7" name="Content Placeholder 6">
            <a:extLst>
              <a:ext uri="{FF2B5EF4-FFF2-40B4-BE49-F238E27FC236}">
                <a16:creationId xmlns:a16="http://schemas.microsoft.com/office/drawing/2014/main" id="{D4F8C140-2620-5555-BD1E-BED6E806C88E}"/>
              </a:ext>
            </a:extLst>
          </p:cNvPr>
          <p:cNvSpPr>
            <a:spLocks noGrp="1"/>
          </p:cNvSpPr>
          <p:nvPr>
            <p:ph sz="quarter" idx="12"/>
          </p:nvPr>
        </p:nvSpPr>
        <p:spPr>
          <a:xfrm>
            <a:off x="838200" y="1584691"/>
            <a:ext cx="10515600" cy="4213225"/>
          </a:xfrm>
        </p:spPr>
        <p:txBody>
          <a:bodyPr/>
          <a:lstStyle/>
          <a:p>
            <a:endParaRPr lang="en-US" dirty="0"/>
          </a:p>
          <a:p>
            <a:r>
              <a:rPr lang="en-US" dirty="0"/>
              <a:t>CDC:  granular, based on death </a:t>
            </a:r>
            <a:br>
              <a:rPr lang="en-US" dirty="0"/>
            </a:br>
            <a:r>
              <a:rPr lang="en-US" dirty="0"/>
              <a:t>certificates-&gt;but volatile, patchy</a:t>
            </a:r>
          </a:p>
          <a:p>
            <a:endParaRPr lang="en-US" dirty="0"/>
          </a:p>
          <a:p>
            <a:endParaRPr lang="en-US" dirty="0"/>
          </a:p>
          <a:p>
            <a:r>
              <a:rPr lang="en-US" dirty="0"/>
              <a:t>GBD:  modeled estimates, smoother</a:t>
            </a:r>
            <a:br>
              <a:rPr lang="en-US" dirty="0"/>
            </a:br>
            <a:r>
              <a:rPr lang="en-US" dirty="0"/>
              <a:t>and more reliable for trend analysis</a:t>
            </a:r>
          </a:p>
        </p:txBody>
      </p:sp>
      <p:sp>
        <p:nvSpPr>
          <p:cNvPr id="3" name="TextBox 2">
            <a:extLst>
              <a:ext uri="{FF2B5EF4-FFF2-40B4-BE49-F238E27FC236}">
                <a16:creationId xmlns:a16="http://schemas.microsoft.com/office/drawing/2014/main" id="{61E641D3-3E13-68F4-AEA9-CD7084D725C8}"/>
              </a:ext>
            </a:extLst>
          </p:cNvPr>
          <p:cNvSpPr txBox="1"/>
          <p:nvPr/>
        </p:nvSpPr>
        <p:spPr>
          <a:xfrm>
            <a:off x="3091786" y="5804452"/>
            <a:ext cx="6214202" cy="369332"/>
          </a:xfrm>
          <a:prstGeom prst="rect">
            <a:avLst/>
          </a:prstGeom>
          <a:noFill/>
          <a:ln w="19050">
            <a:solidFill>
              <a:schemeClr val="bg1">
                <a:lumMod val="50000"/>
              </a:schemeClr>
            </a:solidFill>
          </a:ln>
        </p:spPr>
        <p:txBody>
          <a:bodyPr wrap="none" rtlCol="0">
            <a:spAutoFit/>
          </a:bodyPr>
          <a:lstStyle/>
          <a:p>
            <a:r>
              <a:rPr lang="en-US" dirty="0"/>
              <a:t>The modeling framework depends on GBD, validated against CDC.</a:t>
            </a:r>
          </a:p>
        </p:txBody>
      </p:sp>
      <p:pic>
        <p:nvPicPr>
          <p:cNvPr id="10" name="Picture 9" descr="Black and gray jagged stripes">
            <a:extLst>
              <a:ext uri="{FF2B5EF4-FFF2-40B4-BE49-F238E27FC236}">
                <a16:creationId xmlns:a16="http://schemas.microsoft.com/office/drawing/2014/main" id="{9DAD4BA0-907F-C3F6-563D-D8E82FAD952F}"/>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7061211" y="1818627"/>
            <a:ext cx="2011680" cy="1371600"/>
          </a:xfrm>
          <a:prstGeom prst="rect">
            <a:avLst/>
          </a:prstGeom>
        </p:spPr>
      </p:pic>
      <p:pic>
        <p:nvPicPr>
          <p:cNvPr id="11" name="Picture 10" descr="Rainbow color curve abstract backgrounds pattern">
            <a:extLst>
              <a:ext uri="{FF2B5EF4-FFF2-40B4-BE49-F238E27FC236}">
                <a16:creationId xmlns:a16="http://schemas.microsoft.com/office/drawing/2014/main" id="{D36EABC9-39CB-2373-C09D-B839022E14AC}"/>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7029630" y="3512538"/>
            <a:ext cx="2011680" cy="1371600"/>
          </a:xfrm>
          <a:prstGeom prst="rect">
            <a:avLst/>
          </a:prstGeom>
        </p:spPr>
      </p:pic>
    </p:spTree>
    <p:extLst>
      <p:ext uri="{BB962C8B-B14F-4D97-AF65-F5344CB8AC3E}">
        <p14:creationId xmlns:p14="http://schemas.microsoft.com/office/powerpoint/2010/main" val="2490086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25C2-DB62-9BA8-AAD1-0C05BE1A4A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3DBAF-3C40-B518-0234-9C072B5A572F}"/>
              </a:ext>
            </a:extLst>
          </p:cNvPr>
          <p:cNvSpPr>
            <a:spLocks noGrp="1"/>
          </p:cNvSpPr>
          <p:nvPr>
            <p:ph type="title"/>
          </p:nvPr>
        </p:nvSpPr>
        <p:spPr/>
        <p:txBody>
          <a:bodyPr>
            <a:normAutofit/>
          </a:bodyPr>
          <a:lstStyle/>
          <a:p>
            <a:r>
              <a:rPr lang="en-US" dirty="0"/>
              <a:t>Wildfire and pollution data together clarify exposure patterns.</a:t>
            </a:r>
          </a:p>
        </p:txBody>
      </p:sp>
      <p:sp>
        <p:nvSpPr>
          <p:cNvPr id="5" name="Google Shape;13;p7">
            <a:extLst>
              <a:ext uri="{FF2B5EF4-FFF2-40B4-BE49-F238E27FC236}">
                <a16:creationId xmlns:a16="http://schemas.microsoft.com/office/drawing/2014/main" id="{7288175C-93FF-A70C-8F49-91CC2F8E16B8}"/>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6</a:t>
            </a:fld>
            <a:endParaRPr lang="en-US" dirty="0"/>
          </a:p>
        </p:txBody>
      </p:sp>
      <p:sp>
        <p:nvSpPr>
          <p:cNvPr id="3" name="Content Placeholder 2">
            <a:extLst>
              <a:ext uri="{FF2B5EF4-FFF2-40B4-BE49-F238E27FC236}">
                <a16:creationId xmlns:a16="http://schemas.microsoft.com/office/drawing/2014/main" id="{CD28DAC0-90AD-34EE-835C-C8DE207BBD71}"/>
              </a:ext>
            </a:extLst>
          </p:cNvPr>
          <p:cNvSpPr>
            <a:spLocks noGrp="1"/>
          </p:cNvSpPr>
          <p:nvPr>
            <p:ph sz="quarter" idx="12"/>
          </p:nvPr>
        </p:nvSpPr>
        <p:spPr/>
        <p:txBody>
          <a:bodyPr/>
          <a:lstStyle/>
          <a:p>
            <a:r>
              <a:rPr lang="en-US" dirty="0"/>
              <a:t>Wildfire data:  U.S. National Interagency Fire Center (1992-2023) – counts &amp; area burned, normalized by land area</a:t>
            </a:r>
          </a:p>
          <a:p>
            <a:r>
              <a:rPr lang="en-US" dirty="0"/>
              <a:t>Air pollution data:  Copernicus Atmospheric Monitoring Service (CAMS) –PM</a:t>
            </a:r>
            <a:r>
              <a:rPr lang="en-US" baseline="-25000" dirty="0"/>
              <a:t>2.5</a:t>
            </a:r>
            <a:r>
              <a:rPr lang="en-US" dirty="0"/>
              <a:t>, PM</a:t>
            </a:r>
            <a:r>
              <a:rPr lang="en-US" baseline="-25000" dirty="0"/>
              <a:t>10</a:t>
            </a:r>
            <a:r>
              <a:rPr lang="en-US" dirty="0"/>
              <a:t>, organic matter, black carbon</a:t>
            </a:r>
          </a:p>
        </p:txBody>
      </p:sp>
      <p:pic>
        <p:nvPicPr>
          <p:cNvPr id="10" name="Picture 9" descr="Fire and smoke">
            <a:extLst>
              <a:ext uri="{FF2B5EF4-FFF2-40B4-BE49-F238E27FC236}">
                <a16:creationId xmlns:a16="http://schemas.microsoft.com/office/drawing/2014/main" id="{8D43F30E-EF89-B4D1-5B37-0A96FDFA1889}"/>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2801177" y="3429000"/>
            <a:ext cx="2651760" cy="2011680"/>
          </a:xfrm>
          <a:prstGeom prst="rect">
            <a:avLst/>
          </a:prstGeom>
        </p:spPr>
      </p:pic>
      <p:pic>
        <p:nvPicPr>
          <p:cNvPr id="12" name="Picture 11" descr="Palmtrees against city during sunset">
            <a:extLst>
              <a:ext uri="{FF2B5EF4-FFF2-40B4-BE49-F238E27FC236}">
                <a16:creationId xmlns:a16="http://schemas.microsoft.com/office/drawing/2014/main" id="{EB7719F3-6B2E-FDEA-3677-FE7B689FC0F5}"/>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095999" y="3429000"/>
            <a:ext cx="2651760" cy="2011680"/>
          </a:xfrm>
          <a:prstGeom prst="rect">
            <a:avLst/>
          </a:prstGeom>
        </p:spPr>
      </p:pic>
    </p:spTree>
    <p:extLst>
      <p:ext uri="{BB962C8B-B14F-4D97-AF65-F5344CB8AC3E}">
        <p14:creationId xmlns:p14="http://schemas.microsoft.com/office/powerpoint/2010/main" val="3940420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B1DCC-65C1-A813-E879-8AE729C107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D00465-EF04-0F56-CC83-B34EFBECCD13}"/>
              </a:ext>
            </a:extLst>
          </p:cNvPr>
          <p:cNvSpPr>
            <a:spLocks noGrp="1"/>
          </p:cNvSpPr>
          <p:nvPr>
            <p:ph type="title"/>
          </p:nvPr>
        </p:nvSpPr>
        <p:spPr/>
        <p:txBody>
          <a:bodyPr>
            <a:normAutofit/>
          </a:bodyPr>
          <a:lstStyle/>
          <a:p>
            <a:r>
              <a:rPr lang="en-US" dirty="0"/>
              <a:t>Recent trends show increases in wildfires and air pollution elements.</a:t>
            </a:r>
          </a:p>
        </p:txBody>
      </p:sp>
      <p:sp>
        <p:nvSpPr>
          <p:cNvPr id="5" name="Google Shape;13;p7">
            <a:extLst>
              <a:ext uri="{FF2B5EF4-FFF2-40B4-BE49-F238E27FC236}">
                <a16:creationId xmlns:a16="http://schemas.microsoft.com/office/drawing/2014/main" id="{B25D3269-5713-229A-40D3-D3C07D3F4F65}"/>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7</a:t>
            </a:fld>
            <a:endParaRPr lang="en-US" dirty="0"/>
          </a:p>
        </p:txBody>
      </p:sp>
      <p:sp>
        <p:nvSpPr>
          <p:cNvPr id="3" name="TextBox 2">
            <a:extLst>
              <a:ext uri="{FF2B5EF4-FFF2-40B4-BE49-F238E27FC236}">
                <a16:creationId xmlns:a16="http://schemas.microsoft.com/office/drawing/2014/main" id="{1F479931-1B43-3D0F-59C1-01A6925AB749}"/>
              </a:ext>
            </a:extLst>
          </p:cNvPr>
          <p:cNvSpPr txBox="1"/>
          <p:nvPr/>
        </p:nvSpPr>
        <p:spPr>
          <a:xfrm>
            <a:off x="3160644" y="6037929"/>
            <a:ext cx="6181692" cy="369332"/>
          </a:xfrm>
          <a:prstGeom prst="rect">
            <a:avLst/>
          </a:prstGeom>
          <a:noFill/>
          <a:ln w="19050">
            <a:solidFill>
              <a:schemeClr val="bg1">
                <a:lumMod val="50000"/>
              </a:schemeClr>
            </a:solidFill>
          </a:ln>
        </p:spPr>
        <p:txBody>
          <a:bodyPr wrap="none" rtlCol="0">
            <a:spAutoFit/>
          </a:bodyPr>
          <a:lstStyle/>
          <a:p>
            <a:r>
              <a:rPr lang="en-US" dirty="0"/>
              <a:t>2017+ shows clear increases in both wildfire frequency and scale.</a:t>
            </a:r>
          </a:p>
        </p:txBody>
      </p:sp>
      <p:pic>
        <p:nvPicPr>
          <p:cNvPr id="7" name="Content Placeholder 6">
            <a:extLst>
              <a:ext uri="{FF2B5EF4-FFF2-40B4-BE49-F238E27FC236}">
                <a16:creationId xmlns:a16="http://schemas.microsoft.com/office/drawing/2014/main" id="{F464C429-ABDF-5CE8-6455-90BA0E955607}"/>
              </a:ext>
            </a:extLst>
          </p:cNvPr>
          <p:cNvPicPr>
            <a:picLocks noGrp="1" noChangeAspect="1"/>
          </p:cNvPicPr>
          <p:nvPr>
            <p:ph sz="quarter" idx="12"/>
          </p:nvPr>
        </p:nvPicPr>
        <p:blipFill>
          <a:blip r:embed="rId2"/>
          <a:stretch>
            <a:fillRect/>
          </a:stretch>
        </p:blipFill>
        <p:spPr>
          <a:xfrm>
            <a:off x="4641843" y="1666890"/>
            <a:ext cx="3518186" cy="3309634"/>
          </a:xfrm>
          <a:prstGeom prst="rect">
            <a:avLst/>
          </a:prstGeom>
          <a:ln>
            <a:solidFill>
              <a:schemeClr val="bg1">
                <a:lumMod val="50000"/>
              </a:schemeClr>
            </a:solidFill>
          </a:ln>
        </p:spPr>
      </p:pic>
      <p:pic>
        <p:nvPicPr>
          <p:cNvPr id="8" name="Picture 7">
            <a:extLst>
              <a:ext uri="{FF2B5EF4-FFF2-40B4-BE49-F238E27FC236}">
                <a16:creationId xmlns:a16="http://schemas.microsoft.com/office/drawing/2014/main" id="{46A37E26-BC93-CD94-541B-CE14976C5DA8}"/>
              </a:ext>
            </a:extLst>
          </p:cNvPr>
          <p:cNvPicPr>
            <a:picLocks noChangeAspect="1"/>
          </p:cNvPicPr>
          <p:nvPr/>
        </p:nvPicPr>
        <p:blipFill>
          <a:blip r:embed="rId3"/>
          <a:stretch>
            <a:fillRect/>
          </a:stretch>
        </p:blipFill>
        <p:spPr>
          <a:xfrm>
            <a:off x="385443" y="2057400"/>
            <a:ext cx="4047346" cy="2355574"/>
          </a:xfrm>
          <a:prstGeom prst="rect">
            <a:avLst/>
          </a:prstGeom>
          <a:ln>
            <a:solidFill>
              <a:schemeClr val="bg1">
                <a:lumMod val="50000"/>
              </a:schemeClr>
            </a:solidFill>
          </a:ln>
        </p:spPr>
      </p:pic>
      <p:sp>
        <p:nvSpPr>
          <p:cNvPr id="9" name="TextBox 8">
            <a:extLst>
              <a:ext uri="{FF2B5EF4-FFF2-40B4-BE49-F238E27FC236}">
                <a16:creationId xmlns:a16="http://schemas.microsoft.com/office/drawing/2014/main" id="{08843AD7-5687-7F61-8C1D-F29DB32AF558}"/>
              </a:ext>
            </a:extLst>
          </p:cNvPr>
          <p:cNvSpPr txBox="1"/>
          <p:nvPr/>
        </p:nvSpPr>
        <p:spPr>
          <a:xfrm>
            <a:off x="385443" y="4607192"/>
            <a:ext cx="4047346" cy="369332"/>
          </a:xfrm>
          <a:prstGeom prst="rect">
            <a:avLst/>
          </a:prstGeom>
          <a:noFill/>
          <a:ln>
            <a:solidFill>
              <a:schemeClr val="bg1">
                <a:lumMod val="50000"/>
              </a:schemeClr>
            </a:solidFill>
          </a:ln>
        </p:spPr>
        <p:txBody>
          <a:bodyPr wrap="square" rtlCol="0">
            <a:spAutoFit/>
          </a:bodyPr>
          <a:lstStyle/>
          <a:p>
            <a:pPr algn="ctr"/>
            <a:r>
              <a:rPr lang="en-US" dirty="0"/>
              <a:t>Number of wildfires by state by year</a:t>
            </a:r>
          </a:p>
        </p:txBody>
      </p:sp>
      <p:sp>
        <p:nvSpPr>
          <p:cNvPr id="10" name="TextBox 9">
            <a:extLst>
              <a:ext uri="{FF2B5EF4-FFF2-40B4-BE49-F238E27FC236}">
                <a16:creationId xmlns:a16="http://schemas.microsoft.com/office/drawing/2014/main" id="{8BD8B9BD-15ED-E138-7943-DBFF09B89BC4}"/>
              </a:ext>
            </a:extLst>
          </p:cNvPr>
          <p:cNvSpPr txBox="1"/>
          <p:nvPr/>
        </p:nvSpPr>
        <p:spPr>
          <a:xfrm>
            <a:off x="4642697" y="5157158"/>
            <a:ext cx="3518186" cy="369332"/>
          </a:xfrm>
          <a:prstGeom prst="rect">
            <a:avLst/>
          </a:prstGeom>
          <a:noFill/>
          <a:ln>
            <a:solidFill>
              <a:schemeClr val="bg1">
                <a:lumMod val="50000"/>
              </a:schemeClr>
            </a:solidFill>
          </a:ln>
        </p:spPr>
        <p:txBody>
          <a:bodyPr wrap="square" rtlCol="0">
            <a:spAutoFit/>
          </a:bodyPr>
          <a:lstStyle/>
          <a:p>
            <a:pPr algn="ctr"/>
            <a:r>
              <a:rPr lang="en-US" dirty="0"/>
              <a:t>Area burned by state by year</a:t>
            </a:r>
          </a:p>
        </p:txBody>
      </p:sp>
      <p:pic>
        <p:nvPicPr>
          <p:cNvPr id="11" name="Picture 10">
            <a:extLst>
              <a:ext uri="{FF2B5EF4-FFF2-40B4-BE49-F238E27FC236}">
                <a16:creationId xmlns:a16="http://schemas.microsoft.com/office/drawing/2014/main" id="{748AA00F-2582-7DBE-EF35-CD5C0EE80C50}"/>
              </a:ext>
            </a:extLst>
          </p:cNvPr>
          <p:cNvPicPr>
            <a:picLocks noChangeAspect="1"/>
          </p:cNvPicPr>
          <p:nvPr/>
        </p:nvPicPr>
        <p:blipFill>
          <a:blip r:embed="rId4"/>
          <a:stretch>
            <a:fillRect/>
          </a:stretch>
        </p:blipFill>
        <p:spPr>
          <a:xfrm>
            <a:off x="8458871" y="1645359"/>
            <a:ext cx="3367330" cy="3317920"/>
          </a:xfrm>
          <a:prstGeom prst="rect">
            <a:avLst/>
          </a:prstGeom>
          <a:ln>
            <a:solidFill>
              <a:schemeClr val="bg1">
                <a:lumMod val="50000"/>
              </a:schemeClr>
            </a:solidFill>
          </a:ln>
        </p:spPr>
      </p:pic>
      <p:sp>
        <p:nvSpPr>
          <p:cNvPr id="13" name="TextBox 12">
            <a:extLst>
              <a:ext uri="{FF2B5EF4-FFF2-40B4-BE49-F238E27FC236}">
                <a16:creationId xmlns:a16="http://schemas.microsoft.com/office/drawing/2014/main" id="{0BF70B2F-F0AF-C113-DB7D-96E6A0E4172A}"/>
              </a:ext>
            </a:extLst>
          </p:cNvPr>
          <p:cNvSpPr txBox="1"/>
          <p:nvPr/>
        </p:nvSpPr>
        <p:spPr>
          <a:xfrm>
            <a:off x="8458871" y="5157158"/>
            <a:ext cx="3387207" cy="370902"/>
          </a:xfrm>
          <a:prstGeom prst="rect">
            <a:avLst/>
          </a:prstGeom>
          <a:noFill/>
          <a:ln>
            <a:solidFill>
              <a:schemeClr val="bg1">
                <a:lumMod val="50000"/>
              </a:schemeClr>
            </a:solidFill>
          </a:ln>
        </p:spPr>
        <p:txBody>
          <a:bodyPr wrap="square" rtlCol="0">
            <a:spAutoFit/>
          </a:bodyPr>
          <a:lstStyle/>
          <a:p>
            <a:pPr algn="ctr"/>
            <a:r>
              <a:rPr lang="en-US" dirty="0"/>
              <a:t>PM</a:t>
            </a:r>
            <a:r>
              <a:rPr lang="en-US" baseline="-25000" dirty="0"/>
              <a:t>2.5</a:t>
            </a:r>
            <a:r>
              <a:rPr lang="en-US" dirty="0"/>
              <a:t> by state by year</a:t>
            </a:r>
          </a:p>
        </p:txBody>
      </p:sp>
    </p:spTree>
    <p:extLst>
      <p:ext uri="{BB962C8B-B14F-4D97-AF65-F5344CB8AC3E}">
        <p14:creationId xmlns:p14="http://schemas.microsoft.com/office/powerpoint/2010/main" val="3273533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0411B-0D17-F451-50DC-EAA91CF693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D2A47E-5489-49D6-9B36-35F8D7E425B1}"/>
              </a:ext>
            </a:extLst>
          </p:cNvPr>
          <p:cNvSpPr>
            <a:spLocks noGrp="1"/>
          </p:cNvSpPr>
          <p:nvPr>
            <p:ph type="title"/>
          </p:nvPr>
        </p:nvSpPr>
        <p:spPr/>
        <p:txBody>
          <a:bodyPr>
            <a:normAutofit/>
          </a:bodyPr>
          <a:lstStyle/>
          <a:p>
            <a:r>
              <a:rPr lang="en-US" dirty="0"/>
              <a:t>Mortality tracks pollution levels rather than wildfire activity alone.</a:t>
            </a:r>
          </a:p>
        </p:txBody>
      </p:sp>
      <p:sp>
        <p:nvSpPr>
          <p:cNvPr id="5" name="Google Shape;13;p7">
            <a:extLst>
              <a:ext uri="{FF2B5EF4-FFF2-40B4-BE49-F238E27FC236}">
                <a16:creationId xmlns:a16="http://schemas.microsoft.com/office/drawing/2014/main" id="{9B649EB4-2074-FA61-892D-96317C980AF9}"/>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8</a:t>
            </a:fld>
            <a:endParaRPr lang="en-US" dirty="0"/>
          </a:p>
        </p:txBody>
      </p:sp>
      <p:sp>
        <p:nvSpPr>
          <p:cNvPr id="44" name="TextBox 43">
            <a:extLst>
              <a:ext uri="{FF2B5EF4-FFF2-40B4-BE49-F238E27FC236}">
                <a16:creationId xmlns:a16="http://schemas.microsoft.com/office/drawing/2014/main" id="{6E878F22-6978-4A18-9B32-261318F5A47A}"/>
              </a:ext>
            </a:extLst>
          </p:cNvPr>
          <p:cNvSpPr txBox="1"/>
          <p:nvPr/>
        </p:nvSpPr>
        <p:spPr>
          <a:xfrm>
            <a:off x="2017644" y="5774634"/>
            <a:ext cx="8388626" cy="646331"/>
          </a:xfrm>
          <a:prstGeom prst="rect">
            <a:avLst/>
          </a:prstGeom>
          <a:noFill/>
          <a:ln w="19050">
            <a:solidFill>
              <a:schemeClr val="bg1">
                <a:lumMod val="50000"/>
              </a:schemeClr>
            </a:solidFill>
          </a:ln>
        </p:spPr>
        <p:txBody>
          <a:bodyPr wrap="square" rtlCol="0">
            <a:spAutoFit/>
          </a:bodyPr>
          <a:lstStyle/>
          <a:p>
            <a:pPr algn="ctr"/>
            <a:r>
              <a:rPr lang="en-US" dirty="0"/>
              <a:t>Wildfire smoke travels widely – pollutant concentrations, </a:t>
            </a:r>
            <a:br>
              <a:rPr lang="en-US" dirty="0"/>
            </a:br>
            <a:r>
              <a:rPr lang="en-US" dirty="0"/>
              <a:t>not burn count or acreage, drive health outcomes.</a:t>
            </a:r>
          </a:p>
        </p:txBody>
      </p:sp>
      <p:sp>
        <p:nvSpPr>
          <p:cNvPr id="45" name="Content Placeholder 44">
            <a:extLst>
              <a:ext uri="{FF2B5EF4-FFF2-40B4-BE49-F238E27FC236}">
                <a16:creationId xmlns:a16="http://schemas.microsoft.com/office/drawing/2014/main" id="{F57714C4-8937-CC36-EBB9-119AC40B0FFB}"/>
              </a:ext>
            </a:extLst>
          </p:cNvPr>
          <p:cNvSpPr>
            <a:spLocks noGrp="1"/>
          </p:cNvSpPr>
          <p:nvPr>
            <p:ph sz="quarter" idx="12"/>
          </p:nvPr>
        </p:nvSpPr>
        <p:spPr/>
        <p:txBody>
          <a:bodyPr/>
          <a:lstStyle/>
          <a:p>
            <a:r>
              <a:rPr lang="en-US" dirty="0"/>
              <a:t>Analysis found weak or even negative correlations between wildfire variables and mortality.</a:t>
            </a:r>
          </a:p>
          <a:p>
            <a:r>
              <a:rPr lang="en-US" dirty="0"/>
              <a:t>Stronger positive correlations appeared with air pollution metrics (PM</a:t>
            </a:r>
            <a:r>
              <a:rPr lang="en-US" baseline="-25000" dirty="0"/>
              <a:t>2.5</a:t>
            </a:r>
            <a:r>
              <a:rPr lang="en-US" dirty="0"/>
              <a:t>, PM</a:t>
            </a:r>
            <a:r>
              <a:rPr lang="en-US" baseline="-25000" dirty="0"/>
              <a:t>10</a:t>
            </a:r>
            <a:r>
              <a:rPr lang="en-US" dirty="0"/>
              <a:t>), especially in the 55+ age group.</a:t>
            </a:r>
          </a:p>
          <a:p>
            <a:r>
              <a:rPr lang="en-US" dirty="0"/>
              <a:t>Pollution exposure lingers and disperses, explaining mortality patterns better than fire activity measures.</a:t>
            </a:r>
          </a:p>
          <a:p>
            <a:r>
              <a:rPr lang="en-US" dirty="0"/>
              <a:t>Highlights the importance of pollutant-level data for actuarial and mortality modeling.</a:t>
            </a:r>
          </a:p>
        </p:txBody>
      </p:sp>
    </p:spTree>
    <p:extLst>
      <p:ext uri="{BB962C8B-B14F-4D97-AF65-F5344CB8AC3E}">
        <p14:creationId xmlns:p14="http://schemas.microsoft.com/office/powerpoint/2010/main" val="1925273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81E-5BE0-3557-645A-331F1CC4E021}"/>
            </a:ext>
          </a:extLst>
        </p:cNvPr>
        <p:cNvGrpSpPr/>
        <p:nvPr/>
      </p:nvGrpSpPr>
      <p:grpSpPr>
        <a:xfrm>
          <a:off x="0" y="0"/>
          <a:ext cx="0" cy="0"/>
          <a:chOff x="0" y="0"/>
          <a:chExt cx="0" cy="0"/>
        </a:xfrm>
      </p:grpSpPr>
      <p:pic>
        <p:nvPicPr>
          <p:cNvPr id="6" name="Picture 5" descr="Formulas on a background">
            <a:extLst>
              <a:ext uri="{FF2B5EF4-FFF2-40B4-BE49-F238E27FC236}">
                <a16:creationId xmlns:a16="http://schemas.microsoft.com/office/drawing/2014/main" id="{016FAA21-E4B1-53F7-B857-2855B4453C65}"/>
              </a:ext>
            </a:extLst>
          </p:cNvPr>
          <p:cNvPicPr>
            <a:picLocks noChangeAspect="1"/>
          </p:cNvPicPr>
          <p:nvPr/>
        </p:nvPicPr>
        <p:blipFill>
          <a:blip r:embed="rId2" cstate="print">
            <a:alphaModFix amt="25000"/>
            <a:extLst>
              <a:ext uri="{28A0092B-C50C-407E-A947-70E740481C1C}">
                <a14:useLocalDpi xmlns:a14="http://schemas.microsoft.com/office/drawing/2010/main" val="0"/>
              </a:ext>
            </a:extLst>
          </a:blip>
          <a:stretch>
            <a:fillRect/>
          </a:stretch>
        </p:blipFill>
        <p:spPr>
          <a:xfrm>
            <a:off x="2160105" y="1706850"/>
            <a:ext cx="7779026" cy="3885572"/>
          </a:xfrm>
          <a:prstGeom prst="rect">
            <a:avLst/>
          </a:prstGeom>
          <a:ln>
            <a:solidFill>
              <a:schemeClr val="bg1">
                <a:lumMod val="50000"/>
              </a:schemeClr>
            </a:solidFill>
          </a:ln>
        </p:spPr>
      </p:pic>
      <p:sp>
        <p:nvSpPr>
          <p:cNvPr id="2" name="Title 1">
            <a:extLst>
              <a:ext uri="{FF2B5EF4-FFF2-40B4-BE49-F238E27FC236}">
                <a16:creationId xmlns:a16="http://schemas.microsoft.com/office/drawing/2014/main" id="{B0C4B296-8FBF-AD8D-C41C-71CA90CFEACD}"/>
              </a:ext>
            </a:extLst>
          </p:cNvPr>
          <p:cNvSpPr>
            <a:spLocks noGrp="1"/>
          </p:cNvSpPr>
          <p:nvPr>
            <p:ph type="title"/>
          </p:nvPr>
        </p:nvSpPr>
        <p:spPr/>
        <p:txBody>
          <a:bodyPr>
            <a:normAutofit/>
          </a:bodyPr>
          <a:lstStyle/>
          <a:p>
            <a:r>
              <a:rPr lang="en-US" dirty="0"/>
              <a:t>Three modeling approaches offer unique strengths and limits.</a:t>
            </a:r>
          </a:p>
        </p:txBody>
      </p:sp>
      <p:sp>
        <p:nvSpPr>
          <p:cNvPr id="5" name="Google Shape;13;p7">
            <a:extLst>
              <a:ext uri="{FF2B5EF4-FFF2-40B4-BE49-F238E27FC236}">
                <a16:creationId xmlns:a16="http://schemas.microsoft.com/office/drawing/2014/main" id="{A99916DE-C7DD-1F98-0656-4DB5F9316855}"/>
              </a:ext>
            </a:extLst>
          </p:cNvPr>
          <p:cNvSpPr txBox="1">
            <a:spLocks/>
          </p:cNvSpPr>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825"/>
              <a:buFont typeface="Arial"/>
              <a:buNone/>
              <a:defRPr sz="1300" b="0" i="0" u="none" strike="noStrike" kern="1200" cap="none">
                <a:solidFill>
                  <a:schemeClr val="lt1"/>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825"/>
              <a:buFont typeface="Arial"/>
              <a:buNone/>
              <a:defRPr sz="825" b="0" i="0" u="none" strike="noStrike" kern="1200" cap="none">
                <a:solidFill>
                  <a:schemeClr val="lt1"/>
                </a:solidFill>
                <a:latin typeface="Calibri"/>
                <a:ea typeface="Calibri"/>
                <a:cs typeface="Calibri"/>
                <a:sym typeface="Calibri"/>
              </a:defRPr>
            </a:lvl9pPr>
          </a:lstStyle>
          <a:p>
            <a:fld id="{00000000-1234-1234-1234-123412341234}" type="slidenum">
              <a:rPr lang="en-US" smtClean="0"/>
              <a:pPr/>
              <a:t>9</a:t>
            </a:fld>
            <a:endParaRPr lang="en-US" dirty="0"/>
          </a:p>
        </p:txBody>
      </p:sp>
      <p:sp>
        <p:nvSpPr>
          <p:cNvPr id="4" name="Content Placeholder 3">
            <a:extLst>
              <a:ext uri="{FF2B5EF4-FFF2-40B4-BE49-F238E27FC236}">
                <a16:creationId xmlns:a16="http://schemas.microsoft.com/office/drawing/2014/main" id="{2B3E79AD-E4F6-E8DB-6361-18C567B5E2C2}"/>
              </a:ext>
            </a:extLst>
          </p:cNvPr>
          <p:cNvSpPr>
            <a:spLocks noGrp="1"/>
          </p:cNvSpPr>
          <p:nvPr>
            <p:ph sz="quarter" idx="12"/>
          </p:nvPr>
        </p:nvSpPr>
        <p:spPr/>
        <p:txBody>
          <a:bodyPr>
            <a:normAutofit/>
          </a:bodyPr>
          <a:lstStyle/>
          <a:p>
            <a:endParaRPr lang="en-US" dirty="0"/>
          </a:p>
          <a:p>
            <a:r>
              <a:rPr lang="en-US" dirty="0"/>
              <a:t>Climate Lee-Carter:  	actuarial, short-term calibration with climate 				inputs</a:t>
            </a:r>
          </a:p>
          <a:p>
            <a:r>
              <a:rPr lang="en-US" dirty="0"/>
              <a:t>Prevalence scenarios:  	intuitive, long-term morbidity-to-mortality 					linkage</a:t>
            </a:r>
          </a:p>
          <a:p>
            <a:r>
              <a:rPr lang="en-US" dirty="0"/>
              <a:t>WHO </a:t>
            </a:r>
            <a:r>
              <a:rPr lang="en-US" dirty="0" err="1"/>
              <a:t>AirQ</a:t>
            </a:r>
            <a:r>
              <a:rPr lang="en-US" dirty="0"/>
              <a:t>+:  		epidemiological, scenario-based excess death 				estimates.</a:t>
            </a:r>
          </a:p>
        </p:txBody>
      </p:sp>
    </p:spTree>
    <p:extLst>
      <p:ext uri="{BB962C8B-B14F-4D97-AF65-F5344CB8AC3E}">
        <p14:creationId xmlns:p14="http://schemas.microsoft.com/office/powerpoint/2010/main" val="2171555908"/>
      </p:ext>
    </p:extLst>
  </p:cSld>
  <p:clrMapOvr>
    <a:masterClrMapping/>
  </p:clrMapOvr>
</p:sld>
</file>

<file path=ppt/theme/theme1.xml><?xml version="1.0" encoding="utf-8"?>
<a:theme xmlns:a="http://schemas.openxmlformats.org/drawingml/2006/main" name="SOAwide_Master">
  <a:themeElements>
    <a:clrScheme name="ML-P-20200228">
      <a:dk1>
        <a:srgbClr val="000000"/>
      </a:dk1>
      <a:lt1>
        <a:srgbClr val="FFFFFF"/>
      </a:lt1>
      <a:dk2>
        <a:srgbClr val="146194"/>
      </a:dk2>
      <a:lt2>
        <a:srgbClr val="E7E7E7"/>
      </a:lt2>
      <a:accent1>
        <a:srgbClr val="052F61"/>
      </a:accent1>
      <a:accent2>
        <a:srgbClr val="824182"/>
      </a:accent2>
      <a:accent3>
        <a:srgbClr val="77C4D5"/>
      </a:accent3>
      <a:accent4>
        <a:srgbClr val="D23138"/>
      </a:accent4>
      <a:accent5>
        <a:srgbClr val="FDCE07"/>
      </a:accent5>
      <a:accent6>
        <a:srgbClr val="BABF33"/>
      </a:accent6>
      <a:hlink>
        <a:srgbClr val="146194"/>
      </a:hlink>
      <a:folHlink>
        <a:srgbClr val="824182"/>
      </a:folHlink>
    </a:clrScheme>
    <a:fontScheme name="SOA Brand Fonts">
      <a:majorFont>
        <a:latin typeface="Calibri"/>
        <a:ea typeface=""/>
        <a:cs typeface=""/>
      </a:majorFont>
      <a:minorFont>
        <a:latin typeface="Calibri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L PPT Sample 20220228.pptx" id="{668982C9-AECE-413D-A456-97E2687283CC}" vid="{CD3F4508-7C41-4538-B90E-62C9994A9C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613" row="2">
    <wetp:webextensionref xmlns:r="http://schemas.openxmlformats.org/officeDocument/2006/relationships" r:id="rId1"/>
  </wetp:taskpane>
  <wetp:taskpane dockstate="right" visibility="0" width="613" row="3">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6417EEB7-B028-49D4-AC43-7846E8C9E8AE}">
  <we:reference id="b0430364-2ab6-47cd-907e-f8b72239b204" version="4.6.79.0" store="EXCatalog" storeType="EXCatalog"/>
  <we:alternateReferences>
    <we:reference id="WA200000729" version="4.6.79.0" store="en-US"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3DD30F34-E08D-4C0C-88C1-2637C21457D5}">
  <we:reference id="wa200005566" version="3.0.0.3" store="en-US" storeType="OMEX"/>
  <we:alternateReferences>
    <we:reference id="wa200005566" version="3.0.0.3" store="wa200005566" storeType="OMEX"/>
  </we:alternateReferences>
  <we:properties/>
  <we:bindings/>
  <we:snapshot xmlns:r="http://schemas.openxmlformats.org/officeDocument/2006/relationships"/>
</we:webextension>
</file>

<file path=docMetadata/LabelInfo.xml><?xml version="1.0" encoding="utf-8"?>
<clbl:labelList xmlns:clbl="http://schemas.microsoft.com/office/2020/mipLabelMetadata">
  <clbl:label id="{7b72dd6e-c27c-4639-b124-2b12953460bf}" enabled="0" method="" siteId="{7b72dd6e-c27c-4639-b124-2b12953460bf}" removed="1"/>
</clbl:labelList>
</file>

<file path=docProps/app.xml><?xml version="1.0" encoding="utf-8"?>
<Properties xmlns="http://schemas.openxmlformats.org/officeDocument/2006/extended-properties" xmlns:vt="http://schemas.openxmlformats.org/officeDocument/2006/docPropsVTypes">
  <Template/>
  <TotalTime>486</TotalTime>
  <Words>805</Words>
  <Application>Microsoft Office PowerPoint</Application>
  <PresentationFormat>Widescreen</PresentationFormat>
  <Paragraphs>91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SOAwide_Master</vt:lpstr>
      <vt:lpstr>PowerPoint Presentation</vt:lpstr>
      <vt:lpstr>Wildfires are reshaping mortality in a warming world. </vt:lpstr>
      <vt:lpstr>Wildfires cause harm through both direct and indirect means.</vt:lpstr>
      <vt:lpstr>Modeling wildfire-related mortality faces structural and data challenges.</vt:lpstr>
      <vt:lpstr>Mortality databases show complementary strengths and weaknesses.</vt:lpstr>
      <vt:lpstr>Wildfire and pollution data together clarify exposure patterns.</vt:lpstr>
      <vt:lpstr>Recent trends show increases in wildfires and air pollution elements.</vt:lpstr>
      <vt:lpstr>Mortality tracks pollution levels rather than wildfire activity alone.</vt:lpstr>
      <vt:lpstr>Three modeling approaches offer unique strengths and limits.</vt:lpstr>
      <vt:lpstr>The Climate Lee-Carter model isolates pollution effects, but calibration results vary widely across states.</vt:lpstr>
      <vt:lpstr>Prevalence scenarios link exposure to chronic disease.</vt:lpstr>
      <vt:lpstr>WHO AirQ+ models link concentration to excess deaths.</vt:lpstr>
      <vt:lpstr>Interdisciplinary collaboration can contribute to a deeper understanding of these linkages.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Schilling</dc:creator>
  <cp:lastModifiedBy>Kara Clark</cp:lastModifiedBy>
  <cp:revision>12</cp:revision>
  <cp:lastPrinted>2015-07-27T19:55:15Z</cp:lastPrinted>
  <dcterms:created xsi:type="dcterms:W3CDTF">2022-02-25T23:58:53Z</dcterms:created>
  <dcterms:modified xsi:type="dcterms:W3CDTF">2025-08-29T19:11:57Z</dcterms:modified>
</cp:coreProperties>
</file>