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2">
  <p:sldMasterIdLst>
    <p:sldMasterId id="2147483660" r:id="rId1"/>
    <p:sldMasterId id="2147483675" r:id="rId2"/>
  </p:sldMasterIdLst>
  <p:notesMasterIdLst>
    <p:notesMasterId r:id="rId35"/>
  </p:notesMasterIdLst>
  <p:sldIdLst>
    <p:sldId id="256" r:id="rId3"/>
    <p:sldId id="287" r:id="rId4"/>
    <p:sldId id="347" r:id="rId5"/>
    <p:sldId id="348" r:id="rId6"/>
    <p:sldId id="349" r:id="rId7"/>
    <p:sldId id="350" r:id="rId8"/>
    <p:sldId id="351" r:id="rId9"/>
    <p:sldId id="352" r:id="rId10"/>
    <p:sldId id="353" r:id="rId11"/>
    <p:sldId id="356" r:id="rId12"/>
    <p:sldId id="367" r:id="rId13"/>
    <p:sldId id="354" r:id="rId14"/>
    <p:sldId id="355" r:id="rId15"/>
    <p:sldId id="357" r:id="rId16"/>
    <p:sldId id="307" r:id="rId17"/>
    <p:sldId id="310" r:id="rId18"/>
    <p:sldId id="311" r:id="rId19"/>
    <p:sldId id="312" r:id="rId20"/>
    <p:sldId id="331" r:id="rId21"/>
    <p:sldId id="332" r:id="rId22"/>
    <p:sldId id="328" r:id="rId23"/>
    <p:sldId id="316" r:id="rId24"/>
    <p:sldId id="368" r:id="rId25"/>
    <p:sldId id="333" r:id="rId26"/>
    <p:sldId id="358" r:id="rId27"/>
    <p:sldId id="359" r:id="rId28"/>
    <p:sldId id="360" r:id="rId29"/>
    <p:sldId id="361" r:id="rId30"/>
    <p:sldId id="362" r:id="rId31"/>
    <p:sldId id="363" r:id="rId32"/>
    <p:sldId id="364" r:id="rId33"/>
    <p:sldId id="366" r:id="rId3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55" autoAdjust="0"/>
    <p:restoredTop sz="69556" autoAdjust="0"/>
  </p:normalViewPr>
  <p:slideViewPr>
    <p:cSldViewPr snapToGrid="0" showGuides="1">
      <p:cViewPr varScale="1">
        <p:scale>
          <a:sx n="59" d="100"/>
          <a:sy n="59" d="100"/>
        </p:scale>
        <p:origin x="796" y="52"/>
      </p:cViewPr>
      <p:guideLst>
        <p:guide orient="horz" pos="913"/>
        <p:guide pos="3840"/>
      </p:guideLst>
    </p:cSldViewPr>
  </p:slideViewPr>
  <p:outlineViewPr>
    <p:cViewPr>
      <p:scale>
        <a:sx n="33" d="100"/>
        <a:sy n="33" d="100"/>
      </p:scale>
      <p:origin x="0" y="-205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95159E-60E7-4A94-A7A5-4274F4E957B8}" type="datetimeFigureOut">
              <a:rPr lang="zh-CN" altLang="en-US" smtClean="0"/>
              <a:t>2025/8/29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47B116-5A6B-4BDF-93BD-D0427321B52C}" type="slidenum">
              <a:rPr lang="zh-CN" altLang="en-US" smtClean="0"/>
              <a:t>‹#›</a:t>
            </a:fld>
            <a:endParaRPr lang="zh-CN" altLang="en-US"/>
          </a:p>
        </p:txBody>
      </p:sp>
    </p:spTree>
    <p:extLst>
      <p:ext uri="{BB962C8B-B14F-4D97-AF65-F5344CB8AC3E}">
        <p14:creationId xmlns:p14="http://schemas.microsoft.com/office/powerpoint/2010/main" val="20419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947B116-5A6B-4BDF-93BD-D0427321B52C}" type="slidenum">
              <a:rPr lang="zh-CN" altLang="en-US" smtClean="0"/>
              <a:t>1</a:t>
            </a:fld>
            <a:endParaRPr lang="zh-CN" altLang="en-US"/>
          </a:p>
        </p:txBody>
      </p:sp>
    </p:spTree>
    <p:extLst>
      <p:ext uri="{BB962C8B-B14F-4D97-AF65-F5344CB8AC3E}">
        <p14:creationId xmlns:p14="http://schemas.microsoft.com/office/powerpoint/2010/main" val="10947060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947B116-5A6B-4BDF-93BD-D0427321B52C}" type="slidenum">
              <a:rPr lang="zh-CN" altLang="en-US" smtClean="0"/>
              <a:t>10</a:t>
            </a:fld>
            <a:endParaRPr lang="zh-CN" altLang="en-US"/>
          </a:p>
        </p:txBody>
      </p:sp>
    </p:spTree>
    <p:extLst>
      <p:ext uri="{BB962C8B-B14F-4D97-AF65-F5344CB8AC3E}">
        <p14:creationId xmlns:p14="http://schemas.microsoft.com/office/powerpoint/2010/main" val="34864527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947B116-5A6B-4BDF-93BD-D0427321B52C}" type="slidenum">
              <a:rPr lang="zh-CN" altLang="en-US" smtClean="0"/>
              <a:t>11</a:t>
            </a:fld>
            <a:endParaRPr lang="zh-CN" altLang="en-US"/>
          </a:p>
        </p:txBody>
      </p:sp>
    </p:spTree>
    <p:extLst>
      <p:ext uri="{BB962C8B-B14F-4D97-AF65-F5344CB8AC3E}">
        <p14:creationId xmlns:p14="http://schemas.microsoft.com/office/powerpoint/2010/main" val="26928474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947B116-5A6B-4BDF-93BD-D0427321B52C}" type="slidenum">
              <a:rPr lang="zh-CN" altLang="en-US" smtClean="0"/>
              <a:t>12</a:t>
            </a:fld>
            <a:endParaRPr lang="zh-CN" altLang="en-US"/>
          </a:p>
        </p:txBody>
      </p:sp>
    </p:spTree>
    <p:extLst>
      <p:ext uri="{BB962C8B-B14F-4D97-AF65-F5344CB8AC3E}">
        <p14:creationId xmlns:p14="http://schemas.microsoft.com/office/powerpoint/2010/main" val="40797889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947B116-5A6B-4BDF-93BD-D0427321B52C}" type="slidenum">
              <a:rPr lang="zh-CN" altLang="en-US" smtClean="0"/>
              <a:t>13</a:t>
            </a:fld>
            <a:endParaRPr lang="zh-CN" altLang="en-US"/>
          </a:p>
        </p:txBody>
      </p:sp>
    </p:spTree>
    <p:extLst>
      <p:ext uri="{BB962C8B-B14F-4D97-AF65-F5344CB8AC3E}">
        <p14:creationId xmlns:p14="http://schemas.microsoft.com/office/powerpoint/2010/main" val="30622808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947B116-5A6B-4BDF-93BD-D0427321B52C}" type="slidenum">
              <a:rPr lang="zh-CN" altLang="en-US" smtClean="0"/>
              <a:t>14</a:t>
            </a:fld>
            <a:endParaRPr lang="zh-CN" altLang="en-US"/>
          </a:p>
        </p:txBody>
      </p:sp>
    </p:spTree>
    <p:extLst>
      <p:ext uri="{BB962C8B-B14F-4D97-AF65-F5344CB8AC3E}">
        <p14:creationId xmlns:p14="http://schemas.microsoft.com/office/powerpoint/2010/main" val="405379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endParaRPr lang="zh-CN" altLang="en-US" dirty="0"/>
              </a:p>
            </p:txBody>
          </p:sp>
        </mc:Choice>
        <mc:Fallback xmlns="">
          <p:sp>
            <p:nvSpPr>
              <p:cNvPr id="3" name="备注占位符 2"/>
              <p:cNvSpPr>
                <a:spLocks noGrp="1"/>
              </p:cNvSpPr>
              <p:nvPr>
                <p:ph type="body" idx="1"/>
              </p:nvPr>
            </p:nvSpPr>
            <p:spPr/>
            <p:txBody>
              <a:bodyPr/>
              <a:lstStyle/>
              <a:p>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设职工入职参保年龄为</a:t>
                </a:r>
                <a:r>
                  <a:rPr lang="en-US" altLang="zh-CN" sz="1200" i="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e</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，退休年龄为</a:t>
                </a:r>
                <a:r>
                  <a:rPr lang="en-US" altLang="zh-CN" sz="1200" i="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，终极年龄</a:t>
                </a:r>
                <a:r>
                  <a:rPr lang="en-US" altLang="zh-CN" sz="1200" i="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en-US"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p>
                <a:r>
                  <a:rPr lang="en-US" altLang="zh-CN" sz="1200" i="1" kern="100" dirty="0">
                    <a:effectLst/>
                    <a:latin typeface="Times New Roman" panose="02020603050405020304" pitchFamily="18" charset="0"/>
                    <a:ea typeface="宋体" panose="02010600030101010101" pitchFamily="2" charset="-122"/>
                    <a:cs typeface="Times New Roman" panose="02020603050405020304" pitchFamily="18" charset="0"/>
                  </a:rPr>
                  <a:t>t</a:t>
                </a:r>
                <a:r>
                  <a:rPr lang="zh-CN"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年</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基本养老保险的企业缴费率为</a:t>
                </a:r>
                <a:r>
                  <a:rPr lang="en-US" altLang="zh-CN" sz="1200" i="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q</a:t>
                </a:r>
                <a:r>
                  <a:rPr lang="en-US" altLang="zh-CN" sz="1200" i="1" kern="100" baseline="-25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，职工个人缴费率为</a:t>
                </a:r>
                <a:r>
                  <a:rPr lang="en-US" altLang="zh-CN" sz="1200" i="1" kern="1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c</a:t>
                </a:r>
                <a:r>
                  <a:rPr lang="en-US" altLang="zh-CN" sz="1200" i="1" kern="100" baseline="-250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en-US"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p>
                <a:r>
                  <a:rPr lang="en-US" altLang="zh-CN" sz="1200" i="1" kern="1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a:t>
                </a:r>
                <a:r>
                  <a:rPr lang="en-US" altLang="zh-CN" sz="1200" i="1" kern="100" baseline="-250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t,x</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为</a:t>
                </a:r>
                <a:r>
                  <a:rPr lang="en-US" altLang="zh-CN" sz="1200" i="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年</a:t>
                </a:r>
                <a:r>
                  <a:rPr lang="en-US" altLang="zh-CN" sz="1200" i="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x</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岁的参保人数，</a:t>
                </a:r>
                <a:r>
                  <a:rPr lang="en-US" altLang="zh-CN" sz="1200" i="1" kern="1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a:t>
                </a:r>
                <a:r>
                  <a:rPr lang="en-US" altLang="zh-CN" sz="1200" i="1" kern="100" baseline="-250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t,w</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为</a:t>
                </a:r>
                <a:r>
                  <a:rPr lang="en-US" altLang="zh-CN" sz="1200" i="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年在职参保总人数</a:t>
                </a:r>
                <a:r>
                  <a:rPr lang="zh-CN" altLang="en-US"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en-US"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p>
                <a:r>
                  <a:rPr lang="en-US" altLang="zh-CN" sz="1200" i="1" kern="100" dirty="0">
                    <a:effectLst/>
                    <a:latin typeface="Times New Roman" panose="02020603050405020304" pitchFamily="18" charset="0"/>
                    <a:ea typeface="宋体" panose="02010600030101010101" pitchFamily="2" charset="-122"/>
                    <a:cs typeface="Times New Roman" panose="02020603050405020304" pitchFamily="18" charset="0"/>
                  </a:rPr>
                  <a:t>a</a:t>
                </a:r>
                <a:r>
                  <a:rPr lang="zh-CN"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为</a:t>
                </a:r>
                <a:r>
                  <a:rPr lang="en-US" altLang="zh-CN" sz="1200" i="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年</a:t>
                </a:r>
                <a:r>
                  <a:rPr lang="en-US" altLang="zh-CN" sz="1200" i="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x</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岁</a:t>
                </a:r>
                <a:r>
                  <a:rPr lang="zh-CN"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参保人员</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的</a:t>
                </a:r>
                <a:r>
                  <a:rPr lang="zh-CN"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缴费持续率</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en-US"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p>
                <a:r>
                  <a:rPr lang="en-US" altLang="zh-CN" sz="1200" i="0" kern="100">
                    <a:effectLst/>
                    <a:latin typeface="Cambria Math" panose="02040503050406030204" pitchFamily="18" charset="0"/>
                    <a:ea typeface="宋体" panose="02010600030101010101" pitchFamily="2" charset="-122"/>
                    <a:cs typeface="Times New Roman" panose="02020603050405020304" pitchFamily="18" charset="0"/>
                  </a:rPr>
                  <a:t>𝑆</a:t>
                </a:r>
                <a:r>
                  <a:rPr lang="zh-CN" altLang="zh-CN" sz="1200" i="0" kern="100">
                    <a:effectLst/>
                    <a:latin typeface="Cambria Math" panose="02040503050406030204" pitchFamily="18" charset="0"/>
                    <a:ea typeface="宋体" panose="02010600030101010101" pitchFamily="2" charset="-122"/>
                    <a:cs typeface="Times New Roman" panose="02020603050405020304" pitchFamily="18" charset="0"/>
                  </a:rPr>
                  <a:t>_</a:t>
                </a:r>
                <a:r>
                  <a:rPr lang="en-US" altLang="zh-CN" sz="1200" i="0" kern="100">
                    <a:effectLst/>
                    <a:latin typeface="Cambria Math" panose="02040503050406030204" pitchFamily="18" charset="0"/>
                    <a:ea typeface="宋体" panose="02010600030101010101" pitchFamily="2" charset="-122"/>
                    <a:cs typeface="Times New Roman" panose="02020603050405020304" pitchFamily="18" charset="0"/>
                  </a:rPr>
                  <a:t>𝑡^𝑇</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为</a:t>
                </a:r>
                <a:r>
                  <a:rPr lang="en-US" altLang="zh-CN" sz="1200" i="1" kern="100" dirty="0">
                    <a:effectLst/>
                    <a:latin typeface="Times New Roman" panose="02020603050405020304" pitchFamily="18" charset="0"/>
                    <a:ea typeface="宋体" panose="02010600030101010101" pitchFamily="2" charset="-122"/>
                    <a:cs typeface="Times New Roman" panose="02020603050405020304" pitchFamily="18" charset="0"/>
                  </a:rPr>
                  <a:t>t</a:t>
                </a:r>
                <a:r>
                  <a:rPr lang="zh-CN"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年城镇单位就业人员全国统筹平均工资，</a:t>
                </a:r>
                <a:r>
                  <a:rPr lang="en-US" altLang="zh-CN" sz="1200" i="0" kern="100">
                    <a:effectLst/>
                    <a:latin typeface="Cambria Math" panose="02040503050406030204" pitchFamily="18" charset="0"/>
                    <a:ea typeface="宋体" panose="02010600030101010101" pitchFamily="2" charset="-122"/>
                    <a:cs typeface="Times New Roman" panose="02020603050405020304" pitchFamily="18" charset="0"/>
                  </a:rPr>
                  <a:t>𝑆</a:t>
                </a:r>
                <a:r>
                  <a:rPr lang="zh-CN" altLang="zh-CN" sz="1200" i="0" kern="100">
                    <a:effectLst/>
                    <a:latin typeface="Cambria Math" panose="02040503050406030204" pitchFamily="18" charset="0"/>
                    <a:ea typeface="宋体" panose="02010600030101010101" pitchFamily="2" charset="-122"/>
                    <a:cs typeface="Times New Roman" panose="02020603050405020304" pitchFamily="18" charset="0"/>
                  </a:rPr>
                  <a:t>_(</a:t>
                </a:r>
                <a:r>
                  <a:rPr lang="en-US" altLang="zh-CN" sz="1200" i="0" kern="100">
                    <a:effectLst/>
                    <a:latin typeface="Cambria Math" panose="02040503050406030204" pitchFamily="18" charset="0"/>
                    <a:ea typeface="宋体" panose="02010600030101010101" pitchFamily="2" charset="-122"/>
                    <a:cs typeface="Times New Roman" panose="02020603050405020304" pitchFamily="18" charset="0"/>
                  </a:rPr>
                  <a:t>𝑡,𝑥</a:t>
                </a:r>
                <a:r>
                  <a:rPr lang="zh-CN" altLang="zh-CN" sz="1200" i="0" kern="100">
                    <a:effectLst/>
                    <a:latin typeface="Cambria Math" panose="02040503050406030204" pitchFamily="18" charset="0"/>
                    <a:ea typeface="宋体" panose="02010600030101010101" pitchFamily="2" charset="-122"/>
                    <a:cs typeface="Times New Roman" panose="02020603050405020304" pitchFamily="18" charset="0"/>
                  </a:rPr>
                  <a:t>)</a:t>
                </a:r>
                <a:r>
                  <a:rPr lang="en-US" altLang="zh-CN" sz="1200" i="0" kern="100">
                    <a:effectLst/>
                    <a:latin typeface="Cambria Math" panose="02040503050406030204" pitchFamily="18" charset="0"/>
                    <a:ea typeface="宋体" panose="02010600030101010101" pitchFamily="2" charset="-122"/>
                    <a:cs typeface="Times New Roman" panose="02020603050405020304" pitchFamily="18" charset="0"/>
                  </a:rPr>
                  <a:t>^𝑇</a:t>
                </a:r>
                <a:r>
                  <a:rPr lang="zh-CN"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为</a:t>
                </a:r>
                <a:r>
                  <a:rPr lang="en-US" altLang="zh-CN" sz="1200" i="1" kern="100" dirty="0">
                    <a:effectLst/>
                    <a:latin typeface="Times New Roman" panose="02020603050405020304" pitchFamily="18" charset="0"/>
                    <a:ea typeface="宋体" panose="02010600030101010101" pitchFamily="2" charset="-122"/>
                    <a:cs typeface="Times New Roman" panose="02020603050405020304" pitchFamily="18" charset="0"/>
                  </a:rPr>
                  <a:t>t</a:t>
                </a:r>
                <a:r>
                  <a:rPr lang="zh-CN"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年</a:t>
                </a:r>
                <a:r>
                  <a:rPr lang="en-US" altLang="zh-CN" sz="1200" i="1" kern="100" dirty="0">
                    <a:effectLst/>
                    <a:latin typeface="Times New Roman" panose="02020603050405020304" pitchFamily="18" charset="0"/>
                    <a:ea typeface="宋体" panose="02010600030101010101" pitchFamily="2" charset="-122"/>
                    <a:cs typeface="Times New Roman" panose="02020603050405020304" pitchFamily="18" charset="0"/>
                  </a:rPr>
                  <a:t>x</a:t>
                </a:r>
                <a:r>
                  <a:rPr lang="zh-CN"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岁职工的全国统筹标准工资，</a:t>
                </a:r>
                <a:r>
                  <a:rPr lang="en-US" altLang="zh-CN" sz="1200" i="1" kern="100" dirty="0" err="1">
                    <a:effectLst/>
                    <a:latin typeface="Times New Roman" panose="02020603050405020304" pitchFamily="18" charset="0"/>
                    <a:ea typeface="宋体" panose="02010600030101010101" pitchFamily="2" charset="-122"/>
                    <a:cs typeface="Times New Roman" panose="02020603050405020304" pitchFamily="18" charset="0"/>
                  </a:rPr>
                  <a:t>S</a:t>
                </a:r>
                <a:r>
                  <a:rPr lang="en-US" altLang="zh-CN" sz="1200" i="1" kern="100" baseline="-25000" dirty="0" err="1">
                    <a:effectLst/>
                    <a:latin typeface="Times New Roman" panose="02020603050405020304" pitchFamily="18" charset="0"/>
                    <a:ea typeface="宋体" panose="02010600030101010101" pitchFamily="2" charset="-122"/>
                    <a:cs typeface="Times New Roman" panose="02020603050405020304" pitchFamily="18" charset="0"/>
                  </a:rPr>
                  <a:t>t,x</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为</a:t>
                </a:r>
                <a:r>
                  <a:rPr lang="en-US" altLang="zh-CN" sz="1200" i="1" kern="100" dirty="0">
                    <a:effectLst/>
                    <a:latin typeface="Times New Roman" panose="02020603050405020304" pitchFamily="18" charset="0"/>
                    <a:ea typeface="宋体" panose="02010600030101010101" pitchFamily="2" charset="-122"/>
                    <a:cs typeface="Times New Roman" panose="02020603050405020304" pitchFamily="18" charset="0"/>
                  </a:rPr>
                  <a:t>t</a:t>
                </a:r>
                <a:r>
                  <a:rPr lang="zh-CN"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年</a:t>
                </a:r>
                <a:r>
                  <a:rPr lang="en-US" altLang="zh-CN" sz="1200" i="1" kern="100" dirty="0">
                    <a:effectLst/>
                    <a:latin typeface="Times New Roman" panose="02020603050405020304" pitchFamily="18" charset="0"/>
                    <a:ea typeface="宋体" panose="02010600030101010101" pitchFamily="2" charset="-122"/>
                    <a:cs typeface="Times New Roman" panose="02020603050405020304" pitchFamily="18" charset="0"/>
                  </a:rPr>
                  <a:t>x</a:t>
                </a:r>
                <a:r>
                  <a:rPr lang="zh-CN"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岁职工的工资</a:t>
                </a:r>
                <a:r>
                  <a:rPr lang="zh-CN" altLang="en-US" sz="12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en-US" altLang="zh-CN" sz="1200" i="1" kern="100" dirty="0">
                  <a:effectLst/>
                  <a:latin typeface="Cambria Math" panose="02040503050406030204" pitchFamily="18" charset="0"/>
                  <a:ea typeface="Cambria Math" panose="02040503050406030204" pitchFamily="18" charset="0"/>
                  <a:cs typeface="Times New Roman" panose="02020603050405020304" pitchFamily="18" charset="0"/>
                </a:endParaRPr>
              </a:p>
              <a:p>
                <a:r>
                  <a:rPr lang="en-US" altLang="zh-CN" sz="1200" i="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a:t>
                </a:r>
                <a:r>
                  <a:rPr lang="en-US" altLang="zh-CN" sz="1200" i="1" kern="100" baseline="-250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为</a:t>
                </a:r>
                <a:r>
                  <a:rPr lang="en-US" altLang="zh-CN" sz="1200" i="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年</a:t>
                </a:r>
                <a:r>
                  <a:rPr lang="zh-CN"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缴费工资基数占统计工资的比例（遵缴率）。</a:t>
                </a:r>
                <a:r>
                  <a:rPr lang="en-US" altLang="zh-CN" sz="1200" i="0" kern="100">
                    <a:latin typeface="Cambria Math" panose="02040503050406030204" pitchFamily="18" charset="0"/>
                    <a:ea typeface="宋体" panose="02010600030101010101" pitchFamily="2" charset="-122"/>
                    <a:cs typeface="Times New Roman" panose="02020603050405020304" pitchFamily="18" charset="0"/>
                  </a:rPr>
                  <a:t>𝑔</a:t>
                </a:r>
                <a:r>
                  <a:rPr lang="zh-CN" altLang="zh-CN" sz="1200" i="0" kern="100">
                    <a:latin typeface="Cambria Math" panose="02040503050406030204" pitchFamily="18" charset="0"/>
                    <a:ea typeface="宋体" panose="02010600030101010101" pitchFamily="2" charset="-122"/>
                    <a:cs typeface="Times New Roman" panose="02020603050405020304" pitchFamily="18" charset="0"/>
                  </a:rPr>
                  <a:t>_</a:t>
                </a:r>
                <a:r>
                  <a:rPr lang="en-US" altLang="zh-CN" sz="1200" i="0" kern="100">
                    <a:latin typeface="Cambria Math" panose="02040503050406030204" pitchFamily="18" charset="0"/>
                    <a:ea typeface="宋体" panose="02010600030101010101" pitchFamily="2" charset="-122"/>
                    <a:cs typeface="Times New Roman" panose="02020603050405020304" pitchFamily="18" charset="0"/>
                  </a:rPr>
                  <a:t>𝑡</a:t>
                </a:r>
                <a:r>
                  <a:rPr lang="zh-CN" altLang="zh-CN" sz="1200" i="0" kern="100" dirty="0">
                    <a:latin typeface="Cambria Math" panose="02040503050406030204" pitchFamily="18" charset="0"/>
                    <a:ea typeface="宋体" panose="02010600030101010101" pitchFamily="2" charset="-122"/>
                    <a:cs typeface="Times New Roman" panose="02020603050405020304" pitchFamily="18" charset="0"/>
                  </a:rPr>
                  <a:t> "为工资增长率</a:t>
                </a:r>
                <a:r>
                  <a:rPr lang="zh-CN" altLang="zh-CN" sz="1200" i="0" kern="0" dirty="0">
                    <a:latin typeface="Cambria Math" panose="02040503050406030204" pitchFamily="18" charset="0"/>
                    <a:ea typeface="宋体" panose="02010600030101010101" pitchFamily="2" charset="-122"/>
                    <a:cs typeface="Times New Roman" panose="02020603050405020304" pitchFamily="18" charset="0"/>
                  </a:rPr>
                  <a:t>。</a:t>
                </a:r>
                <a:r>
                  <a:rPr lang="zh-CN" altLang="zh-CN" sz="1200" i="0" kern="100">
                    <a:effectLst/>
                    <a:latin typeface="Cambria Math" panose="02040503050406030204" pitchFamily="18" charset="0"/>
                    <a:ea typeface="宋体" panose="02010600030101010101" pitchFamily="2" charset="-122"/>
                    <a:cs typeface="Times New Roman" panose="02020603050405020304" pitchFamily="18" charset="0"/>
                  </a:rPr>
                  <a:t>" </a:t>
                </a:r>
                <a:r>
                  <a:rPr lang="en-US" altLang="zh-CN" sz="1200" i="0" kern="100">
                    <a:effectLst/>
                    <a:latin typeface="Cambria Math" panose="02040503050406030204" pitchFamily="18" charset="0"/>
                    <a:ea typeface="宋体" panose="02010600030101010101" pitchFamily="2" charset="-122"/>
                    <a:cs typeface="Times New Roman" panose="02020603050405020304" pitchFamily="18" charset="0"/>
                  </a:rPr>
                  <a:t>𝜌</a:t>
                </a:r>
                <a:r>
                  <a:rPr lang="zh-CN" altLang="zh-CN" sz="1200" i="0" kern="100">
                    <a:effectLst/>
                    <a:latin typeface="Cambria Math" panose="02040503050406030204" pitchFamily="18" charset="0"/>
                    <a:ea typeface="宋体" panose="02010600030101010101" pitchFamily="2" charset="-122"/>
                    <a:cs typeface="Times New Roman" panose="02020603050405020304" pitchFamily="18" charset="0"/>
                  </a:rPr>
                  <a:t>_</a:t>
                </a:r>
                <a:r>
                  <a:rPr lang="en-US" altLang="zh-CN" sz="1200" i="0" kern="100">
                    <a:effectLst/>
                    <a:latin typeface="Cambria Math" panose="02040503050406030204" pitchFamily="18" charset="0"/>
                    <a:ea typeface="宋体" panose="02010600030101010101" pitchFamily="2" charset="-122"/>
                    <a:cs typeface="Times New Roman" panose="02020603050405020304" pitchFamily="18" charset="0"/>
                  </a:rPr>
                  <a:t>𝑡</a:t>
                </a:r>
                <a:r>
                  <a:rPr lang="zh-CN"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为养老金增长率。</a:t>
                </a:r>
                <a:r>
                  <a:rPr lang="en-US" altLang="zh-CN" sz="1200" i="0" kern="100">
                    <a:effectLst/>
                    <a:latin typeface="Cambria Math" panose="02040503050406030204" pitchFamily="18" charset="0"/>
                    <a:ea typeface="宋体" panose="02010600030101010101" pitchFamily="2" charset="-122"/>
                    <a:cs typeface="Times New Roman" panose="02020603050405020304" pitchFamily="18" charset="0"/>
                  </a:rPr>
                  <a:t>𝑗</a:t>
                </a:r>
                <a:r>
                  <a:rPr lang="zh-CN" altLang="zh-CN" sz="1200" i="0" kern="100">
                    <a:effectLst/>
                    <a:latin typeface="Cambria Math" panose="02040503050406030204" pitchFamily="18" charset="0"/>
                    <a:ea typeface="宋体" panose="02010600030101010101" pitchFamily="2" charset="-122"/>
                    <a:cs typeface="Times New Roman" panose="02020603050405020304" pitchFamily="18" charset="0"/>
                  </a:rPr>
                  <a:t>_</a:t>
                </a:r>
                <a:r>
                  <a:rPr lang="en-US" altLang="zh-CN" sz="1200" i="0" kern="100">
                    <a:effectLst/>
                    <a:latin typeface="Cambria Math" panose="02040503050406030204" pitchFamily="18" charset="0"/>
                    <a:ea typeface="宋体" panose="02010600030101010101" pitchFamily="2" charset="-122"/>
                    <a:cs typeface="Times New Roman" panose="02020603050405020304" pitchFamily="18" charset="0"/>
                  </a:rPr>
                  <a:t>𝑡</a:t>
                </a:r>
                <a:r>
                  <a:rPr lang="zh-CN"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为个人账户养老金记账利率。</a:t>
                </a:r>
                <a:endParaRPr lang="en-US" altLang="zh-CN" sz="1200" kern="100" dirty="0">
                  <a:effectLst/>
                  <a:latin typeface="Times New Roman" panose="02020603050405020304" pitchFamily="18" charset="0"/>
                  <a:ea typeface="宋体" panose="02010600030101010101" pitchFamily="2" charset="-122"/>
                  <a:cs typeface="Times New Roman" panose="02020603050405020304" pitchFamily="18" charset="0"/>
                </a:endParaRPr>
              </a:p>
              <a:p>
                <a:r>
                  <a:rPr lang="en-US" altLang="zh-CN" sz="1200" i="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z</a:t>
                </a:r>
                <a:r>
                  <a:rPr lang="en-US"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=1997</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为国发</a:t>
                </a:r>
                <a:r>
                  <a:rPr lang="en-US"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[1997]26</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号文件的起始年。</a:t>
                </a:r>
                <a:endParaRPr lang="en-US"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p>
                <a:r>
                  <a:rPr lang="en-US" altLang="zh-CN" sz="1200" i="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为个人账户养老金计发月数。</a:t>
                </a:r>
                <a:endParaRPr lang="en-US"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p>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本文仅以“新人”为例考察所构想的全国统筹新方案对养老金待遇的影响。</a:t>
                </a:r>
                <a:r>
                  <a:rPr lang="en-US"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新人</a:t>
                </a:r>
                <a:r>
                  <a:rPr lang="en-US"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指</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国发</a:t>
                </a:r>
                <a:r>
                  <a:rPr lang="en-US"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[1997]26</a:t>
                </a:r>
                <a:r>
                  <a:rPr lang="zh-CN" altLang="zh-CN" sz="1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号文件</a:t>
                </a:r>
                <a:r>
                  <a:rPr lang="zh-CN"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实施后入职参保的人员。</a:t>
                </a:r>
                <a:r>
                  <a:rPr lang="en-US"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新人</a:t>
                </a:r>
                <a:r>
                  <a:rPr lang="en-US"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1200" kern="100" dirty="0">
                    <a:effectLst/>
                    <a:latin typeface="Times New Roman" panose="02020603050405020304" pitchFamily="18" charset="0"/>
                    <a:ea typeface="宋体" panose="02010600030101010101" pitchFamily="2" charset="-122"/>
                    <a:cs typeface="Times New Roman" panose="02020603050405020304" pitchFamily="18" charset="0"/>
                  </a:rPr>
                  <a:t>退休时，按全国统筹标准领取基础养老金和个人账户养老金，按所在省份标准领取企业年金和个人养老金待遇。</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dirty="0"/>
              </a:p>
            </p:txBody>
          </p:sp>
        </mc:Fallback>
      </mc:AlternateContent>
      <p:sp>
        <p:nvSpPr>
          <p:cNvPr id="4" name="灯片编号占位符 3"/>
          <p:cNvSpPr>
            <a:spLocks noGrp="1"/>
          </p:cNvSpPr>
          <p:nvPr>
            <p:ph type="sldNum" sz="quarter" idx="5"/>
          </p:nvPr>
        </p:nvSpPr>
        <p:spPr/>
        <p:txBody>
          <a:bodyPr/>
          <a:lstStyle/>
          <a:p>
            <a:fld id="{C947B116-5A6B-4BDF-93BD-D0427321B52C}" type="slidenum">
              <a:rPr lang="zh-CN" altLang="en-US" smtClean="0"/>
              <a:t>15</a:t>
            </a:fld>
            <a:endParaRPr lang="zh-CN" altLang="en-US"/>
          </a:p>
        </p:txBody>
      </p:sp>
    </p:spTree>
    <p:extLst>
      <p:ext uri="{BB962C8B-B14F-4D97-AF65-F5344CB8AC3E}">
        <p14:creationId xmlns:p14="http://schemas.microsoft.com/office/powerpoint/2010/main" val="21739607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947B116-5A6B-4BDF-93BD-D0427321B52C}" type="slidenum">
              <a:rPr lang="zh-CN" altLang="en-US" smtClean="0"/>
              <a:t>25</a:t>
            </a:fld>
            <a:endParaRPr lang="zh-CN" altLang="en-US"/>
          </a:p>
        </p:txBody>
      </p:sp>
    </p:spTree>
    <p:extLst>
      <p:ext uri="{BB962C8B-B14F-4D97-AF65-F5344CB8AC3E}">
        <p14:creationId xmlns:p14="http://schemas.microsoft.com/office/powerpoint/2010/main" val="38132536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947B116-5A6B-4BDF-93BD-D0427321B52C}" type="slidenum">
              <a:rPr lang="zh-CN" altLang="en-US" smtClean="0"/>
              <a:t>26</a:t>
            </a:fld>
            <a:endParaRPr lang="zh-CN" altLang="en-US"/>
          </a:p>
        </p:txBody>
      </p:sp>
    </p:spTree>
    <p:extLst>
      <p:ext uri="{BB962C8B-B14F-4D97-AF65-F5344CB8AC3E}">
        <p14:creationId xmlns:p14="http://schemas.microsoft.com/office/powerpoint/2010/main" val="2207803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947B116-5A6B-4BDF-93BD-D0427321B52C}" type="slidenum">
              <a:rPr lang="zh-CN" altLang="en-US" smtClean="0"/>
              <a:t>27</a:t>
            </a:fld>
            <a:endParaRPr lang="zh-CN" altLang="en-US"/>
          </a:p>
        </p:txBody>
      </p:sp>
    </p:spTree>
    <p:extLst>
      <p:ext uri="{BB962C8B-B14F-4D97-AF65-F5344CB8AC3E}">
        <p14:creationId xmlns:p14="http://schemas.microsoft.com/office/powerpoint/2010/main" val="9753326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947B116-5A6B-4BDF-93BD-D0427321B52C}" type="slidenum">
              <a:rPr lang="zh-CN" altLang="en-US" smtClean="0"/>
              <a:t>28</a:t>
            </a:fld>
            <a:endParaRPr lang="zh-CN" altLang="en-US"/>
          </a:p>
        </p:txBody>
      </p:sp>
    </p:spTree>
    <p:extLst>
      <p:ext uri="{BB962C8B-B14F-4D97-AF65-F5344CB8AC3E}">
        <p14:creationId xmlns:p14="http://schemas.microsoft.com/office/powerpoint/2010/main" val="160835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947B116-5A6B-4BDF-93BD-D0427321B52C}" type="slidenum">
              <a:rPr lang="zh-CN" altLang="en-US" smtClean="0"/>
              <a:t>2</a:t>
            </a:fld>
            <a:endParaRPr lang="zh-CN" altLang="en-US"/>
          </a:p>
        </p:txBody>
      </p:sp>
    </p:spTree>
    <p:extLst>
      <p:ext uri="{BB962C8B-B14F-4D97-AF65-F5344CB8AC3E}">
        <p14:creationId xmlns:p14="http://schemas.microsoft.com/office/powerpoint/2010/main" val="15165055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947B116-5A6B-4BDF-93BD-D0427321B52C}" type="slidenum">
              <a:rPr lang="zh-CN" altLang="en-US" smtClean="0"/>
              <a:t>29</a:t>
            </a:fld>
            <a:endParaRPr lang="zh-CN" altLang="en-US"/>
          </a:p>
        </p:txBody>
      </p:sp>
    </p:spTree>
    <p:extLst>
      <p:ext uri="{BB962C8B-B14F-4D97-AF65-F5344CB8AC3E}">
        <p14:creationId xmlns:p14="http://schemas.microsoft.com/office/powerpoint/2010/main" val="3326886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947B116-5A6B-4BDF-93BD-D0427321B52C}" type="slidenum">
              <a:rPr lang="zh-CN" altLang="en-US" smtClean="0"/>
              <a:t>30</a:t>
            </a:fld>
            <a:endParaRPr lang="zh-CN" altLang="en-US"/>
          </a:p>
        </p:txBody>
      </p:sp>
    </p:spTree>
    <p:extLst>
      <p:ext uri="{BB962C8B-B14F-4D97-AF65-F5344CB8AC3E}">
        <p14:creationId xmlns:p14="http://schemas.microsoft.com/office/powerpoint/2010/main" val="5041627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947B116-5A6B-4BDF-93BD-D0427321B52C}" type="slidenum">
              <a:rPr lang="zh-CN" altLang="en-US" smtClean="0"/>
              <a:t>31</a:t>
            </a:fld>
            <a:endParaRPr lang="zh-CN" altLang="en-US"/>
          </a:p>
        </p:txBody>
      </p:sp>
    </p:spTree>
    <p:extLst>
      <p:ext uri="{BB962C8B-B14F-4D97-AF65-F5344CB8AC3E}">
        <p14:creationId xmlns:p14="http://schemas.microsoft.com/office/powerpoint/2010/main" val="14473566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947B116-5A6B-4BDF-93BD-D0427321B52C}" type="slidenum">
              <a:rPr lang="zh-CN" altLang="en-US" smtClean="0"/>
              <a:t>32</a:t>
            </a:fld>
            <a:endParaRPr lang="zh-CN" altLang="en-US"/>
          </a:p>
        </p:txBody>
      </p:sp>
    </p:spTree>
    <p:extLst>
      <p:ext uri="{BB962C8B-B14F-4D97-AF65-F5344CB8AC3E}">
        <p14:creationId xmlns:p14="http://schemas.microsoft.com/office/powerpoint/2010/main" val="3641956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947B116-5A6B-4BDF-93BD-D0427321B52C}" type="slidenum">
              <a:rPr lang="zh-CN" altLang="en-US" smtClean="0"/>
              <a:t>3</a:t>
            </a:fld>
            <a:endParaRPr lang="zh-CN" altLang="en-US"/>
          </a:p>
        </p:txBody>
      </p:sp>
    </p:spTree>
    <p:extLst>
      <p:ext uri="{BB962C8B-B14F-4D97-AF65-F5344CB8AC3E}">
        <p14:creationId xmlns:p14="http://schemas.microsoft.com/office/powerpoint/2010/main" val="1626346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947B116-5A6B-4BDF-93BD-D0427321B52C}" type="slidenum">
              <a:rPr lang="zh-CN" altLang="en-US" smtClean="0"/>
              <a:t>4</a:t>
            </a:fld>
            <a:endParaRPr lang="zh-CN" altLang="en-US"/>
          </a:p>
        </p:txBody>
      </p:sp>
    </p:spTree>
    <p:extLst>
      <p:ext uri="{BB962C8B-B14F-4D97-AF65-F5344CB8AC3E}">
        <p14:creationId xmlns:p14="http://schemas.microsoft.com/office/powerpoint/2010/main" val="1491766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947B116-5A6B-4BDF-93BD-D0427321B52C}" type="slidenum">
              <a:rPr lang="zh-CN" altLang="en-US" smtClean="0"/>
              <a:t>5</a:t>
            </a:fld>
            <a:endParaRPr lang="zh-CN" altLang="en-US"/>
          </a:p>
        </p:txBody>
      </p:sp>
    </p:spTree>
    <p:extLst>
      <p:ext uri="{BB962C8B-B14F-4D97-AF65-F5344CB8AC3E}">
        <p14:creationId xmlns:p14="http://schemas.microsoft.com/office/powerpoint/2010/main" val="3180725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947B116-5A6B-4BDF-93BD-D0427321B52C}" type="slidenum">
              <a:rPr lang="zh-CN" altLang="en-US" smtClean="0"/>
              <a:t>6</a:t>
            </a:fld>
            <a:endParaRPr lang="zh-CN" altLang="en-US"/>
          </a:p>
        </p:txBody>
      </p:sp>
    </p:spTree>
    <p:extLst>
      <p:ext uri="{BB962C8B-B14F-4D97-AF65-F5344CB8AC3E}">
        <p14:creationId xmlns:p14="http://schemas.microsoft.com/office/powerpoint/2010/main" val="3584910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947B116-5A6B-4BDF-93BD-D0427321B52C}" type="slidenum">
              <a:rPr lang="zh-CN" altLang="en-US" smtClean="0"/>
              <a:t>7</a:t>
            </a:fld>
            <a:endParaRPr lang="zh-CN" altLang="en-US"/>
          </a:p>
        </p:txBody>
      </p:sp>
    </p:spTree>
    <p:extLst>
      <p:ext uri="{BB962C8B-B14F-4D97-AF65-F5344CB8AC3E}">
        <p14:creationId xmlns:p14="http://schemas.microsoft.com/office/powerpoint/2010/main" val="1581188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947B116-5A6B-4BDF-93BD-D0427321B52C}" type="slidenum">
              <a:rPr lang="zh-CN" altLang="en-US" smtClean="0"/>
              <a:t>8</a:t>
            </a:fld>
            <a:endParaRPr lang="zh-CN" altLang="en-US"/>
          </a:p>
        </p:txBody>
      </p:sp>
    </p:spTree>
    <p:extLst>
      <p:ext uri="{BB962C8B-B14F-4D97-AF65-F5344CB8AC3E}">
        <p14:creationId xmlns:p14="http://schemas.microsoft.com/office/powerpoint/2010/main" val="2212186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C947B116-5A6B-4BDF-93BD-D0427321B52C}" type="slidenum">
              <a:rPr lang="zh-CN" altLang="en-US" smtClean="0"/>
              <a:t>9</a:t>
            </a:fld>
            <a:endParaRPr lang="zh-CN" altLang="en-US"/>
          </a:p>
        </p:txBody>
      </p:sp>
    </p:spTree>
    <p:extLst>
      <p:ext uri="{BB962C8B-B14F-4D97-AF65-F5344CB8AC3E}">
        <p14:creationId xmlns:p14="http://schemas.microsoft.com/office/powerpoint/2010/main" val="2701355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BBC38DF-D675-4B2D-8EBD-E60D24CF1D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D78CD28-4293-4840-81D0-7B863F8D503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98D9BA9-B715-4ED1-88E5-5657F08535EB}"/>
              </a:ext>
            </a:extLst>
          </p:cNvPr>
          <p:cNvSpPr>
            <a:spLocks noGrp="1"/>
          </p:cNvSpPr>
          <p:nvPr>
            <p:ph type="dt" sz="half" idx="10"/>
          </p:nvPr>
        </p:nvSpPr>
        <p:spPr/>
        <p:txBody>
          <a:bodyPr/>
          <a:lstStyle/>
          <a:p>
            <a:fld id="{8FE72DC9-F5C4-467F-AA48-1396AA8B0F44}" type="datetimeFigureOut">
              <a:rPr lang="zh-CN" altLang="en-US" smtClean="0"/>
              <a:t>2025/8/29</a:t>
            </a:fld>
            <a:endParaRPr lang="zh-CN" altLang="en-US"/>
          </a:p>
        </p:txBody>
      </p:sp>
      <p:sp>
        <p:nvSpPr>
          <p:cNvPr id="5" name="页脚占位符 4">
            <a:extLst>
              <a:ext uri="{FF2B5EF4-FFF2-40B4-BE49-F238E27FC236}">
                <a16:creationId xmlns:a16="http://schemas.microsoft.com/office/drawing/2014/main" id="{DD4A1832-AAB4-4016-9C98-C26589CDB6D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97323AD-14AE-4FF3-831B-23A2BED85B04}"/>
              </a:ext>
            </a:extLst>
          </p:cNvPr>
          <p:cNvSpPr>
            <a:spLocks noGrp="1"/>
          </p:cNvSpPr>
          <p:nvPr>
            <p:ph type="sldNum" sz="quarter" idx="12"/>
          </p:nvPr>
        </p:nvSpPr>
        <p:spPr/>
        <p:txBody>
          <a:bodyPr/>
          <a:lstStyle/>
          <a:p>
            <a:fld id="{E86A5B60-F034-4FC7-ACD5-CCB62294D8A8}" type="slidenum">
              <a:rPr lang="zh-CN" altLang="en-US" smtClean="0"/>
              <a:t>‹#›</a:t>
            </a:fld>
            <a:endParaRPr lang="zh-CN" altLang="en-US"/>
          </a:p>
        </p:txBody>
      </p:sp>
    </p:spTree>
    <p:extLst>
      <p:ext uri="{BB962C8B-B14F-4D97-AF65-F5344CB8AC3E}">
        <p14:creationId xmlns:p14="http://schemas.microsoft.com/office/powerpoint/2010/main" val="3439922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5FBD647-BB5C-484D-94C7-9438B503E3BF}"/>
              </a:ext>
            </a:extLst>
          </p:cNvPr>
          <p:cNvSpPr>
            <a:spLocks noGrp="1"/>
          </p:cNvSpPr>
          <p:nvPr>
            <p:ph type="dt" sz="half" idx="10"/>
          </p:nvPr>
        </p:nvSpPr>
        <p:spPr/>
        <p:txBody>
          <a:bodyPr/>
          <a:lstStyle/>
          <a:p>
            <a:fld id="{4DA6B9F7-217A-40C3-BD67-787C9791A784}" type="datetimeFigureOut">
              <a:rPr lang="zh-CN" altLang="en-US" smtClean="0"/>
              <a:t>2025/8/29</a:t>
            </a:fld>
            <a:endParaRPr lang="zh-CN" altLang="en-US"/>
          </a:p>
        </p:txBody>
      </p:sp>
      <p:sp>
        <p:nvSpPr>
          <p:cNvPr id="3" name="页脚占位符 2">
            <a:extLst>
              <a:ext uri="{FF2B5EF4-FFF2-40B4-BE49-F238E27FC236}">
                <a16:creationId xmlns:a16="http://schemas.microsoft.com/office/drawing/2014/main" id="{C2B3F9FA-4EF5-4633-AAE2-DB13B581A5C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C2E55048-D7D1-4964-8514-8D290A2E9D68}"/>
              </a:ext>
            </a:extLst>
          </p:cNvPr>
          <p:cNvSpPr>
            <a:spLocks noGrp="1"/>
          </p:cNvSpPr>
          <p:nvPr>
            <p:ph type="sldNum" sz="quarter" idx="12"/>
          </p:nvPr>
        </p:nvSpPr>
        <p:spPr/>
        <p:txBody>
          <a:bodyPr/>
          <a:lstStyle/>
          <a:p>
            <a:fld id="{95F28DFE-3F8E-4102-9857-4B52792BF0B2}" type="slidenum">
              <a:rPr lang="zh-CN" altLang="en-US" smtClean="0"/>
              <a:t>‹#›</a:t>
            </a:fld>
            <a:endParaRPr lang="zh-CN" altLang="en-US"/>
          </a:p>
        </p:txBody>
      </p:sp>
    </p:spTree>
    <p:extLst>
      <p:ext uri="{BB962C8B-B14F-4D97-AF65-F5344CB8AC3E}">
        <p14:creationId xmlns:p14="http://schemas.microsoft.com/office/powerpoint/2010/main" val="2274426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2EA56A1-2AE4-4F87-AD15-F2630ECF9A8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BD550425-7967-4288-8E5F-049C1710D1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D749F327-FFE4-4A3B-A0B4-89AE82687E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236060C-BFB2-4DD0-9F5E-E03B44141A07}"/>
              </a:ext>
            </a:extLst>
          </p:cNvPr>
          <p:cNvSpPr>
            <a:spLocks noGrp="1"/>
          </p:cNvSpPr>
          <p:nvPr>
            <p:ph type="dt" sz="half" idx="10"/>
          </p:nvPr>
        </p:nvSpPr>
        <p:spPr/>
        <p:txBody>
          <a:bodyPr/>
          <a:lstStyle/>
          <a:p>
            <a:fld id="{4DA6B9F7-217A-40C3-BD67-787C9791A784}" type="datetimeFigureOut">
              <a:rPr lang="zh-CN" altLang="en-US" smtClean="0"/>
              <a:t>2025/8/29</a:t>
            </a:fld>
            <a:endParaRPr lang="zh-CN" altLang="en-US"/>
          </a:p>
        </p:txBody>
      </p:sp>
      <p:sp>
        <p:nvSpPr>
          <p:cNvPr id="6" name="页脚占位符 5">
            <a:extLst>
              <a:ext uri="{FF2B5EF4-FFF2-40B4-BE49-F238E27FC236}">
                <a16:creationId xmlns:a16="http://schemas.microsoft.com/office/drawing/2014/main" id="{F9AA1274-7B32-4083-92D0-B05D6055ED0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5A43D28-1980-4A1F-96E0-EED172940622}"/>
              </a:ext>
            </a:extLst>
          </p:cNvPr>
          <p:cNvSpPr>
            <a:spLocks noGrp="1"/>
          </p:cNvSpPr>
          <p:nvPr>
            <p:ph type="sldNum" sz="quarter" idx="12"/>
          </p:nvPr>
        </p:nvSpPr>
        <p:spPr/>
        <p:txBody>
          <a:bodyPr/>
          <a:lstStyle/>
          <a:p>
            <a:fld id="{95F28DFE-3F8E-4102-9857-4B52792BF0B2}" type="slidenum">
              <a:rPr lang="zh-CN" altLang="en-US" smtClean="0"/>
              <a:t>‹#›</a:t>
            </a:fld>
            <a:endParaRPr lang="zh-CN" altLang="en-US"/>
          </a:p>
        </p:txBody>
      </p:sp>
    </p:spTree>
    <p:extLst>
      <p:ext uri="{BB962C8B-B14F-4D97-AF65-F5344CB8AC3E}">
        <p14:creationId xmlns:p14="http://schemas.microsoft.com/office/powerpoint/2010/main" val="3388087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3167366-28B3-41CB-859D-E5664D4C14D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52C7D4BB-3E2A-4575-9A06-31B949AFAC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B20E958-4399-4B4C-BAB4-0A900ED41A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C84994A-659C-4865-9E6E-39D4EDA11EE9}"/>
              </a:ext>
            </a:extLst>
          </p:cNvPr>
          <p:cNvSpPr>
            <a:spLocks noGrp="1"/>
          </p:cNvSpPr>
          <p:nvPr>
            <p:ph type="dt" sz="half" idx="10"/>
          </p:nvPr>
        </p:nvSpPr>
        <p:spPr/>
        <p:txBody>
          <a:bodyPr/>
          <a:lstStyle/>
          <a:p>
            <a:fld id="{4DA6B9F7-217A-40C3-BD67-787C9791A784}" type="datetimeFigureOut">
              <a:rPr lang="zh-CN" altLang="en-US" smtClean="0"/>
              <a:t>2025/8/29</a:t>
            </a:fld>
            <a:endParaRPr lang="zh-CN" altLang="en-US"/>
          </a:p>
        </p:txBody>
      </p:sp>
      <p:sp>
        <p:nvSpPr>
          <p:cNvPr id="6" name="页脚占位符 5">
            <a:extLst>
              <a:ext uri="{FF2B5EF4-FFF2-40B4-BE49-F238E27FC236}">
                <a16:creationId xmlns:a16="http://schemas.microsoft.com/office/drawing/2014/main" id="{26969DB4-5585-4677-A0A2-1F9DDD28848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CDB76E2-D4AE-4A23-9970-251CF9438A3E}"/>
              </a:ext>
            </a:extLst>
          </p:cNvPr>
          <p:cNvSpPr>
            <a:spLocks noGrp="1"/>
          </p:cNvSpPr>
          <p:nvPr>
            <p:ph type="sldNum" sz="quarter" idx="12"/>
          </p:nvPr>
        </p:nvSpPr>
        <p:spPr/>
        <p:txBody>
          <a:bodyPr/>
          <a:lstStyle/>
          <a:p>
            <a:fld id="{95F28DFE-3F8E-4102-9857-4B52792BF0B2}" type="slidenum">
              <a:rPr lang="zh-CN" altLang="en-US" smtClean="0"/>
              <a:t>‹#›</a:t>
            </a:fld>
            <a:endParaRPr lang="zh-CN" altLang="en-US"/>
          </a:p>
        </p:txBody>
      </p:sp>
    </p:spTree>
    <p:extLst>
      <p:ext uri="{BB962C8B-B14F-4D97-AF65-F5344CB8AC3E}">
        <p14:creationId xmlns:p14="http://schemas.microsoft.com/office/powerpoint/2010/main" val="843810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2A81CD3-B5EE-434E-89B9-B7C4C32696EB}"/>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E0864BD-A898-4440-8CA6-56B5549006CD}"/>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842F04E-AF56-48DC-893B-3F095A511621}"/>
              </a:ext>
            </a:extLst>
          </p:cNvPr>
          <p:cNvSpPr>
            <a:spLocks noGrp="1"/>
          </p:cNvSpPr>
          <p:nvPr>
            <p:ph type="dt" sz="half" idx="10"/>
          </p:nvPr>
        </p:nvSpPr>
        <p:spPr/>
        <p:txBody>
          <a:bodyPr/>
          <a:lstStyle/>
          <a:p>
            <a:fld id="{4DA6B9F7-217A-40C3-BD67-787C9791A784}" type="datetimeFigureOut">
              <a:rPr lang="zh-CN" altLang="en-US" smtClean="0"/>
              <a:t>2025/8/29</a:t>
            </a:fld>
            <a:endParaRPr lang="zh-CN" altLang="en-US"/>
          </a:p>
        </p:txBody>
      </p:sp>
      <p:sp>
        <p:nvSpPr>
          <p:cNvPr id="5" name="页脚占位符 4">
            <a:extLst>
              <a:ext uri="{FF2B5EF4-FFF2-40B4-BE49-F238E27FC236}">
                <a16:creationId xmlns:a16="http://schemas.microsoft.com/office/drawing/2014/main" id="{5E1BE253-59F5-44A8-989D-1BD395ACB2A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5037DA7-FC01-4EC5-8284-A1C2F7D469BF}"/>
              </a:ext>
            </a:extLst>
          </p:cNvPr>
          <p:cNvSpPr>
            <a:spLocks noGrp="1"/>
          </p:cNvSpPr>
          <p:nvPr>
            <p:ph type="sldNum" sz="quarter" idx="12"/>
          </p:nvPr>
        </p:nvSpPr>
        <p:spPr/>
        <p:txBody>
          <a:bodyPr/>
          <a:lstStyle/>
          <a:p>
            <a:fld id="{95F28DFE-3F8E-4102-9857-4B52792BF0B2}" type="slidenum">
              <a:rPr lang="zh-CN" altLang="en-US" smtClean="0"/>
              <a:t>‹#›</a:t>
            </a:fld>
            <a:endParaRPr lang="zh-CN" altLang="en-US"/>
          </a:p>
        </p:txBody>
      </p:sp>
    </p:spTree>
    <p:extLst>
      <p:ext uri="{BB962C8B-B14F-4D97-AF65-F5344CB8AC3E}">
        <p14:creationId xmlns:p14="http://schemas.microsoft.com/office/powerpoint/2010/main" val="16535872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70E57F0-C1B4-4A1A-9776-F4142511EBA9}"/>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09C24C5A-6A7F-4392-B4D1-148C2CDBB9BA}"/>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B7F8EE8-02E1-458E-BD69-95DC1E6A31EB}"/>
              </a:ext>
            </a:extLst>
          </p:cNvPr>
          <p:cNvSpPr>
            <a:spLocks noGrp="1"/>
          </p:cNvSpPr>
          <p:nvPr>
            <p:ph type="dt" sz="half" idx="10"/>
          </p:nvPr>
        </p:nvSpPr>
        <p:spPr/>
        <p:txBody>
          <a:bodyPr/>
          <a:lstStyle/>
          <a:p>
            <a:fld id="{4DA6B9F7-217A-40C3-BD67-787C9791A784}" type="datetimeFigureOut">
              <a:rPr lang="zh-CN" altLang="en-US" smtClean="0"/>
              <a:t>2025/8/29</a:t>
            </a:fld>
            <a:endParaRPr lang="zh-CN" altLang="en-US"/>
          </a:p>
        </p:txBody>
      </p:sp>
      <p:sp>
        <p:nvSpPr>
          <p:cNvPr id="5" name="页脚占位符 4">
            <a:extLst>
              <a:ext uri="{FF2B5EF4-FFF2-40B4-BE49-F238E27FC236}">
                <a16:creationId xmlns:a16="http://schemas.microsoft.com/office/drawing/2014/main" id="{04809E0B-3D47-4AFE-92D6-BA67ECA6E72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5BA1284-CC4F-4638-9C94-909443EB1950}"/>
              </a:ext>
            </a:extLst>
          </p:cNvPr>
          <p:cNvSpPr>
            <a:spLocks noGrp="1"/>
          </p:cNvSpPr>
          <p:nvPr>
            <p:ph type="sldNum" sz="quarter" idx="12"/>
          </p:nvPr>
        </p:nvSpPr>
        <p:spPr/>
        <p:txBody>
          <a:bodyPr/>
          <a:lstStyle/>
          <a:p>
            <a:fld id="{95F28DFE-3F8E-4102-9857-4B52792BF0B2}" type="slidenum">
              <a:rPr lang="zh-CN" altLang="en-US" smtClean="0"/>
              <a:t>‹#›</a:t>
            </a:fld>
            <a:endParaRPr lang="zh-CN" altLang="en-US"/>
          </a:p>
        </p:txBody>
      </p:sp>
    </p:spTree>
    <p:extLst>
      <p:ext uri="{BB962C8B-B14F-4D97-AF65-F5344CB8AC3E}">
        <p14:creationId xmlns:p14="http://schemas.microsoft.com/office/powerpoint/2010/main" val="4080253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5F08AA-9805-4289-A7D1-C30416B9ED6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B120337-AA36-42D7-8C6F-E0C4AE6C6524}"/>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2D3D12A-1C8E-43F6-9739-9EC56409551A}"/>
              </a:ext>
            </a:extLst>
          </p:cNvPr>
          <p:cNvSpPr>
            <a:spLocks noGrp="1"/>
          </p:cNvSpPr>
          <p:nvPr>
            <p:ph type="dt" sz="half" idx="10"/>
          </p:nvPr>
        </p:nvSpPr>
        <p:spPr/>
        <p:txBody>
          <a:bodyPr/>
          <a:lstStyle/>
          <a:p>
            <a:fld id="{8FE72DC9-F5C4-467F-AA48-1396AA8B0F44}" type="datetimeFigureOut">
              <a:rPr lang="zh-CN" altLang="en-US" smtClean="0"/>
              <a:t>2025/8/29</a:t>
            </a:fld>
            <a:endParaRPr lang="zh-CN" altLang="en-US"/>
          </a:p>
        </p:txBody>
      </p:sp>
      <p:sp>
        <p:nvSpPr>
          <p:cNvPr id="5" name="页脚占位符 4">
            <a:extLst>
              <a:ext uri="{FF2B5EF4-FFF2-40B4-BE49-F238E27FC236}">
                <a16:creationId xmlns:a16="http://schemas.microsoft.com/office/drawing/2014/main" id="{D9908C87-4F78-4830-B2DF-08D939C4BA1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7D55E19-3619-42A2-A577-5D5D774D1B8C}"/>
              </a:ext>
            </a:extLst>
          </p:cNvPr>
          <p:cNvSpPr>
            <a:spLocks noGrp="1"/>
          </p:cNvSpPr>
          <p:nvPr>
            <p:ph type="sldNum" sz="quarter" idx="12"/>
          </p:nvPr>
        </p:nvSpPr>
        <p:spPr/>
        <p:txBody>
          <a:bodyPr/>
          <a:lstStyle/>
          <a:p>
            <a:fld id="{E86A5B60-F034-4FC7-ACD5-CCB62294D8A8}" type="slidenum">
              <a:rPr lang="zh-CN" altLang="en-US" smtClean="0"/>
              <a:t>‹#›</a:t>
            </a:fld>
            <a:endParaRPr lang="zh-CN" altLang="en-US"/>
          </a:p>
        </p:txBody>
      </p:sp>
    </p:spTree>
    <p:extLst>
      <p:ext uri="{BB962C8B-B14F-4D97-AF65-F5344CB8AC3E}">
        <p14:creationId xmlns:p14="http://schemas.microsoft.com/office/powerpoint/2010/main" val="115435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0BE4F741-5C8F-494E-AC39-E3C0A75362ED}"/>
              </a:ext>
            </a:extLst>
          </p:cNvPr>
          <p:cNvSpPr>
            <a:spLocks noGrp="1"/>
          </p:cNvSpPr>
          <p:nvPr>
            <p:ph idx="1"/>
          </p:nvPr>
        </p:nvSpPr>
        <p:spPr/>
        <p:txBody>
          <a:bodyPr/>
          <a:lstStyle>
            <a:lvl1pPr marL="228600" indent="-228600">
              <a:buFont typeface="Wingdings" panose="05000000000000000000" pitchFamily="2" charset="2"/>
              <a:buChar char="Ø"/>
              <a:defRPr/>
            </a:lvl1pPr>
            <a:lvl2pPr marL="685800" indent="-228600">
              <a:buFont typeface="Wingdings" panose="05000000000000000000" pitchFamily="2" charset="2"/>
              <a:buChar char="n"/>
              <a:defRPr/>
            </a:lvl2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91C98AE2-E6E8-4041-9F1C-9CEFC0ADA0F2}"/>
              </a:ext>
            </a:extLst>
          </p:cNvPr>
          <p:cNvSpPr>
            <a:spLocks noGrp="1"/>
          </p:cNvSpPr>
          <p:nvPr>
            <p:ph type="dt" sz="half" idx="10"/>
          </p:nvPr>
        </p:nvSpPr>
        <p:spPr/>
        <p:txBody>
          <a:bodyPr/>
          <a:lstStyle/>
          <a:p>
            <a:fld id="{AE421A36-49E8-49B5-AC26-6D1C5305AD86}" type="datetimeFigureOut">
              <a:rPr lang="zh-CN" altLang="en-US" smtClean="0"/>
              <a:t>2025/8/29</a:t>
            </a:fld>
            <a:endParaRPr lang="zh-CN" altLang="en-US"/>
          </a:p>
        </p:txBody>
      </p:sp>
      <p:sp>
        <p:nvSpPr>
          <p:cNvPr id="5" name="页脚占位符 4">
            <a:extLst>
              <a:ext uri="{FF2B5EF4-FFF2-40B4-BE49-F238E27FC236}">
                <a16:creationId xmlns:a16="http://schemas.microsoft.com/office/drawing/2014/main" id="{701B787B-1ECE-40EF-BFC4-3234489A4EC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05BB2C3-EF66-45F9-B647-11A256196116}"/>
              </a:ext>
            </a:extLst>
          </p:cNvPr>
          <p:cNvSpPr>
            <a:spLocks noGrp="1"/>
          </p:cNvSpPr>
          <p:nvPr>
            <p:ph type="sldNum" sz="quarter" idx="12"/>
          </p:nvPr>
        </p:nvSpPr>
        <p:spPr/>
        <p:txBody>
          <a:bodyPr/>
          <a:lstStyle/>
          <a:p>
            <a:fld id="{21D84E2D-D6B1-4970-AE1A-22F66DA7246B}" type="slidenum">
              <a:rPr lang="zh-CN" altLang="en-US" smtClean="0"/>
              <a:t>‹#›</a:t>
            </a:fld>
            <a:endParaRPr lang="zh-CN" altLang="en-US"/>
          </a:p>
        </p:txBody>
      </p:sp>
    </p:spTree>
    <p:extLst>
      <p:ext uri="{BB962C8B-B14F-4D97-AF65-F5344CB8AC3E}">
        <p14:creationId xmlns:p14="http://schemas.microsoft.com/office/powerpoint/2010/main" val="1022895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DB91E1-930F-4D16-88E4-593D0F3159D7}"/>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04AA049-2A84-4831-B184-D5FBA7A781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0D02E30-F5A8-46E0-BA9C-90E5C95EB0C2}"/>
              </a:ext>
            </a:extLst>
          </p:cNvPr>
          <p:cNvSpPr>
            <a:spLocks noGrp="1"/>
          </p:cNvSpPr>
          <p:nvPr>
            <p:ph type="dt" sz="half" idx="10"/>
          </p:nvPr>
        </p:nvSpPr>
        <p:spPr/>
        <p:txBody>
          <a:bodyPr/>
          <a:lstStyle/>
          <a:p>
            <a:fld id="{4DA6B9F7-217A-40C3-BD67-787C9791A784}" type="datetimeFigureOut">
              <a:rPr lang="zh-CN" altLang="en-US" smtClean="0"/>
              <a:t>2025/8/29</a:t>
            </a:fld>
            <a:endParaRPr lang="zh-CN" altLang="en-US"/>
          </a:p>
        </p:txBody>
      </p:sp>
      <p:sp>
        <p:nvSpPr>
          <p:cNvPr id="5" name="页脚占位符 4">
            <a:extLst>
              <a:ext uri="{FF2B5EF4-FFF2-40B4-BE49-F238E27FC236}">
                <a16:creationId xmlns:a16="http://schemas.microsoft.com/office/drawing/2014/main" id="{6B3BEB57-68F9-4DB0-B234-76308311577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F940AFB-9AFE-4AB1-B969-9917936DB270}"/>
              </a:ext>
            </a:extLst>
          </p:cNvPr>
          <p:cNvSpPr>
            <a:spLocks noGrp="1"/>
          </p:cNvSpPr>
          <p:nvPr>
            <p:ph type="sldNum" sz="quarter" idx="12"/>
          </p:nvPr>
        </p:nvSpPr>
        <p:spPr/>
        <p:txBody>
          <a:bodyPr/>
          <a:lstStyle/>
          <a:p>
            <a:fld id="{95F28DFE-3F8E-4102-9857-4B52792BF0B2}" type="slidenum">
              <a:rPr lang="zh-CN" altLang="en-US" smtClean="0"/>
              <a:t>‹#›</a:t>
            </a:fld>
            <a:endParaRPr lang="zh-CN" altLang="en-US"/>
          </a:p>
        </p:txBody>
      </p:sp>
    </p:spTree>
    <p:extLst>
      <p:ext uri="{BB962C8B-B14F-4D97-AF65-F5344CB8AC3E}">
        <p14:creationId xmlns:p14="http://schemas.microsoft.com/office/powerpoint/2010/main" val="3472545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CB0EAAB-9CAA-4750-B95B-A864D83A14CB}"/>
              </a:ext>
            </a:extLst>
          </p:cNvPr>
          <p:cNvSpPr>
            <a:spLocks noGrp="1"/>
          </p:cNvSpPr>
          <p:nvPr>
            <p:ph type="title"/>
          </p:nvPr>
        </p:nvSpPr>
        <p:spPr>
          <a:xfrm>
            <a:off x="1" y="-994"/>
            <a:ext cx="11627318" cy="453382"/>
          </a:xfr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026066B-E5BD-4348-A654-03FCFF63EC8C}"/>
              </a:ext>
            </a:extLst>
          </p:cNvPr>
          <p:cNvSpPr>
            <a:spLocks noGrp="1"/>
          </p:cNvSpPr>
          <p:nvPr>
            <p:ph idx="1"/>
          </p:nvPr>
        </p:nvSpPr>
        <p:spPr>
          <a:xfrm>
            <a:off x="485008" y="738856"/>
            <a:ext cx="11142311" cy="5331026"/>
          </a:xfrm>
        </p:spPr>
        <p:txBody>
          <a:bodyPr/>
          <a:lstStyle>
            <a:lvl1pPr marL="355600" indent="-355600">
              <a:lnSpc>
                <a:spcPct val="150000"/>
              </a:lnSpc>
              <a:spcBef>
                <a:spcPts val="0"/>
              </a:spcBef>
              <a:defRPr b="1">
                <a:latin typeface="Times New Roman" panose="02020603050405020304" pitchFamily="18" charset="0"/>
                <a:ea typeface="+mn-ea"/>
                <a:cs typeface="Times New Roman" panose="02020603050405020304" pitchFamily="18" charset="0"/>
              </a:defRPr>
            </a:lvl1pPr>
            <a:lvl2pPr marL="685800" indent="-330200">
              <a:lnSpc>
                <a:spcPct val="150000"/>
              </a:lnSpc>
              <a:spcBef>
                <a:spcPts val="0"/>
              </a:spcBef>
              <a:defRPr b="1">
                <a:latin typeface="Times New Roman" panose="02020603050405020304" pitchFamily="18" charset="0"/>
                <a:ea typeface="+mn-ea"/>
                <a:cs typeface="Times New Roman" panose="02020603050405020304" pitchFamily="18" charset="0"/>
              </a:defRPr>
            </a:lvl2pPr>
            <a:lvl3pPr marL="981075" indent="-258763">
              <a:lnSpc>
                <a:spcPct val="150000"/>
              </a:lnSpc>
              <a:spcBef>
                <a:spcPts val="0"/>
              </a:spcBef>
              <a:buFont typeface="Wingdings" panose="05000000000000000000" pitchFamily="2" charset="2"/>
              <a:buChar char="ü"/>
              <a:defRPr b="1">
                <a:latin typeface="Times New Roman" panose="02020603050405020304" pitchFamily="18" charset="0"/>
                <a:ea typeface="+mn-ea"/>
                <a:cs typeface="Times New Roman" panose="02020603050405020304" pitchFamily="18" charset="0"/>
              </a:defRPr>
            </a:lvl3pPr>
            <a:lvl4pPr marL="1250950" indent="-228600">
              <a:lnSpc>
                <a:spcPct val="150000"/>
              </a:lnSpc>
              <a:spcBef>
                <a:spcPts val="0"/>
              </a:spcBef>
              <a:defRPr b="1">
                <a:latin typeface="Times New Roman" panose="02020603050405020304" pitchFamily="18" charset="0"/>
                <a:ea typeface="+mn-ea"/>
                <a:cs typeface="Times New Roman" panose="02020603050405020304" pitchFamily="18" charset="0"/>
              </a:defRPr>
            </a:lvl4pPr>
            <a:lvl5pPr marL="1703388" indent="-228600">
              <a:lnSpc>
                <a:spcPct val="150000"/>
              </a:lnSpc>
              <a:spcBef>
                <a:spcPts val="0"/>
              </a:spcBef>
              <a:defRPr b="1">
                <a:latin typeface="Times New Roman" panose="02020603050405020304" pitchFamily="18" charset="0"/>
                <a:ea typeface="+mn-ea"/>
                <a:cs typeface="Times New Roman" panose="02020603050405020304" pitchFamily="18" charset="0"/>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18E622C1-8F9C-408A-8C47-2202AB844833}"/>
              </a:ext>
            </a:extLst>
          </p:cNvPr>
          <p:cNvSpPr>
            <a:spLocks noGrp="1"/>
          </p:cNvSpPr>
          <p:nvPr>
            <p:ph type="dt" sz="half" idx="10"/>
          </p:nvPr>
        </p:nvSpPr>
        <p:spPr/>
        <p:txBody>
          <a:bodyPr/>
          <a:lstStyle/>
          <a:p>
            <a:fld id="{4DA6B9F7-217A-40C3-BD67-787C9791A784}" type="datetimeFigureOut">
              <a:rPr lang="zh-CN" altLang="en-US" smtClean="0"/>
              <a:t>2025/8/29</a:t>
            </a:fld>
            <a:endParaRPr lang="zh-CN" altLang="en-US"/>
          </a:p>
        </p:txBody>
      </p:sp>
      <p:sp>
        <p:nvSpPr>
          <p:cNvPr id="5" name="页脚占位符 4">
            <a:extLst>
              <a:ext uri="{FF2B5EF4-FFF2-40B4-BE49-F238E27FC236}">
                <a16:creationId xmlns:a16="http://schemas.microsoft.com/office/drawing/2014/main" id="{0F7C3B6A-DF24-4490-81AD-B81B65D27BFE}"/>
              </a:ext>
            </a:extLst>
          </p:cNvPr>
          <p:cNvSpPr>
            <a:spLocks noGrp="1"/>
          </p:cNvSpPr>
          <p:nvPr>
            <p:ph type="ftr" sz="quarter" idx="11"/>
          </p:nvPr>
        </p:nvSpPr>
        <p:spPr/>
        <p:txBody>
          <a:bodyPr/>
          <a:lstStyle/>
          <a:p>
            <a:r>
              <a:rPr lang="en-US" altLang="zh-CN" dirty="0"/>
              <a:t>1</a:t>
            </a:r>
          </a:p>
          <a:p>
            <a:endParaRPr lang="zh-CN" altLang="en-US" dirty="0"/>
          </a:p>
        </p:txBody>
      </p:sp>
      <p:sp>
        <p:nvSpPr>
          <p:cNvPr id="6" name="灯片编号占位符 5">
            <a:extLst>
              <a:ext uri="{FF2B5EF4-FFF2-40B4-BE49-F238E27FC236}">
                <a16:creationId xmlns:a16="http://schemas.microsoft.com/office/drawing/2014/main" id="{AAC741ED-7259-477E-A5B5-6F25B1AFABF7}"/>
              </a:ext>
            </a:extLst>
          </p:cNvPr>
          <p:cNvSpPr>
            <a:spLocks noGrp="1"/>
          </p:cNvSpPr>
          <p:nvPr>
            <p:ph type="sldNum" sz="quarter" idx="12"/>
          </p:nvPr>
        </p:nvSpPr>
        <p:spPr/>
        <p:txBody>
          <a:bodyPr/>
          <a:lstStyle/>
          <a:p>
            <a:fld id="{95F28DFE-3F8E-4102-9857-4B52792BF0B2}" type="slidenum">
              <a:rPr lang="zh-CN" altLang="en-US" smtClean="0"/>
              <a:t>‹#›</a:t>
            </a:fld>
            <a:endParaRPr lang="zh-CN" altLang="en-US"/>
          </a:p>
        </p:txBody>
      </p:sp>
    </p:spTree>
    <p:extLst>
      <p:ext uri="{BB962C8B-B14F-4D97-AF65-F5344CB8AC3E}">
        <p14:creationId xmlns:p14="http://schemas.microsoft.com/office/powerpoint/2010/main" val="973376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B5D1AA-9B23-408F-9DE2-69B415A29FD3}"/>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DD06A50-6786-496E-85CD-8CE408A895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F15E25BD-7C15-4912-A549-E0ED25AA42B5}"/>
              </a:ext>
            </a:extLst>
          </p:cNvPr>
          <p:cNvSpPr>
            <a:spLocks noGrp="1"/>
          </p:cNvSpPr>
          <p:nvPr>
            <p:ph type="dt" sz="half" idx="10"/>
          </p:nvPr>
        </p:nvSpPr>
        <p:spPr/>
        <p:txBody>
          <a:bodyPr/>
          <a:lstStyle/>
          <a:p>
            <a:fld id="{4DA6B9F7-217A-40C3-BD67-787C9791A784}" type="datetimeFigureOut">
              <a:rPr lang="zh-CN" altLang="en-US" smtClean="0"/>
              <a:t>2025/8/29</a:t>
            </a:fld>
            <a:endParaRPr lang="zh-CN" altLang="en-US"/>
          </a:p>
        </p:txBody>
      </p:sp>
      <p:sp>
        <p:nvSpPr>
          <p:cNvPr id="5" name="页脚占位符 4">
            <a:extLst>
              <a:ext uri="{FF2B5EF4-FFF2-40B4-BE49-F238E27FC236}">
                <a16:creationId xmlns:a16="http://schemas.microsoft.com/office/drawing/2014/main" id="{0EFDD32B-0E88-439A-A970-340EB9FBE5B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C1820C7-3CDD-4C07-BD7D-65F0AD825F8C}"/>
              </a:ext>
            </a:extLst>
          </p:cNvPr>
          <p:cNvSpPr>
            <a:spLocks noGrp="1"/>
          </p:cNvSpPr>
          <p:nvPr>
            <p:ph type="sldNum" sz="quarter" idx="12"/>
          </p:nvPr>
        </p:nvSpPr>
        <p:spPr/>
        <p:txBody>
          <a:bodyPr/>
          <a:lstStyle/>
          <a:p>
            <a:fld id="{95F28DFE-3F8E-4102-9857-4B52792BF0B2}" type="slidenum">
              <a:rPr lang="zh-CN" altLang="en-US" smtClean="0"/>
              <a:t>‹#›</a:t>
            </a:fld>
            <a:endParaRPr lang="zh-CN" altLang="en-US"/>
          </a:p>
        </p:txBody>
      </p:sp>
    </p:spTree>
    <p:extLst>
      <p:ext uri="{BB962C8B-B14F-4D97-AF65-F5344CB8AC3E}">
        <p14:creationId xmlns:p14="http://schemas.microsoft.com/office/powerpoint/2010/main" val="2827298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6B3F214-0F49-47FA-BA55-0D728F3C8DC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543E5D2-97FB-4486-ABAC-DDF863E653E8}"/>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BDE08808-9070-4F1D-8F01-A3A244D546A7}"/>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0E80AE7F-23CD-44CA-89D3-83653DF455D1}"/>
              </a:ext>
            </a:extLst>
          </p:cNvPr>
          <p:cNvSpPr>
            <a:spLocks noGrp="1"/>
          </p:cNvSpPr>
          <p:nvPr>
            <p:ph type="dt" sz="half" idx="10"/>
          </p:nvPr>
        </p:nvSpPr>
        <p:spPr/>
        <p:txBody>
          <a:bodyPr/>
          <a:lstStyle/>
          <a:p>
            <a:fld id="{4DA6B9F7-217A-40C3-BD67-787C9791A784}" type="datetimeFigureOut">
              <a:rPr lang="zh-CN" altLang="en-US" smtClean="0"/>
              <a:t>2025/8/29</a:t>
            </a:fld>
            <a:endParaRPr lang="zh-CN" altLang="en-US"/>
          </a:p>
        </p:txBody>
      </p:sp>
      <p:sp>
        <p:nvSpPr>
          <p:cNvPr id="6" name="页脚占位符 5">
            <a:extLst>
              <a:ext uri="{FF2B5EF4-FFF2-40B4-BE49-F238E27FC236}">
                <a16:creationId xmlns:a16="http://schemas.microsoft.com/office/drawing/2014/main" id="{F94A0013-BA57-41E5-A075-1508BA84B1B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CFD3B84-CDB8-4D2A-8D24-220C7DC67260}"/>
              </a:ext>
            </a:extLst>
          </p:cNvPr>
          <p:cNvSpPr>
            <a:spLocks noGrp="1"/>
          </p:cNvSpPr>
          <p:nvPr>
            <p:ph type="sldNum" sz="quarter" idx="12"/>
          </p:nvPr>
        </p:nvSpPr>
        <p:spPr/>
        <p:txBody>
          <a:bodyPr/>
          <a:lstStyle/>
          <a:p>
            <a:fld id="{95F28DFE-3F8E-4102-9857-4B52792BF0B2}" type="slidenum">
              <a:rPr lang="zh-CN" altLang="en-US" smtClean="0"/>
              <a:t>‹#›</a:t>
            </a:fld>
            <a:endParaRPr lang="zh-CN" altLang="en-US"/>
          </a:p>
        </p:txBody>
      </p:sp>
    </p:spTree>
    <p:extLst>
      <p:ext uri="{BB962C8B-B14F-4D97-AF65-F5344CB8AC3E}">
        <p14:creationId xmlns:p14="http://schemas.microsoft.com/office/powerpoint/2010/main" val="506547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2D30EC-0195-40DB-87E2-B03C09A85319}"/>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617F017-7241-4044-9FAE-2A5023498B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55CAB473-3025-4D01-9484-2418CAA75B7B}"/>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95FFB14-411D-4499-97BC-FD79AB1208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821973B1-AC14-4907-8EFD-320B896A61F6}"/>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7D36649-C9ED-4627-BE79-FC6A3C1B8CB0}"/>
              </a:ext>
            </a:extLst>
          </p:cNvPr>
          <p:cNvSpPr>
            <a:spLocks noGrp="1"/>
          </p:cNvSpPr>
          <p:nvPr>
            <p:ph type="dt" sz="half" idx="10"/>
          </p:nvPr>
        </p:nvSpPr>
        <p:spPr/>
        <p:txBody>
          <a:bodyPr/>
          <a:lstStyle/>
          <a:p>
            <a:fld id="{4DA6B9F7-217A-40C3-BD67-787C9791A784}" type="datetimeFigureOut">
              <a:rPr lang="zh-CN" altLang="en-US" smtClean="0"/>
              <a:t>2025/8/29</a:t>
            </a:fld>
            <a:endParaRPr lang="zh-CN" altLang="en-US"/>
          </a:p>
        </p:txBody>
      </p:sp>
      <p:sp>
        <p:nvSpPr>
          <p:cNvPr id="8" name="页脚占位符 7">
            <a:extLst>
              <a:ext uri="{FF2B5EF4-FFF2-40B4-BE49-F238E27FC236}">
                <a16:creationId xmlns:a16="http://schemas.microsoft.com/office/drawing/2014/main" id="{DF7A69AD-46E6-4DAD-9444-AA0A1C372268}"/>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A4094445-8E08-42FE-AE85-602774A3C7D0}"/>
              </a:ext>
            </a:extLst>
          </p:cNvPr>
          <p:cNvSpPr>
            <a:spLocks noGrp="1"/>
          </p:cNvSpPr>
          <p:nvPr>
            <p:ph type="sldNum" sz="quarter" idx="12"/>
          </p:nvPr>
        </p:nvSpPr>
        <p:spPr/>
        <p:txBody>
          <a:bodyPr/>
          <a:lstStyle/>
          <a:p>
            <a:fld id="{95F28DFE-3F8E-4102-9857-4B52792BF0B2}" type="slidenum">
              <a:rPr lang="zh-CN" altLang="en-US" smtClean="0"/>
              <a:t>‹#›</a:t>
            </a:fld>
            <a:endParaRPr lang="zh-CN" altLang="en-US"/>
          </a:p>
        </p:txBody>
      </p:sp>
    </p:spTree>
    <p:extLst>
      <p:ext uri="{BB962C8B-B14F-4D97-AF65-F5344CB8AC3E}">
        <p14:creationId xmlns:p14="http://schemas.microsoft.com/office/powerpoint/2010/main" val="3914056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7F7D040-C527-4DD0-8BFA-30540553805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B0F8712-18DF-466D-8EF6-5BA67769DF6B}"/>
              </a:ext>
            </a:extLst>
          </p:cNvPr>
          <p:cNvSpPr>
            <a:spLocks noGrp="1"/>
          </p:cNvSpPr>
          <p:nvPr>
            <p:ph type="dt" sz="half" idx="10"/>
          </p:nvPr>
        </p:nvSpPr>
        <p:spPr/>
        <p:txBody>
          <a:bodyPr/>
          <a:lstStyle/>
          <a:p>
            <a:fld id="{4DA6B9F7-217A-40C3-BD67-787C9791A784}" type="datetimeFigureOut">
              <a:rPr lang="zh-CN" altLang="en-US" smtClean="0"/>
              <a:t>2025/8/29</a:t>
            </a:fld>
            <a:endParaRPr lang="zh-CN" altLang="en-US"/>
          </a:p>
        </p:txBody>
      </p:sp>
      <p:sp>
        <p:nvSpPr>
          <p:cNvPr id="4" name="页脚占位符 3">
            <a:extLst>
              <a:ext uri="{FF2B5EF4-FFF2-40B4-BE49-F238E27FC236}">
                <a16:creationId xmlns:a16="http://schemas.microsoft.com/office/drawing/2014/main" id="{B6047652-582C-4A0C-BFC6-0919BBD9E64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29A4E744-A614-4B90-98C0-AEAC0CA8A66A}"/>
              </a:ext>
            </a:extLst>
          </p:cNvPr>
          <p:cNvSpPr>
            <a:spLocks noGrp="1"/>
          </p:cNvSpPr>
          <p:nvPr>
            <p:ph type="sldNum" sz="quarter" idx="12"/>
          </p:nvPr>
        </p:nvSpPr>
        <p:spPr/>
        <p:txBody>
          <a:bodyPr/>
          <a:lstStyle/>
          <a:p>
            <a:fld id="{95F28DFE-3F8E-4102-9857-4B52792BF0B2}" type="slidenum">
              <a:rPr lang="zh-CN" altLang="en-US" smtClean="0"/>
              <a:t>‹#›</a:t>
            </a:fld>
            <a:endParaRPr lang="zh-CN" altLang="en-US"/>
          </a:p>
        </p:txBody>
      </p:sp>
    </p:spTree>
    <p:extLst>
      <p:ext uri="{BB962C8B-B14F-4D97-AF65-F5344CB8AC3E}">
        <p14:creationId xmlns:p14="http://schemas.microsoft.com/office/powerpoint/2010/main" val="22300795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emf"/><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1.emf"/><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DB94CEC7-5E8D-4DC4-9E99-177EBF5A92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E72DC9-F5C4-467F-AA48-1396AA8B0F44}" type="datetimeFigureOut">
              <a:rPr lang="zh-CN" altLang="en-US" smtClean="0"/>
              <a:t>2025/8/29</a:t>
            </a:fld>
            <a:endParaRPr lang="zh-CN" altLang="en-US"/>
          </a:p>
        </p:txBody>
      </p:sp>
      <p:sp>
        <p:nvSpPr>
          <p:cNvPr id="5" name="页脚占位符 4">
            <a:extLst>
              <a:ext uri="{FF2B5EF4-FFF2-40B4-BE49-F238E27FC236}">
                <a16:creationId xmlns:a16="http://schemas.microsoft.com/office/drawing/2014/main" id="{1D99C0F7-2FB7-441C-A592-82D01324E5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dirty="0"/>
          </a:p>
        </p:txBody>
      </p:sp>
      <p:sp>
        <p:nvSpPr>
          <p:cNvPr id="6" name="灯片编号占位符 5">
            <a:extLst>
              <a:ext uri="{FF2B5EF4-FFF2-40B4-BE49-F238E27FC236}">
                <a16:creationId xmlns:a16="http://schemas.microsoft.com/office/drawing/2014/main" id="{308EF1D2-96E0-4F76-99E2-55077119A9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6A5B60-F034-4FC7-ACD5-CCB62294D8A8}" type="slidenum">
              <a:rPr lang="zh-CN" altLang="en-US" smtClean="0"/>
              <a:t>‹#›</a:t>
            </a:fld>
            <a:endParaRPr lang="zh-CN" altLang="en-US"/>
          </a:p>
        </p:txBody>
      </p:sp>
      <p:sp>
        <p:nvSpPr>
          <p:cNvPr id="7" name="矩形 6">
            <a:extLst>
              <a:ext uri="{FF2B5EF4-FFF2-40B4-BE49-F238E27FC236}">
                <a16:creationId xmlns:a16="http://schemas.microsoft.com/office/drawing/2014/main" id="{02DA809F-7FAD-44A3-999D-E14E82990803}"/>
              </a:ext>
            </a:extLst>
          </p:cNvPr>
          <p:cNvSpPr/>
          <p:nvPr userDrawn="1"/>
        </p:nvSpPr>
        <p:spPr>
          <a:xfrm>
            <a:off x="0" y="3667636"/>
            <a:ext cx="12192000" cy="518886"/>
          </a:xfrm>
          <a:prstGeom prst="rect">
            <a:avLst/>
          </a:prstGeom>
          <a:solidFill>
            <a:srgbClr val="453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4C6CDA67-5B78-4352-B048-08C2A830CDEE}"/>
              </a:ext>
            </a:extLst>
          </p:cNvPr>
          <p:cNvSpPr/>
          <p:nvPr userDrawn="1"/>
        </p:nvSpPr>
        <p:spPr>
          <a:xfrm>
            <a:off x="0" y="2248451"/>
            <a:ext cx="12192000" cy="141918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21F9ACD7-4D30-436D-AE24-D1F00FA24AD1}"/>
              </a:ext>
            </a:extLst>
          </p:cNvPr>
          <p:cNvPicPr>
            <a:picLocks noChangeAspect="1"/>
          </p:cNvPicPr>
          <p:nvPr userDrawn="1"/>
        </p:nvPicPr>
        <p:blipFill>
          <a:blip r:embed="rId5" cstate="print"/>
          <a:stretch>
            <a:fillRect/>
          </a:stretch>
        </p:blipFill>
        <p:spPr>
          <a:xfrm>
            <a:off x="727269" y="2695179"/>
            <a:ext cx="1088114" cy="1491343"/>
          </a:xfrm>
          <a:prstGeom prst="rect">
            <a:avLst/>
          </a:prstGeom>
        </p:spPr>
      </p:pic>
      <p:grpSp>
        <p:nvGrpSpPr>
          <p:cNvPr id="10" name="组合 9">
            <a:extLst>
              <a:ext uri="{FF2B5EF4-FFF2-40B4-BE49-F238E27FC236}">
                <a16:creationId xmlns:a16="http://schemas.microsoft.com/office/drawing/2014/main" id="{DDE33C99-B956-4D2C-B7FD-9A9D47BFBBE3}"/>
              </a:ext>
            </a:extLst>
          </p:cNvPr>
          <p:cNvGrpSpPr/>
          <p:nvPr userDrawn="1"/>
        </p:nvGrpSpPr>
        <p:grpSpPr>
          <a:xfrm>
            <a:off x="11011732" y="1579909"/>
            <a:ext cx="684136" cy="668542"/>
            <a:chOff x="794881" y="1048888"/>
            <a:chExt cx="1142022" cy="1142022"/>
          </a:xfrm>
        </p:grpSpPr>
        <p:sp>
          <p:nvSpPr>
            <p:cNvPr id="11" name="椭圆 10">
              <a:extLst>
                <a:ext uri="{FF2B5EF4-FFF2-40B4-BE49-F238E27FC236}">
                  <a16:creationId xmlns:a16="http://schemas.microsoft.com/office/drawing/2014/main" id="{FDC84C47-B10F-4830-9820-E64E22E84135}"/>
                </a:ext>
              </a:extLst>
            </p:cNvPr>
            <p:cNvSpPr/>
            <p:nvPr/>
          </p:nvSpPr>
          <p:spPr>
            <a:xfrm>
              <a:off x="794881" y="1048888"/>
              <a:ext cx="1142022" cy="1142022"/>
            </a:xfrm>
            <a:prstGeom prst="ellipse">
              <a:avLst/>
            </a:prstGeom>
            <a:solidFill>
              <a:schemeClr val="accent1"/>
            </a:solidFill>
            <a:ln w="571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12" name="组合 11">
              <a:extLst>
                <a:ext uri="{FF2B5EF4-FFF2-40B4-BE49-F238E27FC236}">
                  <a16:creationId xmlns:a16="http://schemas.microsoft.com/office/drawing/2014/main" id="{BC9610A0-FE81-4C97-8B99-70F23B55997A}"/>
                </a:ext>
              </a:extLst>
            </p:cNvPr>
            <p:cNvGrpSpPr/>
            <p:nvPr/>
          </p:nvGrpSpPr>
          <p:grpSpPr>
            <a:xfrm>
              <a:off x="1027705" y="1277340"/>
              <a:ext cx="676374" cy="685120"/>
              <a:chOff x="7639243" y="2325084"/>
              <a:chExt cx="726802" cy="736201"/>
            </a:xfrm>
          </p:grpSpPr>
          <p:sp>
            <p:nvSpPr>
              <p:cNvPr id="13" name="Freeform 9">
                <a:extLst>
                  <a:ext uri="{FF2B5EF4-FFF2-40B4-BE49-F238E27FC236}">
                    <a16:creationId xmlns:a16="http://schemas.microsoft.com/office/drawing/2014/main" id="{F0BEC39A-9FD4-4874-B0FC-826E5B82705E}"/>
                  </a:ext>
                </a:extLst>
              </p:cNvPr>
              <p:cNvSpPr>
                <a:spLocks noEditPoints="1"/>
              </p:cNvSpPr>
              <p:nvPr/>
            </p:nvSpPr>
            <p:spPr bwMode="auto">
              <a:xfrm>
                <a:off x="7639243" y="2621131"/>
                <a:ext cx="440154" cy="440154"/>
              </a:xfrm>
              <a:custGeom>
                <a:avLst/>
                <a:gdLst>
                  <a:gd name="T0" fmla="*/ 508 w 562"/>
                  <a:gd name="T1" fmla="*/ 110 h 562"/>
                  <a:gd name="T2" fmla="*/ 398 w 562"/>
                  <a:gd name="T3" fmla="*/ 108 h 562"/>
                  <a:gd name="T4" fmla="*/ 380 w 562"/>
                  <a:gd name="T5" fmla="*/ 98 h 562"/>
                  <a:gd name="T6" fmla="*/ 340 w 562"/>
                  <a:gd name="T7" fmla="*/ 82 h 562"/>
                  <a:gd name="T8" fmla="*/ 320 w 562"/>
                  <a:gd name="T9" fmla="*/ 0 h 562"/>
                  <a:gd name="T10" fmla="*/ 242 w 562"/>
                  <a:gd name="T11" fmla="*/ 76 h 562"/>
                  <a:gd name="T12" fmla="*/ 220 w 562"/>
                  <a:gd name="T13" fmla="*/ 82 h 562"/>
                  <a:gd name="T14" fmla="*/ 182 w 562"/>
                  <a:gd name="T15" fmla="*/ 98 h 562"/>
                  <a:gd name="T16" fmla="*/ 110 w 562"/>
                  <a:gd name="T17" fmla="*/ 54 h 562"/>
                  <a:gd name="T18" fmla="*/ 108 w 562"/>
                  <a:gd name="T19" fmla="*/ 164 h 562"/>
                  <a:gd name="T20" fmla="*/ 98 w 562"/>
                  <a:gd name="T21" fmla="*/ 182 h 562"/>
                  <a:gd name="T22" fmla="*/ 82 w 562"/>
                  <a:gd name="T23" fmla="*/ 220 h 562"/>
                  <a:gd name="T24" fmla="*/ 0 w 562"/>
                  <a:gd name="T25" fmla="*/ 242 h 562"/>
                  <a:gd name="T26" fmla="*/ 78 w 562"/>
                  <a:gd name="T27" fmla="*/ 320 h 562"/>
                  <a:gd name="T28" fmla="*/ 82 w 562"/>
                  <a:gd name="T29" fmla="*/ 340 h 562"/>
                  <a:gd name="T30" fmla="*/ 98 w 562"/>
                  <a:gd name="T31" fmla="*/ 378 h 562"/>
                  <a:gd name="T32" fmla="*/ 54 w 562"/>
                  <a:gd name="T33" fmla="*/ 452 h 562"/>
                  <a:gd name="T34" fmla="*/ 164 w 562"/>
                  <a:gd name="T35" fmla="*/ 452 h 562"/>
                  <a:gd name="T36" fmla="*/ 182 w 562"/>
                  <a:gd name="T37" fmla="*/ 464 h 562"/>
                  <a:gd name="T38" fmla="*/ 220 w 562"/>
                  <a:gd name="T39" fmla="*/ 480 h 562"/>
                  <a:gd name="T40" fmla="*/ 242 w 562"/>
                  <a:gd name="T41" fmla="*/ 562 h 562"/>
                  <a:gd name="T42" fmla="*/ 320 w 562"/>
                  <a:gd name="T43" fmla="*/ 484 h 562"/>
                  <a:gd name="T44" fmla="*/ 340 w 562"/>
                  <a:gd name="T45" fmla="*/ 478 h 562"/>
                  <a:gd name="T46" fmla="*/ 380 w 562"/>
                  <a:gd name="T47" fmla="*/ 464 h 562"/>
                  <a:gd name="T48" fmla="*/ 452 w 562"/>
                  <a:gd name="T49" fmla="*/ 506 h 562"/>
                  <a:gd name="T50" fmla="*/ 452 w 562"/>
                  <a:gd name="T51" fmla="*/ 396 h 562"/>
                  <a:gd name="T52" fmla="*/ 464 w 562"/>
                  <a:gd name="T53" fmla="*/ 378 h 562"/>
                  <a:gd name="T54" fmla="*/ 480 w 562"/>
                  <a:gd name="T55" fmla="*/ 340 h 562"/>
                  <a:gd name="T56" fmla="*/ 562 w 562"/>
                  <a:gd name="T57" fmla="*/ 320 h 562"/>
                  <a:gd name="T58" fmla="*/ 484 w 562"/>
                  <a:gd name="T59" fmla="*/ 240 h 562"/>
                  <a:gd name="T60" fmla="*/ 480 w 562"/>
                  <a:gd name="T61" fmla="*/ 220 h 562"/>
                  <a:gd name="T62" fmla="*/ 464 w 562"/>
                  <a:gd name="T63" fmla="*/ 182 h 562"/>
                  <a:gd name="T64" fmla="*/ 452 w 562"/>
                  <a:gd name="T65" fmla="*/ 164 h 562"/>
                  <a:gd name="T66" fmla="*/ 280 w 562"/>
                  <a:gd name="T67" fmla="*/ 366 h 562"/>
                  <a:gd name="T68" fmla="*/ 248 w 562"/>
                  <a:gd name="T69" fmla="*/ 360 h 562"/>
                  <a:gd name="T70" fmla="*/ 220 w 562"/>
                  <a:gd name="T71" fmla="*/ 342 h 562"/>
                  <a:gd name="T72" fmla="*/ 202 w 562"/>
                  <a:gd name="T73" fmla="*/ 314 h 562"/>
                  <a:gd name="T74" fmla="*/ 194 w 562"/>
                  <a:gd name="T75" fmla="*/ 280 h 562"/>
                  <a:gd name="T76" fmla="*/ 196 w 562"/>
                  <a:gd name="T77" fmla="*/ 262 h 562"/>
                  <a:gd name="T78" fmla="*/ 210 w 562"/>
                  <a:gd name="T79" fmla="*/ 232 h 562"/>
                  <a:gd name="T80" fmla="*/ 232 w 562"/>
                  <a:gd name="T81" fmla="*/ 210 h 562"/>
                  <a:gd name="T82" fmla="*/ 264 w 562"/>
                  <a:gd name="T83" fmla="*/ 196 h 562"/>
                  <a:gd name="T84" fmla="*/ 280 w 562"/>
                  <a:gd name="T85" fmla="*/ 194 h 562"/>
                  <a:gd name="T86" fmla="*/ 314 w 562"/>
                  <a:gd name="T87" fmla="*/ 202 h 562"/>
                  <a:gd name="T88" fmla="*/ 342 w 562"/>
                  <a:gd name="T89" fmla="*/ 220 h 562"/>
                  <a:gd name="T90" fmla="*/ 360 w 562"/>
                  <a:gd name="T91" fmla="*/ 246 h 562"/>
                  <a:gd name="T92" fmla="*/ 366 w 562"/>
                  <a:gd name="T93" fmla="*/ 280 h 562"/>
                  <a:gd name="T94" fmla="*/ 366 w 562"/>
                  <a:gd name="T95" fmla="*/ 298 h 562"/>
                  <a:gd name="T96" fmla="*/ 352 w 562"/>
                  <a:gd name="T97" fmla="*/ 328 h 562"/>
                  <a:gd name="T98" fmla="*/ 328 w 562"/>
                  <a:gd name="T99" fmla="*/ 352 h 562"/>
                  <a:gd name="T100" fmla="*/ 298 w 562"/>
                  <a:gd name="T101" fmla="*/ 364 h 562"/>
                  <a:gd name="T102" fmla="*/ 280 w 562"/>
                  <a:gd name="T103" fmla="*/ 36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62" h="562">
                    <a:moveTo>
                      <a:pt x="452" y="164"/>
                    </a:moveTo>
                    <a:lnTo>
                      <a:pt x="508" y="110"/>
                    </a:lnTo>
                    <a:lnTo>
                      <a:pt x="452" y="54"/>
                    </a:lnTo>
                    <a:lnTo>
                      <a:pt x="398" y="108"/>
                    </a:lnTo>
                    <a:lnTo>
                      <a:pt x="398" y="108"/>
                    </a:lnTo>
                    <a:lnTo>
                      <a:pt x="380" y="98"/>
                    </a:lnTo>
                    <a:lnTo>
                      <a:pt x="360" y="88"/>
                    </a:lnTo>
                    <a:lnTo>
                      <a:pt x="340" y="82"/>
                    </a:lnTo>
                    <a:lnTo>
                      <a:pt x="320" y="76"/>
                    </a:lnTo>
                    <a:lnTo>
                      <a:pt x="320" y="0"/>
                    </a:lnTo>
                    <a:lnTo>
                      <a:pt x="242" y="0"/>
                    </a:lnTo>
                    <a:lnTo>
                      <a:pt x="242" y="76"/>
                    </a:lnTo>
                    <a:lnTo>
                      <a:pt x="242" y="76"/>
                    </a:lnTo>
                    <a:lnTo>
                      <a:pt x="220" y="82"/>
                    </a:lnTo>
                    <a:lnTo>
                      <a:pt x="202" y="88"/>
                    </a:lnTo>
                    <a:lnTo>
                      <a:pt x="182" y="98"/>
                    </a:lnTo>
                    <a:lnTo>
                      <a:pt x="164" y="108"/>
                    </a:lnTo>
                    <a:lnTo>
                      <a:pt x="110" y="54"/>
                    </a:lnTo>
                    <a:lnTo>
                      <a:pt x="54" y="110"/>
                    </a:lnTo>
                    <a:lnTo>
                      <a:pt x="108" y="164"/>
                    </a:lnTo>
                    <a:lnTo>
                      <a:pt x="108" y="164"/>
                    </a:lnTo>
                    <a:lnTo>
                      <a:pt x="98" y="182"/>
                    </a:lnTo>
                    <a:lnTo>
                      <a:pt x="90" y="200"/>
                    </a:lnTo>
                    <a:lnTo>
                      <a:pt x="82" y="220"/>
                    </a:lnTo>
                    <a:lnTo>
                      <a:pt x="78" y="242"/>
                    </a:lnTo>
                    <a:lnTo>
                      <a:pt x="0" y="242"/>
                    </a:lnTo>
                    <a:lnTo>
                      <a:pt x="0" y="320"/>
                    </a:lnTo>
                    <a:lnTo>
                      <a:pt x="78" y="320"/>
                    </a:lnTo>
                    <a:lnTo>
                      <a:pt x="78" y="320"/>
                    </a:lnTo>
                    <a:lnTo>
                      <a:pt x="82" y="340"/>
                    </a:lnTo>
                    <a:lnTo>
                      <a:pt x="90" y="360"/>
                    </a:lnTo>
                    <a:lnTo>
                      <a:pt x="98" y="378"/>
                    </a:lnTo>
                    <a:lnTo>
                      <a:pt x="108" y="396"/>
                    </a:lnTo>
                    <a:lnTo>
                      <a:pt x="54" y="452"/>
                    </a:lnTo>
                    <a:lnTo>
                      <a:pt x="110" y="506"/>
                    </a:lnTo>
                    <a:lnTo>
                      <a:pt x="164" y="452"/>
                    </a:lnTo>
                    <a:lnTo>
                      <a:pt x="164" y="452"/>
                    </a:lnTo>
                    <a:lnTo>
                      <a:pt x="182" y="464"/>
                    </a:lnTo>
                    <a:lnTo>
                      <a:pt x="202" y="472"/>
                    </a:lnTo>
                    <a:lnTo>
                      <a:pt x="220" y="480"/>
                    </a:lnTo>
                    <a:lnTo>
                      <a:pt x="242" y="484"/>
                    </a:lnTo>
                    <a:lnTo>
                      <a:pt x="242" y="562"/>
                    </a:lnTo>
                    <a:lnTo>
                      <a:pt x="320" y="562"/>
                    </a:lnTo>
                    <a:lnTo>
                      <a:pt x="320" y="484"/>
                    </a:lnTo>
                    <a:lnTo>
                      <a:pt x="320" y="484"/>
                    </a:lnTo>
                    <a:lnTo>
                      <a:pt x="340" y="478"/>
                    </a:lnTo>
                    <a:lnTo>
                      <a:pt x="360" y="472"/>
                    </a:lnTo>
                    <a:lnTo>
                      <a:pt x="380" y="464"/>
                    </a:lnTo>
                    <a:lnTo>
                      <a:pt x="398" y="452"/>
                    </a:lnTo>
                    <a:lnTo>
                      <a:pt x="452" y="506"/>
                    </a:lnTo>
                    <a:lnTo>
                      <a:pt x="508" y="452"/>
                    </a:lnTo>
                    <a:lnTo>
                      <a:pt x="452" y="396"/>
                    </a:lnTo>
                    <a:lnTo>
                      <a:pt x="452" y="396"/>
                    </a:lnTo>
                    <a:lnTo>
                      <a:pt x="464" y="378"/>
                    </a:lnTo>
                    <a:lnTo>
                      <a:pt x="472" y="360"/>
                    </a:lnTo>
                    <a:lnTo>
                      <a:pt x="480" y="340"/>
                    </a:lnTo>
                    <a:lnTo>
                      <a:pt x="484" y="320"/>
                    </a:lnTo>
                    <a:lnTo>
                      <a:pt x="562" y="320"/>
                    </a:lnTo>
                    <a:lnTo>
                      <a:pt x="562" y="240"/>
                    </a:lnTo>
                    <a:lnTo>
                      <a:pt x="484" y="240"/>
                    </a:lnTo>
                    <a:lnTo>
                      <a:pt x="484" y="240"/>
                    </a:lnTo>
                    <a:lnTo>
                      <a:pt x="480" y="220"/>
                    </a:lnTo>
                    <a:lnTo>
                      <a:pt x="472" y="200"/>
                    </a:lnTo>
                    <a:lnTo>
                      <a:pt x="464" y="182"/>
                    </a:lnTo>
                    <a:lnTo>
                      <a:pt x="452" y="164"/>
                    </a:lnTo>
                    <a:lnTo>
                      <a:pt x="452" y="164"/>
                    </a:lnTo>
                    <a:close/>
                    <a:moveTo>
                      <a:pt x="280" y="366"/>
                    </a:moveTo>
                    <a:lnTo>
                      <a:pt x="280" y="366"/>
                    </a:lnTo>
                    <a:lnTo>
                      <a:pt x="264" y="364"/>
                    </a:lnTo>
                    <a:lnTo>
                      <a:pt x="248" y="360"/>
                    </a:lnTo>
                    <a:lnTo>
                      <a:pt x="232" y="352"/>
                    </a:lnTo>
                    <a:lnTo>
                      <a:pt x="220" y="342"/>
                    </a:lnTo>
                    <a:lnTo>
                      <a:pt x="210" y="328"/>
                    </a:lnTo>
                    <a:lnTo>
                      <a:pt x="202" y="314"/>
                    </a:lnTo>
                    <a:lnTo>
                      <a:pt x="196" y="298"/>
                    </a:lnTo>
                    <a:lnTo>
                      <a:pt x="194" y="280"/>
                    </a:lnTo>
                    <a:lnTo>
                      <a:pt x="194" y="280"/>
                    </a:lnTo>
                    <a:lnTo>
                      <a:pt x="196" y="262"/>
                    </a:lnTo>
                    <a:lnTo>
                      <a:pt x="202" y="246"/>
                    </a:lnTo>
                    <a:lnTo>
                      <a:pt x="210" y="232"/>
                    </a:lnTo>
                    <a:lnTo>
                      <a:pt x="220" y="220"/>
                    </a:lnTo>
                    <a:lnTo>
                      <a:pt x="232" y="210"/>
                    </a:lnTo>
                    <a:lnTo>
                      <a:pt x="248" y="202"/>
                    </a:lnTo>
                    <a:lnTo>
                      <a:pt x="264" y="196"/>
                    </a:lnTo>
                    <a:lnTo>
                      <a:pt x="280" y="194"/>
                    </a:lnTo>
                    <a:lnTo>
                      <a:pt x="280" y="194"/>
                    </a:lnTo>
                    <a:lnTo>
                      <a:pt x="298" y="196"/>
                    </a:lnTo>
                    <a:lnTo>
                      <a:pt x="314" y="202"/>
                    </a:lnTo>
                    <a:lnTo>
                      <a:pt x="328" y="210"/>
                    </a:lnTo>
                    <a:lnTo>
                      <a:pt x="342" y="220"/>
                    </a:lnTo>
                    <a:lnTo>
                      <a:pt x="352" y="232"/>
                    </a:lnTo>
                    <a:lnTo>
                      <a:pt x="360" y="246"/>
                    </a:lnTo>
                    <a:lnTo>
                      <a:pt x="366" y="262"/>
                    </a:lnTo>
                    <a:lnTo>
                      <a:pt x="366" y="280"/>
                    </a:lnTo>
                    <a:lnTo>
                      <a:pt x="366" y="280"/>
                    </a:lnTo>
                    <a:lnTo>
                      <a:pt x="366" y="298"/>
                    </a:lnTo>
                    <a:lnTo>
                      <a:pt x="360" y="314"/>
                    </a:lnTo>
                    <a:lnTo>
                      <a:pt x="352" y="328"/>
                    </a:lnTo>
                    <a:lnTo>
                      <a:pt x="342" y="342"/>
                    </a:lnTo>
                    <a:lnTo>
                      <a:pt x="328" y="352"/>
                    </a:lnTo>
                    <a:lnTo>
                      <a:pt x="314" y="360"/>
                    </a:lnTo>
                    <a:lnTo>
                      <a:pt x="298" y="364"/>
                    </a:lnTo>
                    <a:lnTo>
                      <a:pt x="280" y="366"/>
                    </a:lnTo>
                    <a:lnTo>
                      <a:pt x="280" y="366"/>
                    </a:lnTo>
                    <a:close/>
                  </a:path>
                </a:pathLst>
              </a:custGeom>
              <a:solidFill>
                <a:schemeClr val="bg1"/>
              </a:solidFill>
              <a:ln>
                <a:noFill/>
              </a:ln>
            </p:spPr>
            <p:txBody>
              <a:bodyPr vert="horz" wrap="square" lIns="91440" tIns="45720" rIns="91440" bIns="45720" numCol="1" anchor="t" anchorCtr="0" compatLnSpc="1"/>
              <a:lstStyle/>
              <a:p>
                <a:endParaRPr lang="zh-CN" altLang="en-US"/>
              </a:p>
            </p:txBody>
          </p:sp>
          <p:sp>
            <p:nvSpPr>
              <p:cNvPr id="14" name="Freeform 10">
                <a:extLst>
                  <a:ext uri="{FF2B5EF4-FFF2-40B4-BE49-F238E27FC236}">
                    <a16:creationId xmlns:a16="http://schemas.microsoft.com/office/drawing/2014/main" id="{15DC67CD-B486-4247-90D4-13EEA3F78F49}"/>
                  </a:ext>
                </a:extLst>
              </p:cNvPr>
              <p:cNvSpPr>
                <a:spLocks noEditPoints="1"/>
              </p:cNvSpPr>
              <p:nvPr/>
            </p:nvSpPr>
            <p:spPr bwMode="auto">
              <a:xfrm>
                <a:off x="7799014" y="2325084"/>
                <a:ext cx="567031" cy="570164"/>
              </a:xfrm>
              <a:custGeom>
                <a:avLst/>
                <a:gdLst>
                  <a:gd name="T0" fmla="*/ 704 w 724"/>
                  <a:gd name="T1" fmla="*/ 616 h 728"/>
                  <a:gd name="T2" fmla="*/ 706 w 724"/>
                  <a:gd name="T3" fmla="*/ 616 h 728"/>
                  <a:gd name="T4" fmla="*/ 322 w 724"/>
                  <a:gd name="T5" fmla="*/ 232 h 728"/>
                  <a:gd name="T6" fmla="*/ 322 w 724"/>
                  <a:gd name="T7" fmla="*/ 50 h 728"/>
                  <a:gd name="T8" fmla="*/ 136 w 724"/>
                  <a:gd name="T9" fmla="*/ 0 h 728"/>
                  <a:gd name="T10" fmla="*/ 116 w 724"/>
                  <a:gd name="T11" fmla="*/ 20 h 728"/>
                  <a:gd name="T12" fmla="*/ 214 w 724"/>
                  <a:gd name="T13" fmla="*/ 118 h 728"/>
                  <a:gd name="T14" fmla="*/ 118 w 724"/>
                  <a:gd name="T15" fmla="*/ 214 h 728"/>
                  <a:gd name="T16" fmla="*/ 20 w 724"/>
                  <a:gd name="T17" fmla="*/ 116 h 728"/>
                  <a:gd name="T18" fmla="*/ 0 w 724"/>
                  <a:gd name="T19" fmla="*/ 136 h 728"/>
                  <a:gd name="T20" fmla="*/ 50 w 724"/>
                  <a:gd name="T21" fmla="*/ 322 h 728"/>
                  <a:gd name="T22" fmla="*/ 226 w 724"/>
                  <a:gd name="T23" fmla="*/ 322 h 728"/>
                  <a:gd name="T24" fmla="*/ 226 w 724"/>
                  <a:gd name="T25" fmla="*/ 322 h 728"/>
                  <a:gd name="T26" fmla="*/ 610 w 724"/>
                  <a:gd name="T27" fmla="*/ 710 h 728"/>
                  <a:gd name="T28" fmla="*/ 612 w 724"/>
                  <a:gd name="T29" fmla="*/ 710 h 728"/>
                  <a:gd name="T30" fmla="*/ 612 w 724"/>
                  <a:gd name="T31" fmla="*/ 710 h 728"/>
                  <a:gd name="T32" fmla="*/ 622 w 724"/>
                  <a:gd name="T33" fmla="*/ 718 h 728"/>
                  <a:gd name="T34" fmla="*/ 634 w 724"/>
                  <a:gd name="T35" fmla="*/ 724 h 728"/>
                  <a:gd name="T36" fmla="*/ 646 w 724"/>
                  <a:gd name="T37" fmla="*/ 728 h 728"/>
                  <a:gd name="T38" fmla="*/ 658 w 724"/>
                  <a:gd name="T39" fmla="*/ 728 h 728"/>
                  <a:gd name="T40" fmla="*/ 670 w 724"/>
                  <a:gd name="T41" fmla="*/ 728 h 728"/>
                  <a:gd name="T42" fmla="*/ 682 w 724"/>
                  <a:gd name="T43" fmla="*/ 724 h 728"/>
                  <a:gd name="T44" fmla="*/ 694 w 724"/>
                  <a:gd name="T45" fmla="*/ 718 h 728"/>
                  <a:gd name="T46" fmla="*/ 704 w 724"/>
                  <a:gd name="T47" fmla="*/ 710 h 728"/>
                  <a:gd name="T48" fmla="*/ 704 w 724"/>
                  <a:gd name="T49" fmla="*/ 710 h 728"/>
                  <a:gd name="T50" fmla="*/ 712 w 724"/>
                  <a:gd name="T51" fmla="*/ 700 h 728"/>
                  <a:gd name="T52" fmla="*/ 718 w 724"/>
                  <a:gd name="T53" fmla="*/ 688 h 728"/>
                  <a:gd name="T54" fmla="*/ 722 w 724"/>
                  <a:gd name="T55" fmla="*/ 676 h 728"/>
                  <a:gd name="T56" fmla="*/ 724 w 724"/>
                  <a:gd name="T57" fmla="*/ 664 h 728"/>
                  <a:gd name="T58" fmla="*/ 722 w 724"/>
                  <a:gd name="T59" fmla="*/ 652 h 728"/>
                  <a:gd name="T60" fmla="*/ 718 w 724"/>
                  <a:gd name="T61" fmla="*/ 638 h 728"/>
                  <a:gd name="T62" fmla="*/ 712 w 724"/>
                  <a:gd name="T63" fmla="*/ 628 h 728"/>
                  <a:gd name="T64" fmla="*/ 704 w 724"/>
                  <a:gd name="T65" fmla="*/ 616 h 728"/>
                  <a:gd name="T66" fmla="*/ 704 w 724"/>
                  <a:gd name="T67" fmla="*/ 616 h 728"/>
                  <a:gd name="T68" fmla="*/ 680 w 724"/>
                  <a:gd name="T69" fmla="*/ 686 h 728"/>
                  <a:gd name="T70" fmla="*/ 680 w 724"/>
                  <a:gd name="T71" fmla="*/ 686 h 728"/>
                  <a:gd name="T72" fmla="*/ 670 w 724"/>
                  <a:gd name="T73" fmla="*/ 692 h 728"/>
                  <a:gd name="T74" fmla="*/ 658 w 724"/>
                  <a:gd name="T75" fmla="*/ 694 h 728"/>
                  <a:gd name="T76" fmla="*/ 648 w 724"/>
                  <a:gd name="T77" fmla="*/ 692 h 728"/>
                  <a:gd name="T78" fmla="*/ 642 w 724"/>
                  <a:gd name="T79" fmla="*/ 690 h 728"/>
                  <a:gd name="T80" fmla="*/ 638 w 724"/>
                  <a:gd name="T81" fmla="*/ 686 h 728"/>
                  <a:gd name="T82" fmla="*/ 638 w 724"/>
                  <a:gd name="T83" fmla="*/ 686 h 728"/>
                  <a:gd name="T84" fmla="*/ 632 w 724"/>
                  <a:gd name="T85" fmla="*/ 676 h 728"/>
                  <a:gd name="T86" fmla="*/ 630 w 724"/>
                  <a:gd name="T87" fmla="*/ 664 h 728"/>
                  <a:gd name="T88" fmla="*/ 632 w 724"/>
                  <a:gd name="T89" fmla="*/ 654 h 728"/>
                  <a:gd name="T90" fmla="*/ 638 w 724"/>
                  <a:gd name="T91" fmla="*/ 644 h 728"/>
                  <a:gd name="T92" fmla="*/ 638 w 724"/>
                  <a:gd name="T93" fmla="*/ 644 h 728"/>
                  <a:gd name="T94" fmla="*/ 648 w 724"/>
                  <a:gd name="T95" fmla="*/ 638 h 728"/>
                  <a:gd name="T96" fmla="*/ 658 w 724"/>
                  <a:gd name="T97" fmla="*/ 636 h 728"/>
                  <a:gd name="T98" fmla="*/ 670 w 724"/>
                  <a:gd name="T99" fmla="*/ 638 h 728"/>
                  <a:gd name="T100" fmla="*/ 680 w 724"/>
                  <a:gd name="T101" fmla="*/ 644 h 728"/>
                  <a:gd name="T102" fmla="*/ 680 w 724"/>
                  <a:gd name="T103" fmla="*/ 644 h 728"/>
                  <a:gd name="T104" fmla="*/ 686 w 724"/>
                  <a:gd name="T105" fmla="*/ 654 h 728"/>
                  <a:gd name="T106" fmla="*/ 688 w 724"/>
                  <a:gd name="T107" fmla="*/ 664 h 728"/>
                  <a:gd name="T108" fmla="*/ 686 w 724"/>
                  <a:gd name="T109" fmla="*/ 676 h 728"/>
                  <a:gd name="T110" fmla="*/ 684 w 724"/>
                  <a:gd name="T111" fmla="*/ 680 h 728"/>
                  <a:gd name="T112" fmla="*/ 680 w 724"/>
                  <a:gd name="T113" fmla="*/ 686 h 728"/>
                  <a:gd name="T114" fmla="*/ 680 w 724"/>
                  <a:gd name="T115" fmla="*/ 686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24" h="728">
                    <a:moveTo>
                      <a:pt x="704" y="616"/>
                    </a:moveTo>
                    <a:lnTo>
                      <a:pt x="706" y="616"/>
                    </a:lnTo>
                    <a:lnTo>
                      <a:pt x="322" y="232"/>
                    </a:lnTo>
                    <a:lnTo>
                      <a:pt x="322" y="50"/>
                    </a:lnTo>
                    <a:lnTo>
                      <a:pt x="136" y="0"/>
                    </a:lnTo>
                    <a:lnTo>
                      <a:pt x="116" y="20"/>
                    </a:lnTo>
                    <a:lnTo>
                      <a:pt x="214" y="118"/>
                    </a:lnTo>
                    <a:lnTo>
                      <a:pt x="118" y="214"/>
                    </a:lnTo>
                    <a:lnTo>
                      <a:pt x="20" y="116"/>
                    </a:lnTo>
                    <a:lnTo>
                      <a:pt x="0" y="136"/>
                    </a:lnTo>
                    <a:lnTo>
                      <a:pt x="50" y="322"/>
                    </a:lnTo>
                    <a:lnTo>
                      <a:pt x="226" y="322"/>
                    </a:lnTo>
                    <a:lnTo>
                      <a:pt x="226" y="322"/>
                    </a:lnTo>
                    <a:lnTo>
                      <a:pt x="610" y="710"/>
                    </a:lnTo>
                    <a:lnTo>
                      <a:pt x="612" y="710"/>
                    </a:lnTo>
                    <a:lnTo>
                      <a:pt x="612" y="710"/>
                    </a:lnTo>
                    <a:lnTo>
                      <a:pt x="622" y="718"/>
                    </a:lnTo>
                    <a:lnTo>
                      <a:pt x="634" y="724"/>
                    </a:lnTo>
                    <a:lnTo>
                      <a:pt x="646" y="728"/>
                    </a:lnTo>
                    <a:lnTo>
                      <a:pt x="658" y="728"/>
                    </a:lnTo>
                    <a:lnTo>
                      <a:pt x="670" y="728"/>
                    </a:lnTo>
                    <a:lnTo>
                      <a:pt x="682" y="724"/>
                    </a:lnTo>
                    <a:lnTo>
                      <a:pt x="694" y="718"/>
                    </a:lnTo>
                    <a:lnTo>
                      <a:pt x="704" y="710"/>
                    </a:lnTo>
                    <a:lnTo>
                      <a:pt x="704" y="710"/>
                    </a:lnTo>
                    <a:lnTo>
                      <a:pt x="712" y="700"/>
                    </a:lnTo>
                    <a:lnTo>
                      <a:pt x="718" y="688"/>
                    </a:lnTo>
                    <a:lnTo>
                      <a:pt x="722" y="676"/>
                    </a:lnTo>
                    <a:lnTo>
                      <a:pt x="724" y="664"/>
                    </a:lnTo>
                    <a:lnTo>
                      <a:pt x="722" y="652"/>
                    </a:lnTo>
                    <a:lnTo>
                      <a:pt x="718" y="638"/>
                    </a:lnTo>
                    <a:lnTo>
                      <a:pt x="712" y="628"/>
                    </a:lnTo>
                    <a:lnTo>
                      <a:pt x="704" y="616"/>
                    </a:lnTo>
                    <a:lnTo>
                      <a:pt x="704" y="616"/>
                    </a:lnTo>
                    <a:close/>
                    <a:moveTo>
                      <a:pt x="680" y="686"/>
                    </a:moveTo>
                    <a:lnTo>
                      <a:pt x="680" y="686"/>
                    </a:lnTo>
                    <a:lnTo>
                      <a:pt x="670" y="692"/>
                    </a:lnTo>
                    <a:lnTo>
                      <a:pt x="658" y="694"/>
                    </a:lnTo>
                    <a:lnTo>
                      <a:pt x="648" y="692"/>
                    </a:lnTo>
                    <a:lnTo>
                      <a:pt x="642" y="690"/>
                    </a:lnTo>
                    <a:lnTo>
                      <a:pt x="638" y="686"/>
                    </a:lnTo>
                    <a:lnTo>
                      <a:pt x="638" y="686"/>
                    </a:lnTo>
                    <a:lnTo>
                      <a:pt x="632" y="676"/>
                    </a:lnTo>
                    <a:lnTo>
                      <a:pt x="630" y="664"/>
                    </a:lnTo>
                    <a:lnTo>
                      <a:pt x="632" y="654"/>
                    </a:lnTo>
                    <a:lnTo>
                      <a:pt x="638" y="644"/>
                    </a:lnTo>
                    <a:lnTo>
                      <a:pt x="638" y="644"/>
                    </a:lnTo>
                    <a:lnTo>
                      <a:pt x="648" y="638"/>
                    </a:lnTo>
                    <a:lnTo>
                      <a:pt x="658" y="636"/>
                    </a:lnTo>
                    <a:lnTo>
                      <a:pt x="670" y="638"/>
                    </a:lnTo>
                    <a:lnTo>
                      <a:pt x="680" y="644"/>
                    </a:lnTo>
                    <a:lnTo>
                      <a:pt x="680" y="644"/>
                    </a:lnTo>
                    <a:lnTo>
                      <a:pt x="686" y="654"/>
                    </a:lnTo>
                    <a:lnTo>
                      <a:pt x="688" y="664"/>
                    </a:lnTo>
                    <a:lnTo>
                      <a:pt x="686" y="676"/>
                    </a:lnTo>
                    <a:lnTo>
                      <a:pt x="684" y="680"/>
                    </a:lnTo>
                    <a:lnTo>
                      <a:pt x="680" y="686"/>
                    </a:lnTo>
                    <a:lnTo>
                      <a:pt x="680" y="686"/>
                    </a:lnTo>
                    <a:close/>
                  </a:path>
                </a:pathLst>
              </a:custGeom>
              <a:solidFill>
                <a:schemeClr val="bg1"/>
              </a:solidFill>
              <a:ln>
                <a:noFill/>
              </a:ln>
            </p:spPr>
            <p:txBody>
              <a:bodyPr vert="horz" wrap="square" lIns="91440" tIns="45720" rIns="91440" bIns="45720" numCol="1" anchor="t" anchorCtr="0" compatLnSpc="1"/>
              <a:lstStyle/>
              <a:p>
                <a:endParaRPr lang="zh-CN" altLang="en-US"/>
              </a:p>
            </p:txBody>
          </p:sp>
        </p:grpSp>
      </p:grpSp>
    </p:spTree>
    <p:extLst>
      <p:ext uri="{BB962C8B-B14F-4D97-AF65-F5344CB8AC3E}">
        <p14:creationId xmlns:p14="http://schemas.microsoft.com/office/powerpoint/2010/main" val="40635213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87" r:id="rId3"/>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right)">
                                      <p:cBhvr>
                                        <p:cTn id="10" dur="500"/>
                                        <p:tgtEl>
                                          <p:spTgt spid="7"/>
                                        </p:tgtEl>
                                      </p:cBhvr>
                                    </p:animEffect>
                                  </p:childTnLst>
                                </p:cTn>
                              </p:par>
                              <p:par>
                                <p:cTn id="11" presetID="23" presetClass="entr" presetSubtype="288"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strVal val="4/3*#ppt_w"/>
                                          </p:val>
                                        </p:tav>
                                        <p:tav tm="100000">
                                          <p:val>
                                            <p:strVal val="#ppt_w"/>
                                          </p:val>
                                        </p:tav>
                                      </p:tavLst>
                                    </p:anim>
                                    <p:anim calcmode="lin" valueType="num">
                                      <p:cBhvr>
                                        <p:cTn id="14" dur="500" fill="hold"/>
                                        <p:tgtEl>
                                          <p:spTgt spid="10"/>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ED78C1DD-22A5-41E3-BF00-01FAED645AE0}"/>
              </a:ext>
            </a:extLst>
          </p:cNvPr>
          <p:cNvSpPr>
            <a:spLocks noGrp="1"/>
          </p:cNvSpPr>
          <p:nvPr>
            <p:ph type="title"/>
          </p:nvPr>
        </p:nvSpPr>
        <p:spPr>
          <a:xfrm>
            <a:off x="0" y="-994"/>
            <a:ext cx="12192000" cy="453382"/>
          </a:xfrm>
          <a:prstGeom prst="rect">
            <a:avLst/>
          </a:prstGeom>
          <a:solidFill>
            <a:schemeClr val="accent1"/>
          </a:solidFill>
          <a:ln>
            <a:solidFill>
              <a:schemeClr val="accent1"/>
            </a:solidFill>
          </a:ln>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1794C432-AFEB-4007-929E-56C05060F563}"/>
              </a:ext>
            </a:extLst>
          </p:cNvPr>
          <p:cNvSpPr>
            <a:spLocks noGrp="1"/>
          </p:cNvSpPr>
          <p:nvPr>
            <p:ph type="body" idx="1"/>
          </p:nvPr>
        </p:nvSpPr>
        <p:spPr>
          <a:xfrm>
            <a:off x="414689" y="891974"/>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5EFEA277-BBA1-488B-92D0-164EA8C9CB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A6B9F7-217A-40C3-BD67-787C9791A784}" type="datetimeFigureOut">
              <a:rPr lang="zh-CN" altLang="en-US" smtClean="0"/>
              <a:t>2025/8/29</a:t>
            </a:fld>
            <a:endParaRPr lang="zh-CN" altLang="en-US"/>
          </a:p>
        </p:txBody>
      </p:sp>
      <p:sp>
        <p:nvSpPr>
          <p:cNvPr id="5" name="页脚占位符 4">
            <a:extLst>
              <a:ext uri="{FF2B5EF4-FFF2-40B4-BE49-F238E27FC236}">
                <a16:creationId xmlns:a16="http://schemas.microsoft.com/office/drawing/2014/main" id="{97F2C55D-A1F0-4FA4-B8EF-F94D12D959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dirty="0"/>
          </a:p>
        </p:txBody>
      </p:sp>
      <p:sp>
        <p:nvSpPr>
          <p:cNvPr id="6" name="灯片编号占位符 5">
            <a:extLst>
              <a:ext uri="{FF2B5EF4-FFF2-40B4-BE49-F238E27FC236}">
                <a16:creationId xmlns:a16="http://schemas.microsoft.com/office/drawing/2014/main" id="{DFBFF3BC-B3BE-42D0-9F55-D8AA6E5DC3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ltLang="zh-CN" dirty="0"/>
              <a:t>1</a:t>
            </a:r>
            <a:endParaRPr lang="zh-CN" altLang="en-US" dirty="0"/>
          </a:p>
        </p:txBody>
      </p:sp>
      <p:pic>
        <p:nvPicPr>
          <p:cNvPr id="7" name="图片 6">
            <a:extLst>
              <a:ext uri="{FF2B5EF4-FFF2-40B4-BE49-F238E27FC236}">
                <a16:creationId xmlns:a16="http://schemas.microsoft.com/office/drawing/2014/main" id="{86050A27-D153-49A8-8940-DF87E3532FA8}"/>
              </a:ext>
            </a:extLst>
          </p:cNvPr>
          <p:cNvPicPr>
            <a:picLocks noChangeAspect="1"/>
          </p:cNvPicPr>
          <p:nvPr userDrawn="1"/>
        </p:nvPicPr>
        <p:blipFill>
          <a:blip r:embed="rId13" cstate="print"/>
          <a:stretch>
            <a:fillRect/>
          </a:stretch>
        </p:blipFill>
        <p:spPr>
          <a:xfrm>
            <a:off x="11728413" y="8227"/>
            <a:ext cx="363594" cy="498333"/>
          </a:xfrm>
          <a:prstGeom prst="rect">
            <a:avLst/>
          </a:prstGeom>
        </p:spPr>
      </p:pic>
      <p:grpSp>
        <p:nvGrpSpPr>
          <p:cNvPr id="8" name="组合 7">
            <a:extLst>
              <a:ext uri="{FF2B5EF4-FFF2-40B4-BE49-F238E27FC236}">
                <a16:creationId xmlns:a16="http://schemas.microsoft.com/office/drawing/2014/main" id="{0715BA43-9AC7-46A1-B010-D26FB02AD1B5}"/>
              </a:ext>
            </a:extLst>
          </p:cNvPr>
          <p:cNvGrpSpPr/>
          <p:nvPr userDrawn="1"/>
        </p:nvGrpSpPr>
        <p:grpSpPr>
          <a:xfrm>
            <a:off x="11449466" y="6116016"/>
            <a:ext cx="621468" cy="617191"/>
            <a:chOff x="794881" y="1048888"/>
            <a:chExt cx="1142022" cy="1142022"/>
          </a:xfrm>
        </p:grpSpPr>
        <p:sp>
          <p:nvSpPr>
            <p:cNvPr id="9" name="椭圆 8">
              <a:extLst>
                <a:ext uri="{FF2B5EF4-FFF2-40B4-BE49-F238E27FC236}">
                  <a16:creationId xmlns:a16="http://schemas.microsoft.com/office/drawing/2014/main" id="{472E3B6F-655F-4200-8608-A76B53BB539A}"/>
                </a:ext>
              </a:extLst>
            </p:cNvPr>
            <p:cNvSpPr/>
            <p:nvPr/>
          </p:nvSpPr>
          <p:spPr>
            <a:xfrm>
              <a:off x="794881" y="1048888"/>
              <a:ext cx="1142022" cy="1142022"/>
            </a:xfrm>
            <a:prstGeom prst="ellipse">
              <a:avLst/>
            </a:prstGeom>
            <a:solidFill>
              <a:schemeClr val="accent1"/>
            </a:solidFill>
            <a:ln w="571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10" name="组合 9">
              <a:extLst>
                <a:ext uri="{FF2B5EF4-FFF2-40B4-BE49-F238E27FC236}">
                  <a16:creationId xmlns:a16="http://schemas.microsoft.com/office/drawing/2014/main" id="{E91B72C7-1A3C-49CC-BA42-898CB051B61E}"/>
                </a:ext>
              </a:extLst>
            </p:cNvPr>
            <p:cNvGrpSpPr/>
            <p:nvPr/>
          </p:nvGrpSpPr>
          <p:grpSpPr>
            <a:xfrm>
              <a:off x="1027705" y="1277340"/>
              <a:ext cx="676374" cy="685120"/>
              <a:chOff x="7639243" y="2325084"/>
              <a:chExt cx="726802" cy="736201"/>
            </a:xfrm>
          </p:grpSpPr>
          <p:sp>
            <p:nvSpPr>
              <p:cNvPr id="11" name="Freeform 9">
                <a:extLst>
                  <a:ext uri="{FF2B5EF4-FFF2-40B4-BE49-F238E27FC236}">
                    <a16:creationId xmlns:a16="http://schemas.microsoft.com/office/drawing/2014/main" id="{4CB78092-EC31-44A7-9FFE-D71A853EE091}"/>
                  </a:ext>
                </a:extLst>
              </p:cNvPr>
              <p:cNvSpPr>
                <a:spLocks noEditPoints="1"/>
              </p:cNvSpPr>
              <p:nvPr/>
            </p:nvSpPr>
            <p:spPr bwMode="auto">
              <a:xfrm>
                <a:off x="7639243" y="2621131"/>
                <a:ext cx="440154" cy="440154"/>
              </a:xfrm>
              <a:custGeom>
                <a:avLst/>
                <a:gdLst>
                  <a:gd name="T0" fmla="*/ 508 w 562"/>
                  <a:gd name="T1" fmla="*/ 110 h 562"/>
                  <a:gd name="T2" fmla="*/ 398 w 562"/>
                  <a:gd name="T3" fmla="*/ 108 h 562"/>
                  <a:gd name="T4" fmla="*/ 380 w 562"/>
                  <a:gd name="T5" fmla="*/ 98 h 562"/>
                  <a:gd name="T6" fmla="*/ 340 w 562"/>
                  <a:gd name="T7" fmla="*/ 82 h 562"/>
                  <a:gd name="T8" fmla="*/ 320 w 562"/>
                  <a:gd name="T9" fmla="*/ 0 h 562"/>
                  <a:gd name="T10" fmla="*/ 242 w 562"/>
                  <a:gd name="T11" fmla="*/ 76 h 562"/>
                  <a:gd name="T12" fmla="*/ 220 w 562"/>
                  <a:gd name="T13" fmla="*/ 82 h 562"/>
                  <a:gd name="T14" fmla="*/ 182 w 562"/>
                  <a:gd name="T15" fmla="*/ 98 h 562"/>
                  <a:gd name="T16" fmla="*/ 110 w 562"/>
                  <a:gd name="T17" fmla="*/ 54 h 562"/>
                  <a:gd name="T18" fmla="*/ 108 w 562"/>
                  <a:gd name="T19" fmla="*/ 164 h 562"/>
                  <a:gd name="T20" fmla="*/ 98 w 562"/>
                  <a:gd name="T21" fmla="*/ 182 h 562"/>
                  <a:gd name="T22" fmla="*/ 82 w 562"/>
                  <a:gd name="T23" fmla="*/ 220 h 562"/>
                  <a:gd name="T24" fmla="*/ 0 w 562"/>
                  <a:gd name="T25" fmla="*/ 242 h 562"/>
                  <a:gd name="T26" fmla="*/ 78 w 562"/>
                  <a:gd name="T27" fmla="*/ 320 h 562"/>
                  <a:gd name="T28" fmla="*/ 82 w 562"/>
                  <a:gd name="T29" fmla="*/ 340 h 562"/>
                  <a:gd name="T30" fmla="*/ 98 w 562"/>
                  <a:gd name="T31" fmla="*/ 378 h 562"/>
                  <a:gd name="T32" fmla="*/ 54 w 562"/>
                  <a:gd name="T33" fmla="*/ 452 h 562"/>
                  <a:gd name="T34" fmla="*/ 164 w 562"/>
                  <a:gd name="T35" fmla="*/ 452 h 562"/>
                  <a:gd name="T36" fmla="*/ 182 w 562"/>
                  <a:gd name="T37" fmla="*/ 464 h 562"/>
                  <a:gd name="T38" fmla="*/ 220 w 562"/>
                  <a:gd name="T39" fmla="*/ 480 h 562"/>
                  <a:gd name="T40" fmla="*/ 242 w 562"/>
                  <a:gd name="T41" fmla="*/ 562 h 562"/>
                  <a:gd name="T42" fmla="*/ 320 w 562"/>
                  <a:gd name="T43" fmla="*/ 484 h 562"/>
                  <a:gd name="T44" fmla="*/ 340 w 562"/>
                  <a:gd name="T45" fmla="*/ 478 h 562"/>
                  <a:gd name="T46" fmla="*/ 380 w 562"/>
                  <a:gd name="T47" fmla="*/ 464 h 562"/>
                  <a:gd name="T48" fmla="*/ 452 w 562"/>
                  <a:gd name="T49" fmla="*/ 506 h 562"/>
                  <a:gd name="T50" fmla="*/ 452 w 562"/>
                  <a:gd name="T51" fmla="*/ 396 h 562"/>
                  <a:gd name="T52" fmla="*/ 464 w 562"/>
                  <a:gd name="T53" fmla="*/ 378 h 562"/>
                  <a:gd name="T54" fmla="*/ 480 w 562"/>
                  <a:gd name="T55" fmla="*/ 340 h 562"/>
                  <a:gd name="T56" fmla="*/ 562 w 562"/>
                  <a:gd name="T57" fmla="*/ 320 h 562"/>
                  <a:gd name="T58" fmla="*/ 484 w 562"/>
                  <a:gd name="T59" fmla="*/ 240 h 562"/>
                  <a:gd name="T60" fmla="*/ 480 w 562"/>
                  <a:gd name="T61" fmla="*/ 220 h 562"/>
                  <a:gd name="T62" fmla="*/ 464 w 562"/>
                  <a:gd name="T63" fmla="*/ 182 h 562"/>
                  <a:gd name="T64" fmla="*/ 452 w 562"/>
                  <a:gd name="T65" fmla="*/ 164 h 562"/>
                  <a:gd name="T66" fmla="*/ 280 w 562"/>
                  <a:gd name="T67" fmla="*/ 366 h 562"/>
                  <a:gd name="T68" fmla="*/ 248 w 562"/>
                  <a:gd name="T69" fmla="*/ 360 h 562"/>
                  <a:gd name="T70" fmla="*/ 220 w 562"/>
                  <a:gd name="T71" fmla="*/ 342 h 562"/>
                  <a:gd name="T72" fmla="*/ 202 w 562"/>
                  <a:gd name="T73" fmla="*/ 314 h 562"/>
                  <a:gd name="T74" fmla="*/ 194 w 562"/>
                  <a:gd name="T75" fmla="*/ 280 h 562"/>
                  <a:gd name="T76" fmla="*/ 196 w 562"/>
                  <a:gd name="T77" fmla="*/ 262 h 562"/>
                  <a:gd name="T78" fmla="*/ 210 w 562"/>
                  <a:gd name="T79" fmla="*/ 232 h 562"/>
                  <a:gd name="T80" fmla="*/ 232 w 562"/>
                  <a:gd name="T81" fmla="*/ 210 h 562"/>
                  <a:gd name="T82" fmla="*/ 264 w 562"/>
                  <a:gd name="T83" fmla="*/ 196 h 562"/>
                  <a:gd name="T84" fmla="*/ 280 w 562"/>
                  <a:gd name="T85" fmla="*/ 194 h 562"/>
                  <a:gd name="T86" fmla="*/ 314 w 562"/>
                  <a:gd name="T87" fmla="*/ 202 h 562"/>
                  <a:gd name="T88" fmla="*/ 342 w 562"/>
                  <a:gd name="T89" fmla="*/ 220 h 562"/>
                  <a:gd name="T90" fmla="*/ 360 w 562"/>
                  <a:gd name="T91" fmla="*/ 246 h 562"/>
                  <a:gd name="T92" fmla="*/ 366 w 562"/>
                  <a:gd name="T93" fmla="*/ 280 h 562"/>
                  <a:gd name="T94" fmla="*/ 366 w 562"/>
                  <a:gd name="T95" fmla="*/ 298 h 562"/>
                  <a:gd name="T96" fmla="*/ 352 w 562"/>
                  <a:gd name="T97" fmla="*/ 328 h 562"/>
                  <a:gd name="T98" fmla="*/ 328 w 562"/>
                  <a:gd name="T99" fmla="*/ 352 h 562"/>
                  <a:gd name="T100" fmla="*/ 298 w 562"/>
                  <a:gd name="T101" fmla="*/ 364 h 562"/>
                  <a:gd name="T102" fmla="*/ 280 w 562"/>
                  <a:gd name="T103" fmla="*/ 366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62" h="562">
                    <a:moveTo>
                      <a:pt x="452" y="164"/>
                    </a:moveTo>
                    <a:lnTo>
                      <a:pt x="508" y="110"/>
                    </a:lnTo>
                    <a:lnTo>
                      <a:pt x="452" y="54"/>
                    </a:lnTo>
                    <a:lnTo>
                      <a:pt x="398" y="108"/>
                    </a:lnTo>
                    <a:lnTo>
                      <a:pt x="398" y="108"/>
                    </a:lnTo>
                    <a:lnTo>
                      <a:pt x="380" y="98"/>
                    </a:lnTo>
                    <a:lnTo>
                      <a:pt x="360" y="88"/>
                    </a:lnTo>
                    <a:lnTo>
                      <a:pt x="340" y="82"/>
                    </a:lnTo>
                    <a:lnTo>
                      <a:pt x="320" y="76"/>
                    </a:lnTo>
                    <a:lnTo>
                      <a:pt x="320" y="0"/>
                    </a:lnTo>
                    <a:lnTo>
                      <a:pt x="242" y="0"/>
                    </a:lnTo>
                    <a:lnTo>
                      <a:pt x="242" y="76"/>
                    </a:lnTo>
                    <a:lnTo>
                      <a:pt x="242" y="76"/>
                    </a:lnTo>
                    <a:lnTo>
                      <a:pt x="220" y="82"/>
                    </a:lnTo>
                    <a:lnTo>
                      <a:pt x="202" y="88"/>
                    </a:lnTo>
                    <a:lnTo>
                      <a:pt x="182" y="98"/>
                    </a:lnTo>
                    <a:lnTo>
                      <a:pt x="164" y="108"/>
                    </a:lnTo>
                    <a:lnTo>
                      <a:pt x="110" y="54"/>
                    </a:lnTo>
                    <a:lnTo>
                      <a:pt x="54" y="110"/>
                    </a:lnTo>
                    <a:lnTo>
                      <a:pt x="108" y="164"/>
                    </a:lnTo>
                    <a:lnTo>
                      <a:pt x="108" y="164"/>
                    </a:lnTo>
                    <a:lnTo>
                      <a:pt x="98" y="182"/>
                    </a:lnTo>
                    <a:lnTo>
                      <a:pt x="90" y="200"/>
                    </a:lnTo>
                    <a:lnTo>
                      <a:pt x="82" y="220"/>
                    </a:lnTo>
                    <a:lnTo>
                      <a:pt x="78" y="242"/>
                    </a:lnTo>
                    <a:lnTo>
                      <a:pt x="0" y="242"/>
                    </a:lnTo>
                    <a:lnTo>
                      <a:pt x="0" y="320"/>
                    </a:lnTo>
                    <a:lnTo>
                      <a:pt x="78" y="320"/>
                    </a:lnTo>
                    <a:lnTo>
                      <a:pt x="78" y="320"/>
                    </a:lnTo>
                    <a:lnTo>
                      <a:pt x="82" y="340"/>
                    </a:lnTo>
                    <a:lnTo>
                      <a:pt x="90" y="360"/>
                    </a:lnTo>
                    <a:lnTo>
                      <a:pt x="98" y="378"/>
                    </a:lnTo>
                    <a:lnTo>
                      <a:pt x="108" y="396"/>
                    </a:lnTo>
                    <a:lnTo>
                      <a:pt x="54" y="452"/>
                    </a:lnTo>
                    <a:lnTo>
                      <a:pt x="110" y="506"/>
                    </a:lnTo>
                    <a:lnTo>
                      <a:pt x="164" y="452"/>
                    </a:lnTo>
                    <a:lnTo>
                      <a:pt x="164" y="452"/>
                    </a:lnTo>
                    <a:lnTo>
                      <a:pt x="182" y="464"/>
                    </a:lnTo>
                    <a:lnTo>
                      <a:pt x="202" y="472"/>
                    </a:lnTo>
                    <a:lnTo>
                      <a:pt x="220" y="480"/>
                    </a:lnTo>
                    <a:lnTo>
                      <a:pt x="242" y="484"/>
                    </a:lnTo>
                    <a:lnTo>
                      <a:pt x="242" y="562"/>
                    </a:lnTo>
                    <a:lnTo>
                      <a:pt x="320" y="562"/>
                    </a:lnTo>
                    <a:lnTo>
                      <a:pt x="320" y="484"/>
                    </a:lnTo>
                    <a:lnTo>
                      <a:pt x="320" y="484"/>
                    </a:lnTo>
                    <a:lnTo>
                      <a:pt x="340" y="478"/>
                    </a:lnTo>
                    <a:lnTo>
                      <a:pt x="360" y="472"/>
                    </a:lnTo>
                    <a:lnTo>
                      <a:pt x="380" y="464"/>
                    </a:lnTo>
                    <a:lnTo>
                      <a:pt x="398" y="452"/>
                    </a:lnTo>
                    <a:lnTo>
                      <a:pt x="452" y="506"/>
                    </a:lnTo>
                    <a:lnTo>
                      <a:pt x="508" y="452"/>
                    </a:lnTo>
                    <a:lnTo>
                      <a:pt x="452" y="396"/>
                    </a:lnTo>
                    <a:lnTo>
                      <a:pt x="452" y="396"/>
                    </a:lnTo>
                    <a:lnTo>
                      <a:pt x="464" y="378"/>
                    </a:lnTo>
                    <a:lnTo>
                      <a:pt x="472" y="360"/>
                    </a:lnTo>
                    <a:lnTo>
                      <a:pt x="480" y="340"/>
                    </a:lnTo>
                    <a:lnTo>
                      <a:pt x="484" y="320"/>
                    </a:lnTo>
                    <a:lnTo>
                      <a:pt x="562" y="320"/>
                    </a:lnTo>
                    <a:lnTo>
                      <a:pt x="562" y="240"/>
                    </a:lnTo>
                    <a:lnTo>
                      <a:pt x="484" y="240"/>
                    </a:lnTo>
                    <a:lnTo>
                      <a:pt x="484" y="240"/>
                    </a:lnTo>
                    <a:lnTo>
                      <a:pt x="480" y="220"/>
                    </a:lnTo>
                    <a:lnTo>
                      <a:pt x="472" y="200"/>
                    </a:lnTo>
                    <a:lnTo>
                      <a:pt x="464" y="182"/>
                    </a:lnTo>
                    <a:lnTo>
                      <a:pt x="452" y="164"/>
                    </a:lnTo>
                    <a:lnTo>
                      <a:pt x="452" y="164"/>
                    </a:lnTo>
                    <a:close/>
                    <a:moveTo>
                      <a:pt x="280" y="366"/>
                    </a:moveTo>
                    <a:lnTo>
                      <a:pt x="280" y="366"/>
                    </a:lnTo>
                    <a:lnTo>
                      <a:pt x="264" y="364"/>
                    </a:lnTo>
                    <a:lnTo>
                      <a:pt x="248" y="360"/>
                    </a:lnTo>
                    <a:lnTo>
                      <a:pt x="232" y="352"/>
                    </a:lnTo>
                    <a:lnTo>
                      <a:pt x="220" y="342"/>
                    </a:lnTo>
                    <a:lnTo>
                      <a:pt x="210" y="328"/>
                    </a:lnTo>
                    <a:lnTo>
                      <a:pt x="202" y="314"/>
                    </a:lnTo>
                    <a:lnTo>
                      <a:pt x="196" y="298"/>
                    </a:lnTo>
                    <a:lnTo>
                      <a:pt x="194" y="280"/>
                    </a:lnTo>
                    <a:lnTo>
                      <a:pt x="194" y="280"/>
                    </a:lnTo>
                    <a:lnTo>
                      <a:pt x="196" y="262"/>
                    </a:lnTo>
                    <a:lnTo>
                      <a:pt x="202" y="246"/>
                    </a:lnTo>
                    <a:lnTo>
                      <a:pt x="210" y="232"/>
                    </a:lnTo>
                    <a:lnTo>
                      <a:pt x="220" y="220"/>
                    </a:lnTo>
                    <a:lnTo>
                      <a:pt x="232" y="210"/>
                    </a:lnTo>
                    <a:lnTo>
                      <a:pt x="248" y="202"/>
                    </a:lnTo>
                    <a:lnTo>
                      <a:pt x="264" y="196"/>
                    </a:lnTo>
                    <a:lnTo>
                      <a:pt x="280" y="194"/>
                    </a:lnTo>
                    <a:lnTo>
                      <a:pt x="280" y="194"/>
                    </a:lnTo>
                    <a:lnTo>
                      <a:pt x="298" y="196"/>
                    </a:lnTo>
                    <a:lnTo>
                      <a:pt x="314" y="202"/>
                    </a:lnTo>
                    <a:lnTo>
                      <a:pt x="328" y="210"/>
                    </a:lnTo>
                    <a:lnTo>
                      <a:pt x="342" y="220"/>
                    </a:lnTo>
                    <a:lnTo>
                      <a:pt x="352" y="232"/>
                    </a:lnTo>
                    <a:lnTo>
                      <a:pt x="360" y="246"/>
                    </a:lnTo>
                    <a:lnTo>
                      <a:pt x="366" y="262"/>
                    </a:lnTo>
                    <a:lnTo>
                      <a:pt x="366" y="280"/>
                    </a:lnTo>
                    <a:lnTo>
                      <a:pt x="366" y="280"/>
                    </a:lnTo>
                    <a:lnTo>
                      <a:pt x="366" y="298"/>
                    </a:lnTo>
                    <a:lnTo>
                      <a:pt x="360" y="314"/>
                    </a:lnTo>
                    <a:lnTo>
                      <a:pt x="352" y="328"/>
                    </a:lnTo>
                    <a:lnTo>
                      <a:pt x="342" y="342"/>
                    </a:lnTo>
                    <a:lnTo>
                      <a:pt x="328" y="352"/>
                    </a:lnTo>
                    <a:lnTo>
                      <a:pt x="314" y="360"/>
                    </a:lnTo>
                    <a:lnTo>
                      <a:pt x="298" y="364"/>
                    </a:lnTo>
                    <a:lnTo>
                      <a:pt x="280" y="366"/>
                    </a:lnTo>
                    <a:lnTo>
                      <a:pt x="280" y="366"/>
                    </a:lnTo>
                    <a:close/>
                  </a:path>
                </a:pathLst>
              </a:custGeom>
              <a:solidFill>
                <a:schemeClr val="bg1"/>
              </a:solidFill>
              <a:ln>
                <a:noFill/>
              </a:ln>
            </p:spPr>
            <p:txBody>
              <a:bodyPr vert="horz" wrap="square" lIns="91440" tIns="45720" rIns="91440" bIns="45720" numCol="1" anchor="t" anchorCtr="0" compatLnSpc="1"/>
              <a:lstStyle/>
              <a:p>
                <a:endParaRPr lang="zh-CN" altLang="en-US"/>
              </a:p>
            </p:txBody>
          </p:sp>
          <p:sp>
            <p:nvSpPr>
              <p:cNvPr id="12" name="Freeform 10">
                <a:extLst>
                  <a:ext uri="{FF2B5EF4-FFF2-40B4-BE49-F238E27FC236}">
                    <a16:creationId xmlns:a16="http://schemas.microsoft.com/office/drawing/2014/main" id="{9D8F8C18-F989-4100-AB10-998CAAB6EC45}"/>
                  </a:ext>
                </a:extLst>
              </p:cNvPr>
              <p:cNvSpPr>
                <a:spLocks noEditPoints="1"/>
              </p:cNvSpPr>
              <p:nvPr/>
            </p:nvSpPr>
            <p:spPr bwMode="auto">
              <a:xfrm>
                <a:off x="7799014" y="2325084"/>
                <a:ext cx="567031" cy="570164"/>
              </a:xfrm>
              <a:custGeom>
                <a:avLst/>
                <a:gdLst>
                  <a:gd name="T0" fmla="*/ 704 w 724"/>
                  <a:gd name="T1" fmla="*/ 616 h 728"/>
                  <a:gd name="T2" fmla="*/ 706 w 724"/>
                  <a:gd name="T3" fmla="*/ 616 h 728"/>
                  <a:gd name="T4" fmla="*/ 322 w 724"/>
                  <a:gd name="T5" fmla="*/ 232 h 728"/>
                  <a:gd name="T6" fmla="*/ 322 w 724"/>
                  <a:gd name="T7" fmla="*/ 50 h 728"/>
                  <a:gd name="T8" fmla="*/ 136 w 724"/>
                  <a:gd name="T9" fmla="*/ 0 h 728"/>
                  <a:gd name="T10" fmla="*/ 116 w 724"/>
                  <a:gd name="T11" fmla="*/ 20 h 728"/>
                  <a:gd name="T12" fmla="*/ 214 w 724"/>
                  <a:gd name="T13" fmla="*/ 118 h 728"/>
                  <a:gd name="T14" fmla="*/ 118 w 724"/>
                  <a:gd name="T15" fmla="*/ 214 h 728"/>
                  <a:gd name="T16" fmla="*/ 20 w 724"/>
                  <a:gd name="T17" fmla="*/ 116 h 728"/>
                  <a:gd name="T18" fmla="*/ 0 w 724"/>
                  <a:gd name="T19" fmla="*/ 136 h 728"/>
                  <a:gd name="T20" fmla="*/ 50 w 724"/>
                  <a:gd name="T21" fmla="*/ 322 h 728"/>
                  <a:gd name="T22" fmla="*/ 226 w 724"/>
                  <a:gd name="T23" fmla="*/ 322 h 728"/>
                  <a:gd name="T24" fmla="*/ 226 w 724"/>
                  <a:gd name="T25" fmla="*/ 322 h 728"/>
                  <a:gd name="T26" fmla="*/ 610 w 724"/>
                  <a:gd name="T27" fmla="*/ 710 h 728"/>
                  <a:gd name="T28" fmla="*/ 612 w 724"/>
                  <a:gd name="T29" fmla="*/ 710 h 728"/>
                  <a:gd name="T30" fmla="*/ 612 w 724"/>
                  <a:gd name="T31" fmla="*/ 710 h 728"/>
                  <a:gd name="T32" fmla="*/ 622 w 724"/>
                  <a:gd name="T33" fmla="*/ 718 h 728"/>
                  <a:gd name="T34" fmla="*/ 634 w 724"/>
                  <a:gd name="T35" fmla="*/ 724 h 728"/>
                  <a:gd name="T36" fmla="*/ 646 w 724"/>
                  <a:gd name="T37" fmla="*/ 728 h 728"/>
                  <a:gd name="T38" fmla="*/ 658 w 724"/>
                  <a:gd name="T39" fmla="*/ 728 h 728"/>
                  <a:gd name="T40" fmla="*/ 670 w 724"/>
                  <a:gd name="T41" fmla="*/ 728 h 728"/>
                  <a:gd name="T42" fmla="*/ 682 w 724"/>
                  <a:gd name="T43" fmla="*/ 724 h 728"/>
                  <a:gd name="T44" fmla="*/ 694 w 724"/>
                  <a:gd name="T45" fmla="*/ 718 h 728"/>
                  <a:gd name="T46" fmla="*/ 704 w 724"/>
                  <a:gd name="T47" fmla="*/ 710 h 728"/>
                  <a:gd name="T48" fmla="*/ 704 w 724"/>
                  <a:gd name="T49" fmla="*/ 710 h 728"/>
                  <a:gd name="T50" fmla="*/ 712 w 724"/>
                  <a:gd name="T51" fmla="*/ 700 h 728"/>
                  <a:gd name="T52" fmla="*/ 718 w 724"/>
                  <a:gd name="T53" fmla="*/ 688 h 728"/>
                  <a:gd name="T54" fmla="*/ 722 w 724"/>
                  <a:gd name="T55" fmla="*/ 676 h 728"/>
                  <a:gd name="T56" fmla="*/ 724 w 724"/>
                  <a:gd name="T57" fmla="*/ 664 h 728"/>
                  <a:gd name="T58" fmla="*/ 722 w 724"/>
                  <a:gd name="T59" fmla="*/ 652 h 728"/>
                  <a:gd name="T60" fmla="*/ 718 w 724"/>
                  <a:gd name="T61" fmla="*/ 638 h 728"/>
                  <a:gd name="T62" fmla="*/ 712 w 724"/>
                  <a:gd name="T63" fmla="*/ 628 h 728"/>
                  <a:gd name="T64" fmla="*/ 704 w 724"/>
                  <a:gd name="T65" fmla="*/ 616 h 728"/>
                  <a:gd name="T66" fmla="*/ 704 w 724"/>
                  <a:gd name="T67" fmla="*/ 616 h 728"/>
                  <a:gd name="T68" fmla="*/ 680 w 724"/>
                  <a:gd name="T69" fmla="*/ 686 h 728"/>
                  <a:gd name="T70" fmla="*/ 680 w 724"/>
                  <a:gd name="T71" fmla="*/ 686 h 728"/>
                  <a:gd name="T72" fmla="*/ 670 w 724"/>
                  <a:gd name="T73" fmla="*/ 692 h 728"/>
                  <a:gd name="T74" fmla="*/ 658 w 724"/>
                  <a:gd name="T75" fmla="*/ 694 h 728"/>
                  <a:gd name="T76" fmla="*/ 648 w 724"/>
                  <a:gd name="T77" fmla="*/ 692 h 728"/>
                  <a:gd name="T78" fmla="*/ 642 w 724"/>
                  <a:gd name="T79" fmla="*/ 690 h 728"/>
                  <a:gd name="T80" fmla="*/ 638 w 724"/>
                  <a:gd name="T81" fmla="*/ 686 h 728"/>
                  <a:gd name="T82" fmla="*/ 638 w 724"/>
                  <a:gd name="T83" fmla="*/ 686 h 728"/>
                  <a:gd name="T84" fmla="*/ 632 w 724"/>
                  <a:gd name="T85" fmla="*/ 676 h 728"/>
                  <a:gd name="T86" fmla="*/ 630 w 724"/>
                  <a:gd name="T87" fmla="*/ 664 h 728"/>
                  <a:gd name="T88" fmla="*/ 632 w 724"/>
                  <a:gd name="T89" fmla="*/ 654 h 728"/>
                  <a:gd name="T90" fmla="*/ 638 w 724"/>
                  <a:gd name="T91" fmla="*/ 644 h 728"/>
                  <a:gd name="T92" fmla="*/ 638 w 724"/>
                  <a:gd name="T93" fmla="*/ 644 h 728"/>
                  <a:gd name="T94" fmla="*/ 648 w 724"/>
                  <a:gd name="T95" fmla="*/ 638 h 728"/>
                  <a:gd name="T96" fmla="*/ 658 w 724"/>
                  <a:gd name="T97" fmla="*/ 636 h 728"/>
                  <a:gd name="T98" fmla="*/ 670 w 724"/>
                  <a:gd name="T99" fmla="*/ 638 h 728"/>
                  <a:gd name="T100" fmla="*/ 680 w 724"/>
                  <a:gd name="T101" fmla="*/ 644 h 728"/>
                  <a:gd name="T102" fmla="*/ 680 w 724"/>
                  <a:gd name="T103" fmla="*/ 644 h 728"/>
                  <a:gd name="T104" fmla="*/ 686 w 724"/>
                  <a:gd name="T105" fmla="*/ 654 h 728"/>
                  <a:gd name="T106" fmla="*/ 688 w 724"/>
                  <a:gd name="T107" fmla="*/ 664 h 728"/>
                  <a:gd name="T108" fmla="*/ 686 w 724"/>
                  <a:gd name="T109" fmla="*/ 676 h 728"/>
                  <a:gd name="T110" fmla="*/ 684 w 724"/>
                  <a:gd name="T111" fmla="*/ 680 h 728"/>
                  <a:gd name="T112" fmla="*/ 680 w 724"/>
                  <a:gd name="T113" fmla="*/ 686 h 728"/>
                  <a:gd name="T114" fmla="*/ 680 w 724"/>
                  <a:gd name="T115" fmla="*/ 686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24" h="728">
                    <a:moveTo>
                      <a:pt x="704" y="616"/>
                    </a:moveTo>
                    <a:lnTo>
                      <a:pt x="706" y="616"/>
                    </a:lnTo>
                    <a:lnTo>
                      <a:pt x="322" y="232"/>
                    </a:lnTo>
                    <a:lnTo>
                      <a:pt x="322" y="50"/>
                    </a:lnTo>
                    <a:lnTo>
                      <a:pt x="136" y="0"/>
                    </a:lnTo>
                    <a:lnTo>
                      <a:pt x="116" y="20"/>
                    </a:lnTo>
                    <a:lnTo>
                      <a:pt x="214" y="118"/>
                    </a:lnTo>
                    <a:lnTo>
                      <a:pt x="118" y="214"/>
                    </a:lnTo>
                    <a:lnTo>
                      <a:pt x="20" y="116"/>
                    </a:lnTo>
                    <a:lnTo>
                      <a:pt x="0" y="136"/>
                    </a:lnTo>
                    <a:lnTo>
                      <a:pt x="50" y="322"/>
                    </a:lnTo>
                    <a:lnTo>
                      <a:pt x="226" y="322"/>
                    </a:lnTo>
                    <a:lnTo>
                      <a:pt x="226" y="322"/>
                    </a:lnTo>
                    <a:lnTo>
                      <a:pt x="610" y="710"/>
                    </a:lnTo>
                    <a:lnTo>
                      <a:pt x="612" y="710"/>
                    </a:lnTo>
                    <a:lnTo>
                      <a:pt x="612" y="710"/>
                    </a:lnTo>
                    <a:lnTo>
                      <a:pt x="622" y="718"/>
                    </a:lnTo>
                    <a:lnTo>
                      <a:pt x="634" y="724"/>
                    </a:lnTo>
                    <a:lnTo>
                      <a:pt x="646" y="728"/>
                    </a:lnTo>
                    <a:lnTo>
                      <a:pt x="658" y="728"/>
                    </a:lnTo>
                    <a:lnTo>
                      <a:pt x="670" y="728"/>
                    </a:lnTo>
                    <a:lnTo>
                      <a:pt x="682" y="724"/>
                    </a:lnTo>
                    <a:lnTo>
                      <a:pt x="694" y="718"/>
                    </a:lnTo>
                    <a:lnTo>
                      <a:pt x="704" y="710"/>
                    </a:lnTo>
                    <a:lnTo>
                      <a:pt x="704" y="710"/>
                    </a:lnTo>
                    <a:lnTo>
                      <a:pt x="712" y="700"/>
                    </a:lnTo>
                    <a:lnTo>
                      <a:pt x="718" y="688"/>
                    </a:lnTo>
                    <a:lnTo>
                      <a:pt x="722" y="676"/>
                    </a:lnTo>
                    <a:lnTo>
                      <a:pt x="724" y="664"/>
                    </a:lnTo>
                    <a:lnTo>
                      <a:pt x="722" y="652"/>
                    </a:lnTo>
                    <a:lnTo>
                      <a:pt x="718" y="638"/>
                    </a:lnTo>
                    <a:lnTo>
                      <a:pt x="712" y="628"/>
                    </a:lnTo>
                    <a:lnTo>
                      <a:pt x="704" y="616"/>
                    </a:lnTo>
                    <a:lnTo>
                      <a:pt x="704" y="616"/>
                    </a:lnTo>
                    <a:close/>
                    <a:moveTo>
                      <a:pt x="680" y="686"/>
                    </a:moveTo>
                    <a:lnTo>
                      <a:pt x="680" y="686"/>
                    </a:lnTo>
                    <a:lnTo>
                      <a:pt x="670" y="692"/>
                    </a:lnTo>
                    <a:lnTo>
                      <a:pt x="658" y="694"/>
                    </a:lnTo>
                    <a:lnTo>
                      <a:pt x="648" y="692"/>
                    </a:lnTo>
                    <a:lnTo>
                      <a:pt x="642" y="690"/>
                    </a:lnTo>
                    <a:lnTo>
                      <a:pt x="638" y="686"/>
                    </a:lnTo>
                    <a:lnTo>
                      <a:pt x="638" y="686"/>
                    </a:lnTo>
                    <a:lnTo>
                      <a:pt x="632" y="676"/>
                    </a:lnTo>
                    <a:lnTo>
                      <a:pt x="630" y="664"/>
                    </a:lnTo>
                    <a:lnTo>
                      <a:pt x="632" y="654"/>
                    </a:lnTo>
                    <a:lnTo>
                      <a:pt x="638" y="644"/>
                    </a:lnTo>
                    <a:lnTo>
                      <a:pt x="638" y="644"/>
                    </a:lnTo>
                    <a:lnTo>
                      <a:pt x="648" y="638"/>
                    </a:lnTo>
                    <a:lnTo>
                      <a:pt x="658" y="636"/>
                    </a:lnTo>
                    <a:lnTo>
                      <a:pt x="670" y="638"/>
                    </a:lnTo>
                    <a:lnTo>
                      <a:pt x="680" y="644"/>
                    </a:lnTo>
                    <a:lnTo>
                      <a:pt x="680" y="644"/>
                    </a:lnTo>
                    <a:lnTo>
                      <a:pt x="686" y="654"/>
                    </a:lnTo>
                    <a:lnTo>
                      <a:pt x="688" y="664"/>
                    </a:lnTo>
                    <a:lnTo>
                      <a:pt x="686" y="676"/>
                    </a:lnTo>
                    <a:lnTo>
                      <a:pt x="684" y="680"/>
                    </a:lnTo>
                    <a:lnTo>
                      <a:pt x="680" y="686"/>
                    </a:lnTo>
                    <a:lnTo>
                      <a:pt x="680" y="686"/>
                    </a:lnTo>
                    <a:close/>
                  </a:path>
                </a:pathLst>
              </a:custGeom>
              <a:solidFill>
                <a:schemeClr val="bg1"/>
              </a:solidFill>
              <a:ln>
                <a:noFill/>
              </a:ln>
            </p:spPr>
            <p:txBody>
              <a:bodyPr vert="horz" wrap="square" lIns="91440" tIns="45720" rIns="91440" bIns="45720" numCol="1" anchor="t" anchorCtr="0" compatLnSpc="1"/>
              <a:lstStyle/>
              <a:p>
                <a:endParaRPr lang="zh-CN" altLang="en-US"/>
              </a:p>
            </p:txBody>
          </p:sp>
        </p:grpSp>
      </p:grpSp>
    </p:spTree>
    <p:extLst>
      <p:ext uri="{BB962C8B-B14F-4D97-AF65-F5344CB8AC3E}">
        <p14:creationId xmlns:p14="http://schemas.microsoft.com/office/powerpoint/2010/main" val="86137346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4/3*#ppt_w"/>
                                          </p:val>
                                        </p:tav>
                                        <p:tav tm="100000">
                                          <p:val>
                                            <p:strVal val="#ppt_w"/>
                                          </p:val>
                                        </p:tav>
                                      </p:tavLst>
                                    </p:anim>
                                    <p:anim calcmode="lin" valueType="num">
                                      <p:cBhvr>
                                        <p:cTn id="8" dur="500" fill="hold"/>
                                        <p:tgtEl>
                                          <p:spTgt spid="8"/>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txStyles>
    <p:titleStyle>
      <a:lvl1pPr algn="l" defTabSz="914400" rtl="0" eaLnBrk="1" latinLnBrk="0" hangingPunct="1">
        <a:lnSpc>
          <a:spcPct val="90000"/>
        </a:lnSpc>
        <a:spcBef>
          <a:spcPct val="0"/>
        </a:spcBef>
        <a:buNone/>
        <a:defRPr sz="2400" b="1" kern="1200">
          <a:solidFill>
            <a:schemeClr val="tx1"/>
          </a:solidFill>
          <a:latin typeface="黑体" panose="02010609060101010101" pitchFamily="49" charset="-122"/>
          <a:ea typeface="黑体" panose="02010609060101010101" pitchFamily="49" charset="-122"/>
          <a:cs typeface="+mj-cs"/>
        </a:defRPr>
      </a:lvl1pPr>
    </p:titleStyle>
    <p:bodyStyle>
      <a:lvl1pPr marL="228600" indent="-228600" algn="l" defTabSz="914400" rtl="0" eaLnBrk="1" latinLnBrk="0" hangingPunct="1">
        <a:lnSpc>
          <a:spcPct val="150000"/>
        </a:lnSpc>
        <a:spcBef>
          <a:spcPts val="0"/>
        </a:spcBef>
        <a:buFont typeface="Wingdings" panose="05000000000000000000" pitchFamily="2" charset="2"/>
        <a:buChar char="Ø"/>
        <a:defRPr sz="24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150000"/>
        </a:lnSpc>
        <a:spcBef>
          <a:spcPts val="0"/>
        </a:spcBef>
        <a:buFont typeface="Wingdings" panose="05000000000000000000" pitchFamily="2" charset="2"/>
        <a:buChar char="n"/>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150000"/>
        </a:lnSpc>
        <a:spcBef>
          <a:spcPts val="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150000"/>
        </a:lnSpc>
        <a:spcBef>
          <a:spcPts val="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150000"/>
        </a:lnSpc>
        <a:spcBef>
          <a:spcPts val="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241D637E-730A-4E06-AA35-F0257148C796}"/>
              </a:ext>
            </a:extLst>
          </p:cNvPr>
          <p:cNvSpPr/>
          <p:nvPr/>
        </p:nvSpPr>
        <p:spPr>
          <a:xfrm>
            <a:off x="1751162" y="2273908"/>
            <a:ext cx="9309833" cy="1312090"/>
          </a:xfrm>
          <a:prstGeom prst="rect">
            <a:avLst/>
          </a:prstGeom>
        </p:spPr>
        <p:txBody>
          <a:bodyPr wrap="square">
            <a:spAutoFit/>
          </a:bodyPr>
          <a:lstStyle/>
          <a:p>
            <a:pPr indent="266700" algn="ctr">
              <a:lnSpc>
                <a:spcPct val="150000"/>
              </a:lnSpc>
            </a:pPr>
            <a:r>
              <a:rPr lang="en-US" altLang="zh-CN" sz="2800" b="1" kern="100" dirty="0">
                <a:solidFill>
                  <a:schemeClr val="bg1">
                    <a:lumMod val="95000"/>
                  </a:schemeClr>
                </a:solidFill>
                <a:effectLst/>
                <a:latin typeface="等线" panose="02010600030101010101" pitchFamily="2" charset="-122"/>
                <a:ea typeface="宋体" panose="02010600030101010101" pitchFamily="2" charset="-122"/>
                <a:cs typeface="Times New Roman" panose="02020603050405020304" pitchFamily="18" charset="0"/>
              </a:rPr>
              <a:t>Challenges of China’s Pension System and Potential Solutions</a:t>
            </a:r>
            <a:endParaRPr lang="zh-CN" altLang="zh-CN" sz="2800" b="1" kern="100" dirty="0">
              <a:solidFill>
                <a:schemeClr val="bg1">
                  <a:lumMod val="95000"/>
                </a:schemeClr>
              </a:solidFill>
              <a:effectLst/>
              <a:latin typeface="等线" panose="02010600030101010101" pitchFamily="2" charset="-122"/>
              <a:ea typeface="等线" panose="02010600030101010101" pitchFamily="2" charset="-122"/>
              <a:cs typeface="Times New Roman" panose="02020603050405020304" pitchFamily="18" charset="0"/>
            </a:endParaRPr>
          </a:p>
        </p:txBody>
      </p:sp>
      <p:sp>
        <p:nvSpPr>
          <p:cNvPr id="5" name="矩形 4">
            <a:extLst>
              <a:ext uri="{FF2B5EF4-FFF2-40B4-BE49-F238E27FC236}">
                <a16:creationId xmlns:a16="http://schemas.microsoft.com/office/drawing/2014/main" id="{4A069487-803C-45A7-99E6-3ED257C4EA89}"/>
              </a:ext>
            </a:extLst>
          </p:cNvPr>
          <p:cNvSpPr/>
          <p:nvPr/>
        </p:nvSpPr>
        <p:spPr>
          <a:xfrm>
            <a:off x="1981199" y="4788831"/>
            <a:ext cx="9647061" cy="369332"/>
          </a:xfrm>
          <a:prstGeom prst="rect">
            <a:avLst/>
          </a:prstGeom>
        </p:spPr>
        <p:txBody>
          <a:bodyPr wrap="square">
            <a:spAutoFit/>
          </a:bodyPr>
          <a:lstStyle/>
          <a:p>
            <a:r>
              <a:rPr lang="en-US" altLang="zh-CN" b="1" dirty="0">
                <a:latin typeface="微软雅黑" panose="020B0503020204020204" pitchFamily="34" charset="-122"/>
                <a:ea typeface="微软雅黑" panose="020B0503020204020204" pitchFamily="34" charset="-122"/>
              </a:rPr>
              <a:t>Reporter: Nana Ding</a:t>
            </a:r>
            <a:r>
              <a:rPr lang="zh-CN" altLang="en-US" b="1" dirty="0">
                <a:latin typeface="微软雅黑" panose="020B0503020204020204" pitchFamily="34" charset="-122"/>
                <a:ea typeface="微软雅黑" panose="020B0503020204020204" pitchFamily="34" charset="-122"/>
              </a:rPr>
              <a:t> </a:t>
            </a:r>
            <a:r>
              <a:rPr lang="en-US" altLang="zh-CN" b="1" dirty="0">
                <a:latin typeface="微软雅黑" panose="020B0503020204020204" pitchFamily="34" charset="-122"/>
                <a:ea typeface="微软雅黑" panose="020B0503020204020204" pitchFamily="34" charset="-122"/>
              </a:rPr>
              <a:t>(Chair)</a:t>
            </a:r>
            <a:r>
              <a:rPr lang="zh-CN" altLang="en-US" b="1" dirty="0">
                <a:latin typeface="微软雅黑" panose="020B0503020204020204" pitchFamily="34" charset="-122"/>
                <a:ea typeface="微软雅黑" panose="020B0503020204020204" pitchFamily="34" charset="-122"/>
              </a:rPr>
              <a:t>                </a:t>
            </a:r>
            <a:r>
              <a:rPr lang="en-US" altLang="zh-CN" b="1" i="0" dirty="0">
                <a:solidFill>
                  <a:srgbClr val="404040"/>
                </a:solidFill>
                <a:effectLst/>
                <a:latin typeface="quote-cjk-patch"/>
              </a:rPr>
              <a:t>Supervisor</a:t>
            </a:r>
            <a:r>
              <a:rPr lang="zh-CN" altLang="en-US" b="1" i="0" dirty="0">
                <a:solidFill>
                  <a:srgbClr val="404040"/>
                </a:solidFill>
                <a:effectLst/>
                <a:latin typeface="微软雅黑" panose="020B0503020204020204" pitchFamily="34" charset="-122"/>
                <a:ea typeface="微软雅黑" panose="020B0503020204020204" pitchFamily="34" charset="-122"/>
              </a:rPr>
              <a:t>： </a:t>
            </a:r>
            <a:r>
              <a:rPr lang="en-US" altLang="zh-CN" b="1" i="0" dirty="0" err="1">
                <a:solidFill>
                  <a:srgbClr val="404040"/>
                </a:solidFill>
                <a:effectLst/>
                <a:latin typeface="微软雅黑" panose="020B0503020204020204" pitchFamily="34" charset="-122"/>
                <a:ea typeface="微软雅黑" panose="020B0503020204020204" pitchFamily="34" charset="-122"/>
              </a:rPr>
              <a:t>Runhuan</a:t>
            </a:r>
            <a:r>
              <a:rPr lang="en-US" altLang="zh-CN" b="1" i="0" dirty="0">
                <a:solidFill>
                  <a:srgbClr val="404040"/>
                </a:solidFill>
                <a:effectLst/>
                <a:latin typeface="微软雅黑" panose="020B0503020204020204" pitchFamily="34" charset="-122"/>
                <a:ea typeface="微软雅黑" panose="020B0503020204020204" pitchFamily="34" charset="-122"/>
              </a:rPr>
              <a:t> Feng and </a:t>
            </a:r>
            <a:r>
              <a:rPr lang="en-US" altLang="zh-CN" b="1" i="0" dirty="0" err="1">
                <a:solidFill>
                  <a:srgbClr val="404040"/>
                </a:solidFill>
                <a:effectLst/>
                <a:latin typeface="微软雅黑" panose="020B0503020204020204" pitchFamily="34" charset="-122"/>
                <a:ea typeface="微软雅黑" panose="020B0503020204020204" pitchFamily="34" charset="-122"/>
              </a:rPr>
              <a:t>Zaigui</a:t>
            </a:r>
            <a:r>
              <a:rPr lang="en-US" altLang="zh-CN" b="1" i="0" dirty="0">
                <a:solidFill>
                  <a:srgbClr val="404040"/>
                </a:solidFill>
                <a:effectLst/>
                <a:latin typeface="微软雅黑" panose="020B0503020204020204" pitchFamily="34" charset="-122"/>
                <a:ea typeface="微软雅黑" panose="020B0503020204020204" pitchFamily="34" charset="-122"/>
              </a:rPr>
              <a:t> Yang</a:t>
            </a:r>
            <a:endParaRPr lang="zh-CN" altLang="en-US"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13366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52B3CF54-4D53-465C-A759-3B0598307F26}"/>
              </a:ext>
            </a:extLst>
          </p:cNvPr>
          <p:cNvSpPr>
            <a:spLocks noGrp="1"/>
          </p:cNvSpPr>
          <p:nvPr>
            <p:ph idx="1"/>
          </p:nvPr>
        </p:nvSpPr>
        <p:spPr/>
        <p:txBody>
          <a:bodyPr>
            <a:normAutofit/>
          </a:bodyPr>
          <a:lstStyle/>
          <a:p>
            <a:pPr algn="just">
              <a:lnSpc>
                <a:spcPct val="115000"/>
              </a:lnSpc>
            </a:pPr>
            <a:r>
              <a:rPr lang="en-US" altLang="zh-CN" sz="1800" b="1" kern="100" dirty="0">
                <a:effectLst/>
                <a:ea typeface="等线" panose="02010600030101010101" pitchFamily="2" charset="-122"/>
              </a:rPr>
              <a:t>3.1 </a:t>
            </a:r>
            <a:r>
              <a:rPr lang="en-US" altLang="zh-CN" sz="1800" b="1" kern="100" dirty="0">
                <a:solidFill>
                  <a:srgbClr val="404040"/>
                </a:solidFill>
                <a:effectLst/>
                <a:ea typeface="等线" panose="02010600030101010101" pitchFamily="2" charset="-122"/>
              </a:rPr>
              <a:t>Scheme Design for the Basic Pension Insurance for Enterprise Employees(BPEE)</a:t>
            </a:r>
            <a:endParaRPr lang="zh-CN" altLang="zh-CN" sz="1800" kern="100" dirty="0">
              <a:effectLst/>
              <a:ea typeface="等线" panose="02010600030101010101" pitchFamily="2" charset="-122"/>
            </a:endParaRPr>
          </a:p>
          <a:p>
            <a:endParaRPr lang="zh-CN" altLang="en-US" b="0" dirty="0"/>
          </a:p>
        </p:txBody>
      </p:sp>
      <p:sp>
        <p:nvSpPr>
          <p:cNvPr id="6" name="标题 1">
            <a:extLst>
              <a:ext uri="{FF2B5EF4-FFF2-40B4-BE49-F238E27FC236}">
                <a16:creationId xmlns:a16="http://schemas.microsoft.com/office/drawing/2014/main" id="{E61D6995-66A0-4D68-A19F-97B9483FD448}"/>
              </a:ext>
            </a:extLst>
          </p:cNvPr>
          <p:cNvSpPr>
            <a:spLocks noGrp="1"/>
          </p:cNvSpPr>
          <p:nvPr>
            <p:ph type="title"/>
          </p:nvPr>
        </p:nvSpPr>
        <p:spPr>
          <a:xfrm>
            <a:off x="0" y="-1588"/>
            <a:ext cx="11626850" cy="454026"/>
          </a:xfrm>
        </p:spPr>
        <p:txBody>
          <a:bodyPr>
            <a:normAutofit/>
          </a:bodyPr>
          <a:lstStyle/>
          <a:p>
            <a:r>
              <a:rPr lang="en-US" altLang="zh-CN" sz="2400" kern="100" dirty="0">
                <a:effectLst/>
                <a:latin typeface="等线" panose="02010600030101010101" pitchFamily="2" charset="-122"/>
                <a:ea typeface="等线" panose="02010600030101010101" pitchFamily="2" charset="-122"/>
                <a:cs typeface="Times New Roman" panose="02020603050405020304" pitchFamily="18" charset="0"/>
              </a:rPr>
              <a:t>3 </a:t>
            </a:r>
            <a:r>
              <a:rPr lang="en-US" altLang="zh-CN" sz="2400" kern="100" dirty="0">
                <a:solidFill>
                  <a:srgbClr val="FF0000"/>
                </a:solidFill>
                <a:effectLst/>
                <a:latin typeface="Times New Roman" panose="02020603050405020304" pitchFamily="18" charset="0"/>
                <a:ea typeface="等线" panose="02010600030101010101" pitchFamily="2" charset="-122"/>
                <a:cs typeface="Times New Roman" panose="02020603050405020304" pitchFamily="18" charset="0"/>
              </a:rPr>
              <a:t> </a:t>
            </a:r>
            <a:r>
              <a:rPr lang="en-US" altLang="zh-CN" sz="2400" kern="100" dirty="0">
                <a:latin typeface="Times New Roman" panose="02020603050405020304" pitchFamily="18" charset="0"/>
                <a:ea typeface="等线" panose="02010600030101010101" pitchFamily="2" charset="-122"/>
                <a:cs typeface="Times New Roman" panose="02020603050405020304" pitchFamily="18" charset="0"/>
              </a:rPr>
              <a:t>The </a:t>
            </a:r>
            <a:r>
              <a:rPr lang="en-US" altLang="zh-CN" sz="2400" kern="0" dirty="0">
                <a:effectLst/>
                <a:latin typeface="Times New Roman" panose="02020603050405020304" pitchFamily="18" charset="0"/>
                <a:ea typeface="宋体" panose="02010600030101010101" pitchFamily="2" charset="-122"/>
                <a:cs typeface="Times New Roman" panose="02020603050405020304" pitchFamily="18" charset="0"/>
              </a:rPr>
              <a:t>UCD System</a:t>
            </a:r>
            <a:endParaRPr lang="zh-CN" altLang="en-US" dirty="0"/>
          </a:p>
        </p:txBody>
      </p:sp>
      <p:pic>
        <p:nvPicPr>
          <p:cNvPr id="7" name="图片 6">
            <a:extLst>
              <a:ext uri="{FF2B5EF4-FFF2-40B4-BE49-F238E27FC236}">
                <a16:creationId xmlns:a16="http://schemas.microsoft.com/office/drawing/2014/main" id="{D46C489A-6113-4D1E-B2FD-DDD5EDBAF88C}"/>
              </a:ext>
            </a:extLst>
          </p:cNvPr>
          <p:cNvPicPr>
            <a:picLocks noChangeAspect="1"/>
          </p:cNvPicPr>
          <p:nvPr/>
        </p:nvPicPr>
        <p:blipFill>
          <a:blip r:embed="rId3"/>
          <a:stretch>
            <a:fillRect/>
          </a:stretch>
        </p:blipFill>
        <p:spPr>
          <a:xfrm>
            <a:off x="1132114" y="1430442"/>
            <a:ext cx="9285515" cy="4639440"/>
          </a:xfrm>
          <a:prstGeom prst="rect">
            <a:avLst/>
          </a:prstGeom>
        </p:spPr>
      </p:pic>
      <p:sp>
        <p:nvSpPr>
          <p:cNvPr id="8" name="灯片编号占位符 7">
            <a:extLst>
              <a:ext uri="{FF2B5EF4-FFF2-40B4-BE49-F238E27FC236}">
                <a16:creationId xmlns:a16="http://schemas.microsoft.com/office/drawing/2014/main" id="{8F4F532D-A866-4F10-88EB-5D40085888CB}"/>
              </a:ext>
            </a:extLst>
          </p:cNvPr>
          <p:cNvSpPr>
            <a:spLocks noGrp="1"/>
          </p:cNvSpPr>
          <p:nvPr>
            <p:ph type="sldNum" sz="quarter" idx="12"/>
          </p:nvPr>
        </p:nvSpPr>
        <p:spPr/>
        <p:txBody>
          <a:bodyPr/>
          <a:lstStyle/>
          <a:p>
            <a:fld id="{95F28DFE-3F8E-4102-9857-4B52792BF0B2}" type="slidenum">
              <a:rPr lang="zh-CN" altLang="en-US" smtClean="0"/>
              <a:t>10</a:t>
            </a:fld>
            <a:endParaRPr lang="zh-CN" altLang="en-US"/>
          </a:p>
        </p:txBody>
      </p:sp>
    </p:spTree>
    <p:extLst>
      <p:ext uri="{BB962C8B-B14F-4D97-AF65-F5344CB8AC3E}">
        <p14:creationId xmlns:p14="http://schemas.microsoft.com/office/powerpoint/2010/main" val="1862705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52B3CF54-4D53-465C-A759-3B0598307F26}"/>
              </a:ext>
            </a:extLst>
          </p:cNvPr>
          <p:cNvSpPr>
            <a:spLocks noGrp="1"/>
          </p:cNvSpPr>
          <p:nvPr>
            <p:ph idx="1"/>
          </p:nvPr>
        </p:nvSpPr>
        <p:spPr/>
        <p:txBody>
          <a:bodyPr>
            <a:normAutofit/>
          </a:bodyPr>
          <a:lstStyle/>
          <a:p>
            <a:pPr algn="just">
              <a:lnSpc>
                <a:spcPct val="115000"/>
              </a:lnSpc>
            </a:pPr>
            <a:r>
              <a:rPr lang="en-US" altLang="zh-CN" sz="1800" b="1" kern="100" dirty="0">
                <a:effectLst/>
                <a:ea typeface="等线" panose="02010600030101010101" pitchFamily="2" charset="-122"/>
              </a:rPr>
              <a:t>3.1 </a:t>
            </a:r>
            <a:r>
              <a:rPr lang="en-US" altLang="zh-CN" sz="1800" b="1" kern="100" dirty="0">
                <a:solidFill>
                  <a:srgbClr val="404040"/>
                </a:solidFill>
                <a:effectLst/>
                <a:ea typeface="等线" panose="02010600030101010101" pitchFamily="2" charset="-122"/>
              </a:rPr>
              <a:t>Scheme Design for the Basic Pension Insurance for Enterprise Employees(BPEE)</a:t>
            </a:r>
            <a:endParaRPr lang="zh-CN" altLang="zh-CN" sz="1800" kern="100" dirty="0">
              <a:effectLst/>
              <a:ea typeface="等线" panose="02010600030101010101" pitchFamily="2" charset="-122"/>
            </a:endParaRPr>
          </a:p>
          <a:p>
            <a:endParaRPr lang="zh-CN" altLang="en-US" b="0" dirty="0"/>
          </a:p>
        </p:txBody>
      </p:sp>
      <p:sp>
        <p:nvSpPr>
          <p:cNvPr id="6" name="标题 1">
            <a:extLst>
              <a:ext uri="{FF2B5EF4-FFF2-40B4-BE49-F238E27FC236}">
                <a16:creationId xmlns:a16="http://schemas.microsoft.com/office/drawing/2014/main" id="{E61D6995-66A0-4D68-A19F-97B9483FD448}"/>
              </a:ext>
            </a:extLst>
          </p:cNvPr>
          <p:cNvSpPr>
            <a:spLocks noGrp="1"/>
          </p:cNvSpPr>
          <p:nvPr>
            <p:ph type="title"/>
          </p:nvPr>
        </p:nvSpPr>
        <p:spPr>
          <a:xfrm>
            <a:off x="0" y="-1588"/>
            <a:ext cx="11626850" cy="454026"/>
          </a:xfrm>
        </p:spPr>
        <p:txBody>
          <a:bodyPr>
            <a:normAutofit/>
          </a:bodyPr>
          <a:lstStyle/>
          <a:p>
            <a:r>
              <a:rPr lang="en-US" altLang="zh-CN" sz="2400" kern="100" dirty="0">
                <a:effectLst/>
                <a:latin typeface="等线" panose="02010600030101010101" pitchFamily="2" charset="-122"/>
                <a:ea typeface="等线" panose="02010600030101010101" pitchFamily="2" charset="-122"/>
                <a:cs typeface="Times New Roman" panose="02020603050405020304" pitchFamily="18" charset="0"/>
              </a:rPr>
              <a:t>3 </a:t>
            </a:r>
            <a:r>
              <a:rPr lang="en-US" altLang="zh-CN" sz="2400" kern="100" dirty="0">
                <a:solidFill>
                  <a:srgbClr val="FF0000"/>
                </a:solidFill>
                <a:effectLst/>
                <a:latin typeface="Times New Roman" panose="02020603050405020304" pitchFamily="18" charset="0"/>
                <a:ea typeface="等线" panose="02010600030101010101" pitchFamily="2" charset="-122"/>
                <a:cs typeface="Times New Roman" panose="02020603050405020304" pitchFamily="18" charset="0"/>
              </a:rPr>
              <a:t> </a:t>
            </a:r>
            <a:r>
              <a:rPr lang="en-US" altLang="zh-CN" sz="2400" kern="100" dirty="0">
                <a:latin typeface="Times New Roman" panose="02020603050405020304" pitchFamily="18" charset="0"/>
                <a:ea typeface="等线" panose="02010600030101010101" pitchFamily="2" charset="-122"/>
                <a:cs typeface="Times New Roman" panose="02020603050405020304" pitchFamily="18" charset="0"/>
              </a:rPr>
              <a:t>The </a:t>
            </a:r>
            <a:r>
              <a:rPr lang="en-US" altLang="zh-CN" sz="2400" kern="0" dirty="0">
                <a:effectLst/>
                <a:latin typeface="Times New Roman" panose="02020603050405020304" pitchFamily="18" charset="0"/>
                <a:ea typeface="宋体" panose="02010600030101010101" pitchFamily="2" charset="-122"/>
                <a:cs typeface="Times New Roman" panose="02020603050405020304" pitchFamily="18" charset="0"/>
              </a:rPr>
              <a:t>UCD System</a:t>
            </a:r>
            <a:endParaRPr lang="zh-CN" altLang="en-US" dirty="0"/>
          </a:p>
        </p:txBody>
      </p:sp>
      <p:pic>
        <p:nvPicPr>
          <p:cNvPr id="4" name="图片 3">
            <a:extLst>
              <a:ext uri="{FF2B5EF4-FFF2-40B4-BE49-F238E27FC236}">
                <a16:creationId xmlns:a16="http://schemas.microsoft.com/office/drawing/2014/main" id="{76510686-F283-44FE-BBC2-645EA2F50C04}"/>
              </a:ext>
            </a:extLst>
          </p:cNvPr>
          <p:cNvPicPr>
            <a:picLocks noChangeAspect="1"/>
          </p:cNvPicPr>
          <p:nvPr/>
        </p:nvPicPr>
        <p:blipFill>
          <a:blip r:embed="rId3"/>
          <a:stretch>
            <a:fillRect/>
          </a:stretch>
        </p:blipFill>
        <p:spPr>
          <a:xfrm>
            <a:off x="485008" y="1380106"/>
            <a:ext cx="10215649" cy="5080717"/>
          </a:xfrm>
          <a:prstGeom prst="rect">
            <a:avLst/>
          </a:prstGeom>
        </p:spPr>
      </p:pic>
      <p:sp>
        <p:nvSpPr>
          <p:cNvPr id="8" name="灯片编号占位符 7">
            <a:extLst>
              <a:ext uri="{FF2B5EF4-FFF2-40B4-BE49-F238E27FC236}">
                <a16:creationId xmlns:a16="http://schemas.microsoft.com/office/drawing/2014/main" id="{49BF8AFA-8178-4262-BBDA-93569D252480}"/>
              </a:ext>
            </a:extLst>
          </p:cNvPr>
          <p:cNvSpPr>
            <a:spLocks noGrp="1"/>
          </p:cNvSpPr>
          <p:nvPr>
            <p:ph type="sldNum" sz="quarter" idx="12"/>
          </p:nvPr>
        </p:nvSpPr>
        <p:spPr/>
        <p:txBody>
          <a:bodyPr/>
          <a:lstStyle/>
          <a:p>
            <a:fld id="{95F28DFE-3F8E-4102-9857-4B52792BF0B2}" type="slidenum">
              <a:rPr lang="zh-CN" altLang="en-US" smtClean="0"/>
              <a:t>11</a:t>
            </a:fld>
            <a:endParaRPr lang="zh-CN" altLang="en-US"/>
          </a:p>
        </p:txBody>
      </p:sp>
    </p:spTree>
    <p:extLst>
      <p:ext uri="{BB962C8B-B14F-4D97-AF65-F5344CB8AC3E}">
        <p14:creationId xmlns:p14="http://schemas.microsoft.com/office/powerpoint/2010/main" val="3535795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52B3CF54-4D53-465C-A759-3B0598307F26}"/>
              </a:ext>
            </a:extLst>
          </p:cNvPr>
          <p:cNvSpPr>
            <a:spLocks noGrp="1"/>
          </p:cNvSpPr>
          <p:nvPr>
            <p:ph idx="1"/>
          </p:nvPr>
        </p:nvSpPr>
        <p:spPr/>
        <p:txBody>
          <a:bodyPr>
            <a:normAutofit/>
          </a:bodyPr>
          <a:lstStyle/>
          <a:p>
            <a:pPr algn="just"/>
            <a:r>
              <a:rPr lang="en-US" altLang="zh-CN" sz="1800" b="1" kern="100" dirty="0">
                <a:effectLst/>
                <a:ea typeface="等线" panose="02010600030101010101" pitchFamily="2" charset="-122"/>
              </a:rPr>
              <a:t>3.1 Scheme Design for the Basic Pension Insurance for Enterprise Employees(BPEE)</a:t>
            </a:r>
            <a:endParaRPr lang="zh-CN" altLang="zh-CN" sz="1800" kern="100" dirty="0">
              <a:effectLst/>
              <a:ea typeface="等线" panose="02010600030101010101" pitchFamily="2" charset="-122"/>
            </a:endParaRPr>
          </a:p>
          <a:p>
            <a:pPr indent="0" algn="just">
              <a:buNone/>
            </a:pPr>
            <a:r>
              <a:rPr lang="en-US" altLang="zh-CN" sz="1800" kern="100" dirty="0">
                <a:effectLst/>
                <a:ea typeface="宋体" panose="02010600030101010101" pitchFamily="2" charset="-122"/>
              </a:rPr>
              <a:t>(1)</a:t>
            </a:r>
            <a:r>
              <a:rPr lang="en-US" altLang="zh-CN" sz="1800" kern="100" dirty="0">
                <a:effectLst/>
                <a:ea typeface="等线" panose="02010600030101010101" pitchFamily="2" charset="-122"/>
              </a:rPr>
              <a:t> </a:t>
            </a:r>
            <a:r>
              <a:rPr lang="en-US" altLang="zh-CN" sz="1800" b="1" kern="100" dirty="0">
                <a:effectLst/>
                <a:ea typeface="等线" panose="02010600030101010101" pitchFamily="2" charset="-122"/>
              </a:rPr>
              <a:t>Nationwide Unified Average Wage</a:t>
            </a:r>
            <a:r>
              <a:rPr lang="en-US" altLang="zh-CN" sz="1800" kern="100" dirty="0">
                <a:effectLst/>
                <a:ea typeface="等线" panose="02010600030101010101" pitchFamily="2" charset="-122"/>
              </a:rPr>
              <a:t> and </a:t>
            </a:r>
            <a:r>
              <a:rPr lang="en-US" altLang="zh-CN" sz="1800" b="1" kern="100" dirty="0">
                <a:effectLst/>
                <a:ea typeface="等线" panose="02010600030101010101" pitchFamily="2" charset="-122"/>
              </a:rPr>
              <a:t>Standardized Wage by Age under the National Pooling System</a:t>
            </a:r>
            <a:endParaRPr lang="zh-CN" altLang="zh-CN" sz="1800" kern="100" dirty="0">
              <a:effectLst/>
              <a:ea typeface="等线" panose="02010600030101010101" pitchFamily="2" charset="-122"/>
            </a:endParaRPr>
          </a:p>
          <a:p>
            <a:pPr marL="982663" lvl="1" indent="-263525" algn="just"/>
            <a:r>
              <a:rPr lang="en-US" altLang="zh-CN" sz="1800" kern="100" dirty="0">
                <a:effectLst/>
                <a:ea typeface="等线" panose="02010600030101010101" pitchFamily="2" charset="-122"/>
              </a:rPr>
              <a:t>The nationwide unified average wage is determined based on the lowest provincial overall average wage from the previous year. </a:t>
            </a:r>
          </a:p>
          <a:p>
            <a:pPr marL="982663" lvl="1" indent="-263525" algn="just"/>
            <a:r>
              <a:rPr lang="en-US" altLang="zh-CN" sz="1800" kern="100" dirty="0">
                <a:effectLst/>
                <a:ea typeface="等线" panose="02010600030101010101" pitchFamily="2" charset="-122"/>
              </a:rPr>
              <a:t>The age-specific average wages of employees in the province with the lowest overall average wage serve as the standardized wage benchmarks by age for all insured workers under the UCD system.</a:t>
            </a:r>
          </a:p>
          <a:p>
            <a:pPr marL="982663" lvl="1" indent="-263525" algn="just"/>
            <a:r>
              <a:rPr lang="en-US" altLang="zh-CN" sz="1800" kern="100" dirty="0">
                <a:effectLst/>
                <a:ea typeface="等线" panose="02010600030101010101" pitchFamily="2" charset="-122"/>
              </a:rPr>
              <a:t>Enterprises and employees make contributions based on these standardized wages. The BPEE system is centrally managed and funded, with the central government assuming ultimate financial responsibility.</a:t>
            </a:r>
            <a:endParaRPr lang="zh-CN" altLang="zh-CN" sz="1800" kern="100" dirty="0">
              <a:effectLst/>
              <a:ea typeface="等线" panose="02010600030101010101" pitchFamily="2" charset="-122"/>
            </a:endParaRPr>
          </a:p>
          <a:p>
            <a:endParaRPr lang="zh-CN" altLang="en-US" sz="1800" b="0" dirty="0"/>
          </a:p>
        </p:txBody>
      </p:sp>
      <p:sp>
        <p:nvSpPr>
          <p:cNvPr id="4" name="标题 1">
            <a:extLst>
              <a:ext uri="{FF2B5EF4-FFF2-40B4-BE49-F238E27FC236}">
                <a16:creationId xmlns:a16="http://schemas.microsoft.com/office/drawing/2014/main" id="{C1434201-70A5-4D2B-BF5A-8E2FF7916251}"/>
              </a:ext>
            </a:extLst>
          </p:cNvPr>
          <p:cNvSpPr>
            <a:spLocks noGrp="1"/>
          </p:cNvSpPr>
          <p:nvPr>
            <p:ph type="title"/>
          </p:nvPr>
        </p:nvSpPr>
        <p:spPr>
          <a:xfrm>
            <a:off x="0" y="-1588"/>
            <a:ext cx="11626850" cy="454026"/>
          </a:xfrm>
        </p:spPr>
        <p:txBody>
          <a:bodyPr>
            <a:normAutofit/>
          </a:bodyPr>
          <a:lstStyle/>
          <a:p>
            <a:r>
              <a:rPr lang="en-US" altLang="zh-CN" sz="2400" kern="100" dirty="0">
                <a:effectLst/>
                <a:latin typeface="等线" panose="02010600030101010101" pitchFamily="2" charset="-122"/>
                <a:ea typeface="等线" panose="02010600030101010101" pitchFamily="2" charset="-122"/>
                <a:cs typeface="Times New Roman" panose="02020603050405020304" pitchFamily="18" charset="0"/>
              </a:rPr>
              <a:t>3 </a:t>
            </a:r>
            <a:r>
              <a:rPr lang="en-US" altLang="zh-CN" sz="2400" kern="100" dirty="0">
                <a:solidFill>
                  <a:srgbClr val="FF0000"/>
                </a:solidFill>
                <a:effectLst/>
                <a:latin typeface="Times New Roman" panose="02020603050405020304" pitchFamily="18" charset="0"/>
                <a:ea typeface="等线" panose="02010600030101010101" pitchFamily="2" charset="-122"/>
                <a:cs typeface="Times New Roman" panose="02020603050405020304" pitchFamily="18" charset="0"/>
              </a:rPr>
              <a:t> </a:t>
            </a:r>
            <a:r>
              <a:rPr lang="en-US" altLang="zh-CN" sz="2400" kern="100" dirty="0">
                <a:latin typeface="Times New Roman" panose="02020603050405020304" pitchFamily="18" charset="0"/>
                <a:ea typeface="等线" panose="02010600030101010101" pitchFamily="2" charset="-122"/>
                <a:cs typeface="Times New Roman" panose="02020603050405020304" pitchFamily="18" charset="0"/>
              </a:rPr>
              <a:t>The </a:t>
            </a:r>
            <a:r>
              <a:rPr lang="en-US" altLang="zh-CN" sz="2400" kern="0" dirty="0">
                <a:effectLst/>
                <a:latin typeface="Times New Roman" panose="02020603050405020304" pitchFamily="18" charset="0"/>
                <a:ea typeface="宋体" panose="02010600030101010101" pitchFamily="2" charset="-122"/>
                <a:cs typeface="Times New Roman" panose="02020603050405020304" pitchFamily="18" charset="0"/>
              </a:rPr>
              <a:t>UCD System</a:t>
            </a:r>
            <a:endParaRPr lang="zh-CN" altLang="en-US" dirty="0"/>
          </a:p>
        </p:txBody>
      </p:sp>
      <p:sp>
        <p:nvSpPr>
          <p:cNvPr id="2" name="灯片编号占位符 1">
            <a:extLst>
              <a:ext uri="{FF2B5EF4-FFF2-40B4-BE49-F238E27FC236}">
                <a16:creationId xmlns:a16="http://schemas.microsoft.com/office/drawing/2014/main" id="{E9DF8D46-D9A1-40EF-B83C-DA230E750164}"/>
              </a:ext>
            </a:extLst>
          </p:cNvPr>
          <p:cNvSpPr>
            <a:spLocks noGrp="1"/>
          </p:cNvSpPr>
          <p:nvPr>
            <p:ph type="sldNum" sz="quarter" idx="12"/>
          </p:nvPr>
        </p:nvSpPr>
        <p:spPr/>
        <p:txBody>
          <a:bodyPr/>
          <a:lstStyle/>
          <a:p>
            <a:fld id="{95F28DFE-3F8E-4102-9857-4B52792BF0B2}" type="slidenum">
              <a:rPr lang="zh-CN" altLang="en-US" smtClean="0"/>
              <a:t>12</a:t>
            </a:fld>
            <a:endParaRPr lang="zh-CN" altLang="en-US"/>
          </a:p>
        </p:txBody>
      </p:sp>
    </p:spTree>
    <p:extLst>
      <p:ext uri="{BB962C8B-B14F-4D97-AF65-F5344CB8AC3E}">
        <p14:creationId xmlns:p14="http://schemas.microsoft.com/office/powerpoint/2010/main" val="3330130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52B3CF54-4D53-465C-A759-3B0598307F26}"/>
              </a:ext>
            </a:extLst>
          </p:cNvPr>
          <p:cNvSpPr>
            <a:spLocks noGrp="1"/>
          </p:cNvSpPr>
          <p:nvPr>
            <p:ph idx="1"/>
          </p:nvPr>
        </p:nvSpPr>
        <p:spPr/>
        <p:txBody>
          <a:bodyPr>
            <a:noAutofit/>
          </a:bodyPr>
          <a:lstStyle/>
          <a:p>
            <a:pPr algn="just"/>
            <a:r>
              <a:rPr lang="en-US" altLang="zh-CN" sz="1800" b="1" kern="100" dirty="0">
                <a:effectLst/>
                <a:ea typeface="等线" panose="02010600030101010101" pitchFamily="2" charset="-122"/>
              </a:rPr>
              <a:t>3.1 Scheme Design for the Basic Pension Insurance for Enterprise Employees(BPEE)</a:t>
            </a:r>
            <a:endParaRPr lang="zh-CN" altLang="zh-CN" sz="1800" kern="100" dirty="0">
              <a:effectLst/>
              <a:ea typeface="等线" panose="02010600030101010101" pitchFamily="2" charset="-122"/>
            </a:endParaRPr>
          </a:p>
          <a:p>
            <a:pPr marL="330200" lvl="1" indent="0" algn="just">
              <a:buNone/>
            </a:pPr>
            <a:r>
              <a:rPr lang="en-US" altLang="zh-CN" sz="1800" kern="100" dirty="0">
                <a:effectLst/>
                <a:ea typeface="宋体" panose="02010600030101010101" pitchFamily="2" charset="-122"/>
              </a:rPr>
              <a:t>(2) </a:t>
            </a:r>
            <a:r>
              <a:rPr lang="en-US" altLang="zh-CN" sz="1800" b="1" kern="100" dirty="0">
                <a:effectLst/>
                <a:ea typeface="等线" panose="02010600030101010101" pitchFamily="2" charset="-122"/>
              </a:rPr>
              <a:t>Allocation of Contributions Above the UCD Level to Enterprise Annuities and Individual Pensions</a:t>
            </a:r>
            <a:endParaRPr lang="zh-CN" altLang="zh-CN" sz="1800" kern="100" dirty="0">
              <a:effectLst/>
              <a:ea typeface="等线" panose="02010600030101010101" pitchFamily="2" charset="-122"/>
            </a:endParaRPr>
          </a:p>
          <a:p>
            <a:pPr lvl="2" algn="just">
              <a:buFont typeface="Wingdings" panose="05000000000000000000" pitchFamily="2" charset="2"/>
              <a:buChar char="n"/>
            </a:pPr>
            <a:r>
              <a:rPr lang="en-US" altLang="zh-CN" kern="100" dirty="0"/>
              <a:t>During the transition period, contributions </a:t>
            </a:r>
            <a:r>
              <a:rPr lang="en-US" altLang="zh-CN" kern="100" dirty="0">
                <a:effectLst/>
                <a:ea typeface="等线" panose="02010600030101010101" pitchFamily="2" charset="-122"/>
              </a:rPr>
              <a:t>from other provinces exceeding this standard will be retained locally to ensure that current pension benefit levels remain unchanged. </a:t>
            </a:r>
            <a:r>
              <a:rPr lang="en-US" altLang="zh-CN" kern="100" dirty="0">
                <a:ea typeface="等线" panose="02010600030101010101" pitchFamily="2" charset="-122"/>
              </a:rPr>
              <a:t> </a:t>
            </a:r>
          </a:p>
          <a:p>
            <a:pPr lvl="2" algn="just">
              <a:buFont typeface="Wingdings" panose="05000000000000000000" pitchFamily="2" charset="2"/>
              <a:buChar char="n"/>
            </a:pPr>
            <a:r>
              <a:rPr lang="en-US" altLang="zh-CN" kern="100" dirty="0">
                <a:effectLst/>
                <a:ea typeface="等线" panose="02010600030101010101" pitchFamily="2" charset="-122"/>
              </a:rPr>
              <a:t>After the transition, new contributions above the national standard in these provinces will be directed toward developing the second pillar and the third pillar of the pension system. </a:t>
            </a:r>
          </a:p>
          <a:p>
            <a:pPr lvl="2" algn="just">
              <a:buFont typeface="Wingdings" panose="05000000000000000000" pitchFamily="2" charset="2"/>
              <a:buChar char="n"/>
            </a:pPr>
            <a:r>
              <a:rPr lang="en-US" altLang="zh-CN" kern="100" dirty="0">
                <a:effectLst/>
                <a:ea typeface="等线" panose="02010600030101010101" pitchFamily="2" charset="-122"/>
              </a:rPr>
              <a:t>Regarding pension benefit calculation:</a:t>
            </a:r>
          </a:p>
          <a:p>
            <a:pPr lvl="3" algn="just">
              <a:buFont typeface="Wingdings" panose="05000000000000000000" pitchFamily="2" charset="2"/>
              <a:buChar char="ü"/>
            </a:pPr>
            <a:r>
              <a:rPr lang="en-US" altLang="zh-CN" kern="100" dirty="0">
                <a:ea typeface="等线" panose="02010600030101010101" pitchFamily="2" charset="-122"/>
              </a:rPr>
              <a:t>E</a:t>
            </a:r>
            <a:r>
              <a:rPr lang="en-US" altLang="zh-CN" kern="100" dirty="0">
                <a:effectLst/>
                <a:ea typeface="等线" panose="02010600030101010101" pitchFamily="2" charset="-122"/>
              </a:rPr>
              <a:t>xisting retirees will continue to receive pensions under the original standards. </a:t>
            </a:r>
          </a:p>
          <a:p>
            <a:pPr lvl="3" algn="just">
              <a:buFont typeface="Wingdings" panose="05000000000000000000" pitchFamily="2" charset="2"/>
              <a:buChar char="ü"/>
            </a:pPr>
            <a:r>
              <a:rPr lang="en-US" altLang="zh-CN" kern="100" dirty="0">
                <a:effectLst/>
                <a:ea typeface="等线" panose="02010600030101010101" pitchFamily="2" charset="-122"/>
              </a:rPr>
              <a:t>For active employees, their historical contributions will be reconciled based on the national unified standard wage. Amounts exceeding this standard will be retained by provincial governments.</a:t>
            </a:r>
          </a:p>
          <a:p>
            <a:pPr lvl="3" algn="just">
              <a:buFont typeface="Wingdings" panose="05000000000000000000" pitchFamily="2" charset="2"/>
              <a:buChar char="ü"/>
            </a:pPr>
            <a:r>
              <a:rPr lang="en-US" altLang="zh-CN" kern="100" dirty="0">
                <a:effectLst/>
                <a:ea typeface="等线" panose="02010600030101010101" pitchFamily="2" charset="-122"/>
              </a:rPr>
              <a:t>New enrollees will contribute to the basic pension insurance based entirely on the national unified standard wage. Enterprise and employee contributions exceeding this level will be allocated to mandatory enterprise annuities and personal pensions, respectively. </a:t>
            </a:r>
            <a:endParaRPr lang="zh-CN" altLang="en-US" b="0" dirty="0"/>
          </a:p>
        </p:txBody>
      </p:sp>
      <p:sp>
        <p:nvSpPr>
          <p:cNvPr id="4" name="标题 1">
            <a:extLst>
              <a:ext uri="{FF2B5EF4-FFF2-40B4-BE49-F238E27FC236}">
                <a16:creationId xmlns:a16="http://schemas.microsoft.com/office/drawing/2014/main" id="{ECE090FA-D557-49A2-B733-FFC9A7FA640C}"/>
              </a:ext>
            </a:extLst>
          </p:cNvPr>
          <p:cNvSpPr>
            <a:spLocks noGrp="1"/>
          </p:cNvSpPr>
          <p:nvPr>
            <p:ph type="title"/>
          </p:nvPr>
        </p:nvSpPr>
        <p:spPr>
          <a:xfrm>
            <a:off x="0" y="-1588"/>
            <a:ext cx="11626850" cy="454026"/>
          </a:xfrm>
        </p:spPr>
        <p:txBody>
          <a:bodyPr>
            <a:normAutofit/>
          </a:bodyPr>
          <a:lstStyle/>
          <a:p>
            <a:r>
              <a:rPr lang="en-US" altLang="zh-CN" sz="2400" kern="100" dirty="0">
                <a:effectLst/>
                <a:latin typeface="等线" panose="02010600030101010101" pitchFamily="2" charset="-122"/>
                <a:ea typeface="等线" panose="02010600030101010101" pitchFamily="2" charset="-122"/>
                <a:cs typeface="Times New Roman" panose="02020603050405020304" pitchFamily="18" charset="0"/>
              </a:rPr>
              <a:t>3 </a:t>
            </a:r>
            <a:r>
              <a:rPr lang="en-US" altLang="zh-CN" sz="2400" kern="100" dirty="0">
                <a:solidFill>
                  <a:srgbClr val="FF0000"/>
                </a:solidFill>
                <a:effectLst/>
                <a:latin typeface="Times New Roman" panose="02020603050405020304" pitchFamily="18" charset="0"/>
                <a:ea typeface="等线" panose="02010600030101010101" pitchFamily="2" charset="-122"/>
                <a:cs typeface="Times New Roman" panose="02020603050405020304" pitchFamily="18" charset="0"/>
              </a:rPr>
              <a:t> </a:t>
            </a:r>
            <a:r>
              <a:rPr lang="en-US" altLang="zh-CN" sz="2400" kern="100" dirty="0">
                <a:latin typeface="Times New Roman" panose="02020603050405020304" pitchFamily="18" charset="0"/>
                <a:ea typeface="等线" panose="02010600030101010101" pitchFamily="2" charset="-122"/>
                <a:cs typeface="Times New Roman" panose="02020603050405020304" pitchFamily="18" charset="0"/>
              </a:rPr>
              <a:t>The </a:t>
            </a:r>
            <a:r>
              <a:rPr lang="en-US" altLang="zh-CN" sz="2400" kern="0" dirty="0">
                <a:effectLst/>
                <a:latin typeface="Times New Roman" panose="02020603050405020304" pitchFamily="18" charset="0"/>
                <a:ea typeface="宋体" panose="02010600030101010101" pitchFamily="2" charset="-122"/>
                <a:cs typeface="Times New Roman" panose="02020603050405020304" pitchFamily="18" charset="0"/>
              </a:rPr>
              <a:t>UCD System</a:t>
            </a:r>
            <a:endParaRPr lang="zh-CN" altLang="en-US" dirty="0"/>
          </a:p>
        </p:txBody>
      </p:sp>
      <p:sp>
        <p:nvSpPr>
          <p:cNvPr id="2" name="灯片编号占位符 1">
            <a:extLst>
              <a:ext uri="{FF2B5EF4-FFF2-40B4-BE49-F238E27FC236}">
                <a16:creationId xmlns:a16="http://schemas.microsoft.com/office/drawing/2014/main" id="{E928A134-2EC1-4D14-AE44-E1957C51C7EE}"/>
              </a:ext>
            </a:extLst>
          </p:cNvPr>
          <p:cNvSpPr>
            <a:spLocks noGrp="1"/>
          </p:cNvSpPr>
          <p:nvPr>
            <p:ph type="sldNum" sz="quarter" idx="12"/>
          </p:nvPr>
        </p:nvSpPr>
        <p:spPr/>
        <p:txBody>
          <a:bodyPr/>
          <a:lstStyle/>
          <a:p>
            <a:fld id="{95F28DFE-3F8E-4102-9857-4B52792BF0B2}" type="slidenum">
              <a:rPr lang="zh-CN" altLang="en-US" smtClean="0"/>
              <a:t>13</a:t>
            </a:fld>
            <a:endParaRPr lang="zh-CN" altLang="en-US"/>
          </a:p>
        </p:txBody>
      </p:sp>
    </p:spTree>
    <p:extLst>
      <p:ext uri="{BB962C8B-B14F-4D97-AF65-F5344CB8AC3E}">
        <p14:creationId xmlns:p14="http://schemas.microsoft.com/office/powerpoint/2010/main" val="3244084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52B3CF54-4D53-465C-A759-3B0598307F26}"/>
              </a:ext>
            </a:extLst>
          </p:cNvPr>
          <p:cNvSpPr>
            <a:spLocks noGrp="1"/>
          </p:cNvSpPr>
          <p:nvPr>
            <p:ph idx="1"/>
          </p:nvPr>
        </p:nvSpPr>
        <p:spPr/>
        <p:txBody>
          <a:bodyPr>
            <a:noAutofit/>
          </a:bodyPr>
          <a:lstStyle/>
          <a:p>
            <a:pPr algn="just"/>
            <a:r>
              <a:rPr lang="en-US" altLang="zh-CN" sz="1800" b="1" kern="100" dirty="0">
                <a:effectLst/>
                <a:ea typeface="宋体" panose="02010600030101010101" pitchFamily="2" charset="-122"/>
              </a:rPr>
              <a:t>3.2 </a:t>
            </a:r>
            <a:r>
              <a:rPr lang="en-US" altLang="zh-CN" sz="1800" b="1" kern="100" dirty="0">
                <a:effectLst/>
                <a:ea typeface="等线" panose="02010600030101010101" pitchFamily="2" charset="-122"/>
              </a:rPr>
              <a:t>Advantages of Implementing the UCD</a:t>
            </a:r>
            <a:endParaRPr lang="zh-CN" altLang="zh-CN" sz="1800" kern="100" dirty="0">
              <a:effectLst/>
              <a:ea typeface="等线" panose="02010600030101010101" pitchFamily="2" charset="-122"/>
            </a:endParaRPr>
          </a:p>
          <a:p>
            <a:pPr lvl="1" algn="just"/>
            <a:r>
              <a:rPr lang="en-US" altLang="zh-CN" sz="1800" kern="100" dirty="0">
                <a:effectLst/>
                <a:ea typeface="等线" panose="02010600030101010101" pitchFamily="2" charset="-122"/>
              </a:rPr>
              <a:t>The adoption of a UCD system for BPEE would effectively address several shortcomings of the current system.</a:t>
            </a:r>
            <a:endParaRPr lang="zh-CN" altLang="zh-CN" sz="1800" kern="100" dirty="0">
              <a:effectLst/>
              <a:ea typeface="等线" panose="02010600030101010101" pitchFamily="2" charset="-122"/>
            </a:endParaRPr>
          </a:p>
          <a:p>
            <a:pPr marL="936625" lvl="2" indent="-285750" algn="just"/>
            <a:r>
              <a:rPr lang="en-US" altLang="zh-CN" kern="100" dirty="0">
                <a:effectLst/>
                <a:ea typeface="等线" panose="02010600030101010101" pitchFamily="2" charset="-122"/>
              </a:rPr>
              <a:t>Mitigation of Moral Hazard among Local Governments</a:t>
            </a:r>
            <a:endParaRPr lang="zh-CN" altLang="zh-CN" kern="100" dirty="0">
              <a:effectLst/>
              <a:ea typeface="等线" panose="02010600030101010101" pitchFamily="2" charset="-122"/>
            </a:endParaRPr>
          </a:p>
          <a:p>
            <a:pPr marL="936625" lvl="2" indent="-285750" algn="just"/>
            <a:r>
              <a:rPr lang="en-US" altLang="zh-CN" kern="100" dirty="0">
                <a:effectLst/>
                <a:ea typeface="宋体" panose="02010600030101010101" pitchFamily="2" charset="-122"/>
              </a:rPr>
              <a:t>Prevention of “Reverse Redistribution”</a:t>
            </a:r>
            <a:endParaRPr lang="zh-CN" altLang="zh-CN" kern="100" dirty="0">
              <a:effectLst/>
              <a:ea typeface="等线" panose="02010600030101010101" pitchFamily="2" charset="-122"/>
            </a:endParaRPr>
          </a:p>
          <a:p>
            <a:pPr marL="936625" lvl="2" indent="-285750" algn="just"/>
            <a:r>
              <a:rPr lang="en-US" altLang="zh-CN" kern="100" dirty="0">
                <a:effectLst/>
                <a:ea typeface="宋体" panose="02010600030101010101" pitchFamily="2" charset="-122"/>
              </a:rPr>
              <a:t>Reduction in Fiscal Burden</a:t>
            </a:r>
            <a:endParaRPr lang="zh-CN" altLang="zh-CN" kern="100" dirty="0">
              <a:effectLst/>
              <a:ea typeface="等线" panose="02010600030101010101" pitchFamily="2" charset="-122"/>
            </a:endParaRPr>
          </a:p>
          <a:p>
            <a:pPr marL="936625" lvl="2" indent="-285750" algn="just"/>
            <a:r>
              <a:rPr lang="en-US" altLang="zh-CN" kern="100" dirty="0">
                <a:effectLst/>
                <a:ea typeface="宋体" panose="02010600030101010101" pitchFamily="2" charset="-122"/>
              </a:rPr>
              <a:t>Promotion of Balanced Development across All Three Pillars</a:t>
            </a:r>
            <a:endParaRPr lang="zh-CN" altLang="zh-CN" kern="100" dirty="0">
              <a:effectLst/>
              <a:ea typeface="等线" panose="02010600030101010101" pitchFamily="2" charset="-122"/>
            </a:endParaRPr>
          </a:p>
          <a:p>
            <a:pPr marL="936625" lvl="2" indent="-285750" algn="just"/>
            <a:r>
              <a:rPr lang="en-US" altLang="zh-CN" kern="100" dirty="0">
                <a:effectLst/>
                <a:ea typeface="宋体" panose="02010600030101010101" pitchFamily="2" charset="-122"/>
              </a:rPr>
              <a:t>Enhanced Portability and Equity</a:t>
            </a:r>
            <a:endParaRPr lang="zh-CN" altLang="zh-CN" kern="100" dirty="0">
              <a:effectLst/>
              <a:ea typeface="等线" panose="02010600030101010101" pitchFamily="2" charset="-122"/>
            </a:endParaRPr>
          </a:p>
          <a:p>
            <a:endParaRPr lang="zh-CN" altLang="en-US" sz="1800" b="0" dirty="0"/>
          </a:p>
        </p:txBody>
      </p:sp>
      <p:sp>
        <p:nvSpPr>
          <p:cNvPr id="4" name="标题 1">
            <a:extLst>
              <a:ext uri="{FF2B5EF4-FFF2-40B4-BE49-F238E27FC236}">
                <a16:creationId xmlns:a16="http://schemas.microsoft.com/office/drawing/2014/main" id="{FD497017-1602-49A2-A631-A015C3F6661D}"/>
              </a:ext>
            </a:extLst>
          </p:cNvPr>
          <p:cNvSpPr>
            <a:spLocks noGrp="1"/>
          </p:cNvSpPr>
          <p:nvPr>
            <p:ph type="title"/>
          </p:nvPr>
        </p:nvSpPr>
        <p:spPr>
          <a:xfrm>
            <a:off x="0" y="-1588"/>
            <a:ext cx="11626850" cy="454026"/>
          </a:xfrm>
        </p:spPr>
        <p:txBody>
          <a:bodyPr>
            <a:normAutofit/>
          </a:bodyPr>
          <a:lstStyle/>
          <a:p>
            <a:r>
              <a:rPr lang="en-US" altLang="zh-CN" sz="2400" kern="100" dirty="0">
                <a:effectLst/>
                <a:latin typeface="等线" panose="02010600030101010101" pitchFamily="2" charset="-122"/>
                <a:ea typeface="等线" panose="02010600030101010101" pitchFamily="2" charset="-122"/>
                <a:cs typeface="Times New Roman" panose="02020603050405020304" pitchFamily="18" charset="0"/>
              </a:rPr>
              <a:t>3 </a:t>
            </a:r>
            <a:r>
              <a:rPr lang="en-US" altLang="zh-CN" sz="2400" kern="100" dirty="0">
                <a:solidFill>
                  <a:srgbClr val="FF0000"/>
                </a:solidFill>
                <a:effectLst/>
                <a:latin typeface="Times New Roman" panose="02020603050405020304" pitchFamily="18" charset="0"/>
                <a:ea typeface="等线" panose="02010600030101010101" pitchFamily="2" charset="-122"/>
                <a:cs typeface="Times New Roman" panose="02020603050405020304" pitchFamily="18" charset="0"/>
              </a:rPr>
              <a:t> </a:t>
            </a:r>
            <a:r>
              <a:rPr lang="en-US" altLang="zh-CN" sz="2400" kern="100" dirty="0">
                <a:latin typeface="Times New Roman" panose="02020603050405020304" pitchFamily="18" charset="0"/>
                <a:ea typeface="等线" panose="02010600030101010101" pitchFamily="2" charset="-122"/>
                <a:cs typeface="Times New Roman" panose="02020603050405020304" pitchFamily="18" charset="0"/>
              </a:rPr>
              <a:t>The </a:t>
            </a:r>
            <a:r>
              <a:rPr lang="en-US" altLang="zh-CN" sz="2400" kern="0" dirty="0">
                <a:effectLst/>
                <a:latin typeface="Times New Roman" panose="02020603050405020304" pitchFamily="18" charset="0"/>
                <a:ea typeface="宋体" panose="02010600030101010101" pitchFamily="2" charset="-122"/>
                <a:cs typeface="Times New Roman" panose="02020603050405020304" pitchFamily="18" charset="0"/>
              </a:rPr>
              <a:t>UCD System</a:t>
            </a:r>
            <a:endParaRPr lang="zh-CN" altLang="en-US" dirty="0"/>
          </a:p>
        </p:txBody>
      </p:sp>
      <p:sp>
        <p:nvSpPr>
          <p:cNvPr id="2" name="灯片编号占位符 1">
            <a:extLst>
              <a:ext uri="{FF2B5EF4-FFF2-40B4-BE49-F238E27FC236}">
                <a16:creationId xmlns:a16="http://schemas.microsoft.com/office/drawing/2014/main" id="{7AE7DE1B-5969-45E1-B64F-FF814F919C55}"/>
              </a:ext>
            </a:extLst>
          </p:cNvPr>
          <p:cNvSpPr>
            <a:spLocks noGrp="1"/>
          </p:cNvSpPr>
          <p:nvPr>
            <p:ph type="sldNum" sz="quarter" idx="12"/>
          </p:nvPr>
        </p:nvSpPr>
        <p:spPr/>
        <p:txBody>
          <a:bodyPr/>
          <a:lstStyle/>
          <a:p>
            <a:fld id="{95F28DFE-3F8E-4102-9857-4B52792BF0B2}" type="slidenum">
              <a:rPr lang="zh-CN" altLang="en-US" smtClean="0"/>
              <a:t>14</a:t>
            </a:fld>
            <a:endParaRPr lang="zh-CN" altLang="en-US"/>
          </a:p>
        </p:txBody>
      </p:sp>
    </p:spTree>
    <p:extLst>
      <p:ext uri="{BB962C8B-B14F-4D97-AF65-F5344CB8AC3E}">
        <p14:creationId xmlns:p14="http://schemas.microsoft.com/office/powerpoint/2010/main" val="19180825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B3EF4AE-0CC7-452F-A38F-FFB6DE62B549}"/>
              </a:ext>
            </a:extLst>
          </p:cNvPr>
          <p:cNvSpPr>
            <a:spLocks noGrp="1"/>
          </p:cNvSpPr>
          <p:nvPr>
            <p:ph type="title"/>
          </p:nvPr>
        </p:nvSpPr>
        <p:spPr/>
        <p:txBody>
          <a:bodyPr>
            <a:normAutofit/>
          </a:bodyPr>
          <a:lstStyle/>
          <a:p>
            <a:r>
              <a:rPr lang="en-US" altLang="zh-CN" b="1" i="0" dirty="0">
                <a:effectLst/>
                <a:latin typeface="Times New Roman" panose="02020603050405020304" pitchFamily="18" charset="0"/>
                <a:cs typeface="Times New Roman" panose="02020603050405020304" pitchFamily="18" charset="0"/>
              </a:rPr>
              <a:t>4 Actuarial Model</a:t>
            </a:r>
            <a:endParaRPr lang="zh-CN" altLang="en-US"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6A782912-28FD-46CF-902C-BAEB03DDB69B}"/>
                  </a:ext>
                </a:extLst>
              </p:cNvPr>
              <p:cNvSpPr>
                <a:spLocks noGrp="1"/>
              </p:cNvSpPr>
              <p:nvPr>
                <p:ph idx="1"/>
              </p:nvPr>
            </p:nvSpPr>
            <p:spPr>
              <a:xfrm>
                <a:off x="485009" y="738856"/>
                <a:ext cx="10487792" cy="5331026"/>
              </a:xfrm>
            </p:spPr>
            <p:txBody>
              <a:bodyPr/>
              <a:lstStyle/>
              <a:p>
                <a:r>
                  <a:rPr lang="en-US" altLang="zh-CN" b="1" i="0" dirty="0">
                    <a:solidFill>
                      <a:schemeClr val="tx1"/>
                    </a:solidFill>
                    <a:effectLst/>
                  </a:rPr>
                  <a:t>Actuarial Model of EEPP</a:t>
                </a:r>
                <a:endParaRPr lang="en-US" altLang="zh-CN" dirty="0">
                  <a:solidFill>
                    <a:schemeClr val="tx1"/>
                  </a:solidFill>
                </a:endParaRPr>
              </a:p>
              <a:p>
                <a:pPr lvl="1">
                  <a:lnSpc>
                    <a:spcPct val="130000"/>
                  </a:lnSpc>
                </a:pPr>
                <a:r>
                  <a:rPr lang="en-US" altLang="zh-CN" sz="1800" dirty="0">
                    <a:solidFill>
                      <a:schemeClr val="tx1"/>
                    </a:solidFill>
                    <a:effectLst/>
                    <a:ea typeface="等线" panose="02010600030101010101" pitchFamily="2" charset="-122"/>
                  </a:rPr>
                  <a:t>Revenue of EEPP</a:t>
                </a:r>
                <a:endParaRPr lang="en-US" altLang="zh-CN" dirty="0">
                  <a:solidFill>
                    <a:schemeClr val="tx1"/>
                  </a:solidFill>
                </a:endParaRPr>
              </a:p>
              <a:p>
                <a:pPr lvl="2">
                  <a:lnSpc>
                    <a:spcPct val="130000"/>
                  </a:lnSpc>
                </a:pPr>
                <a:r>
                  <a:rPr lang="en-US" altLang="zh-CN" sz="1800" dirty="0">
                    <a:solidFill>
                      <a:schemeClr val="tx1"/>
                    </a:solidFill>
                    <a:effectLst/>
                    <a:ea typeface="等线" panose="02010600030101010101" pitchFamily="2" charset="-122"/>
                  </a:rPr>
                  <a:t>The revenue of pooling account of the EEPP in year </a:t>
                </a:r>
                <a:r>
                  <a:rPr lang="en-US" altLang="zh-CN" sz="1800" i="1" dirty="0">
                    <a:solidFill>
                      <a:schemeClr val="tx1"/>
                    </a:solidFill>
                    <a:effectLst/>
                    <a:ea typeface="等线" panose="02010600030101010101" pitchFamily="2" charset="-122"/>
                  </a:rPr>
                  <a:t>t</a:t>
                </a:r>
                <a:r>
                  <a:rPr lang="en-US" altLang="zh-CN" sz="1800" dirty="0">
                    <a:solidFill>
                      <a:schemeClr val="tx1"/>
                    </a:solidFill>
                    <a:effectLst/>
                    <a:ea typeface="等线" panose="02010600030101010101" pitchFamily="2" charset="-122"/>
                  </a:rPr>
                  <a:t> comes from the enterprise contribution, where the contribution basis is the participant’s salary in previous year:</a:t>
                </a:r>
                <a:endParaRPr lang="en-US" altLang="zh-CN" dirty="0">
                  <a:solidFill>
                    <a:schemeClr val="tx1"/>
                  </a:solidFill>
                  <a:effectLst/>
                  <a:ea typeface="等线" panose="02010600030101010101" pitchFamily="2" charset="-122"/>
                </a:endParaRPr>
              </a:p>
              <a:p>
                <a:pPr marL="0" indent="0">
                  <a:buNone/>
                </a:pPr>
                <a14:m>
                  <m:oMathPara xmlns:m="http://schemas.openxmlformats.org/officeDocument/2006/math">
                    <m:oMathParaPr>
                      <m:jc m:val="right"/>
                    </m:oMathParaPr>
                    <m:oMath xmlns:m="http://schemas.openxmlformats.org/officeDocument/2006/math">
                      <m:sSub>
                        <m:sSubPr>
                          <m:ctrlPr>
                            <a:rPr lang="zh-CN" altLang="zh-CN" sz="2000" i="1">
                              <a:solidFill>
                                <a:schemeClr val="tx1"/>
                              </a:solidFill>
                              <a:latin typeface="Cambria Math" panose="02040503050406030204" pitchFamily="18" charset="0"/>
                            </a:rPr>
                          </m:ctrlPr>
                        </m:sSubPr>
                        <m:e>
                          <m:r>
                            <a:rPr lang="en-US" altLang="zh-CN" sz="2000" i="1">
                              <a:solidFill>
                                <a:schemeClr val="tx1"/>
                              </a:solidFill>
                              <a:latin typeface="Cambria Math" panose="02040503050406030204" pitchFamily="18" charset="0"/>
                            </a:rPr>
                            <m:t>𝐽</m:t>
                          </m:r>
                        </m:e>
                        <m:sub>
                          <m:r>
                            <a:rPr lang="en-US" altLang="zh-CN" sz="2000" i="1">
                              <a:solidFill>
                                <a:schemeClr val="tx1"/>
                              </a:solidFill>
                              <a:latin typeface="Cambria Math" panose="02040503050406030204" pitchFamily="18" charset="0"/>
                            </a:rPr>
                            <m:t>𝑡</m:t>
                          </m:r>
                        </m:sub>
                      </m:sSub>
                      <m:r>
                        <a:rPr lang="en-US" altLang="zh-CN" sz="2000" i="1">
                          <a:solidFill>
                            <a:schemeClr val="tx1"/>
                          </a:solidFill>
                          <a:latin typeface="Cambria Math" panose="02040503050406030204" pitchFamily="18" charset="0"/>
                        </a:rPr>
                        <m:t>=</m:t>
                      </m:r>
                      <m:sSub>
                        <m:sSubPr>
                          <m:ctrlPr>
                            <a:rPr lang="zh-CN" altLang="zh-CN" sz="2000" i="1">
                              <a:solidFill>
                                <a:schemeClr val="tx1"/>
                              </a:solidFill>
                              <a:latin typeface="Cambria Math" panose="02040503050406030204" pitchFamily="18" charset="0"/>
                            </a:rPr>
                          </m:ctrlPr>
                        </m:sSubPr>
                        <m:e>
                          <m:r>
                            <a:rPr lang="en-US" altLang="zh-CN" sz="2000" i="1">
                              <a:solidFill>
                                <a:schemeClr val="tx1"/>
                              </a:solidFill>
                              <a:latin typeface="Cambria Math" panose="02040503050406030204" pitchFamily="18" charset="0"/>
                            </a:rPr>
                            <m:t>𝑞</m:t>
                          </m:r>
                        </m:e>
                        <m:sub>
                          <m:r>
                            <a:rPr lang="en-US" altLang="zh-CN" sz="2000" i="1">
                              <a:solidFill>
                                <a:schemeClr val="tx1"/>
                              </a:solidFill>
                              <a:latin typeface="Cambria Math" panose="02040503050406030204" pitchFamily="18" charset="0"/>
                            </a:rPr>
                            <m:t>𝑡</m:t>
                          </m:r>
                        </m:sub>
                      </m:sSub>
                      <m:nary>
                        <m:naryPr>
                          <m:chr m:val="∑"/>
                          <m:limLoc m:val="undOvr"/>
                          <m:ctrlPr>
                            <a:rPr lang="zh-CN" altLang="zh-CN" sz="2000" i="1">
                              <a:solidFill>
                                <a:schemeClr val="tx1"/>
                              </a:solidFill>
                              <a:latin typeface="Cambria Math" panose="02040503050406030204" pitchFamily="18" charset="0"/>
                            </a:rPr>
                          </m:ctrlPr>
                        </m:naryPr>
                        <m:sub>
                          <m:r>
                            <a:rPr lang="en-US" altLang="zh-CN" sz="2000" i="1">
                              <a:solidFill>
                                <a:schemeClr val="tx1"/>
                              </a:solidFill>
                              <a:latin typeface="Cambria Math" panose="02040503050406030204" pitchFamily="18" charset="0"/>
                            </a:rPr>
                            <m:t>𝑥</m:t>
                          </m:r>
                          <m:r>
                            <a:rPr lang="en-US" altLang="zh-CN" sz="2000" i="1">
                              <a:solidFill>
                                <a:schemeClr val="tx1"/>
                              </a:solidFill>
                              <a:latin typeface="Cambria Math" panose="02040503050406030204" pitchFamily="18" charset="0"/>
                            </a:rPr>
                            <m:t>=</m:t>
                          </m:r>
                          <m:r>
                            <a:rPr lang="en-US" altLang="zh-CN" sz="2000" i="1">
                              <a:solidFill>
                                <a:schemeClr val="tx1"/>
                              </a:solidFill>
                              <a:latin typeface="Cambria Math" panose="02040503050406030204" pitchFamily="18" charset="0"/>
                            </a:rPr>
                            <m:t>𝑒</m:t>
                          </m:r>
                        </m:sub>
                        <m:sup>
                          <m:r>
                            <a:rPr lang="en-US" altLang="zh-CN" sz="2000" i="1">
                              <a:solidFill>
                                <a:schemeClr val="tx1"/>
                              </a:solidFill>
                              <a:latin typeface="Cambria Math" panose="02040503050406030204" pitchFamily="18" charset="0"/>
                            </a:rPr>
                            <m:t>𝑟</m:t>
                          </m:r>
                          <m:r>
                            <a:rPr lang="en-US" altLang="zh-CN" sz="2000" i="1">
                              <a:solidFill>
                                <a:schemeClr val="tx1"/>
                              </a:solidFill>
                              <a:latin typeface="Cambria Math" panose="02040503050406030204" pitchFamily="18" charset="0"/>
                            </a:rPr>
                            <m:t>−1</m:t>
                          </m:r>
                        </m:sup>
                        <m:e>
                          <m:r>
                            <a:rPr lang="en-US" altLang="zh-CN" sz="2000" i="1">
                              <a:solidFill>
                                <a:schemeClr val="tx1"/>
                              </a:solidFill>
                              <a:latin typeface="Cambria Math" panose="02040503050406030204" pitchFamily="18" charset="0"/>
                            </a:rPr>
                            <m:t>𝑎</m:t>
                          </m:r>
                          <m:sSub>
                            <m:sSubPr>
                              <m:ctrlPr>
                                <a:rPr lang="zh-CN" altLang="zh-CN" sz="2000" i="1">
                                  <a:solidFill>
                                    <a:schemeClr val="tx1"/>
                                  </a:solidFill>
                                  <a:latin typeface="Cambria Math" panose="02040503050406030204" pitchFamily="18" charset="0"/>
                                </a:rPr>
                              </m:ctrlPr>
                            </m:sSubPr>
                            <m:e>
                              <m:r>
                                <a:rPr lang="en-US" altLang="zh-CN" sz="2000" i="1">
                                  <a:solidFill>
                                    <a:schemeClr val="tx1"/>
                                  </a:solidFill>
                                  <a:latin typeface="Cambria Math" panose="02040503050406030204" pitchFamily="18" charset="0"/>
                                </a:rPr>
                                <m:t>𝐿</m:t>
                              </m:r>
                            </m:e>
                            <m:sub>
                              <m:r>
                                <a:rPr lang="en-US" altLang="zh-CN" sz="2000" i="1">
                                  <a:solidFill>
                                    <a:schemeClr val="tx1"/>
                                  </a:solidFill>
                                  <a:latin typeface="Cambria Math" panose="02040503050406030204" pitchFamily="18" charset="0"/>
                                </a:rPr>
                                <m:t>𝑡</m:t>
                              </m:r>
                              <m:r>
                                <a:rPr lang="en-US" altLang="zh-CN" sz="2000" i="1">
                                  <a:solidFill>
                                    <a:schemeClr val="tx1"/>
                                  </a:solidFill>
                                  <a:latin typeface="Cambria Math" panose="02040503050406030204" pitchFamily="18" charset="0"/>
                                </a:rPr>
                                <m:t>,</m:t>
                              </m:r>
                              <m:r>
                                <a:rPr lang="en-US" altLang="zh-CN" sz="2000" i="1">
                                  <a:solidFill>
                                    <a:schemeClr val="tx1"/>
                                  </a:solidFill>
                                  <a:latin typeface="Cambria Math" panose="02040503050406030204" pitchFamily="18" charset="0"/>
                                </a:rPr>
                                <m:t>𝑥</m:t>
                              </m:r>
                            </m:sub>
                          </m:sSub>
                          <m:sSub>
                            <m:sSubPr>
                              <m:ctrlPr>
                                <a:rPr lang="zh-CN" altLang="zh-CN" sz="2000" i="1">
                                  <a:solidFill>
                                    <a:schemeClr val="tx1"/>
                                  </a:solidFill>
                                  <a:latin typeface="Cambria Math" panose="02040503050406030204" pitchFamily="18" charset="0"/>
                                </a:rPr>
                              </m:ctrlPr>
                            </m:sSubPr>
                            <m:e>
                              <m:r>
                                <a:rPr lang="en-US" altLang="zh-CN" sz="2000" i="1">
                                  <a:solidFill>
                                    <a:schemeClr val="tx1"/>
                                  </a:solidFill>
                                  <a:latin typeface="Cambria Math" panose="02040503050406030204" pitchFamily="18" charset="0"/>
                                </a:rPr>
                                <m:t>𝑑</m:t>
                              </m:r>
                            </m:e>
                            <m:sub>
                              <m:r>
                                <a:rPr lang="en-US" altLang="zh-CN" sz="2000" i="1">
                                  <a:solidFill>
                                    <a:schemeClr val="tx1"/>
                                  </a:solidFill>
                                  <a:latin typeface="Cambria Math" panose="02040503050406030204" pitchFamily="18" charset="0"/>
                                </a:rPr>
                                <m:t>𝑡</m:t>
                              </m:r>
                              <m:r>
                                <a:rPr lang="en-US" altLang="zh-CN" sz="2000" i="1">
                                  <a:solidFill>
                                    <a:schemeClr val="tx1"/>
                                  </a:solidFill>
                                  <a:latin typeface="Cambria Math" panose="02040503050406030204" pitchFamily="18" charset="0"/>
                                </a:rPr>
                                <m:t>−1</m:t>
                              </m:r>
                            </m:sub>
                          </m:sSub>
                        </m:e>
                      </m:nary>
                      <m:sSubSup>
                        <m:sSubSupPr>
                          <m:ctrlPr>
                            <a:rPr lang="zh-CN" altLang="zh-CN" sz="2000" i="1">
                              <a:solidFill>
                                <a:schemeClr val="tx1"/>
                              </a:solidFill>
                              <a:latin typeface="Cambria Math" panose="02040503050406030204" pitchFamily="18" charset="0"/>
                            </a:rPr>
                          </m:ctrlPr>
                        </m:sSubSupPr>
                        <m:e>
                          <m:r>
                            <a:rPr lang="en-US" altLang="zh-CN" sz="2000" i="1">
                              <a:solidFill>
                                <a:schemeClr val="tx1"/>
                              </a:solidFill>
                              <a:latin typeface="Cambria Math" panose="02040503050406030204" pitchFamily="18" charset="0"/>
                            </a:rPr>
                            <m:t>𝑆</m:t>
                          </m:r>
                        </m:e>
                        <m:sub>
                          <m:r>
                            <a:rPr lang="en-US" altLang="zh-CN" sz="2000" i="1">
                              <a:solidFill>
                                <a:schemeClr val="tx1"/>
                              </a:solidFill>
                              <a:latin typeface="Cambria Math" panose="02040503050406030204" pitchFamily="18" charset="0"/>
                            </a:rPr>
                            <m:t>𝑡</m:t>
                          </m:r>
                          <m:r>
                            <a:rPr lang="en-US" altLang="zh-CN" sz="2000" i="1">
                              <a:solidFill>
                                <a:schemeClr val="tx1"/>
                              </a:solidFill>
                              <a:latin typeface="Cambria Math" panose="02040503050406030204" pitchFamily="18" charset="0"/>
                            </a:rPr>
                            <m:t>−1,</m:t>
                          </m:r>
                          <m:r>
                            <a:rPr lang="en-US" altLang="zh-CN" sz="2000" i="1">
                              <a:solidFill>
                                <a:schemeClr val="tx1"/>
                              </a:solidFill>
                              <a:latin typeface="Cambria Math" panose="02040503050406030204" pitchFamily="18" charset="0"/>
                            </a:rPr>
                            <m:t>𝑥</m:t>
                          </m:r>
                          <m:r>
                            <a:rPr lang="en-US" altLang="zh-CN" sz="2000" i="1">
                              <a:solidFill>
                                <a:schemeClr val="tx1"/>
                              </a:solidFill>
                              <a:latin typeface="Cambria Math" panose="02040503050406030204" pitchFamily="18" charset="0"/>
                            </a:rPr>
                            <m:t>−1</m:t>
                          </m:r>
                        </m:sub>
                        <m:sup>
                          <m:r>
                            <a:rPr lang="en-US" altLang="zh-CN" sz="2000" i="1">
                              <a:solidFill>
                                <a:schemeClr val="tx1"/>
                              </a:solidFill>
                              <a:latin typeface="Cambria Math" panose="02040503050406030204" pitchFamily="18" charset="0"/>
                            </a:rPr>
                            <m:t>𝑇</m:t>
                          </m:r>
                        </m:sup>
                      </m:sSubSup>
                      <m:r>
                        <a:rPr lang="en-US" altLang="zh-CN" sz="2000" i="1">
                          <a:solidFill>
                            <a:schemeClr val="tx1"/>
                          </a:solidFill>
                          <a:latin typeface="Cambria Math" panose="02040503050406030204" pitchFamily="18" charset="0"/>
                        </a:rPr>
                        <m:t>                                                    (1)</m:t>
                      </m:r>
                    </m:oMath>
                  </m:oMathPara>
                </a14:m>
                <a:endParaRPr lang="zh-CN" altLang="zh-CN" sz="2000" dirty="0">
                  <a:solidFill>
                    <a:schemeClr val="tx1"/>
                  </a:solidFill>
                </a:endParaRPr>
              </a:p>
              <a:p>
                <a:pPr lvl="2">
                  <a:lnSpc>
                    <a:spcPct val="130000"/>
                  </a:lnSpc>
                </a:pPr>
                <a:r>
                  <a:rPr lang="en-US" altLang="zh-CN" sz="1800" dirty="0">
                    <a:solidFill>
                      <a:schemeClr val="tx1"/>
                    </a:solidFill>
                    <a:effectLst/>
                    <a:ea typeface="宋体" panose="02010600030101010101" pitchFamily="2" charset="-122"/>
                  </a:rPr>
                  <a:t>Similarly, the revenue of individual account of </a:t>
                </a:r>
                <a:r>
                  <a:rPr lang="en-US" altLang="zh-CN" sz="1800" dirty="0">
                    <a:solidFill>
                      <a:schemeClr val="tx1"/>
                    </a:solidFill>
                    <a:effectLst/>
                    <a:ea typeface="等线" panose="02010600030101010101" pitchFamily="2" charset="-122"/>
                  </a:rPr>
                  <a:t>EEPP </a:t>
                </a:r>
                <a:r>
                  <a:rPr lang="en-US" altLang="zh-CN" sz="1800" dirty="0">
                    <a:solidFill>
                      <a:schemeClr val="tx1"/>
                    </a:solidFill>
                    <a:effectLst/>
                    <a:ea typeface="宋体" panose="02010600030101010101" pitchFamily="2" charset="-122"/>
                  </a:rPr>
                  <a:t>in year </a:t>
                </a:r>
                <a:r>
                  <a:rPr lang="en-US" altLang="zh-CN" sz="1800" i="1" dirty="0">
                    <a:solidFill>
                      <a:schemeClr val="tx1"/>
                    </a:solidFill>
                    <a:effectLst/>
                    <a:ea typeface="宋体" panose="02010600030101010101" pitchFamily="2" charset="-122"/>
                  </a:rPr>
                  <a:t>t </a:t>
                </a:r>
                <a:r>
                  <a:rPr lang="en-US" altLang="zh-CN" sz="1800" dirty="0">
                    <a:solidFill>
                      <a:schemeClr val="tx1"/>
                    </a:solidFill>
                    <a:effectLst/>
                    <a:ea typeface="宋体" panose="02010600030101010101" pitchFamily="2" charset="-122"/>
                  </a:rPr>
                  <a:t>comes from individual contribution </a:t>
                </a:r>
                <a:r>
                  <a:rPr lang="zh-CN" altLang="zh-CN" dirty="0">
                    <a:solidFill>
                      <a:schemeClr val="tx1"/>
                    </a:solidFill>
                    <a:effectLst/>
                    <a:ea typeface="等线" panose="02010600030101010101" pitchFamily="2" charset="-122"/>
                  </a:rPr>
                  <a:t>：</a:t>
                </a:r>
                <a:endParaRPr lang="en-US" altLang="zh-CN" dirty="0">
                  <a:solidFill>
                    <a:schemeClr val="tx1"/>
                  </a:solidFill>
                  <a:effectLst/>
                  <a:ea typeface="等线" panose="02010600030101010101" pitchFamily="2" charset="-122"/>
                </a:endParaRPr>
              </a:p>
              <a:p>
                <a:pPr marL="361950" lvl="1" indent="0" algn="r" defTabSz="1473200">
                  <a:lnSpc>
                    <a:spcPct val="130000"/>
                  </a:lnSpc>
                  <a:buNone/>
                </a:pPr>
                <a:r>
                  <a:rPr lang="en-US" altLang="zh-CN" dirty="0">
                    <a:solidFill>
                      <a:schemeClr val="tx1"/>
                    </a:solidFill>
                  </a:rPr>
                  <a:t> </a:t>
                </a:r>
                <a14:m>
                  <m:oMath xmlns:m="http://schemas.openxmlformats.org/officeDocument/2006/math">
                    <m:sSub>
                      <m:sSubPr>
                        <m:ctrlPr>
                          <a:rPr lang="zh-CN" altLang="zh-CN" i="1">
                            <a:solidFill>
                              <a:schemeClr val="tx1"/>
                            </a:solidFill>
                            <a:latin typeface="Cambria Math" panose="02040503050406030204" pitchFamily="18" charset="0"/>
                          </a:rPr>
                        </m:ctrlPr>
                      </m:sSubPr>
                      <m:e>
                        <m:r>
                          <a:rPr lang="en-US" altLang="zh-CN" i="1">
                            <a:solidFill>
                              <a:schemeClr val="tx1"/>
                            </a:solidFill>
                            <a:latin typeface="Cambria Math" panose="02040503050406030204" pitchFamily="18" charset="0"/>
                          </a:rPr>
                          <m:t>𝐻</m:t>
                        </m:r>
                      </m:e>
                      <m:sub>
                        <m:r>
                          <a:rPr lang="en-US" altLang="zh-CN" i="1">
                            <a:solidFill>
                              <a:schemeClr val="tx1"/>
                            </a:solidFill>
                            <a:latin typeface="Cambria Math" panose="02040503050406030204" pitchFamily="18" charset="0"/>
                          </a:rPr>
                          <m:t>𝑡</m:t>
                        </m:r>
                      </m:sub>
                    </m:sSub>
                    <m:r>
                      <a:rPr lang="en-US" altLang="zh-CN" i="1">
                        <a:solidFill>
                          <a:schemeClr val="tx1"/>
                        </a:solidFill>
                        <a:latin typeface="Cambria Math" panose="02040503050406030204" pitchFamily="18" charset="0"/>
                      </a:rPr>
                      <m:t>=</m:t>
                    </m:r>
                    <m:sSub>
                      <m:sSubPr>
                        <m:ctrlPr>
                          <a:rPr lang="zh-CN" altLang="zh-CN" i="1">
                            <a:solidFill>
                              <a:schemeClr val="tx1"/>
                            </a:solidFill>
                            <a:latin typeface="Cambria Math" panose="02040503050406030204" pitchFamily="18" charset="0"/>
                          </a:rPr>
                        </m:ctrlPr>
                      </m:sSubPr>
                      <m:e>
                        <m:r>
                          <a:rPr lang="en-US" altLang="zh-CN" i="1">
                            <a:solidFill>
                              <a:schemeClr val="tx1"/>
                            </a:solidFill>
                            <a:latin typeface="Cambria Math" panose="02040503050406030204" pitchFamily="18" charset="0"/>
                          </a:rPr>
                          <m:t>𝑐</m:t>
                        </m:r>
                      </m:e>
                      <m:sub>
                        <m:r>
                          <a:rPr lang="en-US" altLang="zh-CN" i="1">
                            <a:solidFill>
                              <a:schemeClr val="tx1"/>
                            </a:solidFill>
                            <a:latin typeface="Cambria Math" panose="02040503050406030204" pitchFamily="18" charset="0"/>
                          </a:rPr>
                          <m:t>𝑡</m:t>
                        </m:r>
                      </m:sub>
                    </m:sSub>
                    <m:nary>
                      <m:naryPr>
                        <m:chr m:val="∑"/>
                        <m:limLoc m:val="undOvr"/>
                        <m:ctrlPr>
                          <a:rPr lang="zh-CN" altLang="zh-CN" i="1">
                            <a:solidFill>
                              <a:schemeClr val="tx1"/>
                            </a:solidFill>
                            <a:latin typeface="Cambria Math" panose="02040503050406030204" pitchFamily="18" charset="0"/>
                          </a:rPr>
                        </m:ctrlPr>
                      </m:naryPr>
                      <m:sub>
                        <m:r>
                          <a:rPr lang="en-US" altLang="zh-CN" i="1">
                            <a:solidFill>
                              <a:schemeClr val="tx1"/>
                            </a:solidFill>
                            <a:latin typeface="Cambria Math" panose="02040503050406030204" pitchFamily="18" charset="0"/>
                          </a:rPr>
                          <m:t>𝑥</m:t>
                        </m:r>
                        <m:r>
                          <a:rPr lang="en-US" altLang="zh-CN" i="1">
                            <a:solidFill>
                              <a:schemeClr val="tx1"/>
                            </a:solidFill>
                            <a:latin typeface="Cambria Math" panose="02040503050406030204" pitchFamily="18" charset="0"/>
                          </a:rPr>
                          <m:t>=</m:t>
                        </m:r>
                        <m:r>
                          <a:rPr lang="en-US" altLang="zh-CN" i="1">
                            <a:solidFill>
                              <a:schemeClr val="tx1"/>
                            </a:solidFill>
                            <a:latin typeface="Cambria Math" panose="02040503050406030204" pitchFamily="18" charset="0"/>
                          </a:rPr>
                          <m:t>𝑒</m:t>
                        </m:r>
                      </m:sub>
                      <m:sup>
                        <m:r>
                          <a:rPr lang="en-US" altLang="zh-CN" i="1">
                            <a:solidFill>
                              <a:schemeClr val="tx1"/>
                            </a:solidFill>
                            <a:latin typeface="Cambria Math" panose="02040503050406030204" pitchFamily="18" charset="0"/>
                          </a:rPr>
                          <m:t>𝑟</m:t>
                        </m:r>
                        <m:r>
                          <a:rPr lang="en-US" altLang="zh-CN" i="1">
                            <a:solidFill>
                              <a:schemeClr val="tx1"/>
                            </a:solidFill>
                            <a:latin typeface="Cambria Math" panose="02040503050406030204" pitchFamily="18" charset="0"/>
                          </a:rPr>
                          <m:t>−1</m:t>
                        </m:r>
                      </m:sup>
                      <m:e>
                        <m:r>
                          <a:rPr lang="en-US" altLang="zh-CN" i="1">
                            <a:solidFill>
                              <a:schemeClr val="tx1"/>
                            </a:solidFill>
                            <a:latin typeface="Cambria Math" panose="02040503050406030204" pitchFamily="18" charset="0"/>
                          </a:rPr>
                          <m:t>𝑎</m:t>
                        </m:r>
                        <m:sSub>
                          <m:sSubPr>
                            <m:ctrlPr>
                              <a:rPr lang="zh-CN" altLang="zh-CN" i="1">
                                <a:solidFill>
                                  <a:schemeClr val="tx1"/>
                                </a:solidFill>
                                <a:latin typeface="Cambria Math" panose="02040503050406030204" pitchFamily="18" charset="0"/>
                              </a:rPr>
                            </m:ctrlPr>
                          </m:sSubPr>
                          <m:e>
                            <m:r>
                              <a:rPr lang="en-US" altLang="zh-CN" i="1">
                                <a:solidFill>
                                  <a:schemeClr val="tx1"/>
                                </a:solidFill>
                                <a:latin typeface="Cambria Math" panose="02040503050406030204" pitchFamily="18" charset="0"/>
                              </a:rPr>
                              <m:t>𝐿</m:t>
                            </m:r>
                          </m:e>
                          <m:sub>
                            <m:r>
                              <a:rPr lang="en-US" altLang="zh-CN" i="1">
                                <a:solidFill>
                                  <a:schemeClr val="tx1"/>
                                </a:solidFill>
                                <a:latin typeface="Cambria Math" panose="02040503050406030204" pitchFamily="18" charset="0"/>
                              </a:rPr>
                              <m:t>𝑡</m:t>
                            </m:r>
                            <m:r>
                              <a:rPr lang="en-US" altLang="zh-CN" i="1">
                                <a:solidFill>
                                  <a:schemeClr val="tx1"/>
                                </a:solidFill>
                                <a:latin typeface="Cambria Math" panose="02040503050406030204" pitchFamily="18" charset="0"/>
                              </a:rPr>
                              <m:t>,</m:t>
                            </m:r>
                            <m:r>
                              <a:rPr lang="en-US" altLang="zh-CN" i="1">
                                <a:solidFill>
                                  <a:schemeClr val="tx1"/>
                                </a:solidFill>
                                <a:latin typeface="Cambria Math" panose="02040503050406030204" pitchFamily="18" charset="0"/>
                              </a:rPr>
                              <m:t>𝑥</m:t>
                            </m:r>
                          </m:sub>
                        </m:sSub>
                        <m:sSub>
                          <m:sSubPr>
                            <m:ctrlPr>
                              <a:rPr lang="zh-CN" altLang="zh-CN" i="1">
                                <a:solidFill>
                                  <a:schemeClr val="tx1"/>
                                </a:solidFill>
                                <a:latin typeface="Cambria Math" panose="02040503050406030204" pitchFamily="18" charset="0"/>
                              </a:rPr>
                            </m:ctrlPr>
                          </m:sSubPr>
                          <m:e>
                            <m:r>
                              <a:rPr lang="en-US" altLang="zh-CN" i="1">
                                <a:solidFill>
                                  <a:schemeClr val="tx1"/>
                                </a:solidFill>
                                <a:latin typeface="Cambria Math" panose="02040503050406030204" pitchFamily="18" charset="0"/>
                              </a:rPr>
                              <m:t>𝑑</m:t>
                            </m:r>
                          </m:e>
                          <m:sub>
                            <m:r>
                              <a:rPr lang="en-US" altLang="zh-CN" i="1">
                                <a:solidFill>
                                  <a:schemeClr val="tx1"/>
                                </a:solidFill>
                                <a:latin typeface="Cambria Math" panose="02040503050406030204" pitchFamily="18" charset="0"/>
                              </a:rPr>
                              <m:t>𝑡</m:t>
                            </m:r>
                            <m:r>
                              <a:rPr lang="en-US" altLang="zh-CN" i="1">
                                <a:solidFill>
                                  <a:schemeClr val="tx1"/>
                                </a:solidFill>
                                <a:latin typeface="Cambria Math" panose="02040503050406030204" pitchFamily="18" charset="0"/>
                              </a:rPr>
                              <m:t>−1</m:t>
                            </m:r>
                          </m:sub>
                        </m:sSub>
                      </m:e>
                    </m:nary>
                    <m:sSubSup>
                      <m:sSubSupPr>
                        <m:ctrlPr>
                          <a:rPr lang="zh-CN" altLang="zh-CN" i="1">
                            <a:solidFill>
                              <a:schemeClr val="tx1"/>
                            </a:solidFill>
                            <a:latin typeface="Cambria Math" panose="02040503050406030204" pitchFamily="18" charset="0"/>
                          </a:rPr>
                        </m:ctrlPr>
                      </m:sSubSupPr>
                      <m:e>
                        <m:r>
                          <a:rPr lang="en-US" altLang="zh-CN" i="1">
                            <a:solidFill>
                              <a:schemeClr val="tx1"/>
                            </a:solidFill>
                            <a:latin typeface="Cambria Math" panose="02040503050406030204" pitchFamily="18" charset="0"/>
                          </a:rPr>
                          <m:t>𝑆</m:t>
                        </m:r>
                      </m:e>
                      <m:sub>
                        <m:r>
                          <a:rPr lang="en-US" altLang="zh-CN" i="1">
                            <a:solidFill>
                              <a:schemeClr val="tx1"/>
                            </a:solidFill>
                            <a:latin typeface="Cambria Math" panose="02040503050406030204" pitchFamily="18" charset="0"/>
                          </a:rPr>
                          <m:t>𝑡</m:t>
                        </m:r>
                        <m:r>
                          <a:rPr lang="en-US" altLang="zh-CN" i="1">
                            <a:solidFill>
                              <a:schemeClr val="tx1"/>
                            </a:solidFill>
                            <a:latin typeface="Cambria Math" panose="02040503050406030204" pitchFamily="18" charset="0"/>
                          </a:rPr>
                          <m:t>−1,</m:t>
                        </m:r>
                        <m:r>
                          <a:rPr lang="en-US" altLang="zh-CN" i="1">
                            <a:solidFill>
                              <a:schemeClr val="tx1"/>
                            </a:solidFill>
                            <a:latin typeface="Cambria Math" panose="02040503050406030204" pitchFamily="18" charset="0"/>
                          </a:rPr>
                          <m:t>𝑥</m:t>
                        </m:r>
                        <m:r>
                          <a:rPr lang="en-US" altLang="zh-CN" i="1">
                            <a:solidFill>
                              <a:schemeClr val="tx1"/>
                            </a:solidFill>
                            <a:latin typeface="Cambria Math" panose="02040503050406030204" pitchFamily="18" charset="0"/>
                          </a:rPr>
                          <m:t>−1</m:t>
                        </m:r>
                      </m:sub>
                      <m:sup>
                        <m:r>
                          <a:rPr lang="en-US" altLang="zh-CN" i="1">
                            <a:solidFill>
                              <a:schemeClr val="tx1"/>
                            </a:solidFill>
                            <a:latin typeface="Cambria Math" panose="02040503050406030204" pitchFamily="18" charset="0"/>
                          </a:rPr>
                          <m:t>𝑇</m:t>
                        </m:r>
                      </m:sup>
                    </m:sSubSup>
                    <m:r>
                      <a:rPr lang="en-US" altLang="zh-CN" i="1">
                        <a:solidFill>
                          <a:schemeClr val="tx1"/>
                        </a:solidFill>
                        <a:latin typeface="Cambria Math" panose="02040503050406030204" pitchFamily="18" charset="0"/>
                      </a:rPr>
                      <m:t>                                                  (</m:t>
                    </m:r>
                    <m:r>
                      <a:rPr lang="en-US" altLang="zh-CN" i="1">
                        <a:solidFill>
                          <a:schemeClr val="tx1"/>
                        </a:solidFill>
                        <a:latin typeface="Cambria Math" panose="02040503050406030204" pitchFamily="18" charset="0"/>
                      </a:rPr>
                      <m:t>𝟐</m:t>
                    </m:r>
                    <m:r>
                      <a:rPr lang="en-US" altLang="zh-CN" i="1">
                        <a:solidFill>
                          <a:schemeClr val="tx1"/>
                        </a:solidFill>
                        <a:latin typeface="Cambria Math" panose="02040503050406030204" pitchFamily="18" charset="0"/>
                      </a:rPr>
                      <m:t>)</m:t>
                    </m:r>
                  </m:oMath>
                </a14:m>
                <a:endParaRPr lang="en-US" altLang="zh-CN" i="1" dirty="0">
                  <a:solidFill>
                    <a:schemeClr val="tx1"/>
                  </a:solidFill>
                </a:endParaRPr>
              </a:p>
            </p:txBody>
          </p:sp>
        </mc:Choice>
        <mc:Fallback xmlns="">
          <p:sp>
            <p:nvSpPr>
              <p:cNvPr id="3" name="内容占位符 2">
                <a:extLst>
                  <a:ext uri="{FF2B5EF4-FFF2-40B4-BE49-F238E27FC236}">
                    <a16:creationId xmlns:a16="http://schemas.microsoft.com/office/drawing/2014/main" id="{6A782912-28FD-46CF-902C-BAEB03DDB69B}"/>
                  </a:ext>
                </a:extLst>
              </p:cNvPr>
              <p:cNvSpPr>
                <a:spLocks noGrp="1" noRot="1" noChangeAspect="1" noMove="1" noResize="1" noEditPoints="1" noAdjustHandles="1" noChangeArrowheads="1" noChangeShapeType="1" noTextEdit="1"/>
              </p:cNvSpPr>
              <p:nvPr>
                <p:ph idx="1"/>
              </p:nvPr>
            </p:nvSpPr>
            <p:spPr>
              <a:xfrm>
                <a:off x="485009" y="738856"/>
                <a:ext cx="10487792" cy="5331026"/>
              </a:xfrm>
              <a:blipFill>
                <a:blip r:embed="rId3"/>
                <a:stretch>
                  <a:fillRect l="-814" r="-233"/>
                </a:stretch>
              </a:blipFill>
            </p:spPr>
            <p:txBody>
              <a:bodyPr/>
              <a:lstStyle/>
              <a:p>
                <a:r>
                  <a:rPr lang="zh-CN" altLang="en-US">
                    <a:noFill/>
                  </a:rPr>
                  <a:t> </a:t>
                </a:r>
              </a:p>
            </p:txBody>
          </p:sp>
        </mc:Fallback>
      </mc:AlternateContent>
      <p:sp>
        <p:nvSpPr>
          <p:cNvPr id="4" name="灯片编号占位符 3">
            <a:extLst>
              <a:ext uri="{FF2B5EF4-FFF2-40B4-BE49-F238E27FC236}">
                <a16:creationId xmlns:a16="http://schemas.microsoft.com/office/drawing/2014/main" id="{FB74939F-1B66-4FEF-BCD0-9A427ADBBB08}"/>
              </a:ext>
            </a:extLst>
          </p:cNvPr>
          <p:cNvSpPr>
            <a:spLocks noGrp="1"/>
          </p:cNvSpPr>
          <p:nvPr>
            <p:ph type="sldNum" sz="quarter" idx="12"/>
          </p:nvPr>
        </p:nvSpPr>
        <p:spPr/>
        <p:txBody>
          <a:bodyPr/>
          <a:lstStyle/>
          <a:p>
            <a:fld id="{95F28DFE-3F8E-4102-9857-4B52792BF0B2}" type="slidenum">
              <a:rPr lang="zh-CN" altLang="en-US" smtClean="0"/>
              <a:t>15</a:t>
            </a:fld>
            <a:endParaRPr lang="zh-CN" altLang="en-US"/>
          </a:p>
        </p:txBody>
      </p:sp>
    </p:spTree>
    <p:extLst>
      <p:ext uri="{BB962C8B-B14F-4D97-AF65-F5344CB8AC3E}">
        <p14:creationId xmlns:p14="http://schemas.microsoft.com/office/powerpoint/2010/main" val="1524444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6A782912-28FD-46CF-902C-BAEB03DDB69B}"/>
                  </a:ext>
                </a:extLst>
              </p:cNvPr>
              <p:cNvSpPr>
                <a:spLocks noGrp="1"/>
              </p:cNvSpPr>
              <p:nvPr>
                <p:ph idx="1"/>
              </p:nvPr>
            </p:nvSpPr>
            <p:spPr>
              <a:xfrm>
                <a:off x="431621" y="763487"/>
                <a:ext cx="11627318" cy="5331026"/>
              </a:xfrm>
            </p:spPr>
            <p:txBody>
              <a:bodyPr>
                <a:normAutofit/>
              </a:bodyPr>
              <a:lstStyle/>
              <a:p>
                <a:r>
                  <a:rPr lang="en-US" altLang="zh-CN" b="1" i="0" dirty="0">
                    <a:solidFill>
                      <a:schemeClr val="tx1"/>
                    </a:solidFill>
                    <a:effectLst/>
                  </a:rPr>
                  <a:t>Actuarial Model of EEPP</a:t>
                </a:r>
                <a:endParaRPr lang="en-US" altLang="zh-CN" dirty="0">
                  <a:solidFill>
                    <a:schemeClr val="tx1"/>
                  </a:solidFill>
                </a:endParaRPr>
              </a:p>
              <a:p>
                <a:pPr lvl="1"/>
                <a:r>
                  <a:rPr lang="en-US" altLang="zh-CN" sz="1800" dirty="0">
                    <a:solidFill>
                      <a:schemeClr val="tx1"/>
                    </a:solidFill>
                    <a:effectLst/>
                    <a:ea typeface="等线" panose="02010600030101010101" pitchFamily="2" charset="-122"/>
                  </a:rPr>
                  <a:t>Expenditure of EEPP</a:t>
                </a:r>
                <a:endParaRPr lang="en-US" altLang="zh-CN" dirty="0">
                  <a:solidFill>
                    <a:schemeClr val="tx1"/>
                  </a:solidFill>
                </a:endParaRPr>
              </a:p>
              <a:p>
                <a:pPr lvl="2">
                  <a:lnSpc>
                    <a:spcPct val="140000"/>
                  </a:lnSpc>
                  <a:spcBef>
                    <a:spcPts val="600"/>
                  </a:spcBef>
                </a:pPr>
                <a:r>
                  <a:rPr lang="en-US" altLang="zh-CN" dirty="0">
                    <a:solidFill>
                      <a:schemeClr val="tx1"/>
                    </a:solidFill>
                  </a:rPr>
                  <a:t>Expenditure of elementary benefits in year </a:t>
                </a:r>
                <a:r>
                  <a:rPr lang="en-US" altLang="zh-CN" i="1" dirty="0">
                    <a:solidFill>
                      <a:schemeClr val="tx1"/>
                    </a:solidFill>
                  </a:rPr>
                  <a:t>t</a:t>
                </a:r>
                <a:r>
                  <a:rPr lang="en-US" altLang="zh-CN" dirty="0">
                    <a:solidFill>
                      <a:schemeClr val="tx1"/>
                    </a:solidFill>
                    <a:effectLst/>
                  </a:rPr>
                  <a:t>:</a:t>
                </a:r>
                <a14:m>
                  <m:oMath xmlns:m="http://schemas.openxmlformats.org/officeDocument/2006/math">
                    <m:r>
                      <a:rPr lang="en-US" altLang="zh-CN" b="1" i="0" smtClean="0">
                        <a:solidFill>
                          <a:schemeClr val="tx1"/>
                        </a:solidFill>
                        <a:effectLst/>
                        <a:latin typeface="Cambria Math" panose="02040503050406030204" pitchFamily="18" charset="0"/>
                      </a:rPr>
                      <m:t> </m:t>
                    </m:r>
                    <m:sSub>
                      <m:sSubPr>
                        <m:ctrlPr>
                          <a:rPr lang="zh-CN" altLang="zh-CN" i="1">
                            <a:solidFill>
                              <a:schemeClr val="tx1"/>
                            </a:solidFill>
                            <a:effectLst/>
                            <a:latin typeface="Cambria Math" panose="02040503050406030204" pitchFamily="18" charset="0"/>
                          </a:rPr>
                        </m:ctrlPr>
                      </m:sSubPr>
                      <m:e>
                        <m:r>
                          <a:rPr lang="en-US" altLang="zh-CN" i="1">
                            <a:solidFill>
                              <a:schemeClr val="tx1"/>
                            </a:solidFill>
                            <a:effectLst/>
                            <a:latin typeface="Cambria Math" panose="02040503050406030204" pitchFamily="18" charset="0"/>
                          </a:rPr>
                          <m:t>𝐵</m:t>
                        </m:r>
                      </m:e>
                      <m:sub>
                        <m:r>
                          <a:rPr lang="en-US" altLang="zh-CN" i="1">
                            <a:solidFill>
                              <a:schemeClr val="tx1"/>
                            </a:solidFill>
                            <a:effectLst/>
                            <a:latin typeface="Cambria Math" panose="02040503050406030204" pitchFamily="18" charset="0"/>
                          </a:rPr>
                          <m:t>𝑡</m:t>
                        </m:r>
                      </m:sub>
                    </m:sSub>
                    <m:r>
                      <a:rPr lang="en-US" altLang="zh-CN" i="1">
                        <a:solidFill>
                          <a:schemeClr val="tx1"/>
                        </a:solidFill>
                        <a:effectLst/>
                        <a:latin typeface="Cambria Math" panose="02040503050406030204" pitchFamily="18" charset="0"/>
                      </a:rPr>
                      <m:t>=</m:t>
                    </m:r>
                    <m:nary>
                      <m:naryPr>
                        <m:chr m:val="∑"/>
                        <m:limLoc m:val="undOvr"/>
                        <m:ctrlPr>
                          <a:rPr lang="zh-CN" altLang="zh-CN" i="1">
                            <a:solidFill>
                              <a:schemeClr val="tx1"/>
                            </a:solidFill>
                            <a:effectLst/>
                            <a:latin typeface="Cambria Math" panose="02040503050406030204" pitchFamily="18" charset="0"/>
                          </a:rPr>
                        </m:ctrlPr>
                      </m:naryPr>
                      <m:sub>
                        <m:r>
                          <a:rPr lang="en-US" altLang="zh-CN" i="1">
                            <a:solidFill>
                              <a:schemeClr val="tx1"/>
                            </a:solidFill>
                            <a:effectLst/>
                            <a:latin typeface="Cambria Math" panose="02040503050406030204" pitchFamily="18" charset="0"/>
                          </a:rPr>
                          <m:t>𝑥</m:t>
                        </m:r>
                        <m:r>
                          <a:rPr lang="en-US" altLang="zh-CN" i="1">
                            <a:solidFill>
                              <a:schemeClr val="tx1"/>
                            </a:solidFill>
                            <a:effectLst/>
                            <a:latin typeface="Cambria Math" panose="02040503050406030204" pitchFamily="18" charset="0"/>
                          </a:rPr>
                          <m:t>=</m:t>
                        </m:r>
                        <m:r>
                          <a:rPr lang="en-US" altLang="zh-CN" i="1">
                            <a:solidFill>
                              <a:schemeClr val="tx1"/>
                            </a:solidFill>
                            <a:effectLst/>
                            <a:latin typeface="Cambria Math" panose="02040503050406030204" pitchFamily="18" charset="0"/>
                          </a:rPr>
                          <m:t>𝑟</m:t>
                        </m:r>
                      </m:sub>
                      <m:sup>
                        <m:r>
                          <a:rPr lang="en-US" altLang="zh-CN" i="1">
                            <a:solidFill>
                              <a:schemeClr val="tx1"/>
                            </a:solidFill>
                            <a:effectLst/>
                            <a:latin typeface="Cambria Math" panose="02040503050406030204" pitchFamily="18" charset="0"/>
                          </a:rPr>
                          <m:t>𝜔</m:t>
                        </m:r>
                      </m:sup>
                      <m:e>
                        <m:sSub>
                          <m:sSubPr>
                            <m:ctrlPr>
                              <a:rPr lang="zh-CN" altLang="zh-CN" i="1">
                                <a:solidFill>
                                  <a:schemeClr val="tx1"/>
                                </a:solidFill>
                                <a:effectLst/>
                                <a:latin typeface="Cambria Math" panose="02040503050406030204" pitchFamily="18" charset="0"/>
                              </a:rPr>
                            </m:ctrlPr>
                          </m:sSubPr>
                          <m:e>
                            <m:r>
                              <a:rPr lang="en-US" altLang="zh-CN" i="1">
                                <a:solidFill>
                                  <a:schemeClr val="tx1"/>
                                </a:solidFill>
                                <a:effectLst/>
                                <a:latin typeface="Cambria Math" panose="02040503050406030204" pitchFamily="18" charset="0"/>
                              </a:rPr>
                              <m:t>𝐿</m:t>
                            </m:r>
                          </m:e>
                          <m:sub>
                            <m:r>
                              <a:rPr lang="en-US" altLang="zh-CN" i="1">
                                <a:solidFill>
                                  <a:schemeClr val="tx1"/>
                                </a:solidFill>
                                <a:effectLst/>
                                <a:latin typeface="Cambria Math" panose="02040503050406030204" pitchFamily="18" charset="0"/>
                              </a:rPr>
                              <m:t>𝑡</m:t>
                            </m:r>
                            <m:r>
                              <a:rPr lang="en-US" altLang="zh-CN" i="1">
                                <a:solidFill>
                                  <a:schemeClr val="tx1"/>
                                </a:solidFill>
                                <a:effectLst/>
                                <a:latin typeface="Cambria Math" panose="02040503050406030204" pitchFamily="18" charset="0"/>
                              </a:rPr>
                              <m:t>,</m:t>
                            </m:r>
                            <m:r>
                              <a:rPr lang="en-US" altLang="zh-CN" i="1">
                                <a:solidFill>
                                  <a:schemeClr val="tx1"/>
                                </a:solidFill>
                                <a:effectLst/>
                                <a:latin typeface="Cambria Math" panose="02040503050406030204" pitchFamily="18" charset="0"/>
                              </a:rPr>
                              <m:t>𝑥</m:t>
                            </m:r>
                          </m:sub>
                        </m:sSub>
                        <m:sSub>
                          <m:sSubPr>
                            <m:ctrlPr>
                              <a:rPr lang="zh-CN" altLang="zh-CN" i="1">
                                <a:solidFill>
                                  <a:schemeClr val="tx1"/>
                                </a:solidFill>
                                <a:effectLst/>
                                <a:latin typeface="Cambria Math" panose="02040503050406030204" pitchFamily="18" charset="0"/>
                              </a:rPr>
                            </m:ctrlPr>
                          </m:sSubPr>
                          <m:e>
                            <m:r>
                              <a:rPr lang="en-US" altLang="zh-CN" i="1">
                                <a:solidFill>
                                  <a:schemeClr val="tx1"/>
                                </a:solidFill>
                                <a:effectLst/>
                                <a:latin typeface="Cambria Math" panose="02040503050406030204" pitchFamily="18" charset="0"/>
                              </a:rPr>
                              <m:t>𝐵</m:t>
                            </m:r>
                          </m:e>
                          <m:sub>
                            <m:r>
                              <a:rPr lang="en-US" altLang="zh-CN" i="1">
                                <a:solidFill>
                                  <a:schemeClr val="tx1"/>
                                </a:solidFill>
                                <a:effectLst/>
                                <a:latin typeface="Cambria Math" panose="02040503050406030204" pitchFamily="18" charset="0"/>
                              </a:rPr>
                              <m:t>𝑡</m:t>
                            </m:r>
                            <m:r>
                              <a:rPr lang="en-US" altLang="zh-CN" i="1">
                                <a:solidFill>
                                  <a:schemeClr val="tx1"/>
                                </a:solidFill>
                                <a:effectLst/>
                                <a:latin typeface="Cambria Math" panose="02040503050406030204" pitchFamily="18" charset="0"/>
                              </a:rPr>
                              <m:t>,</m:t>
                            </m:r>
                            <m:r>
                              <a:rPr lang="en-US" altLang="zh-CN" i="1">
                                <a:solidFill>
                                  <a:schemeClr val="tx1"/>
                                </a:solidFill>
                                <a:effectLst/>
                                <a:latin typeface="Cambria Math" panose="02040503050406030204" pitchFamily="18" charset="0"/>
                              </a:rPr>
                              <m:t>𝑥</m:t>
                            </m:r>
                          </m:sub>
                        </m:sSub>
                      </m:e>
                    </m:nary>
                  </m:oMath>
                </a14:m>
                <a:endParaRPr lang="en-US" altLang="zh-CN" dirty="0">
                  <a:solidFill>
                    <a:schemeClr val="tx1"/>
                  </a:solidFill>
                  <a:effectLst/>
                </a:endParaRPr>
              </a:p>
              <a:p>
                <a:pPr marL="361950" lvl="1" indent="0">
                  <a:lnSpc>
                    <a:spcPct val="140000"/>
                  </a:lnSpc>
                  <a:spcBef>
                    <a:spcPts val="600"/>
                  </a:spcBef>
                  <a:buNone/>
                </a:pPr>
                <a:r>
                  <a:rPr lang="en-US" altLang="zh-CN" sz="1800" dirty="0">
                    <a:solidFill>
                      <a:schemeClr val="tx1"/>
                    </a:solidFill>
                    <a:effectLst/>
                  </a:rPr>
                  <a:t>	</a:t>
                </a:r>
                <a:r>
                  <a:rPr lang="en-US" altLang="zh-CN" sz="1800" dirty="0">
                    <a:solidFill>
                      <a:schemeClr val="tx1"/>
                    </a:solidFill>
                    <a:effectLst/>
                    <a:ea typeface="等线" panose="02010600030101010101" pitchFamily="2" charset="-122"/>
                  </a:rPr>
                  <a:t>where, the elementary benefits of retired “newcomers” aged </a:t>
                </a:r>
                <a:r>
                  <a:rPr lang="en-US" altLang="zh-CN" sz="1800" i="1" dirty="0">
                    <a:solidFill>
                      <a:schemeClr val="tx1"/>
                    </a:solidFill>
                    <a:effectLst/>
                    <a:ea typeface="等线" panose="02010600030101010101" pitchFamily="2" charset="-122"/>
                  </a:rPr>
                  <a:t>x</a:t>
                </a:r>
                <a:r>
                  <a:rPr lang="en-US" altLang="zh-CN" sz="1800" dirty="0">
                    <a:solidFill>
                      <a:schemeClr val="tx1"/>
                    </a:solidFill>
                    <a:effectLst/>
                    <a:ea typeface="等线" panose="02010600030101010101" pitchFamily="2" charset="-122"/>
                  </a:rPr>
                  <a:t> in year</a:t>
                </a:r>
                <a:r>
                  <a:rPr lang="en-US" altLang="zh-CN" sz="1800" i="1" dirty="0">
                    <a:solidFill>
                      <a:schemeClr val="tx1"/>
                    </a:solidFill>
                    <a:effectLst/>
                    <a:ea typeface="等线" panose="02010600030101010101" pitchFamily="2" charset="-122"/>
                  </a:rPr>
                  <a:t> t</a:t>
                </a:r>
                <a:r>
                  <a:rPr lang="en-US" altLang="zh-CN" sz="1800" dirty="0">
                    <a:solidFill>
                      <a:schemeClr val="tx1"/>
                    </a:solidFill>
                    <a:effectLst/>
                    <a:ea typeface="等线" panose="02010600030101010101" pitchFamily="2" charset="-122"/>
                  </a:rPr>
                  <a:t> is</a:t>
                </a:r>
                <a:r>
                  <a:rPr lang="en-US" altLang="zh-CN" sz="1800" dirty="0">
                    <a:solidFill>
                      <a:schemeClr val="tx1"/>
                    </a:solidFill>
                    <a:ea typeface="等线" panose="02010600030101010101" pitchFamily="2" charset="-122"/>
                  </a:rPr>
                  <a:t>: </a:t>
                </a:r>
                <a:endParaRPr lang="en-US" altLang="zh-CN" sz="1800" dirty="0">
                  <a:solidFill>
                    <a:schemeClr val="tx1"/>
                  </a:solidFill>
                  <a:effectLst/>
                </a:endParaRPr>
              </a:p>
              <a:p>
                <a:pPr marL="0" indent="0" algn="just">
                  <a:lnSpc>
                    <a:spcPct val="140000"/>
                  </a:lnSpc>
                  <a:spcBef>
                    <a:spcPts val="600"/>
                  </a:spcBef>
                  <a:buNone/>
                </a:pPr>
                <a14:m>
                  <m:oMathPara xmlns:m="http://schemas.openxmlformats.org/officeDocument/2006/math">
                    <m:oMathParaPr>
                      <m:jc m:val="right"/>
                    </m:oMathParaPr>
                    <m:oMath xmlns:m="http://schemas.openxmlformats.org/officeDocument/2006/math">
                      <m:sSub>
                        <m:sSubPr>
                          <m:ctrlPr>
                            <a:rPr lang="zh-CN" altLang="zh-CN" sz="1800" i="1" kern="100" smtClean="0">
                              <a:solidFill>
                                <a:schemeClr val="tx1"/>
                              </a:solidFill>
                              <a:effectLst/>
                              <a:latin typeface="Cambria Math" panose="02040503050406030204" pitchFamily="18" charset="0"/>
                            </a:rPr>
                          </m:ctrlPr>
                        </m:sSubPr>
                        <m:e>
                          <m:r>
                            <a:rPr lang="en-US" altLang="zh-CN" sz="1800" i="1" kern="100">
                              <a:solidFill>
                                <a:schemeClr val="tx1"/>
                              </a:solidFill>
                              <a:effectLst/>
                              <a:latin typeface="Cambria Math" panose="02040503050406030204" pitchFamily="18" charset="0"/>
                            </a:rPr>
                            <m:t>𝐵</m:t>
                          </m:r>
                        </m:e>
                        <m:sub>
                          <m:r>
                            <a:rPr lang="en-US" altLang="zh-CN" sz="1800" i="1" kern="100">
                              <a:solidFill>
                                <a:schemeClr val="tx1"/>
                              </a:solidFill>
                              <a:effectLst/>
                              <a:latin typeface="Cambria Math" panose="02040503050406030204" pitchFamily="18" charset="0"/>
                            </a:rPr>
                            <m:t>𝑡</m:t>
                          </m:r>
                          <m:r>
                            <a:rPr lang="en-US" altLang="zh-CN" sz="1800" i="1" kern="100">
                              <a:solidFill>
                                <a:schemeClr val="tx1"/>
                              </a:solidFill>
                              <a:effectLst/>
                              <a:latin typeface="Cambria Math" panose="02040503050406030204" pitchFamily="18" charset="0"/>
                            </a:rPr>
                            <m:t>,</m:t>
                          </m:r>
                          <m:r>
                            <a:rPr lang="en-US" altLang="zh-CN" sz="1800" i="1" kern="100">
                              <a:solidFill>
                                <a:schemeClr val="tx1"/>
                              </a:solidFill>
                              <a:effectLst/>
                              <a:latin typeface="Cambria Math" panose="02040503050406030204" pitchFamily="18" charset="0"/>
                            </a:rPr>
                            <m:t>𝑥</m:t>
                          </m:r>
                        </m:sub>
                      </m:sSub>
                      <m:r>
                        <a:rPr lang="en-US" altLang="zh-CN" sz="1800" i="1" kern="100">
                          <a:solidFill>
                            <a:schemeClr val="tx1"/>
                          </a:solidFill>
                          <a:effectLst/>
                          <a:latin typeface="Cambria Math" panose="02040503050406030204" pitchFamily="18" charset="0"/>
                        </a:rPr>
                        <m:t>=</m:t>
                      </m:r>
                      <m:f>
                        <m:fPr>
                          <m:ctrlPr>
                            <a:rPr lang="zh-CN" altLang="zh-CN" sz="1800" i="1" kern="100">
                              <a:solidFill>
                                <a:schemeClr val="tx1"/>
                              </a:solidFill>
                              <a:effectLst/>
                              <a:latin typeface="Cambria Math" panose="02040503050406030204" pitchFamily="18" charset="0"/>
                            </a:rPr>
                          </m:ctrlPr>
                        </m:fPr>
                        <m:num>
                          <m:sSubSup>
                            <m:sSubSupPr>
                              <m:ctrlPr>
                                <a:rPr lang="zh-CN" altLang="zh-CN" sz="1800" i="1" kern="100">
                                  <a:solidFill>
                                    <a:schemeClr val="tx1"/>
                                  </a:solidFill>
                                  <a:effectLst/>
                                  <a:latin typeface="Cambria Math" panose="02040503050406030204" pitchFamily="18" charset="0"/>
                                </a:rPr>
                              </m:ctrlPr>
                            </m:sSubSupPr>
                            <m:e>
                              <m:r>
                                <a:rPr lang="en-US" altLang="zh-CN" sz="1800" i="1" kern="100">
                                  <a:solidFill>
                                    <a:schemeClr val="tx1"/>
                                  </a:solidFill>
                                  <a:effectLst/>
                                  <a:latin typeface="Cambria Math" panose="02040503050406030204" pitchFamily="18" charset="0"/>
                                </a:rPr>
                                <m:t>𝑆</m:t>
                              </m:r>
                            </m:e>
                            <m:sub>
                              <m:r>
                                <a:rPr lang="en-US" altLang="zh-CN" sz="1800" i="1" kern="100">
                                  <a:solidFill>
                                    <a:schemeClr val="tx1"/>
                                  </a:solidFill>
                                  <a:effectLst/>
                                  <a:latin typeface="Cambria Math" panose="02040503050406030204" pitchFamily="18" charset="0"/>
                                </a:rPr>
                                <m:t>𝑡</m:t>
                              </m:r>
                              <m:r>
                                <a:rPr lang="en-US" altLang="zh-CN" sz="1800" i="1" kern="100">
                                  <a:solidFill>
                                    <a:schemeClr val="tx1"/>
                                  </a:solidFill>
                                  <a:effectLst/>
                                  <a:latin typeface="Cambria Math" panose="02040503050406030204" pitchFamily="18" charset="0"/>
                                </a:rPr>
                                <m:t>−</m:t>
                              </m:r>
                              <m:d>
                                <m:dPr>
                                  <m:ctrlPr>
                                    <a:rPr lang="zh-CN" altLang="zh-CN" sz="1800" i="1" kern="100">
                                      <a:solidFill>
                                        <a:schemeClr val="tx1"/>
                                      </a:solidFill>
                                      <a:effectLst/>
                                      <a:latin typeface="Cambria Math" panose="02040503050406030204" pitchFamily="18" charset="0"/>
                                    </a:rPr>
                                  </m:ctrlPr>
                                </m:dPr>
                                <m:e>
                                  <m:r>
                                    <a:rPr lang="en-US" altLang="zh-CN" sz="1800" i="1" kern="100">
                                      <a:solidFill>
                                        <a:schemeClr val="tx1"/>
                                      </a:solidFill>
                                      <a:effectLst/>
                                      <a:latin typeface="Cambria Math" panose="02040503050406030204" pitchFamily="18" charset="0"/>
                                    </a:rPr>
                                    <m:t>𝑥</m:t>
                                  </m:r>
                                  <m:r>
                                    <a:rPr lang="en-US" altLang="zh-CN" sz="1800" i="1" kern="100">
                                      <a:solidFill>
                                        <a:schemeClr val="tx1"/>
                                      </a:solidFill>
                                      <a:effectLst/>
                                      <a:latin typeface="Cambria Math" panose="02040503050406030204" pitchFamily="18" charset="0"/>
                                    </a:rPr>
                                    <m:t>−</m:t>
                                  </m:r>
                                  <m:r>
                                    <a:rPr lang="en-US" altLang="zh-CN" sz="1800" i="1" kern="100">
                                      <a:solidFill>
                                        <a:schemeClr val="tx1"/>
                                      </a:solidFill>
                                      <a:effectLst/>
                                      <a:latin typeface="Cambria Math" panose="02040503050406030204" pitchFamily="18" charset="0"/>
                                    </a:rPr>
                                    <m:t>𝑟</m:t>
                                  </m:r>
                                </m:e>
                              </m:d>
                              <m:r>
                                <a:rPr lang="en-US" altLang="zh-CN" sz="1800" i="1" kern="100">
                                  <a:solidFill>
                                    <a:schemeClr val="tx1"/>
                                  </a:solidFill>
                                  <a:effectLst/>
                                  <a:latin typeface="Cambria Math" panose="02040503050406030204" pitchFamily="18" charset="0"/>
                                </a:rPr>
                                <m:t>−1</m:t>
                              </m:r>
                            </m:sub>
                            <m:sup>
                              <m:r>
                                <a:rPr lang="en-US" altLang="zh-CN" sz="1800" i="1" kern="100">
                                  <a:solidFill>
                                    <a:schemeClr val="tx1"/>
                                  </a:solidFill>
                                  <a:effectLst/>
                                  <a:latin typeface="Cambria Math" panose="02040503050406030204" pitchFamily="18" charset="0"/>
                                </a:rPr>
                                <m:t>𝑇</m:t>
                              </m:r>
                            </m:sup>
                          </m:sSubSup>
                        </m:num>
                        <m:den>
                          <m:r>
                            <a:rPr lang="en-US" altLang="zh-CN" sz="1800" i="1" kern="100">
                              <a:solidFill>
                                <a:schemeClr val="tx1"/>
                              </a:solidFill>
                              <a:effectLst/>
                              <a:latin typeface="Cambria Math" panose="02040503050406030204" pitchFamily="18" charset="0"/>
                            </a:rPr>
                            <m:t>2</m:t>
                          </m:r>
                        </m:den>
                      </m:f>
                      <m:d>
                        <m:dPr>
                          <m:ctrlPr>
                            <a:rPr lang="zh-CN" altLang="zh-CN" sz="1800" i="1" kern="100">
                              <a:solidFill>
                                <a:schemeClr val="tx1"/>
                              </a:solidFill>
                              <a:effectLst/>
                              <a:latin typeface="Cambria Math" panose="02040503050406030204" pitchFamily="18" charset="0"/>
                            </a:rPr>
                          </m:ctrlPr>
                        </m:dPr>
                        <m:e>
                          <m:r>
                            <a:rPr lang="en-US" altLang="zh-CN" sz="1800" i="1" kern="100">
                              <a:solidFill>
                                <a:schemeClr val="tx1"/>
                              </a:solidFill>
                              <a:effectLst/>
                              <a:latin typeface="Cambria Math" panose="02040503050406030204" pitchFamily="18" charset="0"/>
                            </a:rPr>
                            <m:t>1+</m:t>
                          </m:r>
                          <m:f>
                            <m:fPr>
                              <m:ctrlPr>
                                <a:rPr lang="zh-CN" altLang="zh-CN" sz="1800" i="1" kern="100">
                                  <a:solidFill>
                                    <a:schemeClr val="tx1"/>
                                  </a:solidFill>
                                  <a:effectLst/>
                                  <a:latin typeface="Cambria Math" panose="02040503050406030204" pitchFamily="18" charset="0"/>
                                </a:rPr>
                              </m:ctrlPr>
                            </m:fPr>
                            <m:num>
                              <m:r>
                                <a:rPr lang="en-US" altLang="zh-CN" sz="1800" i="1" kern="100">
                                  <a:solidFill>
                                    <a:schemeClr val="tx1"/>
                                  </a:solidFill>
                                  <a:effectLst/>
                                  <a:latin typeface="Cambria Math" panose="02040503050406030204" pitchFamily="18" charset="0"/>
                                </a:rPr>
                                <m:t>1</m:t>
                              </m:r>
                            </m:num>
                            <m:den>
                              <m:r>
                                <a:rPr lang="en-US" altLang="zh-CN" sz="1800" i="1" kern="100">
                                  <a:solidFill>
                                    <a:schemeClr val="tx1"/>
                                  </a:solidFill>
                                  <a:effectLst/>
                                  <a:latin typeface="Cambria Math" panose="02040503050406030204" pitchFamily="18" charset="0"/>
                                </a:rPr>
                                <m:t>𝑟</m:t>
                              </m:r>
                              <m:r>
                                <a:rPr lang="zh-CN" altLang="en-US" sz="1800" i="1" kern="100">
                                  <a:solidFill>
                                    <a:schemeClr val="tx1"/>
                                  </a:solidFill>
                                  <a:effectLst/>
                                  <a:latin typeface="Cambria Math" panose="02040503050406030204" pitchFamily="18" charset="0"/>
                                  <a:cs typeface="微软雅黑" panose="020B0503020204020204" pitchFamily="34" charset="-122"/>
                                </a:rPr>
                                <m:t>−</m:t>
                              </m:r>
                              <m:r>
                                <a:rPr lang="en-US" altLang="zh-CN" sz="1800" i="1" kern="100">
                                  <a:solidFill>
                                    <a:schemeClr val="tx1"/>
                                  </a:solidFill>
                                  <a:effectLst/>
                                  <a:latin typeface="Cambria Math" panose="02040503050406030204" pitchFamily="18" charset="0"/>
                                </a:rPr>
                                <m:t>𝑒</m:t>
                              </m:r>
                            </m:den>
                          </m:f>
                          <m:nary>
                            <m:naryPr>
                              <m:chr m:val="∑"/>
                              <m:ctrlPr>
                                <a:rPr lang="zh-CN" altLang="zh-CN" sz="1800" i="1" kern="100">
                                  <a:solidFill>
                                    <a:schemeClr val="tx1"/>
                                  </a:solidFill>
                                  <a:effectLst/>
                                  <a:latin typeface="Cambria Math" panose="02040503050406030204" pitchFamily="18" charset="0"/>
                                </a:rPr>
                              </m:ctrlPr>
                            </m:naryPr>
                            <m:sub>
                              <m:r>
                                <a:rPr lang="en-US" altLang="zh-CN" sz="1800" i="1" kern="100">
                                  <a:solidFill>
                                    <a:schemeClr val="tx1"/>
                                  </a:solidFill>
                                  <a:effectLst/>
                                  <a:latin typeface="Cambria Math" panose="02040503050406030204" pitchFamily="18" charset="0"/>
                                </a:rPr>
                                <m:t>𝑘</m:t>
                              </m:r>
                              <m:r>
                                <a:rPr lang="en-US" altLang="zh-CN" sz="1800" i="1" kern="100">
                                  <a:solidFill>
                                    <a:schemeClr val="tx1"/>
                                  </a:solidFill>
                                  <a:effectLst/>
                                  <a:latin typeface="Cambria Math" panose="02040503050406030204" pitchFamily="18" charset="0"/>
                                </a:rPr>
                                <m:t>=1</m:t>
                              </m:r>
                            </m:sub>
                            <m:sup>
                              <m:r>
                                <a:rPr lang="en-US" altLang="zh-CN" sz="1800" i="1" kern="100">
                                  <a:solidFill>
                                    <a:schemeClr val="tx1"/>
                                  </a:solidFill>
                                  <a:effectLst/>
                                  <a:latin typeface="Cambria Math" panose="02040503050406030204" pitchFamily="18" charset="0"/>
                                </a:rPr>
                                <m:t>𝑟</m:t>
                              </m:r>
                              <m:r>
                                <a:rPr lang="en-US" altLang="zh-CN" sz="1800" i="1" kern="100">
                                  <a:solidFill>
                                    <a:schemeClr val="tx1"/>
                                  </a:solidFill>
                                  <a:effectLst/>
                                  <a:latin typeface="Cambria Math" panose="02040503050406030204" pitchFamily="18" charset="0"/>
                                </a:rPr>
                                <m:t>−</m:t>
                              </m:r>
                              <m:r>
                                <a:rPr lang="en-US" altLang="zh-CN" sz="1800" i="1" kern="100">
                                  <a:solidFill>
                                    <a:schemeClr val="tx1"/>
                                  </a:solidFill>
                                  <a:effectLst/>
                                  <a:latin typeface="Cambria Math" panose="02040503050406030204" pitchFamily="18" charset="0"/>
                                </a:rPr>
                                <m:t>𝑒</m:t>
                              </m:r>
                            </m:sup>
                            <m:e>
                              <m:f>
                                <m:fPr>
                                  <m:ctrlPr>
                                    <a:rPr lang="zh-CN" altLang="zh-CN" sz="1800" i="1" kern="100">
                                      <a:solidFill>
                                        <a:schemeClr val="tx1"/>
                                      </a:solidFill>
                                      <a:effectLst/>
                                      <a:latin typeface="Cambria Math" panose="02040503050406030204" pitchFamily="18" charset="0"/>
                                    </a:rPr>
                                  </m:ctrlPr>
                                </m:fPr>
                                <m:num>
                                  <m:sSub>
                                    <m:sSubPr>
                                      <m:ctrlPr>
                                        <a:rPr lang="zh-CN" altLang="zh-CN" sz="1800" i="1" kern="100">
                                          <a:solidFill>
                                            <a:schemeClr val="tx1"/>
                                          </a:solidFill>
                                          <a:effectLst/>
                                          <a:latin typeface="Cambria Math" panose="02040503050406030204" pitchFamily="18" charset="0"/>
                                        </a:rPr>
                                      </m:ctrlPr>
                                    </m:sSubPr>
                                    <m:e>
                                      <m:r>
                                        <a:rPr lang="en-US" altLang="zh-CN" sz="1800" i="1" kern="100">
                                          <a:solidFill>
                                            <a:schemeClr val="tx1"/>
                                          </a:solidFill>
                                          <a:effectLst/>
                                          <a:latin typeface="Cambria Math" panose="02040503050406030204" pitchFamily="18" charset="0"/>
                                        </a:rPr>
                                        <m:t>𝑑</m:t>
                                      </m:r>
                                    </m:e>
                                    <m:sub>
                                      <m:r>
                                        <a:rPr lang="en-US" altLang="zh-CN" sz="1800" i="1" kern="100">
                                          <a:solidFill>
                                            <a:schemeClr val="tx1"/>
                                          </a:solidFill>
                                          <a:effectLst/>
                                          <a:latin typeface="Cambria Math" panose="02040503050406030204" pitchFamily="18" charset="0"/>
                                        </a:rPr>
                                        <m:t>𝑡</m:t>
                                      </m:r>
                                      <m:r>
                                        <a:rPr lang="en-US" altLang="zh-CN" sz="1800" i="1" kern="100">
                                          <a:solidFill>
                                            <a:schemeClr val="tx1"/>
                                          </a:solidFill>
                                          <a:effectLst/>
                                          <a:latin typeface="Cambria Math" panose="02040503050406030204" pitchFamily="18" charset="0"/>
                                        </a:rPr>
                                        <m:t>−</m:t>
                                      </m:r>
                                      <m:d>
                                        <m:dPr>
                                          <m:ctrlPr>
                                            <a:rPr lang="zh-CN" altLang="zh-CN" sz="1800" i="1" kern="100">
                                              <a:solidFill>
                                                <a:schemeClr val="tx1"/>
                                              </a:solidFill>
                                              <a:effectLst/>
                                              <a:latin typeface="Cambria Math" panose="02040503050406030204" pitchFamily="18" charset="0"/>
                                            </a:rPr>
                                          </m:ctrlPr>
                                        </m:dPr>
                                        <m:e>
                                          <m:r>
                                            <a:rPr lang="en-US" altLang="zh-CN" sz="1800" i="1" kern="100">
                                              <a:solidFill>
                                                <a:schemeClr val="tx1"/>
                                              </a:solidFill>
                                              <a:effectLst/>
                                              <a:latin typeface="Cambria Math" panose="02040503050406030204" pitchFamily="18" charset="0"/>
                                            </a:rPr>
                                            <m:t>𝑥</m:t>
                                          </m:r>
                                          <m:r>
                                            <a:rPr lang="en-US" altLang="zh-CN" sz="1800" i="1" kern="100">
                                              <a:solidFill>
                                                <a:schemeClr val="tx1"/>
                                              </a:solidFill>
                                              <a:effectLst/>
                                              <a:latin typeface="Cambria Math" panose="02040503050406030204" pitchFamily="18" charset="0"/>
                                            </a:rPr>
                                            <m:t>−</m:t>
                                          </m:r>
                                          <m:r>
                                            <a:rPr lang="en-US" altLang="zh-CN" sz="1800" i="1" kern="100">
                                              <a:solidFill>
                                                <a:schemeClr val="tx1"/>
                                              </a:solidFill>
                                              <a:effectLst/>
                                              <a:latin typeface="Cambria Math" panose="02040503050406030204" pitchFamily="18" charset="0"/>
                                            </a:rPr>
                                            <m:t>𝑟</m:t>
                                          </m:r>
                                        </m:e>
                                      </m:d>
                                      <m:r>
                                        <a:rPr lang="en-US" altLang="zh-CN" sz="1800" i="1" kern="100">
                                          <a:solidFill>
                                            <a:schemeClr val="tx1"/>
                                          </a:solidFill>
                                          <a:effectLst/>
                                          <a:latin typeface="Cambria Math" panose="02040503050406030204" pitchFamily="18" charset="0"/>
                                        </a:rPr>
                                        <m:t>−</m:t>
                                      </m:r>
                                      <m:r>
                                        <a:rPr lang="en-US" altLang="zh-CN" sz="1800" i="1" kern="100">
                                          <a:solidFill>
                                            <a:schemeClr val="tx1"/>
                                          </a:solidFill>
                                          <a:effectLst/>
                                          <a:latin typeface="Cambria Math" panose="02040503050406030204" pitchFamily="18" charset="0"/>
                                        </a:rPr>
                                        <m:t>𝑘</m:t>
                                      </m:r>
                                      <m:r>
                                        <a:rPr lang="en-US" altLang="zh-CN" sz="1800" i="1" kern="100">
                                          <a:solidFill>
                                            <a:schemeClr val="tx1"/>
                                          </a:solidFill>
                                          <a:effectLst/>
                                          <a:latin typeface="Cambria Math" panose="02040503050406030204" pitchFamily="18" charset="0"/>
                                        </a:rPr>
                                        <m:t>−1</m:t>
                                      </m:r>
                                    </m:sub>
                                  </m:sSub>
                                  <m:r>
                                    <a:rPr lang="en-US" altLang="zh-CN" sz="1800" i="1" kern="100">
                                      <a:solidFill>
                                        <a:schemeClr val="tx1"/>
                                      </a:solidFill>
                                      <a:effectLst/>
                                      <a:latin typeface="Cambria Math" panose="02040503050406030204" pitchFamily="18" charset="0"/>
                                    </a:rPr>
                                    <m:t>∙</m:t>
                                  </m:r>
                                  <m:sSubSup>
                                    <m:sSubSupPr>
                                      <m:ctrlPr>
                                        <a:rPr lang="zh-CN" altLang="zh-CN" sz="1800" i="1" kern="100">
                                          <a:solidFill>
                                            <a:schemeClr val="tx1"/>
                                          </a:solidFill>
                                          <a:effectLst/>
                                          <a:latin typeface="Cambria Math" panose="02040503050406030204" pitchFamily="18" charset="0"/>
                                        </a:rPr>
                                      </m:ctrlPr>
                                    </m:sSubSupPr>
                                    <m:e>
                                      <m:r>
                                        <a:rPr lang="en-US" altLang="zh-CN" sz="1800" i="1" kern="100">
                                          <a:solidFill>
                                            <a:schemeClr val="tx1"/>
                                          </a:solidFill>
                                          <a:effectLst/>
                                          <a:latin typeface="Cambria Math" panose="02040503050406030204" pitchFamily="18" charset="0"/>
                                        </a:rPr>
                                        <m:t>𝑆</m:t>
                                      </m:r>
                                    </m:e>
                                    <m:sub>
                                      <m:r>
                                        <a:rPr lang="en-US" altLang="zh-CN" sz="1800" i="1" kern="100">
                                          <a:solidFill>
                                            <a:schemeClr val="tx1"/>
                                          </a:solidFill>
                                          <a:effectLst/>
                                          <a:latin typeface="Cambria Math" panose="02040503050406030204" pitchFamily="18" charset="0"/>
                                        </a:rPr>
                                        <m:t>𝑡</m:t>
                                      </m:r>
                                      <m:r>
                                        <a:rPr lang="en-US" altLang="zh-CN" sz="1800" i="1" kern="100">
                                          <a:solidFill>
                                            <a:schemeClr val="tx1"/>
                                          </a:solidFill>
                                          <a:effectLst/>
                                          <a:latin typeface="Cambria Math" panose="02040503050406030204" pitchFamily="18" charset="0"/>
                                        </a:rPr>
                                        <m:t>−</m:t>
                                      </m:r>
                                      <m:d>
                                        <m:dPr>
                                          <m:ctrlPr>
                                            <a:rPr lang="zh-CN" altLang="zh-CN" sz="1800" i="1" kern="100">
                                              <a:solidFill>
                                                <a:schemeClr val="tx1"/>
                                              </a:solidFill>
                                              <a:effectLst/>
                                              <a:latin typeface="Cambria Math" panose="02040503050406030204" pitchFamily="18" charset="0"/>
                                            </a:rPr>
                                          </m:ctrlPr>
                                        </m:dPr>
                                        <m:e>
                                          <m:r>
                                            <a:rPr lang="en-US" altLang="zh-CN" sz="1800" i="1" kern="100">
                                              <a:solidFill>
                                                <a:schemeClr val="tx1"/>
                                              </a:solidFill>
                                              <a:effectLst/>
                                              <a:latin typeface="Cambria Math" panose="02040503050406030204" pitchFamily="18" charset="0"/>
                                            </a:rPr>
                                            <m:t>𝑥</m:t>
                                          </m:r>
                                          <m:r>
                                            <a:rPr lang="en-US" altLang="zh-CN" sz="1800" i="1" kern="100">
                                              <a:solidFill>
                                                <a:schemeClr val="tx1"/>
                                              </a:solidFill>
                                              <a:effectLst/>
                                              <a:latin typeface="Cambria Math" panose="02040503050406030204" pitchFamily="18" charset="0"/>
                                            </a:rPr>
                                            <m:t>−</m:t>
                                          </m:r>
                                          <m:r>
                                            <a:rPr lang="en-US" altLang="zh-CN" sz="1800" i="1" kern="100">
                                              <a:solidFill>
                                                <a:schemeClr val="tx1"/>
                                              </a:solidFill>
                                              <a:effectLst/>
                                              <a:latin typeface="Cambria Math" panose="02040503050406030204" pitchFamily="18" charset="0"/>
                                            </a:rPr>
                                            <m:t>𝑟</m:t>
                                          </m:r>
                                        </m:e>
                                      </m:d>
                                      <m:r>
                                        <a:rPr lang="en-US" altLang="zh-CN" sz="1800" i="1" kern="100">
                                          <a:solidFill>
                                            <a:schemeClr val="tx1"/>
                                          </a:solidFill>
                                          <a:effectLst/>
                                          <a:latin typeface="Cambria Math" panose="02040503050406030204" pitchFamily="18" charset="0"/>
                                        </a:rPr>
                                        <m:t>−</m:t>
                                      </m:r>
                                      <m:r>
                                        <a:rPr lang="en-US" altLang="zh-CN" sz="1800" i="1" kern="100">
                                          <a:solidFill>
                                            <a:schemeClr val="tx1"/>
                                          </a:solidFill>
                                          <a:effectLst/>
                                          <a:latin typeface="Cambria Math" panose="02040503050406030204" pitchFamily="18" charset="0"/>
                                        </a:rPr>
                                        <m:t>𝑘</m:t>
                                      </m:r>
                                      <m:r>
                                        <a:rPr lang="en-US" altLang="zh-CN" sz="1800" i="1" kern="100">
                                          <a:solidFill>
                                            <a:schemeClr val="tx1"/>
                                          </a:solidFill>
                                          <a:effectLst/>
                                          <a:latin typeface="Cambria Math" panose="02040503050406030204" pitchFamily="18" charset="0"/>
                                        </a:rPr>
                                        <m:t>−1,</m:t>
                                      </m:r>
                                      <m:r>
                                        <a:rPr lang="en-US" altLang="zh-CN" sz="1800" i="1" kern="100">
                                          <a:solidFill>
                                            <a:schemeClr val="tx1"/>
                                          </a:solidFill>
                                          <a:effectLst/>
                                          <a:latin typeface="Cambria Math" panose="02040503050406030204" pitchFamily="18" charset="0"/>
                                        </a:rPr>
                                        <m:t>𝑟</m:t>
                                      </m:r>
                                      <m:r>
                                        <a:rPr lang="en-US" altLang="zh-CN" sz="1800" i="1" kern="100">
                                          <a:solidFill>
                                            <a:schemeClr val="tx1"/>
                                          </a:solidFill>
                                          <a:effectLst/>
                                          <a:latin typeface="Cambria Math" panose="02040503050406030204" pitchFamily="18" charset="0"/>
                                        </a:rPr>
                                        <m:t>−</m:t>
                                      </m:r>
                                      <m:r>
                                        <a:rPr lang="en-US" altLang="zh-CN" sz="1800" i="1" kern="100">
                                          <a:solidFill>
                                            <a:schemeClr val="tx1"/>
                                          </a:solidFill>
                                          <a:effectLst/>
                                          <a:latin typeface="Cambria Math" panose="02040503050406030204" pitchFamily="18" charset="0"/>
                                        </a:rPr>
                                        <m:t>𝑘</m:t>
                                      </m:r>
                                      <m:r>
                                        <a:rPr lang="en-US" altLang="zh-CN" sz="1800" i="1" kern="100">
                                          <a:solidFill>
                                            <a:schemeClr val="tx1"/>
                                          </a:solidFill>
                                          <a:effectLst/>
                                          <a:latin typeface="Cambria Math" panose="02040503050406030204" pitchFamily="18" charset="0"/>
                                        </a:rPr>
                                        <m:t>−1</m:t>
                                      </m:r>
                                    </m:sub>
                                    <m:sup>
                                      <m:r>
                                        <a:rPr lang="en-US" altLang="zh-CN" sz="1800" i="1" kern="100">
                                          <a:solidFill>
                                            <a:schemeClr val="tx1"/>
                                          </a:solidFill>
                                          <a:effectLst/>
                                          <a:latin typeface="Cambria Math" panose="02040503050406030204" pitchFamily="18" charset="0"/>
                                        </a:rPr>
                                        <m:t>𝑇</m:t>
                                      </m:r>
                                    </m:sup>
                                  </m:sSubSup>
                                </m:num>
                                <m:den>
                                  <m:sSubSup>
                                    <m:sSubSupPr>
                                      <m:ctrlPr>
                                        <a:rPr lang="zh-CN" altLang="zh-CN" sz="1800" i="1" kern="100">
                                          <a:solidFill>
                                            <a:schemeClr val="tx1"/>
                                          </a:solidFill>
                                          <a:effectLst/>
                                          <a:latin typeface="Cambria Math" panose="02040503050406030204" pitchFamily="18" charset="0"/>
                                        </a:rPr>
                                      </m:ctrlPr>
                                    </m:sSubSupPr>
                                    <m:e>
                                      <m:r>
                                        <a:rPr lang="en-US" altLang="zh-CN" sz="1800" i="1" kern="100">
                                          <a:solidFill>
                                            <a:schemeClr val="tx1"/>
                                          </a:solidFill>
                                          <a:effectLst/>
                                          <a:latin typeface="Cambria Math" panose="02040503050406030204" pitchFamily="18" charset="0"/>
                                        </a:rPr>
                                        <m:t>𝑆</m:t>
                                      </m:r>
                                    </m:e>
                                    <m:sub>
                                      <m:r>
                                        <a:rPr lang="en-US" altLang="zh-CN" sz="1800" i="1" kern="100">
                                          <a:solidFill>
                                            <a:schemeClr val="tx1"/>
                                          </a:solidFill>
                                          <a:effectLst/>
                                          <a:latin typeface="Cambria Math" panose="02040503050406030204" pitchFamily="18" charset="0"/>
                                        </a:rPr>
                                        <m:t>𝑡</m:t>
                                      </m:r>
                                      <m:r>
                                        <a:rPr lang="en-US" altLang="zh-CN" sz="1800" i="1" kern="100">
                                          <a:solidFill>
                                            <a:schemeClr val="tx1"/>
                                          </a:solidFill>
                                          <a:effectLst/>
                                          <a:latin typeface="Cambria Math" panose="02040503050406030204" pitchFamily="18" charset="0"/>
                                        </a:rPr>
                                        <m:t>−</m:t>
                                      </m:r>
                                      <m:d>
                                        <m:dPr>
                                          <m:ctrlPr>
                                            <a:rPr lang="zh-CN" altLang="zh-CN" sz="1800" i="1" kern="100">
                                              <a:solidFill>
                                                <a:schemeClr val="tx1"/>
                                              </a:solidFill>
                                              <a:effectLst/>
                                              <a:latin typeface="Cambria Math" panose="02040503050406030204" pitchFamily="18" charset="0"/>
                                            </a:rPr>
                                          </m:ctrlPr>
                                        </m:dPr>
                                        <m:e>
                                          <m:r>
                                            <a:rPr lang="en-US" altLang="zh-CN" sz="1800" i="1" kern="100">
                                              <a:solidFill>
                                                <a:schemeClr val="tx1"/>
                                              </a:solidFill>
                                              <a:effectLst/>
                                              <a:latin typeface="Cambria Math" panose="02040503050406030204" pitchFamily="18" charset="0"/>
                                            </a:rPr>
                                            <m:t>𝑥</m:t>
                                          </m:r>
                                          <m:r>
                                            <a:rPr lang="en-US" altLang="zh-CN" sz="1800" i="1" kern="100">
                                              <a:solidFill>
                                                <a:schemeClr val="tx1"/>
                                              </a:solidFill>
                                              <a:effectLst/>
                                              <a:latin typeface="Cambria Math" panose="02040503050406030204" pitchFamily="18" charset="0"/>
                                            </a:rPr>
                                            <m:t>−</m:t>
                                          </m:r>
                                          <m:r>
                                            <a:rPr lang="en-US" altLang="zh-CN" sz="1800" i="1" kern="100">
                                              <a:solidFill>
                                                <a:schemeClr val="tx1"/>
                                              </a:solidFill>
                                              <a:effectLst/>
                                              <a:latin typeface="Cambria Math" panose="02040503050406030204" pitchFamily="18" charset="0"/>
                                            </a:rPr>
                                            <m:t>𝑟</m:t>
                                          </m:r>
                                        </m:e>
                                      </m:d>
                                      <m:r>
                                        <a:rPr lang="en-US" altLang="zh-CN" sz="1800" i="1" kern="100">
                                          <a:solidFill>
                                            <a:schemeClr val="tx1"/>
                                          </a:solidFill>
                                          <a:effectLst/>
                                          <a:latin typeface="Cambria Math" panose="02040503050406030204" pitchFamily="18" charset="0"/>
                                        </a:rPr>
                                        <m:t>−</m:t>
                                      </m:r>
                                      <m:r>
                                        <a:rPr lang="en-US" altLang="zh-CN" sz="1800" i="1" kern="100">
                                          <a:solidFill>
                                            <a:schemeClr val="tx1"/>
                                          </a:solidFill>
                                          <a:effectLst/>
                                          <a:latin typeface="Cambria Math" panose="02040503050406030204" pitchFamily="18" charset="0"/>
                                        </a:rPr>
                                        <m:t>𝑘</m:t>
                                      </m:r>
                                      <m:r>
                                        <a:rPr lang="en-US" altLang="zh-CN" sz="1800" i="1" kern="100">
                                          <a:solidFill>
                                            <a:schemeClr val="tx1"/>
                                          </a:solidFill>
                                          <a:effectLst/>
                                          <a:latin typeface="Cambria Math" panose="02040503050406030204" pitchFamily="18" charset="0"/>
                                        </a:rPr>
                                        <m:t>−1</m:t>
                                      </m:r>
                                    </m:sub>
                                    <m:sup>
                                      <m:r>
                                        <a:rPr lang="en-US" altLang="zh-CN" sz="1800" i="1" kern="100">
                                          <a:solidFill>
                                            <a:schemeClr val="tx1"/>
                                          </a:solidFill>
                                          <a:effectLst/>
                                          <a:latin typeface="Cambria Math" panose="02040503050406030204" pitchFamily="18" charset="0"/>
                                        </a:rPr>
                                        <m:t>𝑇</m:t>
                                      </m:r>
                                    </m:sup>
                                  </m:sSubSup>
                                </m:den>
                              </m:f>
                            </m:e>
                          </m:nary>
                        </m:e>
                      </m:d>
                      <m:r>
                        <a:rPr lang="en-US" altLang="zh-CN" sz="1800" i="1">
                          <a:solidFill>
                            <a:schemeClr val="tx1"/>
                          </a:solidFill>
                          <a:effectLst/>
                          <a:latin typeface="Cambria Math" panose="02040503050406030204" pitchFamily="18" charset="0"/>
                        </a:rPr>
                        <m:t>𝑎</m:t>
                      </m:r>
                      <m:d>
                        <m:dPr>
                          <m:ctrlPr>
                            <a:rPr lang="zh-CN" altLang="zh-CN" sz="1800" i="1">
                              <a:solidFill>
                                <a:schemeClr val="tx1"/>
                              </a:solidFill>
                              <a:effectLst/>
                              <a:latin typeface="Cambria Math" panose="02040503050406030204" pitchFamily="18" charset="0"/>
                            </a:rPr>
                          </m:ctrlPr>
                        </m:dPr>
                        <m:e>
                          <m:r>
                            <a:rPr lang="en-US" altLang="zh-CN" sz="1800" i="1">
                              <a:solidFill>
                                <a:schemeClr val="tx1"/>
                              </a:solidFill>
                              <a:effectLst/>
                              <a:latin typeface="Cambria Math" panose="02040503050406030204" pitchFamily="18" charset="0"/>
                            </a:rPr>
                            <m:t>𝑟</m:t>
                          </m:r>
                          <m:r>
                            <a:rPr lang="en-US" altLang="zh-CN" sz="1800" i="1">
                              <a:solidFill>
                                <a:schemeClr val="tx1"/>
                              </a:solidFill>
                              <a:effectLst/>
                              <a:latin typeface="Cambria Math" panose="02040503050406030204" pitchFamily="18" charset="0"/>
                            </a:rPr>
                            <m:t>−</m:t>
                          </m:r>
                          <m:r>
                            <a:rPr lang="en-US" altLang="zh-CN" sz="1800" i="1">
                              <a:solidFill>
                                <a:schemeClr val="tx1"/>
                              </a:solidFill>
                              <a:effectLst/>
                              <a:latin typeface="Cambria Math" panose="02040503050406030204" pitchFamily="18" charset="0"/>
                            </a:rPr>
                            <m:t>𝑒</m:t>
                          </m:r>
                        </m:e>
                      </m:d>
                      <m:r>
                        <a:rPr lang="en-US" altLang="zh-CN" sz="1800" i="1">
                          <a:solidFill>
                            <a:schemeClr val="tx1"/>
                          </a:solidFill>
                          <a:effectLst/>
                          <a:latin typeface="Cambria Math" panose="02040503050406030204" pitchFamily="18" charset="0"/>
                        </a:rPr>
                        <m:t>%</m:t>
                      </m:r>
                      <m:f>
                        <m:fPr>
                          <m:ctrlPr>
                            <a:rPr lang="zh-CN" altLang="zh-CN" sz="1800" i="1">
                              <a:solidFill>
                                <a:schemeClr val="tx1"/>
                              </a:solidFill>
                              <a:effectLst/>
                              <a:latin typeface="Cambria Math" panose="02040503050406030204" pitchFamily="18" charset="0"/>
                            </a:rPr>
                          </m:ctrlPr>
                        </m:fPr>
                        <m:num>
                          <m:nary>
                            <m:naryPr>
                              <m:chr m:val="∏"/>
                              <m:ctrlPr>
                                <a:rPr lang="zh-CN" altLang="zh-CN" sz="1800" i="1">
                                  <a:solidFill>
                                    <a:schemeClr val="tx1"/>
                                  </a:solidFill>
                                  <a:effectLst/>
                                  <a:latin typeface="Cambria Math" panose="02040503050406030204" pitchFamily="18" charset="0"/>
                                </a:rPr>
                              </m:ctrlPr>
                            </m:naryPr>
                            <m:sub>
                              <m:r>
                                <a:rPr lang="en-US" altLang="zh-CN" sz="1800" i="1">
                                  <a:solidFill>
                                    <a:schemeClr val="tx1"/>
                                  </a:solidFill>
                                  <a:effectLst/>
                                  <a:latin typeface="Cambria Math" panose="02040503050406030204" pitchFamily="18" charset="0"/>
                                </a:rPr>
                                <m:t>h</m:t>
                              </m:r>
                              <m:r>
                                <a:rPr lang="en-US" altLang="zh-CN" sz="1800" i="1">
                                  <a:solidFill>
                                    <a:schemeClr val="tx1"/>
                                  </a:solidFill>
                                  <a:effectLst/>
                                  <a:latin typeface="Cambria Math" panose="02040503050406030204" pitchFamily="18" charset="0"/>
                                </a:rPr>
                                <m:t>=</m:t>
                              </m:r>
                              <m:r>
                                <a:rPr lang="en-US" altLang="zh-CN" sz="1800" i="1">
                                  <a:solidFill>
                                    <a:schemeClr val="tx1"/>
                                  </a:solidFill>
                                  <a:effectLst/>
                                  <a:latin typeface="Cambria Math" panose="02040503050406030204" pitchFamily="18" charset="0"/>
                                </a:rPr>
                                <m:t>𝑡</m:t>
                              </m:r>
                              <m:r>
                                <a:rPr lang="en-US" altLang="zh-CN" sz="1800" i="1">
                                  <a:solidFill>
                                    <a:schemeClr val="tx1"/>
                                  </a:solidFill>
                                  <a:effectLst/>
                                  <a:latin typeface="Cambria Math" panose="02040503050406030204" pitchFamily="18" charset="0"/>
                                </a:rPr>
                                <m:t>−(</m:t>
                              </m:r>
                              <m:r>
                                <a:rPr lang="en-US" altLang="zh-CN" sz="1800" i="1">
                                  <a:solidFill>
                                    <a:schemeClr val="tx1"/>
                                  </a:solidFill>
                                  <a:effectLst/>
                                  <a:latin typeface="Cambria Math" panose="02040503050406030204" pitchFamily="18" charset="0"/>
                                </a:rPr>
                                <m:t>𝑥</m:t>
                              </m:r>
                              <m:r>
                                <a:rPr lang="en-US" altLang="zh-CN" sz="1800" i="1">
                                  <a:solidFill>
                                    <a:schemeClr val="tx1"/>
                                  </a:solidFill>
                                  <a:effectLst/>
                                  <a:latin typeface="Cambria Math" panose="02040503050406030204" pitchFamily="18" charset="0"/>
                                </a:rPr>
                                <m:t>−</m:t>
                              </m:r>
                              <m:r>
                                <a:rPr lang="en-US" altLang="zh-CN" sz="1800" i="1">
                                  <a:solidFill>
                                    <a:schemeClr val="tx1"/>
                                  </a:solidFill>
                                  <a:effectLst/>
                                  <a:latin typeface="Cambria Math" panose="02040503050406030204" pitchFamily="18" charset="0"/>
                                </a:rPr>
                                <m:t>𝑟</m:t>
                              </m:r>
                              <m:r>
                                <a:rPr lang="en-US" altLang="zh-CN" sz="1800" i="1">
                                  <a:solidFill>
                                    <a:schemeClr val="tx1"/>
                                  </a:solidFill>
                                  <a:effectLst/>
                                  <a:latin typeface="Cambria Math" panose="02040503050406030204" pitchFamily="18" charset="0"/>
                                </a:rPr>
                                <m:t>)</m:t>
                              </m:r>
                            </m:sub>
                            <m:sup>
                              <m:r>
                                <a:rPr lang="en-US" altLang="zh-CN" sz="1800" i="1">
                                  <a:solidFill>
                                    <a:schemeClr val="tx1"/>
                                  </a:solidFill>
                                  <a:effectLst/>
                                  <a:latin typeface="Cambria Math" panose="02040503050406030204" pitchFamily="18" charset="0"/>
                                </a:rPr>
                                <m:t>𝑡</m:t>
                              </m:r>
                            </m:sup>
                            <m:e>
                              <m:d>
                                <m:dPr>
                                  <m:ctrlPr>
                                    <a:rPr lang="zh-CN" altLang="zh-CN" sz="1800" i="1">
                                      <a:solidFill>
                                        <a:schemeClr val="tx1"/>
                                      </a:solidFill>
                                      <a:effectLst/>
                                      <a:latin typeface="Cambria Math" panose="02040503050406030204" pitchFamily="18" charset="0"/>
                                    </a:rPr>
                                  </m:ctrlPr>
                                </m:dPr>
                                <m:e>
                                  <m:r>
                                    <a:rPr lang="en-US" altLang="zh-CN" sz="1800" i="1">
                                      <a:solidFill>
                                        <a:schemeClr val="tx1"/>
                                      </a:solidFill>
                                      <a:effectLst/>
                                      <a:latin typeface="Cambria Math" panose="02040503050406030204" pitchFamily="18" charset="0"/>
                                    </a:rPr>
                                    <m:t>1+</m:t>
                                  </m:r>
                                  <m:sSub>
                                    <m:sSubPr>
                                      <m:ctrlPr>
                                        <a:rPr lang="zh-CN" altLang="zh-CN" sz="1800" i="1">
                                          <a:solidFill>
                                            <a:schemeClr val="tx1"/>
                                          </a:solidFill>
                                          <a:effectLst/>
                                          <a:latin typeface="Cambria Math" panose="02040503050406030204" pitchFamily="18" charset="0"/>
                                        </a:rPr>
                                      </m:ctrlPr>
                                    </m:sSubPr>
                                    <m:e>
                                      <m:r>
                                        <a:rPr lang="en-US" altLang="zh-CN" sz="1800" i="1">
                                          <a:solidFill>
                                            <a:schemeClr val="tx1"/>
                                          </a:solidFill>
                                          <a:effectLst/>
                                          <a:latin typeface="Cambria Math" panose="02040503050406030204" pitchFamily="18" charset="0"/>
                                        </a:rPr>
                                        <m:t>𝜌</m:t>
                                      </m:r>
                                    </m:e>
                                    <m:sub>
                                      <m:r>
                                        <a:rPr lang="en-US" altLang="zh-CN" sz="1800" i="1">
                                          <a:solidFill>
                                            <a:schemeClr val="tx1"/>
                                          </a:solidFill>
                                          <a:effectLst/>
                                          <a:latin typeface="Cambria Math" panose="02040503050406030204" pitchFamily="18" charset="0"/>
                                        </a:rPr>
                                        <m:t>h</m:t>
                                      </m:r>
                                    </m:sub>
                                  </m:sSub>
                                </m:e>
                              </m:d>
                            </m:e>
                          </m:nary>
                        </m:num>
                        <m:den>
                          <m:r>
                            <a:rPr lang="en-US" altLang="zh-CN" sz="1800" i="1">
                              <a:solidFill>
                                <a:schemeClr val="tx1"/>
                              </a:solidFill>
                              <a:effectLst/>
                              <a:latin typeface="Cambria Math" panose="02040503050406030204" pitchFamily="18" charset="0"/>
                            </a:rPr>
                            <m:t>1+</m:t>
                          </m:r>
                          <m:sSub>
                            <m:sSubPr>
                              <m:ctrlPr>
                                <a:rPr lang="zh-CN" altLang="zh-CN" sz="1800" i="1">
                                  <a:solidFill>
                                    <a:schemeClr val="tx1"/>
                                  </a:solidFill>
                                  <a:effectLst/>
                                  <a:latin typeface="Cambria Math" panose="02040503050406030204" pitchFamily="18" charset="0"/>
                                </a:rPr>
                              </m:ctrlPr>
                            </m:sSubPr>
                            <m:e>
                              <m:r>
                                <a:rPr lang="en-US" altLang="zh-CN" sz="1800" i="1">
                                  <a:solidFill>
                                    <a:schemeClr val="tx1"/>
                                  </a:solidFill>
                                  <a:effectLst/>
                                  <a:latin typeface="Cambria Math" panose="02040503050406030204" pitchFamily="18" charset="0"/>
                                </a:rPr>
                                <m:t>𝜌</m:t>
                              </m:r>
                            </m:e>
                            <m:sub>
                              <m:r>
                                <a:rPr lang="en-US" altLang="zh-CN" sz="1800" i="1">
                                  <a:solidFill>
                                    <a:schemeClr val="tx1"/>
                                  </a:solidFill>
                                  <a:effectLst/>
                                  <a:latin typeface="Cambria Math" panose="02040503050406030204" pitchFamily="18" charset="0"/>
                                </a:rPr>
                                <m:t>𝑡</m:t>
                              </m:r>
                            </m:sub>
                          </m:sSub>
                        </m:den>
                      </m:f>
                      <m:r>
                        <a:rPr lang="en-US" altLang="zh-CN" sz="1800" i="1">
                          <a:solidFill>
                            <a:schemeClr val="tx1"/>
                          </a:solidFill>
                          <a:effectLst/>
                          <a:latin typeface="Cambria Math" panose="02040503050406030204" pitchFamily="18" charset="0"/>
                        </a:rPr>
                        <m:t> </m:t>
                      </m:r>
                      <m:r>
                        <a:rPr lang="en-US" altLang="zh-CN" sz="1800" b="1" i="1" smtClean="0">
                          <a:solidFill>
                            <a:schemeClr val="tx1"/>
                          </a:solidFill>
                          <a:effectLst/>
                          <a:latin typeface="Cambria Math" panose="02040503050406030204" pitchFamily="18" charset="0"/>
                        </a:rPr>
                        <m:t>     (</m:t>
                      </m:r>
                      <m:r>
                        <a:rPr lang="en-US" altLang="zh-CN" sz="1800" b="1" i="1" smtClean="0">
                          <a:solidFill>
                            <a:schemeClr val="tx1"/>
                          </a:solidFill>
                          <a:effectLst/>
                          <a:latin typeface="Cambria Math" panose="02040503050406030204" pitchFamily="18" charset="0"/>
                        </a:rPr>
                        <m:t>𝟑</m:t>
                      </m:r>
                      <m:r>
                        <a:rPr lang="en-US" altLang="zh-CN" sz="1800" b="1" i="1" smtClean="0">
                          <a:solidFill>
                            <a:schemeClr val="tx1"/>
                          </a:solidFill>
                          <a:effectLst/>
                          <a:latin typeface="Cambria Math" panose="02040503050406030204" pitchFamily="18" charset="0"/>
                        </a:rPr>
                        <m:t>)</m:t>
                      </m:r>
                    </m:oMath>
                  </m:oMathPara>
                </a14:m>
                <a:endParaRPr lang="en-US" altLang="zh-CN" sz="1800" dirty="0">
                  <a:solidFill>
                    <a:schemeClr val="tx1"/>
                  </a:solidFill>
                </a:endParaRPr>
              </a:p>
              <a:p>
                <a:pPr marL="723900" lvl="2" indent="269875" algn="just">
                  <a:lnSpc>
                    <a:spcPct val="140000"/>
                  </a:lnSpc>
                  <a:spcBef>
                    <a:spcPts val="600"/>
                  </a:spcBef>
                </a:pPr>
                <a:r>
                  <a:rPr lang="en-US" altLang="zh-CN" dirty="0">
                    <a:solidFill>
                      <a:schemeClr val="tx1"/>
                    </a:solidFill>
                  </a:rPr>
                  <a:t>Individual account benefits expenditure in year </a:t>
                </a:r>
                <a:r>
                  <a:rPr lang="en-US" altLang="zh-CN" i="1" dirty="0">
                    <a:solidFill>
                      <a:schemeClr val="tx1"/>
                    </a:solidFill>
                  </a:rPr>
                  <a:t>t:</a:t>
                </a:r>
                <a14:m>
                  <m:oMath xmlns:m="http://schemas.openxmlformats.org/officeDocument/2006/math">
                    <m:r>
                      <a:rPr lang="en-US" altLang="zh-CN" b="1" i="1" kern="100" smtClean="0">
                        <a:solidFill>
                          <a:schemeClr val="tx1"/>
                        </a:solidFill>
                        <a:effectLst/>
                        <a:latin typeface="Cambria Math" panose="02040503050406030204" pitchFamily="18" charset="0"/>
                      </a:rPr>
                      <m:t> </m:t>
                    </m:r>
                    <m:sSub>
                      <m:sSubPr>
                        <m:ctrlPr>
                          <a:rPr lang="zh-CN" altLang="zh-CN" i="1" kern="100">
                            <a:solidFill>
                              <a:schemeClr val="tx1"/>
                            </a:solidFill>
                            <a:effectLst/>
                            <a:latin typeface="Cambria Math" panose="02040503050406030204" pitchFamily="18" charset="0"/>
                          </a:rPr>
                        </m:ctrlPr>
                      </m:sSubPr>
                      <m:e>
                        <m:r>
                          <a:rPr lang="en-US" altLang="zh-CN" i="1" kern="100">
                            <a:solidFill>
                              <a:schemeClr val="tx1"/>
                            </a:solidFill>
                            <a:effectLst/>
                            <a:latin typeface="Cambria Math" panose="02040503050406030204" pitchFamily="18" charset="0"/>
                          </a:rPr>
                          <m:t>𝐼</m:t>
                        </m:r>
                      </m:e>
                      <m:sub>
                        <m:r>
                          <a:rPr lang="en-US" altLang="zh-CN" i="1" kern="100">
                            <a:solidFill>
                              <a:schemeClr val="tx1"/>
                            </a:solidFill>
                            <a:effectLst/>
                            <a:latin typeface="Cambria Math" panose="02040503050406030204" pitchFamily="18" charset="0"/>
                          </a:rPr>
                          <m:t>𝑡</m:t>
                        </m:r>
                      </m:sub>
                    </m:sSub>
                    <m:r>
                      <a:rPr lang="en-US" altLang="zh-CN" i="1" kern="100">
                        <a:solidFill>
                          <a:schemeClr val="tx1"/>
                        </a:solidFill>
                        <a:effectLst/>
                        <a:latin typeface="Cambria Math" panose="02040503050406030204" pitchFamily="18" charset="0"/>
                      </a:rPr>
                      <m:t>=</m:t>
                    </m:r>
                    <m:nary>
                      <m:naryPr>
                        <m:chr m:val="∑"/>
                        <m:limLoc m:val="undOvr"/>
                        <m:ctrlPr>
                          <a:rPr lang="zh-CN" altLang="zh-CN" i="1" kern="100">
                            <a:solidFill>
                              <a:schemeClr val="tx1"/>
                            </a:solidFill>
                            <a:effectLst/>
                            <a:latin typeface="Cambria Math" panose="02040503050406030204" pitchFamily="18" charset="0"/>
                          </a:rPr>
                        </m:ctrlPr>
                      </m:naryPr>
                      <m:sub>
                        <m:r>
                          <a:rPr lang="en-US" altLang="zh-CN" i="1" kern="100">
                            <a:solidFill>
                              <a:schemeClr val="tx1"/>
                            </a:solidFill>
                            <a:effectLst/>
                            <a:latin typeface="Cambria Math" panose="02040503050406030204" pitchFamily="18" charset="0"/>
                          </a:rPr>
                          <m:t>𝑥</m:t>
                        </m:r>
                        <m:r>
                          <a:rPr lang="en-US" altLang="zh-CN" i="1" kern="100">
                            <a:solidFill>
                              <a:schemeClr val="tx1"/>
                            </a:solidFill>
                            <a:effectLst/>
                            <a:latin typeface="Cambria Math" panose="02040503050406030204" pitchFamily="18" charset="0"/>
                          </a:rPr>
                          <m:t>=</m:t>
                        </m:r>
                        <m:r>
                          <a:rPr lang="en-US" altLang="zh-CN" i="1" kern="100">
                            <a:solidFill>
                              <a:schemeClr val="tx1"/>
                            </a:solidFill>
                            <a:effectLst/>
                            <a:latin typeface="Cambria Math" panose="02040503050406030204" pitchFamily="18" charset="0"/>
                          </a:rPr>
                          <m:t>𝑟</m:t>
                        </m:r>
                      </m:sub>
                      <m:sup>
                        <m:r>
                          <a:rPr lang="en-US" altLang="zh-CN" i="1" kern="100">
                            <a:solidFill>
                              <a:schemeClr val="tx1"/>
                            </a:solidFill>
                            <a:effectLst/>
                            <a:latin typeface="Cambria Math" panose="02040503050406030204" pitchFamily="18" charset="0"/>
                          </a:rPr>
                          <m:t>𝜔</m:t>
                        </m:r>
                      </m:sup>
                      <m:e>
                        <m:sSub>
                          <m:sSubPr>
                            <m:ctrlPr>
                              <a:rPr lang="zh-CN" altLang="zh-CN" i="1" kern="100">
                                <a:solidFill>
                                  <a:schemeClr val="tx1"/>
                                </a:solidFill>
                                <a:effectLst/>
                                <a:latin typeface="Cambria Math" panose="02040503050406030204" pitchFamily="18" charset="0"/>
                              </a:rPr>
                            </m:ctrlPr>
                          </m:sSubPr>
                          <m:e>
                            <m:r>
                              <a:rPr lang="en-US" altLang="zh-CN" i="1" kern="100">
                                <a:solidFill>
                                  <a:schemeClr val="tx1"/>
                                </a:solidFill>
                                <a:effectLst/>
                                <a:latin typeface="Cambria Math" panose="02040503050406030204" pitchFamily="18" charset="0"/>
                              </a:rPr>
                              <m:t>𝐿</m:t>
                            </m:r>
                          </m:e>
                          <m:sub>
                            <m:r>
                              <a:rPr lang="en-US" altLang="zh-CN" i="1" kern="100">
                                <a:solidFill>
                                  <a:schemeClr val="tx1"/>
                                </a:solidFill>
                                <a:effectLst/>
                                <a:latin typeface="Cambria Math" panose="02040503050406030204" pitchFamily="18" charset="0"/>
                              </a:rPr>
                              <m:t>𝑡</m:t>
                            </m:r>
                            <m:r>
                              <a:rPr lang="en-US" altLang="zh-CN" i="1" kern="100">
                                <a:solidFill>
                                  <a:schemeClr val="tx1"/>
                                </a:solidFill>
                                <a:effectLst/>
                                <a:latin typeface="Cambria Math" panose="02040503050406030204" pitchFamily="18" charset="0"/>
                              </a:rPr>
                              <m:t>,</m:t>
                            </m:r>
                            <m:r>
                              <a:rPr lang="en-US" altLang="zh-CN" i="1" kern="100">
                                <a:solidFill>
                                  <a:schemeClr val="tx1"/>
                                </a:solidFill>
                                <a:effectLst/>
                                <a:latin typeface="Cambria Math" panose="02040503050406030204" pitchFamily="18" charset="0"/>
                              </a:rPr>
                              <m:t>𝑥</m:t>
                            </m:r>
                          </m:sub>
                        </m:sSub>
                        <m:sSub>
                          <m:sSubPr>
                            <m:ctrlPr>
                              <a:rPr lang="zh-CN" altLang="zh-CN" i="1" kern="100">
                                <a:solidFill>
                                  <a:schemeClr val="tx1"/>
                                </a:solidFill>
                                <a:effectLst/>
                                <a:latin typeface="Cambria Math" panose="02040503050406030204" pitchFamily="18" charset="0"/>
                              </a:rPr>
                            </m:ctrlPr>
                          </m:sSubPr>
                          <m:e>
                            <m:r>
                              <a:rPr lang="en-US" altLang="zh-CN" i="1" kern="100">
                                <a:solidFill>
                                  <a:schemeClr val="tx1"/>
                                </a:solidFill>
                                <a:effectLst/>
                                <a:latin typeface="Cambria Math" panose="02040503050406030204" pitchFamily="18" charset="0"/>
                              </a:rPr>
                              <m:t>𝐼</m:t>
                            </m:r>
                          </m:e>
                          <m:sub>
                            <m:r>
                              <a:rPr lang="en-US" altLang="zh-CN" i="1" kern="100">
                                <a:solidFill>
                                  <a:schemeClr val="tx1"/>
                                </a:solidFill>
                                <a:effectLst/>
                                <a:latin typeface="Cambria Math" panose="02040503050406030204" pitchFamily="18" charset="0"/>
                              </a:rPr>
                              <m:t>𝑡</m:t>
                            </m:r>
                            <m:r>
                              <a:rPr lang="en-US" altLang="zh-CN" i="1" kern="100">
                                <a:solidFill>
                                  <a:schemeClr val="tx1"/>
                                </a:solidFill>
                                <a:effectLst/>
                                <a:latin typeface="Cambria Math" panose="02040503050406030204" pitchFamily="18" charset="0"/>
                              </a:rPr>
                              <m:t>,</m:t>
                            </m:r>
                            <m:r>
                              <a:rPr lang="en-US" altLang="zh-CN" i="1" kern="100">
                                <a:solidFill>
                                  <a:schemeClr val="tx1"/>
                                </a:solidFill>
                                <a:effectLst/>
                                <a:latin typeface="Cambria Math" panose="02040503050406030204" pitchFamily="18" charset="0"/>
                              </a:rPr>
                              <m:t>𝑥</m:t>
                            </m:r>
                          </m:sub>
                        </m:sSub>
                      </m:e>
                    </m:nary>
                  </m:oMath>
                </a14:m>
                <a:endParaRPr lang="en-US" altLang="zh-CN" kern="100" dirty="0">
                  <a:solidFill>
                    <a:schemeClr val="tx1"/>
                  </a:solidFill>
                  <a:effectLst/>
                </a:endParaRPr>
              </a:p>
              <a:p>
                <a:pPr lvl="1" indent="0" algn="just">
                  <a:lnSpc>
                    <a:spcPct val="140000"/>
                  </a:lnSpc>
                  <a:spcBef>
                    <a:spcPts val="600"/>
                  </a:spcBef>
                  <a:buNone/>
                </a:pPr>
                <a:r>
                  <a:rPr lang="en-US" altLang="zh-CN" sz="1800" kern="100" dirty="0">
                    <a:solidFill>
                      <a:schemeClr val="tx1"/>
                    </a:solidFill>
                    <a:effectLst/>
                  </a:rPr>
                  <a:t>	</a:t>
                </a:r>
                <a:r>
                  <a:rPr lang="en-US" altLang="zh-CN" sz="1800" dirty="0">
                    <a:solidFill>
                      <a:schemeClr val="tx1"/>
                    </a:solidFill>
                    <a:effectLst/>
                    <a:ea typeface="宋体" panose="02010600030101010101" pitchFamily="2" charset="-122"/>
                  </a:rPr>
                  <a:t>where, the individual account benefits of the retired “newcomers” aged </a:t>
                </a:r>
                <a:r>
                  <a:rPr lang="en-US" altLang="zh-CN" sz="1800" i="1" dirty="0">
                    <a:solidFill>
                      <a:schemeClr val="tx1"/>
                    </a:solidFill>
                    <a:effectLst/>
                    <a:ea typeface="宋体" panose="02010600030101010101" pitchFamily="2" charset="-122"/>
                  </a:rPr>
                  <a:t>x</a:t>
                </a:r>
                <a:r>
                  <a:rPr lang="en-US" altLang="zh-CN" sz="1800" dirty="0">
                    <a:solidFill>
                      <a:schemeClr val="tx1"/>
                    </a:solidFill>
                    <a:effectLst/>
                    <a:ea typeface="宋体" panose="02010600030101010101" pitchFamily="2" charset="-122"/>
                  </a:rPr>
                  <a:t> in year </a:t>
                </a:r>
                <a:r>
                  <a:rPr lang="en-US" altLang="zh-CN" sz="1800" i="1" dirty="0">
                    <a:solidFill>
                      <a:schemeClr val="tx1"/>
                    </a:solidFill>
                    <a:effectLst/>
                    <a:ea typeface="宋体" panose="02010600030101010101" pitchFamily="2" charset="-122"/>
                  </a:rPr>
                  <a:t>t</a:t>
                </a:r>
                <a:r>
                  <a:rPr lang="en-US" altLang="zh-CN" sz="1800" dirty="0">
                    <a:solidFill>
                      <a:schemeClr val="tx1"/>
                    </a:solidFill>
                    <a:effectLst/>
                    <a:ea typeface="宋体" panose="02010600030101010101" pitchFamily="2" charset="-122"/>
                  </a:rPr>
                  <a:t> is:</a:t>
                </a:r>
                <a:endParaRPr lang="zh-CN" altLang="zh-CN" sz="1800" kern="100" dirty="0">
                  <a:solidFill>
                    <a:schemeClr val="tx1"/>
                  </a:solidFill>
                  <a:effectLst/>
                </a:endParaRPr>
              </a:p>
              <a:p>
                <a:pPr marL="0" indent="0">
                  <a:lnSpc>
                    <a:spcPct val="140000"/>
                  </a:lnSpc>
                  <a:spcBef>
                    <a:spcPts val="600"/>
                  </a:spcBef>
                  <a:buNone/>
                </a:pPr>
                <a14:m>
                  <m:oMathPara xmlns:m="http://schemas.openxmlformats.org/officeDocument/2006/math">
                    <m:oMathParaPr>
                      <m:jc m:val="right"/>
                    </m:oMathParaPr>
                    <m:oMath xmlns:m="http://schemas.openxmlformats.org/officeDocument/2006/math">
                      <m:sSub>
                        <m:sSubPr>
                          <m:ctrlPr>
                            <a:rPr lang="zh-CN" altLang="zh-CN" sz="1800" i="1">
                              <a:solidFill>
                                <a:schemeClr val="tx1"/>
                              </a:solidFill>
                              <a:effectLst/>
                              <a:latin typeface="Cambria Math" panose="02040503050406030204" pitchFamily="18" charset="0"/>
                            </a:rPr>
                          </m:ctrlPr>
                        </m:sSubPr>
                        <m:e>
                          <m:r>
                            <a:rPr lang="en-US" altLang="zh-CN" sz="1800" i="1">
                              <a:solidFill>
                                <a:schemeClr val="tx1"/>
                              </a:solidFill>
                              <a:effectLst/>
                              <a:latin typeface="Cambria Math" panose="02040503050406030204" pitchFamily="18" charset="0"/>
                            </a:rPr>
                            <m:t>𝐼</m:t>
                          </m:r>
                        </m:e>
                        <m:sub>
                          <m:r>
                            <a:rPr lang="en-US" altLang="zh-CN" sz="1800" i="1">
                              <a:solidFill>
                                <a:schemeClr val="tx1"/>
                              </a:solidFill>
                              <a:effectLst/>
                              <a:latin typeface="Cambria Math" panose="02040503050406030204" pitchFamily="18" charset="0"/>
                            </a:rPr>
                            <m:t>𝑡</m:t>
                          </m:r>
                          <m:r>
                            <a:rPr lang="en-US" altLang="zh-CN" sz="1800" i="1">
                              <a:solidFill>
                                <a:schemeClr val="tx1"/>
                              </a:solidFill>
                              <a:effectLst/>
                              <a:latin typeface="Cambria Math" panose="02040503050406030204" pitchFamily="18" charset="0"/>
                            </a:rPr>
                            <m:t>,</m:t>
                          </m:r>
                          <m:r>
                            <a:rPr lang="en-US" altLang="zh-CN" sz="1800" i="1">
                              <a:solidFill>
                                <a:schemeClr val="tx1"/>
                              </a:solidFill>
                              <a:effectLst/>
                              <a:latin typeface="Cambria Math" panose="02040503050406030204" pitchFamily="18" charset="0"/>
                            </a:rPr>
                            <m:t>𝑥</m:t>
                          </m:r>
                        </m:sub>
                      </m:sSub>
                      <m:r>
                        <a:rPr lang="en-US" altLang="zh-CN" sz="1800" i="1">
                          <a:solidFill>
                            <a:schemeClr val="tx1"/>
                          </a:solidFill>
                          <a:effectLst/>
                          <a:latin typeface="Cambria Math" panose="02040503050406030204" pitchFamily="18" charset="0"/>
                        </a:rPr>
                        <m:t>=</m:t>
                      </m:r>
                      <m:sSub>
                        <m:sSubPr>
                          <m:ctrlPr>
                            <a:rPr lang="zh-CN" altLang="zh-CN" sz="1800" i="1">
                              <a:solidFill>
                                <a:schemeClr val="tx1"/>
                              </a:solidFill>
                              <a:effectLst/>
                              <a:latin typeface="Cambria Math" panose="02040503050406030204" pitchFamily="18" charset="0"/>
                            </a:rPr>
                          </m:ctrlPr>
                        </m:sSubPr>
                        <m:e>
                          <m:r>
                            <a:rPr lang="en-US" altLang="zh-CN" sz="1800" i="1">
                              <a:solidFill>
                                <a:schemeClr val="tx1"/>
                              </a:solidFill>
                              <a:effectLst/>
                              <a:latin typeface="Cambria Math" panose="02040503050406030204" pitchFamily="18" charset="0"/>
                            </a:rPr>
                            <m:t>𝐼</m:t>
                          </m:r>
                        </m:e>
                        <m:sub>
                          <m:r>
                            <a:rPr lang="en-US" altLang="zh-CN" sz="1800" i="1">
                              <a:solidFill>
                                <a:schemeClr val="tx1"/>
                              </a:solidFill>
                              <a:effectLst/>
                              <a:latin typeface="Cambria Math" panose="02040503050406030204" pitchFamily="18" charset="0"/>
                            </a:rPr>
                            <m:t>𝑡</m:t>
                          </m:r>
                          <m:r>
                            <a:rPr lang="en-US" altLang="zh-CN" sz="1800" i="1">
                              <a:solidFill>
                                <a:schemeClr val="tx1"/>
                              </a:solidFill>
                              <a:effectLst/>
                              <a:latin typeface="Cambria Math" panose="02040503050406030204" pitchFamily="18" charset="0"/>
                            </a:rPr>
                            <m:t>−</m:t>
                          </m:r>
                          <m:r>
                            <a:rPr lang="en-US" altLang="zh-CN" sz="1800" i="1">
                              <a:solidFill>
                                <a:schemeClr val="tx1"/>
                              </a:solidFill>
                              <a:effectLst/>
                              <a:latin typeface="Cambria Math" panose="02040503050406030204" pitchFamily="18" charset="0"/>
                            </a:rPr>
                            <m:t>𝑥</m:t>
                          </m:r>
                          <m:r>
                            <a:rPr lang="en-US" altLang="zh-CN" sz="1800" i="1">
                              <a:solidFill>
                                <a:schemeClr val="tx1"/>
                              </a:solidFill>
                              <a:effectLst/>
                              <a:latin typeface="Cambria Math" panose="02040503050406030204" pitchFamily="18" charset="0"/>
                            </a:rPr>
                            <m:t>+</m:t>
                          </m:r>
                          <m:r>
                            <a:rPr lang="en-US" altLang="zh-CN" sz="1800" i="1">
                              <a:solidFill>
                                <a:schemeClr val="tx1"/>
                              </a:solidFill>
                              <a:effectLst/>
                              <a:latin typeface="Cambria Math" panose="02040503050406030204" pitchFamily="18" charset="0"/>
                            </a:rPr>
                            <m:t>𝑟</m:t>
                          </m:r>
                          <m:r>
                            <a:rPr lang="en-US" altLang="zh-CN" sz="1800" i="1">
                              <a:solidFill>
                                <a:schemeClr val="tx1"/>
                              </a:solidFill>
                              <a:effectLst/>
                              <a:latin typeface="Cambria Math" panose="02040503050406030204" pitchFamily="18" charset="0"/>
                            </a:rPr>
                            <m:t>,</m:t>
                          </m:r>
                          <m:r>
                            <a:rPr lang="en-US" altLang="zh-CN" sz="1800" i="1">
                              <a:solidFill>
                                <a:schemeClr val="tx1"/>
                              </a:solidFill>
                              <a:effectLst/>
                              <a:latin typeface="Cambria Math" panose="02040503050406030204" pitchFamily="18" charset="0"/>
                            </a:rPr>
                            <m:t>𝑟</m:t>
                          </m:r>
                        </m:sub>
                      </m:sSub>
                      <m:r>
                        <a:rPr lang="en-US" altLang="zh-CN" sz="1800" i="1">
                          <a:solidFill>
                            <a:schemeClr val="tx1"/>
                          </a:solidFill>
                          <a:effectLst/>
                          <a:latin typeface="Cambria Math" panose="02040503050406030204" pitchFamily="18" charset="0"/>
                        </a:rPr>
                        <m:t>=</m:t>
                      </m:r>
                      <m:f>
                        <m:fPr>
                          <m:ctrlPr>
                            <a:rPr lang="zh-CN" altLang="zh-CN" sz="1800" i="1">
                              <a:solidFill>
                                <a:schemeClr val="tx1"/>
                              </a:solidFill>
                              <a:effectLst/>
                              <a:latin typeface="Cambria Math" panose="02040503050406030204" pitchFamily="18" charset="0"/>
                            </a:rPr>
                          </m:ctrlPr>
                        </m:fPr>
                        <m:num>
                          <m:r>
                            <a:rPr lang="en-US" altLang="zh-CN" sz="1800" i="1">
                              <a:solidFill>
                                <a:schemeClr val="tx1"/>
                              </a:solidFill>
                              <a:effectLst/>
                              <a:latin typeface="Cambria Math" panose="02040503050406030204" pitchFamily="18" charset="0"/>
                            </a:rPr>
                            <m:t>12</m:t>
                          </m:r>
                        </m:num>
                        <m:den>
                          <m:r>
                            <a:rPr lang="en-US" altLang="zh-CN" sz="1800" i="1">
                              <a:solidFill>
                                <a:schemeClr val="tx1"/>
                              </a:solidFill>
                              <a:effectLst/>
                              <a:latin typeface="Cambria Math" panose="02040503050406030204" pitchFamily="18" charset="0"/>
                            </a:rPr>
                            <m:t>𝑚</m:t>
                          </m:r>
                        </m:den>
                      </m:f>
                      <m:r>
                        <a:rPr lang="en-US" altLang="zh-CN" sz="1800" i="1">
                          <a:solidFill>
                            <a:schemeClr val="tx1"/>
                          </a:solidFill>
                          <a:effectLst/>
                          <a:latin typeface="Cambria Math" panose="02040503050406030204" pitchFamily="18" charset="0"/>
                        </a:rPr>
                        <m:t>𝑎</m:t>
                      </m:r>
                      <m:nary>
                        <m:naryPr>
                          <m:chr m:val="∑"/>
                          <m:limLoc m:val="undOvr"/>
                          <m:ctrlPr>
                            <a:rPr lang="zh-CN" altLang="zh-CN" sz="1800" i="1">
                              <a:solidFill>
                                <a:schemeClr val="tx1"/>
                              </a:solidFill>
                              <a:effectLst/>
                              <a:latin typeface="Cambria Math" panose="02040503050406030204" pitchFamily="18" charset="0"/>
                            </a:rPr>
                          </m:ctrlPr>
                        </m:naryPr>
                        <m:sub>
                          <m:r>
                            <a:rPr lang="en-US" altLang="zh-CN" sz="1800" i="1">
                              <a:solidFill>
                                <a:schemeClr val="tx1"/>
                              </a:solidFill>
                              <a:effectLst/>
                              <a:latin typeface="Cambria Math" panose="02040503050406030204" pitchFamily="18" charset="0"/>
                            </a:rPr>
                            <m:t>𝑘</m:t>
                          </m:r>
                          <m:r>
                            <a:rPr lang="en-US" altLang="zh-CN" sz="1800" i="1">
                              <a:solidFill>
                                <a:schemeClr val="tx1"/>
                              </a:solidFill>
                              <a:effectLst/>
                              <a:latin typeface="Cambria Math" panose="02040503050406030204" pitchFamily="18" charset="0"/>
                            </a:rPr>
                            <m:t>=</m:t>
                          </m:r>
                          <m:r>
                            <a:rPr lang="en-US" altLang="zh-CN" sz="1800" i="1">
                              <a:solidFill>
                                <a:schemeClr val="tx1"/>
                              </a:solidFill>
                              <a:effectLst/>
                              <a:latin typeface="Cambria Math" panose="02040503050406030204" pitchFamily="18" charset="0"/>
                            </a:rPr>
                            <m:t>𝑚𝑎𝑥</m:t>
                          </m:r>
                          <m:d>
                            <m:dPr>
                              <m:begChr m:val="["/>
                              <m:endChr m:val="]"/>
                              <m:ctrlPr>
                                <a:rPr lang="zh-CN" altLang="zh-CN" sz="1800" i="1">
                                  <a:solidFill>
                                    <a:schemeClr val="tx1"/>
                                  </a:solidFill>
                                  <a:effectLst/>
                                  <a:latin typeface="Cambria Math" panose="02040503050406030204" pitchFamily="18" charset="0"/>
                                </a:rPr>
                              </m:ctrlPr>
                            </m:dPr>
                            <m:e>
                              <m:r>
                                <a:rPr lang="en-US" altLang="zh-CN" sz="1800" i="1">
                                  <a:solidFill>
                                    <a:schemeClr val="tx1"/>
                                  </a:solidFill>
                                  <a:effectLst/>
                                  <a:latin typeface="Cambria Math" panose="02040503050406030204" pitchFamily="18" charset="0"/>
                                </a:rPr>
                                <m:t>𝑧</m:t>
                              </m:r>
                              <m:r>
                                <a:rPr lang="en-US" altLang="zh-CN" sz="1800" i="1">
                                  <a:solidFill>
                                    <a:schemeClr val="tx1"/>
                                  </a:solidFill>
                                  <a:effectLst/>
                                  <a:latin typeface="Cambria Math" panose="02040503050406030204" pitchFamily="18" charset="0"/>
                                </a:rPr>
                                <m:t>,</m:t>
                              </m:r>
                              <m:r>
                                <a:rPr lang="en-US" altLang="zh-CN" sz="1800" i="1">
                                  <a:solidFill>
                                    <a:schemeClr val="tx1"/>
                                  </a:solidFill>
                                  <a:effectLst/>
                                  <a:latin typeface="Cambria Math" panose="02040503050406030204" pitchFamily="18" charset="0"/>
                                </a:rPr>
                                <m:t>𝑡</m:t>
                              </m:r>
                              <m:r>
                                <a:rPr lang="en-US" altLang="zh-CN" sz="1800" i="1">
                                  <a:solidFill>
                                    <a:schemeClr val="tx1"/>
                                  </a:solidFill>
                                  <a:effectLst/>
                                  <a:latin typeface="Cambria Math" panose="02040503050406030204" pitchFamily="18" charset="0"/>
                                </a:rPr>
                                <m:t>−</m:t>
                              </m:r>
                              <m:r>
                                <a:rPr lang="en-US" altLang="zh-CN" sz="1800" i="1">
                                  <a:solidFill>
                                    <a:schemeClr val="tx1"/>
                                  </a:solidFill>
                                  <a:effectLst/>
                                  <a:latin typeface="Cambria Math" panose="02040503050406030204" pitchFamily="18" charset="0"/>
                                </a:rPr>
                                <m:t>𝑥</m:t>
                              </m:r>
                              <m:r>
                                <a:rPr lang="en-US" altLang="zh-CN" sz="1800" i="1">
                                  <a:solidFill>
                                    <a:schemeClr val="tx1"/>
                                  </a:solidFill>
                                  <a:effectLst/>
                                  <a:latin typeface="Cambria Math" panose="02040503050406030204" pitchFamily="18" charset="0"/>
                                </a:rPr>
                                <m:t>+</m:t>
                              </m:r>
                              <m:r>
                                <a:rPr lang="en-US" altLang="zh-CN" sz="1800" i="1">
                                  <a:solidFill>
                                    <a:schemeClr val="tx1"/>
                                  </a:solidFill>
                                  <a:effectLst/>
                                  <a:latin typeface="Cambria Math" panose="02040503050406030204" pitchFamily="18" charset="0"/>
                                </a:rPr>
                                <m:t>𝑒</m:t>
                              </m:r>
                            </m:e>
                          </m:d>
                        </m:sub>
                        <m:sup>
                          <m:r>
                            <a:rPr lang="en-US" altLang="zh-CN" sz="1800" i="1">
                              <a:solidFill>
                                <a:schemeClr val="tx1"/>
                              </a:solidFill>
                              <a:effectLst/>
                              <a:latin typeface="Cambria Math" panose="02040503050406030204" pitchFamily="18" charset="0"/>
                            </a:rPr>
                            <m:t>𝑡</m:t>
                          </m:r>
                          <m:r>
                            <a:rPr lang="en-US" altLang="zh-CN" sz="1800" i="1">
                              <a:solidFill>
                                <a:schemeClr val="tx1"/>
                              </a:solidFill>
                              <a:effectLst/>
                              <a:latin typeface="Cambria Math" panose="02040503050406030204" pitchFamily="18" charset="0"/>
                            </a:rPr>
                            <m:t>−</m:t>
                          </m:r>
                          <m:d>
                            <m:dPr>
                              <m:ctrlPr>
                                <a:rPr lang="zh-CN" altLang="zh-CN" sz="1800" i="1">
                                  <a:solidFill>
                                    <a:schemeClr val="tx1"/>
                                  </a:solidFill>
                                  <a:effectLst/>
                                  <a:latin typeface="Cambria Math" panose="02040503050406030204" pitchFamily="18" charset="0"/>
                                </a:rPr>
                              </m:ctrlPr>
                            </m:dPr>
                            <m:e>
                              <m:r>
                                <a:rPr lang="en-US" altLang="zh-CN" sz="1800" i="1">
                                  <a:solidFill>
                                    <a:schemeClr val="tx1"/>
                                  </a:solidFill>
                                  <a:effectLst/>
                                  <a:latin typeface="Cambria Math" panose="02040503050406030204" pitchFamily="18" charset="0"/>
                                </a:rPr>
                                <m:t>𝑥</m:t>
                              </m:r>
                              <m:r>
                                <a:rPr lang="en-US" altLang="zh-CN" sz="1800" i="1">
                                  <a:solidFill>
                                    <a:schemeClr val="tx1"/>
                                  </a:solidFill>
                                  <a:effectLst/>
                                  <a:latin typeface="Cambria Math" panose="02040503050406030204" pitchFamily="18" charset="0"/>
                                </a:rPr>
                                <m:t>−</m:t>
                              </m:r>
                              <m:r>
                                <a:rPr lang="en-US" altLang="zh-CN" sz="1800" i="1">
                                  <a:solidFill>
                                    <a:schemeClr val="tx1"/>
                                  </a:solidFill>
                                  <a:effectLst/>
                                  <a:latin typeface="Cambria Math" panose="02040503050406030204" pitchFamily="18" charset="0"/>
                                </a:rPr>
                                <m:t>𝑟</m:t>
                              </m:r>
                            </m:e>
                          </m:d>
                          <m:r>
                            <a:rPr lang="en-US" altLang="zh-CN" sz="1800" i="1">
                              <a:solidFill>
                                <a:schemeClr val="tx1"/>
                              </a:solidFill>
                              <a:effectLst/>
                              <a:latin typeface="Cambria Math" panose="02040503050406030204" pitchFamily="18" charset="0"/>
                            </a:rPr>
                            <m:t>−1</m:t>
                          </m:r>
                        </m:sup>
                        <m:e>
                          <m:sSub>
                            <m:sSubPr>
                              <m:ctrlPr>
                                <a:rPr lang="zh-CN" altLang="zh-CN" sz="1800" i="1">
                                  <a:solidFill>
                                    <a:schemeClr val="tx1"/>
                                  </a:solidFill>
                                  <a:effectLst/>
                                  <a:latin typeface="Cambria Math" panose="02040503050406030204" pitchFamily="18" charset="0"/>
                                </a:rPr>
                              </m:ctrlPr>
                            </m:sSubPr>
                            <m:e>
                              <m:r>
                                <a:rPr lang="en-US" altLang="zh-CN" sz="1800" i="1">
                                  <a:solidFill>
                                    <a:schemeClr val="tx1"/>
                                  </a:solidFill>
                                  <a:effectLst/>
                                  <a:latin typeface="Cambria Math" panose="02040503050406030204" pitchFamily="18" charset="0"/>
                                </a:rPr>
                                <m:t>𝑐</m:t>
                              </m:r>
                            </m:e>
                            <m:sub>
                              <m:r>
                                <a:rPr lang="en-US" altLang="zh-CN" sz="1800" i="1">
                                  <a:solidFill>
                                    <a:schemeClr val="tx1"/>
                                  </a:solidFill>
                                  <a:effectLst/>
                                  <a:latin typeface="Cambria Math" panose="02040503050406030204" pitchFamily="18" charset="0"/>
                                </a:rPr>
                                <m:t>𝑘</m:t>
                              </m:r>
                            </m:sub>
                          </m:sSub>
                          <m:sSub>
                            <m:sSubPr>
                              <m:ctrlPr>
                                <a:rPr lang="zh-CN" altLang="zh-CN" sz="1800" i="1">
                                  <a:solidFill>
                                    <a:schemeClr val="tx1"/>
                                  </a:solidFill>
                                  <a:effectLst/>
                                  <a:latin typeface="Cambria Math" panose="02040503050406030204" pitchFamily="18" charset="0"/>
                                </a:rPr>
                              </m:ctrlPr>
                            </m:sSubPr>
                            <m:e>
                              <m:r>
                                <a:rPr lang="en-US" altLang="zh-CN" sz="1800" i="1">
                                  <a:solidFill>
                                    <a:schemeClr val="tx1"/>
                                  </a:solidFill>
                                  <a:effectLst/>
                                  <a:latin typeface="Cambria Math" panose="02040503050406030204" pitchFamily="18" charset="0"/>
                                </a:rPr>
                                <m:t>𝑑</m:t>
                              </m:r>
                            </m:e>
                            <m:sub>
                              <m:r>
                                <a:rPr lang="en-US" altLang="zh-CN" sz="1800" i="1">
                                  <a:solidFill>
                                    <a:schemeClr val="tx1"/>
                                  </a:solidFill>
                                  <a:effectLst/>
                                  <a:latin typeface="Cambria Math" panose="02040503050406030204" pitchFamily="18" charset="0"/>
                                </a:rPr>
                                <m:t>𝑘</m:t>
                              </m:r>
                              <m:r>
                                <a:rPr lang="en-US" altLang="zh-CN" sz="1800" i="1">
                                  <a:solidFill>
                                    <a:schemeClr val="tx1"/>
                                  </a:solidFill>
                                  <a:effectLst/>
                                  <a:latin typeface="Cambria Math" panose="02040503050406030204" pitchFamily="18" charset="0"/>
                                </a:rPr>
                                <m:t>−1</m:t>
                              </m:r>
                            </m:sub>
                          </m:sSub>
                          <m:sSubSup>
                            <m:sSubSupPr>
                              <m:ctrlPr>
                                <a:rPr lang="zh-CN" altLang="zh-CN" sz="1800" i="1">
                                  <a:solidFill>
                                    <a:schemeClr val="tx1"/>
                                  </a:solidFill>
                                  <a:effectLst/>
                                  <a:latin typeface="Cambria Math" panose="02040503050406030204" pitchFamily="18" charset="0"/>
                                </a:rPr>
                              </m:ctrlPr>
                            </m:sSubSupPr>
                            <m:e>
                              <m:r>
                                <a:rPr lang="en-US" altLang="zh-CN" sz="1800" i="1">
                                  <a:solidFill>
                                    <a:schemeClr val="tx1"/>
                                  </a:solidFill>
                                  <a:effectLst/>
                                  <a:latin typeface="Cambria Math" panose="02040503050406030204" pitchFamily="18" charset="0"/>
                                </a:rPr>
                                <m:t>𝑆</m:t>
                              </m:r>
                            </m:e>
                            <m:sub>
                              <m:r>
                                <a:rPr lang="en-US" altLang="zh-CN" sz="1800" i="1">
                                  <a:solidFill>
                                    <a:schemeClr val="tx1"/>
                                  </a:solidFill>
                                  <a:effectLst/>
                                  <a:latin typeface="Cambria Math" panose="02040503050406030204" pitchFamily="18" charset="0"/>
                                </a:rPr>
                                <m:t>𝑘</m:t>
                              </m:r>
                              <m:r>
                                <a:rPr lang="en-US" altLang="zh-CN" sz="1800" i="1">
                                  <a:solidFill>
                                    <a:schemeClr val="tx1"/>
                                  </a:solidFill>
                                  <a:effectLst/>
                                  <a:latin typeface="Cambria Math" panose="02040503050406030204" pitchFamily="18" charset="0"/>
                                </a:rPr>
                                <m:t>−1,</m:t>
                              </m:r>
                              <m:r>
                                <a:rPr lang="en-US" altLang="zh-CN" sz="1800" i="1">
                                  <a:solidFill>
                                    <a:schemeClr val="tx1"/>
                                  </a:solidFill>
                                  <a:effectLst/>
                                  <a:latin typeface="Cambria Math" panose="02040503050406030204" pitchFamily="18" charset="0"/>
                                </a:rPr>
                                <m:t>𝑥</m:t>
                              </m:r>
                              <m:r>
                                <a:rPr lang="en-US" altLang="zh-CN" sz="1800" i="1">
                                  <a:solidFill>
                                    <a:schemeClr val="tx1"/>
                                  </a:solidFill>
                                  <a:effectLst/>
                                  <a:latin typeface="Cambria Math" panose="02040503050406030204" pitchFamily="18" charset="0"/>
                                </a:rPr>
                                <m:t>+</m:t>
                              </m:r>
                              <m:r>
                                <a:rPr lang="en-US" altLang="zh-CN" sz="1800" i="1">
                                  <a:solidFill>
                                    <a:schemeClr val="tx1"/>
                                  </a:solidFill>
                                  <a:effectLst/>
                                  <a:latin typeface="Cambria Math" panose="02040503050406030204" pitchFamily="18" charset="0"/>
                                </a:rPr>
                                <m:t>𝑘</m:t>
                              </m:r>
                              <m:r>
                                <a:rPr lang="en-US" altLang="zh-CN" sz="1800" i="1">
                                  <a:solidFill>
                                    <a:schemeClr val="tx1"/>
                                  </a:solidFill>
                                  <a:effectLst/>
                                  <a:latin typeface="Cambria Math" panose="02040503050406030204" pitchFamily="18" charset="0"/>
                                </a:rPr>
                                <m:t>−1−</m:t>
                              </m:r>
                              <m:r>
                                <a:rPr lang="en-US" altLang="zh-CN" sz="1800" i="1">
                                  <a:solidFill>
                                    <a:schemeClr val="tx1"/>
                                  </a:solidFill>
                                  <a:effectLst/>
                                  <a:latin typeface="Cambria Math" panose="02040503050406030204" pitchFamily="18" charset="0"/>
                                </a:rPr>
                                <m:t>𝑡</m:t>
                              </m:r>
                            </m:sub>
                            <m:sup>
                              <m:r>
                                <a:rPr lang="en-US" altLang="zh-CN" sz="1800" i="1">
                                  <a:solidFill>
                                    <a:schemeClr val="tx1"/>
                                  </a:solidFill>
                                  <a:effectLst/>
                                  <a:latin typeface="Cambria Math" panose="02040503050406030204" pitchFamily="18" charset="0"/>
                                </a:rPr>
                                <m:t>𝑇</m:t>
                              </m:r>
                            </m:sup>
                          </m:sSubSup>
                          <m:nary>
                            <m:naryPr>
                              <m:chr m:val="∏"/>
                              <m:limLoc m:val="undOvr"/>
                              <m:ctrlPr>
                                <a:rPr lang="zh-CN" altLang="zh-CN" sz="1800" i="1">
                                  <a:solidFill>
                                    <a:schemeClr val="tx1"/>
                                  </a:solidFill>
                                  <a:effectLst/>
                                  <a:latin typeface="Cambria Math" panose="02040503050406030204" pitchFamily="18" charset="0"/>
                                </a:rPr>
                              </m:ctrlPr>
                            </m:naryPr>
                            <m:sub>
                              <m:r>
                                <a:rPr lang="en-US" altLang="zh-CN" sz="1800" i="1">
                                  <a:solidFill>
                                    <a:schemeClr val="tx1"/>
                                  </a:solidFill>
                                  <a:effectLst/>
                                  <a:latin typeface="Cambria Math" panose="02040503050406030204" pitchFamily="18" charset="0"/>
                                </a:rPr>
                                <m:t>h</m:t>
                              </m:r>
                              <m:r>
                                <a:rPr lang="en-US" altLang="zh-CN" sz="1800" i="1">
                                  <a:solidFill>
                                    <a:schemeClr val="tx1"/>
                                  </a:solidFill>
                                  <a:effectLst/>
                                  <a:latin typeface="Cambria Math" panose="02040503050406030204" pitchFamily="18" charset="0"/>
                                </a:rPr>
                                <m:t>=</m:t>
                              </m:r>
                              <m:r>
                                <a:rPr lang="en-US" altLang="zh-CN" sz="1800" i="1">
                                  <a:solidFill>
                                    <a:schemeClr val="tx1"/>
                                  </a:solidFill>
                                  <a:effectLst/>
                                  <a:latin typeface="Cambria Math" panose="02040503050406030204" pitchFamily="18" charset="0"/>
                                </a:rPr>
                                <m:t>𝑘</m:t>
                              </m:r>
                            </m:sub>
                            <m:sup>
                              <m:r>
                                <a:rPr lang="en-US" altLang="zh-CN" sz="1800" i="1">
                                  <a:solidFill>
                                    <a:schemeClr val="tx1"/>
                                  </a:solidFill>
                                  <a:effectLst/>
                                  <a:latin typeface="Cambria Math" panose="02040503050406030204" pitchFamily="18" charset="0"/>
                                </a:rPr>
                                <m:t>𝑡</m:t>
                              </m:r>
                              <m:r>
                                <a:rPr lang="en-US" altLang="zh-CN" sz="1800" i="1">
                                  <a:solidFill>
                                    <a:schemeClr val="tx1"/>
                                  </a:solidFill>
                                  <a:effectLst/>
                                  <a:latin typeface="Cambria Math" panose="02040503050406030204" pitchFamily="18" charset="0"/>
                                </a:rPr>
                                <m:t>−</m:t>
                              </m:r>
                              <m:d>
                                <m:dPr>
                                  <m:ctrlPr>
                                    <a:rPr lang="zh-CN" altLang="zh-CN" sz="1800" i="1">
                                      <a:solidFill>
                                        <a:schemeClr val="tx1"/>
                                      </a:solidFill>
                                      <a:effectLst/>
                                      <a:latin typeface="Cambria Math" panose="02040503050406030204" pitchFamily="18" charset="0"/>
                                    </a:rPr>
                                  </m:ctrlPr>
                                </m:dPr>
                                <m:e>
                                  <m:r>
                                    <a:rPr lang="en-US" altLang="zh-CN" sz="1800" i="1">
                                      <a:solidFill>
                                        <a:schemeClr val="tx1"/>
                                      </a:solidFill>
                                      <a:effectLst/>
                                      <a:latin typeface="Cambria Math" panose="02040503050406030204" pitchFamily="18" charset="0"/>
                                    </a:rPr>
                                    <m:t>𝑥</m:t>
                                  </m:r>
                                  <m:r>
                                    <a:rPr lang="en-US" altLang="zh-CN" sz="1800" i="1">
                                      <a:solidFill>
                                        <a:schemeClr val="tx1"/>
                                      </a:solidFill>
                                      <a:effectLst/>
                                      <a:latin typeface="Cambria Math" panose="02040503050406030204" pitchFamily="18" charset="0"/>
                                    </a:rPr>
                                    <m:t>−</m:t>
                                  </m:r>
                                  <m:r>
                                    <a:rPr lang="en-US" altLang="zh-CN" sz="1800" i="1">
                                      <a:solidFill>
                                        <a:schemeClr val="tx1"/>
                                      </a:solidFill>
                                      <a:effectLst/>
                                      <a:latin typeface="Cambria Math" panose="02040503050406030204" pitchFamily="18" charset="0"/>
                                    </a:rPr>
                                    <m:t>𝑟</m:t>
                                  </m:r>
                                </m:e>
                              </m:d>
                              <m:r>
                                <a:rPr lang="en-US" altLang="zh-CN" sz="1800" i="1">
                                  <a:solidFill>
                                    <a:schemeClr val="tx1"/>
                                  </a:solidFill>
                                  <a:effectLst/>
                                  <a:latin typeface="Cambria Math" panose="02040503050406030204" pitchFamily="18" charset="0"/>
                                </a:rPr>
                                <m:t>−1</m:t>
                              </m:r>
                            </m:sup>
                            <m:e>
                              <m:d>
                                <m:dPr>
                                  <m:ctrlPr>
                                    <a:rPr lang="zh-CN" altLang="zh-CN" sz="1800" i="1">
                                      <a:solidFill>
                                        <a:schemeClr val="tx1"/>
                                      </a:solidFill>
                                      <a:effectLst/>
                                      <a:latin typeface="Cambria Math" panose="02040503050406030204" pitchFamily="18" charset="0"/>
                                    </a:rPr>
                                  </m:ctrlPr>
                                </m:dPr>
                                <m:e>
                                  <m:r>
                                    <a:rPr lang="en-US" altLang="zh-CN" sz="1800" i="1">
                                      <a:solidFill>
                                        <a:schemeClr val="tx1"/>
                                      </a:solidFill>
                                      <a:effectLst/>
                                      <a:latin typeface="Cambria Math" panose="02040503050406030204" pitchFamily="18" charset="0"/>
                                    </a:rPr>
                                    <m:t>1+</m:t>
                                  </m:r>
                                  <m:sSub>
                                    <m:sSubPr>
                                      <m:ctrlPr>
                                        <a:rPr lang="zh-CN" altLang="zh-CN" sz="1800" i="1">
                                          <a:solidFill>
                                            <a:schemeClr val="tx1"/>
                                          </a:solidFill>
                                          <a:effectLst/>
                                          <a:latin typeface="Cambria Math" panose="02040503050406030204" pitchFamily="18" charset="0"/>
                                        </a:rPr>
                                      </m:ctrlPr>
                                    </m:sSubPr>
                                    <m:e>
                                      <m:r>
                                        <a:rPr lang="en-US" altLang="zh-CN" sz="1800" i="1">
                                          <a:solidFill>
                                            <a:schemeClr val="tx1"/>
                                          </a:solidFill>
                                          <a:effectLst/>
                                          <a:latin typeface="Cambria Math" panose="02040503050406030204" pitchFamily="18" charset="0"/>
                                        </a:rPr>
                                        <m:t>𝑗</m:t>
                                      </m:r>
                                    </m:e>
                                    <m:sub>
                                      <m:r>
                                        <a:rPr lang="en-US" altLang="zh-CN" sz="1800" i="1">
                                          <a:solidFill>
                                            <a:schemeClr val="tx1"/>
                                          </a:solidFill>
                                          <a:effectLst/>
                                          <a:latin typeface="Cambria Math" panose="02040503050406030204" pitchFamily="18" charset="0"/>
                                        </a:rPr>
                                        <m:t>h</m:t>
                                      </m:r>
                                    </m:sub>
                                  </m:sSub>
                                </m:e>
                              </m:d>
                            </m:e>
                          </m:nary>
                        </m:e>
                      </m:nary>
                      <m:r>
                        <a:rPr lang="en-US" altLang="zh-CN" sz="1800" b="1" i="1" smtClean="0">
                          <a:solidFill>
                            <a:schemeClr val="tx1"/>
                          </a:solidFill>
                          <a:effectLst/>
                          <a:latin typeface="Cambria Math" panose="02040503050406030204" pitchFamily="18" charset="0"/>
                        </a:rPr>
                        <m:t>                                         (</m:t>
                      </m:r>
                      <m:r>
                        <a:rPr lang="en-US" altLang="zh-CN" sz="1800" b="1" i="1" smtClean="0">
                          <a:solidFill>
                            <a:schemeClr val="tx1"/>
                          </a:solidFill>
                          <a:effectLst/>
                          <a:latin typeface="Cambria Math" panose="02040503050406030204" pitchFamily="18" charset="0"/>
                        </a:rPr>
                        <m:t>𝟒</m:t>
                      </m:r>
                      <m:r>
                        <a:rPr lang="en-US" altLang="zh-CN" sz="1800" b="1" i="1" smtClean="0">
                          <a:solidFill>
                            <a:schemeClr val="tx1"/>
                          </a:solidFill>
                          <a:effectLst/>
                          <a:latin typeface="Cambria Math" panose="02040503050406030204" pitchFamily="18" charset="0"/>
                        </a:rPr>
                        <m:t>)</m:t>
                      </m:r>
                      <m:r>
                        <a:rPr lang="en-US" altLang="zh-CN" sz="1800" i="1">
                          <a:solidFill>
                            <a:schemeClr val="tx1"/>
                          </a:solidFill>
                          <a:effectLst/>
                          <a:latin typeface="Cambria Math" panose="02040503050406030204" pitchFamily="18" charset="0"/>
                        </a:rPr>
                        <m:t> </m:t>
                      </m:r>
                    </m:oMath>
                  </m:oMathPara>
                </a14:m>
                <a:endParaRPr lang="zh-CN" altLang="en-US" sz="1800" dirty="0">
                  <a:solidFill>
                    <a:schemeClr val="tx1"/>
                  </a:solidFill>
                </a:endParaRPr>
              </a:p>
            </p:txBody>
          </p:sp>
        </mc:Choice>
        <mc:Fallback xmlns="">
          <p:sp>
            <p:nvSpPr>
              <p:cNvPr id="3" name="内容占位符 2">
                <a:extLst>
                  <a:ext uri="{FF2B5EF4-FFF2-40B4-BE49-F238E27FC236}">
                    <a16:creationId xmlns:a16="http://schemas.microsoft.com/office/drawing/2014/main" id="{6A782912-28FD-46CF-902C-BAEB03DDB69B}"/>
                  </a:ext>
                </a:extLst>
              </p:cNvPr>
              <p:cNvSpPr>
                <a:spLocks noGrp="1" noRot="1" noChangeAspect="1" noMove="1" noResize="1" noEditPoints="1" noAdjustHandles="1" noChangeArrowheads="1" noChangeShapeType="1" noTextEdit="1"/>
              </p:cNvSpPr>
              <p:nvPr>
                <p:ph idx="1"/>
              </p:nvPr>
            </p:nvSpPr>
            <p:spPr>
              <a:xfrm>
                <a:off x="431621" y="763487"/>
                <a:ext cx="11627318" cy="5331026"/>
              </a:xfrm>
              <a:blipFill>
                <a:blip r:embed="rId2"/>
                <a:stretch>
                  <a:fillRect l="-734"/>
                </a:stretch>
              </a:blipFill>
            </p:spPr>
            <p:txBody>
              <a:bodyPr/>
              <a:lstStyle/>
              <a:p>
                <a:r>
                  <a:rPr lang="zh-CN" altLang="en-US">
                    <a:noFill/>
                  </a:rPr>
                  <a:t> </a:t>
                </a:r>
              </a:p>
            </p:txBody>
          </p:sp>
        </mc:Fallback>
      </mc:AlternateContent>
      <p:sp>
        <p:nvSpPr>
          <p:cNvPr id="7" name="标题 1">
            <a:extLst>
              <a:ext uri="{FF2B5EF4-FFF2-40B4-BE49-F238E27FC236}">
                <a16:creationId xmlns:a16="http://schemas.microsoft.com/office/drawing/2014/main" id="{A2BB372C-E230-436A-AAD5-51A8D1C58928}"/>
              </a:ext>
            </a:extLst>
          </p:cNvPr>
          <p:cNvSpPr>
            <a:spLocks noGrp="1"/>
          </p:cNvSpPr>
          <p:nvPr>
            <p:ph type="title"/>
          </p:nvPr>
        </p:nvSpPr>
        <p:spPr>
          <a:xfrm>
            <a:off x="0" y="-1588"/>
            <a:ext cx="11626850" cy="454026"/>
          </a:xfrm>
        </p:spPr>
        <p:txBody>
          <a:bodyPr>
            <a:normAutofit/>
          </a:bodyPr>
          <a:lstStyle/>
          <a:p>
            <a:r>
              <a:rPr lang="en-US" altLang="zh-CN" b="1" i="0" dirty="0">
                <a:effectLst/>
                <a:latin typeface="Times New Roman" panose="02020603050405020304" pitchFamily="18" charset="0"/>
                <a:cs typeface="Times New Roman" panose="02020603050405020304" pitchFamily="18" charset="0"/>
              </a:rPr>
              <a:t>4 Actuarial Model</a:t>
            </a:r>
            <a:endParaRPr lang="zh-CN" altLang="en-US" dirty="0">
              <a:latin typeface="Times New Roman" panose="02020603050405020304" pitchFamily="18" charset="0"/>
              <a:cs typeface="Times New Roman" panose="02020603050405020304" pitchFamily="18" charset="0"/>
            </a:endParaRPr>
          </a:p>
        </p:txBody>
      </p:sp>
      <p:sp>
        <p:nvSpPr>
          <p:cNvPr id="2" name="灯片编号占位符 1">
            <a:extLst>
              <a:ext uri="{FF2B5EF4-FFF2-40B4-BE49-F238E27FC236}">
                <a16:creationId xmlns:a16="http://schemas.microsoft.com/office/drawing/2014/main" id="{D8415CA4-A396-4672-9A13-2148D277A413}"/>
              </a:ext>
            </a:extLst>
          </p:cNvPr>
          <p:cNvSpPr>
            <a:spLocks noGrp="1"/>
          </p:cNvSpPr>
          <p:nvPr>
            <p:ph type="sldNum" sz="quarter" idx="12"/>
          </p:nvPr>
        </p:nvSpPr>
        <p:spPr/>
        <p:txBody>
          <a:bodyPr/>
          <a:lstStyle/>
          <a:p>
            <a:fld id="{95F28DFE-3F8E-4102-9857-4B52792BF0B2}" type="slidenum">
              <a:rPr lang="zh-CN" altLang="en-US" smtClean="0"/>
              <a:t>16</a:t>
            </a:fld>
            <a:endParaRPr lang="zh-CN" altLang="en-US"/>
          </a:p>
        </p:txBody>
      </p:sp>
    </p:spTree>
    <p:extLst>
      <p:ext uri="{BB962C8B-B14F-4D97-AF65-F5344CB8AC3E}">
        <p14:creationId xmlns:p14="http://schemas.microsoft.com/office/powerpoint/2010/main" val="34373576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6A782912-28FD-46CF-902C-BAEB03DDB69B}"/>
                  </a:ext>
                </a:extLst>
              </p:cNvPr>
              <p:cNvSpPr>
                <a:spLocks noGrp="1"/>
              </p:cNvSpPr>
              <p:nvPr>
                <p:ph idx="1"/>
              </p:nvPr>
            </p:nvSpPr>
            <p:spPr/>
            <p:txBody>
              <a:bodyPr>
                <a:normAutofit/>
              </a:bodyPr>
              <a:lstStyle/>
              <a:p>
                <a:r>
                  <a:rPr lang="en-US" altLang="zh-CN" b="1" dirty="0">
                    <a:effectLst/>
                    <a:latin typeface="Times New Roman" panose="02020603050405020304" pitchFamily="18" charset="0"/>
                    <a:ea typeface="等线" panose="02010600030101010101" pitchFamily="2" charset="-122"/>
                  </a:rPr>
                  <a:t>Revenue</a:t>
                </a:r>
                <a:r>
                  <a:rPr lang="en-US" altLang="zh-CN" b="1" dirty="0">
                    <a:solidFill>
                      <a:srgbClr val="000000"/>
                    </a:solidFill>
                    <a:effectLst/>
                    <a:latin typeface="Times New Roman" panose="02020603050405020304" pitchFamily="18" charset="0"/>
                    <a:ea typeface="等线" panose="02010600030101010101" pitchFamily="2" charset="-122"/>
                  </a:rPr>
                  <a:t> and Expenditure of Enterprise Annuity</a:t>
                </a:r>
                <a:endParaRPr lang="en-US" altLang="zh-CN" dirty="0"/>
              </a:p>
              <a:p>
                <a:pPr lvl="1">
                  <a:lnSpc>
                    <a:spcPct val="130000"/>
                  </a:lnSpc>
                  <a:spcBef>
                    <a:spcPts val="600"/>
                  </a:spcBef>
                </a:pPr>
                <a:r>
                  <a:rPr lang="en-US" altLang="zh-CN" sz="1800" dirty="0">
                    <a:solidFill>
                      <a:srgbClr val="000000"/>
                    </a:solidFill>
                    <a:effectLst/>
                    <a:latin typeface="Times New Roman" panose="02020603050405020304" pitchFamily="18" charset="0"/>
                    <a:ea typeface="等线" panose="02010600030101010101" pitchFamily="2" charset="-122"/>
                  </a:rPr>
                  <a:t>The revenue of the mandatory enterprise annuity in year </a:t>
                </a:r>
                <a:r>
                  <a:rPr lang="en-US" altLang="zh-CN" sz="1800" i="1" dirty="0">
                    <a:solidFill>
                      <a:srgbClr val="000000"/>
                    </a:solidFill>
                    <a:effectLst/>
                    <a:latin typeface="Times New Roman" panose="02020603050405020304" pitchFamily="18" charset="0"/>
                    <a:ea typeface="等线" panose="02010600030101010101" pitchFamily="2" charset="-122"/>
                  </a:rPr>
                  <a:t>t</a:t>
                </a:r>
                <a:r>
                  <a:rPr lang="en-US" altLang="zh-CN" sz="1800" dirty="0">
                    <a:solidFill>
                      <a:srgbClr val="000000"/>
                    </a:solidFill>
                    <a:effectLst/>
                    <a:latin typeface="Times New Roman" panose="02020603050405020304" pitchFamily="18" charset="0"/>
                    <a:ea typeface="等线" panose="02010600030101010101" pitchFamily="2" charset="-122"/>
                  </a:rPr>
                  <a:t> is:</a:t>
                </a:r>
                <a:endParaRPr lang="en-US" altLang="zh-CN" i="1" dirty="0">
                  <a:effectLst/>
                  <a:latin typeface="Cambria Math" panose="02040503050406030204" pitchFamily="18" charset="0"/>
                  <a:cs typeface="Times New Roman" panose="02020603050405020304" pitchFamily="18" charset="0"/>
                </a:endParaRPr>
              </a:p>
              <a:p>
                <a:pPr marL="0" lvl="1" indent="0" algn="r">
                  <a:lnSpc>
                    <a:spcPct val="130000"/>
                  </a:lnSpc>
                  <a:spcBef>
                    <a:spcPts val="0"/>
                  </a:spcBef>
                  <a:buNone/>
                </a:pPr>
                <a14:m>
                  <m:oMathPara xmlns:m="http://schemas.openxmlformats.org/officeDocument/2006/math">
                    <m:oMathParaPr>
                      <m:jc m:val="right"/>
                    </m:oMathParaPr>
                    <m:oMath xmlns:m="http://schemas.openxmlformats.org/officeDocument/2006/math">
                      <m:sSub>
                        <m:sSubPr>
                          <m:ctrlPr>
                            <a:rPr lang="zh-CN"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𝑍</m:t>
                          </m:r>
                        </m:e>
                        <m:sub>
                          <m:r>
                            <a:rPr lang="en-US" altLang="zh-CN" i="1">
                              <a:latin typeface="Cambria Math" panose="02040503050406030204" pitchFamily="18" charset="0"/>
                              <a:cs typeface="Times New Roman" panose="02020603050405020304" pitchFamily="18" charset="0"/>
                            </a:rPr>
                            <m:t>𝑡</m:t>
                          </m:r>
                        </m:sub>
                      </m:sSub>
                      <m:r>
                        <a:rPr lang="en-US" altLang="zh-CN" i="1">
                          <a:latin typeface="Cambria Math" panose="02040503050406030204" pitchFamily="18" charset="0"/>
                          <a:cs typeface="Times New Roman" panose="02020603050405020304" pitchFamily="18" charset="0"/>
                        </a:rPr>
                        <m:t>=</m:t>
                      </m:r>
                      <m:sSub>
                        <m:sSubPr>
                          <m:ctrlPr>
                            <a:rPr lang="zh-CN"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𝑞</m:t>
                          </m:r>
                        </m:e>
                        <m:sub>
                          <m:r>
                            <a:rPr lang="en-US" altLang="zh-CN" i="1">
                              <a:latin typeface="Cambria Math" panose="02040503050406030204" pitchFamily="18" charset="0"/>
                              <a:cs typeface="Times New Roman" panose="02020603050405020304" pitchFamily="18" charset="0"/>
                            </a:rPr>
                            <m:t>𝑡</m:t>
                          </m:r>
                        </m:sub>
                      </m:sSub>
                      <m:nary>
                        <m:naryPr>
                          <m:chr m:val="∑"/>
                          <m:limLoc m:val="undOvr"/>
                          <m:ctrlPr>
                            <a:rPr lang="zh-CN" altLang="zh-CN" i="1">
                              <a:latin typeface="Cambria Math" panose="02040503050406030204" pitchFamily="18" charset="0"/>
                              <a:cs typeface="Times New Roman" panose="02020603050405020304" pitchFamily="18" charset="0"/>
                            </a:rPr>
                          </m:ctrlPr>
                        </m:naryPr>
                        <m:sub>
                          <m:r>
                            <a:rPr lang="en-US" altLang="zh-CN" i="1">
                              <a:latin typeface="Cambria Math" panose="02040503050406030204" pitchFamily="18" charset="0"/>
                              <a:cs typeface="Times New Roman" panose="02020603050405020304" pitchFamily="18" charset="0"/>
                            </a:rPr>
                            <m:t>𝑥</m:t>
                          </m:r>
                          <m:r>
                            <a:rPr lang="en-US" altLang="zh-CN" i="1">
                              <a:latin typeface="Cambria Math" panose="02040503050406030204" pitchFamily="18" charset="0"/>
                              <a:cs typeface="Times New Roman" panose="02020603050405020304" pitchFamily="18" charset="0"/>
                            </a:rPr>
                            <m:t>=</m:t>
                          </m:r>
                          <m:r>
                            <a:rPr lang="en-US" altLang="zh-CN" i="1">
                              <a:latin typeface="Cambria Math" panose="02040503050406030204" pitchFamily="18" charset="0"/>
                              <a:cs typeface="Times New Roman" panose="02020603050405020304" pitchFamily="18" charset="0"/>
                            </a:rPr>
                            <m:t>𝑒</m:t>
                          </m:r>
                        </m:sub>
                        <m:sup>
                          <m:r>
                            <a:rPr lang="en-US" altLang="zh-CN" i="1">
                              <a:latin typeface="Cambria Math" panose="02040503050406030204" pitchFamily="18" charset="0"/>
                              <a:cs typeface="Times New Roman" panose="02020603050405020304" pitchFamily="18" charset="0"/>
                            </a:rPr>
                            <m:t>𝑟</m:t>
                          </m:r>
                          <m:r>
                            <a:rPr lang="en-US" altLang="zh-CN" i="1">
                              <a:latin typeface="Cambria Math" panose="02040503050406030204" pitchFamily="18" charset="0"/>
                              <a:cs typeface="Times New Roman" panose="02020603050405020304" pitchFamily="18" charset="0"/>
                            </a:rPr>
                            <m:t>−1</m:t>
                          </m:r>
                        </m:sup>
                        <m:e>
                          <m:r>
                            <a:rPr lang="en-US" altLang="zh-CN" i="1">
                              <a:latin typeface="Cambria Math" panose="02040503050406030204" pitchFamily="18" charset="0"/>
                              <a:cs typeface="Times New Roman" panose="02020603050405020304" pitchFamily="18" charset="0"/>
                            </a:rPr>
                            <m:t>𝑎</m:t>
                          </m:r>
                          <m:sSub>
                            <m:sSubPr>
                              <m:ctrlPr>
                                <a:rPr lang="zh-CN"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𝐿</m:t>
                              </m:r>
                            </m:e>
                            <m:sub>
                              <m:r>
                                <a:rPr lang="en-US" altLang="zh-CN" i="1">
                                  <a:latin typeface="Cambria Math" panose="02040503050406030204" pitchFamily="18" charset="0"/>
                                  <a:cs typeface="Times New Roman" panose="02020603050405020304" pitchFamily="18" charset="0"/>
                                </a:rPr>
                                <m:t>𝑡</m:t>
                              </m:r>
                              <m:r>
                                <a:rPr lang="en-US" altLang="zh-CN" i="1">
                                  <a:latin typeface="Cambria Math" panose="02040503050406030204" pitchFamily="18" charset="0"/>
                                  <a:cs typeface="Times New Roman" panose="02020603050405020304" pitchFamily="18" charset="0"/>
                                </a:rPr>
                                <m:t>,</m:t>
                              </m:r>
                              <m:r>
                                <a:rPr lang="en-US" altLang="zh-CN" i="1">
                                  <a:latin typeface="Cambria Math" panose="02040503050406030204" pitchFamily="18" charset="0"/>
                                  <a:cs typeface="Times New Roman" panose="02020603050405020304" pitchFamily="18" charset="0"/>
                                </a:rPr>
                                <m:t>𝑥</m:t>
                              </m:r>
                            </m:sub>
                          </m:sSub>
                          <m:sSub>
                            <m:sSubPr>
                              <m:ctrlPr>
                                <a:rPr lang="zh-CN"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𝑑</m:t>
                              </m:r>
                            </m:e>
                            <m:sub>
                              <m:r>
                                <a:rPr lang="en-US" altLang="zh-CN" i="1">
                                  <a:latin typeface="Cambria Math" panose="02040503050406030204" pitchFamily="18" charset="0"/>
                                  <a:cs typeface="Times New Roman" panose="02020603050405020304" pitchFamily="18" charset="0"/>
                                </a:rPr>
                                <m:t>𝑡</m:t>
                              </m:r>
                              <m:r>
                                <a:rPr lang="en-US" altLang="zh-CN" i="1">
                                  <a:latin typeface="Cambria Math" panose="02040503050406030204" pitchFamily="18" charset="0"/>
                                  <a:cs typeface="Times New Roman" panose="02020603050405020304" pitchFamily="18" charset="0"/>
                                </a:rPr>
                                <m:t>−1</m:t>
                              </m:r>
                            </m:sub>
                          </m:sSub>
                          <m:d>
                            <m:dPr>
                              <m:ctrlPr>
                                <a:rPr lang="zh-CN" altLang="zh-CN" i="1">
                                  <a:latin typeface="Cambria Math" panose="02040503050406030204" pitchFamily="18" charset="0"/>
                                  <a:cs typeface="Times New Roman" panose="02020603050405020304" pitchFamily="18" charset="0"/>
                                </a:rPr>
                              </m:ctrlPr>
                            </m:dPr>
                            <m:e>
                              <m:sSub>
                                <m:sSubPr>
                                  <m:ctrlPr>
                                    <a:rPr lang="zh-CN" altLang="zh-CN" i="1">
                                      <a:latin typeface="Cambria Math" panose="02040503050406030204" pitchFamily="18" charset="0"/>
                                      <a:cs typeface="Times New Roman" panose="02020603050405020304" pitchFamily="18" charset="0"/>
                                    </a:rPr>
                                  </m:ctrlPr>
                                </m:sSubPr>
                                <m:e>
                                  <m:r>
                                    <a:rPr lang="en-US" altLang="zh-CN" i="1">
                                      <a:latin typeface="Cambria Math" panose="02040503050406030204" pitchFamily="18" charset="0"/>
                                      <a:cs typeface="Times New Roman" panose="02020603050405020304" pitchFamily="18" charset="0"/>
                                    </a:rPr>
                                    <m:t>𝑆</m:t>
                                  </m:r>
                                </m:e>
                                <m:sub>
                                  <m:r>
                                    <a:rPr lang="en-US" altLang="zh-CN" i="1">
                                      <a:latin typeface="Cambria Math" panose="02040503050406030204" pitchFamily="18" charset="0"/>
                                      <a:cs typeface="Times New Roman" panose="02020603050405020304" pitchFamily="18" charset="0"/>
                                    </a:rPr>
                                    <m:t>𝑡</m:t>
                                  </m:r>
                                  <m:r>
                                    <a:rPr lang="en-US" altLang="zh-CN" i="1">
                                      <a:latin typeface="Cambria Math" panose="02040503050406030204" pitchFamily="18" charset="0"/>
                                      <a:cs typeface="Times New Roman" panose="02020603050405020304" pitchFamily="18" charset="0"/>
                                    </a:rPr>
                                    <m:t>−1,</m:t>
                                  </m:r>
                                  <m:r>
                                    <a:rPr lang="en-US" altLang="zh-CN" i="1">
                                      <a:latin typeface="Cambria Math" panose="02040503050406030204" pitchFamily="18" charset="0"/>
                                      <a:cs typeface="Times New Roman" panose="02020603050405020304" pitchFamily="18" charset="0"/>
                                    </a:rPr>
                                    <m:t>𝑥</m:t>
                                  </m:r>
                                  <m:r>
                                    <a:rPr lang="en-US" altLang="zh-CN" i="1">
                                      <a:latin typeface="Cambria Math" panose="02040503050406030204" pitchFamily="18" charset="0"/>
                                      <a:cs typeface="Times New Roman" panose="02020603050405020304" pitchFamily="18" charset="0"/>
                                    </a:rPr>
                                    <m:t>−1</m:t>
                                  </m:r>
                                </m:sub>
                              </m:sSub>
                              <m:r>
                                <a:rPr lang="en-US" altLang="zh-CN" i="1">
                                  <a:latin typeface="Cambria Math" panose="02040503050406030204" pitchFamily="18" charset="0"/>
                                  <a:cs typeface="Times New Roman" panose="02020603050405020304" pitchFamily="18" charset="0"/>
                                </a:rPr>
                                <m:t>−</m:t>
                              </m:r>
                              <m:sSubSup>
                                <m:sSubSupPr>
                                  <m:ctrlPr>
                                    <a:rPr lang="zh-CN" altLang="zh-CN" i="1">
                                      <a:latin typeface="Cambria Math" panose="02040503050406030204" pitchFamily="18" charset="0"/>
                                      <a:cs typeface="Times New Roman" panose="02020603050405020304" pitchFamily="18" charset="0"/>
                                    </a:rPr>
                                  </m:ctrlPr>
                                </m:sSubSupPr>
                                <m:e>
                                  <m:r>
                                    <a:rPr lang="en-US" altLang="zh-CN" i="1">
                                      <a:latin typeface="Cambria Math" panose="02040503050406030204" pitchFamily="18" charset="0"/>
                                      <a:cs typeface="Times New Roman" panose="02020603050405020304" pitchFamily="18" charset="0"/>
                                    </a:rPr>
                                    <m:t>𝑆</m:t>
                                  </m:r>
                                </m:e>
                                <m:sub>
                                  <m:r>
                                    <a:rPr lang="en-US" altLang="zh-CN" i="1">
                                      <a:latin typeface="Cambria Math" panose="02040503050406030204" pitchFamily="18" charset="0"/>
                                      <a:cs typeface="Times New Roman" panose="02020603050405020304" pitchFamily="18" charset="0"/>
                                    </a:rPr>
                                    <m:t>𝑡</m:t>
                                  </m:r>
                                  <m:r>
                                    <a:rPr lang="en-US" altLang="zh-CN" i="1">
                                      <a:latin typeface="Cambria Math" panose="02040503050406030204" pitchFamily="18" charset="0"/>
                                      <a:cs typeface="Times New Roman" panose="02020603050405020304" pitchFamily="18" charset="0"/>
                                    </a:rPr>
                                    <m:t>−1,</m:t>
                                  </m:r>
                                  <m:r>
                                    <a:rPr lang="en-US" altLang="zh-CN" i="1">
                                      <a:latin typeface="Cambria Math" panose="02040503050406030204" pitchFamily="18" charset="0"/>
                                      <a:cs typeface="Times New Roman" panose="02020603050405020304" pitchFamily="18" charset="0"/>
                                    </a:rPr>
                                    <m:t>𝑥</m:t>
                                  </m:r>
                                  <m:r>
                                    <a:rPr lang="en-US" altLang="zh-CN" i="1">
                                      <a:latin typeface="Cambria Math" panose="02040503050406030204" pitchFamily="18" charset="0"/>
                                      <a:cs typeface="Times New Roman" panose="02020603050405020304" pitchFamily="18" charset="0"/>
                                    </a:rPr>
                                    <m:t>−1</m:t>
                                  </m:r>
                                </m:sub>
                                <m:sup>
                                  <m:r>
                                    <a:rPr lang="en-US" altLang="zh-CN" i="1">
                                      <a:latin typeface="Cambria Math" panose="02040503050406030204" pitchFamily="18" charset="0"/>
                                      <a:cs typeface="Times New Roman" panose="02020603050405020304" pitchFamily="18" charset="0"/>
                                    </a:rPr>
                                    <m:t>𝑇</m:t>
                                  </m:r>
                                </m:sup>
                              </m:sSubSup>
                            </m:e>
                          </m:d>
                        </m:e>
                      </m:nary>
                      <m:r>
                        <a:rPr lang="en-US" altLang="zh-CN" i="1">
                          <a:latin typeface="Cambria Math" panose="02040503050406030204" pitchFamily="18" charset="0"/>
                          <a:cs typeface="Times New Roman" panose="02020603050405020304" pitchFamily="18" charset="0"/>
                        </a:rPr>
                        <m:t>                                               (</m:t>
                      </m:r>
                      <m:r>
                        <a:rPr lang="en-US" altLang="zh-CN" i="1">
                          <a:latin typeface="Cambria Math" panose="02040503050406030204" pitchFamily="18" charset="0"/>
                          <a:cs typeface="Times New Roman" panose="02020603050405020304" pitchFamily="18" charset="0"/>
                        </a:rPr>
                        <m:t>𝟓</m:t>
                      </m:r>
                      <m:r>
                        <a:rPr lang="en-US" altLang="zh-CN" i="1">
                          <a:latin typeface="Cambria Math" panose="02040503050406030204" pitchFamily="18" charset="0"/>
                          <a:cs typeface="Times New Roman" panose="02020603050405020304" pitchFamily="18" charset="0"/>
                        </a:rPr>
                        <m:t>) </m:t>
                      </m:r>
                    </m:oMath>
                  </m:oMathPara>
                </a14:m>
                <a:endParaRPr lang="en-US" altLang="zh-CN" i="1" dirty="0">
                  <a:latin typeface="Cambria Math" panose="02040503050406030204" pitchFamily="18" charset="0"/>
                  <a:cs typeface="Times New Roman" panose="02020603050405020304" pitchFamily="18" charset="0"/>
                </a:endParaRPr>
              </a:p>
              <a:p>
                <a:pPr marL="360363" lvl="1" indent="269875" algn="just">
                  <a:lnSpc>
                    <a:spcPct val="130000"/>
                  </a:lnSpc>
                  <a:spcBef>
                    <a:spcPts val="600"/>
                  </a:spcBef>
                </a:pPr>
                <a:r>
                  <a:rPr lang="en-US" altLang="zh-CN" dirty="0"/>
                  <a:t>The total expenditure of the enterprise annuity benefits in year </a:t>
                </a:r>
                <a:r>
                  <a:rPr lang="en-US" altLang="zh-CN" i="1" dirty="0"/>
                  <a:t>t</a:t>
                </a:r>
                <a:r>
                  <a:rPr lang="en-US" altLang="zh-CN" dirty="0"/>
                  <a:t>: </a:t>
                </a:r>
                <a14:m>
                  <m:oMath xmlns:m="http://schemas.openxmlformats.org/officeDocument/2006/math">
                    <m:sSub>
                      <m:sSubPr>
                        <m:ctrlPr>
                          <a:rPr lang="zh-CN" altLang="zh-CN" i="1" kern="100">
                            <a:effectLst/>
                            <a:latin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cs typeface="Times New Roman" panose="02020603050405020304" pitchFamily="18" charset="0"/>
                          </a:rPr>
                          <m:t>𝐴</m:t>
                        </m:r>
                      </m:e>
                      <m:sub>
                        <m:r>
                          <a:rPr lang="en-US" altLang="zh-CN" i="1" kern="100">
                            <a:effectLst/>
                            <a:latin typeface="Cambria Math" panose="02040503050406030204" pitchFamily="18" charset="0"/>
                            <a:cs typeface="Times New Roman" panose="02020603050405020304" pitchFamily="18" charset="0"/>
                          </a:rPr>
                          <m:t>𝑡</m:t>
                        </m:r>
                      </m:sub>
                    </m:sSub>
                    <m:r>
                      <a:rPr lang="en-US" altLang="zh-CN" i="1" kern="100">
                        <a:effectLst/>
                        <a:latin typeface="Cambria Math" panose="02040503050406030204" pitchFamily="18" charset="0"/>
                        <a:cs typeface="Times New Roman" panose="02020603050405020304" pitchFamily="18" charset="0"/>
                      </a:rPr>
                      <m:t>=</m:t>
                    </m:r>
                    <m:nary>
                      <m:naryPr>
                        <m:chr m:val="∑"/>
                        <m:limLoc m:val="undOvr"/>
                        <m:ctrlPr>
                          <a:rPr lang="zh-CN" altLang="zh-CN" i="1" kern="100">
                            <a:effectLst/>
                            <a:latin typeface="Cambria Math" panose="02040503050406030204" pitchFamily="18" charset="0"/>
                            <a:cs typeface="Times New Roman" panose="02020603050405020304" pitchFamily="18" charset="0"/>
                          </a:rPr>
                        </m:ctrlPr>
                      </m:naryPr>
                      <m:sub>
                        <m:r>
                          <a:rPr lang="en-US" altLang="zh-CN" i="1" kern="100">
                            <a:effectLst/>
                            <a:latin typeface="Cambria Math" panose="02040503050406030204" pitchFamily="18" charset="0"/>
                            <a:cs typeface="Times New Roman" panose="02020603050405020304" pitchFamily="18" charset="0"/>
                          </a:rPr>
                          <m:t>𝑥</m:t>
                        </m:r>
                        <m:r>
                          <a:rPr lang="en-US" altLang="zh-CN" i="1" kern="100">
                            <a:effectLst/>
                            <a:latin typeface="Cambria Math" panose="02040503050406030204" pitchFamily="18" charset="0"/>
                            <a:cs typeface="Times New Roman" panose="02020603050405020304" pitchFamily="18" charset="0"/>
                          </a:rPr>
                          <m:t>=</m:t>
                        </m:r>
                        <m:r>
                          <a:rPr lang="en-US" altLang="zh-CN" i="1" kern="100">
                            <a:effectLst/>
                            <a:latin typeface="Cambria Math" panose="02040503050406030204" pitchFamily="18" charset="0"/>
                            <a:cs typeface="Times New Roman" panose="02020603050405020304" pitchFamily="18" charset="0"/>
                          </a:rPr>
                          <m:t>𝑟</m:t>
                        </m:r>
                      </m:sub>
                      <m:sup>
                        <m:r>
                          <a:rPr lang="en-US" altLang="zh-CN" i="1" kern="100">
                            <a:effectLst/>
                            <a:latin typeface="Cambria Math" panose="02040503050406030204" pitchFamily="18" charset="0"/>
                            <a:cs typeface="Times New Roman" panose="02020603050405020304" pitchFamily="18" charset="0"/>
                          </a:rPr>
                          <m:t>𝜔</m:t>
                        </m:r>
                      </m:sup>
                      <m:e>
                        <m:sSub>
                          <m:sSubPr>
                            <m:ctrlPr>
                              <a:rPr lang="zh-CN" altLang="zh-CN" i="1" kern="100">
                                <a:effectLst/>
                                <a:latin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cs typeface="Times New Roman" panose="02020603050405020304" pitchFamily="18" charset="0"/>
                              </a:rPr>
                              <m:t>𝐿</m:t>
                            </m:r>
                          </m:e>
                          <m:sub>
                            <m:r>
                              <a:rPr lang="en-US" altLang="zh-CN" i="1" kern="100">
                                <a:effectLst/>
                                <a:latin typeface="Cambria Math" panose="02040503050406030204" pitchFamily="18" charset="0"/>
                                <a:cs typeface="Times New Roman" panose="02020603050405020304" pitchFamily="18" charset="0"/>
                              </a:rPr>
                              <m:t>𝑡</m:t>
                            </m:r>
                            <m:r>
                              <a:rPr lang="en-US" altLang="zh-CN" i="1" kern="100">
                                <a:effectLst/>
                                <a:latin typeface="Cambria Math" panose="02040503050406030204" pitchFamily="18" charset="0"/>
                                <a:cs typeface="Times New Roman" panose="02020603050405020304" pitchFamily="18" charset="0"/>
                              </a:rPr>
                              <m:t>,</m:t>
                            </m:r>
                            <m:r>
                              <a:rPr lang="en-US" altLang="zh-CN" i="1" kern="100">
                                <a:effectLst/>
                                <a:latin typeface="Cambria Math" panose="02040503050406030204" pitchFamily="18" charset="0"/>
                                <a:cs typeface="Times New Roman" panose="02020603050405020304" pitchFamily="18" charset="0"/>
                              </a:rPr>
                              <m:t>𝑥</m:t>
                            </m:r>
                          </m:sub>
                        </m:sSub>
                        <m:sSub>
                          <m:sSubPr>
                            <m:ctrlPr>
                              <a:rPr lang="zh-CN" altLang="zh-CN" i="1" kern="100">
                                <a:effectLst/>
                                <a:latin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cs typeface="Times New Roman" panose="02020603050405020304" pitchFamily="18" charset="0"/>
                              </a:rPr>
                              <m:t>𝐴</m:t>
                            </m:r>
                          </m:e>
                          <m:sub>
                            <m:r>
                              <a:rPr lang="en-US" altLang="zh-CN" i="1" kern="100">
                                <a:effectLst/>
                                <a:latin typeface="Cambria Math" panose="02040503050406030204" pitchFamily="18" charset="0"/>
                                <a:cs typeface="Times New Roman" panose="02020603050405020304" pitchFamily="18" charset="0"/>
                              </a:rPr>
                              <m:t>𝑡</m:t>
                            </m:r>
                            <m:r>
                              <a:rPr lang="en-US" altLang="zh-CN" i="1" kern="100">
                                <a:effectLst/>
                                <a:latin typeface="Cambria Math" panose="02040503050406030204" pitchFamily="18" charset="0"/>
                                <a:cs typeface="Times New Roman" panose="02020603050405020304" pitchFamily="18" charset="0"/>
                              </a:rPr>
                              <m:t>,</m:t>
                            </m:r>
                            <m:r>
                              <a:rPr lang="en-US" altLang="zh-CN" i="1" kern="100">
                                <a:effectLst/>
                                <a:latin typeface="Cambria Math" panose="02040503050406030204" pitchFamily="18" charset="0"/>
                                <a:cs typeface="Times New Roman" panose="02020603050405020304" pitchFamily="18" charset="0"/>
                              </a:rPr>
                              <m:t>𝑥</m:t>
                            </m:r>
                          </m:sub>
                        </m:sSub>
                      </m:e>
                    </m:nary>
                  </m:oMath>
                </a14:m>
                <a:endParaRPr lang="en-US" altLang="zh-CN" kern="100" dirty="0">
                  <a:cs typeface="Times New Roman" panose="02020603050405020304" pitchFamily="18" charset="0"/>
                </a:endParaRPr>
              </a:p>
              <a:p>
                <a:pPr marL="655638" lvl="2" indent="0" algn="just">
                  <a:lnSpc>
                    <a:spcPct val="130000"/>
                  </a:lnSpc>
                  <a:spcBef>
                    <a:spcPts val="600"/>
                  </a:spcBef>
                  <a:buNone/>
                </a:pPr>
                <a:r>
                  <a:rPr lang="en-US" altLang="zh-CN" sz="1800" dirty="0">
                    <a:solidFill>
                      <a:srgbClr val="000000"/>
                    </a:solidFill>
                    <a:effectLst/>
                    <a:latin typeface="Times New Roman" panose="02020603050405020304" pitchFamily="18" charset="0"/>
                    <a:ea typeface="等线" panose="02010600030101010101" pitchFamily="2" charset="-122"/>
                  </a:rPr>
                  <a:t>where, the enterprise annuity benefits of a retiree aged </a:t>
                </a:r>
                <a:r>
                  <a:rPr lang="en-US" altLang="zh-CN" sz="1800" i="1" dirty="0">
                    <a:solidFill>
                      <a:srgbClr val="000000"/>
                    </a:solidFill>
                    <a:effectLst/>
                    <a:latin typeface="Times New Roman" panose="02020603050405020304" pitchFamily="18" charset="0"/>
                    <a:ea typeface="等线" panose="02010600030101010101" pitchFamily="2" charset="-122"/>
                  </a:rPr>
                  <a:t>x</a:t>
                </a:r>
                <a:r>
                  <a:rPr lang="en-US" altLang="zh-CN" sz="1800" dirty="0">
                    <a:solidFill>
                      <a:srgbClr val="000000"/>
                    </a:solidFill>
                    <a:effectLst/>
                    <a:latin typeface="Times New Roman" panose="02020603050405020304" pitchFamily="18" charset="0"/>
                    <a:ea typeface="等线" panose="02010600030101010101" pitchFamily="2" charset="-122"/>
                  </a:rPr>
                  <a:t> in year </a:t>
                </a:r>
                <a:r>
                  <a:rPr lang="en-US" altLang="zh-CN" sz="1800" i="1" dirty="0">
                    <a:solidFill>
                      <a:srgbClr val="000000"/>
                    </a:solidFill>
                    <a:effectLst/>
                    <a:latin typeface="Times New Roman" panose="02020603050405020304" pitchFamily="18" charset="0"/>
                    <a:ea typeface="等线" panose="02010600030101010101" pitchFamily="2" charset="-122"/>
                  </a:rPr>
                  <a:t>t </a:t>
                </a:r>
                <a:r>
                  <a:rPr lang="en-US" altLang="zh-CN" sz="1800" dirty="0">
                    <a:solidFill>
                      <a:srgbClr val="000000"/>
                    </a:solidFill>
                    <a:effectLst/>
                    <a:latin typeface="Times New Roman" panose="02020603050405020304" pitchFamily="18" charset="0"/>
                    <a:ea typeface="等线" panose="02010600030101010101" pitchFamily="2" charset="-122"/>
                  </a:rPr>
                  <a:t>is:</a:t>
                </a:r>
                <a:endParaRPr lang="zh-CN" altLang="zh-CN" kern="100" dirty="0">
                  <a:effectLst/>
                  <a:cs typeface="Times New Roman" panose="02020603050405020304" pitchFamily="18" charset="0"/>
                </a:endParaRPr>
              </a:p>
              <a:p>
                <a:pPr marL="0" indent="0">
                  <a:lnSpc>
                    <a:spcPct val="130000"/>
                  </a:lnSpc>
                  <a:spcBef>
                    <a:spcPts val="600"/>
                  </a:spcBef>
                  <a:buNone/>
                </a:pPr>
                <a14:m>
                  <m:oMathPara xmlns:m="http://schemas.openxmlformats.org/officeDocument/2006/math">
                    <m:oMathParaPr>
                      <m:jc m:val="right"/>
                    </m:oMathParaPr>
                    <m:oMath xmlns:m="http://schemas.openxmlformats.org/officeDocument/2006/math">
                      <m:sSub>
                        <m:sSubPr>
                          <m:ctrlPr>
                            <a:rPr lang="zh-CN" altLang="zh-CN" sz="2000" i="1">
                              <a:effectLst/>
                              <a:latin typeface="Cambria Math" panose="02040503050406030204" pitchFamily="18" charset="0"/>
                              <a:cs typeface="Times New Roman" panose="02020603050405020304" pitchFamily="18" charset="0"/>
                            </a:rPr>
                          </m:ctrlPr>
                        </m:sSubPr>
                        <m:e>
                          <m:r>
                            <a:rPr lang="en-US" altLang="zh-CN" sz="2000" i="1">
                              <a:effectLst/>
                              <a:latin typeface="Cambria Math" panose="02040503050406030204" pitchFamily="18" charset="0"/>
                              <a:cs typeface="Times New Roman" panose="02020603050405020304" pitchFamily="18" charset="0"/>
                            </a:rPr>
                            <m:t>𝐴</m:t>
                          </m:r>
                        </m:e>
                        <m:sub>
                          <m:r>
                            <a:rPr lang="en-US" altLang="zh-CN" sz="2000" i="1">
                              <a:effectLst/>
                              <a:latin typeface="Cambria Math" panose="02040503050406030204" pitchFamily="18" charset="0"/>
                              <a:cs typeface="Times New Roman" panose="02020603050405020304" pitchFamily="18" charset="0"/>
                            </a:rPr>
                            <m:t>𝑡</m:t>
                          </m:r>
                          <m:r>
                            <a:rPr lang="en-US" altLang="zh-CN" sz="2000" i="1">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𝑥</m:t>
                          </m:r>
                        </m:sub>
                      </m:sSub>
                      <m:r>
                        <a:rPr lang="en-US" altLang="zh-CN" sz="2000" i="1">
                          <a:effectLst/>
                          <a:latin typeface="Cambria Math" panose="02040503050406030204" pitchFamily="18" charset="0"/>
                          <a:cs typeface="Times New Roman" panose="02020603050405020304" pitchFamily="18" charset="0"/>
                        </a:rPr>
                        <m:t>=</m:t>
                      </m:r>
                      <m:f>
                        <m:fPr>
                          <m:ctrlPr>
                            <a:rPr lang="zh-CN" altLang="zh-CN" sz="2000" i="1">
                              <a:effectLst/>
                              <a:latin typeface="Cambria Math" panose="02040503050406030204" pitchFamily="18" charset="0"/>
                              <a:cs typeface="Times New Roman" panose="02020603050405020304" pitchFamily="18" charset="0"/>
                            </a:rPr>
                          </m:ctrlPr>
                        </m:fPr>
                        <m:num>
                          <m:r>
                            <a:rPr lang="en-US" altLang="zh-CN" sz="2000" i="1">
                              <a:effectLst/>
                              <a:latin typeface="Cambria Math" panose="02040503050406030204" pitchFamily="18" charset="0"/>
                              <a:cs typeface="Times New Roman" panose="02020603050405020304" pitchFamily="18" charset="0"/>
                            </a:rPr>
                            <m:t>12</m:t>
                          </m:r>
                          <m:r>
                            <a:rPr lang="en-US" altLang="zh-CN" sz="2000" i="1">
                              <a:effectLst/>
                              <a:latin typeface="Cambria Math" panose="02040503050406030204" pitchFamily="18" charset="0"/>
                              <a:cs typeface="Times New Roman" panose="02020603050405020304" pitchFamily="18" charset="0"/>
                            </a:rPr>
                            <m:t>𝑎</m:t>
                          </m:r>
                        </m:num>
                        <m:den>
                          <m:r>
                            <a:rPr lang="en-US" altLang="zh-CN" sz="2000" i="1">
                              <a:effectLst/>
                              <a:latin typeface="Cambria Math" panose="02040503050406030204" pitchFamily="18" charset="0"/>
                              <a:cs typeface="Times New Roman" panose="02020603050405020304" pitchFamily="18" charset="0"/>
                            </a:rPr>
                            <m:t>𝑚</m:t>
                          </m:r>
                        </m:den>
                      </m:f>
                      <m:nary>
                        <m:naryPr>
                          <m:chr m:val="∑"/>
                          <m:limLoc m:val="undOvr"/>
                          <m:ctrlPr>
                            <a:rPr lang="zh-CN" altLang="zh-CN" sz="2000" i="1">
                              <a:effectLst/>
                              <a:latin typeface="Cambria Math" panose="02040503050406030204" pitchFamily="18" charset="0"/>
                              <a:cs typeface="Times New Roman" panose="02020603050405020304" pitchFamily="18" charset="0"/>
                            </a:rPr>
                          </m:ctrlPr>
                        </m:naryPr>
                        <m:sub>
                          <m:r>
                            <a:rPr lang="en-US" altLang="zh-CN" sz="2000" i="1">
                              <a:effectLst/>
                              <a:latin typeface="Cambria Math" panose="02040503050406030204" pitchFamily="18" charset="0"/>
                              <a:cs typeface="Times New Roman" panose="02020603050405020304" pitchFamily="18" charset="0"/>
                            </a:rPr>
                            <m:t>𝑘</m:t>
                          </m:r>
                          <m:r>
                            <a:rPr lang="en-US" altLang="zh-CN" sz="2000" i="1">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𝑚𝑎𝑥</m:t>
                          </m:r>
                          <m:d>
                            <m:dPr>
                              <m:begChr m:val="["/>
                              <m:endChr m:val="]"/>
                              <m:ctrlPr>
                                <a:rPr lang="zh-CN" altLang="zh-CN" sz="2000" i="1">
                                  <a:effectLst/>
                                  <a:latin typeface="Cambria Math" panose="02040503050406030204" pitchFamily="18" charset="0"/>
                                  <a:cs typeface="Times New Roman" panose="02020603050405020304" pitchFamily="18" charset="0"/>
                                </a:rPr>
                              </m:ctrlPr>
                            </m:dPr>
                            <m:e>
                              <m:r>
                                <a:rPr lang="en-US" altLang="zh-CN" sz="2000" i="1">
                                  <a:effectLst/>
                                  <a:latin typeface="Cambria Math" panose="02040503050406030204" pitchFamily="18" charset="0"/>
                                  <a:cs typeface="Times New Roman" panose="02020603050405020304" pitchFamily="18" charset="0"/>
                                </a:rPr>
                                <m:t>𝑧</m:t>
                              </m:r>
                              <m:r>
                                <a:rPr lang="en-US" altLang="zh-CN" sz="2000" i="1">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𝑡</m:t>
                              </m:r>
                              <m:r>
                                <a:rPr lang="en-US" altLang="zh-CN" sz="2000" i="1">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𝑥</m:t>
                              </m:r>
                              <m:r>
                                <a:rPr lang="en-US" altLang="zh-CN" sz="2000" i="1">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𝑒</m:t>
                              </m:r>
                            </m:e>
                          </m:d>
                        </m:sub>
                        <m:sup>
                          <m:r>
                            <a:rPr lang="en-US" altLang="zh-CN" sz="2000" i="1">
                              <a:effectLst/>
                              <a:latin typeface="Cambria Math" panose="02040503050406030204" pitchFamily="18" charset="0"/>
                              <a:cs typeface="Times New Roman" panose="02020603050405020304" pitchFamily="18" charset="0"/>
                            </a:rPr>
                            <m:t>𝑡</m:t>
                          </m:r>
                          <m:r>
                            <a:rPr lang="en-US" altLang="zh-CN" sz="2000" i="1">
                              <a:effectLst/>
                              <a:latin typeface="Cambria Math" panose="02040503050406030204" pitchFamily="18" charset="0"/>
                              <a:cs typeface="Times New Roman" panose="02020603050405020304" pitchFamily="18" charset="0"/>
                            </a:rPr>
                            <m:t>−</m:t>
                          </m:r>
                          <m:d>
                            <m:dPr>
                              <m:ctrlPr>
                                <a:rPr lang="zh-CN" altLang="zh-CN" sz="2000" i="1">
                                  <a:effectLst/>
                                  <a:latin typeface="Cambria Math" panose="02040503050406030204" pitchFamily="18" charset="0"/>
                                  <a:cs typeface="Times New Roman" panose="02020603050405020304" pitchFamily="18" charset="0"/>
                                </a:rPr>
                              </m:ctrlPr>
                            </m:dPr>
                            <m:e>
                              <m:r>
                                <a:rPr lang="en-US" altLang="zh-CN" sz="2000" i="1">
                                  <a:effectLst/>
                                  <a:latin typeface="Cambria Math" panose="02040503050406030204" pitchFamily="18" charset="0"/>
                                  <a:cs typeface="Times New Roman" panose="02020603050405020304" pitchFamily="18" charset="0"/>
                                </a:rPr>
                                <m:t>𝑥</m:t>
                              </m:r>
                              <m:r>
                                <a:rPr lang="en-US" altLang="zh-CN" sz="2000" i="1">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𝑟</m:t>
                              </m:r>
                            </m:e>
                          </m:d>
                          <m:r>
                            <a:rPr lang="en-US" altLang="zh-CN" sz="2000" i="1">
                              <a:effectLst/>
                              <a:latin typeface="Cambria Math" panose="02040503050406030204" pitchFamily="18" charset="0"/>
                              <a:cs typeface="Times New Roman" panose="02020603050405020304" pitchFamily="18" charset="0"/>
                            </a:rPr>
                            <m:t>−1</m:t>
                          </m:r>
                        </m:sup>
                        <m:e>
                          <m:sSub>
                            <m:sSubPr>
                              <m:ctrlPr>
                                <a:rPr lang="zh-CN" altLang="zh-CN" sz="2000" i="1">
                                  <a:effectLst/>
                                  <a:latin typeface="Cambria Math" panose="02040503050406030204" pitchFamily="18" charset="0"/>
                                  <a:cs typeface="Times New Roman" panose="02020603050405020304" pitchFamily="18" charset="0"/>
                                </a:rPr>
                              </m:ctrlPr>
                            </m:sSubPr>
                            <m:e>
                              <m:r>
                                <a:rPr lang="en-US" altLang="zh-CN" sz="2000" i="1">
                                  <a:effectLst/>
                                  <a:latin typeface="Cambria Math" panose="02040503050406030204" pitchFamily="18" charset="0"/>
                                  <a:cs typeface="Times New Roman" panose="02020603050405020304" pitchFamily="18" charset="0"/>
                                </a:rPr>
                                <m:t>𝑞</m:t>
                              </m:r>
                            </m:e>
                            <m:sub>
                              <m:r>
                                <a:rPr lang="en-US" altLang="zh-CN" sz="2000" i="1">
                                  <a:effectLst/>
                                  <a:latin typeface="Cambria Math" panose="02040503050406030204" pitchFamily="18" charset="0"/>
                                  <a:cs typeface="Times New Roman" panose="02020603050405020304" pitchFamily="18" charset="0"/>
                                </a:rPr>
                                <m:t>𝑘</m:t>
                              </m:r>
                            </m:sub>
                          </m:sSub>
                          <m:sSub>
                            <m:sSubPr>
                              <m:ctrlPr>
                                <a:rPr lang="zh-CN" altLang="zh-CN" sz="2000" i="1">
                                  <a:effectLst/>
                                  <a:latin typeface="Cambria Math" panose="02040503050406030204" pitchFamily="18" charset="0"/>
                                  <a:cs typeface="Times New Roman" panose="02020603050405020304" pitchFamily="18" charset="0"/>
                                </a:rPr>
                              </m:ctrlPr>
                            </m:sSubPr>
                            <m:e>
                              <m:r>
                                <a:rPr lang="en-US" altLang="zh-CN" sz="2000" i="1">
                                  <a:effectLst/>
                                  <a:latin typeface="Cambria Math" panose="02040503050406030204" pitchFamily="18" charset="0"/>
                                  <a:cs typeface="Times New Roman" panose="02020603050405020304" pitchFamily="18" charset="0"/>
                                </a:rPr>
                                <m:t>𝑑</m:t>
                              </m:r>
                            </m:e>
                            <m:sub>
                              <m:r>
                                <a:rPr lang="en-US" altLang="zh-CN" sz="2000" i="1">
                                  <a:effectLst/>
                                  <a:latin typeface="Cambria Math" panose="02040503050406030204" pitchFamily="18" charset="0"/>
                                  <a:cs typeface="Times New Roman" panose="02020603050405020304" pitchFamily="18" charset="0"/>
                                </a:rPr>
                                <m:t>𝑘</m:t>
                              </m:r>
                              <m:r>
                                <a:rPr lang="en-US" altLang="zh-CN" sz="2000" i="1">
                                  <a:effectLst/>
                                  <a:latin typeface="Cambria Math" panose="02040503050406030204" pitchFamily="18" charset="0"/>
                                  <a:cs typeface="Times New Roman" panose="02020603050405020304" pitchFamily="18" charset="0"/>
                                </a:rPr>
                                <m:t>−1</m:t>
                              </m:r>
                            </m:sub>
                          </m:sSub>
                          <m:d>
                            <m:dPr>
                              <m:ctrlPr>
                                <a:rPr lang="zh-CN" altLang="zh-CN" sz="2000" i="1">
                                  <a:effectLst/>
                                  <a:latin typeface="Cambria Math" panose="02040503050406030204" pitchFamily="18" charset="0"/>
                                  <a:cs typeface="Times New Roman" panose="02020603050405020304" pitchFamily="18" charset="0"/>
                                </a:rPr>
                              </m:ctrlPr>
                            </m:dPr>
                            <m:e>
                              <m:sSub>
                                <m:sSubPr>
                                  <m:ctrlPr>
                                    <a:rPr lang="zh-CN" altLang="zh-CN" sz="2000" i="1">
                                      <a:effectLst/>
                                      <a:latin typeface="Cambria Math" panose="02040503050406030204" pitchFamily="18" charset="0"/>
                                      <a:cs typeface="Times New Roman" panose="02020603050405020304" pitchFamily="18" charset="0"/>
                                    </a:rPr>
                                  </m:ctrlPr>
                                </m:sSubPr>
                                <m:e>
                                  <m:r>
                                    <a:rPr lang="en-US" altLang="zh-CN" sz="2000" i="1">
                                      <a:effectLst/>
                                      <a:latin typeface="Cambria Math" panose="02040503050406030204" pitchFamily="18" charset="0"/>
                                      <a:cs typeface="Times New Roman" panose="02020603050405020304" pitchFamily="18" charset="0"/>
                                    </a:rPr>
                                    <m:t>𝑆</m:t>
                                  </m:r>
                                </m:e>
                                <m:sub>
                                  <m:r>
                                    <a:rPr lang="en-US" altLang="zh-CN" sz="2000" i="1">
                                      <a:effectLst/>
                                      <a:latin typeface="Cambria Math" panose="02040503050406030204" pitchFamily="18" charset="0"/>
                                      <a:cs typeface="Times New Roman" panose="02020603050405020304" pitchFamily="18" charset="0"/>
                                    </a:rPr>
                                    <m:t>𝑘</m:t>
                                  </m:r>
                                  <m:r>
                                    <a:rPr lang="en-US" altLang="zh-CN" sz="2000" i="1">
                                      <a:effectLst/>
                                      <a:latin typeface="Cambria Math" panose="02040503050406030204" pitchFamily="18" charset="0"/>
                                      <a:cs typeface="Times New Roman" panose="02020603050405020304" pitchFamily="18" charset="0"/>
                                    </a:rPr>
                                    <m:t>−1,</m:t>
                                  </m:r>
                                  <m:r>
                                    <a:rPr lang="en-US" altLang="zh-CN" sz="2000" i="1">
                                      <a:effectLst/>
                                      <a:latin typeface="Cambria Math" panose="02040503050406030204" pitchFamily="18" charset="0"/>
                                      <a:cs typeface="Times New Roman" panose="02020603050405020304" pitchFamily="18" charset="0"/>
                                    </a:rPr>
                                    <m:t>𝑥</m:t>
                                  </m:r>
                                  <m:r>
                                    <a:rPr lang="en-US" altLang="zh-CN" sz="2000" i="1">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𝑘</m:t>
                                  </m:r>
                                  <m:r>
                                    <a:rPr lang="en-US" altLang="zh-CN" sz="2000" i="1">
                                      <a:effectLst/>
                                      <a:latin typeface="Cambria Math" panose="02040503050406030204" pitchFamily="18" charset="0"/>
                                      <a:cs typeface="Times New Roman" panose="02020603050405020304" pitchFamily="18" charset="0"/>
                                    </a:rPr>
                                    <m:t>−1−</m:t>
                                  </m:r>
                                  <m:r>
                                    <a:rPr lang="en-US" altLang="zh-CN" sz="2000" i="1">
                                      <a:effectLst/>
                                      <a:latin typeface="Cambria Math" panose="02040503050406030204" pitchFamily="18" charset="0"/>
                                      <a:cs typeface="Times New Roman" panose="02020603050405020304" pitchFamily="18" charset="0"/>
                                    </a:rPr>
                                    <m:t>𝑡</m:t>
                                  </m:r>
                                </m:sub>
                              </m:sSub>
                              <m:r>
                                <a:rPr lang="en-US" altLang="zh-CN" sz="2000" i="1">
                                  <a:effectLst/>
                                  <a:latin typeface="Cambria Math" panose="02040503050406030204" pitchFamily="18" charset="0"/>
                                  <a:cs typeface="Times New Roman" panose="02020603050405020304" pitchFamily="18" charset="0"/>
                                </a:rPr>
                                <m:t>−</m:t>
                              </m:r>
                              <m:sSubSup>
                                <m:sSubSupPr>
                                  <m:ctrlPr>
                                    <a:rPr lang="zh-CN" altLang="zh-CN" sz="2000" i="1">
                                      <a:effectLst/>
                                      <a:latin typeface="Cambria Math" panose="02040503050406030204" pitchFamily="18" charset="0"/>
                                      <a:cs typeface="Times New Roman" panose="02020603050405020304" pitchFamily="18" charset="0"/>
                                    </a:rPr>
                                  </m:ctrlPr>
                                </m:sSubSupPr>
                                <m:e>
                                  <m:r>
                                    <a:rPr lang="en-US" altLang="zh-CN" sz="2000" i="1">
                                      <a:effectLst/>
                                      <a:latin typeface="Cambria Math" panose="02040503050406030204" pitchFamily="18" charset="0"/>
                                      <a:cs typeface="Times New Roman" panose="02020603050405020304" pitchFamily="18" charset="0"/>
                                    </a:rPr>
                                    <m:t>𝑆</m:t>
                                  </m:r>
                                </m:e>
                                <m:sub>
                                  <m:r>
                                    <a:rPr lang="en-US" altLang="zh-CN" sz="2000" i="1">
                                      <a:effectLst/>
                                      <a:latin typeface="Cambria Math" panose="02040503050406030204" pitchFamily="18" charset="0"/>
                                      <a:cs typeface="Times New Roman" panose="02020603050405020304" pitchFamily="18" charset="0"/>
                                    </a:rPr>
                                    <m:t>𝑘</m:t>
                                  </m:r>
                                  <m:r>
                                    <a:rPr lang="en-US" altLang="zh-CN" sz="2000" i="1">
                                      <a:effectLst/>
                                      <a:latin typeface="Cambria Math" panose="02040503050406030204" pitchFamily="18" charset="0"/>
                                      <a:cs typeface="Times New Roman" panose="02020603050405020304" pitchFamily="18" charset="0"/>
                                    </a:rPr>
                                    <m:t>−1,</m:t>
                                  </m:r>
                                  <m:r>
                                    <a:rPr lang="en-US" altLang="zh-CN" sz="2000" i="1">
                                      <a:effectLst/>
                                      <a:latin typeface="Cambria Math" panose="02040503050406030204" pitchFamily="18" charset="0"/>
                                      <a:cs typeface="Times New Roman" panose="02020603050405020304" pitchFamily="18" charset="0"/>
                                    </a:rPr>
                                    <m:t>𝑥</m:t>
                                  </m:r>
                                  <m:r>
                                    <a:rPr lang="en-US" altLang="zh-CN" sz="2000" i="1">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𝑘</m:t>
                                  </m:r>
                                  <m:r>
                                    <a:rPr lang="en-US" altLang="zh-CN" sz="2000" i="1">
                                      <a:effectLst/>
                                      <a:latin typeface="Cambria Math" panose="02040503050406030204" pitchFamily="18" charset="0"/>
                                      <a:cs typeface="Times New Roman" panose="02020603050405020304" pitchFamily="18" charset="0"/>
                                    </a:rPr>
                                    <m:t>−1−</m:t>
                                  </m:r>
                                  <m:r>
                                    <a:rPr lang="en-US" altLang="zh-CN" sz="2000" i="1">
                                      <a:effectLst/>
                                      <a:latin typeface="Cambria Math" panose="02040503050406030204" pitchFamily="18" charset="0"/>
                                      <a:cs typeface="Times New Roman" panose="02020603050405020304" pitchFamily="18" charset="0"/>
                                    </a:rPr>
                                    <m:t>𝑡</m:t>
                                  </m:r>
                                </m:sub>
                                <m:sup>
                                  <m:r>
                                    <a:rPr lang="en-US" altLang="zh-CN" sz="2000" i="1">
                                      <a:effectLst/>
                                      <a:latin typeface="Cambria Math" panose="02040503050406030204" pitchFamily="18" charset="0"/>
                                      <a:cs typeface="Times New Roman" panose="02020603050405020304" pitchFamily="18" charset="0"/>
                                    </a:rPr>
                                    <m:t>𝑇</m:t>
                                  </m:r>
                                </m:sup>
                              </m:sSubSup>
                            </m:e>
                          </m:d>
                          <m:nary>
                            <m:naryPr>
                              <m:chr m:val="∏"/>
                              <m:limLoc m:val="undOvr"/>
                              <m:ctrlPr>
                                <a:rPr lang="zh-CN" altLang="zh-CN" sz="2000" i="1">
                                  <a:effectLst/>
                                  <a:latin typeface="Cambria Math" panose="02040503050406030204" pitchFamily="18" charset="0"/>
                                  <a:cs typeface="Times New Roman" panose="02020603050405020304" pitchFamily="18" charset="0"/>
                                </a:rPr>
                              </m:ctrlPr>
                            </m:naryPr>
                            <m:sub>
                              <m:r>
                                <a:rPr lang="en-US" altLang="zh-CN" sz="2000" i="1">
                                  <a:effectLst/>
                                  <a:latin typeface="Cambria Math" panose="02040503050406030204" pitchFamily="18" charset="0"/>
                                  <a:cs typeface="Times New Roman" panose="02020603050405020304" pitchFamily="18" charset="0"/>
                                </a:rPr>
                                <m:t>h</m:t>
                              </m:r>
                              <m:r>
                                <a:rPr lang="en-US" altLang="zh-CN" sz="2000" i="1">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𝑘</m:t>
                              </m:r>
                            </m:sub>
                            <m:sup>
                              <m:r>
                                <a:rPr lang="en-US" altLang="zh-CN" sz="2000" i="1">
                                  <a:effectLst/>
                                  <a:latin typeface="Cambria Math" panose="02040503050406030204" pitchFamily="18" charset="0"/>
                                  <a:cs typeface="Times New Roman" panose="02020603050405020304" pitchFamily="18" charset="0"/>
                                </a:rPr>
                                <m:t>𝑡</m:t>
                              </m:r>
                              <m:r>
                                <a:rPr lang="en-US" altLang="zh-CN" sz="2000" i="1">
                                  <a:effectLst/>
                                  <a:latin typeface="Cambria Math" panose="02040503050406030204" pitchFamily="18" charset="0"/>
                                  <a:cs typeface="Times New Roman" panose="02020603050405020304" pitchFamily="18" charset="0"/>
                                </a:rPr>
                                <m:t>−</m:t>
                              </m:r>
                              <m:d>
                                <m:dPr>
                                  <m:ctrlPr>
                                    <a:rPr lang="zh-CN" altLang="zh-CN" sz="2000" i="1">
                                      <a:effectLst/>
                                      <a:latin typeface="Cambria Math" panose="02040503050406030204" pitchFamily="18" charset="0"/>
                                      <a:cs typeface="Times New Roman" panose="02020603050405020304" pitchFamily="18" charset="0"/>
                                    </a:rPr>
                                  </m:ctrlPr>
                                </m:dPr>
                                <m:e>
                                  <m:r>
                                    <a:rPr lang="en-US" altLang="zh-CN" sz="2000" i="1">
                                      <a:effectLst/>
                                      <a:latin typeface="Cambria Math" panose="02040503050406030204" pitchFamily="18" charset="0"/>
                                      <a:cs typeface="Times New Roman" panose="02020603050405020304" pitchFamily="18" charset="0"/>
                                    </a:rPr>
                                    <m:t>𝑥</m:t>
                                  </m:r>
                                  <m:r>
                                    <a:rPr lang="en-US" altLang="zh-CN" sz="2000" i="1">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𝑟</m:t>
                                  </m:r>
                                </m:e>
                              </m:d>
                              <m:r>
                                <a:rPr lang="en-US" altLang="zh-CN" sz="2000" i="1">
                                  <a:effectLst/>
                                  <a:latin typeface="Cambria Math" panose="02040503050406030204" pitchFamily="18" charset="0"/>
                                  <a:cs typeface="Times New Roman" panose="02020603050405020304" pitchFamily="18" charset="0"/>
                                </a:rPr>
                                <m:t>−1</m:t>
                              </m:r>
                            </m:sup>
                            <m:e>
                              <m:d>
                                <m:dPr>
                                  <m:ctrlPr>
                                    <a:rPr lang="zh-CN" altLang="zh-CN" sz="2000" i="1">
                                      <a:effectLst/>
                                      <a:latin typeface="Cambria Math" panose="02040503050406030204" pitchFamily="18" charset="0"/>
                                      <a:cs typeface="Times New Roman" panose="02020603050405020304" pitchFamily="18" charset="0"/>
                                    </a:rPr>
                                  </m:ctrlPr>
                                </m:dPr>
                                <m:e>
                                  <m:r>
                                    <a:rPr lang="en-US" altLang="zh-CN" sz="2000" i="1">
                                      <a:effectLst/>
                                      <a:latin typeface="Cambria Math" panose="02040503050406030204" pitchFamily="18" charset="0"/>
                                      <a:cs typeface="Times New Roman" panose="02020603050405020304" pitchFamily="18" charset="0"/>
                                    </a:rPr>
                                    <m:t>1+</m:t>
                                  </m:r>
                                  <m:sSub>
                                    <m:sSubPr>
                                      <m:ctrlPr>
                                        <a:rPr lang="zh-CN" altLang="zh-CN" sz="2000" i="1">
                                          <a:effectLst/>
                                          <a:latin typeface="Cambria Math" panose="02040503050406030204" pitchFamily="18" charset="0"/>
                                          <a:cs typeface="Times New Roman" panose="02020603050405020304" pitchFamily="18" charset="0"/>
                                        </a:rPr>
                                      </m:ctrlPr>
                                    </m:sSubPr>
                                    <m:e>
                                      <m:r>
                                        <a:rPr lang="en-US" altLang="zh-CN" sz="2000" i="1">
                                          <a:effectLst/>
                                          <a:latin typeface="Cambria Math" panose="02040503050406030204" pitchFamily="18" charset="0"/>
                                          <a:cs typeface="Times New Roman" panose="02020603050405020304" pitchFamily="18" charset="0"/>
                                        </a:rPr>
                                        <m:t>𝑗</m:t>
                                      </m:r>
                                    </m:e>
                                    <m:sub>
                                      <m:r>
                                        <a:rPr lang="en-US" altLang="zh-CN" sz="2000" i="1">
                                          <a:effectLst/>
                                          <a:latin typeface="Cambria Math" panose="02040503050406030204" pitchFamily="18" charset="0"/>
                                          <a:cs typeface="Times New Roman" panose="02020603050405020304" pitchFamily="18" charset="0"/>
                                        </a:rPr>
                                        <m:t>h</m:t>
                                      </m:r>
                                    </m:sub>
                                  </m:sSub>
                                </m:e>
                              </m:d>
                            </m:e>
                          </m:nary>
                        </m:e>
                      </m:nary>
                      <m:r>
                        <a:rPr lang="en-US" altLang="zh-CN" sz="2000" i="1">
                          <a:effectLst/>
                          <a:latin typeface="Cambria Math" panose="02040503050406030204" pitchFamily="18" charset="0"/>
                          <a:cs typeface="Times New Roman" panose="02020603050405020304" pitchFamily="18" charset="0"/>
                        </a:rPr>
                        <m:t> </m:t>
                      </m:r>
                      <m:r>
                        <a:rPr lang="en-US" altLang="zh-CN" sz="2000" b="1" i="1" smtClean="0">
                          <a:effectLst/>
                          <a:latin typeface="Cambria Math" panose="02040503050406030204" pitchFamily="18" charset="0"/>
                          <a:cs typeface="Times New Roman" panose="02020603050405020304" pitchFamily="18" charset="0"/>
                        </a:rPr>
                        <m:t>       (</m:t>
                      </m:r>
                      <m:r>
                        <a:rPr lang="en-US" altLang="zh-CN" sz="2000" b="1" i="1" smtClean="0">
                          <a:effectLst/>
                          <a:latin typeface="Cambria Math" panose="02040503050406030204" pitchFamily="18" charset="0"/>
                          <a:cs typeface="Times New Roman" panose="02020603050405020304" pitchFamily="18" charset="0"/>
                        </a:rPr>
                        <m:t>𝟔</m:t>
                      </m:r>
                      <m:r>
                        <a:rPr lang="en-US" altLang="zh-CN" sz="2000" b="1" i="1" smtClean="0">
                          <a:effectLst/>
                          <a:latin typeface="Cambria Math" panose="02040503050406030204" pitchFamily="18" charset="0"/>
                          <a:cs typeface="Times New Roman" panose="02020603050405020304" pitchFamily="18" charset="0"/>
                        </a:rPr>
                        <m:t>)</m:t>
                      </m:r>
                    </m:oMath>
                  </m:oMathPara>
                </a14:m>
                <a:endParaRPr lang="zh-CN" altLang="en-US" sz="2000" dirty="0"/>
              </a:p>
            </p:txBody>
          </p:sp>
        </mc:Choice>
        <mc:Fallback xmlns="">
          <p:sp>
            <p:nvSpPr>
              <p:cNvPr id="3" name="内容占位符 2">
                <a:extLst>
                  <a:ext uri="{FF2B5EF4-FFF2-40B4-BE49-F238E27FC236}">
                    <a16:creationId xmlns:a16="http://schemas.microsoft.com/office/drawing/2014/main" id="{6A782912-28FD-46CF-902C-BAEB03DDB69B}"/>
                  </a:ext>
                </a:extLst>
              </p:cNvPr>
              <p:cNvSpPr>
                <a:spLocks noGrp="1" noRot="1" noChangeAspect="1" noMove="1" noResize="1" noEditPoints="1" noAdjustHandles="1" noChangeArrowheads="1" noChangeShapeType="1" noTextEdit="1"/>
              </p:cNvSpPr>
              <p:nvPr>
                <p:ph idx="1"/>
              </p:nvPr>
            </p:nvSpPr>
            <p:spPr>
              <a:blipFill>
                <a:blip r:embed="rId2"/>
                <a:stretch>
                  <a:fillRect l="-766"/>
                </a:stretch>
              </a:blipFill>
            </p:spPr>
            <p:txBody>
              <a:bodyPr/>
              <a:lstStyle/>
              <a:p>
                <a:r>
                  <a:rPr lang="zh-CN" altLang="en-US">
                    <a:noFill/>
                  </a:rPr>
                  <a:t> </a:t>
                </a:r>
              </a:p>
            </p:txBody>
          </p:sp>
        </mc:Fallback>
      </mc:AlternateContent>
      <p:sp>
        <p:nvSpPr>
          <p:cNvPr id="6" name="标题 1">
            <a:extLst>
              <a:ext uri="{FF2B5EF4-FFF2-40B4-BE49-F238E27FC236}">
                <a16:creationId xmlns:a16="http://schemas.microsoft.com/office/drawing/2014/main" id="{8A925185-FDB2-47BE-9AC9-9C4CA15C4103}"/>
              </a:ext>
            </a:extLst>
          </p:cNvPr>
          <p:cNvSpPr>
            <a:spLocks noGrp="1"/>
          </p:cNvSpPr>
          <p:nvPr>
            <p:ph type="title"/>
          </p:nvPr>
        </p:nvSpPr>
        <p:spPr>
          <a:xfrm>
            <a:off x="0" y="-1588"/>
            <a:ext cx="11626850" cy="454026"/>
          </a:xfrm>
        </p:spPr>
        <p:txBody>
          <a:bodyPr>
            <a:normAutofit/>
          </a:bodyPr>
          <a:lstStyle/>
          <a:p>
            <a:r>
              <a:rPr lang="en-US" altLang="zh-CN" b="1" i="0" dirty="0">
                <a:effectLst/>
                <a:latin typeface="Times New Roman" panose="02020603050405020304" pitchFamily="18" charset="0"/>
                <a:cs typeface="Times New Roman" panose="02020603050405020304" pitchFamily="18" charset="0"/>
              </a:rPr>
              <a:t>4 Actuarial Model</a:t>
            </a:r>
            <a:endParaRPr lang="zh-CN" altLang="en-US" dirty="0">
              <a:latin typeface="Times New Roman" panose="02020603050405020304" pitchFamily="18" charset="0"/>
              <a:cs typeface="Times New Roman" panose="02020603050405020304" pitchFamily="18" charset="0"/>
            </a:endParaRPr>
          </a:p>
        </p:txBody>
      </p:sp>
      <p:sp>
        <p:nvSpPr>
          <p:cNvPr id="2" name="灯片编号占位符 1">
            <a:extLst>
              <a:ext uri="{FF2B5EF4-FFF2-40B4-BE49-F238E27FC236}">
                <a16:creationId xmlns:a16="http://schemas.microsoft.com/office/drawing/2014/main" id="{C5C18494-9FE7-4464-929D-29DD54FB24EA}"/>
              </a:ext>
            </a:extLst>
          </p:cNvPr>
          <p:cNvSpPr>
            <a:spLocks noGrp="1"/>
          </p:cNvSpPr>
          <p:nvPr>
            <p:ph type="sldNum" sz="quarter" idx="12"/>
          </p:nvPr>
        </p:nvSpPr>
        <p:spPr/>
        <p:txBody>
          <a:bodyPr/>
          <a:lstStyle/>
          <a:p>
            <a:fld id="{95F28DFE-3F8E-4102-9857-4B52792BF0B2}" type="slidenum">
              <a:rPr lang="zh-CN" altLang="en-US" smtClean="0"/>
              <a:t>17</a:t>
            </a:fld>
            <a:endParaRPr lang="zh-CN" altLang="en-US"/>
          </a:p>
        </p:txBody>
      </p:sp>
    </p:spTree>
    <p:extLst>
      <p:ext uri="{BB962C8B-B14F-4D97-AF65-F5344CB8AC3E}">
        <p14:creationId xmlns:p14="http://schemas.microsoft.com/office/powerpoint/2010/main" val="22525989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6A782912-28FD-46CF-902C-BAEB03DDB69B}"/>
                  </a:ext>
                </a:extLst>
              </p:cNvPr>
              <p:cNvSpPr>
                <a:spLocks noGrp="1"/>
              </p:cNvSpPr>
              <p:nvPr>
                <p:ph idx="1"/>
              </p:nvPr>
            </p:nvSpPr>
            <p:spPr>
              <a:xfrm>
                <a:off x="485008" y="738856"/>
                <a:ext cx="11142311" cy="5827044"/>
              </a:xfrm>
            </p:spPr>
            <p:txBody>
              <a:bodyPr>
                <a:normAutofit/>
              </a:bodyPr>
              <a:lstStyle/>
              <a:p>
                <a:pPr>
                  <a:lnSpc>
                    <a:spcPct val="130000"/>
                  </a:lnSpc>
                  <a:spcBef>
                    <a:spcPts val="600"/>
                  </a:spcBef>
                </a:pPr>
                <a:r>
                  <a:rPr lang="en-US" altLang="zh-CN" b="1" dirty="0">
                    <a:solidFill>
                      <a:srgbClr val="000000"/>
                    </a:solidFill>
                    <a:effectLst/>
                    <a:latin typeface="Times New Roman" panose="02020603050405020304" pitchFamily="18" charset="0"/>
                    <a:ea typeface="宋体" panose="02010600030101010101" pitchFamily="2" charset="-122"/>
                  </a:rPr>
                  <a:t>Revenue and expenditure of personal pension</a:t>
                </a:r>
                <a:endParaRPr lang="en-US" altLang="zh-CN" dirty="0"/>
              </a:p>
              <a:p>
                <a:pPr marL="420688" lvl="1" indent="304800" algn="just">
                  <a:lnSpc>
                    <a:spcPct val="130000"/>
                  </a:lnSpc>
                  <a:spcBef>
                    <a:spcPts val="600"/>
                  </a:spcBef>
                </a:pPr>
                <a:r>
                  <a:rPr lang="en-US" altLang="zh-CN" sz="1800" dirty="0">
                    <a:solidFill>
                      <a:srgbClr val="000000"/>
                    </a:solidFill>
                    <a:effectLst/>
                    <a:latin typeface="Times New Roman" panose="02020603050405020304" pitchFamily="18" charset="0"/>
                    <a:ea typeface="宋体" panose="02010600030101010101" pitchFamily="2" charset="-122"/>
                  </a:rPr>
                  <a:t>The revenue of the mandatory personal pension in year </a:t>
                </a:r>
                <a:r>
                  <a:rPr lang="en-US" altLang="zh-CN" sz="1800" i="1" dirty="0">
                    <a:solidFill>
                      <a:srgbClr val="000000"/>
                    </a:solidFill>
                    <a:effectLst/>
                    <a:latin typeface="Times New Roman" panose="02020603050405020304" pitchFamily="18" charset="0"/>
                    <a:ea typeface="宋体" panose="02010600030101010101" pitchFamily="2" charset="-122"/>
                  </a:rPr>
                  <a:t>t</a:t>
                </a:r>
                <a:r>
                  <a:rPr lang="en-US" altLang="zh-CN" sz="1800" dirty="0">
                    <a:solidFill>
                      <a:srgbClr val="000000"/>
                    </a:solidFill>
                    <a:effectLst/>
                    <a:latin typeface="Times New Roman" panose="02020603050405020304" pitchFamily="18" charset="0"/>
                    <a:ea typeface="宋体" panose="02010600030101010101" pitchFamily="2" charset="-122"/>
                  </a:rPr>
                  <a:t> is:</a:t>
                </a:r>
                <a:endParaRPr lang="zh-CN" altLang="zh-CN" kern="100" dirty="0">
                  <a:effectLst/>
                  <a:cs typeface="Times New Roman" panose="02020603050405020304" pitchFamily="18" charset="0"/>
                </a:endParaRPr>
              </a:p>
              <a:p>
                <a:pPr marL="0" indent="0">
                  <a:lnSpc>
                    <a:spcPct val="130000"/>
                  </a:lnSpc>
                  <a:spcBef>
                    <a:spcPts val="600"/>
                  </a:spcBef>
                  <a:buNone/>
                </a:pPr>
                <a14:m>
                  <m:oMathPara xmlns:m="http://schemas.openxmlformats.org/officeDocument/2006/math">
                    <m:oMathParaPr>
                      <m:jc m:val="right"/>
                    </m:oMathParaPr>
                    <m:oMath xmlns:m="http://schemas.openxmlformats.org/officeDocument/2006/math">
                      <m:sSub>
                        <m:sSubPr>
                          <m:ctrlPr>
                            <a:rPr lang="zh-CN" altLang="zh-CN" sz="2000" i="1">
                              <a:effectLst/>
                              <a:latin typeface="Cambria Math" panose="02040503050406030204" pitchFamily="18" charset="0"/>
                              <a:cs typeface="Times New Roman" panose="02020603050405020304" pitchFamily="18" charset="0"/>
                            </a:rPr>
                          </m:ctrlPr>
                        </m:sSubPr>
                        <m:e>
                          <m:r>
                            <a:rPr lang="en-US" altLang="zh-CN" sz="2000" i="1">
                              <a:effectLst/>
                              <a:latin typeface="Cambria Math" panose="02040503050406030204" pitchFamily="18" charset="0"/>
                              <a:cs typeface="Times New Roman" panose="02020603050405020304" pitchFamily="18" charset="0"/>
                            </a:rPr>
                            <m:t>𝑌</m:t>
                          </m:r>
                        </m:e>
                        <m:sub>
                          <m:r>
                            <a:rPr lang="en-US" altLang="zh-CN" sz="2000" i="1">
                              <a:effectLst/>
                              <a:latin typeface="Cambria Math" panose="02040503050406030204" pitchFamily="18" charset="0"/>
                              <a:cs typeface="Times New Roman" panose="02020603050405020304" pitchFamily="18" charset="0"/>
                            </a:rPr>
                            <m:t>𝑡</m:t>
                          </m:r>
                        </m:sub>
                      </m:sSub>
                      <m:r>
                        <a:rPr lang="en-US" altLang="zh-CN" sz="2000" i="1">
                          <a:effectLst/>
                          <a:latin typeface="Cambria Math" panose="02040503050406030204" pitchFamily="18" charset="0"/>
                          <a:cs typeface="Times New Roman" panose="02020603050405020304" pitchFamily="18" charset="0"/>
                        </a:rPr>
                        <m:t>=</m:t>
                      </m:r>
                      <m:sSub>
                        <m:sSubPr>
                          <m:ctrlPr>
                            <a:rPr lang="zh-CN" altLang="zh-CN" sz="2000" i="1">
                              <a:effectLst/>
                              <a:latin typeface="Cambria Math" panose="02040503050406030204" pitchFamily="18" charset="0"/>
                              <a:cs typeface="Times New Roman" panose="02020603050405020304" pitchFamily="18" charset="0"/>
                            </a:rPr>
                          </m:ctrlPr>
                        </m:sSubPr>
                        <m:e>
                          <m:r>
                            <a:rPr lang="en-US" altLang="zh-CN" sz="2000" i="1">
                              <a:effectLst/>
                              <a:latin typeface="Cambria Math" panose="02040503050406030204" pitchFamily="18" charset="0"/>
                              <a:cs typeface="Times New Roman" panose="02020603050405020304" pitchFamily="18" charset="0"/>
                            </a:rPr>
                            <m:t>𝑐</m:t>
                          </m:r>
                        </m:e>
                        <m:sub>
                          <m:r>
                            <a:rPr lang="en-US" altLang="zh-CN" sz="2000" i="1">
                              <a:effectLst/>
                              <a:latin typeface="Cambria Math" panose="02040503050406030204" pitchFamily="18" charset="0"/>
                              <a:cs typeface="Times New Roman" panose="02020603050405020304" pitchFamily="18" charset="0"/>
                            </a:rPr>
                            <m:t>𝑡</m:t>
                          </m:r>
                        </m:sub>
                      </m:sSub>
                      <m:nary>
                        <m:naryPr>
                          <m:chr m:val="∑"/>
                          <m:limLoc m:val="undOvr"/>
                          <m:ctrlPr>
                            <a:rPr lang="zh-CN" altLang="zh-CN" sz="2000" i="1">
                              <a:effectLst/>
                              <a:latin typeface="Cambria Math" panose="02040503050406030204" pitchFamily="18" charset="0"/>
                              <a:cs typeface="Times New Roman" panose="02020603050405020304" pitchFamily="18" charset="0"/>
                            </a:rPr>
                          </m:ctrlPr>
                        </m:naryPr>
                        <m:sub>
                          <m:r>
                            <a:rPr lang="en-US" altLang="zh-CN" sz="2000" i="1">
                              <a:effectLst/>
                              <a:latin typeface="Cambria Math" panose="02040503050406030204" pitchFamily="18" charset="0"/>
                              <a:cs typeface="Times New Roman" panose="02020603050405020304" pitchFamily="18" charset="0"/>
                            </a:rPr>
                            <m:t>𝑥</m:t>
                          </m:r>
                          <m:r>
                            <a:rPr lang="en-US" altLang="zh-CN" sz="2000" i="1">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𝑒</m:t>
                          </m:r>
                        </m:sub>
                        <m:sup>
                          <m:r>
                            <a:rPr lang="en-US" altLang="zh-CN" sz="2000" i="1">
                              <a:effectLst/>
                              <a:latin typeface="Cambria Math" panose="02040503050406030204" pitchFamily="18" charset="0"/>
                              <a:cs typeface="Times New Roman" panose="02020603050405020304" pitchFamily="18" charset="0"/>
                            </a:rPr>
                            <m:t>𝑟</m:t>
                          </m:r>
                          <m:r>
                            <a:rPr lang="en-US" altLang="zh-CN" sz="2000" i="1">
                              <a:effectLst/>
                              <a:latin typeface="Cambria Math" panose="02040503050406030204" pitchFamily="18" charset="0"/>
                              <a:cs typeface="Times New Roman" panose="02020603050405020304" pitchFamily="18" charset="0"/>
                            </a:rPr>
                            <m:t>−1</m:t>
                          </m:r>
                        </m:sup>
                        <m:e>
                          <m:r>
                            <a:rPr lang="en-US" altLang="zh-CN" sz="2000" i="1">
                              <a:effectLst/>
                              <a:latin typeface="Cambria Math" panose="02040503050406030204" pitchFamily="18" charset="0"/>
                              <a:cs typeface="Times New Roman" panose="02020603050405020304" pitchFamily="18" charset="0"/>
                            </a:rPr>
                            <m:t>𝑎</m:t>
                          </m:r>
                          <m:sSub>
                            <m:sSubPr>
                              <m:ctrlPr>
                                <a:rPr lang="zh-CN" altLang="zh-CN" sz="2000" i="1">
                                  <a:effectLst/>
                                  <a:latin typeface="Cambria Math" panose="02040503050406030204" pitchFamily="18" charset="0"/>
                                  <a:cs typeface="Times New Roman" panose="02020603050405020304" pitchFamily="18" charset="0"/>
                                </a:rPr>
                              </m:ctrlPr>
                            </m:sSubPr>
                            <m:e>
                              <m:r>
                                <a:rPr lang="en-US" altLang="zh-CN" sz="2000" i="1">
                                  <a:effectLst/>
                                  <a:latin typeface="Cambria Math" panose="02040503050406030204" pitchFamily="18" charset="0"/>
                                  <a:cs typeface="Times New Roman" panose="02020603050405020304" pitchFamily="18" charset="0"/>
                                </a:rPr>
                                <m:t>𝐿</m:t>
                              </m:r>
                            </m:e>
                            <m:sub>
                              <m:r>
                                <a:rPr lang="en-US" altLang="zh-CN" sz="2000" i="1">
                                  <a:effectLst/>
                                  <a:latin typeface="Cambria Math" panose="02040503050406030204" pitchFamily="18" charset="0"/>
                                  <a:cs typeface="Times New Roman" panose="02020603050405020304" pitchFamily="18" charset="0"/>
                                </a:rPr>
                                <m:t>𝑡</m:t>
                              </m:r>
                              <m:r>
                                <a:rPr lang="en-US" altLang="zh-CN" sz="2000" i="1">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𝑥</m:t>
                              </m:r>
                            </m:sub>
                          </m:sSub>
                          <m:sSub>
                            <m:sSubPr>
                              <m:ctrlPr>
                                <a:rPr lang="zh-CN" altLang="zh-CN" sz="2000" i="1">
                                  <a:effectLst/>
                                  <a:latin typeface="Cambria Math" panose="02040503050406030204" pitchFamily="18" charset="0"/>
                                  <a:cs typeface="Times New Roman" panose="02020603050405020304" pitchFamily="18" charset="0"/>
                                </a:rPr>
                              </m:ctrlPr>
                            </m:sSubPr>
                            <m:e>
                              <m:r>
                                <a:rPr lang="en-US" altLang="zh-CN" sz="2000" i="1">
                                  <a:effectLst/>
                                  <a:latin typeface="Cambria Math" panose="02040503050406030204" pitchFamily="18" charset="0"/>
                                  <a:cs typeface="Times New Roman" panose="02020603050405020304" pitchFamily="18" charset="0"/>
                                </a:rPr>
                                <m:t>𝑑</m:t>
                              </m:r>
                            </m:e>
                            <m:sub>
                              <m:r>
                                <a:rPr lang="en-US" altLang="zh-CN" sz="2000" i="1">
                                  <a:effectLst/>
                                  <a:latin typeface="Cambria Math" panose="02040503050406030204" pitchFamily="18" charset="0"/>
                                  <a:cs typeface="Times New Roman" panose="02020603050405020304" pitchFamily="18" charset="0"/>
                                </a:rPr>
                                <m:t>𝑡</m:t>
                              </m:r>
                              <m:r>
                                <a:rPr lang="en-US" altLang="zh-CN" sz="2000" i="1">
                                  <a:effectLst/>
                                  <a:latin typeface="Cambria Math" panose="02040503050406030204" pitchFamily="18" charset="0"/>
                                  <a:cs typeface="Times New Roman" panose="02020603050405020304" pitchFamily="18" charset="0"/>
                                </a:rPr>
                                <m:t>−1</m:t>
                              </m:r>
                            </m:sub>
                          </m:sSub>
                          <m:d>
                            <m:dPr>
                              <m:ctrlPr>
                                <a:rPr lang="zh-CN" altLang="zh-CN" sz="2000" i="1">
                                  <a:effectLst/>
                                  <a:latin typeface="Cambria Math" panose="02040503050406030204" pitchFamily="18" charset="0"/>
                                  <a:cs typeface="Times New Roman" panose="02020603050405020304" pitchFamily="18" charset="0"/>
                                </a:rPr>
                              </m:ctrlPr>
                            </m:dPr>
                            <m:e>
                              <m:sSub>
                                <m:sSubPr>
                                  <m:ctrlPr>
                                    <a:rPr lang="zh-CN" altLang="zh-CN" sz="2000" i="1">
                                      <a:effectLst/>
                                      <a:latin typeface="Cambria Math" panose="02040503050406030204" pitchFamily="18" charset="0"/>
                                      <a:cs typeface="Times New Roman" panose="02020603050405020304" pitchFamily="18" charset="0"/>
                                    </a:rPr>
                                  </m:ctrlPr>
                                </m:sSubPr>
                                <m:e>
                                  <m:r>
                                    <a:rPr lang="en-US" altLang="zh-CN" sz="2000" i="1">
                                      <a:effectLst/>
                                      <a:latin typeface="Cambria Math" panose="02040503050406030204" pitchFamily="18" charset="0"/>
                                      <a:cs typeface="Times New Roman" panose="02020603050405020304" pitchFamily="18" charset="0"/>
                                    </a:rPr>
                                    <m:t>𝑆</m:t>
                                  </m:r>
                                </m:e>
                                <m:sub>
                                  <m:r>
                                    <a:rPr lang="en-US" altLang="zh-CN" sz="2000" i="1">
                                      <a:effectLst/>
                                      <a:latin typeface="Cambria Math" panose="02040503050406030204" pitchFamily="18" charset="0"/>
                                      <a:cs typeface="Times New Roman" panose="02020603050405020304" pitchFamily="18" charset="0"/>
                                    </a:rPr>
                                    <m:t>𝑡</m:t>
                                  </m:r>
                                  <m:r>
                                    <a:rPr lang="en-US" altLang="zh-CN" sz="2000" i="1">
                                      <a:effectLst/>
                                      <a:latin typeface="Cambria Math" panose="02040503050406030204" pitchFamily="18" charset="0"/>
                                      <a:cs typeface="Times New Roman" panose="02020603050405020304" pitchFamily="18" charset="0"/>
                                    </a:rPr>
                                    <m:t>−1,</m:t>
                                  </m:r>
                                  <m:r>
                                    <a:rPr lang="en-US" altLang="zh-CN" sz="2000" i="1">
                                      <a:effectLst/>
                                      <a:latin typeface="Cambria Math" panose="02040503050406030204" pitchFamily="18" charset="0"/>
                                      <a:cs typeface="Times New Roman" panose="02020603050405020304" pitchFamily="18" charset="0"/>
                                    </a:rPr>
                                    <m:t>𝑥</m:t>
                                  </m:r>
                                  <m:r>
                                    <a:rPr lang="en-US" altLang="zh-CN" sz="2000" i="1">
                                      <a:effectLst/>
                                      <a:latin typeface="Cambria Math" panose="02040503050406030204" pitchFamily="18" charset="0"/>
                                      <a:cs typeface="Times New Roman" panose="02020603050405020304" pitchFamily="18" charset="0"/>
                                    </a:rPr>
                                    <m:t>−1</m:t>
                                  </m:r>
                                </m:sub>
                              </m:sSub>
                              <m:r>
                                <a:rPr lang="en-US" altLang="zh-CN" sz="2000" i="1">
                                  <a:effectLst/>
                                  <a:latin typeface="Cambria Math" panose="02040503050406030204" pitchFamily="18" charset="0"/>
                                  <a:cs typeface="Times New Roman" panose="02020603050405020304" pitchFamily="18" charset="0"/>
                                </a:rPr>
                                <m:t>−</m:t>
                              </m:r>
                              <m:sSubSup>
                                <m:sSubSupPr>
                                  <m:ctrlPr>
                                    <a:rPr lang="zh-CN" altLang="zh-CN" sz="2000" i="1">
                                      <a:effectLst/>
                                      <a:latin typeface="Cambria Math" panose="02040503050406030204" pitchFamily="18" charset="0"/>
                                      <a:cs typeface="Times New Roman" panose="02020603050405020304" pitchFamily="18" charset="0"/>
                                    </a:rPr>
                                  </m:ctrlPr>
                                </m:sSubSupPr>
                                <m:e>
                                  <m:r>
                                    <a:rPr lang="en-US" altLang="zh-CN" sz="2000" i="1">
                                      <a:effectLst/>
                                      <a:latin typeface="Cambria Math" panose="02040503050406030204" pitchFamily="18" charset="0"/>
                                      <a:cs typeface="Times New Roman" panose="02020603050405020304" pitchFamily="18" charset="0"/>
                                    </a:rPr>
                                    <m:t>𝑆</m:t>
                                  </m:r>
                                </m:e>
                                <m:sub>
                                  <m:r>
                                    <a:rPr lang="en-US" altLang="zh-CN" sz="2000" i="1">
                                      <a:effectLst/>
                                      <a:latin typeface="Cambria Math" panose="02040503050406030204" pitchFamily="18" charset="0"/>
                                      <a:cs typeface="Times New Roman" panose="02020603050405020304" pitchFamily="18" charset="0"/>
                                    </a:rPr>
                                    <m:t>𝑡</m:t>
                                  </m:r>
                                  <m:r>
                                    <a:rPr lang="en-US" altLang="zh-CN" sz="2000" i="1">
                                      <a:effectLst/>
                                      <a:latin typeface="Cambria Math" panose="02040503050406030204" pitchFamily="18" charset="0"/>
                                      <a:cs typeface="Times New Roman" panose="02020603050405020304" pitchFamily="18" charset="0"/>
                                    </a:rPr>
                                    <m:t>−1,</m:t>
                                  </m:r>
                                  <m:r>
                                    <a:rPr lang="en-US" altLang="zh-CN" sz="2000" i="1">
                                      <a:effectLst/>
                                      <a:latin typeface="Cambria Math" panose="02040503050406030204" pitchFamily="18" charset="0"/>
                                      <a:cs typeface="Times New Roman" panose="02020603050405020304" pitchFamily="18" charset="0"/>
                                    </a:rPr>
                                    <m:t>𝑥</m:t>
                                  </m:r>
                                  <m:r>
                                    <a:rPr lang="en-US" altLang="zh-CN" sz="2000" i="1">
                                      <a:effectLst/>
                                      <a:latin typeface="Cambria Math" panose="02040503050406030204" pitchFamily="18" charset="0"/>
                                      <a:cs typeface="Times New Roman" panose="02020603050405020304" pitchFamily="18" charset="0"/>
                                    </a:rPr>
                                    <m:t>−1</m:t>
                                  </m:r>
                                </m:sub>
                                <m:sup>
                                  <m:r>
                                    <a:rPr lang="en-US" altLang="zh-CN" sz="2000" i="1">
                                      <a:effectLst/>
                                      <a:latin typeface="Cambria Math" panose="02040503050406030204" pitchFamily="18" charset="0"/>
                                      <a:cs typeface="Times New Roman" panose="02020603050405020304" pitchFamily="18" charset="0"/>
                                    </a:rPr>
                                    <m:t>𝑇</m:t>
                                  </m:r>
                                </m:sup>
                              </m:sSubSup>
                            </m:e>
                          </m:d>
                        </m:e>
                      </m:nary>
                      <m:r>
                        <a:rPr lang="en-US" altLang="zh-CN" sz="2000" i="1">
                          <a:effectLst/>
                          <a:latin typeface="Cambria Math" panose="02040503050406030204" pitchFamily="18" charset="0"/>
                          <a:cs typeface="Times New Roman" panose="02020603050405020304" pitchFamily="18" charset="0"/>
                        </a:rPr>
                        <m:t> </m:t>
                      </m:r>
                      <m:r>
                        <a:rPr lang="en-US" altLang="zh-CN" sz="2000" b="1" i="1" smtClean="0">
                          <a:effectLst/>
                          <a:latin typeface="Cambria Math" panose="02040503050406030204" pitchFamily="18" charset="0"/>
                          <a:cs typeface="Times New Roman" panose="02020603050405020304" pitchFamily="18" charset="0"/>
                        </a:rPr>
                        <m:t>                                              (</m:t>
                      </m:r>
                      <m:r>
                        <a:rPr lang="en-US" altLang="zh-CN" sz="2000" b="1" i="1" smtClean="0">
                          <a:effectLst/>
                          <a:latin typeface="Cambria Math" panose="02040503050406030204" pitchFamily="18" charset="0"/>
                          <a:cs typeface="Times New Roman" panose="02020603050405020304" pitchFamily="18" charset="0"/>
                        </a:rPr>
                        <m:t>𝟕</m:t>
                      </m:r>
                      <m:r>
                        <a:rPr lang="en-US" altLang="zh-CN" sz="2000" b="1" i="1" smtClean="0">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 </m:t>
                      </m:r>
                    </m:oMath>
                  </m:oMathPara>
                </a14:m>
                <a:endParaRPr lang="en-US" altLang="zh-CN" sz="2000" dirty="0"/>
              </a:p>
              <a:p>
                <a:pPr marL="360363" lvl="1" indent="269875" algn="just">
                  <a:lnSpc>
                    <a:spcPct val="130000"/>
                  </a:lnSpc>
                  <a:spcBef>
                    <a:spcPts val="600"/>
                  </a:spcBef>
                </a:pPr>
                <a:r>
                  <a:rPr lang="en-US" altLang="zh-CN" dirty="0"/>
                  <a:t>The total expenditure of personal pension benefits is: </a:t>
                </a:r>
                <a14:m>
                  <m:oMath xmlns:m="http://schemas.openxmlformats.org/officeDocument/2006/math">
                    <m:sSub>
                      <m:sSubPr>
                        <m:ctrlPr>
                          <a:rPr lang="zh-CN" altLang="zh-CN" i="1">
                            <a:latin typeface="Cambria Math" panose="02040503050406030204" pitchFamily="18" charset="0"/>
                          </a:rPr>
                        </m:ctrlPr>
                      </m:sSubPr>
                      <m:e>
                        <m:r>
                          <a:rPr lang="en-US" altLang="zh-CN" i="1">
                            <a:latin typeface="Cambria Math" panose="02040503050406030204" pitchFamily="18" charset="0"/>
                          </a:rPr>
                          <m:t>𝑃</m:t>
                        </m:r>
                      </m:e>
                      <m:sub>
                        <m:r>
                          <a:rPr lang="en-US" altLang="zh-CN" i="1">
                            <a:latin typeface="Cambria Math" panose="02040503050406030204" pitchFamily="18" charset="0"/>
                          </a:rPr>
                          <m:t>𝑡</m:t>
                        </m:r>
                      </m:sub>
                    </m:sSub>
                    <m:r>
                      <a:rPr lang="en-US" altLang="zh-CN" i="1">
                        <a:latin typeface="Cambria Math" panose="02040503050406030204" pitchFamily="18" charset="0"/>
                      </a:rPr>
                      <m:t>=</m:t>
                    </m:r>
                    <m:nary>
                      <m:naryPr>
                        <m:chr m:val="∑"/>
                        <m:limLoc m:val="undOvr"/>
                        <m:ctrlPr>
                          <a:rPr lang="zh-CN" altLang="zh-CN" i="1">
                            <a:latin typeface="Cambria Math" panose="02040503050406030204" pitchFamily="18" charset="0"/>
                          </a:rPr>
                        </m:ctrlPr>
                      </m:naryPr>
                      <m:sub>
                        <m:r>
                          <a:rPr lang="en-US" altLang="zh-CN" i="1">
                            <a:latin typeface="Cambria Math" panose="02040503050406030204" pitchFamily="18" charset="0"/>
                          </a:rPr>
                          <m:t>𝑥</m:t>
                        </m:r>
                        <m:r>
                          <a:rPr lang="en-US" altLang="zh-CN" i="1">
                            <a:latin typeface="Cambria Math" panose="02040503050406030204" pitchFamily="18" charset="0"/>
                          </a:rPr>
                          <m:t>=</m:t>
                        </m:r>
                        <m:r>
                          <a:rPr lang="en-US" altLang="zh-CN" i="1">
                            <a:latin typeface="Cambria Math" panose="02040503050406030204" pitchFamily="18" charset="0"/>
                          </a:rPr>
                          <m:t>𝑟</m:t>
                        </m:r>
                      </m:sub>
                      <m:sup>
                        <m:r>
                          <a:rPr lang="en-US" altLang="zh-CN" i="1">
                            <a:latin typeface="Cambria Math" panose="02040503050406030204" pitchFamily="18" charset="0"/>
                          </a:rPr>
                          <m:t>𝜔</m:t>
                        </m:r>
                      </m:sup>
                      <m:e>
                        <m:sSub>
                          <m:sSubPr>
                            <m:ctrlPr>
                              <a:rPr lang="zh-CN" altLang="zh-CN" i="1">
                                <a:latin typeface="Cambria Math" panose="02040503050406030204" pitchFamily="18" charset="0"/>
                              </a:rPr>
                            </m:ctrlPr>
                          </m:sSubPr>
                          <m:e>
                            <m:r>
                              <a:rPr lang="en-US" altLang="zh-CN" i="1">
                                <a:latin typeface="Cambria Math" panose="02040503050406030204" pitchFamily="18" charset="0"/>
                              </a:rPr>
                              <m:t>𝐿</m:t>
                            </m:r>
                          </m:e>
                          <m:sub>
                            <m:r>
                              <a:rPr lang="en-US" altLang="zh-CN" i="1">
                                <a:latin typeface="Cambria Math" panose="02040503050406030204" pitchFamily="18" charset="0"/>
                              </a:rPr>
                              <m:t>𝑡</m:t>
                            </m:r>
                            <m:r>
                              <a:rPr lang="en-US" altLang="zh-CN" i="1">
                                <a:latin typeface="Cambria Math" panose="02040503050406030204" pitchFamily="18" charset="0"/>
                              </a:rPr>
                              <m:t>,</m:t>
                            </m:r>
                            <m:r>
                              <a:rPr lang="en-US" altLang="zh-CN" i="1">
                                <a:latin typeface="Cambria Math" panose="02040503050406030204" pitchFamily="18" charset="0"/>
                              </a:rPr>
                              <m:t>𝑥</m:t>
                            </m:r>
                          </m:sub>
                        </m:sSub>
                        <m:sSub>
                          <m:sSubPr>
                            <m:ctrlPr>
                              <a:rPr lang="zh-CN" altLang="zh-CN" i="1">
                                <a:latin typeface="Cambria Math" panose="02040503050406030204" pitchFamily="18" charset="0"/>
                              </a:rPr>
                            </m:ctrlPr>
                          </m:sSubPr>
                          <m:e>
                            <m:r>
                              <a:rPr lang="en-US" altLang="zh-CN" i="1">
                                <a:latin typeface="Cambria Math" panose="02040503050406030204" pitchFamily="18" charset="0"/>
                              </a:rPr>
                              <m:t>𝑃</m:t>
                            </m:r>
                          </m:e>
                          <m:sub>
                            <m:r>
                              <a:rPr lang="en-US" altLang="zh-CN" i="1">
                                <a:latin typeface="Cambria Math" panose="02040503050406030204" pitchFamily="18" charset="0"/>
                              </a:rPr>
                              <m:t>𝑡</m:t>
                            </m:r>
                            <m:r>
                              <a:rPr lang="en-US" altLang="zh-CN" i="1">
                                <a:latin typeface="Cambria Math" panose="02040503050406030204" pitchFamily="18" charset="0"/>
                              </a:rPr>
                              <m:t>,</m:t>
                            </m:r>
                            <m:r>
                              <a:rPr lang="en-US" altLang="zh-CN" i="1">
                                <a:latin typeface="Cambria Math" panose="02040503050406030204" pitchFamily="18" charset="0"/>
                              </a:rPr>
                              <m:t>𝑥</m:t>
                            </m:r>
                          </m:sub>
                        </m:sSub>
                      </m:e>
                    </m:nary>
                  </m:oMath>
                </a14:m>
                <a:endParaRPr lang="en-US" altLang="zh-CN" kern="100" dirty="0">
                  <a:cs typeface="Times New Roman" panose="02020603050405020304" pitchFamily="18" charset="0"/>
                </a:endParaRPr>
              </a:p>
              <a:p>
                <a:pPr marL="655638" lvl="2" indent="0" algn="just">
                  <a:lnSpc>
                    <a:spcPct val="130000"/>
                  </a:lnSpc>
                  <a:spcBef>
                    <a:spcPts val="600"/>
                  </a:spcBef>
                  <a:buNone/>
                </a:pPr>
                <a:r>
                  <a:rPr lang="en-US" altLang="zh-CN" sz="1800" dirty="0">
                    <a:solidFill>
                      <a:srgbClr val="000000"/>
                    </a:solidFill>
                    <a:effectLst/>
                    <a:latin typeface="Times New Roman" panose="02020603050405020304" pitchFamily="18" charset="0"/>
                    <a:ea typeface="宋体" panose="02010600030101010101" pitchFamily="2" charset="-122"/>
                  </a:rPr>
                  <a:t>the personal pension benefits of </a:t>
                </a:r>
                <a:r>
                  <a:rPr lang="en-US" altLang="zh-CN" sz="1800" dirty="0">
                    <a:solidFill>
                      <a:srgbClr val="000000"/>
                    </a:solidFill>
                    <a:effectLst/>
                    <a:latin typeface="Times New Roman" panose="02020603050405020304" pitchFamily="18" charset="0"/>
                    <a:ea typeface="等线" panose="02010600030101010101" pitchFamily="2" charset="-122"/>
                  </a:rPr>
                  <a:t>a retiree</a:t>
                </a:r>
                <a:r>
                  <a:rPr lang="en-US" altLang="zh-CN" sz="1800" dirty="0">
                    <a:solidFill>
                      <a:srgbClr val="000000"/>
                    </a:solidFill>
                    <a:effectLst/>
                    <a:latin typeface="Times New Roman" panose="02020603050405020304" pitchFamily="18" charset="0"/>
                    <a:ea typeface="宋体" panose="02010600030101010101" pitchFamily="2" charset="-122"/>
                  </a:rPr>
                  <a:t> aged </a:t>
                </a:r>
                <a:r>
                  <a:rPr lang="en-US" altLang="zh-CN" sz="1800" i="1" dirty="0">
                    <a:solidFill>
                      <a:srgbClr val="000000"/>
                    </a:solidFill>
                    <a:effectLst/>
                    <a:latin typeface="Times New Roman" panose="02020603050405020304" pitchFamily="18" charset="0"/>
                    <a:ea typeface="宋体" panose="02010600030101010101" pitchFamily="2" charset="-122"/>
                  </a:rPr>
                  <a:t>x</a:t>
                </a:r>
                <a:r>
                  <a:rPr lang="en-US" altLang="zh-CN" sz="1800" dirty="0">
                    <a:solidFill>
                      <a:srgbClr val="000000"/>
                    </a:solidFill>
                    <a:effectLst/>
                    <a:latin typeface="Times New Roman" panose="02020603050405020304" pitchFamily="18" charset="0"/>
                    <a:ea typeface="宋体" panose="02010600030101010101" pitchFamily="2" charset="-122"/>
                  </a:rPr>
                  <a:t> in year </a:t>
                </a:r>
                <a:r>
                  <a:rPr lang="en-US" altLang="zh-CN" sz="1800" i="1" dirty="0">
                    <a:solidFill>
                      <a:srgbClr val="000000"/>
                    </a:solidFill>
                    <a:effectLst/>
                    <a:latin typeface="Times New Roman" panose="02020603050405020304" pitchFamily="18" charset="0"/>
                    <a:ea typeface="宋体" panose="02010600030101010101" pitchFamily="2" charset="-122"/>
                  </a:rPr>
                  <a:t>t </a:t>
                </a:r>
                <a:r>
                  <a:rPr lang="en-US" altLang="zh-CN" sz="1800" dirty="0">
                    <a:solidFill>
                      <a:srgbClr val="000000"/>
                    </a:solidFill>
                    <a:effectLst/>
                    <a:latin typeface="Times New Roman" panose="02020603050405020304" pitchFamily="18" charset="0"/>
                    <a:ea typeface="宋体" panose="02010600030101010101" pitchFamily="2" charset="-122"/>
                  </a:rPr>
                  <a:t>is:</a:t>
                </a:r>
                <a:endParaRPr lang="zh-CN" altLang="zh-CN" kern="100" dirty="0">
                  <a:effectLst/>
                  <a:cs typeface="Times New Roman" panose="02020603050405020304" pitchFamily="18" charset="0"/>
                </a:endParaRPr>
              </a:p>
              <a:p>
                <a:pPr marL="0" indent="0">
                  <a:lnSpc>
                    <a:spcPct val="130000"/>
                  </a:lnSpc>
                  <a:spcBef>
                    <a:spcPts val="600"/>
                  </a:spcBef>
                  <a:buNone/>
                </a:pPr>
                <a14:m>
                  <m:oMathPara xmlns:m="http://schemas.openxmlformats.org/officeDocument/2006/math">
                    <m:oMathParaPr>
                      <m:jc m:val="right"/>
                    </m:oMathParaPr>
                    <m:oMath xmlns:m="http://schemas.openxmlformats.org/officeDocument/2006/math">
                      <m:sSub>
                        <m:sSubPr>
                          <m:ctrlPr>
                            <a:rPr lang="zh-CN" altLang="zh-CN" sz="2000" i="1">
                              <a:effectLst/>
                              <a:latin typeface="Cambria Math" panose="02040503050406030204" pitchFamily="18" charset="0"/>
                              <a:cs typeface="Times New Roman" panose="02020603050405020304" pitchFamily="18" charset="0"/>
                            </a:rPr>
                          </m:ctrlPr>
                        </m:sSubPr>
                        <m:e>
                          <m:r>
                            <a:rPr lang="en-US" altLang="zh-CN" sz="2000" i="1">
                              <a:effectLst/>
                              <a:latin typeface="Cambria Math" panose="02040503050406030204" pitchFamily="18" charset="0"/>
                              <a:cs typeface="Times New Roman" panose="02020603050405020304" pitchFamily="18" charset="0"/>
                            </a:rPr>
                            <m:t>𝑃</m:t>
                          </m:r>
                        </m:e>
                        <m:sub>
                          <m:r>
                            <a:rPr lang="en-US" altLang="zh-CN" sz="2000" i="1">
                              <a:effectLst/>
                              <a:latin typeface="Cambria Math" panose="02040503050406030204" pitchFamily="18" charset="0"/>
                              <a:cs typeface="Times New Roman" panose="02020603050405020304" pitchFamily="18" charset="0"/>
                            </a:rPr>
                            <m:t>𝑡</m:t>
                          </m:r>
                          <m:r>
                            <a:rPr lang="en-US" altLang="zh-CN" sz="2000" i="1">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𝑥</m:t>
                          </m:r>
                        </m:sub>
                      </m:sSub>
                      <m:r>
                        <a:rPr lang="en-US" altLang="zh-CN" sz="2000" i="1">
                          <a:effectLst/>
                          <a:latin typeface="Cambria Math" panose="02040503050406030204" pitchFamily="18" charset="0"/>
                          <a:cs typeface="Times New Roman" panose="02020603050405020304" pitchFamily="18" charset="0"/>
                        </a:rPr>
                        <m:t>=97%×</m:t>
                      </m:r>
                      <m:f>
                        <m:fPr>
                          <m:ctrlPr>
                            <a:rPr lang="zh-CN" altLang="zh-CN" sz="2000" i="1" smtClean="0">
                              <a:effectLst/>
                              <a:latin typeface="Cambria Math" panose="02040503050406030204" pitchFamily="18" charset="0"/>
                              <a:cs typeface="Times New Roman" panose="02020603050405020304" pitchFamily="18" charset="0"/>
                            </a:rPr>
                          </m:ctrlPr>
                        </m:fPr>
                        <m:num>
                          <m:r>
                            <a:rPr lang="en-US" altLang="zh-CN" sz="2000" i="1">
                              <a:effectLst/>
                              <a:latin typeface="Cambria Math" panose="02040503050406030204" pitchFamily="18" charset="0"/>
                              <a:cs typeface="Times New Roman" panose="02020603050405020304" pitchFamily="18" charset="0"/>
                            </a:rPr>
                            <m:t>12</m:t>
                          </m:r>
                        </m:num>
                        <m:den>
                          <m:r>
                            <a:rPr lang="en-US" altLang="zh-CN" sz="2000" i="1">
                              <a:effectLst/>
                              <a:latin typeface="Cambria Math" panose="02040503050406030204" pitchFamily="18" charset="0"/>
                              <a:cs typeface="Times New Roman" panose="02020603050405020304" pitchFamily="18" charset="0"/>
                            </a:rPr>
                            <m:t>𝑚</m:t>
                          </m:r>
                        </m:den>
                      </m:f>
                      <m:r>
                        <a:rPr lang="en-US" altLang="zh-CN" sz="2000" i="1">
                          <a:effectLst/>
                          <a:latin typeface="Cambria Math" panose="02040503050406030204" pitchFamily="18" charset="0"/>
                          <a:cs typeface="Times New Roman" panose="02020603050405020304" pitchFamily="18" charset="0"/>
                        </a:rPr>
                        <m:t>𝑎</m:t>
                      </m:r>
                      <m:nary>
                        <m:naryPr>
                          <m:chr m:val="∑"/>
                          <m:limLoc m:val="undOvr"/>
                          <m:ctrlPr>
                            <a:rPr lang="zh-CN" altLang="zh-CN" sz="2000" i="1">
                              <a:effectLst/>
                              <a:latin typeface="Cambria Math" panose="02040503050406030204" pitchFamily="18" charset="0"/>
                              <a:cs typeface="Times New Roman" panose="02020603050405020304" pitchFamily="18" charset="0"/>
                            </a:rPr>
                          </m:ctrlPr>
                        </m:naryPr>
                        <m:sub>
                          <m:r>
                            <a:rPr lang="en-US" altLang="zh-CN" sz="2000" i="1">
                              <a:effectLst/>
                              <a:latin typeface="Cambria Math" panose="02040503050406030204" pitchFamily="18" charset="0"/>
                              <a:cs typeface="Times New Roman" panose="02020603050405020304" pitchFamily="18" charset="0"/>
                            </a:rPr>
                            <m:t>𝑘</m:t>
                          </m:r>
                          <m:r>
                            <a:rPr lang="en-US" altLang="zh-CN" sz="2000" i="1">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𝑚𝑎𝑥</m:t>
                          </m:r>
                          <m:d>
                            <m:dPr>
                              <m:begChr m:val="["/>
                              <m:endChr m:val="]"/>
                              <m:ctrlPr>
                                <a:rPr lang="zh-CN" altLang="zh-CN" sz="2000" i="1">
                                  <a:effectLst/>
                                  <a:latin typeface="Cambria Math" panose="02040503050406030204" pitchFamily="18" charset="0"/>
                                  <a:cs typeface="Times New Roman" panose="02020603050405020304" pitchFamily="18" charset="0"/>
                                </a:rPr>
                              </m:ctrlPr>
                            </m:dPr>
                            <m:e>
                              <m:r>
                                <a:rPr lang="en-US" altLang="zh-CN" sz="2000" i="1">
                                  <a:effectLst/>
                                  <a:latin typeface="Cambria Math" panose="02040503050406030204" pitchFamily="18" charset="0"/>
                                  <a:cs typeface="Times New Roman" panose="02020603050405020304" pitchFamily="18" charset="0"/>
                                </a:rPr>
                                <m:t>𝑧</m:t>
                              </m:r>
                              <m:r>
                                <a:rPr lang="en-US" altLang="zh-CN" sz="2000" i="1">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𝑡</m:t>
                              </m:r>
                              <m:r>
                                <a:rPr lang="en-US" altLang="zh-CN" sz="2000" i="1">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𝑥</m:t>
                              </m:r>
                              <m:r>
                                <a:rPr lang="en-US" altLang="zh-CN" sz="2000" i="1">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𝑒</m:t>
                              </m:r>
                            </m:e>
                          </m:d>
                        </m:sub>
                        <m:sup>
                          <m:r>
                            <a:rPr lang="en-US" altLang="zh-CN" sz="2000" i="1">
                              <a:effectLst/>
                              <a:latin typeface="Cambria Math" panose="02040503050406030204" pitchFamily="18" charset="0"/>
                              <a:cs typeface="Times New Roman" panose="02020603050405020304" pitchFamily="18" charset="0"/>
                            </a:rPr>
                            <m:t>𝑡</m:t>
                          </m:r>
                          <m:r>
                            <a:rPr lang="en-US" altLang="zh-CN" sz="2000" i="1">
                              <a:effectLst/>
                              <a:latin typeface="Cambria Math" panose="02040503050406030204" pitchFamily="18" charset="0"/>
                              <a:cs typeface="Times New Roman" panose="02020603050405020304" pitchFamily="18" charset="0"/>
                            </a:rPr>
                            <m:t>−</m:t>
                          </m:r>
                          <m:d>
                            <m:dPr>
                              <m:ctrlPr>
                                <a:rPr lang="zh-CN" altLang="zh-CN" sz="2000" i="1">
                                  <a:effectLst/>
                                  <a:latin typeface="Cambria Math" panose="02040503050406030204" pitchFamily="18" charset="0"/>
                                  <a:cs typeface="Times New Roman" panose="02020603050405020304" pitchFamily="18" charset="0"/>
                                </a:rPr>
                              </m:ctrlPr>
                            </m:dPr>
                            <m:e>
                              <m:r>
                                <a:rPr lang="en-US" altLang="zh-CN" sz="2000" i="1">
                                  <a:effectLst/>
                                  <a:latin typeface="Cambria Math" panose="02040503050406030204" pitchFamily="18" charset="0"/>
                                  <a:cs typeface="Times New Roman" panose="02020603050405020304" pitchFamily="18" charset="0"/>
                                </a:rPr>
                                <m:t>𝑥</m:t>
                              </m:r>
                              <m:r>
                                <a:rPr lang="en-US" altLang="zh-CN" sz="2000" i="1">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𝑟</m:t>
                              </m:r>
                            </m:e>
                          </m:d>
                          <m:r>
                            <a:rPr lang="en-US" altLang="zh-CN" sz="2000" i="1">
                              <a:effectLst/>
                              <a:latin typeface="Cambria Math" panose="02040503050406030204" pitchFamily="18" charset="0"/>
                              <a:cs typeface="Times New Roman" panose="02020603050405020304" pitchFamily="18" charset="0"/>
                            </a:rPr>
                            <m:t>−1</m:t>
                          </m:r>
                        </m:sup>
                        <m:e>
                          <m:sSub>
                            <m:sSubPr>
                              <m:ctrlPr>
                                <a:rPr lang="zh-CN" altLang="zh-CN" sz="2000" i="1">
                                  <a:effectLst/>
                                  <a:latin typeface="Cambria Math" panose="02040503050406030204" pitchFamily="18" charset="0"/>
                                  <a:cs typeface="Times New Roman" panose="02020603050405020304" pitchFamily="18" charset="0"/>
                                </a:rPr>
                              </m:ctrlPr>
                            </m:sSubPr>
                            <m:e>
                              <m:r>
                                <a:rPr lang="en-US" altLang="zh-CN" sz="2000" i="1">
                                  <a:effectLst/>
                                  <a:latin typeface="Cambria Math" panose="02040503050406030204" pitchFamily="18" charset="0"/>
                                  <a:cs typeface="Times New Roman" panose="02020603050405020304" pitchFamily="18" charset="0"/>
                                </a:rPr>
                                <m:t>𝑐</m:t>
                              </m:r>
                            </m:e>
                            <m:sub>
                              <m:r>
                                <a:rPr lang="en-US" altLang="zh-CN" sz="2000" i="1">
                                  <a:effectLst/>
                                  <a:latin typeface="Cambria Math" panose="02040503050406030204" pitchFamily="18" charset="0"/>
                                  <a:cs typeface="Times New Roman" panose="02020603050405020304" pitchFamily="18" charset="0"/>
                                </a:rPr>
                                <m:t>𝑘</m:t>
                              </m:r>
                            </m:sub>
                          </m:sSub>
                          <m:sSub>
                            <m:sSubPr>
                              <m:ctrlPr>
                                <a:rPr lang="zh-CN" altLang="zh-CN" sz="2000" i="1">
                                  <a:effectLst/>
                                  <a:latin typeface="Cambria Math" panose="02040503050406030204" pitchFamily="18" charset="0"/>
                                  <a:cs typeface="Times New Roman" panose="02020603050405020304" pitchFamily="18" charset="0"/>
                                </a:rPr>
                              </m:ctrlPr>
                            </m:sSubPr>
                            <m:e>
                              <m:r>
                                <a:rPr lang="en-US" altLang="zh-CN" sz="2000" i="1">
                                  <a:effectLst/>
                                  <a:latin typeface="Cambria Math" panose="02040503050406030204" pitchFamily="18" charset="0"/>
                                  <a:cs typeface="Times New Roman" panose="02020603050405020304" pitchFamily="18" charset="0"/>
                                </a:rPr>
                                <m:t>𝑑</m:t>
                              </m:r>
                            </m:e>
                            <m:sub>
                              <m:r>
                                <a:rPr lang="en-US" altLang="zh-CN" sz="2000" i="1">
                                  <a:effectLst/>
                                  <a:latin typeface="Cambria Math" panose="02040503050406030204" pitchFamily="18" charset="0"/>
                                  <a:cs typeface="Times New Roman" panose="02020603050405020304" pitchFamily="18" charset="0"/>
                                </a:rPr>
                                <m:t>𝑘</m:t>
                              </m:r>
                              <m:r>
                                <a:rPr lang="en-US" altLang="zh-CN" sz="2000" i="1">
                                  <a:effectLst/>
                                  <a:latin typeface="Cambria Math" panose="02040503050406030204" pitchFamily="18" charset="0"/>
                                  <a:cs typeface="Times New Roman" panose="02020603050405020304" pitchFamily="18" charset="0"/>
                                </a:rPr>
                                <m:t>−1</m:t>
                              </m:r>
                            </m:sub>
                          </m:sSub>
                          <m:d>
                            <m:dPr>
                              <m:ctrlPr>
                                <a:rPr lang="zh-CN" altLang="zh-CN" sz="2000" i="1">
                                  <a:effectLst/>
                                  <a:latin typeface="Cambria Math" panose="02040503050406030204" pitchFamily="18" charset="0"/>
                                  <a:cs typeface="Times New Roman" panose="02020603050405020304" pitchFamily="18" charset="0"/>
                                </a:rPr>
                              </m:ctrlPr>
                            </m:dPr>
                            <m:e>
                              <m:sSub>
                                <m:sSubPr>
                                  <m:ctrlPr>
                                    <a:rPr lang="zh-CN" altLang="zh-CN" sz="2000" i="1">
                                      <a:effectLst/>
                                      <a:latin typeface="Cambria Math" panose="02040503050406030204" pitchFamily="18" charset="0"/>
                                      <a:cs typeface="Times New Roman" panose="02020603050405020304" pitchFamily="18" charset="0"/>
                                    </a:rPr>
                                  </m:ctrlPr>
                                </m:sSubPr>
                                <m:e>
                                  <m:r>
                                    <a:rPr lang="en-US" altLang="zh-CN" sz="2000" i="1">
                                      <a:effectLst/>
                                      <a:latin typeface="Cambria Math" panose="02040503050406030204" pitchFamily="18" charset="0"/>
                                      <a:cs typeface="Times New Roman" panose="02020603050405020304" pitchFamily="18" charset="0"/>
                                    </a:rPr>
                                    <m:t>𝑆</m:t>
                                  </m:r>
                                </m:e>
                                <m:sub>
                                  <m:r>
                                    <a:rPr lang="en-US" altLang="zh-CN" sz="2000" i="1">
                                      <a:effectLst/>
                                      <a:latin typeface="Cambria Math" panose="02040503050406030204" pitchFamily="18" charset="0"/>
                                      <a:cs typeface="Times New Roman" panose="02020603050405020304" pitchFamily="18" charset="0"/>
                                    </a:rPr>
                                    <m:t>𝑘</m:t>
                                  </m:r>
                                  <m:r>
                                    <a:rPr lang="en-US" altLang="zh-CN" sz="2000" i="1">
                                      <a:effectLst/>
                                      <a:latin typeface="Cambria Math" panose="02040503050406030204" pitchFamily="18" charset="0"/>
                                      <a:cs typeface="Times New Roman" panose="02020603050405020304" pitchFamily="18" charset="0"/>
                                    </a:rPr>
                                    <m:t>−1,</m:t>
                                  </m:r>
                                  <m:r>
                                    <a:rPr lang="en-US" altLang="zh-CN" sz="2000" i="1">
                                      <a:effectLst/>
                                      <a:latin typeface="Cambria Math" panose="02040503050406030204" pitchFamily="18" charset="0"/>
                                      <a:cs typeface="Times New Roman" panose="02020603050405020304" pitchFamily="18" charset="0"/>
                                    </a:rPr>
                                    <m:t>𝑥</m:t>
                                  </m:r>
                                  <m:r>
                                    <a:rPr lang="en-US" altLang="zh-CN" sz="2000" i="1">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𝑘</m:t>
                                  </m:r>
                                  <m:r>
                                    <a:rPr lang="en-US" altLang="zh-CN" sz="2000" i="1">
                                      <a:effectLst/>
                                      <a:latin typeface="Cambria Math" panose="02040503050406030204" pitchFamily="18" charset="0"/>
                                      <a:cs typeface="Times New Roman" panose="02020603050405020304" pitchFamily="18" charset="0"/>
                                    </a:rPr>
                                    <m:t>−1−</m:t>
                                  </m:r>
                                  <m:r>
                                    <a:rPr lang="en-US" altLang="zh-CN" sz="2000" i="1">
                                      <a:effectLst/>
                                      <a:latin typeface="Cambria Math" panose="02040503050406030204" pitchFamily="18" charset="0"/>
                                      <a:cs typeface="Times New Roman" panose="02020603050405020304" pitchFamily="18" charset="0"/>
                                    </a:rPr>
                                    <m:t>𝑡</m:t>
                                  </m:r>
                                </m:sub>
                              </m:sSub>
                              <m:r>
                                <a:rPr lang="en-US" altLang="zh-CN" sz="2000" i="1">
                                  <a:effectLst/>
                                  <a:latin typeface="Cambria Math" panose="02040503050406030204" pitchFamily="18" charset="0"/>
                                  <a:cs typeface="Times New Roman" panose="02020603050405020304" pitchFamily="18" charset="0"/>
                                </a:rPr>
                                <m:t>−</m:t>
                              </m:r>
                              <m:sSubSup>
                                <m:sSubSupPr>
                                  <m:ctrlPr>
                                    <a:rPr lang="zh-CN" altLang="zh-CN" sz="2000" i="1">
                                      <a:effectLst/>
                                      <a:latin typeface="Cambria Math" panose="02040503050406030204" pitchFamily="18" charset="0"/>
                                      <a:cs typeface="Times New Roman" panose="02020603050405020304" pitchFamily="18" charset="0"/>
                                    </a:rPr>
                                  </m:ctrlPr>
                                </m:sSubSupPr>
                                <m:e>
                                  <m:r>
                                    <a:rPr lang="en-US" altLang="zh-CN" sz="2000" i="1">
                                      <a:effectLst/>
                                      <a:latin typeface="Cambria Math" panose="02040503050406030204" pitchFamily="18" charset="0"/>
                                      <a:cs typeface="Times New Roman" panose="02020603050405020304" pitchFamily="18" charset="0"/>
                                    </a:rPr>
                                    <m:t>𝑆</m:t>
                                  </m:r>
                                </m:e>
                                <m:sub>
                                  <m:r>
                                    <a:rPr lang="en-US" altLang="zh-CN" sz="2000" i="1">
                                      <a:effectLst/>
                                      <a:latin typeface="Cambria Math" panose="02040503050406030204" pitchFamily="18" charset="0"/>
                                      <a:cs typeface="Times New Roman" panose="02020603050405020304" pitchFamily="18" charset="0"/>
                                    </a:rPr>
                                    <m:t>𝑘</m:t>
                                  </m:r>
                                  <m:r>
                                    <a:rPr lang="en-US" altLang="zh-CN" sz="2000" i="1">
                                      <a:effectLst/>
                                      <a:latin typeface="Cambria Math" panose="02040503050406030204" pitchFamily="18" charset="0"/>
                                      <a:cs typeface="Times New Roman" panose="02020603050405020304" pitchFamily="18" charset="0"/>
                                    </a:rPr>
                                    <m:t>−1,</m:t>
                                  </m:r>
                                  <m:r>
                                    <a:rPr lang="en-US" altLang="zh-CN" sz="2000" i="1">
                                      <a:effectLst/>
                                      <a:latin typeface="Cambria Math" panose="02040503050406030204" pitchFamily="18" charset="0"/>
                                      <a:cs typeface="Times New Roman" panose="02020603050405020304" pitchFamily="18" charset="0"/>
                                    </a:rPr>
                                    <m:t>𝑥</m:t>
                                  </m:r>
                                  <m:r>
                                    <a:rPr lang="en-US" altLang="zh-CN" sz="2000" i="1">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𝑘</m:t>
                                  </m:r>
                                  <m:r>
                                    <a:rPr lang="en-US" altLang="zh-CN" sz="2000" i="1">
                                      <a:effectLst/>
                                      <a:latin typeface="Cambria Math" panose="02040503050406030204" pitchFamily="18" charset="0"/>
                                      <a:cs typeface="Times New Roman" panose="02020603050405020304" pitchFamily="18" charset="0"/>
                                    </a:rPr>
                                    <m:t>−1−</m:t>
                                  </m:r>
                                  <m:r>
                                    <a:rPr lang="en-US" altLang="zh-CN" sz="2000" i="1">
                                      <a:effectLst/>
                                      <a:latin typeface="Cambria Math" panose="02040503050406030204" pitchFamily="18" charset="0"/>
                                      <a:cs typeface="Times New Roman" panose="02020603050405020304" pitchFamily="18" charset="0"/>
                                    </a:rPr>
                                    <m:t>𝑡</m:t>
                                  </m:r>
                                </m:sub>
                                <m:sup>
                                  <m:r>
                                    <a:rPr lang="en-US" altLang="zh-CN" sz="2000" i="1">
                                      <a:effectLst/>
                                      <a:latin typeface="Cambria Math" panose="02040503050406030204" pitchFamily="18" charset="0"/>
                                      <a:cs typeface="Times New Roman" panose="02020603050405020304" pitchFamily="18" charset="0"/>
                                    </a:rPr>
                                    <m:t>𝑇</m:t>
                                  </m:r>
                                </m:sup>
                              </m:sSubSup>
                            </m:e>
                          </m:d>
                          <m:nary>
                            <m:naryPr>
                              <m:chr m:val="∏"/>
                              <m:limLoc m:val="undOvr"/>
                              <m:ctrlPr>
                                <a:rPr lang="zh-CN" altLang="zh-CN" sz="2000" i="1">
                                  <a:effectLst/>
                                  <a:latin typeface="Cambria Math" panose="02040503050406030204" pitchFamily="18" charset="0"/>
                                  <a:cs typeface="Times New Roman" panose="02020603050405020304" pitchFamily="18" charset="0"/>
                                </a:rPr>
                              </m:ctrlPr>
                            </m:naryPr>
                            <m:sub>
                              <m:r>
                                <a:rPr lang="en-US" altLang="zh-CN" sz="2000" i="1">
                                  <a:effectLst/>
                                  <a:latin typeface="Cambria Math" panose="02040503050406030204" pitchFamily="18" charset="0"/>
                                  <a:cs typeface="Times New Roman" panose="02020603050405020304" pitchFamily="18" charset="0"/>
                                </a:rPr>
                                <m:t>h</m:t>
                              </m:r>
                              <m:r>
                                <a:rPr lang="en-US" altLang="zh-CN" sz="2000" i="1">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𝑘</m:t>
                              </m:r>
                            </m:sub>
                            <m:sup>
                              <m:r>
                                <a:rPr lang="en-US" altLang="zh-CN" sz="2000" i="1">
                                  <a:effectLst/>
                                  <a:latin typeface="Cambria Math" panose="02040503050406030204" pitchFamily="18" charset="0"/>
                                  <a:cs typeface="Times New Roman" panose="02020603050405020304" pitchFamily="18" charset="0"/>
                                </a:rPr>
                                <m:t>𝑡</m:t>
                              </m:r>
                              <m:r>
                                <a:rPr lang="en-US" altLang="zh-CN" sz="2000" i="1">
                                  <a:effectLst/>
                                  <a:latin typeface="Cambria Math" panose="02040503050406030204" pitchFamily="18" charset="0"/>
                                  <a:cs typeface="Times New Roman" panose="02020603050405020304" pitchFamily="18" charset="0"/>
                                </a:rPr>
                                <m:t>−</m:t>
                              </m:r>
                              <m:d>
                                <m:dPr>
                                  <m:ctrlPr>
                                    <a:rPr lang="zh-CN" altLang="zh-CN" sz="2000" i="1">
                                      <a:effectLst/>
                                      <a:latin typeface="Cambria Math" panose="02040503050406030204" pitchFamily="18" charset="0"/>
                                      <a:cs typeface="Times New Roman" panose="02020603050405020304" pitchFamily="18" charset="0"/>
                                    </a:rPr>
                                  </m:ctrlPr>
                                </m:dPr>
                                <m:e>
                                  <m:r>
                                    <a:rPr lang="en-US" altLang="zh-CN" sz="2000" i="1">
                                      <a:effectLst/>
                                      <a:latin typeface="Cambria Math" panose="02040503050406030204" pitchFamily="18" charset="0"/>
                                      <a:cs typeface="Times New Roman" panose="02020603050405020304" pitchFamily="18" charset="0"/>
                                    </a:rPr>
                                    <m:t>𝑥</m:t>
                                  </m:r>
                                  <m:r>
                                    <a:rPr lang="en-US" altLang="zh-CN" sz="2000" i="1">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cs typeface="Times New Roman" panose="02020603050405020304" pitchFamily="18" charset="0"/>
                                    </a:rPr>
                                    <m:t>𝑟</m:t>
                                  </m:r>
                                </m:e>
                              </m:d>
                              <m:r>
                                <a:rPr lang="en-US" altLang="zh-CN" sz="2000" i="1">
                                  <a:effectLst/>
                                  <a:latin typeface="Cambria Math" panose="02040503050406030204" pitchFamily="18" charset="0"/>
                                  <a:cs typeface="Times New Roman" panose="02020603050405020304" pitchFamily="18" charset="0"/>
                                </a:rPr>
                                <m:t>−1</m:t>
                              </m:r>
                            </m:sup>
                            <m:e>
                              <m:d>
                                <m:dPr>
                                  <m:ctrlPr>
                                    <a:rPr lang="zh-CN" altLang="zh-CN" sz="2000" i="1">
                                      <a:effectLst/>
                                      <a:latin typeface="Cambria Math" panose="02040503050406030204" pitchFamily="18" charset="0"/>
                                      <a:cs typeface="Times New Roman" panose="02020603050405020304" pitchFamily="18" charset="0"/>
                                    </a:rPr>
                                  </m:ctrlPr>
                                </m:dPr>
                                <m:e>
                                  <m:r>
                                    <a:rPr lang="en-US" altLang="zh-CN" sz="2000" i="1">
                                      <a:effectLst/>
                                      <a:latin typeface="Cambria Math" panose="02040503050406030204" pitchFamily="18" charset="0"/>
                                      <a:cs typeface="Times New Roman" panose="02020603050405020304" pitchFamily="18" charset="0"/>
                                    </a:rPr>
                                    <m:t>1+</m:t>
                                  </m:r>
                                  <m:sSub>
                                    <m:sSubPr>
                                      <m:ctrlPr>
                                        <a:rPr lang="zh-CN" altLang="zh-CN" sz="2000" i="1">
                                          <a:effectLst/>
                                          <a:latin typeface="Cambria Math" panose="02040503050406030204" pitchFamily="18" charset="0"/>
                                          <a:cs typeface="Times New Roman" panose="02020603050405020304" pitchFamily="18" charset="0"/>
                                        </a:rPr>
                                      </m:ctrlPr>
                                    </m:sSubPr>
                                    <m:e>
                                      <m:r>
                                        <a:rPr lang="en-US" altLang="zh-CN" sz="2000" i="1">
                                          <a:effectLst/>
                                          <a:latin typeface="Cambria Math" panose="02040503050406030204" pitchFamily="18" charset="0"/>
                                          <a:cs typeface="Times New Roman" panose="02020603050405020304" pitchFamily="18" charset="0"/>
                                        </a:rPr>
                                        <m:t>𝑖</m:t>
                                      </m:r>
                                    </m:e>
                                    <m:sub>
                                      <m:r>
                                        <a:rPr lang="en-US" altLang="zh-CN" sz="2000" i="1">
                                          <a:effectLst/>
                                          <a:latin typeface="Cambria Math" panose="02040503050406030204" pitchFamily="18" charset="0"/>
                                          <a:cs typeface="Times New Roman" panose="02020603050405020304" pitchFamily="18" charset="0"/>
                                        </a:rPr>
                                        <m:t>h</m:t>
                                      </m:r>
                                    </m:sub>
                                  </m:sSub>
                                </m:e>
                              </m:d>
                            </m:e>
                          </m:nary>
                        </m:e>
                      </m:nary>
                      <m:r>
                        <a:rPr lang="en-US" altLang="zh-CN" sz="2000" b="1" i="1" smtClean="0">
                          <a:effectLst/>
                          <a:latin typeface="Cambria Math" panose="02040503050406030204" pitchFamily="18" charset="0"/>
                          <a:cs typeface="Times New Roman" panose="02020603050405020304" pitchFamily="18" charset="0"/>
                        </a:rPr>
                        <m:t>         (</m:t>
                      </m:r>
                      <m:r>
                        <a:rPr lang="en-US" altLang="zh-CN" sz="2000" b="1" i="1" smtClean="0">
                          <a:effectLst/>
                          <a:latin typeface="Cambria Math" panose="02040503050406030204" pitchFamily="18" charset="0"/>
                          <a:cs typeface="Times New Roman" panose="02020603050405020304" pitchFamily="18" charset="0"/>
                        </a:rPr>
                        <m:t>𝟖</m:t>
                      </m:r>
                      <m:r>
                        <a:rPr lang="en-US" altLang="zh-CN" sz="2000" b="1" i="1" smtClean="0">
                          <a:effectLst/>
                          <a:latin typeface="Cambria Math" panose="02040503050406030204" pitchFamily="18" charset="0"/>
                          <a:cs typeface="Times New Roman" panose="02020603050405020304" pitchFamily="18" charset="0"/>
                        </a:rPr>
                        <m:t>)</m:t>
                      </m:r>
                      <m:r>
                        <a:rPr lang="en-US" altLang="zh-CN" sz="2000" i="1">
                          <a:effectLst/>
                          <a:latin typeface="Cambria Math" panose="02040503050406030204" pitchFamily="18" charset="0"/>
                          <a:ea typeface="宋体" panose="02010600030101010101" pitchFamily="2" charset="-122"/>
                          <a:cs typeface="Times New Roman" panose="02020603050405020304" pitchFamily="18" charset="0"/>
                        </a:rPr>
                        <m:t> </m:t>
                      </m:r>
                    </m:oMath>
                  </m:oMathPara>
                </a14:m>
                <a:endParaRPr lang="en-US" altLang="zh-CN" sz="2000" dirty="0"/>
              </a:p>
              <a:p>
                <a:pPr>
                  <a:lnSpc>
                    <a:spcPct val="130000"/>
                  </a:lnSpc>
                  <a:spcBef>
                    <a:spcPts val="600"/>
                  </a:spcBef>
                </a:pPr>
                <a:r>
                  <a:rPr lang="en-US" altLang="zh-CN" sz="1800" b="1"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Pension Replacement Rate</a:t>
                </a:r>
                <a:r>
                  <a:rPr lang="en-US" altLang="zh-CN" sz="18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 </a:t>
                </a:r>
                <a:endParaRPr lang="zh-CN" altLang="zh-CN" sz="1800" dirty="0">
                  <a:effectLst/>
                  <a:latin typeface="宋体" panose="02010600030101010101" pitchFamily="2" charset="-122"/>
                  <a:ea typeface="宋体" panose="02010600030101010101" pitchFamily="2" charset="-122"/>
                  <a:cs typeface="宋体" panose="02010600030101010101" pitchFamily="2" charset="-122"/>
                </a:endParaRPr>
              </a:p>
              <a:p>
                <a:pPr lvl="1">
                  <a:lnSpc>
                    <a:spcPct val="130000"/>
                  </a:lnSpc>
                  <a:spcBef>
                    <a:spcPts val="600"/>
                  </a:spcBef>
                </a:pPr>
                <a:r>
                  <a:rPr lang="en-US" altLang="zh-CN" sz="18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the replacement rates of the three components and total pension in year </a:t>
                </a:r>
                <a:r>
                  <a:rPr lang="en-US" altLang="zh-CN" sz="1800" i="1"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t</a:t>
                </a:r>
                <a:r>
                  <a:rPr lang="en-US" altLang="zh-CN" sz="18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 are calculated as follows: </a:t>
                </a:r>
                <a14:m>
                  <m:oMath xmlns:m="http://schemas.openxmlformats.org/officeDocument/2006/math">
                    <m:sSub>
                      <m:sSubPr>
                        <m:ctrlPr>
                          <a:rPr lang="zh-CN" altLang="zh-CN" sz="1800"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𝐵𝑅</m:t>
                        </m:r>
                      </m:e>
                      <m:sub>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sub>
                    </m:sSub>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1800"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1800"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𝐵</m:t>
                            </m:r>
                          </m:e>
                          <m:sub>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sub>
                        </m:sSub>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1800"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𝐼</m:t>
                            </m:r>
                          </m:e>
                          <m:sub>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sub>
                        </m:sSub>
                      </m:num>
                      <m:den>
                        <m:sSub>
                          <m:sSubPr>
                            <m:ctrlPr>
                              <a:rPr lang="zh-CN" altLang="zh-CN" sz="1800"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acc>
                              <m:accPr>
                                <m:chr m:val="̅"/>
                                <m:ctrlPr>
                                  <a:rPr lang="zh-CN" altLang="zh-CN" sz="1800"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acc>
                          </m:e>
                          <m:sub>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den>
                    </m:f>
                  </m:oMath>
                </a14:m>
                <a:r>
                  <a:rPr lang="en-US" altLang="zh-CN" sz="18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 </a:t>
                </a:r>
                <a14:m>
                  <m:oMath xmlns:m="http://schemas.openxmlformats.org/officeDocument/2006/math">
                    <m:sSub>
                      <m:sSubPr>
                        <m:ctrlPr>
                          <a:rPr lang="zh-CN" altLang="zh-CN" sz="1800"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𝐴𝑅</m:t>
                        </m:r>
                      </m:e>
                      <m:sub>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sub>
                    </m:sSub>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1800"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1800"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𝐴</m:t>
                            </m:r>
                          </m:e>
                          <m:sub>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sub>
                        </m:sSub>
                      </m:num>
                      <m:den>
                        <m:sSub>
                          <m:sSubPr>
                            <m:ctrlPr>
                              <a:rPr lang="zh-CN" altLang="zh-CN" sz="1800"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acc>
                              <m:accPr>
                                <m:chr m:val="̅"/>
                                <m:ctrlPr>
                                  <a:rPr lang="zh-CN" altLang="zh-CN" sz="1800"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acc>
                          </m:e>
                          <m:sub>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den>
                    </m:f>
                  </m:oMath>
                </a14:m>
                <a:r>
                  <a:rPr lang="en-US" altLang="zh-CN" sz="18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 </a:t>
                </a:r>
                <a14:m>
                  <m:oMath xmlns:m="http://schemas.openxmlformats.org/officeDocument/2006/math">
                    <m:sSub>
                      <m:sSubPr>
                        <m:ctrlPr>
                          <a:rPr lang="zh-CN" altLang="zh-CN" sz="1800"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𝐼𝑅</m:t>
                        </m:r>
                      </m:e>
                      <m:sub>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sub>
                    </m:sSub>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1800"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1800"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𝑃</m:t>
                            </m:r>
                          </m:e>
                          <m:sub>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𝑥</m:t>
                            </m:r>
                          </m:sub>
                        </m:sSub>
                      </m:num>
                      <m:den>
                        <m:sSub>
                          <m:sSubPr>
                            <m:ctrlPr>
                              <a:rPr lang="zh-CN" altLang="zh-CN" sz="1800"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acc>
                              <m:accPr>
                                <m:chr m:val="̅"/>
                                <m:ctrlPr>
                                  <a:rPr lang="zh-CN" altLang="zh-CN" sz="1800"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𝑆</m:t>
                                </m:r>
                              </m:e>
                            </m:acc>
                          </m:e>
                          <m:sub>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−1</m:t>
                            </m:r>
                          </m:sub>
                        </m:sSub>
                      </m:den>
                    </m:f>
                  </m:oMath>
                </a14:m>
                <a:r>
                  <a:rPr lang="en-US" altLang="zh-CN" sz="18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 </a:t>
                </a:r>
                <a14:m>
                  <m:oMath xmlns:m="http://schemas.openxmlformats.org/officeDocument/2006/math">
                    <m:sSub>
                      <m:sSubPr>
                        <m:ctrlPr>
                          <a:rPr lang="zh-CN" altLang="zh-CN" sz="1800"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𝑇𝑅</m:t>
                        </m:r>
                      </m:e>
                      <m:sub>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sub>
                    </m:sSub>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1800"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𝐵𝑅</m:t>
                        </m:r>
                      </m:e>
                      <m:sub>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sub>
                    </m:sSub>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1800"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𝐴𝑅</m:t>
                        </m:r>
                      </m:e>
                      <m:sub>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sub>
                    </m:sSub>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1800" i="1">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𝐼𝑅</m:t>
                        </m:r>
                      </m:e>
                      <m:sub>
                        <m:r>
                          <a:rPr lang="en-US" altLang="zh-CN" sz="1800" i="1">
                            <a:solidFill>
                              <a:srgbClr val="000000"/>
                            </a:solidFill>
                            <a:effectLst/>
                            <a:latin typeface="Cambria Math" panose="02040503050406030204" pitchFamily="18" charset="0"/>
                            <a:ea typeface="宋体" panose="02010600030101010101" pitchFamily="2" charset="-122"/>
                            <a:cs typeface="Times New Roman" panose="02020603050405020304" pitchFamily="18" charset="0"/>
                          </a:rPr>
                          <m:t>𝑡</m:t>
                        </m:r>
                      </m:sub>
                    </m:sSub>
                  </m:oMath>
                </a14:m>
                <a:r>
                  <a:rPr lang="en-US" altLang="zh-CN" sz="180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rPr>
                  <a:t>.</a:t>
                </a:r>
                <a:endParaRPr lang="zh-CN" altLang="zh-CN" sz="1800" dirty="0">
                  <a:effectLst/>
                  <a:latin typeface="宋体" panose="02010600030101010101" pitchFamily="2" charset="-122"/>
                  <a:ea typeface="宋体" panose="02010600030101010101" pitchFamily="2" charset="-122"/>
                  <a:cs typeface="宋体" panose="02010600030101010101" pitchFamily="2" charset="-122"/>
                </a:endParaRPr>
              </a:p>
              <a:p>
                <a:pPr lvl="1">
                  <a:lnSpc>
                    <a:spcPct val="130000"/>
                  </a:lnSpc>
                  <a:spcBef>
                    <a:spcPts val="600"/>
                  </a:spcBef>
                </a:pPr>
                <a:endParaRPr lang="zh-CN" altLang="en-US" sz="1600" dirty="0"/>
              </a:p>
            </p:txBody>
          </p:sp>
        </mc:Choice>
        <mc:Fallback xmlns="">
          <p:sp>
            <p:nvSpPr>
              <p:cNvPr id="3" name="内容占位符 2">
                <a:extLst>
                  <a:ext uri="{FF2B5EF4-FFF2-40B4-BE49-F238E27FC236}">
                    <a16:creationId xmlns:a16="http://schemas.microsoft.com/office/drawing/2014/main" id="{6A782912-28FD-46CF-902C-BAEB03DDB69B}"/>
                  </a:ext>
                </a:extLst>
              </p:cNvPr>
              <p:cNvSpPr>
                <a:spLocks noGrp="1" noRot="1" noChangeAspect="1" noMove="1" noResize="1" noEditPoints="1" noAdjustHandles="1" noChangeArrowheads="1" noChangeShapeType="1" noTextEdit="1"/>
              </p:cNvSpPr>
              <p:nvPr>
                <p:ph idx="1"/>
              </p:nvPr>
            </p:nvSpPr>
            <p:spPr>
              <a:xfrm>
                <a:off x="485008" y="738856"/>
                <a:ext cx="11142311" cy="5827044"/>
              </a:xfrm>
              <a:blipFill>
                <a:blip r:embed="rId2"/>
                <a:stretch>
                  <a:fillRect l="-766"/>
                </a:stretch>
              </a:blipFill>
            </p:spPr>
            <p:txBody>
              <a:bodyPr/>
              <a:lstStyle/>
              <a:p>
                <a:r>
                  <a:rPr lang="zh-CN" altLang="en-US">
                    <a:noFill/>
                  </a:rPr>
                  <a:t> </a:t>
                </a:r>
              </a:p>
            </p:txBody>
          </p:sp>
        </mc:Fallback>
      </mc:AlternateContent>
      <p:sp>
        <p:nvSpPr>
          <p:cNvPr id="6" name="标题 1">
            <a:extLst>
              <a:ext uri="{FF2B5EF4-FFF2-40B4-BE49-F238E27FC236}">
                <a16:creationId xmlns:a16="http://schemas.microsoft.com/office/drawing/2014/main" id="{7F28CA29-F1E6-4574-87C6-84E591B00B2E}"/>
              </a:ext>
            </a:extLst>
          </p:cNvPr>
          <p:cNvSpPr>
            <a:spLocks noGrp="1"/>
          </p:cNvSpPr>
          <p:nvPr>
            <p:ph type="title"/>
          </p:nvPr>
        </p:nvSpPr>
        <p:spPr>
          <a:xfrm>
            <a:off x="0" y="-1588"/>
            <a:ext cx="11626850" cy="454026"/>
          </a:xfrm>
        </p:spPr>
        <p:txBody>
          <a:bodyPr>
            <a:normAutofit/>
          </a:bodyPr>
          <a:lstStyle/>
          <a:p>
            <a:r>
              <a:rPr lang="en-US" altLang="zh-CN" b="1" i="0" dirty="0">
                <a:effectLst/>
                <a:latin typeface="Times New Roman" panose="02020603050405020304" pitchFamily="18" charset="0"/>
                <a:cs typeface="Times New Roman" panose="02020603050405020304" pitchFamily="18" charset="0"/>
              </a:rPr>
              <a:t>4 Actuarial Model</a:t>
            </a:r>
            <a:endParaRPr lang="zh-CN" altLang="en-US" dirty="0">
              <a:latin typeface="Times New Roman" panose="02020603050405020304" pitchFamily="18" charset="0"/>
              <a:cs typeface="Times New Roman" panose="02020603050405020304" pitchFamily="18" charset="0"/>
            </a:endParaRPr>
          </a:p>
        </p:txBody>
      </p:sp>
      <p:sp>
        <p:nvSpPr>
          <p:cNvPr id="2" name="灯片编号占位符 1">
            <a:extLst>
              <a:ext uri="{FF2B5EF4-FFF2-40B4-BE49-F238E27FC236}">
                <a16:creationId xmlns:a16="http://schemas.microsoft.com/office/drawing/2014/main" id="{335D3BF7-B240-478D-92B4-C3026EAD46CE}"/>
              </a:ext>
            </a:extLst>
          </p:cNvPr>
          <p:cNvSpPr>
            <a:spLocks noGrp="1"/>
          </p:cNvSpPr>
          <p:nvPr>
            <p:ph type="sldNum" sz="quarter" idx="12"/>
          </p:nvPr>
        </p:nvSpPr>
        <p:spPr/>
        <p:txBody>
          <a:bodyPr/>
          <a:lstStyle/>
          <a:p>
            <a:fld id="{95F28DFE-3F8E-4102-9857-4B52792BF0B2}" type="slidenum">
              <a:rPr lang="zh-CN" altLang="en-US" smtClean="0"/>
              <a:t>18</a:t>
            </a:fld>
            <a:endParaRPr lang="zh-CN" altLang="en-US"/>
          </a:p>
        </p:txBody>
      </p:sp>
    </p:spTree>
    <p:extLst>
      <p:ext uri="{BB962C8B-B14F-4D97-AF65-F5344CB8AC3E}">
        <p14:creationId xmlns:p14="http://schemas.microsoft.com/office/powerpoint/2010/main" val="21622316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DC4DC47C-CD2A-4976-808B-BA7AB8ADD5A5}"/>
                  </a:ext>
                </a:extLst>
              </p:cNvPr>
              <p:cNvSpPr>
                <a:spLocks noGrp="1"/>
              </p:cNvSpPr>
              <p:nvPr>
                <p:ph idx="1"/>
              </p:nvPr>
            </p:nvSpPr>
            <p:spPr>
              <a:xfrm>
                <a:off x="485008" y="738855"/>
                <a:ext cx="10825143" cy="5569179"/>
              </a:xfrm>
            </p:spPr>
            <p:txBody>
              <a:bodyPr>
                <a:normAutofit fontScale="85000" lnSpcReduction="20000"/>
              </a:bodyPr>
              <a:lstStyle/>
              <a:p>
                <a:r>
                  <a:rPr lang="en-US" altLang="zh-CN" sz="2800" b="1" dirty="0">
                    <a:solidFill>
                      <a:srgbClr val="000000"/>
                    </a:solidFill>
                    <a:effectLst/>
                    <a:latin typeface="Times New Roman" panose="02020603050405020304" pitchFamily="18" charset="0"/>
                    <a:ea typeface="等线" panose="02010600030101010101" pitchFamily="2" charset="-122"/>
                  </a:rPr>
                  <a:t>Benefit Contribution Ratio</a:t>
                </a:r>
                <a:endParaRPr lang="en-US" altLang="zh-CN" sz="2800" dirty="0"/>
              </a:p>
              <a:p>
                <a:pPr lvl="1">
                  <a:lnSpc>
                    <a:spcPct val="160000"/>
                  </a:lnSpc>
                </a:pPr>
                <a:r>
                  <a:rPr lang="en-US" altLang="zh-CN" sz="1900" dirty="0">
                    <a:effectLst/>
                    <a:latin typeface="Times New Roman" panose="02020603050405020304" pitchFamily="18" charset="0"/>
                    <a:ea typeface="等线" panose="02010600030101010101" pitchFamily="2" charset="-122"/>
                    <a:cs typeface="Times New Roman" panose="02020603050405020304" pitchFamily="18" charset="0"/>
                  </a:rPr>
                  <a:t>To simplify the symbols in the model, especially the annual subscripts, we take a typical “newcomers” as example to construct the BCR model. The typical “newcomers” participate in the EEPP in year </a:t>
                </a:r>
                <a:r>
                  <a:rPr lang="en-US" altLang="zh-CN" sz="1900" i="1" dirty="0">
                    <a:effectLst/>
                    <a:latin typeface="Times New Roman" panose="02020603050405020304" pitchFamily="18" charset="0"/>
                    <a:ea typeface="等线" panose="02010600030101010101" pitchFamily="2" charset="-122"/>
                    <a:cs typeface="Times New Roman" panose="02020603050405020304" pitchFamily="18" charset="0"/>
                  </a:rPr>
                  <a:t>z</a:t>
                </a:r>
                <a:r>
                  <a:rPr lang="en-US" altLang="zh-CN" sz="1900" dirty="0">
                    <a:effectLst/>
                    <a:latin typeface="Times New Roman" panose="02020603050405020304" pitchFamily="18" charset="0"/>
                    <a:ea typeface="等线" panose="02010600030101010101" pitchFamily="2" charset="-122"/>
                    <a:cs typeface="Times New Roman" panose="02020603050405020304" pitchFamily="18" charset="0"/>
                  </a:rPr>
                  <a:t> and pass away at the life expectancy. </a:t>
                </a:r>
                <a:r>
                  <a:rPr lang="en-US" altLang="zh-CN" sz="1900" dirty="0">
                    <a:effectLst/>
                    <a:latin typeface="Times New Roman" panose="02020603050405020304" pitchFamily="18" charset="0"/>
                    <a:cs typeface="Times New Roman" panose="02020603050405020304" pitchFamily="18" charset="0"/>
                  </a:rPr>
                  <a:t>The actuarial terminal value of contributions for each pension component at age *r* in year *t* is calculated as follows:</a:t>
                </a:r>
              </a:p>
              <a:p>
                <a:pPr marL="0" lvl="1" indent="0" algn="r">
                  <a:spcBef>
                    <a:spcPts val="0"/>
                  </a:spcBef>
                  <a:buNone/>
                </a:pPr>
                <a14:m>
                  <m:oMathPara xmlns:m="http://schemas.openxmlformats.org/officeDocument/2006/math">
                    <m:oMathParaPr>
                      <m:jc m:val="right"/>
                    </m:oMathParaPr>
                    <m:oMath xmlns:m="http://schemas.openxmlformats.org/officeDocument/2006/math">
                      <m:sSub>
                        <m:sSubPr>
                          <m:ctrlPr>
                            <a:rPr lang="zh-CN" altLang="zh-CN" i="1"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a:effectLst/>
                              <a:latin typeface="Cambria Math" panose="02040503050406030204" pitchFamily="18" charset="0"/>
                              <a:ea typeface="宋体" panose="02010600030101010101" pitchFamily="2" charset="-122"/>
                              <a:cs typeface="Times New Roman" panose="02020603050405020304" pitchFamily="18" charset="0"/>
                            </a:rPr>
                            <m:t>𝑂</m:t>
                          </m:r>
                        </m:e>
                        <m:sub>
                          <m:r>
                            <a:rPr lang="en-US" altLang="zh-CN" i="1">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i="1">
                              <a:effectLst/>
                              <a:latin typeface="Cambria Math" panose="02040503050406030204" pitchFamily="18" charset="0"/>
                              <a:ea typeface="宋体" panose="02010600030101010101" pitchFamily="2" charset="-122"/>
                              <a:cs typeface="Times New Roman" panose="02020603050405020304" pitchFamily="18" charset="0"/>
                            </a:rPr>
                            <m:t>𝑟</m:t>
                          </m:r>
                        </m:sub>
                      </m:sSub>
                      <m:r>
                        <a:rPr lang="en-US" altLang="zh-CN"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i="1">
                          <a:effectLst/>
                          <a:latin typeface="Cambria Math" panose="02040503050406030204" pitchFamily="18" charset="0"/>
                          <a:ea typeface="宋体" panose="02010600030101010101" pitchFamily="2" charset="-122"/>
                          <a:cs typeface="Times New Roman" panose="02020603050405020304" pitchFamily="18" charset="0"/>
                        </a:rPr>
                        <m:t>𝑎</m:t>
                      </m:r>
                      <m:nary>
                        <m:naryPr>
                          <m:chr m:val="∑"/>
                          <m:limLoc m:val="undOvr"/>
                          <m:ctrlPr>
                            <a:rPr lang="zh-CN" altLang="zh-CN" i="1">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i="1">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i="1">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i="1">
                              <a:effectLst/>
                              <a:latin typeface="Cambria Math" panose="02040503050406030204" pitchFamily="18" charset="0"/>
                              <a:ea typeface="宋体" panose="02010600030101010101" pitchFamily="2" charset="-122"/>
                              <a:cs typeface="Times New Roman" panose="02020603050405020304" pitchFamily="18" charset="0"/>
                            </a:rPr>
                            <m:t>𝑟</m:t>
                          </m:r>
                          <m:r>
                            <a:rPr lang="en-US" altLang="zh-CN"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i="1">
                              <a:effectLst/>
                              <a:latin typeface="Cambria Math" panose="02040503050406030204" pitchFamily="18" charset="0"/>
                              <a:ea typeface="宋体" panose="02010600030101010101" pitchFamily="2" charset="-122"/>
                              <a:cs typeface="Times New Roman" panose="02020603050405020304" pitchFamily="18" charset="0"/>
                            </a:rPr>
                            <m:t>𝑒</m:t>
                          </m:r>
                        </m:sub>
                        <m:sup>
                          <m:r>
                            <a:rPr lang="en-US" altLang="zh-CN" i="1">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i="1">
                              <a:effectLst/>
                              <a:latin typeface="Cambria Math" panose="02040503050406030204" pitchFamily="18" charset="0"/>
                              <a:ea typeface="宋体" panose="02010600030101010101" pitchFamily="2" charset="-122"/>
                              <a:cs typeface="Times New Roman" panose="02020603050405020304" pitchFamily="18" charset="0"/>
                            </a:rPr>
                            <m:t>−1</m:t>
                          </m:r>
                        </m:sup>
                        <m:e>
                          <m:sSub>
                            <m:sSubPr>
                              <m:ctrlPr>
                                <a:rPr lang="zh-CN" altLang="zh-CN"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a:effectLst/>
                                  <a:latin typeface="Cambria Math" panose="02040503050406030204" pitchFamily="18" charset="0"/>
                                  <a:ea typeface="宋体" panose="02010600030101010101" pitchFamily="2" charset="-122"/>
                                  <a:cs typeface="Times New Roman" panose="02020603050405020304" pitchFamily="18" charset="0"/>
                                </a:rPr>
                                <m:t>𝑞</m:t>
                              </m:r>
                            </m:e>
                            <m:sub>
                              <m:r>
                                <a:rPr lang="en-US" altLang="zh-CN" i="1">
                                  <a:effectLst/>
                                  <a:latin typeface="Cambria Math" panose="02040503050406030204" pitchFamily="18" charset="0"/>
                                  <a:ea typeface="宋体" panose="02010600030101010101" pitchFamily="2" charset="-122"/>
                                  <a:cs typeface="Times New Roman" panose="02020603050405020304" pitchFamily="18" charset="0"/>
                                </a:rPr>
                                <m:t>𝑘</m:t>
                              </m:r>
                            </m:sub>
                          </m:sSub>
                          <m:sSub>
                            <m:sSubPr>
                              <m:ctrlPr>
                                <a:rPr lang="zh-CN" altLang="zh-CN"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a:effectLst/>
                                  <a:latin typeface="Cambria Math" panose="02040503050406030204" pitchFamily="18" charset="0"/>
                                  <a:ea typeface="宋体" panose="02010600030101010101" pitchFamily="2" charset="-122"/>
                                  <a:cs typeface="Times New Roman" panose="02020603050405020304" pitchFamily="18" charset="0"/>
                                </a:rPr>
                                <m:t>𝑑</m:t>
                              </m:r>
                            </m:e>
                            <m:sub>
                              <m:r>
                                <a:rPr lang="en-US" altLang="zh-CN" i="1">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i="1">
                                  <a:effectLst/>
                                  <a:latin typeface="Cambria Math" panose="02040503050406030204" pitchFamily="18" charset="0"/>
                                  <a:ea typeface="宋体" panose="02010600030101010101" pitchFamily="2" charset="-122"/>
                                  <a:cs typeface="Times New Roman" panose="02020603050405020304" pitchFamily="18" charset="0"/>
                                </a:rPr>
                                <m:t>−1</m:t>
                              </m:r>
                            </m:sub>
                          </m:sSub>
                          <m:sSubSup>
                            <m:sSubSupPr>
                              <m:ctrlPr>
                                <a:rPr lang="zh-CN" altLang="zh-CN" i="1">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i="1">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i="1">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i="1">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i="1">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i="1">
                                  <a:effectLst/>
                                  <a:latin typeface="Cambria Math" panose="02040503050406030204" pitchFamily="18" charset="0"/>
                                  <a:ea typeface="宋体" panose="02010600030101010101" pitchFamily="2" charset="-122"/>
                                  <a:cs typeface="Times New Roman" panose="02020603050405020304" pitchFamily="18" charset="0"/>
                                </a:rPr>
                                <m:t>𝑟</m:t>
                              </m:r>
                              <m:r>
                                <a:rPr lang="en-US" altLang="zh-CN" i="1">
                                  <a:effectLst/>
                                  <a:latin typeface="Cambria Math" panose="02040503050406030204" pitchFamily="18" charset="0"/>
                                  <a:ea typeface="宋体" panose="02010600030101010101" pitchFamily="2" charset="-122"/>
                                  <a:cs typeface="Times New Roman" panose="02020603050405020304" pitchFamily="18" charset="0"/>
                                </a:rPr>
                                <m:t>−1</m:t>
                              </m:r>
                            </m:sub>
                            <m:sup>
                              <m:r>
                                <a:rPr lang="en-US" altLang="zh-CN" i="1">
                                  <a:effectLst/>
                                  <a:latin typeface="Cambria Math" panose="02040503050406030204" pitchFamily="18" charset="0"/>
                                  <a:ea typeface="宋体" panose="02010600030101010101" pitchFamily="2" charset="-122"/>
                                  <a:cs typeface="Times New Roman" panose="02020603050405020304" pitchFamily="18" charset="0"/>
                                </a:rPr>
                                <m:t>𝑇</m:t>
                              </m:r>
                            </m:sup>
                          </m:sSubSup>
                          <m:sSup>
                            <m:sSupPr>
                              <m:ctrlPr>
                                <a:rPr lang="zh-CN" altLang="zh-CN"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i="1">
                                      <a:effectLst/>
                                      <a:latin typeface="Cambria Math" panose="02040503050406030204" pitchFamily="18" charset="0"/>
                                      <a:ea typeface="宋体" panose="02010600030101010101" pitchFamily="2" charset="-122"/>
                                      <a:cs typeface="Times New Roman" panose="02020603050405020304" pitchFamily="18" charset="0"/>
                                    </a:rPr>
                                    <m:t>𝑢</m:t>
                                  </m:r>
                                </m:e>
                              </m:d>
                            </m:e>
                            <m:sup>
                              <m:r>
                                <a:rPr lang="en-US" altLang="zh-CN" i="1">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i="1">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i="1">
                                  <a:effectLst/>
                                  <a:latin typeface="Cambria Math" panose="02040503050406030204" pitchFamily="18" charset="0"/>
                                  <a:ea typeface="宋体" panose="02010600030101010101" pitchFamily="2" charset="-122"/>
                                  <a:cs typeface="Times New Roman" panose="02020603050405020304" pitchFamily="18" charset="0"/>
                                </a:rPr>
                                <m:t>𝑘</m:t>
                              </m:r>
                            </m:sup>
                          </m:sSup>
                        </m:e>
                      </m:nary>
                      <m:r>
                        <a:rPr lang="en-US" altLang="zh-CN" i="1">
                          <a:effectLst/>
                          <a:latin typeface="Cambria Math" panose="02040503050406030204" pitchFamily="18" charset="0"/>
                          <a:ea typeface="宋体" panose="02010600030101010101" pitchFamily="2" charset="-122"/>
                          <a:cs typeface="Times New Roman" panose="02020603050405020304" pitchFamily="18" charset="0"/>
                        </a:rPr>
                        <m:t>            </m:t>
                      </m:r>
                      <m:r>
                        <a:rPr lang="en-US" altLang="zh-CN" b="1" i="1" smtClean="0">
                          <a:effectLst/>
                          <a:latin typeface="Cambria Math" panose="02040503050406030204" pitchFamily="18" charset="0"/>
                          <a:ea typeface="宋体" panose="02010600030101010101" pitchFamily="2" charset="-122"/>
                          <a:cs typeface="Times New Roman" panose="02020603050405020304" pitchFamily="18" charset="0"/>
                        </a:rPr>
                        <m:t>                             </m:t>
                      </m:r>
                      <m:r>
                        <a:rPr lang="en-US" altLang="zh-CN" i="1">
                          <a:effectLst/>
                          <a:latin typeface="Cambria Math" panose="02040503050406030204" pitchFamily="18" charset="0"/>
                          <a:ea typeface="宋体" panose="02010600030101010101" pitchFamily="2" charset="-122"/>
                          <a:cs typeface="Times New Roman" panose="02020603050405020304" pitchFamily="18" charset="0"/>
                        </a:rPr>
                        <m:t>           </m:t>
                      </m:r>
                      <m:d>
                        <m:dPr>
                          <m:ctrlPr>
                            <a:rPr lang="en-US" altLang="zh-CN" i="1">
                              <a:effectLst/>
                              <a:latin typeface="Cambria Math" panose="02040503050406030204" pitchFamily="18" charset="0"/>
                              <a:ea typeface="宋体" panose="02010600030101010101" pitchFamily="2" charset="-122"/>
                              <a:cs typeface="Times New Roman" panose="02020603050405020304" pitchFamily="18" charset="0"/>
                            </a:rPr>
                          </m:ctrlPr>
                        </m:dPr>
                        <m:e>
                          <m:r>
                            <a:rPr lang="en-US" altLang="zh-CN" b="1" i="1" smtClean="0">
                              <a:effectLst/>
                              <a:latin typeface="Cambria Math" panose="02040503050406030204" pitchFamily="18" charset="0"/>
                              <a:ea typeface="宋体" panose="02010600030101010101" pitchFamily="2" charset="-122"/>
                              <a:cs typeface="Times New Roman" panose="02020603050405020304" pitchFamily="18" charset="0"/>
                            </a:rPr>
                            <m:t>𝟗</m:t>
                          </m:r>
                        </m:e>
                      </m:d>
                    </m:oMath>
                  </m:oMathPara>
                </a14:m>
                <a:endParaRPr lang="en-US" altLang="zh-CN" dirty="0">
                  <a:effectLst/>
                  <a:latin typeface="黑体" panose="02010609060101010101" pitchFamily="49" charset="-122"/>
                  <a:ea typeface="宋体" panose="02010600030101010101" pitchFamily="2" charset="-122"/>
                  <a:cs typeface="Times New Roman" panose="02020603050405020304" pitchFamily="18" charset="0"/>
                </a:endParaRPr>
              </a:p>
              <a:p>
                <a:pPr marL="0" lvl="1" indent="0" algn="r">
                  <a:lnSpc>
                    <a:spcPct val="115000"/>
                  </a:lnSpc>
                  <a:spcBef>
                    <a:spcPts val="0"/>
                  </a:spcBef>
                  <a:buNone/>
                </a:pPr>
                <a14:m>
                  <m:oMathPara xmlns:m="http://schemas.openxmlformats.org/officeDocument/2006/math">
                    <m:oMathParaPr>
                      <m:jc m:val="right"/>
                    </m:oMathParaPr>
                    <m:oMath xmlns:m="http://schemas.openxmlformats.org/officeDocument/2006/math">
                      <m:sSub>
                        <m:sSub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𝑄</m:t>
                          </m:r>
                        </m:e>
                        <m:sub>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𝑟</m:t>
                          </m:r>
                        </m:sub>
                      </m:sSub>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𝑎</m:t>
                      </m:r>
                      <m:nary>
                        <m:naryPr>
                          <m:chr m:val="∑"/>
                          <m:limLoc m:val="undOv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𝑟</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𝑒</m:t>
                          </m:r>
                        </m:sub>
                        <m:sup>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−1</m:t>
                          </m:r>
                        </m:sup>
                        <m:e>
                          <m:sSub>
                            <m:sSub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𝑐</m:t>
                              </m:r>
                            </m:e>
                            <m:sub>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𝑘</m:t>
                              </m:r>
                            </m:sub>
                          </m:sSub>
                          <m:sSub>
                            <m:sSub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𝑑</m:t>
                              </m:r>
                            </m:e>
                            <m:sub>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−1</m:t>
                              </m:r>
                            </m:sub>
                          </m:sSub>
                          <m:sSubSup>
                            <m:sSub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𝑟</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−1</m:t>
                              </m:r>
                            </m:sub>
                            <m:sup>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𝑇</m:t>
                              </m:r>
                            </m:sup>
                          </m:sSubSup>
                          <m:nary>
                            <m:naryPr>
                              <m:chr m:val="∏"/>
                              <m:limLoc m:val="undOv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h</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𝑘</m:t>
                              </m:r>
                            </m:sub>
                            <m:sup>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−1</m:t>
                              </m:r>
                            </m:sup>
                            <m:e>
                              <m:d>
                                <m:d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1+</m:t>
                                  </m:r>
                                  <m:sSub>
                                    <m:sSub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𝑗</m:t>
                                      </m:r>
                                    </m:e>
                                    <m:sub>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h</m:t>
                                      </m:r>
                                    </m:sub>
                                  </m:sSub>
                                </m:e>
                              </m:d>
                            </m:e>
                          </m:nary>
                        </m:e>
                      </m:nary>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             </m:t>
                      </m:r>
                      <m:r>
                        <a:rPr lang="en-US" altLang="zh-CN" b="1" i="1" kern="100" smtClean="0">
                          <a:effectLst/>
                          <a:latin typeface="Cambria Math" panose="02040503050406030204" pitchFamily="18" charset="0"/>
                          <a:ea typeface="宋体" panose="02010600030101010101" pitchFamily="2" charset="-122"/>
                          <a:cs typeface="Times New Roman" panose="02020603050405020304" pitchFamily="18" charset="0"/>
                        </a:rPr>
                        <m:t>                          </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        (1</m:t>
                      </m:r>
                      <m:r>
                        <a:rPr lang="en-US" altLang="zh-CN" b="1" i="1" kern="100" smtClean="0">
                          <a:effectLst/>
                          <a:latin typeface="Cambria Math" panose="02040503050406030204" pitchFamily="18" charset="0"/>
                          <a:ea typeface="宋体" panose="02010600030101010101" pitchFamily="2" charset="-122"/>
                          <a:cs typeface="Times New Roman" panose="02020603050405020304" pitchFamily="18" charset="0"/>
                        </a:rPr>
                        <m:t>𝟎</m:t>
                      </m:r>
                      <m:r>
                        <a:rPr lang="en-US" altLang="zh-CN" i="1" kern="100">
                          <a:effectLst/>
                          <a:latin typeface="Cambria Math" panose="02040503050406030204" pitchFamily="18" charset="0"/>
                          <a:ea typeface="宋体" panose="02010600030101010101" pitchFamily="2" charset="-122"/>
                          <a:cs typeface="Times New Roman" panose="02020603050405020304" pitchFamily="18" charset="0"/>
                        </a:rPr>
                        <m:t>) </m:t>
                      </m:r>
                    </m:oMath>
                  </m:oMathPara>
                </a14:m>
                <a:endParaRPr lang="en-US" altLang="zh-CN" kern="100" dirty="0">
                  <a:effectLst/>
                  <a:latin typeface="等线" panose="02010600030101010101" pitchFamily="2" charset="-122"/>
                  <a:ea typeface="等线" panose="02010600030101010101" pitchFamily="2" charset="-122"/>
                  <a:cs typeface="Times New Roman" panose="02020603050405020304" pitchFamily="18" charset="0"/>
                </a:endParaRPr>
              </a:p>
              <a:p>
                <a:pPr marL="0" indent="0" algn="r">
                  <a:lnSpc>
                    <a:spcPct val="115000"/>
                  </a:lnSpc>
                  <a:buNone/>
                </a:pPr>
                <a14:m>
                  <m:oMathPara xmlns:m="http://schemas.openxmlformats.org/officeDocument/2006/math">
                    <m:oMathParaPr>
                      <m:jc m:val="right"/>
                    </m:oMathParaPr>
                    <m:oMath xmlns:m="http://schemas.openxmlformats.org/officeDocument/2006/math">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𝑅</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𝑟</m:t>
                          </m:r>
                        </m:sub>
                      </m:s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𝑎</m:t>
                      </m:r>
                      <m:nary>
                        <m:naryPr>
                          <m:chr m:val="∑"/>
                          <m:limLoc m:val="undOv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𝑡</m:t>
                          </m:r>
                          <m:r>
                            <a:rPr lang="zh-CN" altLang="en-US" sz="2000" i="1" kern="100">
                              <a:effectLst/>
                              <a:latin typeface="Cambria Math" panose="02040503050406030204" pitchFamily="18" charset="0"/>
                              <a:ea typeface="微软雅黑" panose="020B0503020204020204" pitchFamily="34" charset="-122"/>
                              <a:cs typeface="微软雅黑" panose="020B0503020204020204" pitchFamily="34" charset="-122"/>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𝑟</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𝑒</m:t>
                          </m:r>
                        </m:sub>
                        <m:sup>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sup>
                        <m:e>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𝑞</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𝑘</m:t>
                              </m:r>
                            </m:sub>
                          </m:sSub>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𝑑</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sub>
                          </m:sSub>
                          <m:d>
                            <m:d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𝑟</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sSubSup>
                                <m:sSubSup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𝑟</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sub>
                                <m:sup>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𝑇</m:t>
                                  </m:r>
                                </m:sup>
                              </m:sSubSup>
                            </m:e>
                          </m:d>
                          <m:nary>
                            <m:naryPr>
                              <m:chr m:val="∏"/>
                              <m:limLoc m:val="undOv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h</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𝑘</m:t>
                              </m:r>
                            </m:sub>
                            <m:sup>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sup>
                            <m:e>
                              <m:d>
                                <m:d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𝑖</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h</m:t>
                                      </m:r>
                                    </m:sub>
                                  </m:sSub>
                                </m:e>
                              </m:d>
                            </m:e>
                          </m:nary>
                        </m:e>
                      </m:nary>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     </m:t>
                      </m:r>
                      <m:r>
                        <a:rPr lang="en-US" altLang="zh-CN" sz="2000" b="1" i="1" kern="100" smtClean="0">
                          <a:effectLst/>
                          <a:latin typeface="Cambria Math" panose="02040503050406030204" pitchFamily="18" charset="0"/>
                          <a:ea typeface="宋体" panose="02010600030101010101" pitchFamily="2" charset="-122"/>
                          <a:cs typeface="Times New Roman" panose="02020603050405020304" pitchFamily="18" charset="0"/>
                        </a:rPr>
                        <m:t>                    </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     (1</m:t>
                      </m:r>
                      <m:r>
                        <a:rPr lang="en-US" altLang="zh-CN" sz="2000" b="1" i="1" kern="100" smtClean="0">
                          <a:effectLst/>
                          <a:latin typeface="Cambria Math" panose="02040503050406030204" pitchFamily="18" charset="0"/>
                          <a:ea typeface="宋体" panose="02010600030101010101" pitchFamily="2" charset="-122"/>
                          <a:cs typeface="Times New Roman" panose="02020603050405020304" pitchFamily="18" charset="0"/>
                        </a:rPr>
                        <m:t>𝟏</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oMath>
                  </m:oMathPara>
                </a14:m>
                <a:endParaRPr lang="en-US"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a:p>
                <a:pPr marL="0" indent="0" algn="r">
                  <a:lnSpc>
                    <a:spcPct val="115000"/>
                  </a:lnSpc>
                  <a:buNone/>
                </a:pPr>
                <a14:m>
                  <m:oMathPara xmlns:m="http://schemas.openxmlformats.org/officeDocument/2006/math">
                    <m:oMathParaPr>
                      <m:jc m:val="right"/>
                    </m:oMathParaPr>
                    <m:oMath xmlns:m="http://schemas.openxmlformats.org/officeDocument/2006/math">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𝑇</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𝑟</m:t>
                          </m:r>
                        </m:sub>
                      </m:s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𝑎</m:t>
                      </m:r>
                      <m:nary>
                        <m:naryPr>
                          <m:chr m:val="∑"/>
                          <m:limLoc m:val="undOv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𝑟</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𝑒</m:t>
                          </m:r>
                        </m:sub>
                        <m:sup>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sup>
                        <m:e>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𝑐</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𝑘</m:t>
                              </m:r>
                            </m:sub>
                          </m:sSub>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𝑑</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sub>
                          </m:sSub>
                          <m:d>
                            <m:d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𝑟</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sSubSup>
                                <m:sSubSup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𝑆</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𝑘</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𝑟</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sub>
                                <m:sup>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𝑇</m:t>
                                  </m:r>
                                </m:sup>
                              </m:sSubSup>
                            </m:e>
                          </m:d>
                          <m:nary>
                            <m:naryPr>
                              <m:chr m:val="∏"/>
                              <m:limLoc m:val="undOv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h</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𝑘</m:t>
                              </m:r>
                            </m:sub>
                            <m:sup>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𝑡</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sup>
                            <m:e>
                              <m:d>
                                <m:d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1+</m:t>
                                  </m:r>
                                  <m:sSub>
                                    <m:sSubPr>
                                      <m:ctrlPr>
                                        <a:rPr lang="zh-CN" altLang="zh-CN" sz="20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𝑖</m:t>
                                      </m:r>
                                    </m:e>
                                    <m:sub>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h</m:t>
                                      </m:r>
                                    </m:sub>
                                  </m:sSub>
                                </m:e>
                              </m:d>
                            </m:e>
                          </m:nary>
                        </m:e>
                      </m:nary>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   </m:t>
                      </m:r>
                      <m:r>
                        <a:rPr lang="en-US" altLang="zh-CN" sz="2000" b="1" i="1" kern="100" smtClean="0">
                          <a:effectLst/>
                          <a:latin typeface="Cambria Math" panose="02040503050406030204" pitchFamily="18" charset="0"/>
                          <a:ea typeface="宋体" panose="02010600030101010101" pitchFamily="2" charset="-122"/>
                          <a:cs typeface="Times New Roman" panose="02020603050405020304" pitchFamily="18" charset="0"/>
                        </a:rPr>
                        <m:t>                  </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  </m:t>
                      </m:r>
                      <m:r>
                        <a:rPr lang="en-US" altLang="zh-CN" sz="2000" b="1" i="1" kern="100" smtClean="0">
                          <a:effectLst/>
                          <a:latin typeface="Cambria Math" panose="02040503050406030204" pitchFamily="18" charset="0"/>
                          <a:ea typeface="宋体" panose="02010600030101010101" pitchFamily="2" charset="-122"/>
                          <a:cs typeface="Times New Roman" panose="02020603050405020304" pitchFamily="18" charset="0"/>
                        </a:rPr>
                        <m:t>     </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   (1</m:t>
                      </m:r>
                      <m:r>
                        <a:rPr lang="en-US" altLang="zh-CN" sz="2000" b="1" i="1" kern="100" smtClean="0">
                          <a:effectLst/>
                          <a:latin typeface="Cambria Math" panose="02040503050406030204" pitchFamily="18" charset="0"/>
                          <a:ea typeface="宋体" panose="02010600030101010101" pitchFamily="2" charset="-122"/>
                          <a:cs typeface="Times New Roman" panose="02020603050405020304" pitchFamily="18" charset="0"/>
                        </a:rPr>
                        <m:t>𝟐</m:t>
                      </m:r>
                      <m:r>
                        <a:rPr lang="en-US" altLang="zh-CN" sz="2000" i="1" kern="100">
                          <a:effectLst/>
                          <a:latin typeface="Cambria Math" panose="02040503050406030204" pitchFamily="18" charset="0"/>
                          <a:ea typeface="宋体" panose="02010600030101010101" pitchFamily="2" charset="-122"/>
                          <a:cs typeface="Times New Roman" panose="02020603050405020304" pitchFamily="18" charset="0"/>
                        </a:rPr>
                        <m:t>)</m:t>
                      </m:r>
                    </m:oMath>
                  </m:oMathPara>
                </a14:m>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a:p>
                <a:pPr marL="269240" indent="266700" algn="just">
                  <a:lnSpc>
                    <a:spcPct val="115000"/>
                  </a:lnSpc>
                </a:pP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marL="357188" lvl="1" indent="266700" algn="just">
                  <a:lnSpc>
                    <a:spcPct val="115000"/>
                  </a:lnSpc>
                </a:pPr>
                <a:endParaRPr lang="zh-CN" altLang="zh-CN" sz="1400" kern="100" dirty="0">
                  <a:effectLst/>
                  <a:latin typeface="等线" panose="02010600030101010101" pitchFamily="2" charset="-122"/>
                  <a:ea typeface="等线" panose="02010600030101010101" pitchFamily="2" charset="-122"/>
                  <a:cs typeface="Times New Roman" panose="02020603050405020304" pitchFamily="18" charset="0"/>
                </a:endParaRPr>
              </a:p>
              <a:p>
                <a:pPr marL="355600" lvl="1" indent="0">
                  <a:buNone/>
                </a:pPr>
                <a:endParaRPr lang="zh-CN" altLang="en-US" dirty="0">
                  <a:latin typeface="黑体" panose="02010609060101010101" pitchFamily="49" charset="-122"/>
                  <a:ea typeface="黑体" panose="02010609060101010101" pitchFamily="49" charset="-122"/>
                </a:endParaRPr>
              </a:p>
            </p:txBody>
          </p:sp>
        </mc:Choice>
        <mc:Fallback xmlns="">
          <p:sp>
            <p:nvSpPr>
              <p:cNvPr id="3" name="内容占位符 2">
                <a:extLst>
                  <a:ext uri="{FF2B5EF4-FFF2-40B4-BE49-F238E27FC236}">
                    <a16:creationId xmlns:a16="http://schemas.microsoft.com/office/drawing/2014/main" id="{DC4DC47C-CD2A-4976-808B-BA7AB8ADD5A5}"/>
                  </a:ext>
                </a:extLst>
              </p:cNvPr>
              <p:cNvSpPr>
                <a:spLocks noGrp="1" noRot="1" noChangeAspect="1" noMove="1" noResize="1" noEditPoints="1" noAdjustHandles="1" noChangeArrowheads="1" noChangeShapeType="1" noTextEdit="1"/>
              </p:cNvSpPr>
              <p:nvPr>
                <p:ph idx="1"/>
              </p:nvPr>
            </p:nvSpPr>
            <p:spPr>
              <a:xfrm>
                <a:off x="485008" y="738855"/>
                <a:ext cx="10825143" cy="5569179"/>
              </a:xfrm>
              <a:blipFill>
                <a:blip r:embed="rId2"/>
                <a:stretch>
                  <a:fillRect l="-789"/>
                </a:stretch>
              </a:blipFill>
            </p:spPr>
            <p:txBody>
              <a:bodyPr/>
              <a:lstStyle/>
              <a:p>
                <a:r>
                  <a:rPr lang="zh-CN" altLang="en-US">
                    <a:noFill/>
                  </a:rPr>
                  <a:t> </a:t>
                </a:r>
              </a:p>
            </p:txBody>
          </p:sp>
        </mc:Fallback>
      </mc:AlternateContent>
      <p:sp>
        <p:nvSpPr>
          <p:cNvPr id="6" name="标题 1">
            <a:extLst>
              <a:ext uri="{FF2B5EF4-FFF2-40B4-BE49-F238E27FC236}">
                <a16:creationId xmlns:a16="http://schemas.microsoft.com/office/drawing/2014/main" id="{4BF664F5-FC0D-47D2-B716-018A7E0F07FA}"/>
              </a:ext>
            </a:extLst>
          </p:cNvPr>
          <p:cNvSpPr>
            <a:spLocks noGrp="1"/>
          </p:cNvSpPr>
          <p:nvPr>
            <p:ph type="title"/>
          </p:nvPr>
        </p:nvSpPr>
        <p:spPr>
          <a:xfrm>
            <a:off x="0" y="-1588"/>
            <a:ext cx="11626850" cy="454026"/>
          </a:xfrm>
        </p:spPr>
        <p:txBody>
          <a:bodyPr>
            <a:normAutofit/>
          </a:bodyPr>
          <a:lstStyle/>
          <a:p>
            <a:r>
              <a:rPr lang="en-US" altLang="zh-CN" b="1" i="0" dirty="0">
                <a:effectLst/>
                <a:latin typeface="Times New Roman" panose="02020603050405020304" pitchFamily="18" charset="0"/>
                <a:cs typeface="Times New Roman" panose="02020603050405020304" pitchFamily="18" charset="0"/>
              </a:rPr>
              <a:t>4 Actuarial Model</a:t>
            </a:r>
            <a:endParaRPr lang="zh-CN" altLang="en-US" dirty="0">
              <a:latin typeface="Times New Roman" panose="02020603050405020304" pitchFamily="18" charset="0"/>
              <a:cs typeface="Times New Roman" panose="02020603050405020304" pitchFamily="18" charset="0"/>
            </a:endParaRPr>
          </a:p>
        </p:txBody>
      </p:sp>
      <p:sp>
        <p:nvSpPr>
          <p:cNvPr id="2" name="灯片编号占位符 1">
            <a:extLst>
              <a:ext uri="{FF2B5EF4-FFF2-40B4-BE49-F238E27FC236}">
                <a16:creationId xmlns:a16="http://schemas.microsoft.com/office/drawing/2014/main" id="{76E8F5EF-1169-4293-9C24-68EF5085DDC0}"/>
              </a:ext>
            </a:extLst>
          </p:cNvPr>
          <p:cNvSpPr>
            <a:spLocks noGrp="1"/>
          </p:cNvSpPr>
          <p:nvPr>
            <p:ph type="sldNum" sz="quarter" idx="12"/>
          </p:nvPr>
        </p:nvSpPr>
        <p:spPr/>
        <p:txBody>
          <a:bodyPr/>
          <a:lstStyle/>
          <a:p>
            <a:fld id="{95F28DFE-3F8E-4102-9857-4B52792BF0B2}" type="slidenum">
              <a:rPr lang="zh-CN" altLang="en-US" smtClean="0"/>
              <a:t>19</a:t>
            </a:fld>
            <a:endParaRPr lang="zh-CN" altLang="en-US"/>
          </a:p>
        </p:txBody>
      </p:sp>
    </p:spTree>
    <p:extLst>
      <p:ext uri="{BB962C8B-B14F-4D97-AF65-F5344CB8AC3E}">
        <p14:creationId xmlns:p14="http://schemas.microsoft.com/office/powerpoint/2010/main" val="1206794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99742A21-F4C3-4156-BC40-4492B87D2694}"/>
              </a:ext>
            </a:extLst>
          </p:cNvPr>
          <p:cNvSpPr>
            <a:spLocks noGrp="1"/>
          </p:cNvSpPr>
          <p:nvPr>
            <p:ph idx="1"/>
          </p:nvPr>
        </p:nvSpPr>
        <p:spPr>
          <a:xfrm>
            <a:off x="414689" y="891973"/>
            <a:ext cx="11412550" cy="5706790"/>
          </a:xfrm>
        </p:spPr>
        <p:txBody>
          <a:bodyPr>
            <a:normAutofit/>
          </a:bodyPr>
          <a:lstStyle/>
          <a:p>
            <a:pPr>
              <a:spcBef>
                <a:spcPts val="0"/>
              </a:spcBef>
            </a:pPr>
            <a:r>
              <a:rPr lang="en-US" altLang="zh-CN" sz="1800" dirty="0">
                <a:solidFill>
                  <a:srgbClr val="000000"/>
                </a:solidFill>
                <a:effectLst/>
                <a:latin typeface="Times New Roman" panose="02020603050405020304" pitchFamily="18" charset="0"/>
                <a:ea typeface="等线" panose="02010600030101010101" pitchFamily="2" charset="-122"/>
              </a:rPr>
              <a:t>The social security system serves as a foundational element of modern state governance</a:t>
            </a:r>
            <a:r>
              <a:rPr lang="en-US" altLang="zh-CN" sz="1800" dirty="0">
                <a:solidFill>
                  <a:srgbClr val="000000"/>
                </a:solidFill>
                <a:latin typeface="Times New Roman" panose="02020603050405020304" pitchFamily="18" charset="0"/>
                <a:ea typeface="等线" panose="02010600030101010101" pitchFamily="2" charset="-122"/>
              </a:rPr>
              <a:t>. </a:t>
            </a:r>
            <a:r>
              <a:rPr lang="en-US" altLang="zh-CN" sz="1800" dirty="0">
                <a:solidFill>
                  <a:srgbClr val="000000"/>
                </a:solidFill>
                <a:latin typeface="Times New Roman" panose="02020603050405020304" pitchFamily="18" charset="0"/>
              </a:rPr>
              <a:t>Pension policy is a </a:t>
            </a:r>
            <a:r>
              <a:rPr lang="en-US" altLang="zh-CN" sz="1800" dirty="0">
                <a:solidFill>
                  <a:srgbClr val="000000"/>
                </a:solidFill>
                <a:effectLst/>
                <a:latin typeface="Times New Roman" panose="02020603050405020304" pitchFamily="18" charset="0"/>
                <a:ea typeface="等线" panose="02010600030101010101" pitchFamily="2" charset="-122"/>
              </a:rPr>
              <a:t>central component of this system.</a:t>
            </a:r>
            <a:endParaRPr lang="en-US" altLang="zh-CN" sz="1800" dirty="0">
              <a:effectLst/>
              <a:latin typeface="+mn-ea"/>
              <a:cs typeface="宋体" panose="02010600030101010101" pitchFamily="2" charset="-122"/>
            </a:endParaRPr>
          </a:p>
          <a:p>
            <a:pPr algn="just">
              <a:spcBef>
                <a:spcPts val="0"/>
              </a:spcBef>
            </a:pPr>
            <a:r>
              <a:rPr lang="en-US" altLang="zh-CN" sz="1800"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A well-structured pension system supports economic growth through three key mechanisms: </a:t>
            </a:r>
          </a:p>
          <a:p>
            <a:pPr lvl="1" algn="just">
              <a:spcBef>
                <a:spcPts val="0"/>
              </a:spcBef>
            </a:pPr>
            <a:r>
              <a:rPr lang="en-US" altLang="zh-CN" sz="1800" kern="10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rPr>
              <a:t>F</a:t>
            </a:r>
            <a:r>
              <a:rPr lang="en-US" altLang="zh-CN" sz="1800"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unctions as an automatic stabilizer that smoothens economic</a:t>
            </a:r>
          </a:p>
          <a:p>
            <a:pPr lvl="1" algn="just">
              <a:spcBef>
                <a:spcPts val="0"/>
              </a:spcBef>
            </a:pPr>
            <a:r>
              <a:rPr lang="en-US" altLang="zh-CN" sz="1800"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Facilitates financial market development </a:t>
            </a:r>
          </a:p>
          <a:p>
            <a:pPr lvl="1" algn="just">
              <a:spcBef>
                <a:spcPts val="0"/>
              </a:spcBef>
            </a:pPr>
            <a:r>
              <a:rPr lang="en-US" altLang="zh-CN" sz="1800" kern="10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rPr>
              <a:t>E</a:t>
            </a:r>
            <a:r>
              <a:rPr lang="en-US" altLang="zh-CN" sz="1800"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nhances labor market efficiency by improving the allocation of human capital. </a:t>
            </a:r>
          </a:p>
          <a:p>
            <a:pPr algn="just">
              <a:spcBef>
                <a:spcPts val="0"/>
              </a:spcBef>
            </a:pPr>
            <a:r>
              <a:rPr lang="en-US" altLang="zh-CN" sz="1800" dirty="0">
                <a:solidFill>
                  <a:srgbClr val="000000"/>
                </a:solidFill>
                <a:effectLst/>
                <a:latin typeface="Times New Roman" panose="02020603050405020304" pitchFamily="18" charset="0"/>
                <a:ea typeface="宋体" panose="02010600030101010101" pitchFamily="2" charset="-122"/>
              </a:rPr>
              <a:t>China's pension system comprises three main pillars:</a:t>
            </a:r>
          </a:p>
          <a:p>
            <a:pPr lvl="1" algn="just">
              <a:spcBef>
                <a:spcPts val="0"/>
              </a:spcBef>
            </a:pPr>
            <a:r>
              <a:rPr lang="en-US" altLang="zh-CN" sz="1800" dirty="0">
                <a:solidFill>
                  <a:srgbClr val="000000"/>
                </a:solidFill>
                <a:latin typeface="Times New Roman" panose="02020603050405020304" pitchFamily="18" charset="0"/>
                <a:ea typeface="宋体" panose="02010600030101010101" pitchFamily="2" charset="-122"/>
              </a:rPr>
              <a:t>B</a:t>
            </a:r>
            <a:r>
              <a:rPr lang="en-US" altLang="zh-CN" sz="1800" dirty="0">
                <a:solidFill>
                  <a:srgbClr val="000000"/>
                </a:solidFill>
                <a:effectLst/>
                <a:latin typeface="Times New Roman" panose="02020603050405020304" pitchFamily="18" charset="0"/>
                <a:ea typeface="宋体" panose="02010600030101010101" pitchFamily="2" charset="-122"/>
              </a:rPr>
              <a:t>asic pension(first pillar): </a:t>
            </a:r>
            <a:r>
              <a:rPr lang="en-US" altLang="zh-CN" sz="1800" dirty="0">
                <a:solidFill>
                  <a:srgbClr val="000000"/>
                </a:solidFill>
                <a:effectLst/>
                <a:latin typeface="Times New Roman" panose="02020603050405020304" pitchFamily="18" charset="0"/>
                <a:ea typeface="等线" panose="02010600030101010101" pitchFamily="2" charset="-122"/>
              </a:rPr>
              <a:t>established through mandatory legislation</a:t>
            </a:r>
            <a:endParaRPr lang="en-US" altLang="zh-CN" sz="1800" dirty="0">
              <a:solidFill>
                <a:srgbClr val="000000"/>
              </a:solidFill>
              <a:effectLst/>
              <a:latin typeface="Times New Roman" panose="02020603050405020304" pitchFamily="18" charset="0"/>
              <a:ea typeface="宋体" panose="02010600030101010101" pitchFamily="2" charset="-122"/>
            </a:endParaRPr>
          </a:p>
          <a:p>
            <a:pPr lvl="1" algn="just">
              <a:spcBef>
                <a:spcPts val="0"/>
              </a:spcBef>
            </a:pPr>
            <a:r>
              <a:rPr lang="en-US" altLang="zh-CN" sz="1800" dirty="0">
                <a:solidFill>
                  <a:srgbClr val="000000"/>
                </a:solidFill>
                <a:latin typeface="Times New Roman" panose="02020603050405020304" pitchFamily="18" charset="0"/>
                <a:ea typeface="宋体" panose="02010600030101010101" pitchFamily="2" charset="-122"/>
              </a:rPr>
              <a:t>E</a:t>
            </a:r>
            <a:r>
              <a:rPr lang="en-US" altLang="zh-CN" sz="1800" dirty="0">
                <a:solidFill>
                  <a:srgbClr val="000000"/>
                </a:solidFill>
                <a:effectLst/>
                <a:latin typeface="Times New Roman" panose="02020603050405020304" pitchFamily="18" charset="0"/>
                <a:ea typeface="宋体" panose="02010600030101010101" pitchFamily="2" charset="-122"/>
              </a:rPr>
              <a:t>nterprise annuity(second pillar): are voluntarily established by employers and employees</a:t>
            </a:r>
          </a:p>
          <a:p>
            <a:pPr lvl="1" algn="just">
              <a:spcBef>
                <a:spcPts val="0"/>
              </a:spcBef>
            </a:pPr>
            <a:r>
              <a:rPr lang="en-US" altLang="zh-CN" sz="1800" dirty="0">
                <a:solidFill>
                  <a:srgbClr val="000000"/>
                </a:solidFill>
                <a:effectLst/>
                <a:latin typeface="Times New Roman" panose="02020603050405020304" pitchFamily="18" charset="0"/>
                <a:ea typeface="宋体" panose="02010600030101010101" pitchFamily="2" charset="-122"/>
              </a:rPr>
              <a:t>Personal pension(third pillar): voluntarily contributed to by individuals</a:t>
            </a:r>
          </a:p>
          <a:p>
            <a:pPr algn="just"/>
            <a:r>
              <a:rPr lang="en-US" altLang="zh-CN" sz="1800" dirty="0">
                <a:solidFill>
                  <a:srgbClr val="000000"/>
                </a:solidFill>
                <a:effectLst/>
                <a:latin typeface="Times New Roman" panose="02020603050405020304" pitchFamily="18" charset="0"/>
                <a:ea typeface="宋体" panose="02010600030101010101" pitchFamily="2" charset="-122"/>
              </a:rPr>
              <a:t>The coordinated development of these three pillars helps address varied and multi-tiered retirement demands.</a:t>
            </a:r>
            <a:endParaRPr lang="en-US" altLang="zh-CN" sz="1800" kern="100" dirty="0">
              <a:latin typeface="+mn-ea"/>
              <a:cs typeface="Times New Roman" panose="02020603050405020304" pitchFamily="18" charset="0"/>
            </a:endParaRPr>
          </a:p>
          <a:p>
            <a:pPr marL="0" indent="0">
              <a:spcBef>
                <a:spcPts val="0"/>
              </a:spcBef>
              <a:buNone/>
            </a:pPr>
            <a:endParaRPr lang="en-US" altLang="zh-CN" dirty="0">
              <a:solidFill>
                <a:srgbClr val="000000"/>
              </a:solidFill>
              <a:latin typeface="+mn-ea"/>
              <a:cs typeface="Times New Roman" panose="02020603050405020304" pitchFamily="18" charset="0"/>
            </a:endParaRPr>
          </a:p>
        </p:txBody>
      </p:sp>
      <p:sp>
        <p:nvSpPr>
          <p:cNvPr id="5" name="标题 4">
            <a:extLst>
              <a:ext uri="{FF2B5EF4-FFF2-40B4-BE49-F238E27FC236}">
                <a16:creationId xmlns:a16="http://schemas.microsoft.com/office/drawing/2014/main" id="{DCC257A7-A07F-4AEA-95A6-7F43E4F2A2B2}"/>
              </a:ext>
            </a:extLst>
          </p:cNvPr>
          <p:cNvSpPr>
            <a:spLocks noGrp="1"/>
          </p:cNvSpPr>
          <p:nvPr>
            <p:ph type="title"/>
          </p:nvPr>
        </p:nvSpPr>
        <p:spPr/>
        <p:txBody>
          <a:bodyPr>
            <a:normAutofit/>
          </a:bodyPr>
          <a:lstStyle/>
          <a:p>
            <a:r>
              <a:rPr lang="en-US" altLang="zh-CN" sz="2400" b="1" dirty="0">
                <a:effectLst/>
                <a:latin typeface="Times New Roman" panose="02020603050405020304" pitchFamily="18" charset="0"/>
                <a:ea typeface="等线" panose="02010600030101010101" pitchFamily="2" charset="-122"/>
              </a:rPr>
              <a:t>1 Introduction </a:t>
            </a:r>
            <a:endParaRPr lang="zh-CN" altLang="en-US" dirty="0"/>
          </a:p>
        </p:txBody>
      </p:sp>
      <p:sp>
        <p:nvSpPr>
          <p:cNvPr id="2" name="灯片编号占位符 1">
            <a:extLst>
              <a:ext uri="{FF2B5EF4-FFF2-40B4-BE49-F238E27FC236}">
                <a16:creationId xmlns:a16="http://schemas.microsoft.com/office/drawing/2014/main" id="{4260D001-4730-417F-BE5C-21450A30113E}"/>
              </a:ext>
            </a:extLst>
          </p:cNvPr>
          <p:cNvSpPr>
            <a:spLocks noGrp="1"/>
          </p:cNvSpPr>
          <p:nvPr>
            <p:ph type="sldNum" sz="quarter" idx="12"/>
          </p:nvPr>
        </p:nvSpPr>
        <p:spPr/>
        <p:txBody>
          <a:bodyPr/>
          <a:lstStyle/>
          <a:p>
            <a:fld id="{95F28DFE-3F8E-4102-9857-4B52792BF0B2}" type="slidenum">
              <a:rPr lang="zh-CN" altLang="en-US" smtClean="0"/>
              <a:t>2</a:t>
            </a:fld>
            <a:endParaRPr lang="zh-CN" altLang="en-US"/>
          </a:p>
        </p:txBody>
      </p:sp>
    </p:spTree>
    <p:extLst>
      <p:ext uri="{BB962C8B-B14F-4D97-AF65-F5344CB8AC3E}">
        <p14:creationId xmlns:p14="http://schemas.microsoft.com/office/powerpoint/2010/main" val="2654071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DC4DC47C-CD2A-4976-808B-BA7AB8ADD5A5}"/>
                  </a:ext>
                </a:extLst>
              </p:cNvPr>
              <p:cNvSpPr>
                <a:spLocks noGrp="1"/>
              </p:cNvSpPr>
              <p:nvPr>
                <p:ph idx="1"/>
              </p:nvPr>
            </p:nvSpPr>
            <p:spPr>
              <a:xfrm>
                <a:off x="485009" y="738855"/>
                <a:ext cx="11232858" cy="5822812"/>
              </a:xfrm>
            </p:spPr>
            <p:txBody>
              <a:bodyPr>
                <a:normAutofit fontScale="85000" lnSpcReduction="10000"/>
              </a:bodyPr>
              <a:lstStyle/>
              <a:p>
                <a:r>
                  <a:rPr lang="en-US" altLang="zh-CN" b="1" dirty="0">
                    <a:solidFill>
                      <a:srgbClr val="000000"/>
                    </a:solidFill>
                    <a:effectLst/>
                    <a:latin typeface="Times New Roman" panose="02020603050405020304" pitchFamily="18" charset="0"/>
                    <a:ea typeface="等线" panose="02010600030101010101" pitchFamily="2" charset="-122"/>
                  </a:rPr>
                  <a:t>Benefit Contribution Ratio</a:t>
                </a:r>
                <a:endParaRPr lang="en-US" altLang="zh-CN" dirty="0"/>
              </a:p>
              <a:p>
                <a:pPr lvl="1"/>
                <a:r>
                  <a:rPr lang="en-US" altLang="zh-CN" i="0" dirty="0">
                    <a:effectLst/>
                    <a:latin typeface="Times New Roman" panose="02020603050405020304" pitchFamily="18" charset="0"/>
                    <a:cs typeface="Times New Roman" panose="02020603050405020304" pitchFamily="18" charset="0"/>
                  </a:rPr>
                  <a:t>The actuarial present value of benefits for each pension component at age *r* in year *t* is calculated as follows: </a:t>
                </a:r>
                <a:endParaRPr lang="en-US" altLang="zh-CN" dirty="0">
                  <a:effectLst/>
                  <a:latin typeface="Times New Roman" panose="02020603050405020304" pitchFamily="18" charset="0"/>
                  <a:cs typeface="Times New Roman" panose="02020603050405020304" pitchFamily="18" charset="0"/>
                </a:endParaRPr>
              </a:p>
              <a:p>
                <a:pPr marL="0" indent="0" algn="r" defTabSz="0">
                  <a:spcBef>
                    <a:spcPts val="0"/>
                  </a:spcBef>
                  <a:buNone/>
                </a:pPr>
                <a14:m>
                  <m:oMathPara xmlns:m="http://schemas.openxmlformats.org/officeDocument/2006/math">
                    <m:oMathParaPr>
                      <m:jc m:val="right"/>
                    </m:oMathParaPr>
                    <m:oMath xmlns:m="http://schemas.openxmlformats.org/officeDocument/2006/math">
                      <m:sSub>
                        <m:sSubPr>
                          <m:ctrlPr>
                            <a:rPr lang="zh-CN" altLang="zh-CN" sz="1800" i="1">
                              <a:latin typeface="Cambria Math" panose="02040503050406030204" pitchFamily="18" charset="0"/>
                              <a:cs typeface="Times New Roman" panose="02020603050405020304" pitchFamily="18" charset="0"/>
                            </a:rPr>
                          </m:ctrlPr>
                        </m:sSubPr>
                        <m:e>
                          <m:r>
                            <a:rPr lang="en-US" altLang="zh-CN" sz="1800" i="1">
                              <a:latin typeface="Cambria Math" panose="02040503050406030204" pitchFamily="18" charset="0"/>
                              <a:cs typeface="Times New Roman" panose="02020603050405020304" pitchFamily="18" charset="0"/>
                            </a:rPr>
                            <m:t>𝑊</m:t>
                          </m:r>
                        </m:e>
                        <m:sub>
                          <m:r>
                            <a:rPr lang="en-US" altLang="zh-CN" sz="1800" i="1">
                              <a:latin typeface="Cambria Math" panose="02040503050406030204" pitchFamily="18" charset="0"/>
                              <a:cs typeface="Times New Roman" panose="02020603050405020304" pitchFamily="18" charset="0"/>
                            </a:rPr>
                            <m:t>𝑡</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𝑟</m:t>
                          </m:r>
                        </m:sub>
                      </m:sSub>
                      <m:r>
                        <a:rPr lang="en-US" altLang="zh-CN" sz="1800" i="1">
                          <a:latin typeface="Cambria Math" panose="02040503050406030204" pitchFamily="18" charset="0"/>
                          <a:cs typeface="Times New Roman" panose="02020603050405020304" pitchFamily="18" charset="0"/>
                        </a:rPr>
                        <m:t>=</m:t>
                      </m:r>
                      <m:nary>
                        <m:naryPr>
                          <m:chr m:val="∑"/>
                          <m:limLoc m:val="undOvr"/>
                          <m:ctrlPr>
                            <a:rPr lang="zh-CN" altLang="zh-CN" sz="1800" i="1">
                              <a:latin typeface="Cambria Math" panose="02040503050406030204" pitchFamily="18" charset="0"/>
                              <a:cs typeface="Times New Roman" panose="02020603050405020304" pitchFamily="18" charset="0"/>
                            </a:rPr>
                          </m:ctrlPr>
                        </m:naryPr>
                        <m:sub>
                          <m:r>
                            <a:rPr lang="en-US" altLang="zh-CN" sz="1800" i="1">
                              <a:latin typeface="Cambria Math" panose="02040503050406030204" pitchFamily="18" charset="0"/>
                              <a:cs typeface="Times New Roman" panose="02020603050405020304" pitchFamily="18" charset="0"/>
                            </a:rPr>
                            <m:t>𝑛</m:t>
                          </m:r>
                          <m:r>
                            <a:rPr lang="en-US" altLang="zh-CN" sz="1800" i="1">
                              <a:latin typeface="Cambria Math" panose="02040503050406030204" pitchFamily="18" charset="0"/>
                              <a:cs typeface="Times New Roman" panose="02020603050405020304" pitchFamily="18" charset="0"/>
                            </a:rPr>
                            <m:t>=0</m:t>
                          </m:r>
                        </m:sub>
                        <m:sup>
                          <m:r>
                            <a:rPr lang="en-US" altLang="zh-CN" sz="1800" i="1">
                              <a:latin typeface="Cambria Math" panose="02040503050406030204" pitchFamily="18" charset="0"/>
                              <a:cs typeface="Times New Roman" panose="02020603050405020304" pitchFamily="18" charset="0"/>
                            </a:rPr>
                            <m:t>𝑓</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𝑟</m:t>
                          </m:r>
                        </m:sup>
                        <m:e>
                          <m:f>
                            <m:fPr>
                              <m:ctrlPr>
                                <a:rPr lang="zh-CN" altLang="zh-CN" sz="1800" i="1">
                                  <a:latin typeface="Cambria Math" panose="02040503050406030204" pitchFamily="18" charset="0"/>
                                  <a:cs typeface="Times New Roman" panose="02020603050405020304" pitchFamily="18" charset="0"/>
                                </a:rPr>
                              </m:ctrlPr>
                            </m:fPr>
                            <m:num>
                              <m:sSub>
                                <m:sSubPr>
                                  <m:ctrlPr>
                                    <a:rPr lang="zh-CN" altLang="zh-CN" sz="1800" i="1">
                                      <a:latin typeface="Cambria Math" panose="02040503050406030204" pitchFamily="18" charset="0"/>
                                      <a:cs typeface="Times New Roman" panose="02020603050405020304" pitchFamily="18" charset="0"/>
                                    </a:rPr>
                                  </m:ctrlPr>
                                </m:sSubPr>
                                <m:e>
                                  <m:r>
                                    <a:rPr lang="en-US" altLang="zh-CN" sz="1800" i="1">
                                      <a:latin typeface="Cambria Math" panose="02040503050406030204" pitchFamily="18" charset="0"/>
                                      <a:cs typeface="Times New Roman" panose="02020603050405020304" pitchFamily="18" charset="0"/>
                                    </a:rPr>
                                    <m:t>𝐵</m:t>
                                  </m:r>
                                </m:e>
                                <m:sub>
                                  <m:r>
                                    <a:rPr lang="en-US" altLang="zh-CN" sz="1800" i="1">
                                      <a:latin typeface="Cambria Math" panose="02040503050406030204" pitchFamily="18" charset="0"/>
                                      <a:cs typeface="Times New Roman" panose="02020603050405020304" pitchFamily="18" charset="0"/>
                                    </a:rPr>
                                    <m:t>𝑡</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𝑛</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𝑟</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𝑛</m:t>
                                  </m:r>
                                </m:sub>
                              </m:sSub>
                            </m:num>
                            <m:den>
                              <m:sSup>
                                <m:sSupPr>
                                  <m:ctrlPr>
                                    <a:rPr lang="zh-CN" altLang="zh-CN" sz="1800" i="1">
                                      <a:latin typeface="Cambria Math" panose="02040503050406030204" pitchFamily="18" charset="0"/>
                                      <a:cs typeface="Times New Roman" panose="02020603050405020304" pitchFamily="18" charset="0"/>
                                    </a:rPr>
                                  </m:ctrlPr>
                                </m:sSupPr>
                                <m:e>
                                  <m:d>
                                    <m:dPr>
                                      <m:ctrlPr>
                                        <a:rPr lang="zh-CN" altLang="zh-CN" sz="1800" i="1">
                                          <a:latin typeface="Cambria Math" panose="02040503050406030204" pitchFamily="18" charset="0"/>
                                          <a:cs typeface="Times New Roman" panose="02020603050405020304" pitchFamily="18" charset="0"/>
                                        </a:rPr>
                                      </m:ctrlPr>
                                    </m:dPr>
                                    <m:e>
                                      <m:r>
                                        <a:rPr lang="en-US" altLang="zh-CN" sz="1800" i="1">
                                          <a:latin typeface="Cambria Math" panose="02040503050406030204" pitchFamily="18" charset="0"/>
                                          <a:cs typeface="Times New Roman" panose="02020603050405020304" pitchFamily="18" charset="0"/>
                                        </a:rPr>
                                        <m:t>1+</m:t>
                                      </m:r>
                                      <m:r>
                                        <a:rPr lang="en-US" altLang="zh-CN" sz="1800" i="1">
                                          <a:latin typeface="Cambria Math" panose="02040503050406030204" pitchFamily="18" charset="0"/>
                                          <a:cs typeface="Times New Roman" panose="02020603050405020304" pitchFamily="18" charset="0"/>
                                        </a:rPr>
                                        <m:t>𝑢</m:t>
                                      </m:r>
                                    </m:e>
                                  </m:d>
                                </m:e>
                                <m:sup>
                                  <m:r>
                                    <a:rPr lang="en-US" altLang="zh-CN" sz="1800" i="1">
                                      <a:latin typeface="Cambria Math" panose="02040503050406030204" pitchFamily="18" charset="0"/>
                                      <a:cs typeface="Times New Roman" panose="02020603050405020304" pitchFamily="18" charset="0"/>
                                    </a:rPr>
                                    <m:t>𝑛</m:t>
                                  </m:r>
                                </m:sup>
                              </m:sSup>
                            </m:den>
                          </m:f>
                        </m:e>
                      </m:nary>
                      <m:r>
                        <a:rPr lang="en-US" altLang="zh-CN" sz="1800" i="1">
                          <a:latin typeface="Cambria Math" panose="02040503050406030204" pitchFamily="18" charset="0"/>
                          <a:cs typeface="Times New Roman" panose="02020603050405020304" pitchFamily="18" charset="0"/>
                        </a:rPr>
                        <m:t>    </m:t>
                      </m:r>
                      <m:r>
                        <a:rPr lang="en-US" altLang="zh-CN" sz="1800" b="1" i="1" smtClean="0">
                          <a:latin typeface="Cambria Math" panose="02040503050406030204" pitchFamily="18" charset="0"/>
                          <a:cs typeface="Times New Roman" panose="02020603050405020304" pitchFamily="18" charset="0"/>
                        </a:rPr>
                        <m:t>           </m:t>
                      </m:r>
                      <m:r>
                        <a:rPr lang="en-US" altLang="zh-CN" sz="1800" i="1">
                          <a:latin typeface="Cambria Math" panose="02040503050406030204" pitchFamily="18" charset="0"/>
                          <a:cs typeface="Times New Roman" panose="02020603050405020304" pitchFamily="18" charset="0"/>
                        </a:rPr>
                        <m:t>        </m:t>
                      </m:r>
                      <m:r>
                        <a:rPr lang="en-US" altLang="zh-CN" sz="1800" b="1" i="1" smtClean="0">
                          <a:latin typeface="Cambria Math" panose="02040503050406030204" pitchFamily="18" charset="0"/>
                          <a:cs typeface="Times New Roman" panose="02020603050405020304" pitchFamily="18" charset="0"/>
                        </a:rPr>
                        <m:t>                                             </m:t>
                      </m:r>
                      <m:r>
                        <a:rPr lang="en-US" altLang="zh-CN" sz="1800" i="1">
                          <a:latin typeface="Cambria Math" panose="02040503050406030204" pitchFamily="18" charset="0"/>
                          <a:cs typeface="Times New Roman" panose="02020603050405020304" pitchFamily="18" charset="0"/>
                        </a:rPr>
                        <m:t>                                                  (1</m:t>
                      </m:r>
                      <m:r>
                        <a:rPr lang="en-US" altLang="zh-CN" sz="1800" b="1" i="1" smtClean="0">
                          <a:latin typeface="Cambria Math" panose="02040503050406030204" pitchFamily="18" charset="0"/>
                          <a:cs typeface="Times New Roman" panose="02020603050405020304" pitchFamily="18" charset="0"/>
                        </a:rPr>
                        <m:t>𝟑</m:t>
                      </m:r>
                      <m:r>
                        <a:rPr lang="en-US" altLang="zh-CN" sz="1800" i="1">
                          <a:latin typeface="Cambria Math" panose="02040503050406030204" pitchFamily="18" charset="0"/>
                          <a:cs typeface="Times New Roman" panose="02020603050405020304" pitchFamily="18" charset="0"/>
                        </a:rPr>
                        <m:t>)</m:t>
                      </m:r>
                    </m:oMath>
                  </m:oMathPara>
                </a14:m>
                <a:endParaRPr lang="zh-CN" altLang="zh-CN" sz="1800" i="1" dirty="0">
                  <a:cs typeface="Times New Roman" panose="02020603050405020304" pitchFamily="18" charset="0"/>
                </a:endParaRPr>
              </a:p>
              <a:p>
                <a:pPr marL="0" indent="0" algn="r" defTabSz="0">
                  <a:spcBef>
                    <a:spcPts val="0"/>
                  </a:spcBef>
                  <a:buNone/>
                </a:pPr>
                <a14:m>
                  <m:oMathPara xmlns:m="http://schemas.openxmlformats.org/officeDocument/2006/math">
                    <m:oMathParaPr>
                      <m:jc m:val="right"/>
                    </m:oMathParaPr>
                    <m:oMath xmlns:m="http://schemas.openxmlformats.org/officeDocument/2006/math">
                      <m:sSub>
                        <m:sSubPr>
                          <m:ctrlPr>
                            <a:rPr lang="zh-CN" altLang="zh-CN" sz="1800" i="1">
                              <a:latin typeface="Cambria Math" panose="02040503050406030204" pitchFamily="18" charset="0"/>
                              <a:cs typeface="Times New Roman" panose="02020603050405020304" pitchFamily="18" charset="0"/>
                            </a:rPr>
                          </m:ctrlPr>
                        </m:sSubPr>
                        <m:e>
                          <m:r>
                            <a:rPr lang="en-US" altLang="zh-CN" sz="1800" i="1">
                              <a:latin typeface="Cambria Math" panose="02040503050406030204" pitchFamily="18" charset="0"/>
                              <a:cs typeface="Times New Roman" panose="02020603050405020304" pitchFamily="18" charset="0"/>
                            </a:rPr>
                            <m:t>𝑉</m:t>
                          </m:r>
                        </m:e>
                        <m:sub>
                          <m:r>
                            <a:rPr lang="en-US" altLang="zh-CN" sz="1800" i="1">
                              <a:latin typeface="Cambria Math" panose="02040503050406030204" pitchFamily="18" charset="0"/>
                              <a:cs typeface="Times New Roman" panose="02020603050405020304" pitchFamily="18" charset="0"/>
                            </a:rPr>
                            <m:t>𝑡</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𝑟</m:t>
                          </m:r>
                        </m:sub>
                      </m:sSub>
                      <m:r>
                        <a:rPr lang="en-US" altLang="zh-CN" sz="1800" i="1">
                          <a:latin typeface="Cambria Math" panose="02040503050406030204" pitchFamily="18" charset="0"/>
                          <a:cs typeface="Times New Roman" panose="02020603050405020304" pitchFamily="18" charset="0"/>
                        </a:rPr>
                        <m:t>= </m:t>
                      </m:r>
                      <m:nary>
                        <m:naryPr>
                          <m:chr m:val="∑"/>
                          <m:limLoc m:val="undOvr"/>
                          <m:ctrlPr>
                            <a:rPr lang="zh-CN" altLang="zh-CN" sz="1800" i="1">
                              <a:latin typeface="Cambria Math" panose="02040503050406030204" pitchFamily="18" charset="0"/>
                              <a:cs typeface="Times New Roman" panose="02020603050405020304" pitchFamily="18" charset="0"/>
                            </a:rPr>
                          </m:ctrlPr>
                        </m:naryPr>
                        <m:sub>
                          <m:r>
                            <a:rPr lang="en-US" altLang="zh-CN" sz="1800" i="1">
                              <a:latin typeface="Cambria Math" panose="02040503050406030204" pitchFamily="18" charset="0"/>
                              <a:cs typeface="Times New Roman" panose="02020603050405020304" pitchFamily="18" charset="0"/>
                            </a:rPr>
                            <m:t>𝑛</m:t>
                          </m:r>
                          <m:r>
                            <a:rPr lang="en-US" altLang="zh-CN" sz="1800" i="1">
                              <a:latin typeface="Cambria Math" panose="02040503050406030204" pitchFamily="18" charset="0"/>
                              <a:cs typeface="Times New Roman" panose="02020603050405020304" pitchFamily="18" charset="0"/>
                            </a:rPr>
                            <m:t>=0</m:t>
                          </m:r>
                        </m:sub>
                        <m:sup>
                          <m:r>
                            <a:rPr lang="en-US" altLang="zh-CN" sz="1800" i="1">
                              <a:latin typeface="Cambria Math" panose="02040503050406030204" pitchFamily="18" charset="0"/>
                              <a:cs typeface="Times New Roman" panose="02020603050405020304" pitchFamily="18" charset="0"/>
                            </a:rPr>
                            <m:t>𝑓</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𝑟</m:t>
                          </m:r>
                        </m:sup>
                        <m:e>
                          <m:f>
                            <m:fPr>
                              <m:ctrlPr>
                                <a:rPr lang="zh-CN" altLang="zh-CN" sz="1800" i="1">
                                  <a:latin typeface="Cambria Math" panose="02040503050406030204" pitchFamily="18" charset="0"/>
                                  <a:cs typeface="Times New Roman" panose="02020603050405020304" pitchFamily="18" charset="0"/>
                                </a:rPr>
                              </m:ctrlPr>
                            </m:fPr>
                            <m:num>
                              <m:sSub>
                                <m:sSubPr>
                                  <m:ctrlPr>
                                    <a:rPr lang="zh-CN" altLang="zh-CN" sz="1800" i="1">
                                      <a:latin typeface="Cambria Math" panose="02040503050406030204" pitchFamily="18" charset="0"/>
                                      <a:cs typeface="Times New Roman" panose="02020603050405020304" pitchFamily="18" charset="0"/>
                                    </a:rPr>
                                  </m:ctrlPr>
                                </m:sSubPr>
                                <m:e>
                                  <m:r>
                                    <a:rPr lang="en-US" altLang="zh-CN" sz="1800" i="1">
                                      <a:latin typeface="Cambria Math" panose="02040503050406030204" pitchFamily="18" charset="0"/>
                                      <a:cs typeface="Times New Roman" panose="02020603050405020304" pitchFamily="18" charset="0"/>
                                    </a:rPr>
                                    <m:t>𝐼</m:t>
                                  </m:r>
                                </m:e>
                                <m:sub>
                                  <m:r>
                                    <a:rPr lang="en-US" altLang="zh-CN" sz="1800" i="1">
                                      <a:latin typeface="Cambria Math" panose="02040503050406030204" pitchFamily="18" charset="0"/>
                                      <a:cs typeface="Times New Roman" panose="02020603050405020304" pitchFamily="18" charset="0"/>
                                    </a:rPr>
                                    <m:t>𝑡</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𝑛</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𝑟</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𝑛</m:t>
                                  </m:r>
                                </m:sub>
                              </m:sSub>
                              <m:r>
                                <a:rPr lang="en-US" altLang="zh-CN" sz="1800" i="1">
                                  <a:latin typeface="Cambria Math" panose="02040503050406030204" pitchFamily="18" charset="0"/>
                                  <a:cs typeface="Times New Roman" panose="02020603050405020304" pitchFamily="18" charset="0"/>
                                </a:rPr>
                                <m:t> </m:t>
                              </m:r>
                            </m:num>
                            <m:den>
                              <m:sSup>
                                <m:sSupPr>
                                  <m:ctrlPr>
                                    <a:rPr lang="zh-CN" altLang="zh-CN" sz="1800" i="1">
                                      <a:latin typeface="Cambria Math" panose="02040503050406030204" pitchFamily="18" charset="0"/>
                                      <a:cs typeface="Times New Roman" panose="02020603050405020304" pitchFamily="18" charset="0"/>
                                    </a:rPr>
                                  </m:ctrlPr>
                                </m:sSupPr>
                                <m:e>
                                  <m:d>
                                    <m:dPr>
                                      <m:ctrlPr>
                                        <a:rPr lang="zh-CN" altLang="zh-CN" sz="1800" i="1">
                                          <a:latin typeface="Cambria Math" panose="02040503050406030204" pitchFamily="18" charset="0"/>
                                          <a:cs typeface="Times New Roman" panose="02020603050405020304" pitchFamily="18" charset="0"/>
                                        </a:rPr>
                                      </m:ctrlPr>
                                    </m:dPr>
                                    <m:e>
                                      <m:r>
                                        <a:rPr lang="en-US" altLang="zh-CN" sz="1800" i="1">
                                          <a:latin typeface="Cambria Math" panose="02040503050406030204" pitchFamily="18" charset="0"/>
                                          <a:cs typeface="Times New Roman" panose="02020603050405020304" pitchFamily="18" charset="0"/>
                                        </a:rPr>
                                        <m:t>1+</m:t>
                                      </m:r>
                                      <m:r>
                                        <a:rPr lang="en-US" altLang="zh-CN" sz="1800" i="1">
                                          <a:latin typeface="Cambria Math" panose="02040503050406030204" pitchFamily="18" charset="0"/>
                                          <a:cs typeface="Times New Roman" panose="02020603050405020304" pitchFamily="18" charset="0"/>
                                        </a:rPr>
                                        <m:t>𝑢</m:t>
                                      </m:r>
                                    </m:e>
                                  </m:d>
                                </m:e>
                                <m:sup>
                                  <m:r>
                                    <a:rPr lang="en-US" altLang="zh-CN" sz="1800" i="1">
                                      <a:latin typeface="Cambria Math" panose="02040503050406030204" pitchFamily="18" charset="0"/>
                                      <a:cs typeface="Times New Roman" panose="02020603050405020304" pitchFamily="18" charset="0"/>
                                    </a:rPr>
                                    <m:t>𝑛</m:t>
                                  </m:r>
                                </m:sup>
                              </m:sSup>
                            </m:den>
                          </m:f>
                        </m:e>
                      </m:nary>
                      <m:r>
                        <a:rPr lang="en-US" altLang="zh-CN" sz="1800" i="1">
                          <a:latin typeface="Cambria Math" panose="02040503050406030204" pitchFamily="18" charset="0"/>
                          <a:cs typeface="Times New Roman" panose="02020603050405020304" pitchFamily="18" charset="0"/>
                        </a:rPr>
                        <m:t>           </m:t>
                      </m:r>
                      <m:r>
                        <a:rPr lang="en-US" altLang="zh-CN" sz="1800" b="1" i="1" smtClean="0">
                          <a:latin typeface="Cambria Math" panose="02040503050406030204" pitchFamily="18" charset="0"/>
                          <a:cs typeface="Times New Roman" panose="02020603050405020304" pitchFamily="18" charset="0"/>
                        </a:rPr>
                        <m:t>    </m:t>
                      </m:r>
                      <m:r>
                        <a:rPr lang="en-US" altLang="zh-CN" sz="1800" i="1">
                          <a:latin typeface="Cambria Math" panose="02040503050406030204" pitchFamily="18" charset="0"/>
                          <a:cs typeface="Times New Roman" panose="02020603050405020304" pitchFamily="18" charset="0"/>
                        </a:rPr>
                        <m:t>        </m:t>
                      </m:r>
                      <m:r>
                        <a:rPr lang="en-US" altLang="zh-CN" sz="1800" b="1" i="1" smtClean="0">
                          <a:latin typeface="Cambria Math" panose="02040503050406030204" pitchFamily="18" charset="0"/>
                          <a:cs typeface="Times New Roman" panose="02020603050405020304" pitchFamily="18" charset="0"/>
                        </a:rPr>
                        <m:t>                                                     </m:t>
                      </m:r>
                      <m:r>
                        <a:rPr lang="en-US" altLang="zh-CN" sz="1800" i="1">
                          <a:latin typeface="Cambria Math" panose="02040503050406030204" pitchFamily="18" charset="0"/>
                          <a:cs typeface="Times New Roman" panose="02020603050405020304" pitchFamily="18" charset="0"/>
                        </a:rPr>
                        <m:t>                                           (1</m:t>
                      </m:r>
                      <m:r>
                        <a:rPr lang="en-US" altLang="zh-CN" sz="1800" b="1" i="1" smtClean="0">
                          <a:latin typeface="Cambria Math" panose="02040503050406030204" pitchFamily="18" charset="0"/>
                          <a:cs typeface="Times New Roman" panose="02020603050405020304" pitchFamily="18" charset="0"/>
                        </a:rPr>
                        <m:t>𝟒</m:t>
                      </m:r>
                      <m:r>
                        <a:rPr lang="en-US" altLang="zh-CN" sz="1800" i="1">
                          <a:latin typeface="Cambria Math" panose="02040503050406030204" pitchFamily="18" charset="0"/>
                          <a:cs typeface="Times New Roman" panose="02020603050405020304" pitchFamily="18" charset="0"/>
                        </a:rPr>
                        <m:t>)</m:t>
                      </m:r>
                    </m:oMath>
                  </m:oMathPara>
                </a14:m>
                <a:endParaRPr lang="zh-CN" altLang="zh-CN" sz="1800" i="1" dirty="0">
                  <a:cs typeface="Times New Roman" panose="02020603050405020304" pitchFamily="18" charset="0"/>
                </a:endParaRPr>
              </a:p>
              <a:p>
                <a:pPr marL="0" indent="0" algn="r" defTabSz="0">
                  <a:spcBef>
                    <a:spcPts val="0"/>
                  </a:spcBef>
                  <a:buNone/>
                </a:pPr>
                <a14:m>
                  <m:oMathPara xmlns:m="http://schemas.openxmlformats.org/officeDocument/2006/math">
                    <m:oMathParaPr>
                      <m:jc m:val="right"/>
                    </m:oMathParaPr>
                    <m:oMath xmlns:m="http://schemas.openxmlformats.org/officeDocument/2006/math">
                      <m:sSub>
                        <m:sSubPr>
                          <m:ctrlPr>
                            <a:rPr lang="zh-CN" altLang="zh-CN" sz="1800" i="1">
                              <a:latin typeface="Cambria Math" panose="02040503050406030204" pitchFamily="18" charset="0"/>
                              <a:cs typeface="Times New Roman" panose="02020603050405020304" pitchFamily="18" charset="0"/>
                            </a:rPr>
                          </m:ctrlPr>
                        </m:sSubPr>
                        <m:e>
                          <m:r>
                            <a:rPr lang="en-US" altLang="zh-CN" sz="1800" i="1">
                              <a:latin typeface="Cambria Math" panose="02040503050406030204" pitchFamily="18" charset="0"/>
                              <a:cs typeface="Times New Roman" panose="02020603050405020304" pitchFamily="18" charset="0"/>
                            </a:rPr>
                            <m:t>𝑀</m:t>
                          </m:r>
                        </m:e>
                        <m:sub>
                          <m:r>
                            <a:rPr lang="en-US" altLang="zh-CN" sz="1800" i="1">
                              <a:latin typeface="Cambria Math" panose="02040503050406030204" pitchFamily="18" charset="0"/>
                              <a:cs typeface="Times New Roman" panose="02020603050405020304" pitchFamily="18" charset="0"/>
                            </a:rPr>
                            <m:t>𝑡</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𝑟</m:t>
                          </m:r>
                        </m:sub>
                      </m:sSub>
                      <m:r>
                        <a:rPr lang="en-US" altLang="zh-CN" sz="1800" i="1">
                          <a:latin typeface="Cambria Math" panose="02040503050406030204" pitchFamily="18" charset="0"/>
                          <a:cs typeface="Times New Roman" panose="02020603050405020304" pitchFamily="18" charset="0"/>
                        </a:rPr>
                        <m:t>=</m:t>
                      </m:r>
                      <m:nary>
                        <m:naryPr>
                          <m:chr m:val="∑"/>
                          <m:limLoc m:val="undOvr"/>
                          <m:ctrlPr>
                            <a:rPr lang="zh-CN" altLang="zh-CN" sz="1800" i="1">
                              <a:latin typeface="Cambria Math" panose="02040503050406030204" pitchFamily="18" charset="0"/>
                              <a:cs typeface="Times New Roman" panose="02020603050405020304" pitchFamily="18" charset="0"/>
                            </a:rPr>
                          </m:ctrlPr>
                        </m:naryPr>
                        <m:sub>
                          <m:r>
                            <a:rPr lang="en-US" altLang="zh-CN" sz="1800" i="1">
                              <a:latin typeface="Cambria Math" panose="02040503050406030204" pitchFamily="18" charset="0"/>
                              <a:cs typeface="Times New Roman" panose="02020603050405020304" pitchFamily="18" charset="0"/>
                            </a:rPr>
                            <m:t>𝑛</m:t>
                          </m:r>
                          <m:r>
                            <a:rPr lang="en-US" altLang="zh-CN" sz="1800" i="1">
                              <a:latin typeface="Cambria Math" panose="02040503050406030204" pitchFamily="18" charset="0"/>
                              <a:cs typeface="Times New Roman" panose="02020603050405020304" pitchFamily="18" charset="0"/>
                            </a:rPr>
                            <m:t>=0</m:t>
                          </m:r>
                        </m:sub>
                        <m:sup>
                          <m:r>
                            <a:rPr lang="en-US" altLang="zh-CN" sz="1800" i="1">
                              <a:latin typeface="Cambria Math" panose="02040503050406030204" pitchFamily="18" charset="0"/>
                              <a:cs typeface="Times New Roman" panose="02020603050405020304" pitchFamily="18" charset="0"/>
                            </a:rPr>
                            <m:t>𝑓</m:t>
                          </m:r>
                          <m:r>
                            <a:rPr lang="zh-CN" altLang="en-US"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𝑟</m:t>
                          </m:r>
                        </m:sup>
                        <m:e>
                          <m:f>
                            <m:fPr>
                              <m:ctrlPr>
                                <a:rPr lang="zh-CN" altLang="zh-CN" sz="1800" i="1">
                                  <a:latin typeface="Cambria Math" panose="02040503050406030204" pitchFamily="18" charset="0"/>
                                  <a:cs typeface="Times New Roman" panose="02020603050405020304" pitchFamily="18" charset="0"/>
                                </a:rPr>
                              </m:ctrlPr>
                            </m:fPr>
                            <m:num>
                              <m:sSub>
                                <m:sSubPr>
                                  <m:ctrlPr>
                                    <a:rPr lang="zh-CN" altLang="zh-CN" sz="1800" i="1">
                                      <a:latin typeface="Cambria Math" panose="02040503050406030204" pitchFamily="18" charset="0"/>
                                      <a:cs typeface="Times New Roman" panose="02020603050405020304" pitchFamily="18" charset="0"/>
                                    </a:rPr>
                                  </m:ctrlPr>
                                </m:sSubPr>
                                <m:e>
                                  <m:r>
                                    <a:rPr lang="en-US" altLang="zh-CN" sz="1800" i="1">
                                      <a:latin typeface="Cambria Math" panose="02040503050406030204" pitchFamily="18" charset="0"/>
                                      <a:cs typeface="Times New Roman" panose="02020603050405020304" pitchFamily="18" charset="0"/>
                                    </a:rPr>
                                    <m:t>𝐴</m:t>
                                  </m:r>
                                </m:e>
                                <m:sub>
                                  <m:r>
                                    <a:rPr lang="en-US" altLang="zh-CN" sz="1800" i="1">
                                      <a:latin typeface="Cambria Math" panose="02040503050406030204" pitchFamily="18" charset="0"/>
                                      <a:cs typeface="Times New Roman" panose="02020603050405020304" pitchFamily="18" charset="0"/>
                                    </a:rPr>
                                    <m:t>𝑡</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𝑛</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𝑟</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𝑛</m:t>
                                  </m:r>
                                </m:sub>
                              </m:sSub>
                            </m:num>
                            <m:den>
                              <m:sSup>
                                <m:sSupPr>
                                  <m:ctrlPr>
                                    <a:rPr lang="zh-CN" altLang="zh-CN" sz="1800" i="1">
                                      <a:latin typeface="Cambria Math" panose="02040503050406030204" pitchFamily="18" charset="0"/>
                                      <a:cs typeface="Times New Roman" panose="02020603050405020304" pitchFamily="18" charset="0"/>
                                    </a:rPr>
                                  </m:ctrlPr>
                                </m:sSupPr>
                                <m:e>
                                  <m:d>
                                    <m:dPr>
                                      <m:ctrlPr>
                                        <a:rPr lang="zh-CN" altLang="zh-CN" sz="1800" i="1">
                                          <a:latin typeface="Cambria Math" panose="02040503050406030204" pitchFamily="18" charset="0"/>
                                          <a:cs typeface="Times New Roman" panose="02020603050405020304" pitchFamily="18" charset="0"/>
                                        </a:rPr>
                                      </m:ctrlPr>
                                    </m:dPr>
                                    <m:e>
                                      <m:r>
                                        <a:rPr lang="en-US" altLang="zh-CN" sz="1800" i="1">
                                          <a:latin typeface="Cambria Math" panose="02040503050406030204" pitchFamily="18" charset="0"/>
                                          <a:cs typeface="Times New Roman" panose="02020603050405020304" pitchFamily="18" charset="0"/>
                                        </a:rPr>
                                        <m:t>1+</m:t>
                                      </m:r>
                                      <m:r>
                                        <a:rPr lang="en-US" altLang="zh-CN" sz="1800" i="1">
                                          <a:latin typeface="Cambria Math" panose="02040503050406030204" pitchFamily="18" charset="0"/>
                                          <a:cs typeface="Times New Roman" panose="02020603050405020304" pitchFamily="18" charset="0"/>
                                        </a:rPr>
                                        <m:t>𝑢</m:t>
                                      </m:r>
                                    </m:e>
                                  </m:d>
                                </m:e>
                                <m:sup>
                                  <m:r>
                                    <a:rPr lang="en-US" altLang="zh-CN" sz="1800" i="1">
                                      <a:latin typeface="Cambria Math" panose="02040503050406030204" pitchFamily="18" charset="0"/>
                                      <a:cs typeface="Times New Roman" panose="02020603050405020304" pitchFamily="18" charset="0"/>
                                    </a:rPr>
                                    <m:t>𝑛</m:t>
                                  </m:r>
                                </m:sup>
                              </m:sSup>
                            </m:den>
                          </m:f>
                        </m:e>
                      </m:nary>
                      <m:r>
                        <a:rPr lang="en-US" altLang="zh-CN" sz="1800" i="1">
                          <a:latin typeface="Cambria Math" panose="02040503050406030204" pitchFamily="18" charset="0"/>
                          <a:cs typeface="Times New Roman" panose="02020603050405020304" pitchFamily="18" charset="0"/>
                        </a:rPr>
                        <m:t>+</m:t>
                      </m:r>
                      <m:nary>
                        <m:naryPr>
                          <m:chr m:val="∑"/>
                          <m:limLoc m:val="undOvr"/>
                          <m:ctrlPr>
                            <a:rPr lang="zh-CN" altLang="zh-CN" sz="1800" i="1">
                              <a:latin typeface="Cambria Math" panose="02040503050406030204" pitchFamily="18" charset="0"/>
                              <a:cs typeface="Times New Roman" panose="02020603050405020304" pitchFamily="18" charset="0"/>
                            </a:rPr>
                          </m:ctrlPr>
                        </m:naryPr>
                        <m:sub>
                          <m:r>
                            <a:rPr lang="en-US" altLang="zh-CN" sz="1800" i="1">
                              <a:latin typeface="Cambria Math" panose="02040503050406030204" pitchFamily="18" charset="0"/>
                              <a:cs typeface="Times New Roman" panose="02020603050405020304" pitchFamily="18" charset="0"/>
                            </a:rPr>
                            <m:t>𝑛</m:t>
                          </m:r>
                          <m:r>
                            <a:rPr lang="en-US" altLang="zh-CN" sz="1800" i="1">
                              <a:latin typeface="Cambria Math" panose="02040503050406030204" pitchFamily="18" charset="0"/>
                              <a:cs typeface="Times New Roman" panose="02020603050405020304" pitchFamily="18" charset="0"/>
                            </a:rPr>
                            <m:t>=1</m:t>
                          </m:r>
                        </m:sub>
                        <m:sup>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𝑚</m:t>
                          </m:r>
                          <m:r>
                            <a:rPr lang="en-US" altLang="zh-CN" sz="1800" i="1">
                              <a:latin typeface="Cambria Math" panose="02040503050406030204" pitchFamily="18" charset="0"/>
                              <a:cs typeface="Times New Roman" panose="02020603050405020304" pitchFamily="18" charset="0"/>
                            </a:rPr>
                            <m:t>/12]</m:t>
                          </m:r>
                        </m:sup>
                        <m:e>
                          <m:f>
                            <m:fPr>
                              <m:ctrlPr>
                                <a:rPr lang="zh-CN" altLang="zh-CN" sz="1800" i="1">
                                  <a:latin typeface="Cambria Math" panose="02040503050406030204" pitchFamily="18" charset="0"/>
                                  <a:cs typeface="Times New Roman" panose="02020603050405020304" pitchFamily="18" charset="0"/>
                                </a:rPr>
                              </m:ctrlPr>
                            </m:fPr>
                            <m:num>
                              <m:d>
                                <m:dPr>
                                  <m:ctrlPr>
                                    <a:rPr lang="zh-CN" altLang="zh-CN" sz="1800" i="1">
                                      <a:latin typeface="Cambria Math" panose="02040503050406030204" pitchFamily="18" charset="0"/>
                                      <a:cs typeface="Times New Roman" panose="02020603050405020304" pitchFamily="18" charset="0"/>
                                    </a:rPr>
                                  </m:ctrlPr>
                                </m:dPr>
                                <m:e>
                                  <m:sSub>
                                    <m:sSubPr>
                                      <m:ctrlPr>
                                        <a:rPr lang="zh-CN" altLang="zh-CN" sz="1800" i="1">
                                          <a:latin typeface="Cambria Math" panose="02040503050406030204" pitchFamily="18" charset="0"/>
                                          <a:cs typeface="Times New Roman" panose="02020603050405020304" pitchFamily="18" charset="0"/>
                                        </a:rPr>
                                      </m:ctrlPr>
                                    </m:sSubPr>
                                    <m:e>
                                      <m:r>
                                        <a:rPr lang="en-US" altLang="zh-CN" sz="1800" i="1">
                                          <a:latin typeface="Cambria Math" panose="02040503050406030204" pitchFamily="18" charset="0"/>
                                          <a:cs typeface="Times New Roman" panose="02020603050405020304" pitchFamily="18" charset="0"/>
                                        </a:rPr>
                                        <m:t>𝑅</m:t>
                                      </m:r>
                                    </m:e>
                                    <m:sub>
                                      <m:r>
                                        <a:rPr lang="en-US" altLang="zh-CN" sz="1800" i="1">
                                          <a:latin typeface="Cambria Math" panose="02040503050406030204" pitchFamily="18" charset="0"/>
                                          <a:cs typeface="Times New Roman" panose="02020603050405020304" pitchFamily="18" charset="0"/>
                                        </a:rPr>
                                        <m:t>𝑡</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𝑟</m:t>
                                      </m:r>
                                    </m:sub>
                                  </m:sSub>
                                  <m:r>
                                    <a:rPr lang="zh-CN" altLang="en-US"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𝑛</m:t>
                                  </m:r>
                                  <m:r>
                                    <a:rPr lang="zh-CN" altLang="zh-CN" sz="1800" i="1">
                                      <a:latin typeface="Cambria Math" panose="02040503050406030204" pitchFamily="18" charset="0"/>
                                      <a:cs typeface="Times New Roman" panose="02020603050405020304" pitchFamily="18" charset="0"/>
                                    </a:rPr>
                                    <m:t>·</m:t>
                                  </m:r>
                                  <m:sSub>
                                    <m:sSubPr>
                                      <m:ctrlPr>
                                        <a:rPr lang="zh-CN" altLang="zh-CN" sz="1800" i="1">
                                          <a:latin typeface="Cambria Math" panose="02040503050406030204" pitchFamily="18" charset="0"/>
                                          <a:cs typeface="Times New Roman" panose="02020603050405020304" pitchFamily="18" charset="0"/>
                                        </a:rPr>
                                      </m:ctrlPr>
                                    </m:sSubPr>
                                    <m:e>
                                      <m:r>
                                        <a:rPr lang="en-US" altLang="zh-CN" sz="1800" i="1">
                                          <a:latin typeface="Cambria Math" panose="02040503050406030204" pitchFamily="18" charset="0"/>
                                          <a:cs typeface="Times New Roman" panose="02020603050405020304" pitchFamily="18" charset="0"/>
                                        </a:rPr>
                                        <m:t>𝐴</m:t>
                                      </m:r>
                                    </m:e>
                                    <m:sub>
                                      <m:r>
                                        <a:rPr lang="en-US" altLang="zh-CN" sz="1800" i="1">
                                          <a:latin typeface="Cambria Math" panose="02040503050406030204" pitchFamily="18" charset="0"/>
                                          <a:cs typeface="Times New Roman" panose="02020603050405020304" pitchFamily="18" charset="0"/>
                                        </a:rPr>
                                        <m:t>𝑡</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𝑟</m:t>
                                      </m:r>
                                    </m:sub>
                                  </m:sSub>
                                </m:e>
                              </m:d>
                              <m:sSub>
                                <m:sSubPr>
                                  <m:ctrlPr>
                                    <a:rPr lang="zh-CN" altLang="zh-CN" sz="1800" i="1">
                                      <a:latin typeface="Cambria Math" panose="02040503050406030204" pitchFamily="18" charset="0"/>
                                      <a:cs typeface="Times New Roman" panose="02020603050405020304" pitchFamily="18" charset="0"/>
                                    </a:rPr>
                                  </m:ctrlPr>
                                </m:sSubPr>
                                <m:e>
                                  <m:r>
                                    <a:rPr lang="en-US" altLang="zh-CN" sz="1800" i="1">
                                      <a:latin typeface="Cambria Math" panose="02040503050406030204" pitchFamily="18" charset="0"/>
                                      <a:cs typeface="Times New Roman" panose="02020603050405020304" pitchFamily="18" charset="0"/>
                                    </a:rPr>
                                    <m:t>𝑖</m:t>
                                  </m:r>
                                </m:e>
                                <m:sub>
                                  <m:r>
                                    <a:rPr lang="en-US" altLang="zh-CN" sz="1800" i="1">
                                      <a:latin typeface="Cambria Math" panose="02040503050406030204" pitchFamily="18" charset="0"/>
                                      <a:cs typeface="Times New Roman" panose="02020603050405020304" pitchFamily="18" charset="0"/>
                                    </a:rPr>
                                    <m:t>𝑡</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𝑛</m:t>
                                  </m:r>
                                  <m:r>
                                    <a:rPr lang="en-US" altLang="zh-CN" sz="1800" i="1">
                                      <a:latin typeface="Cambria Math" panose="02040503050406030204" pitchFamily="18" charset="0"/>
                                      <a:cs typeface="Times New Roman" panose="02020603050405020304" pitchFamily="18" charset="0"/>
                                    </a:rPr>
                                    <m:t>−1</m:t>
                                  </m:r>
                                </m:sub>
                              </m:sSub>
                            </m:num>
                            <m:den>
                              <m:sSup>
                                <m:sSupPr>
                                  <m:ctrlPr>
                                    <a:rPr lang="zh-CN" altLang="zh-CN" sz="1800" i="1">
                                      <a:latin typeface="Cambria Math" panose="02040503050406030204" pitchFamily="18" charset="0"/>
                                      <a:cs typeface="Times New Roman" panose="02020603050405020304" pitchFamily="18" charset="0"/>
                                    </a:rPr>
                                  </m:ctrlPr>
                                </m:sSupPr>
                                <m:e>
                                  <m:d>
                                    <m:dPr>
                                      <m:ctrlPr>
                                        <a:rPr lang="zh-CN" altLang="zh-CN" sz="1800" i="1">
                                          <a:latin typeface="Cambria Math" panose="02040503050406030204" pitchFamily="18" charset="0"/>
                                          <a:cs typeface="Times New Roman" panose="02020603050405020304" pitchFamily="18" charset="0"/>
                                        </a:rPr>
                                      </m:ctrlPr>
                                    </m:dPr>
                                    <m:e>
                                      <m:r>
                                        <a:rPr lang="en-US" altLang="zh-CN" sz="1800" i="1">
                                          <a:latin typeface="Cambria Math" panose="02040503050406030204" pitchFamily="18" charset="0"/>
                                          <a:cs typeface="Times New Roman" panose="02020603050405020304" pitchFamily="18" charset="0"/>
                                        </a:rPr>
                                        <m:t>1+</m:t>
                                      </m:r>
                                      <m:r>
                                        <a:rPr lang="en-US" altLang="zh-CN" sz="1800" i="1">
                                          <a:latin typeface="Cambria Math" panose="02040503050406030204" pitchFamily="18" charset="0"/>
                                          <a:cs typeface="Times New Roman" panose="02020603050405020304" pitchFamily="18" charset="0"/>
                                        </a:rPr>
                                        <m:t>𝑢</m:t>
                                      </m:r>
                                    </m:e>
                                  </m:d>
                                </m:e>
                                <m:sup>
                                  <m:r>
                                    <a:rPr lang="en-US" altLang="zh-CN" sz="1800" i="1">
                                      <a:latin typeface="Cambria Math" panose="02040503050406030204" pitchFamily="18" charset="0"/>
                                      <a:cs typeface="Times New Roman" panose="02020603050405020304" pitchFamily="18" charset="0"/>
                                    </a:rPr>
                                    <m:t>𝑛</m:t>
                                  </m:r>
                                </m:sup>
                              </m:sSup>
                            </m:den>
                          </m:f>
                        </m:e>
                      </m:nary>
                      <m:r>
                        <a:rPr lang="en-US" altLang="zh-CN" sz="1800" i="1">
                          <a:latin typeface="Cambria Math" panose="02040503050406030204" pitchFamily="18" charset="0"/>
                          <a:cs typeface="Times New Roman" panose="02020603050405020304" pitchFamily="18" charset="0"/>
                        </a:rPr>
                        <m:t>           </m:t>
                      </m:r>
                      <m:r>
                        <a:rPr lang="en-US" altLang="zh-CN" sz="1800" b="1" i="1" smtClean="0">
                          <a:latin typeface="Cambria Math" panose="02040503050406030204" pitchFamily="18" charset="0"/>
                          <a:cs typeface="Times New Roman" panose="02020603050405020304" pitchFamily="18" charset="0"/>
                        </a:rPr>
                        <m:t>                               </m:t>
                      </m:r>
                      <m:r>
                        <a:rPr lang="en-US" altLang="zh-CN" sz="1800" i="1">
                          <a:latin typeface="Cambria Math" panose="02040503050406030204" pitchFamily="18" charset="0"/>
                          <a:cs typeface="Times New Roman" panose="02020603050405020304" pitchFamily="18" charset="0"/>
                        </a:rPr>
                        <m:t>  </m:t>
                      </m:r>
                      <m:r>
                        <a:rPr lang="en-US" altLang="zh-CN" sz="1800" b="1" i="1" smtClean="0">
                          <a:latin typeface="Cambria Math" panose="02040503050406030204" pitchFamily="18" charset="0"/>
                          <a:cs typeface="Times New Roman" panose="02020603050405020304" pitchFamily="18" charset="0"/>
                        </a:rPr>
                        <m:t>              </m:t>
                      </m:r>
                      <m:r>
                        <a:rPr lang="en-US" altLang="zh-CN" sz="1800" i="1">
                          <a:latin typeface="Cambria Math" panose="02040503050406030204" pitchFamily="18" charset="0"/>
                          <a:cs typeface="Times New Roman" panose="02020603050405020304" pitchFamily="18" charset="0"/>
                        </a:rPr>
                        <m:t>        (1</m:t>
                      </m:r>
                      <m:r>
                        <a:rPr lang="en-US" altLang="zh-CN" sz="1800" b="1" i="1" smtClean="0">
                          <a:latin typeface="Cambria Math" panose="02040503050406030204" pitchFamily="18" charset="0"/>
                          <a:cs typeface="Times New Roman" panose="02020603050405020304" pitchFamily="18" charset="0"/>
                        </a:rPr>
                        <m:t>𝟓</m:t>
                      </m:r>
                      <m:r>
                        <a:rPr lang="en-US" altLang="zh-CN" sz="1800" i="1">
                          <a:latin typeface="Cambria Math" panose="02040503050406030204" pitchFamily="18" charset="0"/>
                          <a:cs typeface="Times New Roman" panose="02020603050405020304" pitchFamily="18" charset="0"/>
                        </a:rPr>
                        <m:t>)</m:t>
                      </m:r>
                    </m:oMath>
                  </m:oMathPara>
                </a14:m>
                <a:endParaRPr lang="zh-CN" altLang="zh-CN" sz="1800" i="1" dirty="0">
                  <a:cs typeface="Times New Roman" panose="02020603050405020304" pitchFamily="18" charset="0"/>
                </a:endParaRPr>
              </a:p>
              <a:p>
                <a:pPr marL="0" indent="0" algn="r" defTabSz="0">
                  <a:spcBef>
                    <a:spcPts val="0"/>
                  </a:spcBef>
                  <a:buNone/>
                </a:pPr>
                <a14:m>
                  <m:oMathPara xmlns:m="http://schemas.openxmlformats.org/officeDocument/2006/math">
                    <m:oMathParaPr>
                      <m:jc m:val="right"/>
                    </m:oMathParaPr>
                    <m:oMath xmlns:m="http://schemas.openxmlformats.org/officeDocument/2006/math">
                      <m:sSub>
                        <m:sSubPr>
                          <m:ctrlPr>
                            <a:rPr lang="zh-CN" altLang="zh-CN" sz="1800" i="1">
                              <a:latin typeface="Cambria Math" panose="02040503050406030204" pitchFamily="18" charset="0"/>
                              <a:cs typeface="Times New Roman" panose="02020603050405020304" pitchFamily="18" charset="0"/>
                            </a:rPr>
                          </m:ctrlPr>
                        </m:sSubPr>
                        <m:e>
                          <m:r>
                            <a:rPr lang="en-US" altLang="zh-CN" sz="1800" i="1">
                              <a:latin typeface="Cambria Math" panose="02040503050406030204" pitchFamily="18" charset="0"/>
                              <a:cs typeface="Times New Roman" panose="02020603050405020304" pitchFamily="18" charset="0"/>
                            </a:rPr>
                            <m:t>𝑁</m:t>
                          </m:r>
                        </m:e>
                        <m:sub>
                          <m:r>
                            <a:rPr lang="en-US" altLang="zh-CN" sz="1800" i="1">
                              <a:latin typeface="Cambria Math" panose="02040503050406030204" pitchFamily="18" charset="0"/>
                              <a:cs typeface="Times New Roman" panose="02020603050405020304" pitchFamily="18" charset="0"/>
                            </a:rPr>
                            <m:t>𝑡</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𝑟</m:t>
                          </m:r>
                        </m:sub>
                      </m:sSub>
                      <m:r>
                        <a:rPr lang="en-US" altLang="zh-CN" sz="1800" i="1">
                          <a:latin typeface="Cambria Math" panose="02040503050406030204" pitchFamily="18" charset="0"/>
                          <a:cs typeface="Times New Roman" panose="02020603050405020304" pitchFamily="18" charset="0"/>
                        </a:rPr>
                        <m:t>=</m:t>
                      </m:r>
                      <m:sSub>
                        <m:sSubPr>
                          <m:ctrlPr>
                            <a:rPr lang="zh-CN" altLang="zh-CN" sz="1800" i="1">
                              <a:latin typeface="Cambria Math" panose="02040503050406030204" pitchFamily="18" charset="0"/>
                              <a:cs typeface="Times New Roman" panose="02020603050405020304" pitchFamily="18" charset="0"/>
                            </a:rPr>
                          </m:ctrlPr>
                        </m:sSubPr>
                        <m:e>
                          <m:r>
                            <a:rPr lang="en-US" altLang="zh-CN" sz="1800" i="1">
                              <a:latin typeface="Cambria Math" panose="02040503050406030204" pitchFamily="18" charset="0"/>
                              <a:cs typeface="Times New Roman" panose="02020603050405020304" pitchFamily="18" charset="0"/>
                            </a:rPr>
                            <m:t>𝑃</m:t>
                          </m:r>
                        </m:e>
                        <m:sub>
                          <m:r>
                            <a:rPr lang="en-US" altLang="zh-CN" sz="1800" i="1">
                              <a:latin typeface="Cambria Math" panose="02040503050406030204" pitchFamily="18" charset="0"/>
                              <a:cs typeface="Times New Roman" panose="02020603050405020304" pitchFamily="18" charset="0"/>
                            </a:rPr>
                            <m:t>𝑡</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𝑟</m:t>
                          </m:r>
                        </m:sub>
                      </m:sSub>
                      <m:r>
                        <a:rPr lang="en-US" altLang="zh-CN" sz="1800" i="1">
                          <a:latin typeface="Cambria Math" panose="02040503050406030204" pitchFamily="18" charset="0"/>
                          <a:cs typeface="Times New Roman" panose="02020603050405020304" pitchFamily="18" charset="0"/>
                        </a:rPr>
                        <m:t>+</m:t>
                      </m:r>
                      <m:nary>
                        <m:naryPr>
                          <m:chr m:val="∑"/>
                          <m:limLoc m:val="undOvr"/>
                          <m:ctrlPr>
                            <a:rPr lang="zh-CN" altLang="zh-CN" sz="1800" i="1">
                              <a:latin typeface="Cambria Math" panose="02040503050406030204" pitchFamily="18" charset="0"/>
                              <a:cs typeface="Times New Roman" panose="02020603050405020304" pitchFamily="18" charset="0"/>
                            </a:rPr>
                          </m:ctrlPr>
                        </m:naryPr>
                        <m:sub>
                          <m:r>
                            <a:rPr lang="en-US" altLang="zh-CN" sz="1800" i="1">
                              <a:latin typeface="Cambria Math" panose="02040503050406030204" pitchFamily="18" charset="0"/>
                              <a:cs typeface="Times New Roman" panose="02020603050405020304" pitchFamily="18" charset="0"/>
                            </a:rPr>
                            <m:t>𝑛</m:t>
                          </m:r>
                          <m:r>
                            <a:rPr lang="en-US" altLang="zh-CN" sz="1800" i="1">
                              <a:latin typeface="Cambria Math" panose="02040503050406030204" pitchFamily="18" charset="0"/>
                              <a:cs typeface="Times New Roman" panose="02020603050405020304" pitchFamily="18" charset="0"/>
                            </a:rPr>
                            <m:t>=1</m:t>
                          </m:r>
                        </m:sub>
                        <m:sup>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𝑚</m:t>
                          </m:r>
                          <m:r>
                            <a:rPr lang="en-US" altLang="zh-CN" sz="1800" i="1">
                              <a:latin typeface="Cambria Math" panose="02040503050406030204" pitchFamily="18" charset="0"/>
                              <a:cs typeface="Times New Roman" panose="02020603050405020304" pitchFamily="18" charset="0"/>
                            </a:rPr>
                            <m:t>/12]</m:t>
                          </m:r>
                        </m:sup>
                        <m:e>
                          <m:f>
                            <m:fPr>
                              <m:ctrlPr>
                                <a:rPr lang="zh-CN" altLang="zh-CN" sz="1800" i="1">
                                  <a:latin typeface="Cambria Math" panose="02040503050406030204" pitchFamily="18" charset="0"/>
                                  <a:cs typeface="Times New Roman" panose="02020603050405020304" pitchFamily="18" charset="0"/>
                                </a:rPr>
                              </m:ctrlPr>
                            </m:fPr>
                            <m:num>
                              <m:sSub>
                                <m:sSubPr>
                                  <m:ctrlPr>
                                    <a:rPr lang="zh-CN" altLang="zh-CN" sz="1800" i="1">
                                      <a:latin typeface="Cambria Math" panose="02040503050406030204" pitchFamily="18" charset="0"/>
                                      <a:cs typeface="Times New Roman" panose="02020603050405020304" pitchFamily="18" charset="0"/>
                                    </a:rPr>
                                  </m:ctrlPr>
                                </m:sSubPr>
                                <m:e>
                                  <m:r>
                                    <a:rPr lang="en-US" altLang="zh-CN" sz="1800" i="1">
                                      <a:latin typeface="Cambria Math" panose="02040503050406030204" pitchFamily="18" charset="0"/>
                                      <a:cs typeface="Times New Roman" panose="02020603050405020304" pitchFamily="18" charset="0"/>
                                    </a:rPr>
                                    <m:t>𝑃</m:t>
                                  </m:r>
                                </m:e>
                                <m:sub>
                                  <m:r>
                                    <a:rPr lang="en-US" altLang="zh-CN" sz="1800" i="1">
                                      <a:latin typeface="Cambria Math" panose="02040503050406030204" pitchFamily="18" charset="0"/>
                                      <a:cs typeface="Times New Roman" panose="02020603050405020304" pitchFamily="18" charset="0"/>
                                    </a:rPr>
                                    <m:t>𝑡</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𝑛</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𝑟</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𝑛</m:t>
                                  </m:r>
                                </m:sub>
                              </m:sSub>
                              <m:r>
                                <a:rPr lang="en-US" altLang="zh-CN" sz="1800" i="1">
                                  <a:latin typeface="Cambria Math" panose="02040503050406030204" pitchFamily="18" charset="0"/>
                                  <a:cs typeface="Times New Roman" panose="02020603050405020304" pitchFamily="18" charset="0"/>
                                </a:rPr>
                                <m:t>+</m:t>
                              </m:r>
                              <m:d>
                                <m:dPr>
                                  <m:ctrlPr>
                                    <a:rPr lang="zh-CN" altLang="zh-CN" sz="1800" i="1">
                                      <a:latin typeface="Cambria Math" panose="02040503050406030204" pitchFamily="18" charset="0"/>
                                      <a:cs typeface="Times New Roman" panose="02020603050405020304" pitchFamily="18" charset="0"/>
                                    </a:rPr>
                                  </m:ctrlPr>
                                </m:dPr>
                                <m:e>
                                  <m:sSub>
                                    <m:sSubPr>
                                      <m:ctrlPr>
                                        <a:rPr lang="zh-CN" altLang="zh-CN" sz="1800" i="1">
                                          <a:latin typeface="Cambria Math" panose="02040503050406030204" pitchFamily="18" charset="0"/>
                                          <a:cs typeface="Times New Roman" panose="02020603050405020304" pitchFamily="18" charset="0"/>
                                        </a:rPr>
                                      </m:ctrlPr>
                                    </m:sSubPr>
                                    <m:e>
                                      <m:r>
                                        <a:rPr lang="en-US" altLang="zh-CN" sz="1800" i="1">
                                          <a:latin typeface="Cambria Math" panose="02040503050406030204" pitchFamily="18" charset="0"/>
                                          <a:cs typeface="Times New Roman" panose="02020603050405020304" pitchFamily="18" charset="0"/>
                                        </a:rPr>
                                        <m:t>𝑇</m:t>
                                      </m:r>
                                    </m:e>
                                    <m:sub>
                                      <m:r>
                                        <a:rPr lang="en-US" altLang="zh-CN" sz="1800" i="1">
                                          <a:latin typeface="Cambria Math" panose="02040503050406030204" pitchFamily="18" charset="0"/>
                                          <a:cs typeface="Times New Roman" panose="02020603050405020304" pitchFamily="18" charset="0"/>
                                        </a:rPr>
                                        <m:t>𝑡</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𝑟</m:t>
                                      </m:r>
                                    </m:sub>
                                  </m:sSub>
                                  <m:r>
                                    <a:rPr lang="zh-CN" altLang="en-US"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𝑛</m:t>
                                  </m:r>
                                  <m:r>
                                    <a:rPr lang="zh-CN" altLang="zh-CN" sz="1800" i="1">
                                      <a:latin typeface="Cambria Math" panose="02040503050406030204" pitchFamily="18" charset="0"/>
                                      <a:cs typeface="Times New Roman" panose="02020603050405020304" pitchFamily="18" charset="0"/>
                                    </a:rPr>
                                    <m:t>·</m:t>
                                  </m:r>
                                  <m:sSub>
                                    <m:sSubPr>
                                      <m:ctrlPr>
                                        <a:rPr lang="zh-CN" altLang="zh-CN" sz="1800" i="1">
                                          <a:latin typeface="Cambria Math" panose="02040503050406030204" pitchFamily="18" charset="0"/>
                                          <a:cs typeface="Times New Roman" panose="02020603050405020304" pitchFamily="18" charset="0"/>
                                        </a:rPr>
                                      </m:ctrlPr>
                                    </m:sSubPr>
                                    <m:e>
                                      <m:r>
                                        <a:rPr lang="en-US" altLang="zh-CN" sz="1800" i="1">
                                          <a:latin typeface="Cambria Math" panose="02040503050406030204" pitchFamily="18" charset="0"/>
                                          <a:cs typeface="Times New Roman" panose="02020603050405020304" pitchFamily="18" charset="0"/>
                                        </a:rPr>
                                        <m:t>𝑃</m:t>
                                      </m:r>
                                    </m:e>
                                    <m:sub>
                                      <m:r>
                                        <a:rPr lang="en-US" altLang="zh-CN" sz="1800" i="1">
                                          <a:latin typeface="Cambria Math" panose="02040503050406030204" pitchFamily="18" charset="0"/>
                                          <a:cs typeface="Times New Roman" panose="02020603050405020304" pitchFamily="18" charset="0"/>
                                        </a:rPr>
                                        <m:t>𝑡</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𝑟</m:t>
                                      </m:r>
                                    </m:sub>
                                  </m:sSub>
                                </m:e>
                              </m:d>
                              <m:sSub>
                                <m:sSubPr>
                                  <m:ctrlPr>
                                    <a:rPr lang="zh-CN" altLang="zh-CN" sz="1800" i="1">
                                      <a:latin typeface="Cambria Math" panose="02040503050406030204" pitchFamily="18" charset="0"/>
                                      <a:cs typeface="Times New Roman" panose="02020603050405020304" pitchFamily="18" charset="0"/>
                                    </a:rPr>
                                  </m:ctrlPr>
                                </m:sSubPr>
                                <m:e>
                                  <m:r>
                                    <a:rPr lang="en-US" altLang="zh-CN" sz="1800" i="1">
                                      <a:latin typeface="Cambria Math" panose="02040503050406030204" pitchFamily="18" charset="0"/>
                                      <a:cs typeface="Times New Roman" panose="02020603050405020304" pitchFamily="18" charset="0"/>
                                    </a:rPr>
                                    <m:t>𝑖</m:t>
                                  </m:r>
                                </m:e>
                                <m:sub>
                                  <m:r>
                                    <a:rPr lang="en-US" altLang="zh-CN" sz="1800" i="1">
                                      <a:latin typeface="Cambria Math" panose="02040503050406030204" pitchFamily="18" charset="0"/>
                                      <a:cs typeface="Times New Roman" panose="02020603050405020304" pitchFamily="18" charset="0"/>
                                    </a:rPr>
                                    <m:t>𝑡</m:t>
                                  </m:r>
                                  <m:r>
                                    <a:rPr lang="en-US" altLang="zh-CN" sz="1800" i="1">
                                      <a:latin typeface="Cambria Math" panose="02040503050406030204" pitchFamily="18" charset="0"/>
                                      <a:cs typeface="Times New Roman" panose="02020603050405020304" pitchFamily="18" charset="0"/>
                                    </a:rPr>
                                    <m:t>+</m:t>
                                  </m:r>
                                  <m:r>
                                    <a:rPr lang="en-US" altLang="zh-CN" sz="1800" i="1">
                                      <a:latin typeface="Cambria Math" panose="02040503050406030204" pitchFamily="18" charset="0"/>
                                      <a:cs typeface="Times New Roman" panose="02020603050405020304" pitchFamily="18" charset="0"/>
                                    </a:rPr>
                                    <m:t>𝑛</m:t>
                                  </m:r>
                                  <m:r>
                                    <a:rPr lang="en-US" altLang="zh-CN" sz="1800" i="1">
                                      <a:latin typeface="Cambria Math" panose="02040503050406030204" pitchFamily="18" charset="0"/>
                                      <a:cs typeface="Times New Roman" panose="02020603050405020304" pitchFamily="18" charset="0"/>
                                    </a:rPr>
                                    <m:t>−1</m:t>
                                  </m:r>
                                </m:sub>
                              </m:sSub>
                            </m:num>
                            <m:den>
                              <m:sSup>
                                <m:sSupPr>
                                  <m:ctrlPr>
                                    <a:rPr lang="zh-CN" altLang="zh-CN" sz="1800" i="1">
                                      <a:latin typeface="Cambria Math" panose="02040503050406030204" pitchFamily="18" charset="0"/>
                                      <a:cs typeface="Times New Roman" panose="02020603050405020304" pitchFamily="18" charset="0"/>
                                    </a:rPr>
                                  </m:ctrlPr>
                                </m:sSupPr>
                                <m:e>
                                  <m:d>
                                    <m:dPr>
                                      <m:ctrlPr>
                                        <a:rPr lang="zh-CN" altLang="zh-CN" sz="1800" i="1">
                                          <a:latin typeface="Cambria Math" panose="02040503050406030204" pitchFamily="18" charset="0"/>
                                          <a:cs typeface="Times New Roman" panose="02020603050405020304" pitchFamily="18" charset="0"/>
                                        </a:rPr>
                                      </m:ctrlPr>
                                    </m:dPr>
                                    <m:e>
                                      <m:r>
                                        <a:rPr lang="en-US" altLang="zh-CN" sz="1800" i="1">
                                          <a:latin typeface="Cambria Math" panose="02040503050406030204" pitchFamily="18" charset="0"/>
                                          <a:cs typeface="Times New Roman" panose="02020603050405020304" pitchFamily="18" charset="0"/>
                                        </a:rPr>
                                        <m:t>1+</m:t>
                                      </m:r>
                                      <m:r>
                                        <a:rPr lang="en-US" altLang="zh-CN" sz="1800" i="1">
                                          <a:latin typeface="Cambria Math" panose="02040503050406030204" pitchFamily="18" charset="0"/>
                                          <a:cs typeface="Times New Roman" panose="02020603050405020304" pitchFamily="18" charset="0"/>
                                        </a:rPr>
                                        <m:t>𝑢</m:t>
                                      </m:r>
                                    </m:e>
                                  </m:d>
                                </m:e>
                                <m:sup>
                                  <m:r>
                                    <a:rPr lang="en-US" altLang="zh-CN" sz="1800" i="1">
                                      <a:latin typeface="Cambria Math" panose="02040503050406030204" pitchFamily="18" charset="0"/>
                                      <a:cs typeface="Times New Roman" panose="02020603050405020304" pitchFamily="18" charset="0"/>
                                    </a:rPr>
                                    <m:t>𝑛</m:t>
                                  </m:r>
                                </m:sup>
                              </m:sSup>
                            </m:den>
                          </m:f>
                        </m:e>
                      </m:nary>
                      <m:r>
                        <a:rPr lang="en-US" altLang="zh-CN" sz="1800" i="1">
                          <a:latin typeface="Cambria Math" panose="02040503050406030204" pitchFamily="18" charset="0"/>
                          <a:cs typeface="Times New Roman" panose="02020603050405020304" pitchFamily="18" charset="0"/>
                        </a:rPr>
                        <m:t>        </m:t>
                      </m:r>
                      <m:r>
                        <a:rPr lang="en-US" altLang="zh-CN" sz="1800" b="1" i="1" smtClean="0">
                          <a:latin typeface="Cambria Math" panose="02040503050406030204" pitchFamily="18" charset="0"/>
                          <a:cs typeface="Times New Roman" panose="02020603050405020304" pitchFamily="18" charset="0"/>
                        </a:rPr>
                        <m:t>                                   </m:t>
                      </m:r>
                      <m:r>
                        <a:rPr lang="en-US" altLang="zh-CN" sz="1800" i="1">
                          <a:latin typeface="Cambria Math" panose="02040503050406030204" pitchFamily="18" charset="0"/>
                          <a:cs typeface="Times New Roman" panose="02020603050405020304" pitchFamily="18" charset="0"/>
                        </a:rPr>
                        <m:t>         </m:t>
                      </m:r>
                      <m:r>
                        <a:rPr lang="en-US" altLang="zh-CN" sz="1800" b="1" i="1" smtClean="0">
                          <a:latin typeface="Cambria Math" panose="02040503050406030204" pitchFamily="18" charset="0"/>
                          <a:cs typeface="Times New Roman" panose="02020603050405020304" pitchFamily="18" charset="0"/>
                        </a:rPr>
                        <m:t>            </m:t>
                      </m:r>
                      <m:r>
                        <a:rPr lang="en-US" altLang="zh-CN" sz="1800" i="1">
                          <a:latin typeface="Cambria Math" panose="02040503050406030204" pitchFamily="18" charset="0"/>
                          <a:cs typeface="Times New Roman" panose="02020603050405020304" pitchFamily="18" charset="0"/>
                        </a:rPr>
                        <m:t>     (</m:t>
                      </m:r>
                      <m:r>
                        <a:rPr lang="en-US" altLang="zh-CN" sz="1800" b="1" i="1" smtClean="0">
                          <a:latin typeface="Cambria Math" panose="02040503050406030204" pitchFamily="18" charset="0"/>
                          <a:cs typeface="Times New Roman" panose="02020603050405020304" pitchFamily="18" charset="0"/>
                        </a:rPr>
                        <m:t>𝟏𝟔</m:t>
                      </m:r>
                      <m:r>
                        <a:rPr lang="en-US" altLang="zh-CN" sz="1800" i="1">
                          <a:latin typeface="Cambria Math" panose="02040503050406030204" pitchFamily="18" charset="0"/>
                          <a:cs typeface="Times New Roman" panose="02020603050405020304" pitchFamily="18" charset="0"/>
                        </a:rPr>
                        <m:t>)</m:t>
                      </m:r>
                    </m:oMath>
                  </m:oMathPara>
                </a14:m>
                <a:endParaRPr lang="en-US" altLang="zh-CN" sz="1800" i="1" dirty="0">
                  <a:cs typeface="Times New Roman" panose="02020603050405020304" pitchFamily="18" charset="0"/>
                </a:endParaRPr>
              </a:p>
              <a:p>
                <a:pPr indent="0" algn="just">
                  <a:lnSpc>
                    <a:spcPct val="115000"/>
                  </a:lnSpc>
                  <a:buNone/>
                </a:pPr>
                <a:r>
                  <a:rPr lang="en-US" altLang="zh-CN" sz="1800" dirty="0">
                    <a:solidFill>
                      <a:srgbClr val="000000"/>
                    </a:solidFill>
                    <a:effectLst/>
                    <a:latin typeface="Times New Roman" panose="02020603050405020304" pitchFamily="18" charset="0"/>
                    <a:ea typeface="等线" panose="02010600030101010101" pitchFamily="2" charset="-122"/>
                  </a:rPr>
                  <a:t> The BCR for elementary benefits, EEPP and fully funded pension benefits respectively presented by </a:t>
                </a:r>
                <a14:m>
                  <m:oMath xmlns:m="http://schemas.openxmlformats.org/officeDocument/2006/math">
                    <m:f>
                      <m:fPr>
                        <m:ctrlPr>
                          <a:rPr lang="zh-CN" altLang="zh-CN" sz="2000" i="1" kern="100">
                            <a:effectLst/>
                            <a:latin typeface="Cambria Math" panose="02040503050406030204" pitchFamily="18" charset="0"/>
                            <a:cs typeface="Times New Roman" panose="02020603050405020304" pitchFamily="18" charset="0"/>
                          </a:rPr>
                        </m:ctrlPr>
                      </m:fPr>
                      <m:num>
                        <m:sSub>
                          <m:sSubPr>
                            <m:ctrlPr>
                              <a:rPr lang="zh-CN" altLang="zh-CN" sz="2000" i="1" kern="100">
                                <a:effectLst/>
                                <a:latin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cs typeface="Times New Roman" panose="02020603050405020304" pitchFamily="18" charset="0"/>
                              </a:rPr>
                              <m:t>𝑊</m:t>
                            </m:r>
                          </m:e>
                          <m:sub>
                            <m:r>
                              <a:rPr lang="en-US" altLang="zh-CN" sz="2000" i="1" kern="100">
                                <a:effectLst/>
                                <a:latin typeface="Cambria Math" panose="02040503050406030204" pitchFamily="18" charset="0"/>
                                <a:cs typeface="Times New Roman" panose="02020603050405020304" pitchFamily="18" charset="0"/>
                              </a:rPr>
                              <m:t>𝑡</m:t>
                            </m:r>
                            <m:r>
                              <a:rPr lang="en-US" altLang="zh-CN" sz="2000" i="1" kern="100">
                                <a:effectLst/>
                                <a:latin typeface="Cambria Math" panose="02040503050406030204" pitchFamily="18" charset="0"/>
                                <a:cs typeface="Times New Roman" panose="02020603050405020304" pitchFamily="18" charset="0"/>
                              </a:rPr>
                              <m:t>,</m:t>
                            </m:r>
                            <m:r>
                              <a:rPr lang="en-US" altLang="zh-CN" sz="2000" i="1" kern="100">
                                <a:effectLst/>
                                <a:latin typeface="Cambria Math" panose="02040503050406030204" pitchFamily="18" charset="0"/>
                                <a:cs typeface="Times New Roman" panose="02020603050405020304" pitchFamily="18" charset="0"/>
                              </a:rPr>
                              <m:t>𝑟</m:t>
                            </m:r>
                          </m:sub>
                        </m:sSub>
                      </m:num>
                      <m:den>
                        <m:sSub>
                          <m:sSubPr>
                            <m:ctrlPr>
                              <a:rPr lang="zh-CN" altLang="zh-CN" sz="2000" i="1" kern="100">
                                <a:effectLst/>
                                <a:latin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cs typeface="Times New Roman" panose="02020603050405020304" pitchFamily="18" charset="0"/>
                              </a:rPr>
                              <m:t>𝑂</m:t>
                            </m:r>
                          </m:e>
                          <m:sub>
                            <m:r>
                              <a:rPr lang="en-US" altLang="zh-CN" sz="2000" i="1" kern="100">
                                <a:effectLst/>
                                <a:latin typeface="Cambria Math" panose="02040503050406030204" pitchFamily="18" charset="0"/>
                                <a:cs typeface="Times New Roman" panose="02020603050405020304" pitchFamily="18" charset="0"/>
                              </a:rPr>
                              <m:t>𝑡</m:t>
                            </m:r>
                            <m:r>
                              <a:rPr lang="en-US" altLang="zh-CN" sz="2000" i="1" kern="100">
                                <a:effectLst/>
                                <a:latin typeface="Cambria Math" panose="02040503050406030204" pitchFamily="18" charset="0"/>
                                <a:cs typeface="Times New Roman" panose="02020603050405020304" pitchFamily="18" charset="0"/>
                              </a:rPr>
                              <m:t>,</m:t>
                            </m:r>
                            <m:r>
                              <a:rPr lang="en-US" altLang="zh-CN" sz="2000" i="1" kern="100">
                                <a:effectLst/>
                                <a:latin typeface="Cambria Math" panose="02040503050406030204" pitchFamily="18" charset="0"/>
                                <a:cs typeface="Times New Roman" panose="02020603050405020304" pitchFamily="18" charset="0"/>
                              </a:rPr>
                              <m:t>𝑟</m:t>
                            </m:r>
                          </m:sub>
                        </m:sSub>
                      </m:den>
                    </m:f>
                  </m:oMath>
                </a14:m>
                <a:r>
                  <a:rPr lang="zh-CN" altLang="zh-CN" sz="2000" kern="100" dirty="0">
                    <a:effectLst/>
                    <a:cs typeface="宋体" panose="02010600030101010101" pitchFamily="2" charset="-122"/>
                  </a:rPr>
                  <a:t>、 </a:t>
                </a:r>
                <a14:m>
                  <m:oMath xmlns:m="http://schemas.openxmlformats.org/officeDocument/2006/math">
                    <m:f>
                      <m:fPr>
                        <m:ctrlPr>
                          <a:rPr lang="zh-CN" altLang="zh-CN" sz="2000" i="1" kern="100">
                            <a:effectLst/>
                            <a:latin typeface="Cambria Math" panose="02040503050406030204" pitchFamily="18" charset="0"/>
                            <a:cs typeface="Times New Roman" panose="02020603050405020304" pitchFamily="18" charset="0"/>
                          </a:rPr>
                        </m:ctrlPr>
                      </m:fPr>
                      <m:num>
                        <m:sSub>
                          <m:sSubPr>
                            <m:ctrlPr>
                              <a:rPr lang="zh-CN" altLang="zh-CN" sz="2000" i="1" kern="100">
                                <a:effectLst/>
                                <a:latin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cs typeface="Times New Roman" panose="02020603050405020304" pitchFamily="18" charset="0"/>
                              </a:rPr>
                              <m:t>𝑊</m:t>
                            </m:r>
                          </m:e>
                          <m:sub>
                            <m:r>
                              <a:rPr lang="en-US" altLang="zh-CN" sz="2000" i="1" kern="100">
                                <a:effectLst/>
                                <a:latin typeface="Cambria Math" panose="02040503050406030204" pitchFamily="18" charset="0"/>
                                <a:cs typeface="Times New Roman" panose="02020603050405020304" pitchFamily="18" charset="0"/>
                              </a:rPr>
                              <m:t>𝑡</m:t>
                            </m:r>
                            <m:r>
                              <a:rPr lang="en-US" altLang="zh-CN" sz="2000" i="1" kern="100">
                                <a:effectLst/>
                                <a:latin typeface="Cambria Math" panose="02040503050406030204" pitchFamily="18" charset="0"/>
                                <a:cs typeface="Times New Roman" panose="02020603050405020304" pitchFamily="18" charset="0"/>
                              </a:rPr>
                              <m:t>,</m:t>
                            </m:r>
                            <m:r>
                              <a:rPr lang="en-US" altLang="zh-CN" sz="2000" i="1" kern="100">
                                <a:effectLst/>
                                <a:latin typeface="Cambria Math" panose="02040503050406030204" pitchFamily="18" charset="0"/>
                                <a:cs typeface="Times New Roman" panose="02020603050405020304" pitchFamily="18" charset="0"/>
                              </a:rPr>
                              <m:t>𝑟</m:t>
                            </m:r>
                          </m:sub>
                        </m:sSub>
                        <m:r>
                          <a:rPr lang="en-US" altLang="zh-CN" sz="2000" i="1" kern="100">
                            <a:effectLst/>
                            <a:latin typeface="Cambria Math" panose="02040503050406030204" pitchFamily="18" charset="0"/>
                            <a:cs typeface="Times New Roman" panose="02020603050405020304" pitchFamily="18" charset="0"/>
                          </a:rPr>
                          <m:t>+</m:t>
                        </m:r>
                        <m:sSub>
                          <m:sSubPr>
                            <m:ctrlPr>
                              <a:rPr lang="zh-CN" altLang="zh-CN" sz="2000" i="1" kern="100">
                                <a:effectLst/>
                                <a:latin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cs typeface="Times New Roman" panose="02020603050405020304" pitchFamily="18" charset="0"/>
                              </a:rPr>
                              <m:t>𝑉</m:t>
                            </m:r>
                          </m:e>
                          <m:sub>
                            <m:r>
                              <a:rPr lang="en-US" altLang="zh-CN" sz="2000" i="1" kern="100">
                                <a:effectLst/>
                                <a:latin typeface="Cambria Math" panose="02040503050406030204" pitchFamily="18" charset="0"/>
                                <a:cs typeface="Times New Roman" panose="02020603050405020304" pitchFamily="18" charset="0"/>
                              </a:rPr>
                              <m:t>𝑡</m:t>
                            </m:r>
                            <m:r>
                              <a:rPr lang="en-US" altLang="zh-CN" sz="2000" i="1" kern="100">
                                <a:effectLst/>
                                <a:latin typeface="Cambria Math" panose="02040503050406030204" pitchFamily="18" charset="0"/>
                                <a:cs typeface="Times New Roman" panose="02020603050405020304" pitchFamily="18" charset="0"/>
                              </a:rPr>
                              <m:t>,</m:t>
                            </m:r>
                            <m:r>
                              <a:rPr lang="en-US" altLang="zh-CN" sz="2000" i="1" kern="100">
                                <a:effectLst/>
                                <a:latin typeface="Cambria Math" panose="02040503050406030204" pitchFamily="18" charset="0"/>
                                <a:cs typeface="Times New Roman" panose="02020603050405020304" pitchFamily="18" charset="0"/>
                              </a:rPr>
                              <m:t>𝑟</m:t>
                            </m:r>
                          </m:sub>
                        </m:sSub>
                      </m:num>
                      <m:den>
                        <m:sSub>
                          <m:sSubPr>
                            <m:ctrlPr>
                              <a:rPr lang="zh-CN" altLang="zh-CN" sz="2000" i="1" kern="100">
                                <a:effectLst/>
                                <a:latin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cs typeface="Times New Roman" panose="02020603050405020304" pitchFamily="18" charset="0"/>
                              </a:rPr>
                              <m:t>𝑂</m:t>
                            </m:r>
                          </m:e>
                          <m:sub>
                            <m:r>
                              <a:rPr lang="en-US" altLang="zh-CN" sz="2000" i="1" kern="100">
                                <a:effectLst/>
                                <a:latin typeface="Cambria Math" panose="02040503050406030204" pitchFamily="18" charset="0"/>
                                <a:cs typeface="Times New Roman" panose="02020603050405020304" pitchFamily="18" charset="0"/>
                              </a:rPr>
                              <m:t>𝑡</m:t>
                            </m:r>
                            <m:r>
                              <a:rPr lang="en-US" altLang="zh-CN" sz="2000" i="1" kern="100">
                                <a:effectLst/>
                                <a:latin typeface="Cambria Math" panose="02040503050406030204" pitchFamily="18" charset="0"/>
                                <a:cs typeface="Times New Roman" panose="02020603050405020304" pitchFamily="18" charset="0"/>
                              </a:rPr>
                              <m:t>,</m:t>
                            </m:r>
                            <m:r>
                              <a:rPr lang="en-US" altLang="zh-CN" sz="2000" i="1" kern="100">
                                <a:effectLst/>
                                <a:latin typeface="Cambria Math" panose="02040503050406030204" pitchFamily="18" charset="0"/>
                                <a:cs typeface="Times New Roman" panose="02020603050405020304" pitchFamily="18" charset="0"/>
                              </a:rPr>
                              <m:t>𝑟</m:t>
                            </m:r>
                          </m:sub>
                        </m:sSub>
                        <m:r>
                          <a:rPr lang="en-US" altLang="zh-CN" sz="2000" i="1" kern="100">
                            <a:effectLst/>
                            <a:latin typeface="Cambria Math" panose="02040503050406030204" pitchFamily="18" charset="0"/>
                            <a:cs typeface="Times New Roman" panose="02020603050405020304" pitchFamily="18" charset="0"/>
                          </a:rPr>
                          <m:t>+</m:t>
                        </m:r>
                        <m:sSub>
                          <m:sSubPr>
                            <m:ctrlPr>
                              <a:rPr lang="zh-CN" altLang="zh-CN" sz="2000" i="1" kern="100">
                                <a:effectLst/>
                                <a:latin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cs typeface="Times New Roman" panose="02020603050405020304" pitchFamily="18" charset="0"/>
                              </a:rPr>
                              <m:t>𝑄</m:t>
                            </m:r>
                          </m:e>
                          <m:sub>
                            <m:r>
                              <a:rPr lang="en-US" altLang="zh-CN" sz="2000" i="1" kern="100">
                                <a:effectLst/>
                                <a:latin typeface="Cambria Math" panose="02040503050406030204" pitchFamily="18" charset="0"/>
                                <a:cs typeface="Times New Roman" panose="02020603050405020304" pitchFamily="18" charset="0"/>
                              </a:rPr>
                              <m:t>𝑡</m:t>
                            </m:r>
                            <m:r>
                              <a:rPr lang="en-US" altLang="zh-CN" sz="2000" i="1" kern="100">
                                <a:effectLst/>
                                <a:latin typeface="Cambria Math" panose="02040503050406030204" pitchFamily="18" charset="0"/>
                                <a:cs typeface="Times New Roman" panose="02020603050405020304" pitchFamily="18" charset="0"/>
                              </a:rPr>
                              <m:t>,</m:t>
                            </m:r>
                            <m:r>
                              <a:rPr lang="en-US" altLang="zh-CN" sz="2000" i="1" kern="100">
                                <a:effectLst/>
                                <a:latin typeface="Cambria Math" panose="02040503050406030204" pitchFamily="18" charset="0"/>
                                <a:cs typeface="Times New Roman" panose="02020603050405020304" pitchFamily="18" charset="0"/>
                              </a:rPr>
                              <m:t>𝑟</m:t>
                            </m:r>
                          </m:sub>
                        </m:sSub>
                      </m:den>
                    </m:f>
                  </m:oMath>
                </a14:m>
                <a:r>
                  <a:rPr lang="en-US" altLang="zh-CN" sz="2000" kern="100" dirty="0">
                    <a:effectLst/>
                    <a:cs typeface="宋体" panose="02010600030101010101" pitchFamily="2" charset="-122"/>
                  </a:rPr>
                  <a:t> </a:t>
                </a:r>
                <a:r>
                  <a:rPr lang="en-US" altLang="zh-CN" sz="2000" kern="100" dirty="0">
                    <a:cs typeface="宋体" panose="02010600030101010101" pitchFamily="2" charset="-122"/>
                  </a:rPr>
                  <a:t>and </a:t>
                </a:r>
                <a:r>
                  <a:rPr lang="zh-CN" altLang="zh-CN" sz="2000" kern="100" dirty="0">
                    <a:effectLst/>
                    <a:cs typeface="宋体" panose="02010600030101010101" pitchFamily="2" charset="-122"/>
                  </a:rPr>
                  <a:t> </a:t>
                </a:r>
                <a14:m>
                  <m:oMath xmlns:m="http://schemas.openxmlformats.org/officeDocument/2006/math">
                    <m:f>
                      <m:fPr>
                        <m:ctrlPr>
                          <a:rPr lang="zh-CN" altLang="zh-CN" sz="2000" i="1" kern="100">
                            <a:effectLst/>
                            <a:latin typeface="Cambria Math" panose="02040503050406030204" pitchFamily="18" charset="0"/>
                            <a:cs typeface="Times New Roman" panose="02020603050405020304" pitchFamily="18" charset="0"/>
                          </a:rPr>
                        </m:ctrlPr>
                      </m:fPr>
                      <m:num>
                        <m:sSub>
                          <m:sSubPr>
                            <m:ctrlPr>
                              <a:rPr lang="zh-CN" altLang="zh-CN" sz="2000" i="1" kern="100">
                                <a:effectLst/>
                                <a:latin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cs typeface="Times New Roman" panose="02020603050405020304" pitchFamily="18" charset="0"/>
                              </a:rPr>
                              <m:t>𝑉</m:t>
                            </m:r>
                          </m:e>
                          <m:sub>
                            <m:r>
                              <a:rPr lang="en-US" altLang="zh-CN" sz="2000" i="1" kern="100">
                                <a:effectLst/>
                                <a:latin typeface="Cambria Math" panose="02040503050406030204" pitchFamily="18" charset="0"/>
                                <a:cs typeface="Times New Roman" panose="02020603050405020304" pitchFamily="18" charset="0"/>
                              </a:rPr>
                              <m:t>𝑡</m:t>
                            </m:r>
                            <m:r>
                              <a:rPr lang="en-US" altLang="zh-CN" sz="2000" i="1" kern="100">
                                <a:effectLst/>
                                <a:latin typeface="Cambria Math" panose="02040503050406030204" pitchFamily="18" charset="0"/>
                                <a:cs typeface="Times New Roman" panose="02020603050405020304" pitchFamily="18" charset="0"/>
                              </a:rPr>
                              <m:t>,</m:t>
                            </m:r>
                            <m:r>
                              <a:rPr lang="en-US" altLang="zh-CN" sz="2000" i="1" kern="100">
                                <a:effectLst/>
                                <a:latin typeface="Cambria Math" panose="02040503050406030204" pitchFamily="18" charset="0"/>
                                <a:cs typeface="Times New Roman" panose="02020603050405020304" pitchFamily="18" charset="0"/>
                              </a:rPr>
                              <m:t>𝑟</m:t>
                            </m:r>
                          </m:sub>
                        </m:sSub>
                        <m:r>
                          <a:rPr lang="en-US" altLang="zh-CN" sz="2000" i="1" kern="100">
                            <a:effectLst/>
                            <a:latin typeface="Cambria Math" panose="02040503050406030204" pitchFamily="18" charset="0"/>
                            <a:cs typeface="Times New Roman" panose="02020603050405020304" pitchFamily="18" charset="0"/>
                          </a:rPr>
                          <m:t>+</m:t>
                        </m:r>
                        <m:sSub>
                          <m:sSubPr>
                            <m:ctrlPr>
                              <a:rPr lang="zh-CN" altLang="zh-CN" sz="2000" i="1" kern="100">
                                <a:effectLst/>
                                <a:latin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cs typeface="Times New Roman" panose="02020603050405020304" pitchFamily="18" charset="0"/>
                              </a:rPr>
                              <m:t>𝑀</m:t>
                            </m:r>
                          </m:e>
                          <m:sub>
                            <m:r>
                              <a:rPr lang="en-US" altLang="zh-CN" sz="2000" i="1" kern="100">
                                <a:effectLst/>
                                <a:latin typeface="Cambria Math" panose="02040503050406030204" pitchFamily="18" charset="0"/>
                                <a:cs typeface="Times New Roman" panose="02020603050405020304" pitchFamily="18" charset="0"/>
                              </a:rPr>
                              <m:t>𝑡</m:t>
                            </m:r>
                            <m:r>
                              <a:rPr lang="en-US" altLang="zh-CN" sz="2000" i="1" kern="100">
                                <a:effectLst/>
                                <a:latin typeface="Cambria Math" panose="02040503050406030204" pitchFamily="18" charset="0"/>
                                <a:cs typeface="Times New Roman" panose="02020603050405020304" pitchFamily="18" charset="0"/>
                              </a:rPr>
                              <m:t>,</m:t>
                            </m:r>
                            <m:r>
                              <a:rPr lang="en-US" altLang="zh-CN" sz="2000" i="1" kern="100">
                                <a:effectLst/>
                                <a:latin typeface="Cambria Math" panose="02040503050406030204" pitchFamily="18" charset="0"/>
                                <a:cs typeface="Times New Roman" panose="02020603050405020304" pitchFamily="18" charset="0"/>
                              </a:rPr>
                              <m:t>𝑟</m:t>
                            </m:r>
                          </m:sub>
                        </m:sSub>
                        <m:r>
                          <a:rPr lang="en-US" altLang="zh-CN" sz="2000" i="1" kern="100">
                            <a:effectLst/>
                            <a:latin typeface="Cambria Math" panose="02040503050406030204" pitchFamily="18" charset="0"/>
                            <a:cs typeface="Times New Roman" panose="02020603050405020304" pitchFamily="18" charset="0"/>
                          </a:rPr>
                          <m:t>+</m:t>
                        </m:r>
                        <m:sSub>
                          <m:sSubPr>
                            <m:ctrlPr>
                              <a:rPr lang="zh-CN" altLang="zh-CN" sz="2000" i="1" kern="100">
                                <a:effectLst/>
                                <a:latin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cs typeface="Times New Roman" panose="02020603050405020304" pitchFamily="18" charset="0"/>
                              </a:rPr>
                              <m:t>𝑁</m:t>
                            </m:r>
                          </m:e>
                          <m:sub>
                            <m:r>
                              <a:rPr lang="en-US" altLang="zh-CN" sz="2000" i="1" kern="100">
                                <a:effectLst/>
                                <a:latin typeface="Cambria Math" panose="02040503050406030204" pitchFamily="18" charset="0"/>
                                <a:cs typeface="Times New Roman" panose="02020603050405020304" pitchFamily="18" charset="0"/>
                              </a:rPr>
                              <m:t>𝑡</m:t>
                            </m:r>
                            <m:r>
                              <a:rPr lang="en-US" altLang="zh-CN" sz="2000" i="1" kern="100">
                                <a:effectLst/>
                                <a:latin typeface="Cambria Math" panose="02040503050406030204" pitchFamily="18" charset="0"/>
                                <a:cs typeface="Times New Roman" panose="02020603050405020304" pitchFamily="18" charset="0"/>
                              </a:rPr>
                              <m:t>,</m:t>
                            </m:r>
                            <m:r>
                              <a:rPr lang="en-US" altLang="zh-CN" sz="2000" i="1" kern="100">
                                <a:effectLst/>
                                <a:latin typeface="Cambria Math" panose="02040503050406030204" pitchFamily="18" charset="0"/>
                                <a:cs typeface="Times New Roman" panose="02020603050405020304" pitchFamily="18" charset="0"/>
                              </a:rPr>
                              <m:t>𝑟</m:t>
                            </m:r>
                          </m:sub>
                        </m:sSub>
                      </m:num>
                      <m:den>
                        <m:sSub>
                          <m:sSubPr>
                            <m:ctrlPr>
                              <a:rPr lang="zh-CN" altLang="zh-CN" sz="2000" i="1" kern="100">
                                <a:effectLst/>
                                <a:latin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cs typeface="Times New Roman" panose="02020603050405020304" pitchFamily="18" charset="0"/>
                              </a:rPr>
                              <m:t>𝑄</m:t>
                            </m:r>
                          </m:e>
                          <m:sub>
                            <m:r>
                              <a:rPr lang="en-US" altLang="zh-CN" sz="2000" i="1" kern="100">
                                <a:effectLst/>
                                <a:latin typeface="Cambria Math" panose="02040503050406030204" pitchFamily="18" charset="0"/>
                                <a:cs typeface="Times New Roman" panose="02020603050405020304" pitchFamily="18" charset="0"/>
                              </a:rPr>
                              <m:t>𝑡</m:t>
                            </m:r>
                            <m:r>
                              <a:rPr lang="en-US" altLang="zh-CN" sz="2000" i="1" kern="100">
                                <a:effectLst/>
                                <a:latin typeface="Cambria Math" panose="02040503050406030204" pitchFamily="18" charset="0"/>
                                <a:cs typeface="Times New Roman" panose="02020603050405020304" pitchFamily="18" charset="0"/>
                              </a:rPr>
                              <m:t>,</m:t>
                            </m:r>
                            <m:r>
                              <a:rPr lang="en-US" altLang="zh-CN" sz="2000" i="1" kern="100">
                                <a:effectLst/>
                                <a:latin typeface="Cambria Math" panose="02040503050406030204" pitchFamily="18" charset="0"/>
                                <a:cs typeface="Times New Roman" panose="02020603050405020304" pitchFamily="18" charset="0"/>
                              </a:rPr>
                              <m:t>𝑟</m:t>
                            </m:r>
                          </m:sub>
                        </m:sSub>
                        <m:r>
                          <a:rPr lang="en-US" altLang="zh-CN" sz="2000" i="1" kern="100">
                            <a:effectLst/>
                            <a:latin typeface="Cambria Math" panose="02040503050406030204" pitchFamily="18" charset="0"/>
                            <a:cs typeface="Times New Roman" panose="02020603050405020304" pitchFamily="18" charset="0"/>
                          </a:rPr>
                          <m:t>+</m:t>
                        </m:r>
                        <m:sSub>
                          <m:sSubPr>
                            <m:ctrlPr>
                              <a:rPr lang="zh-CN" altLang="zh-CN" sz="2000" i="1" kern="100">
                                <a:effectLst/>
                                <a:latin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cs typeface="Times New Roman" panose="02020603050405020304" pitchFamily="18" charset="0"/>
                              </a:rPr>
                              <m:t>𝑅</m:t>
                            </m:r>
                          </m:e>
                          <m:sub>
                            <m:r>
                              <a:rPr lang="en-US" altLang="zh-CN" sz="2000" i="1" kern="100">
                                <a:effectLst/>
                                <a:latin typeface="Cambria Math" panose="02040503050406030204" pitchFamily="18" charset="0"/>
                                <a:cs typeface="Times New Roman" panose="02020603050405020304" pitchFamily="18" charset="0"/>
                              </a:rPr>
                              <m:t>𝑡</m:t>
                            </m:r>
                            <m:r>
                              <a:rPr lang="en-US" altLang="zh-CN" sz="2000" i="1" kern="100">
                                <a:effectLst/>
                                <a:latin typeface="Cambria Math" panose="02040503050406030204" pitchFamily="18" charset="0"/>
                                <a:cs typeface="Times New Roman" panose="02020603050405020304" pitchFamily="18" charset="0"/>
                              </a:rPr>
                              <m:t>,</m:t>
                            </m:r>
                            <m:r>
                              <a:rPr lang="en-US" altLang="zh-CN" sz="2000" i="1" kern="100">
                                <a:effectLst/>
                                <a:latin typeface="Cambria Math" panose="02040503050406030204" pitchFamily="18" charset="0"/>
                                <a:cs typeface="Times New Roman" panose="02020603050405020304" pitchFamily="18" charset="0"/>
                              </a:rPr>
                              <m:t>𝑟</m:t>
                            </m:r>
                          </m:sub>
                        </m:sSub>
                        <m:r>
                          <a:rPr lang="en-US" altLang="zh-CN" sz="2000" i="1" kern="100">
                            <a:effectLst/>
                            <a:latin typeface="Cambria Math" panose="02040503050406030204" pitchFamily="18" charset="0"/>
                            <a:cs typeface="Times New Roman" panose="02020603050405020304" pitchFamily="18" charset="0"/>
                          </a:rPr>
                          <m:t>+</m:t>
                        </m:r>
                        <m:sSub>
                          <m:sSubPr>
                            <m:ctrlPr>
                              <a:rPr lang="zh-CN" altLang="zh-CN" sz="2000" i="1" kern="100">
                                <a:effectLst/>
                                <a:latin typeface="Cambria Math" panose="02040503050406030204" pitchFamily="18" charset="0"/>
                                <a:cs typeface="Times New Roman" panose="02020603050405020304" pitchFamily="18" charset="0"/>
                              </a:rPr>
                            </m:ctrlPr>
                          </m:sSubPr>
                          <m:e>
                            <m:r>
                              <a:rPr lang="en-US" altLang="zh-CN" sz="2000" i="1" kern="100">
                                <a:effectLst/>
                                <a:latin typeface="Cambria Math" panose="02040503050406030204" pitchFamily="18" charset="0"/>
                                <a:cs typeface="Times New Roman" panose="02020603050405020304" pitchFamily="18" charset="0"/>
                              </a:rPr>
                              <m:t>𝑇</m:t>
                            </m:r>
                          </m:e>
                          <m:sub>
                            <m:r>
                              <a:rPr lang="en-US" altLang="zh-CN" sz="2000" i="1" kern="100">
                                <a:effectLst/>
                                <a:latin typeface="Cambria Math" panose="02040503050406030204" pitchFamily="18" charset="0"/>
                                <a:cs typeface="Times New Roman" panose="02020603050405020304" pitchFamily="18" charset="0"/>
                              </a:rPr>
                              <m:t>𝑡</m:t>
                            </m:r>
                            <m:r>
                              <a:rPr lang="en-US" altLang="zh-CN" sz="2000" i="1" kern="100">
                                <a:effectLst/>
                                <a:latin typeface="Cambria Math" panose="02040503050406030204" pitchFamily="18" charset="0"/>
                                <a:cs typeface="Times New Roman" panose="02020603050405020304" pitchFamily="18" charset="0"/>
                              </a:rPr>
                              <m:t>,</m:t>
                            </m:r>
                            <m:r>
                              <a:rPr lang="en-US" altLang="zh-CN" sz="2000" i="1" kern="100">
                                <a:effectLst/>
                                <a:latin typeface="Cambria Math" panose="02040503050406030204" pitchFamily="18" charset="0"/>
                                <a:cs typeface="Times New Roman" panose="02020603050405020304" pitchFamily="18" charset="0"/>
                              </a:rPr>
                              <m:t>𝑟</m:t>
                            </m:r>
                          </m:sub>
                        </m:sSub>
                      </m:den>
                    </m:f>
                  </m:oMath>
                </a14:m>
                <a:r>
                  <a:rPr lang="en-US" altLang="zh-CN" sz="2000" kern="100" dirty="0">
                    <a:effectLst/>
                    <a:cs typeface="宋体" panose="02010600030101010101" pitchFamily="2" charset="-122"/>
                  </a:rPr>
                  <a:t> .</a:t>
                </a:r>
                <a:endParaRPr lang="zh-CN" altLang="zh-CN" sz="1800" kern="100" dirty="0">
                  <a:effectLst/>
                  <a:cs typeface="Times New Roman" panose="02020603050405020304" pitchFamily="18" charset="0"/>
                </a:endParaRPr>
              </a:p>
              <a:p>
                <a:pPr marL="0" indent="0" algn="r">
                  <a:buNone/>
                </a:pPr>
                <a:endParaRPr lang="zh-CN" altLang="zh-CN" sz="2000" dirty="0"/>
              </a:p>
              <a:p>
                <a:pPr marL="269240" indent="266700" algn="r">
                  <a:lnSpc>
                    <a:spcPct val="115000"/>
                  </a:lnSpc>
                </a:pPr>
                <a:endParaRPr lang="zh-CN" altLang="zh-CN" sz="2000" kern="100" dirty="0">
                  <a:effectLst/>
                  <a:latin typeface="等线" panose="02010600030101010101" pitchFamily="2" charset="-122"/>
                  <a:ea typeface="等线" panose="02010600030101010101" pitchFamily="2" charset="-122"/>
                  <a:cs typeface="Times New Roman" panose="02020603050405020304" pitchFamily="18" charset="0"/>
                </a:endParaRPr>
              </a:p>
              <a:p>
                <a:pPr marL="357188" lvl="1" indent="266700" algn="just">
                  <a:lnSpc>
                    <a:spcPct val="115000"/>
                  </a:lnSpc>
                </a:pPr>
                <a:endParaRPr lang="zh-CN" altLang="zh-CN" sz="1400" kern="100" dirty="0">
                  <a:effectLst/>
                  <a:latin typeface="等线" panose="02010600030101010101" pitchFamily="2" charset="-122"/>
                  <a:ea typeface="等线" panose="02010600030101010101" pitchFamily="2" charset="-122"/>
                  <a:cs typeface="Times New Roman" panose="02020603050405020304" pitchFamily="18" charset="0"/>
                </a:endParaRPr>
              </a:p>
              <a:p>
                <a:pPr marL="355600" lvl="1" indent="0">
                  <a:buNone/>
                </a:pPr>
                <a:endParaRPr lang="zh-CN" altLang="en-US" dirty="0">
                  <a:latin typeface="黑体" panose="02010609060101010101" pitchFamily="49" charset="-122"/>
                  <a:ea typeface="黑体" panose="02010609060101010101" pitchFamily="49" charset="-122"/>
                </a:endParaRPr>
              </a:p>
            </p:txBody>
          </p:sp>
        </mc:Choice>
        <mc:Fallback xmlns="">
          <p:sp>
            <p:nvSpPr>
              <p:cNvPr id="3" name="内容占位符 2">
                <a:extLst>
                  <a:ext uri="{FF2B5EF4-FFF2-40B4-BE49-F238E27FC236}">
                    <a16:creationId xmlns:a16="http://schemas.microsoft.com/office/drawing/2014/main" id="{DC4DC47C-CD2A-4976-808B-BA7AB8ADD5A5}"/>
                  </a:ext>
                </a:extLst>
              </p:cNvPr>
              <p:cNvSpPr>
                <a:spLocks noGrp="1" noRot="1" noChangeAspect="1" noMove="1" noResize="1" noEditPoints="1" noAdjustHandles="1" noChangeArrowheads="1" noChangeShapeType="1" noTextEdit="1"/>
              </p:cNvSpPr>
              <p:nvPr>
                <p:ph idx="1"/>
              </p:nvPr>
            </p:nvSpPr>
            <p:spPr>
              <a:xfrm>
                <a:off x="485009" y="738855"/>
                <a:ext cx="11232858" cy="5822812"/>
              </a:xfrm>
              <a:blipFill>
                <a:blip r:embed="rId2"/>
                <a:stretch>
                  <a:fillRect l="-489" r="-869"/>
                </a:stretch>
              </a:blipFill>
            </p:spPr>
            <p:txBody>
              <a:bodyPr/>
              <a:lstStyle/>
              <a:p>
                <a:r>
                  <a:rPr lang="zh-CN" altLang="en-US">
                    <a:noFill/>
                  </a:rPr>
                  <a:t> </a:t>
                </a:r>
              </a:p>
            </p:txBody>
          </p:sp>
        </mc:Fallback>
      </mc:AlternateContent>
      <p:sp>
        <p:nvSpPr>
          <p:cNvPr id="6" name="标题 1">
            <a:extLst>
              <a:ext uri="{FF2B5EF4-FFF2-40B4-BE49-F238E27FC236}">
                <a16:creationId xmlns:a16="http://schemas.microsoft.com/office/drawing/2014/main" id="{16C25A0E-7B4B-4E15-8BC9-0BAACC8FB507}"/>
              </a:ext>
            </a:extLst>
          </p:cNvPr>
          <p:cNvSpPr>
            <a:spLocks noGrp="1"/>
          </p:cNvSpPr>
          <p:nvPr>
            <p:ph type="title"/>
          </p:nvPr>
        </p:nvSpPr>
        <p:spPr>
          <a:xfrm>
            <a:off x="0" y="-1588"/>
            <a:ext cx="11626850" cy="454026"/>
          </a:xfrm>
        </p:spPr>
        <p:txBody>
          <a:bodyPr>
            <a:normAutofit/>
          </a:bodyPr>
          <a:lstStyle/>
          <a:p>
            <a:r>
              <a:rPr lang="en-US" altLang="zh-CN" b="1" i="0" dirty="0">
                <a:effectLst/>
                <a:latin typeface="Times New Roman" panose="02020603050405020304" pitchFamily="18" charset="0"/>
                <a:cs typeface="Times New Roman" panose="02020603050405020304" pitchFamily="18" charset="0"/>
              </a:rPr>
              <a:t>4 Actuarial Model</a:t>
            </a:r>
            <a:endParaRPr lang="zh-CN" altLang="en-US" dirty="0">
              <a:latin typeface="Times New Roman" panose="02020603050405020304" pitchFamily="18" charset="0"/>
              <a:cs typeface="Times New Roman" panose="02020603050405020304" pitchFamily="18" charset="0"/>
            </a:endParaRPr>
          </a:p>
        </p:txBody>
      </p:sp>
      <p:sp>
        <p:nvSpPr>
          <p:cNvPr id="2" name="灯片编号占位符 1">
            <a:extLst>
              <a:ext uri="{FF2B5EF4-FFF2-40B4-BE49-F238E27FC236}">
                <a16:creationId xmlns:a16="http://schemas.microsoft.com/office/drawing/2014/main" id="{776190D3-691D-4A68-8C2C-D00276DCE2A8}"/>
              </a:ext>
            </a:extLst>
          </p:cNvPr>
          <p:cNvSpPr>
            <a:spLocks noGrp="1"/>
          </p:cNvSpPr>
          <p:nvPr>
            <p:ph type="sldNum" sz="quarter" idx="12"/>
          </p:nvPr>
        </p:nvSpPr>
        <p:spPr/>
        <p:txBody>
          <a:bodyPr/>
          <a:lstStyle/>
          <a:p>
            <a:fld id="{95F28DFE-3F8E-4102-9857-4B52792BF0B2}" type="slidenum">
              <a:rPr lang="zh-CN" altLang="en-US" smtClean="0"/>
              <a:t>20</a:t>
            </a:fld>
            <a:endParaRPr lang="zh-CN" altLang="en-US"/>
          </a:p>
        </p:txBody>
      </p:sp>
    </p:spTree>
    <p:extLst>
      <p:ext uri="{BB962C8B-B14F-4D97-AF65-F5344CB8AC3E}">
        <p14:creationId xmlns:p14="http://schemas.microsoft.com/office/powerpoint/2010/main" val="25338181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4">
            <a:extLst>
              <a:ext uri="{FF2B5EF4-FFF2-40B4-BE49-F238E27FC236}">
                <a16:creationId xmlns:a16="http://schemas.microsoft.com/office/drawing/2014/main" id="{CAAF4617-61AA-48AC-8F65-209B31EC96E0}"/>
              </a:ext>
            </a:extLst>
          </p:cNvPr>
          <p:cNvGraphicFramePr>
            <a:graphicFrameLocks noGrp="1"/>
          </p:cNvGraphicFramePr>
          <p:nvPr>
            <p:extLst>
              <p:ext uri="{D42A27DB-BD31-4B8C-83A1-F6EECF244321}">
                <p14:modId xmlns:p14="http://schemas.microsoft.com/office/powerpoint/2010/main" val="2567080126"/>
              </p:ext>
            </p:extLst>
          </p:nvPr>
        </p:nvGraphicFramePr>
        <p:xfrm>
          <a:off x="972598" y="1090280"/>
          <a:ext cx="10381202" cy="4981458"/>
        </p:xfrm>
        <a:graphic>
          <a:graphicData uri="http://schemas.openxmlformats.org/drawingml/2006/table">
            <a:tbl>
              <a:tblPr firstRow="1" bandRow="1">
                <a:tableStyleId>{3B4B98B0-60AC-42C2-AFA5-B58CD77FA1E5}</a:tableStyleId>
              </a:tblPr>
              <a:tblGrid>
                <a:gridCol w="1765355">
                  <a:extLst>
                    <a:ext uri="{9D8B030D-6E8A-4147-A177-3AD203B41FA5}">
                      <a16:colId xmlns:a16="http://schemas.microsoft.com/office/drawing/2014/main" val="414261577"/>
                    </a:ext>
                  </a:extLst>
                </a:gridCol>
                <a:gridCol w="8615847">
                  <a:extLst>
                    <a:ext uri="{9D8B030D-6E8A-4147-A177-3AD203B41FA5}">
                      <a16:colId xmlns:a16="http://schemas.microsoft.com/office/drawing/2014/main" val="2965842794"/>
                    </a:ext>
                  </a:extLst>
                </a:gridCol>
              </a:tblGrid>
              <a:tr h="341445">
                <a:tc>
                  <a:txBody>
                    <a:bodyPr/>
                    <a:lstStyle/>
                    <a:p>
                      <a:pPr algn="ctr"/>
                      <a:r>
                        <a:rPr lang="en-US" altLang="zh-CN" sz="1600" b="1" kern="1200" dirty="0">
                          <a:solidFill>
                            <a:schemeClr val="tx1"/>
                          </a:solidFill>
                          <a:effectLst/>
                          <a:latin typeface="Times New Roman" panose="02020603050405020304" pitchFamily="18" charset="0"/>
                          <a:ea typeface="+mn-ea"/>
                          <a:cs typeface="Times New Roman" panose="02020603050405020304" pitchFamily="18" charset="0"/>
                        </a:rPr>
                        <a:t>parameters</a:t>
                      </a:r>
                      <a:endParaRPr lang="zh-CN" altLang="en-US" sz="1600"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800" b="1" kern="1200" dirty="0">
                          <a:solidFill>
                            <a:schemeClr val="tx1"/>
                          </a:solidFill>
                          <a:effectLst/>
                          <a:latin typeface="Times New Roman" panose="02020603050405020304" pitchFamily="18" charset="0"/>
                          <a:ea typeface="+mn-ea"/>
                          <a:cs typeface="Times New Roman" panose="02020603050405020304" pitchFamily="18" charset="0"/>
                        </a:rPr>
                        <a:t>parameter settings</a:t>
                      </a:r>
                      <a:r>
                        <a:rPr lang="en-US" altLang="zh-CN" sz="1600" b="1" dirty="0">
                          <a:solidFill>
                            <a:schemeClr val="tx1"/>
                          </a:solidFill>
                          <a:latin typeface="Times New Roman" panose="02020603050405020304" pitchFamily="18" charset="0"/>
                          <a:ea typeface="+mn-ea"/>
                          <a:cs typeface="Times New Roman" panose="02020603050405020304" pitchFamily="18" charset="0"/>
                        </a:rPr>
                        <a:t>/</a:t>
                      </a:r>
                      <a:r>
                        <a:rPr lang="en-US" altLang="zh-CN" sz="1800" b="1" i="0" kern="1200" dirty="0">
                          <a:solidFill>
                            <a:schemeClr val="tx1"/>
                          </a:solidFill>
                          <a:effectLst/>
                          <a:latin typeface="Times New Roman" panose="02020603050405020304" pitchFamily="18" charset="0"/>
                          <a:ea typeface="+mn-ea"/>
                          <a:cs typeface="Times New Roman" panose="02020603050405020304" pitchFamily="18" charset="0"/>
                        </a:rPr>
                        <a:t>Value Retrieval Method</a:t>
                      </a:r>
                      <a:endParaRPr lang="zh-CN" altLang="en-US" sz="1600"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1751409"/>
                  </a:ext>
                </a:extLst>
              </a:tr>
              <a:tr h="764548">
                <a:tc>
                  <a:txBody>
                    <a:bodyPr/>
                    <a:lstStyle/>
                    <a:p>
                      <a:r>
                        <a:rPr lang="en-US" altLang="zh-CN" sz="1600" b="1" dirty="0">
                          <a:solidFill>
                            <a:schemeClr val="tx1"/>
                          </a:solidFill>
                          <a:latin typeface="Times New Roman" panose="02020603050405020304" pitchFamily="18" charset="0"/>
                          <a:ea typeface="+mn-ea"/>
                          <a:cs typeface="Times New Roman" panose="02020603050405020304" pitchFamily="18" charset="0"/>
                        </a:rPr>
                        <a:t>Basis of elementary benefits</a:t>
                      </a:r>
                      <a:endParaRPr lang="zh-CN" altLang="en-US" sz="1600"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b="1" kern="1200" dirty="0">
                          <a:solidFill>
                            <a:schemeClr val="tx1"/>
                          </a:solidFill>
                          <a:effectLst/>
                          <a:latin typeface="Times New Roman" panose="02020603050405020304" pitchFamily="18" charset="0"/>
                          <a:ea typeface="+mn-ea"/>
                          <a:cs typeface="Times New Roman" panose="02020603050405020304" pitchFamily="18" charset="0"/>
                        </a:rPr>
                        <a:t>The elementary benefits under the UCD are calculated based on the average of the national pooling average salary and the participant’s indexed average contribution salary. </a:t>
                      </a:r>
                      <a:endParaRPr lang="en-US" altLang="zh-CN" sz="1600" b="1" dirty="0">
                        <a:solidFill>
                          <a:schemeClr val="tx1"/>
                        </a:solidFill>
                        <a:effectLst/>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85892349"/>
                  </a:ext>
                </a:extLst>
              </a:tr>
              <a:tr h="533400">
                <a:tc>
                  <a:txBody>
                    <a:bodyPr/>
                    <a:lstStyle/>
                    <a:p>
                      <a:r>
                        <a:rPr lang="en-US" altLang="zh-CN" sz="1600" b="1" dirty="0">
                          <a:solidFill>
                            <a:schemeClr val="tx1"/>
                          </a:solidFill>
                          <a:latin typeface="Times New Roman" panose="02020603050405020304" pitchFamily="18" charset="0"/>
                          <a:ea typeface="+mn-ea"/>
                          <a:cs typeface="Times New Roman" panose="02020603050405020304" pitchFamily="18" charset="0"/>
                        </a:rPr>
                        <a:t>growth rate of seniority salary</a:t>
                      </a:r>
                      <a:endParaRPr lang="zh-CN" altLang="en-US" sz="1600"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ltLang="zh-CN" sz="1600" b="1" dirty="0">
                          <a:solidFill>
                            <a:schemeClr val="tx1"/>
                          </a:solidFill>
                          <a:latin typeface="Times New Roman" panose="02020603050405020304" pitchFamily="18" charset="0"/>
                          <a:ea typeface="+mn-ea"/>
                          <a:cs typeface="Times New Roman" panose="02020603050405020304" pitchFamily="18" charset="0"/>
                        </a:rPr>
                        <a:t>1.68%</a:t>
                      </a:r>
                      <a:endParaRPr lang="zh-CN" altLang="en-US" sz="1600"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0619387"/>
                  </a:ext>
                </a:extLst>
              </a:tr>
              <a:tr h="313862">
                <a:tc>
                  <a:txBody>
                    <a:bodyPr/>
                    <a:lstStyle/>
                    <a:p>
                      <a:r>
                        <a:rPr lang="en-US" altLang="zh-CN" sz="1600" b="1" dirty="0">
                          <a:solidFill>
                            <a:schemeClr val="tx1"/>
                          </a:solidFill>
                          <a:latin typeface="Times New Roman" panose="02020603050405020304" pitchFamily="18" charset="0"/>
                          <a:ea typeface="+mn-ea"/>
                          <a:cs typeface="Times New Roman" panose="02020603050405020304" pitchFamily="18" charset="0"/>
                        </a:rPr>
                        <a:t>Bookkeeping interest rate</a:t>
                      </a:r>
                      <a:endParaRPr lang="zh-CN" altLang="en-US" sz="1600"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b="1" kern="100" dirty="0">
                          <a:solidFill>
                            <a:schemeClr val="tx1"/>
                          </a:solidFill>
                          <a:effectLst/>
                          <a:latin typeface="Times New Roman" panose="02020603050405020304" pitchFamily="18" charset="0"/>
                          <a:ea typeface="+mn-ea"/>
                          <a:cs typeface="Times New Roman" panose="02020603050405020304" pitchFamily="18" charset="0"/>
                        </a:rPr>
                        <a:t>1997-2014:</a:t>
                      </a:r>
                      <a:r>
                        <a:rPr lang="zh-CN" altLang="en-US" sz="1600" b="1" kern="100" dirty="0">
                          <a:solidFill>
                            <a:schemeClr val="tx1"/>
                          </a:solidFill>
                          <a:effectLst/>
                          <a:latin typeface="Times New Roman" panose="02020603050405020304" pitchFamily="18" charset="0"/>
                          <a:ea typeface="+mn-ea"/>
                          <a:cs typeface="Times New Roman" panose="02020603050405020304" pitchFamily="18" charset="0"/>
                        </a:rPr>
                        <a:t> </a:t>
                      </a:r>
                      <a:r>
                        <a:rPr lang="en-US" altLang="zh-CN" sz="1600" b="1" kern="100" dirty="0">
                          <a:solidFill>
                            <a:schemeClr val="tx1"/>
                          </a:solidFill>
                          <a:effectLst/>
                          <a:latin typeface="Times New Roman" panose="02020603050405020304" pitchFamily="18" charset="0"/>
                          <a:ea typeface="+mn-ea"/>
                          <a:cs typeface="Times New Roman" panose="02020603050405020304" pitchFamily="18" charset="0"/>
                        </a:rPr>
                        <a:t>3.27%</a:t>
                      </a:r>
                      <a:r>
                        <a:rPr lang="zh-CN" altLang="en-US" sz="1600" b="1" kern="100" dirty="0">
                          <a:solidFill>
                            <a:schemeClr val="tx1"/>
                          </a:solidFill>
                          <a:effectLst/>
                          <a:latin typeface="Times New Roman" panose="02020603050405020304" pitchFamily="18" charset="0"/>
                          <a:ea typeface="+mn-ea"/>
                          <a:cs typeface="Times New Roman" panose="02020603050405020304" pitchFamily="18" charset="0"/>
                        </a:rPr>
                        <a:t>；</a:t>
                      </a:r>
                      <a:endParaRPr lang="en-US" altLang="zh-CN" sz="1600" b="1" kern="100" dirty="0">
                        <a:solidFill>
                          <a:schemeClr val="tx1"/>
                        </a:solidFill>
                        <a:effectLst/>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b="1" kern="100" dirty="0">
                          <a:solidFill>
                            <a:schemeClr val="tx1"/>
                          </a:solidFill>
                          <a:effectLst/>
                          <a:latin typeface="Times New Roman" panose="02020603050405020304" pitchFamily="18" charset="0"/>
                          <a:ea typeface="+mn-ea"/>
                          <a:cs typeface="Times New Roman" panose="02020603050405020304" pitchFamily="18" charset="0"/>
                        </a:rPr>
                        <a:t> the average of actual return rates from 2015 to 2023, which is 4.15%, is used as the bookkeeping interest rate for each year of the forecast period.</a:t>
                      </a:r>
                      <a:endParaRPr lang="zh-CN" altLang="zh-CN" sz="1600" b="1" kern="100" dirty="0">
                        <a:solidFill>
                          <a:schemeClr val="tx1"/>
                        </a:solidFill>
                        <a:effectLst/>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9341231"/>
                  </a:ext>
                </a:extLst>
              </a:tr>
              <a:tr h="768794">
                <a:tc>
                  <a:txBody>
                    <a:bodyPr/>
                    <a:lstStyle/>
                    <a:p>
                      <a:r>
                        <a:rPr lang="en-US" altLang="zh-CN" sz="1600" b="1" dirty="0">
                          <a:solidFill>
                            <a:schemeClr val="tx1"/>
                          </a:solidFill>
                          <a:latin typeface="Times New Roman" panose="02020603050405020304" pitchFamily="18" charset="0"/>
                          <a:ea typeface="+mn-ea"/>
                          <a:cs typeface="Times New Roman" panose="02020603050405020304" pitchFamily="18" charset="0"/>
                        </a:rPr>
                        <a:t>Investment return rate</a:t>
                      </a:r>
                      <a:endParaRPr lang="zh-CN" altLang="en-US" sz="1600"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ltLang="zh-CN" sz="1600" b="1" dirty="0">
                          <a:solidFill>
                            <a:schemeClr val="tx1"/>
                          </a:solidFill>
                          <a:latin typeface="Times New Roman" panose="02020603050405020304" pitchFamily="18" charset="0"/>
                          <a:ea typeface="+mn-ea"/>
                          <a:cs typeface="Times New Roman" panose="02020603050405020304" pitchFamily="18" charset="0"/>
                        </a:rPr>
                        <a:t>6.17%</a:t>
                      </a:r>
                      <a:endParaRPr lang="zh-CN" altLang="en-US" sz="1600"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9162387"/>
                  </a:ext>
                </a:extLst>
              </a:tr>
              <a:tr h="16218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b="1" kern="1200" dirty="0">
                          <a:solidFill>
                            <a:schemeClr val="tx1"/>
                          </a:solidFill>
                          <a:effectLst/>
                          <a:latin typeface="Times New Roman" panose="02020603050405020304" pitchFamily="18" charset="0"/>
                          <a:ea typeface="+mn-ea"/>
                          <a:cs typeface="Times New Roman" panose="02020603050405020304" pitchFamily="18" charset="0"/>
                        </a:rPr>
                        <a:t>Salary growth rate</a:t>
                      </a:r>
                      <a:endParaRPr lang="zh-CN" altLang="en-US" sz="1600"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b="1" kern="100" dirty="0">
                          <a:solidFill>
                            <a:schemeClr val="tx1"/>
                          </a:solidFill>
                          <a:effectLst/>
                          <a:latin typeface="Times New Roman" panose="02020603050405020304" pitchFamily="18" charset="0"/>
                          <a:ea typeface="+mn-ea"/>
                          <a:cs typeface="Times New Roman" panose="02020603050405020304" pitchFamily="18" charset="0"/>
                        </a:rPr>
                        <a:t>The salary growth rate in 2023 and earlier is consistent with the average salary index of urban employees in the corresponding years, as recorded in the China Labor Statistics Yearbook.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b="1" kern="100" dirty="0">
                          <a:solidFill>
                            <a:schemeClr val="tx1"/>
                          </a:solidFill>
                          <a:effectLst/>
                          <a:latin typeface="Times New Roman" panose="02020603050405020304" pitchFamily="18" charset="0"/>
                          <a:ea typeface="+mn-ea"/>
                          <a:cs typeface="Times New Roman" panose="02020603050405020304" pitchFamily="18" charset="0"/>
                        </a:rPr>
                        <a:t>T</a:t>
                      </a:r>
                      <a:r>
                        <a:rPr lang="en-US" altLang="zh-CN" sz="1600" b="1" kern="0" dirty="0">
                          <a:solidFill>
                            <a:schemeClr val="tx1"/>
                          </a:solidFill>
                          <a:effectLst/>
                          <a:latin typeface="Times New Roman" panose="02020603050405020304" pitchFamily="18" charset="0"/>
                          <a:ea typeface="+mn-ea"/>
                          <a:cs typeface="Times New Roman" panose="02020603050405020304" pitchFamily="18" charset="0"/>
                        </a:rPr>
                        <a:t>he salary growth rate will be 6.6% from 2024 to 2025, 5.7% from 2026 to 2030, and 4.8% thereafter.</a:t>
                      </a:r>
                      <a:endParaRPr lang="zh-CN" altLang="en-US" sz="1600"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89089611"/>
                  </a:ext>
                </a:extLst>
              </a:tr>
            </a:tbl>
          </a:graphicData>
        </a:graphic>
      </p:graphicFrame>
      <p:sp>
        <p:nvSpPr>
          <p:cNvPr id="6" name="标题 1">
            <a:extLst>
              <a:ext uri="{FF2B5EF4-FFF2-40B4-BE49-F238E27FC236}">
                <a16:creationId xmlns:a16="http://schemas.microsoft.com/office/drawing/2014/main" id="{710D670C-9569-48D6-BA3C-52DBB8EC94D8}"/>
              </a:ext>
            </a:extLst>
          </p:cNvPr>
          <p:cNvSpPr>
            <a:spLocks noGrp="1"/>
          </p:cNvSpPr>
          <p:nvPr>
            <p:ph type="title"/>
          </p:nvPr>
        </p:nvSpPr>
        <p:spPr>
          <a:xfrm>
            <a:off x="0" y="-1588"/>
            <a:ext cx="11626850" cy="454026"/>
          </a:xfrm>
        </p:spPr>
        <p:txBody>
          <a:bodyPr>
            <a:normAutofit/>
          </a:bodyPr>
          <a:lstStyle/>
          <a:p>
            <a:r>
              <a:rPr lang="en-US" altLang="zh-CN" dirty="0">
                <a:latin typeface="Times New Roman" panose="02020603050405020304" pitchFamily="18" charset="0"/>
                <a:cs typeface="Times New Roman" panose="02020603050405020304" pitchFamily="18" charset="0"/>
              </a:rPr>
              <a:t>5</a:t>
            </a:r>
            <a:r>
              <a:rPr lang="en-US" altLang="zh-CN" b="1" i="0" dirty="0">
                <a:effectLst/>
                <a:latin typeface="Times New Roman" panose="02020603050405020304" pitchFamily="18" charset="0"/>
                <a:cs typeface="Times New Roman" panose="02020603050405020304" pitchFamily="18" charset="0"/>
              </a:rPr>
              <a:t> Actuarial Basis</a:t>
            </a:r>
            <a:endParaRPr lang="zh-CN" altLang="en-US" dirty="0">
              <a:latin typeface="Times New Roman" panose="02020603050405020304" pitchFamily="18" charset="0"/>
              <a:cs typeface="Times New Roman" panose="02020603050405020304" pitchFamily="18" charset="0"/>
            </a:endParaRPr>
          </a:p>
        </p:txBody>
      </p:sp>
      <p:sp>
        <p:nvSpPr>
          <p:cNvPr id="2" name="灯片编号占位符 1">
            <a:extLst>
              <a:ext uri="{FF2B5EF4-FFF2-40B4-BE49-F238E27FC236}">
                <a16:creationId xmlns:a16="http://schemas.microsoft.com/office/drawing/2014/main" id="{48CEEA8F-1801-47EE-9C73-9CFC93C5E6E8}"/>
              </a:ext>
            </a:extLst>
          </p:cNvPr>
          <p:cNvSpPr>
            <a:spLocks noGrp="1"/>
          </p:cNvSpPr>
          <p:nvPr>
            <p:ph type="sldNum" sz="quarter" idx="12"/>
          </p:nvPr>
        </p:nvSpPr>
        <p:spPr/>
        <p:txBody>
          <a:bodyPr/>
          <a:lstStyle/>
          <a:p>
            <a:fld id="{95F28DFE-3F8E-4102-9857-4B52792BF0B2}" type="slidenum">
              <a:rPr lang="zh-CN" altLang="en-US" smtClean="0"/>
              <a:t>21</a:t>
            </a:fld>
            <a:endParaRPr lang="zh-CN" altLang="en-US"/>
          </a:p>
        </p:txBody>
      </p:sp>
      <p:sp>
        <p:nvSpPr>
          <p:cNvPr id="7" name="文本框 6">
            <a:extLst>
              <a:ext uri="{FF2B5EF4-FFF2-40B4-BE49-F238E27FC236}">
                <a16:creationId xmlns:a16="http://schemas.microsoft.com/office/drawing/2014/main" id="{A766D823-7DFA-4B73-AC5B-34AF87F6A66B}"/>
              </a:ext>
            </a:extLst>
          </p:cNvPr>
          <p:cNvSpPr txBox="1"/>
          <p:nvPr/>
        </p:nvSpPr>
        <p:spPr>
          <a:xfrm>
            <a:off x="710293" y="601596"/>
            <a:ext cx="6144984" cy="369332"/>
          </a:xfrm>
          <a:prstGeom prst="rect">
            <a:avLst/>
          </a:prstGeom>
          <a:noFill/>
        </p:spPr>
        <p:txBody>
          <a:bodyPr wrap="square">
            <a:spAutoFit/>
          </a:bodyPr>
          <a:lstStyle/>
          <a:p>
            <a:r>
              <a:rPr lang="en-US" altLang="zh-CN" dirty="0">
                <a:effectLst/>
                <a:ea typeface="等线" panose="02010600030101010101" pitchFamily="2" charset="-122"/>
              </a:rPr>
              <a:t>Other parameters setting</a:t>
            </a:r>
          </a:p>
        </p:txBody>
      </p:sp>
    </p:spTree>
    <p:extLst>
      <p:ext uri="{BB962C8B-B14F-4D97-AF65-F5344CB8AC3E}">
        <p14:creationId xmlns:p14="http://schemas.microsoft.com/office/powerpoint/2010/main" val="3129562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6A782912-28FD-46CF-902C-BAEB03DDB69B}"/>
              </a:ext>
            </a:extLst>
          </p:cNvPr>
          <p:cNvSpPr>
            <a:spLocks noGrp="1"/>
          </p:cNvSpPr>
          <p:nvPr>
            <p:ph idx="1"/>
          </p:nvPr>
        </p:nvSpPr>
        <p:spPr>
          <a:xfrm>
            <a:off x="485009" y="738856"/>
            <a:ext cx="10983092" cy="569244"/>
          </a:xfrm>
        </p:spPr>
        <p:txBody>
          <a:bodyPr>
            <a:normAutofit lnSpcReduction="10000"/>
          </a:bodyPr>
          <a:lstStyle/>
          <a:p>
            <a:r>
              <a:rPr lang="en-US" altLang="zh-CN" dirty="0">
                <a:ea typeface="等线" panose="02010600030101010101" pitchFamily="2" charset="-122"/>
              </a:rPr>
              <a:t>P</a:t>
            </a:r>
            <a:r>
              <a:rPr lang="en-US" altLang="zh-CN" dirty="0">
                <a:effectLst/>
                <a:ea typeface="等线" panose="02010600030101010101" pitchFamily="2" charset="-122"/>
              </a:rPr>
              <a:t>arameters setting</a:t>
            </a:r>
          </a:p>
        </p:txBody>
      </p:sp>
      <p:sp>
        <p:nvSpPr>
          <p:cNvPr id="6" name="标题 5">
            <a:extLst>
              <a:ext uri="{FF2B5EF4-FFF2-40B4-BE49-F238E27FC236}">
                <a16:creationId xmlns:a16="http://schemas.microsoft.com/office/drawing/2014/main" id="{D5B5EED3-D896-4E77-B66B-7D7BE1216786}"/>
              </a:ext>
            </a:extLst>
          </p:cNvPr>
          <p:cNvSpPr>
            <a:spLocks noGrp="1"/>
          </p:cNvSpPr>
          <p:nvPr>
            <p:ph type="title"/>
          </p:nvPr>
        </p:nvSpPr>
        <p:spPr/>
        <p:txBody>
          <a:bodyPr/>
          <a:lstStyle/>
          <a:p>
            <a:r>
              <a:rPr lang="en-US" altLang="zh-CN" dirty="0">
                <a:latin typeface="Times New Roman" panose="02020603050405020304" pitchFamily="18" charset="0"/>
                <a:cs typeface="Times New Roman" panose="02020603050405020304" pitchFamily="18" charset="0"/>
              </a:rPr>
              <a:t>5</a:t>
            </a:r>
            <a:r>
              <a:rPr lang="en-US" altLang="zh-CN" b="1" i="0" dirty="0">
                <a:effectLst/>
                <a:latin typeface="Times New Roman" panose="02020603050405020304" pitchFamily="18" charset="0"/>
                <a:cs typeface="Times New Roman" panose="02020603050405020304" pitchFamily="18" charset="0"/>
              </a:rPr>
              <a:t> Actuarial Basis</a:t>
            </a:r>
            <a:endParaRPr lang="zh-CN" altLang="en-US" dirty="0"/>
          </a:p>
        </p:txBody>
      </p:sp>
      <p:sp>
        <p:nvSpPr>
          <p:cNvPr id="2" name="灯片编号占位符 1">
            <a:extLst>
              <a:ext uri="{FF2B5EF4-FFF2-40B4-BE49-F238E27FC236}">
                <a16:creationId xmlns:a16="http://schemas.microsoft.com/office/drawing/2014/main" id="{156E107E-C2A2-4F69-8FB6-F39BEAD202FF}"/>
              </a:ext>
            </a:extLst>
          </p:cNvPr>
          <p:cNvSpPr>
            <a:spLocks noGrp="1"/>
          </p:cNvSpPr>
          <p:nvPr>
            <p:ph type="sldNum" sz="quarter" idx="12"/>
          </p:nvPr>
        </p:nvSpPr>
        <p:spPr/>
        <p:txBody>
          <a:bodyPr/>
          <a:lstStyle/>
          <a:p>
            <a:fld id="{95F28DFE-3F8E-4102-9857-4B52792BF0B2}" type="slidenum">
              <a:rPr lang="zh-CN" altLang="en-US" smtClean="0"/>
              <a:t>22</a:t>
            </a:fld>
            <a:endParaRPr lang="zh-CN" altLang="en-US"/>
          </a:p>
        </p:txBody>
      </p:sp>
      <p:graphicFrame>
        <p:nvGraphicFramePr>
          <p:cNvPr id="7" name="表格 4">
            <a:extLst>
              <a:ext uri="{FF2B5EF4-FFF2-40B4-BE49-F238E27FC236}">
                <a16:creationId xmlns:a16="http://schemas.microsoft.com/office/drawing/2014/main" id="{80037039-8139-4700-8C60-84ECCA4F8F87}"/>
              </a:ext>
            </a:extLst>
          </p:cNvPr>
          <p:cNvGraphicFramePr>
            <a:graphicFrameLocks noGrp="1"/>
          </p:cNvGraphicFramePr>
          <p:nvPr>
            <p:extLst>
              <p:ext uri="{D42A27DB-BD31-4B8C-83A1-F6EECF244321}">
                <p14:modId xmlns:p14="http://schemas.microsoft.com/office/powerpoint/2010/main" val="980281918"/>
              </p:ext>
            </p:extLst>
          </p:nvPr>
        </p:nvGraphicFramePr>
        <p:xfrm>
          <a:off x="723899" y="1308100"/>
          <a:ext cx="10381202" cy="4981458"/>
        </p:xfrm>
        <a:graphic>
          <a:graphicData uri="http://schemas.openxmlformats.org/drawingml/2006/table">
            <a:tbl>
              <a:tblPr firstRow="1" bandRow="1">
                <a:tableStyleId>{3B4B98B0-60AC-42C2-AFA5-B58CD77FA1E5}</a:tableStyleId>
              </a:tblPr>
              <a:tblGrid>
                <a:gridCol w="1765355">
                  <a:extLst>
                    <a:ext uri="{9D8B030D-6E8A-4147-A177-3AD203B41FA5}">
                      <a16:colId xmlns:a16="http://schemas.microsoft.com/office/drawing/2014/main" val="414261577"/>
                    </a:ext>
                  </a:extLst>
                </a:gridCol>
                <a:gridCol w="8615847">
                  <a:extLst>
                    <a:ext uri="{9D8B030D-6E8A-4147-A177-3AD203B41FA5}">
                      <a16:colId xmlns:a16="http://schemas.microsoft.com/office/drawing/2014/main" val="2965842794"/>
                    </a:ext>
                  </a:extLst>
                </a:gridCol>
              </a:tblGrid>
              <a:tr h="341445">
                <a:tc>
                  <a:txBody>
                    <a:bodyPr/>
                    <a:lstStyle/>
                    <a:p>
                      <a:pPr algn="ctr"/>
                      <a:r>
                        <a:rPr lang="en-US" altLang="zh-CN" sz="1600" b="1" kern="1200" dirty="0">
                          <a:solidFill>
                            <a:schemeClr val="tx1"/>
                          </a:solidFill>
                          <a:effectLst/>
                          <a:latin typeface="Times New Roman" panose="02020603050405020304" pitchFamily="18" charset="0"/>
                          <a:ea typeface="+mn-ea"/>
                          <a:cs typeface="Times New Roman" panose="02020603050405020304" pitchFamily="18" charset="0"/>
                        </a:rPr>
                        <a:t>parameters</a:t>
                      </a:r>
                      <a:endParaRPr lang="zh-CN" altLang="en-US" sz="1600"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800" b="1" kern="1200" dirty="0">
                          <a:solidFill>
                            <a:schemeClr val="tx1"/>
                          </a:solidFill>
                          <a:effectLst/>
                          <a:latin typeface="Times New Roman" panose="02020603050405020304" pitchFamily="18" charset="0"/>
                          <a:ea typeface="+mn-ea"/>
                          <a:cs typeface="Times New Roman" panose="02020603050405020304" pitchFamily="18" charset="0"/>
                        </a:rPr>
                        <a:t>parameter settings</a:t>
                      </a:r>
                      <a:r>
                        <a:rPr lang="en-US" altLang="zh-CN" sz="1600" b="1" dirty="0">
                          <a:solidFill>
                            <a:schemeClr val="tx1"/>
                          </a:solidFill>
                          <a:latin typeface="Times New Roman" panose="02020603050405020304" pitchFamily="18" charset="0"/>
                          <a:ea typeface="+mn-ea"/>
                          <a:cs typeface="Times New Roman" panose="02020603050405020304" pitchFamily="18" charset="0"/>
                        </a:rPr>
                        <a:t>/</a:t>
                      </a:r>
                      <a:r>
                        <a:rPr lang="en-US" altLang="zh-CN" sz="1800" b="1" i="0" kern="1200" dirty="0">
                          <a:solidFill>
                            <a:schemeClr val="tx1"/>
                          </a:solidFill>
                          <a:effectLst/>
                          <a:latin typeface="Times New Roman" panose="02020603050405020304" pitchFamily="18" charset="0"/>
                          <a:ea typeface="+mn-ea"/>
                          <a:cs typeface="Times New Roman" panose="02020603050405020304" pitchFamily="18" charset="0"/>
                        </a:rPr>
                        <a:t>Value Retrieval Method</a:t>
                      </a:r>
                      <a:endParaRPr lang="zh-CN" altLang="en-US" sz="1600"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1751409"/>
                  </a:ext>
                </a:extLst>
              </a:tr>
              <a:tr h="764548">
                <a:tc>
                  <a:txBody>
                    <a:bodyPr/>
                    <a:lstStyle/>
                    <a:p>
                      <a:r>
                        <a:rPr lang="en-US" altLang="zh-CN" sz="1600" b="1" dirty="0">
                          <a:solidFill>
                            <a:schemeClr val="tx1"/>
                          </a:solidFill>
                          <a:latin typeface="Times New Roman" panose="02020603050405020304" pitchFamily="18" charset="0"/>
                          <a:ea typeface="+mn-ea"/>
                          <a:cs typeface="Times New Roman" panose="02020603050405020304" pitchFamily="18" charset="0"/>
                        </a:rPr>
                        <a:t>Basis of elementary benefits</a:t>
                      </a:r>
                      <a:endParaRPr lang="zh-CN" altLang="en-US" sz="1600"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b="1" kern="1200" dirty="0">
                          <a:solidFill>
                            <a:schemeClr val="tx1"/>
                          </a:solidFill>
                          <a:effectLst/>
                          <a:latin typeface="Times New Roman" panose="02020603050405020304" pitchFamily="18" charset="0"/>
                          <a:ea typeface="+mn-ea"/>
                          <a:cs typeface="Times New Roman" panose="02020603050405020304" pitchFamily="18" charset="0"/>
                        </a:rPr>
                        <a:t>The elementary benefits under the UCD are calculated based on the average of the national pooling average salary and the participant’s indexed average contribution salary. </a:t>
                      </a:r>
                      <a:endParaRPr lang="en-US" altLang="zh-CN" sz="1600" b="1" dirty="0">
                        <a:solidFill>
                          <a:schemeClr val="tx1"/>
                        </a:solidFill>
                        <a:effectLst/>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85892349"/>
                  </a:ext>
                </a:extLst>
              </a:tr>
              <a:tr h="533400">
                <a:tc>
                  <a:txBody>
                    <a:bodyPr/>
                    <a:lstStyle/>
                    <a:p>
                      <a:r>
                        <a:rPr lang="en-US" altLang="zh-CN" sz="1600" b="1" dirty="0">
                          <a:solidFill>
                            <a:schemeClr val="tx1"/>
                          </a:solidFill>
                          <a:latin typeface="Times New Roman" panose="02020603050405020304" pitchFamily="18" charset="0"/>
                          <a:ea typeface="+mn-ea"/>
                          <a:cs typeface="Times New Roman" panose="02020603050405020304" pitchFamily="18" charset="0"/>
                        </a:rPr>
                        <a:t>growth rate of seniority salary</a:t>
                      </a:r>
                      <a:endParaRPr lang="zh-CN" altLang="en-US" sz="1600"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ltLang="zh-CN" sz="1600" b="1" dirty="0">
                          <a:solidFill>
                            <a:schemeClr val="tx1"/>
                          </a:solidFill>
                          <a:latin typeface="Times New Roman" panose="02020603050405020304" pitchFamily="18" charset="0"/>
                          <a:ea typeface="+mn-ea"/>
                          <a:cs typeface="Times New Roman" panose="02020603050405020304" pitchFamily="18" charset="0"/>
                        </a:rPr>
                        <a:t>1.68%</a:t>
                      </a:r>
                      <a:endParaRPr lang="zh-CN" altLang="en-US" sz="1600"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0619387"/>
                  </a:ext>
                </a:extLst>
              </a:tr>
              <a:tr h="313862">
                <a:tc>
                  <a:txBody>
                    <a:bodyPr/>
                    <a:lstStyle/>
                    <a:p>
                      <a:r>
                        <a:rPr lang="en-US" altLang="zh-CN" sz="1600" b="1" dirty="0">
                          <a:solidFill>
                            <a:schemeClr val="tx1"/>
                          </a:solidFill>
                          <a:latin typeface="Times New Roman" panose="02020603050405020304" pitchFamily="18" charset="0"/>
                          <a:ea typeface="+mn-ea"/>
                          <a:cs typeface="Times New Roman" panose="02020603050405020304" pitchFamily="18" charset="0"/>
                        </a:rPr>
                        <a:t>Bookkeeping interest rate</a:t>
                      </a:r>
                      <a:endParaRPr lang="zh-CN" altLang="en-US" sz="1600"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b="1" kern="100" dirty="0">
                          <a:solidFill>
                            <a:schemeClr val="tx1"/>
                          </a:solidFill>
                          <a:effectLst/>
                          <a:latin typeface="Times New Roman" panose="02020603050405020304" pitchFamily="18" charset="0"/>
                          <a:ea typeface="+mn-ea"/>
                          <a:cs typeface="Times New Roman" panose="02020603050405020304" pitchFamily="18" charset="0"/>
                        </a:rPr>
                        <a:t>1997-2014:</a:t>
                      </a:r>
                      <a:r>
                        <a:rPr lang="zh-CN" altLang="en-US" sz="1600" b="1" kern="100" dirty="0">
                          <a:solidFill>
                            <a:schemeClr val="tx1"/>
                          </a:solidFill>
                          <a:effectLst/>
                          <a:latin typeface="Times New Roman" panose="02020603050405020304" pitchFamily="18" charset="0"/>
                          <a:ea typeface="+mn-ea"/>
                          <a:cs typeface="Times New Roman" panose="02020603050405020304" pitchFamily="18" charset="0"/>
                        </a:rPr>
                        <a:t> </a:t>
                      </a:r>
                      <a:r>
                        <a:rPr lang="en-US" altLang="zh-CN" sz="1600" b="1" kern="100" dirty="0">
                          <a:solidFill>
                            <a:schemeClr val="tx1"/>
                          </a:solidFill>
                          <a:effectLst/>
                          <a:latin typeface="Times New Roman" panose="02020603050405020304" pitchFamily="18" charset="0"/>
                          <a:ea typeface="+mn-ea"/>
                          <a:cs typeface="Times New Roman" panose="02020603050405020304" pitchFamily="18" charset="0"/>
                        </a:rPr>
                        <a:t>3.27%</a:t>
                      </a:r>
                      <a:r>
                        <a:rPr lang="zh-CN" altLang="en-US" sz="1600" b="1" kern="100" dirty="0">
                          <a:solidFill>
                            <a:schemeClr val="tx1"/>
                          </a:solidFill>
                          <a:effectLst/>
                          <a:latin typeface="Times New Roman" panose="02020603050405020304" pitchFamily="18" charset="0"/>
                          <a:ea typeface="+mn-ea"/>
                          <a:cs typeface="Times New Roman" panose="02020603050405020304" pitchFamily="18" charset="0"/>
                        </a:rPr>
                        <a:t>；</a:t>
                      </a:r>
                      <a:endParaRPr lang="en-US" altLang="zh-CN" sz="1600" b="1" kern="100" dirty="0">
                        <a:solidFill>
                          <a:schemeClr val="tx1"/>
                        </a:solidFill>
                        <a:effectLst/>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b="1" kern="100" dirty="0">
                          <a:solidFill>
                            <a:schemeClr val="tx1"/>
                          </a:solidFill>
                          <a:effectLst/>
                          <a:latin typeface="Times New Roman" panose="02020603050405020304" pitchFamily="18" charset="0"/>
                          <a:ea typeface="+mn-ea"/>
                          <a:cs typeface="Times New Roman" panose="02020603050405020304" pitchFamily="18" charset="0"/>
                        </a:rPr>
                        <a:t> the average of actual return rates from 2015 to 2023, which is 4.15%, is used as the bookkeeping interest rate for each year of the forecast period.</a:t>
                      </a:r>
                      <a:endParaRPr lang="zh-CN" altLang="zh-CN" sz="1600" b="1" kern="100" dirty="0">
                        <a:solidFill>
                          <a:schemeClr val="tx1"/>
                        </a:solidFill>
                        <a:effectLst/>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9341231"/>
                  </a:ext>
                </a:extLst>
              </a:tr>
              <a:tr h="768794">
                <a:tc>
                  <a:txBody>
                    <a:bodyPr/>
                    <a:lstStyle/>
                    <a:p>
                      <a:r>
                        <a:rPr lang="en-US" altLang="zh-CN" sz="1600" b="1" dirty="0">
                          <a:solidFill>
                            <a:schemeClr val="tx1"/>
                          </a:solidFill>
                          <a:latin typeface="Times New Roman" panose="02020603050405020304" pitchFamily="18" charset="0"/>
                          <a:ea typeface="+mn-ea"/>
                          <a:cs typeface="Times New Roman" panose="02020603050405020304" pitchFamily="18" charset="0"/>
                        </a:rPr>
                        <a:t>Investment return rate</a:t>
                      </a:r>
                      <a:endParaRPr lang="zh-CN" altLang="en-US" sz="1600"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ltLang="zh-CN" sz="1600" b="1" dirty="0">
                          <a:solidFill>
                            <a:schemeClr val="tx1"/>
                          </a:solidFill>
                          <a:latin typeface="Times New Roman" panose="02020603050405020304" pitchFamily="18" charset="0"/>
                          <a:ea typeface="+mn-ea"/>
                          <a:cs typeface="Times New Roman" panose="02020603050405020304" pitchFamily="18" charset="0"/>
                        </a:rPr>
                        <a:t>6.17%</a:t>
                      </a:r>
                      <a:endParaRPr lang="zh-CN" altLang="en-US" sz="1600"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9162387"/>
                  </a:ext>
                </a:extLst>
              </a:tr>
              <a:tr h="16218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b="1" kern="1200" dirty="0">
                          <a:solidFill>
                            <a:schemeClr val="tx1"/>
                          </a:solidFill>
                          <a:effectLst/>
                          <a:latin typeface="Times New Roman" panose="02020603050405020304" pitchFamily="18" charset="0"/>
                          <a:ea typeface="+mn-ea"/>
                          <a:cs typeface="Times New Roman" panose="02020603050405020304" pitchFamily="18" charset="0"/>
                        </a:rPr>
                        <a:t>Salary growth rate</a:t>
                      </a:r>
                      <a:endParaRPr lang="zh-CN" altLang="en-US" sz="1600"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b="1" kern="100" dirty="0">
                          <a:solidFill>
                            <a:schemeClr val="tx1"/>
                          </a:solidFill>
                          <a:effectLst/>
                          <a:latin typeface="Times New Roman" panose="02020603050405020304" pitchFamily="18" charset="0"/>
                          <a:ea typeface="+mn-ea"/>
                          <a:cs typeface="Times New Roman" panose="02020603050405020304" pitchFamily="18" charset="0"/>
                        </a:rPr>
                        <a:t>The salary growth rate in 2023 and earlier is consistent with the average salary index of urban employees in the corresponding years, as recorded in the China Labor Statistics Yearbook.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b="1" kern="100" dirty="0">
                          <a:solidFill>
                            <a:schemeClr val="tx1"/>
                          </a:solidFill>
                          <a:effectLst/>
                          <a:latin typeface="Times New Roman" panose="02020603050405020304" pitchFamily="18" charset="0"/>
                          <a:ea typeface="+mn-ea"/>
                          <a:cs typeface="Times New Roman" panose="02020603050405020304" pitchFamily="18" charset="0"/>
                        </a:rPr>
                        <a:t>T</a:t>
                      </a:r>
                      <a:r>
                        <a:rPr lang="en-US" altLang="zh-CN" sz="1600" b="1" kern="0" dirty="0">
                          <a:solidFill>
                            <a:schemeClr val="tx1"/>
                          </a:solidFill>
                          <a:effectLst/>
                          <a:latin typeface="Times New Roman" panose="02020603050405020304" pitchFamily="18" charset="0"/>
                          <a:ea typeface="+mn-ea"/>
                          <a:cs typeface="Times New Roman" panose="02020603050405020304" pitchFamily="18" charset="0"/>
                        </a:rPr>
                        <a:t>he salary growth rate will be 6.6% from 2024 to 2025, 5.7% from 2026 to 2030, and 4.8% thereafter.</a:t>
                      </a:r>
                      <a:endParaRPr lang="zh-CN" altLang="en-US" sz="1600"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89089611"/>
                  </a:ext>
                </a:extLst>
              </a:tr>
            </a:tbl>
          </a:graphicData>
        </a:graphic>
      </p:graphicFrame>
    </p:spTree>
    <p:extLst>
      <p:ext uri="{BB962C8B-B14F-4D97-AF65-F5344CB8AC3E}">
        <p14:creationId xmlns:p14="http://schemas.microsoft.com/office/powerpoint/2010/main" val="15836877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6A782912-28FD-46CF-902C-BAEB03DDB69B}"/>
              </a:ext>
            </a:extLst>
          </p:cNvPr>
          <p:cNvSpPr>
            <a:spLocks noGrp="1"/>
          </p:cNvSpPr>
          <p:nvPr>
            <p:ph idx="1"/>
          </p:nvPr>
        </p:nvSpPr>
        <p:spPr>
          <a:xfrm>
            <a:off x="485009" y="738856"/>
            <a:ext cx="10983092" cy="569244"/>
          </a:xfrm>
        </p:spPr>
        <p:txBody>
          <a:bodyPr>
            <a:normAutofit lnSpcReduction="10000"/>
          </a:bodyPr>
          <a:lstStyle/>
          <a:p>
            <a:r>
              <a:rPr lang="en-US" altLang="zh-CN" dirty="0">
                <a:effectLst/>
                <a:ea typeface="等线" panose="02010600030101010101" pitchFamily="2" charset="-122"/>
              </a:rPr>
              <a:t>Other parameters setting</a:t>
            </a:r>
          </a:p>
        </p:txBody>
      </p:sp>
      <p:graphicFrame>
        <p:nvGraphicFramePr>
          <p:cNvPr id="4" name="表格 4">
            <a:extLst>
              <a:ext uri="{FF2B5EF4-FFF2-40B4-BE49-F238E27FC236}">
                <a16:creationId xmlns:a16="http://schemas.microsoft.com/office/drawing/2014/main" id="{0E96D129-0FE4-46A0-BA88-CFC776485554}"/>
              </a:ext>
            </a:extLst>
          </p:cNvPr>
          <p:cNvGraphicFramePr>
            <a:graphicFrameLocks noGrp="1"/>
          </p:cNvGraphicFramePr>
          <p:nvPr/>
        </p:nvGraphicFramePr>
        <p:xfrm>
          <a:off x="1069208" y="1308100"/>
          <a:ext cx="10005192" cy="5036211"/>
        </p:xfrm>
        <a:graphic>
          <a:graphicData uri="http://schemas.openxmlformats.org/drawingml/2006/table">
            <a:tbl>
              <a:tblPr firstRow="1" bandRow="1">
                <a:tableStyleId>{3B4B98B0-60AC-42C2-AFA5-B58CD77FA1E5}</a:tableStyleId>
              </a:tblPr>
              <a:tblGrid>
                <a:gridCol w="2863600">
                  <a:extLst>
                    <a:ext uri="{9D8B030D-6E8A-4147-A177-3AD203B41FA5}">
                      <a16:colId xmlns:a16="http://schemas.microsoft.com/office/drawing/2014/main" val="414261577"/>
                    </a:ext>
                  </a:extLst>
                </a:gridCol>
                <a:gridCol w="7141592">
                  <a:extLst>
                    <a:ext uri="{9D8B030D-6E8A-4147-A177-3AD203B41FA5}">
                      <a16:colId xmlns:a16="http://schemas.microsoft.com/office/drawing/2014/main" val="2965842794"/>
                    </a:ext>
                  </a:extLst>
                </a:gridCol>
              </a:tblGrid>
              <a:tr h="392953">
                <a:tc>
                  <a:txBody>
                    <a:bodyPr/>
                    <a:lstStyle/>
                    <a:p>
                      <a:pPr algn="ctr"/>
                      <a:r>
                        <a:rPr lang="en-US" altLang="zh-CN" b="1" dirty="0">
                          <a:solidFill>
                            <a:schemeClr val="tx1"/>
                          </a:solidFill>
                          <a:latin typeface="Times New Roman" panose="02020603050405020304" pitchFamily="18" charset="0"/>
                          <a:ea typeface="+mn-ea"/>
                          <a:cs typeface="Times New Roman" panose="02020603050405020304" pitchFamily="18" charset="0"/>
                        </a:rPr>
                        <a:t>Other parameters</a:t>
                      </a:r>
                      <a:endParaRPr lang="zh-CN" altLang="en-US"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ltLang="zh-CN" sz="1800" b="1" kern="1200" dirty="0">
                          <a:solidFill>
                            <a:schemeClr val="tx1"/>
                          </a:solidFill>
                          <a:effectLst/>
                          <a:latin typeface="Times New Roman" panose="02020603050405020304" pitchFamily="18" charset="0"/>
                          <a:ea typeface="+mn-ea"/>
                          <a:cs typeface="Times New Roman" panose="02020603050405020304" pitchFamily="18" charset="0"/>
                        </a:rPr>
                        <a:t>parameter settings</a:t>
                      </a:r>
                      <a:endParaRPr lang="zh-CN" altLang="en-US"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1751409"/>
                  </a:ext>
                </a:extLst>
              </a:tr>
              <a:tr h="392953">
                <a:tc>
                  <a:txBody>
                    <a:bodyPr/>
                    <a:lstStyle/>
                    <a:p>
                      <a:r>
                        <a:rPr lang="en-US" altLang="zh-CN" b="1" dirty="0">
                          <a:solidFill>
                            <a:schemeClr val="tx1"/>
                          </a:solidFill>
                          <a:latin typeface="Times New Roman" panose="02020603050405020304" pitchFamily="18" charset="0"/>
                          <a:ea typeface="+mn-ea"/>
                          <a:cs typeface="Times New Roman" panose="02020603050405020304" pitchFamily="18" charset="0"/>
                        </a:rPr>
                        <a:t>Entry age</a:t>
                      </a:r>
                      <a:endParaRPr lang="zh-CN" altLang="en-US"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b="1" kern="1200" dirty="0">
                          <a:solidFill>
                            <a:schemeClr val="tx1"/>
                          </a:solidFill>
                          <a:effectLst/>
                          <a:latin typeface="Times New Roman" panose="02020603050405020304" pitchFamily="18" charset="0"/>
                          <a:ea typeface="+mn-ea"/>
                          <a:cs typeface="Times New Roman" panose="02020603050405020304" pitchFamily="18" charset="0"/>
                        </a:rPr>
                        <a:t>20</a:t>
                      </a:r>
                      <a:r>
                        <a:rPr lang="zh-CN" altLang="en-US" sz="1800" b="1" kern="1200" dirty="0">
                          <a:solidFill>
                            <a:schemeClr val="tx1"/>
                          </a:solidFill>
                          <a:effectLst/>
                          <a:latin typeface="Times New Roman" panose="02020603050405020304" pitchFamily="18" charset="0"/>
                          <a:ea typeface="+mn-ea"/>
                          <a:cs typeface="Times New Roman" panose="02020603050405020304" pitchFamily="18" charset="0"/>
                        </a:rPr>
                        <a:t> </a:t>
                      </a:r>
                      <a:r>
                        <a:rPr lang="en-US" altLang="zh-CN" sz="1800" b="1" kern="1200" dirty="0">
                          <a:solidFill>
                            <a:schemeClr val="tx1"/>
                          </a:solidFill>
                          <a:effectLst/>
                          <a:latin typeface="Times New Roman" panose="02020603050405020304" pitchFamily="18" charset="0"/>
                          <a:ea typeface="+mn-ea"/>
                          <a:cs typeface="Times New Roman" panose="02020603050405020304" pitchFamily="18" charset="0"/>
                        </a:rPr>
                        <a:t>years old</a:t>
                      </a:r>
                      <a:endParaRPr lang="en-US" altLang="zh-CN" sz="1800" b="1" dirty="0">
                        <a:solidFill>
                          <a:schemeClr val="tx1"/>
                        </a:solidFill>
                        <a:effectLst/>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85892349"/>
                  </a:ext>
                </a:extLst>
              </a:tr>
              <a:tr h="392953">
                <a:tc>
                  <a:txBody>
                    <a:bodyPr/>
                    <a:lstStyle/>
                    <a:p>
                      <a:r>
                        <a:rPr lang="en-US" altLang="zh-CN" b="1" dirty="0">
                          <a:solidFill>
                            <a:schemeClr val="tx1"/>
                          </a:solidFill>
                          <a:latin typeface="Times New Roman" panose="02020603050405020304" pitchFamily="18" charset="0"/>
                          <a:ea typeface="+mn-ea"/>
                          <a:cs typeface="Times New Roman" panose="02020603050405020304" pitchFamily="18" charset="0"/>
                        </a:rPr>
                        <a:t>Retirement age</a:t>
                      </a:r>
                      <a:endParaRPr lang="zh-CN" altLang="en-US"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ltLang="zh-CN" b="1" dirty="0">
                          <a:solidFill>
                            <a:schemeClr val="tx1"/>
                          </a:solidFill>
                          <a:latin typeface="Times New Roman" panose="02020603050405020304" pitchFamily="18" charset="0"/>
                          <a:ea typeface="+mn-ea"/>
                          <a:cs typeface="Times New Roman" panose="02020603050405020304" pitchFamily="18" charset="0"/>
                        </a:rPr>
                        <a:t>52-65</a:t>
                      </a:r>
                      <a:r>
                        <a:rPr lang="zh-CN" altLang="en-US" b="1" dirty="0">
                          <a:solidFill>
                            <a:schemeClr val="tx1"/>
                          </a:solidFill>
                          <a:latin typeface="Times New Roman" panose="02020603050405020304" pitchFamily="18" charset="0"/>
                          <a:ea typeface="+mn-ea"/>
                          <a:cs typeface="Times New Roman" panose="02020603050405020304" pitchFamily="18" charset="0"/>
                        </a:rPr>
                        <a: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0619387"/>
                  </a:ext>
                </a:extLst>
              </a:tr>
              <a:tr h="392953">
                <a:tc>
                  <a:txBody>
                    <a:bodyPr/>
                    <a:lstStyle/>
                    <a:p>
                      <a:r>
                        <a:rPr lang="en-US" altLang="zh-CN" b="1" dirty="0">
                          <a:solidFill>
                            <a:schemeClr val="tx1"/>
                          </a:solidFill>
                          <a:latin typeface="Times New Roman" panose="02020603050405020304" pitchFamily="18" charset="0"/>
                          <a:ea typeface="+mn-ea"/>
                          <a:cs typeface="Times New Roman" panose="02020603050405020304" pitchFamily="18" charset="0"/>
                        </a:rPr>
                        <a:t>payment months</a:t>
                      </a:r>
                      <a:endParaRPr lang="zh-CN" altLang="en-US"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b="1" kern="1200" dirty="0">
                          <a:solidFill>
                            <a:schemeClr val="tx1"/>
                          </a:solidFill>
                          <a:effectLst/>
                          <a:latin typeface="Times New Roman" panose="02020603050405020304" pitchFamily="18" charset="0"/>
                          <a:ea typeface="+mn-ea"/>
                          <a:cs typeface="Times New Roman" panose="02020603050405020304" pitchFamily="18" charset="0"/>
                        </a:rPr>
                        <a:t>In accordance with the provisions of Document Guo Fa [2005] No. 38</a:t>
                      </a:r>
                      <a:endParaRPr lang="zh-CN" altLang="zh-CN" sz="1800" b="1" kern="100" dirty="0">
                        <a:solidFill>
                          <a:schemeClr val="tx1"/>
                        </a:solidFill>
                        <a:effectLst/>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9341231"/>
                  </a:ext>
                </a:extLst>
              </a:tr>
              <a:tr h="3929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b="1" dirty="0">
                          <a:effectLst/>
                          <a:latin typeface="Times New Roman" panose="02020603050405020304" pitchFamily="18" charset="0"/>
                          <a:ea typeface="+mn-ea"/>
                          <a:cs typeface="Times New Roman" panose="02020603050405020304" pitchFamily="18" charset="0"/>
                        </a:rPr>
                        <a:t>enterprise contribution rate</a:t>
                      </a:r>
                      <a:endParaRPr lang="zh-CN" altLang="en-US"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b="1" dirty="0">
                          <a:effectLst/>
                          <a:latin typeface="Times New Roman" panose="02020603050405020304" pitchFamily="18" charset="0"/>
                          <a:ea typeface="+mn-ea"/>
                          <a:cs typeface="Times New Roman" panose="02020603050405020304" pitchFamily="18" charset="0"/>
                        </a:rPr>
                        <a:t>2019</a:t>
                      </a:r>
                      <a:r>
                        <a:rPr lang="zh-CN" altLang="en-US" sz="1800" b="1" dirty="0">
                          <a:effectLst/>
                          <a:latin typeface="Times New Roman" panose="02020603050405020304" pitchFamily="18" charset="0"/>
                          <a:ea typeface="+mn-ea"/>
                          <a:cs typeface="Times New Roman" panose="02020603050405020304" pitchFamily="18" charset="0"/>
                        </a:rPr>
                        <a:t>：</a:t>
                      </a:r>
                      <a:r>
                        <a:rPr lang="en-US" altLang="zh-CN" sz="1800" b="1" dirty="0">
                          <a:effectLst/>
                          <a:latin typeface="Times New Roman" panose="02020603050405020304" pitchFamily="18" charset="0"/>
                          <a:ea typeface="+mn-ea"/>
                          <a:cs typeface="Times New Roman" panose="02020603050405020304" pitchFamily="18" charset="0"/>
                        </a:rPr>
                        <a:t>20%</a:t>
                      </a:r>
                      <a:r>
                        <a:rPr lang="zh-CN" altLang="en-US" sz="1800" b="1" dirty="0">
                          <a:effectLst/>
                          <a:latin typeface="Times New Roman" panose="02020603050405020304" pitchFamily="18" charset="0"/>
                          <a:ea typeface="+mn-ea"/>
                          <a:cs typeface="Times New Roman" panose="02020603050405020304" pitchFamily="18" charset="0"/>
                        </a:rPr>
                        <a:t>；</a:t>
                      </a:r>
                      <a:endParaRPr lang="en-US" altLang="zh-CN" sz="1800" b="1" dirty="0">
                        <a:effectLst/>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b="1" dirty="0">
                          <a:effectLst/>
                          <a:latin typeface="Times New Roman" panose="02020603050405020304" pitchFamily="18" charset="0"/>
                          <a:ea typeface="+mn-ea"/>
                          <a:cs typeface="Times New Roman" panose="02020603050405020304" pitchFamily="18" charset="0"/>
                        </a:rPr>
                        <a:t>2019 and beyond</a:t>
                      </a:r>
                      <a:r>
                        <a:rPr lang="zh-CN" altLang="en-US" sz="1800" b="1" dirty="0">
                          <a:effectLst/>
                          <a:latin typeface="Times New Roman" panose="02020603050405020304" pitchFamily="18" charset="0"/>
                          <a:ea typeface="+mn-ea"/>
                          <a:cs typeface="Times New Roman" panose="02020603050405020304" pitchFamily="18" charset="0"/>
                        </a:rPr>
                        <a:t>：</a:t>
                      </a:r>
                      <a:r>
                        <a:rPr lang="en-US" altLang="zh-CN" sz="1800" b="1" dirty="0">
                          <a:effectLst/>
                          <a:latin typeface="Times New Roman" panose="02020603050405020304" pitchFamily="18" charset="0"/>
                          <a:ea typeface="+mn-ea"/>
                          <a:cs typeface="Times New Roman" panose="02020603050405020304" pitchFamily="18" charset="0"/>
                        </a:rPr>
                        <a:t>16%</a:t>
                      </a:r>
                      <a:endParaRPr lang="zh-CN" altLang="en-US"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89089611"/>
                  </a:ext>
                </a:extLst>
              </a:tr>
              <a:tr h="4468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b="1" dirty="0">
                          <a:effectLst/>
                          <a:latin typeface="Times New Roman" panose="02020603050405020304" pitchFamily="18" charset="0"/>
                          <a:ea typeface="+mn-ea"/>
                          <a:cs typeface="Times New Roman" panose="02020603050405020304" pitchFamily="18" charset="0"/>
                        </a:rPr>
                        <a:t>compliance rate</a:t>
                      </a:r>
                      <a:endParaRPr lang="zh-CN" altLang="en-US"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b="1" dirty="0">
                          <a:effectLst/>
                          <a:latin typeface="Times New Roman" panose="02020603050405020304" pitchFamily="18" charset="0"/>
                          <a:ea typeface="+mn-ea"/>
                          <a:cs typeface="Times New Roman" panose="02020603050405020304" pitchFamily="18" charset="0"/>
                        </a:rPr>
                        <a:t>70%</a:t>
                      </a:r>
                      <a:r>
                        <a:rPr lang="zh-CN" altLang="en-US" sz="1800" b="1" dirty="0">
                          <a:effectLst/>
                          <a:latin typeface="Times New Roman" panose="02020603050405020304" pitchFamily="18" charset="0"/>
                          <a:ea typeface="+mn-ea"/>
                          <a:cs typeface="Times New Roman" panose="02020603050405020304" pitchFamily="18" charset="0"/>
                        </a:rPr>
                        <a:t>。</a:t>
                      </a:r>
                      <a:endParaRPr lang="zh-CN" altLang="en-US"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5770836"/>
                  </a:ext>
                </a:extLst>
              </a:tr>
              <a:tr h="1964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b="1" dirty="0">
                          <a:effectLst/>
                          <a:latin typeface="Times New Roman" panose="02020603050405020304" pitchFamily="18" charset="0"/>
                          <a:ea typeface="+mn-ea"/>
                          <a:cs typeface="Times New Roman" panose="02020603050405020304" pitchFamily="18" charset="0"/>
                        </a:rPr>
                        <a:t>contribution persistence rate</a:t>
                      </a:r>
                      <a:endParaRPr lang="zh-CN" altLang="en-US"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1" dirty="0">
                          <a:solidFill>
                            <a:schemeClr val="tx1"/>
                          </a:solidFill>
                          <a:latin typeface="Times New Roman" panose="02020603050405020304" pitchFamily="18" charset="0"/>
                          <a:ea typeface="+mn-ea"/>
                          <a:cs typeface="Times New Roman" panose="02020603050405020304" pitchFamily="18" charset="0"/>
                        </a:rPr>
                        <a:t>85%</a:t>
                      </a:r>
                      <a:endParaRPr lang="zh-CN" altLang="en-US"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6208466"/>
                  </a:ext>
                </a:extLst>
              </a:tr>
              <a:tr h="1964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b="1" kern="1200" dirty="0">
                          <a:solidFill>
                            <a:schemeClr val="tx1"/>
                          </a:solidFill>
                          <a:effectLst/>
                          <a:latin typeface="Times New Roman" panose="02020603050405020304" pitchFamily="18" charset="0"/>
                          <a:ea typeface="+mn-ea"/>
                          <a:cs typeface="Times New Roman" panose="02020603050405020304" pitchFamily="18" charset="0"/>
                        </a:rPr>
                        <a:t>Number of participants in each year</a:t>
                      </a:r>
                      <a:endParaRPr lang="zh-CN" altLang="en-US"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b="1" i="0" kern="1200" dirty="0">
                          <a:solidFill>
                            <a:schemeClr val="tx1"/>
                          </a:solidFill>
                          <a:effectLst/>
                          <a:latin typeface="Times New Roman" panose="02020603050405020304" pitchFamily="18" charset="0"/>
                          <a:ea typeface="+mn-ea"/>
                          <a:cs typeface="Times New Roman" panose="02020603050405020304" pitchFamily="18" charset="0"/>
                        </a:rPr>
                        <a:t>Cohort Component Method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1" dirty="0">
                          <a:solidFill>
                            <a:schemeClr val="tx1"/>
                          </a:solidFill>
                          <a:latin typeface="Times New Roman" panose="02020603050405020304" pitchFamily="18" charset="0"/>
                          <a:ea typeface="+mn-ea"/>
                          <a:cs typeface="Times New Roman" panose="02020603050405020304" pitchFamily="18" charset="0"/>
                        </a:rPr>
                        <a:t>The total number of participants in a certain year =the urban population with labor age in the year × the employment rate × the coverage rate of the public pension system for urban employees× the proportion of enterprise employee participants to urban employee participant.</a:t>
                      </a:r>
                      <a:endParaRPr lang="zh-CN" altLang="en-US" b="1"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2447183"/>
                  </a:ext>
                </a:extLst>
              </a:tr>
            </a:tbl>
          </a:graphicData>
        </a:graphic>
      </p:graphicFrame>
      <p:sp>
        <p:nvSpPr>
          <p:cNvPr id="6" name="标题 5">
            <a:extLst>
              <a:ext uri="{FF2B5EF4-FFF2-40B4-BE49-F238E27FC236}">
                <a16:creationId xmlns:a16="http://schemas.microsoft.com/office/drawing/2014/main" id="{D5B5EED3-D896-4E77-B66B-7D7BE1216786}"/>
              </a:ext>
            </a:extLst>
          </p:cNvPr>
          <p:cNvSpPr>
            <a:spLocks noGrp="1"/>
          </p:cNvSpPr>
          <p:nvPr>
            <p:ph type="title"/>
          </p:nvPr>
        </p:nvSpPr>
        <p:spPr/>
        <p:txBody>
          <a:bodyPr/>
          <a:lstStyle/>
          <a:p>
            <a:r>
              <a:rPr lang="en-US" altLang="zh-CN" dirty="0">
                <a:latin typeface="Times New Roman" panose="02020603050405020304" pitchFamily="18" charset="0"/>
                <a:cs typeface="Times New Roman" panose="02020603050405020304" pitchFamily="18" charset="0"/>
              </a:rPr>
              <a:t>5</a:t>
            </a:r>
            <a:r>
              <a:rPr lang="en-US" altLang="zh-CN" b="1" i="0" dirty="0">
                <a:effectLst/>
                <a:latin typeface="Times New Roman" panose="02020603050405020304" pitchFamily="18" charset="0"/>
                <a:cs typeface="Times New Roman" panose="02020603050405020304" pitchFamily="18" charset="0"/>
              </a:rPr>
              <a:t> Actuarial Basis</a:t>
            </a:r>
            <a:endParaRPr lang="zh-CN" altLang="en-US" dirty="0"/>
          </a:p>
        </p:txBody>
      </p:sp>
      <p:sp>
        <p:nvSpPr>
          <p:cNvPr id="2" name="灯片编号占位符 1">
            <a:extLst>
              <a:ext uri="{FF2B5EF4-FFF2-40B4-BE49-F238E27FC236}">
                <a16:creationId xmlns:a16="http://schemas.microsoft.com/office/drawing/2014/main" id="{156E107E-C2A2-4F69-8FB6-F39BEAD202FF}"/>
              </a:ext>
            </a:extLst>
          </p:cNvPr>
          <p:cNvSpPr>
            <a:spLocks noGrp="1"/>
          </p:cNvSpPr>
          <p:nvPr>
            <p:ph type="sldNum" sz="quarter" idx="12"/>
          </p:nvPr>
        </p:nvSpPr>
        <p:spPr/>
        <p:txBody>
          <a:bodyPr/>
          <a:lstStyle/>
          <a:p>
            <a:fld id="{95F28DFE-3F8E-4102-9857-4B52792BF0B2}" type="slidenum">
              <a:rPr lang="zh-CN" altLang="en-US" smtClean="0"/>
              <a:t>23</a:t>
            </a:fld>
            <a:endParaRPr lang="zh-CN" altLang="en-US"/>
          </a:p>
        </p:txBody>
      </p:sp>
    </p:spTree>
    <p:extLst>
      <p:ext uri="{BB962C8B-B14F-4D97-AF65-F5344CB8AC3E}">
        <p14:creationId xmlns:p14="http://schemas.microsoft.com/office/powerpoint/2010/main" val="35061904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235EE2ED-0F6D-4EB8-9957-4A693B968297}"/>
              </a:ext>
            </a:extLst>
          </p:cNvPr>
          <p:cNvSpPr>
            <a:spLocks noGrp="1"/>
          </p:cNvSpPr>
          <p:nvPr>
            <p:ph idx="1"/>
          </p:nvPr>
        </p:nvSpPr>
        <p:spPr/>
        <p:txBody>
          <a:bodyPr>
            <a:normAutofit/>
          </a:bodyPr>
          <a:lstStyle/>
          <a:p>
            <a:r>
              <a:rPr lang="en-US" altLang="zh-CN" sz="2200" b="1" dirty="0">
                <a:solidFill>
                  <a:srgbClr val="000000"/>
                </a:solidFill>
                <a:effectLst/>
                <a:latin typeface="Times New Roman" panose="02020603050405020304" pitchFamily="18" charset="0"/>
                <a:ea typeface="等线" panose="02010600030101010101" pitchFamily="2" charset="-122"/>
              </a:rPr>
              <a:t>Comparing the revenue and expenditure of three pillars under the UCD and CS</a:t>
            </a:r>
          </a:p>
          <a:p>
            <a:pPr lvl="1"/>
            <a:r>
              <a:rPr lang="en-US" altLang="zh-CN" sz="1800"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Revenue of the three pillars</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lvl="2"/>
            <a:r>
              <a:rPr lang="en-US" altLang="zh-CN"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The revenues of EEPP, mandatory enterprise annuity, and personal pension under the UCD account for 80.3%, 13.1%, and 6.6% of the total revenue of the three pillars, respectively.</a:t>
            </a:r>
          </a:p>
          <a:p>
            <a:pPr lvl="2"/>
            <a:r>
              <a:rPr lang="en-US" altLang="zh-CN" dirty="0">
                <a:solidFill>
                  <a:srgbClr val="000000"/>
                </a:solidFill>
                <a:effectLst/>
                <a:latin typeface="Times New Roman" panose="02020603050405020304" pitchFamily="18" charset="0"/>
                <a:ea typeface="等线" panose="02010600030101010101" pitchFamily="2" charset="-122"/>
              </a:rPr>
              <a:t>Assuming that the three proportions in the total pension fund remain unchanged:</a:t>
            </a:r>
          </a:p>
          <a:p>
            <a:pPr lvl="3"/>
            <a:r>
              <a:rPr lang="en-US" altLang="zh-CN" dirty="0">
                <a:solidFill>
                  <a:srgbClr val="000000"/>
                </a:solidFill>
                <a:ea typeface="等线" panose="02010600030101010101" pitchFamily="2" charset="-122"/>
              </a:rPr>
              <a:t>T</a:t>
            </a:r>
            <a:r>
              <a:rPr lang="en-US" altLang="zh-CN" dirty="0">
                <a:solidFill>
                  <a:srgbClr val="000000"/>
                </a:solidFill>
                <a:effectLst/>
                <a:latin typeface="Times New Roman" panose="02020603050405020304" pitchFamily="18" charset="0"/>
                <a:ea typeface="等线" panose="02010600030101010101" pitchFamily="2" charset="-122"/>
              </a:rPr>
              <a:t>he revenue of EEPP under the UCD accounts for </a:t>
            </a:r>
            <a:r>
              <a:rPr lang="en-US" altLang="zh-CN" dirty="0">
                <a:effectLst/>
                <a:latin typeface="Times New Roman" panose="02020603050405020304" pitchFamily="18" charset="0"/>
                <a:ea typeface="宋体" panose="02010600030101010101" pitchFamily="2" charset="-122"/>
              </a:rPr>
              <a:t>74%</a:t>
            </a:r>
            <a:r>
              <a:rPr lang="en-US" altLang="zh-CN" dirty="0">
                <a:effectLst/>
                <a:latin typeface="Times New Roman" panose="02020603050405020304" pitchFamily="18" charset="0"/>
                <a:ea typeface="等线" panose="02010600030101010101" pitchFamily="2" charset="-122"/>
              </a:rPr>
              <a:t>(</a:t>
            </a:r>
            <a:r>
              <a:rPr lang="en-US" altLang="zh-CN" dirty="0">
                <a:effectLst/>
                <a:latin typeface="Times New Roman" panose="02020603050405020304" pitchFamily="18" charset="0"/>
                <a:ea typeface="宋体" panose="02010600030101010101" pitchFamily="2" charset="-122"/>
              </a:rPr>
              <a:t>=92.1%×80.3%</a:t>
            </a:r>
            <a:r>
              <a:rPr lang="en-US" altLang="zh-CN" dirty="0">
                <a:effectLst/>
                <a:latin typeface="Times New Roman" panose="02020603050405020304" pitchFamily="18" charset="0"/>
                <a:ea typeface="等线" panose="02010600030101010101" pitchFamily="2" charset="-122"/>
              </a:rPr>
              <a:t>)</a:t>
            </a:r>
            <a:endParaRPr lang="en-US" altLang="zh-CN" dirty="0">
              <a:solidFill>
                <a:srgbClr val="000000"/>
              </a:solidFill>
              <a:effectLst/>
              <a:latin typeface="Times New Roman" panose="02020603050405020304" pitchFamily="18" charset="0"/>
              <a:ea typeface="等线" panose="02010600030101010101" pitchFamily="2" charset="-122"/>
            </a:endParaRPr>
          </a:p>
          <a:p>
            <a:pPr lvl="3"/>
            <a:r>
              <a:rPr lang="en-US" altLang="zh-CN" dirty="0">
                <a:solidFill>
                  <a:srgbClr val="000000"/>
                </a:solidFill>
                <a:effectLst/>
                <a:latin typeface="Times New Roman" panose="02020603050405020304" pitchFamily="18" charset="0"/>
                <a:ea typeface="等线" panose="02010600030101010101" pitchFamily="2" charset="-122"/>
              </a:rPr>
              <a:t>The enterprise annuity fund revenue accounts for</a:t>
            </a:r>
            <a:r>
              <a:rPr lang="en-US" altLang="zh-CN" dirty="0">
                <a:effectLst/>
                <a:latin typeface="Times New Roman" panose="02020603050405020304" pitchFamily="18" charset="0"/>
                <a:ea typeface="宋体" panose="02010600030101010101" pitchFamily="2" charset="-122"/>
              </a:rPr>
              <a:t> 20%</a:t>
            </a:r>
            <a:r>
              <a:rPr lang="en-US" altLang="zh-CN" dirty="0">
                <a:effectLst/>
                <a:latin typeface="Times New Roman" panose="02020603050405020304" pitchFamily="18" charset="0"/>
                <a:ea typeface="等线" panose="02010600030101010101" pitchFamily="2" charset="-122"/>
              </a:rPr>
              <a:t>(</a:t>
            </a:r>
            <a:r>
              <a:rPr lang="en-US" altLang="zh-CN" dirty="0">
                <a:effectLst/>
                <a:latin typeface="Times New Roman" panose="02020603050405020304" pitchFamily="18" charset="0"/>
                <a:ea typeface="宋体" panose="02010600030101010101" pitchFamily="2" charset="-122"/>
              </a:rPr>
              <a:t>=92.1%×13.1%+7.9%</a:t>
            </a:r>
            <a:r>
              <a:rPr lang="en-US" altLang="zh-CN" dirty="0">
                <a:effectLst/>
                <a:latin typeface="Times New Roman" panose="02020603050405020304" pitchFamily="18" charset="0"/>
                <a:ea typeface="等线" panose="02010600030101010101" pitchFamily="2" charset="-122"/>
              </a:rPr>
              <a:t>)</a:t>
            </a:r>
            <a:endParaRPr lang="en-US" altLang="zh-CN" dirty="0">
              <a:effectLst/>
              <a:latin typeface="Times New Roman" panose="02020603050405020304" pitchFamily="18" charset="0"/>
              <a:ea typeface="宋体" panose="02010600030101010101" pitchFamily="2" charset="-122"/>
            </a:endParaRPr>
          </a:p>
          <a:p>
            <a:pPr lvl="3"/>
            <a:r>
              <a:rPr lang="en-US" altLang="zh-CN" dirty="0">
                <a:solidFill>
                  <a:srgbClr val="000000"/>
                </a:solidFill>
                <a:effectLst/>
                <a:latin typeface="Times New Roman" panose="02020603050405020304" pitchFamily="18" charset="0"/>
                <a:ea typeface="等线" panose="02010600030101010101" pitchFamily="2" charset="-122"/>
              </a:rPr>
              <a:t>The personal pension fund revenue accounts for</a:t>
            </a:r>
            <a:r>
              <a:rPr lang="en-US" altLang="zh-CN" dirty="0">
                <a:effectLst/>
                <a:latin typeface="Times New Roman" panose="02020603050405020304" pitchFamily="18" charset="0"/>
                <a:ea typeface="宋体" panose="02010600030101010101" pitchFamily="2" charset="-122"/>
              </a:rPr>
              <a:t> 6.1%</a:t>
            </a:r>
            <a:r>
              <a:rPr lang="en-US" altLang="zh-CN" dirty="0">
                <a:effectLst/>
                <a:latin typeface="Times New Roman" panose="02020603050405020304" pitchFamily="18" charset="0"/>
                <a:ea typeface="等线" panose="02010600030101010101" pitchFamily="2" charset="-122"/>
              </a:rPr>
              <a:t>(</a:t>
            </a:r>
            <a:r>
              <a:rPr lang="en-US" altLang="zh-CN" dirty="0">
                <a:effectLst/>
                <a:latin typeface="Times New Roman" panose="02020603050405020304" pitchFamily="18" charset="0"/>
                <a:ea typeface="宋体" panose="02010600030101010101" pitchFamily="2" charset="-122"/>
              </a:rPr>
              <a:t>=92.1%×6.6%</a:t>
            </a:r>
            <a:r>
              <a:rPr lang="en-US" altLang="zh-CN" dirty="0">
                <a:effectLst/>
                <a:latin typeface="Times New Roman" panose="02020603050405020304" pitchFamily="18" charset="0"/>
                <a:ea typeface="等线" panose="02010600030101010101" pitchFamily="2" charset="-122"/>
              </a:rPr>
              <a:t>)</a:t>
            </a:r>
            <a:endParaRPr lang="en-US" altLang="zh-CN" dirty="0">
              <a:effectLst/>
              <a:latin typeface="Times New Roman" panose="02020603050405020304" pitchFamily="18" charset="0"/>
              <a:ea typeface="宋体" panose="02010600030101010101" pitchFamily="2" charset="-122"/>
            </a:endParaRPr>
          </a:p>
          <a:p>
            <a:pPr lvl="2"/>
            <a:r>
              <a:rPr lang="en-US" altLang="zh-CN" dirty="0">
                <a:solidFill>
                  <a:srgbClr val="000000"/>
                </a:solidFill>
                <a:effectLst/>
                <a:latin typeface="Times New Roman" panose="02020603050405020304" pitchFamily="18" charset="0"/>
                <a:ea typeface="等线" panose="02010600030101010101" pitchFamily="2" charset="-122"/>
              </a:rPr>
              <a:t>The latter two are significantly higher than the proportion of the second and third pillars to the EEPP under CS. Implementing the UCD can reduce the proportion of EEPP, free up about </a:t>
            </a:r>
            <a:r>
              <a:rPr lang="en-US" altLang="zh-CN" dirty="0">
                <a:effectLst/>
                <a:latin typeface="Times New Roman" panose="02020603050405020304" pitchFamily="18" charset="0"/>
                <a:ea typeface="宋体" panose="02010600030101010101" pitchFamily="2" charset="-122"/>
              </a:rPr>
              <a:t>18.1%</a:t>
            </a:r>
            <a:r>
              <a:rPr lang="en-US" altLang="zh-CN" dirty="0">
                <a:solidFill>
                  <a:srgbClr val="000000"/>
                </a:solidFill>
                <a:effectLst/>
                <a:latin typeface="Times New Roman" panose="02020603050405020304" pitchFamily="18" charset="0"/>
                <a:ea typeface="等线" panose="02010600030101010101" pitchFamily="2" charset="-122"/>
              </a:rPr>
              <a:t> of space for the development of the second and third pillars.</a:t>
            </a:r>
            <a:endParaRPr lang="en-US" altLang="zh-CN" kern="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endParaRPr>
          </a:p>
          <a:p>
            <a:endParaRPr lang="zh-CN" altLang="en-US" dirty="0"/>
          </a:p>
        </p:txBody>
      </p:sp>
      <p:sp>
        <p:nvSpPr>
          <p:cNvPr id="5" name="标题 4">
            <a:extLst>
              <a:ext uri="{FF2B5EF4-FFF2-40B4-BE49-F238E27FC236}">
                <a16:creationId xmlns:a16="http://schemas.microsoft.com/office/drawing/2014/main" id="{35B1C968-C797-43BB-A7CB-C621F018D76C}"/>
              </a:ext>
            </a:extLst>
          </p:cNvPr>
          <p:cNvSpPr>
            <a:spLocks noGrp="1"/>
          </p:cNvSpPr>
          <p:nvPr>
            <p:ph type="title"/>
          </p:nvPr>
        </p:nvSpPr>
        <p:spPr/>
        <p:txBody>
          <a:bodyPr>
            <a:normAutofit/>
          </a:bodyPr>
          <a:lstStyle/>
          <a:p>
            <a:r>
              <a:rPr lang="en-US" altLang="zh-CN" b="1" i="0" dirty="0">
                <a:solidFill>
                  <a:srgbClr val="404040"/>
                </a:solidFill>
                <a:effectLst/>
                <a:latin typeface="Times New Roman" panose="02020603050405020304" pitchFamily="18" charset="0"/>
                <a:cs typeface="Times New Roman" panose="02020603050405020304" pitchFamily="18" charset="0"/>
              </a:rPr>
              <a:t>6 Projection Results</a:t>
            </a:r>
            <a:endParaRPr lang="zh-CN" altLang="en-US" dirty="0"/>
          </a:p>
        </p:txBody>
      </p:sp>
      <p:sp>
        <p:nvSpPr>
          <p:cNvPr id="2" name="灯片编号占位符 1">
            <a:extLst>
              <a:ext uri="{FF2B5EF4-FFF2-40B4-BE49-F238E27FC236}">
                <a16:creationId xmlns:a16="http://schemas.microsoft.com/office/drawing/2014/main" id="{D8A114E2-BB19-4591-A02F-FBD96833D936}"/>
              </a:ext>
            </a:extLst>
          </p:cNvPr>
          <p:cNvSpPr>
            <a:spLocks noGrp="1"/>
          </p:cNvSpPr>
          <p:nvPr>
            <p:ph type="sldNum" sz="quarter" idx="12"/>
          </p:nvPr>
        </p:nvSpPr>
        <p:spPr/>
        <p:txBody>
          <a:bodyPr/>
          <a:lstStyle/>
          <a:p>
            <a:fld id="{95F28DFE-3F8E-4102-9857-4B52792BF0B2}" type="slidenum">
              <a:rPr lang="zh-CN" altLang="en-US" smtClean="0"/>
              <a:t>24</a:t>
            </a:fld>
            <a:endParaRPr lang="zh-CN" altLang="en-US"/>
          </a:p>
        </p:txBody>
      </p:sp>
    </p:spTree>
    <p:extLst>
      <p:ext uri="{BB962C8B-B14F-4D97-AF65-F5344CB8AC3E}">
        <p14:creationId xmlns:p14="http://schemas.microsoft.com/office/powerpoint/2010/main" val="25404086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235EE2ED-0F6D-4EB8-9957-4A693B968297}"/>
              </a:ext>
            </a:extLst>
          </p:cNvPr>
          <p:cNvSpPr>
            <a:spLocks noGrp="1"/>
          </p:cNvSpPr>
          <p:nvPr>
            <p:ph idx="1"/>
          </p:nvPr>
        </p:nvSpPr>
        <p:spPr/>
        <p:txBody>
          <a:bodyPr/>
          <a:lstStyle/>
          <a:p>
            <a:r>
              <a:rPr lang="en-US" altLang="zh-CN" b="1" dirty="0">
                <a:solidFill>
                  <a:srgbClr val="000000"/>
                </a:solidFill>
                <a:effectLst/>
                <a:latin typeface="Times New Roman" panose="02020603050405020304" pitchFamily="18" charset="0"/>
                <a:ea typeface="等线" panose="02010600030101010101" pitchFamily="2" charset="-122"/>
              </a:rPr>
              <a:t>Comparing the revenue and expenditure of three pillars under the UCD and CS</a:t>
            </a:r>
          </a:p>
          <a:p>
            <a:pPr lvl="1"/>
            <a:r>
              <a:rPr lang="en-US" altLang="zh-CN" sz="1800" dirty="0">
                <a:solidFill>
                  <a:srgbClr val="000000"/>
                </a:solidFill>
                <a:effectLst/>
                <a:latin typeface="Times New Roman" panose="02020603050405020304" pitchFamily="18" charset="0"/>
                <a:ea typeface="等线" panose="02010600030101010101" pitchFamily="2" charset="-122"/>
              </a:rPr>
              <a:t>Expenditure</a:t>
            </a:r>
            <a:r>
              <a:rPr lang="en-US" altLang="zh-CN" sz="1800"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 of the three pillars</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marL="355600" lvl="1" indent="0">
              <a:buNone/>
            </a:pPr>
            <a:r>
              <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Table 2 </a:t>
            </a:r>
            <a:r>
              <a:rPr lang="en-US" altLang="zh-CN" sz="1800" kern="10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Expenditure of three pillars under UCD and that of </a:t>
            </a:r>
            <a:r>
              <a:rPr lang="en-US" altLang="zh-CN" sz="1800" kern="0" dirty="0">
                <a:effectLst/>
                <a:latin typeface="Times New Roman" panose="02020603050405020304" pitchFamily="18" charset="0"/>
                <a:ea typeface="宋体" panose="02010600030101010101" pitchFamily="2" charset="-122"/>
                <a:cs typeface="Times New Roman" panose="02020603050405020304" pitchFamily="18" charset="0"/>
              </a:rPr>
              <a:t>EEPP</a:t>
            </a:r>
            <a:r>
              <a:rPr lang="en-US" altLang="zh-CN" sz="1800" kern="10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 under CS (in trillion yuan)</a:t>
            </a:r>
            <a:endParaRPr lang="zh-CN" altLang="zh-CN" sz="1800" kern="100" dirty="0">
              <a:effectLst/>
              <a:latin typeface="等线 Light" panose="02010600030101010101" pitchFamily="2" charset="-122"/>
              <a:ea typeface="等线 Light" panose="02010600030101010101" pitchFamily="2" charset="-122"/>
              <a:cs typeface="Times New Roman" panose="02020603050405020304" pitchFamily="18" charset="0"/>
            </a:endParaRPr>
          </a:p>
          <a:p>
            <a:pPr lvl="1"/>
            <a:endParaRPr lang="en-US" altLang="zh-CN" kern="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endParaRPr>
          </a:p>
          <a:p>
            <a:endParaRPr lang="zh-CN" altLang="en-US" dirty="0"/>
          </a:p>
        </p:txBody>
      </p:sp>
      <p:graphicFrame>
        <p:nvGraphicFramePr>
          <p:cNvPr id="8" name="表格 7">
            <a:extLst>
              <a:ext uri="{FF2B5EF4-FFF2-40B4-BE49-F238E27FC236}">
                <a16:creationId xmlns:a16="http://schemas.microsoft.com/office/drawing/2014/main" id="{4BE02015-492D-4E54-B5F2-8D014D116C0D}"/>
              </a:ext>
            </a:extLst>
          </p:cNvPr>
          <p:cNvGraphicFramePr>
            <a:graphicFrameLocks noGrp="1"/>
          </p:cNvGraphicFramePr>
          <p:nvPr>
            <p:extLst>
              <p:ext uri="{D42A27DB-BD31-4B8C-83A1-F6EECF244321}">
                <p14:modId xmlns:p14="http://schemas.microsoft.com/office/powerpoint/2010/main" val="394979788"/>
              </p:ext>
            </p:extLst>
          </p:nvPr>
        </p:nvGraphicFramePr>
        <p:xfrm>
          <a:off x="698500" y="2531904"/>
          <a:ext cx="10706100" cy="2926080"/>
        </p:xfrm>
        <a:graphic>
          <a:graphicData uri="http://schemas.openxmlformats.org/drawingml/2006/table">
            <a:tbl>
              <a:tblPr firstRow="1" firstCol="1" bandRow="1">
                <a:tableStyleId>{5C22544A-7EE6-4342-B048-85BDC9FD1C3A}</a:tableStyleId>
              </a:tblPr>
              <a:tblGrid>
                <a:gridCol w="740833">
                  <a:extLst>
                    <a:ext uri="{9D8B030D-6E8A-4147-A177-3AD203B41FA5}">
                      <a16:colId xmlns:a16="http://schemas.microsoft.com/office/drawing/2014/main" val="1893253549"/>
                    </a:ext>
                  </a:extLst>
                </a:gridCol>
                <a:gridCol w="1219200">
                  <a:extLst>
                    <a:ext uri="{9D8B030D-6E8A-4147-A177-3AD203B41FA5}">
                      <a16:colId xmlns:a16="http://schemas.microsoft.com/office/drawing/2014/main" val="3640802573"/>
                    </a:ext>
                  </a:extLst>
                </a:gridCol>
                <a:gridCol w="846667">
                  <a:extLst>
                    <a:ext uri="{9D8B030D-6E8A-4147-A177-3AD203B41FA5}">
                      <a16:colId xmlns:a16="http://schemas.microsoft.com/office/drawing/2014/main" val="1046914363"/>
                    </a:ext>
                  </a:extLst>
                </a:gridCol>
                <a:gridCol w="1303867">
                  <a:extLst>
                    <a:ext uri="{9D8B030D-6E8A-4147-A177-3AD203B41FA5}">
                      <a16:colId xmlns:a16="http://schemas.microsoft.com/office/drawing/2014/main" val="688965608"/>
                    </a:ext>
                  </a:extLst>
                </a:gridCol>
                <a:gridCol w="1286933">
                  <a:extLst>
                    <a:ext uri="{9D8B030D-6E8A-4147-A177-3AD203B41FA5}">
                      <a16:colId xmlns:a16="http://schemas.microsoft.com/office/drawing/2014/main" val="200125823"/>
                    </a:ext>
                  </a:extLst>
                </a:gridCol>
                <a:gridCol w="1168400">
                  <a:extLst>
                    <a:ext uri="{9D8B030D-6E8A-4147-A177-3AD203B41FA5}">
                      <a16:colId xmlns:a16="http://schemas.microsoft.com/office/drawing/2014/main" val="3486860412"/>
                    </a:ext>
                  </a:extLst>
                </a:gridCol>
                <a:gridCol w="1637561">
                  <a:extLst>
                    <a:ext uri="{9D8B030D-6E8A-4147-A177-3AD203B41FA5}">
                      <a16:colId xmlns:a16="http://schemas.microsoft.com/office/drawing/2014/main" val="2884026055"/>
                    </a:ext>
                  </a:extLst>
                </a:gridCol>
                <a:gridCol w="2502639">
                  <a:extLst>
                    <a:ext uri="{9D8B030D-6E8A-4147-A177-3AD203B41FA5}">
                      <a16:colId xmlns:a16="http://schemas.microsoft.com/office/drawing/2014/main" val="979120311"/>
                    </a:ext>
                  </a:extLst>
                </a:gridCol>
              </a:tblGrid>
              <a:tr h="289871">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UCD</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CS</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indent="0" algn="ctr"/>
                      <a:r>
                        <a:rPr lang="en-US" sz="1600" b="1" kern="100" dirty="0">
                          <a:solidFill>
                            <a:schemeClr val="tx1"/>
                          </a:solidFill>
                          <a:effectLst/>
                          <a:latin typeface="Times New Roman" panose="02020603050405020304" pitchFamily="18" charset="0"/>
                          <a:cs typeface="Times New Roman" panose="02020603050405020304" pitchFamily="18" charset="0"/>
                        </a:rPr>
                        <a:t>Expenditure Ratio of EEPP under UCD to that under CS</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indent="0" algn="ctr"/>
                      <a:r>
                        <a:rPr lang="en-US" sz="1600" b="1" kern="100" dirty="0">
                          <a:solidFill>
                            <a:schemeClr val="tx1"/>
                          </a:solidFill>
                          <a:effectLst/>
                          <a:latin typeface="Times New Roman" panose="02020603050405020304" pitchFamily="18" charset="0"/>
                          <a:cs typeface="Times New Roman" panose="02020603050405020304" pitchFamily="18" charset="0"/>
                        </a:rPr>
                        <a:t>Proportion of EEPP expenditure to total pension expenditure under UCD</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362318"/>
                  </a:ext>
                </a:extLst>
              </a:tr>
              <a:tr h="298037">
                <a:tc>
                  <a:txBody>
                    <a:bodyPr/>
                    <a:lstStyle/>
                    <a:p>
                      <a:pPr marL="0" indent="0" algn="ctr"/>
                      <a:r>
                        <a:rPr lang="en-US" sz="1600" b="1" kern="100" dirty="0">
                          <a:solidFill>
                            <a:schemeClr val="tx1"/>
                          </a:solidFill>
                          <a:effectLst/>
                          <a:latin typeface="Times New Roman" panose="02020603050405020304" pitchFamily="18" charset="0"/>
                          <a:cs typeface="Times New Roman" panose="02020603050405020304" pitchFamily="18" charset="0"/>
                        </a:rPr>
                        <a:t>year</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r>
                        <a:rPr lang="en-US" sz="1600" b="1" kern="100" dirty="0">
                          <a:solidFill>
                            <a:schemeClr val="tx1"/>
                          </a:solidFill>
                          <a:effectLst/>
                          <a:latin typeface="Times New Roman" panose="02020603050405020304" pitchFamily="18" charset="0"/>
                          <a:cs typeface="Times New Roman" panose="02020603050405020304" pitchFamily="18" charset="0"/>
                        </a:rPr>
                        <a:t>Age Range</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EEPP</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r>
                        <a:rPr lang="en-US" sz="1600" b="1" kern="100" dirty="0">
                          <a:solidFill>
                            <a:schemeClr val="tx1"/>
                          </a:solidFill>
                          <a:effectLst/>
                          <a:latin typeface="Times New Roman" panose="02020603050405020304" pitchFamily="18" charset="0"/>
                          <a:cs typeface="Times New Roman" panose="02020603050405020304" pitchFamily="18" charset="0"/>
                        </a:rPr>
                        <a:t>Enterprise Annuity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r>
                        <a:rPr lang="en-US" sz="1600" b="1" kern="100" dirty="0">
                          <a:solidFill>
                            <a:schemeClr val="tx1"/>
                          </a:solidFill>
                          <a:effectLst/>
                          <a:latin typeface="Times New Roman" panose="02020603050405020304" pitchFamily="18" charset="0"/>
                          <a:cs typeface="Times New Roman" panose="02020603050405020304" pitchFamily="18" charset="0"/>
                        </a:rPr>
                        <a:t>Personal Pension</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r>
                        <a:rPr lang="en-US" sz="1600" b="1" kern="100" dirty="0">
                          <a:solidFill>
                            <a:schemeClr val="tx1"/>
                          </a:solidFill>
                          <a:effectLst/>
                          <a:latin typeface="Times New Roman" panose="02020603050405020304" pitchFamily="18" charset="0"/>
                          <a:cs typeface="Times New Roman" panose="02020603050405020304" pitchFamily="18" charset="0"/>
                        </a:rPr>
                        <a:t>EEPP</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1787633885"/>
                  </a:ext>
                </a:extLst>
              </a:tr>
              <a:tr h="178822">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2029</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52</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0.11</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0.02</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0.01</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0.14</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78.0%</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81.1%</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164358404"/>
                  </a:ext>
                </a:extLst>
              </a:tr>
              <a:tr h="178822">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2032</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52-55</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0.51</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0.08</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0.04</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0.65</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78.0%</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81.1%</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988630569"/>
                  </a:ext>
                </a:extLst>
              </a:tr>
              <a:tr h="178822">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2035</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52-58</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1.05</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0.17</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0.07</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1.34</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78.0%</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81.1%</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840307106"/>
                  </a:ext>
                </a:extLst>
              </a:tr>
              <a:tr h="178822">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2038</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52-61</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2.14</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0.38</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0.17</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2.74</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78.1%</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79.7%</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935041792"/>
                  </a:ext>
                </a:extLst>
              </a:tr>
              <a:tr h="178822">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2041</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52-64</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3.81</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0.71</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0.32</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4.88</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78.1%</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78.8%</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632494093"/>
                  </a:ext>
                </a:extLst>
              </a:tr>
              <a:tr h="178822">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2044</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52-67</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5.69</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1.09</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0.49</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7.28</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78.1%</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78.3%</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742800397"/>
                  </a:ext>
                </a:extLst>
              </a:tr>
              <a:tr h="178822">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2047</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52-70</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7.82</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1.52</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0.69</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10.00</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78.2%</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78.0%</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400813701"/>
                  </a:ext>
                </a:extLst>
              </a:tr>
              <a:tr h="178822">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2050</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52-73</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10.19</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2.01</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0.91</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13.03</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100">
                          <a:solidFill>
                            <a:schemeClr val="tx1"/>
                          </a:solidFill>
                          <a:effectLst/>
                          <a:latin typeface="Times New Roman" panose="02020603050405020304" pitchFamily="18" charset="0"/>
                          <a:cs typeface="Times New Roman" panose="02020603050405020304" pitchFamily="18" charset="0"/>
                        </a:rPr>
                        <a:t>78.2%</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100" dirty="0">
                          <a:solidFill>
                            <a:schemeClr val="tx1"/>
                          </a:solidFill>
                          <a:effectLst/>
                          <a:latin typeface="Times New Roman" panose="02020603050405020304" pitchFamily="18" charset="0"/>
                          <a:cs typeface="Times New Roman" panose="02020603050405020304" pitchFamily="18" charset="0"/>
                        </a:rPr>
                        <a:t>77.7%</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9804" marR="2980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652300"/>
                  </a:ext>
                </a:extLst>
              </a:tr>
            </a:tbl>
          </a:graphicData>
        </a:graphic>
      </p:graphicFrame>
      <p:sp>
        <p:nvSpPr>
          <p:cNvPr id="5" name="标题 4">
            <a:extLst>
              <a:ext uri="{FF2B5EF4-FFF2-40B4-BE49-F238E27FC236}">
                <a16:creationId xmlns:a16="http://schemas.microsoft.com/office/drawing/2014/main" id="{6FCC6E74-1B51-4CA1-9301-16494ABD3D7D}"/>
              </a:ext>
            </a:extLst>
          </p:cNvPr>
          <p:cNvSpPr>
            <a:spLocks noGrp="1"/>
          </p:cNvSpPr>
          <p:nvPr>
            <p:ph type="title"/>
          </p:nvPr>
        </p:nvSpPr>
        <p:spPr/>
        <p:txBody>
          <a:bodyPr/>
          <a:lstStyle/>
          <a:p>
            <a:r>
              <a:rPr lang="en-US" altLang="zh-CN" b="1" i="0" dirty="0">
                <a:solidFill>
                  <a:srgbClr val="404040"/>
                </a:solidFill>
                <a:effectLst/>
                <a:latin typeface="Times New Roman" panose="02020603050405020304" pitchFamily="18" charset="0"/>
                <a:cs typeface="Times New Roman" panose="02020603050405020304" pitchFamily="18" charset="0"/>
              </a:rPr>
              <a:t>6 Projection Results</a:t>
            </a:r>
            <a:endParaRPr lang="zh-CN" altLang="en-US" dirty="0"/>
          </a:p>
        </p:txBody>
      </p:sp>
      <p:sp>
        <p:nvSpPr>
          <p:cNvPr id="2" name="灯片编号占位符 1">
            <a:extLst>
              <a:ext uri="{FF2B5EF4-FFF2-40B4-BE49-F238E27FC236}">
                <a16:creationId xmlns:a16="http://schemas.microsoft.com/office/drawing/2014/main" id="{5934BEF5-309D-43FA-BA4E-908FE3C90551}"/>
              </a:ext>
            </a:extLst>
          </p:cNvPr>
          <p:cNvSpPr>
            <a:spLocks noGrp="1"/>
          </p:cNvSpPr>
          <p:nvPr>
            <p:ph type="sldNum" sz="quarter" idx="12"/>
          </p:nvPr>
        </p:nvSpPr>
        <p:spPr/>
        <p:txBody>
          <a:bodyPr/>
          <a:lstStyle/>
          <a:p>
            <a:fld id="{95F28DFE-3F8E-4102-9857-4B52792BF0B2}" type="slidenum">
              <a:rPr lang="zh-CN" altLang="en-US" smtClean="0"/>
              <a:t>25</a:t>
            </a:fld>
            <a:endParaRPr lang="zh-CN" altLang="en-US"/>
          </a:p>
        </p:txBody>
      </p:sp>
    </p:spTree>
    <p:extLst>
      <p:ext uri="{BB962C8B-B14F-4D97-AF65-F5344CB8AC3E}">
        <p14:creationId xmlns:p14="http://schemas.microsoft.com/office/powerpoint/2010/main" val="8656605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235EE2ED-0F6D-4EB8-9957-4A693B968297}"/>
              </a:ext>
            </a:extLst>
          </p:cNvPr>
          <p:cNvSpPr>
            <a:spLocks noGrp="1"/>
          </p:cNvSpPr>
          <p:nvPr>
            <p:ph idx="1"/>
          </p:nvPr>
        </p:nvSpPr>
        <p:spPr/>
        <p:txBody>
          <a:bodyPr/>
          <a:lstStyle/>
          <a:p>
            <a:r>
              <a:rPr lang="en-US" altLang="zh-CN" sz="2200" b="1" dirty="0">
                <a:solidFill>
                  <a:srgbClr val="000000"/>
                </a:solidFill>
                <a:effectLst/>
                <a:latin typeface="Times New Roman" panose="02020603050405020304" pitchFamily="18" charset="0"/>
                <a:ea typeface="等线" panose="02010600030101010101" pitchFamily="2" charset="-122"/>
              </a:rPr>
              <a:t>Pension Replacement Rate</a:t>
            </a:r>
            <a:r>
              <a:rPr lang="en-US" altLang="zh-CN" b="1" dirty="0">
                <a:solidFill>
                  <a:srgbClr val="000000"/>
                </a:solidFill>
                <a:effectLst/>
                <a:latin typeface="Times New Roman" panose="02020603050405020304" pitchFamily="18" charset="0"/>
                <a:ea typeface="等线" panose="02010600030101010101" pitchFamily="2" charset="-122"/>
              </a:rPr>
              <a:t> of three pillars under the UCD and CS</a:t>
            </a:r>
          </a:p>
          <a:p>
            <a:pPr marL="0" indent="0" algn="ctr">
              <a:buNone/>
            </a:pPr>
            <a:r>
              <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Table 3 </a:t>
            </a:r>
            <a:r>
              <a:rPr lang="en-US" altLang="zh-CN" sz="1800" kern="10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PRR for retired “newcomers” of different ages in 2050</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zh-CN" sz="1800" kern="100" dirty="0">
              <a:effectLst/>
              <a:latin typeface="等线 Light" panose="02010600030101010101" pitchFamily="2" charset="-122"/>
              <a:ea typeface="等线 Light" panose="02010600030101010101" pitchFamily="2" charset="-122"/>
              <a:cs typeface="Times New Roman" panose="02020603050405020304" pitchFamily="18" charset="0"/>
            </a:endParaRPr>
          </a:p>
          <a:p>
            <a:pPr lvl="1"/>
            <a:endParaRPr lang="en-US" altLang="zh-CN" kern="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endParaRPr>
          </a:p>
          <a:p>
            <a:endParaRPr lang="zh-CN" altLang="en-US" dirty="0"/>
          </a:p>
        </p:txBody>
      </p:sp>
      <p:graphicFrame>
        <p:nvGraphicFramePr>
          <p:cNvPr id="2" name="表格 1">
            <a:extLst>
              <a:ext uri="{FF2B5EF4-FFF2-40B4-BE49-F238E27FC236}">
                <a16:creationId xmlns:a16="http://schemas.microsoft.com/office/drawing/2014/main" id="{CAA0C3D7-A8EC-456A-BF3F-7C563A67007F}"/>
              </a:ext>
            </a:extLst>
          </p:cNvPr>
          <p:cNvGraphicFramePr>
            <a:graphicFrameLocks noGrp="1"/>
          </p:cNvGraphicFramePr>
          <p:nvPr>
            <p:extLst>
              <p:ext uri="{D42A27DB-BD31-4B8C-83A1-F6EECF244321}">
                <p14:modId xmlns:p14="http://schemas.microsoft.com/office/powerpoint/2010/main" val="1172748171"/>
              </p:ext>
            </p:extLst>
          </p:nvPr>
        </p:nvGraphicFramePr>
        <p:xfrm>
          <a:off x="447641" y="1801204"/>
          <a:ext cx="11217044" cy="4513457"/>
        </p:xfrm>
        <a:graphic>
          <a:graphicData uri="http://schemas.openxmlformats.org/drawingml/2006/table">
            <a:tbl>
              <a:tblPr firstRow="1" firstCol="1" bandRow="1">
                <a:tableStyleId>{5C22544A-7EE6-4342-B048-85BDC9FD1C3A}</a:tableStyleId>
              </a:tblPr>
              <a:tblGrid>
                <a:gridCol w="800100">
                  <a:extLst>
                    <a:ext uri="{9D8B030D-6E8A-4147-A177-3AD203B41FA5}">
                      <a16:colId xmlns:a16="http://schemas.microsoft.com/office/drawing/2014/main" val="597114535"/>
                    </a:ext>
                  </a:extLst>
                </a:gridCol>
                <a:gridCol w="774700">
                  <a:extLst>
                    <a:ext uri="{9D8B030D-6E8A-4147-A177-3AD203B41FA5}">
                      <a16:colId xmlns:a16="http://schemas.microsoft.com/office/drawing/2014/main" val="565919375"/>
                    </a:ext>
                  </a:extLst>
                </a:gridCol>
                <a:gridCol w="1282700">
                  <a:extLst>
                    <a:ext uri="{9D8B030D-6E8A-4147-A177-3AD203B41FA5}">
                      <a16:colId xmlns:a16="http://schemas.microsoft.com/office/drawing/2014/main" val="4096128368"/>
                    </a:ext>
                  </a:extLst>
                </a:gridCol>
                <a:gridCol w="1485900">
                  <a:extLst>
                    <a:ext uri="{9D8B030D-6E8A-4147-A177-3AD203B41FA5}">
                      <a16:colId xmlns:a16="http://schemas.microsoft.com/office/drawing/2014/main" val="1904150775"/>
                    </a:ext>
                  </a:extLst>
                </a:gridCol>
                <a:gridCol w="1435100">
                  <a:extLst>
                    <a:ext uri="{9D8B030D-6E8A-4147-A177-3AD203B41FA5}">
                      <a16:colId xmlns:a16="http://schemas.microsoft.com/office/drawing/2014/main" val="4014321373"/>
                    </a:ext>
                  </a:extLst>
                </a:gridCol>
                <a:gridCol w="1206500">
                  <a:extLst>
                    <a:ext uri="{9D8B030D-6E8A-4147-A177-3AD203B41FA5}">
                      <a16:colId xmlns:a16="http://schemas.microsoft.com/office/drawing/2014/main" val="1076185622"/>
                    </a:ext>
                  </a:extLst>
                </a:gridCol>
                <a:gridCol w="1041400">
                  <a:extLst>
                    <a:ext uri="{9D8B030D-6E8A-4147-A177-3AD203B41FA5}">
                      <a16:colId xmlns:a16="http://schemas.microsoft.com/office/drawing/2014/main" val="142979763"/>
                    </a:ext>
                  </a:extLst>
                </a:gridCol>
                <a:gridCol w="1397000">
                  <a:extLst>
                    <a:ext uri="{9D8B030D-6E8A-4147-A177-3AD203B41FA5}">
                      <a16:colId xmlns:a16="http://schemas.microsoft.com/office/drawing/2014/main" val="2916098347"/>
                    </a:ext>
                  </a:extLst>
                </a:gridCol>
                <a:gridCol w="974036">
                  <a:extLst>
                    <a:ext uri="{9D8B030D-6E8A-4147-A177-3AD203B41FA5}">
                      <a16:colId xmlns:a16="http://schemas.microsoft.com/office/drawing/2014/main" val="2693480255"/>
                    </a:ext>
                  </a:extLst>
                </a:gridCol>
                <a:gridCol w="819608">
                  <a:extLst>
                    <a:ext uri="{9D8B030D-6E8A-4147-A177-3AD203B41FA5}">
                      <a16:colId xmlns:a16="http://schemas.microsoft.com/office/drawing/2014/main" val="2397308179"/>
                    </a:ext>
                  </a:extLst>
                </a:gridCol>
              </a:tblGrid>
              <a:tr h="213863">
                <a:tc rowSpan="2">
                  <a:txBody>
                    <a:bodyPr/>
                    <a:lstStyle/>
                    <a:p>
                      <a:pPr marL="0" indent="0" algn="ctr"/>
                      <a:r>
                        <a:rPr lang="en-US" sz="1600" b="1" kern="0" dirty="0">
                          <a:solidFill>
                            <a:schemeClr val="tx1"/>
                          </a:solidFill>
                          <a:effectLst/>
                          <a:latin typeface="Times New Roman" panose="02020603050405020304" pitchFamily="18" charset="0"/>
                          <a:cs typeface="Times New Roman" panose="02020603050405020304" pitchFamily="18" charset="0"/>
                        </a:rPr>
                        <a:t>Retirement age</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indent="0" algn="ctr"/>
                      <a:r>
                        <a:rPr lang="en-US" sz="1600" b="1" kern="0" dirty="0">
                          <a:solidFill>
                            <a:schemeClr val="tx1"/>
                          </a:solidFill>
                          <a:effectLst/>
                          <a:latin typeface="Times New Roman" panose="02020603050405020304" pitchFamily="18" charset="0"/>
                          <a:cs typeface="Times New Roman" panose="02020603050405020304" pitchFamily="18" charset="0"/>
                        </a:rPr>
                        <a:t>Entry year</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5">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UCD</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gridSpan="3">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CS</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231095132"/>
                  </a:ext>
                </a:extLst>
              </a:tr>
              <a:tr h="855857">
                <a:tc vMerge="1">
                  <a:txBody>
                    <a:bodyPr/>
                    <a:lstStyle/>
                    <a:p>
                      <a:endParaRPr lang="zh-CN" altLang="en-US"/>
                    </a:p>
                  </a:txBody>
                  <a:tcPr/>
                </a:tc>
                <a:tc vMerge="1">
                  <a:txBody>
                    <a:bodyPr/>
                    <a:lstStyle/>
                    <a:p>
                      <a:endParaRPr lang="zh-CN" altLang="en-US"/>
                    </a:p>
                  </a:txBody>
                  <a:tcPr/>
                </a:tc>
                <a:tc>
                  <a:txBody>
                    <a:bodyPr/>
                    <a:lstStyle/>
                    <a:p>
                      <a:pPr marL="0" indent="0" algn="ctr"/>
                      <a:r>
                        <a:rPr lang="en-US" sz="1600" b="1" kern="0" dirty="0">
                          <a:solidFill>
                            <a:schemeClr val="tx1"/>
                          </a:solidFill>
                          <a:effectLst/>
                          <a:latin typeface="Times New Roman" panose="02020603050405020304" pitchFamily="18" charset="0"/>
                          <a:cs typeface="Times New Roman" panose="02020603050405020304" pitchFamily="18" charset="0"/>
                        </a:rPr>
                        <a:t>Elementary Benefits</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r>
                        <a:rPr lang="en-US" sz="1600" b="1" kern="0" dirty="0">
                          <a:solidFill>
                            <a:schemeClr val="tx1"/>
                          </a:solidFill>
                          <a:effectLst/>
                          <a:latin typeface="Times New Roman" panose="02020603050405020304" pitchFamily="18" charset="0"/>
                          <a:cs typeface="Times New Roman" panose="02020603050405020304" pitchFamily="18" charset="0"/>
                        </a:rPr>
                        <a:t>Individual account benefits</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r>
                        <a:rPr lang="en-US" sz="1600" b="1" kern="0" dirty="0">
                          <a:solidFill>
                            <a:schemeClr val="tx1"/>
                          </a:solidFill>
                          <a:effectLst/>
                          <a:latin typeface="Times New Roman" panose="02020603050405020304" pitchFamily="18" charset="0"/>
                          <a:cs typeface="Times New Roman" panose="02020603050405020304" pitchFamily="18" charset="0"/>
                        </a:rPr>
                        <a:t>Enterprise annuity benefits</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r>
                        <a:rPr lang="en-US" sz="1600" b="1" kern="0" dirty="0">
                          <a:solidFill>
                            <a:schemeClr val="tx1"/>
                          </a:solidFill>
                          <a:effectLst/>
                          <a:latin typeface="Times New Roman" panose="02020603050405020304" pitchFamily="18" charset="0"/>
                          <a:cs typeface="Times New Roman" panose="02020603050405020304" pitchFamily="18" charset="0"/>
                        </a:rPr>
                        <a:t>Personal pension benefits</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r>
                        <a:rPr lang="en-US" sz="1600" b="1" kern="0" dirty="0">
                          <a:solidFill>
                            <a:schemeClr val="tx1"/>
                          </a:solidFill>
                          <a:effectLst/>
                          <a:latin typeface="Times New Roman" panose="02020603050405020304" pitchFamily="18" charset="0"/>
                          <a:cs typeface="Times New Roman" panose="02020603050405020304" pitchFamily="18" charset="0"/>
                        </a:rPr>
                        <a:t>Total pension</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r>
                        <a:rPr lang="en-US" sz="1600" b="1" kern="0" dirty="0">
                          <a:solidFill>
                            <a:schemeClr val="tx1"/>
                          </a:solidFill>
                          <a:effectLst/>
                          <a:latin typeface="Times New Roman" panose="02020603050405020304" pitchFamily="18" charset="0"/>
                          <a:cs typeface="Times New Roman" panose="02020603050405020304" pitchFamily="18" charset="0"/>
                        </a:rPr>
                        <a:t>Elementary Benefits</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1" kern="0" dirty="0">
                          <a:solidFill>
                            <a:schemeClr val="tx1"/>
                          </a:solidFill>
                          <a:effectLst/>
                          <a:latin typeface="Times New Roman" panose="02020603050405020304" pitchFamily="18" charset="0"/>
                          <a:cs typeface="Times New Roman" panose="02020603050405020304" pitchFamily="18" charset="0"/>
                        </a:rPr>
                        <a:t>Individual account benefits</a:t>
                      </a:r>
                      <a:endParaRPr lang="zh-CN" altLang="en-US" b="1" dirty="0"/>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1" kern="0" dirty="0">
                          <a:solidFill>
                            <a:schemeClr val="tx1"/>
                          </a:solidFill>
                          <a:effectLst/>
                          <a:latin typeface="Times New Roman" panose="02020603050405020304" pitchFamily="18" charset="0"/>
                          <a:cs typeface="Times New Roman" panose="02020603050405020304" pitchFamily="18" charset="0"/>
                        </a:rPr>
                        <a:t>EEPP</a:t>
                      </a:r>
                      <a:endParaRPr lang="zh-CN" altLang="en-US" b="1" dirty="0"/>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6316499"/>
                  </a:ext>
                </a:extLst>
              </a:tr>
              <a:tr h="235928">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52</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2018</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16.80</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7.61</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5.29</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2.55</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32.24</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21.83</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9.51</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31.34</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4000524218"/>
                  </a:ext>
                </a:extLst>
              </a:tr>
              <a:tr h="235928">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53</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2017</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17.38</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8.44</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5.81</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2.77</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34.39</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22.58</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10.54</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33.13</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574342864"/>
                  </a:ext>
                </a:extLst>
              </a:tr>
              <a:tr h="235928">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54</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2016</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17.96</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8.97</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6.36</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3.01</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36.30</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23.34</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11.23</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34.57</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594249763"/>
                  </a:ext>
                </a:extLst>
              </a:tr>
              <a:tr h="235928">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55</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2015</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18.55</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9.36</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6.98</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3.27</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38.17</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24.10</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11.71</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35.81</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168933663"/>
                  </a:ext>
                </a:extLst>
              </a:tr>
              <a:tr h="235928">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56</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2014</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19.15</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10.08</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7.55</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3.53</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40.30</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24.87</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12.60</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37.47</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887192779"/>
                  </a:ext>
                </a:extLst>
              </a:tr>
              <a:tr h="235928">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57</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2013</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19.75</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10.85</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8.24</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3.83</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42.67</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25.64</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13.56</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39.21</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411886135"/>
                  </a:ext>
                </a:extLst>
              </a:tr>
              <a:tr h="235928">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58</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2012</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20.35</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11.71</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8.83</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4.09</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44.97</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26.42</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14.60</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41.02</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802483197"/>
                  </a:ext>
                </a:extLst>
              </a:tr>
              <a:tr h="235928">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59</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2011</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20.96</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12.70</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9.58</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4.42</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47.66</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27.21</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15.81</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43.02</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994749035"/>
                  </a:ext>
                </a:extLst>
              </a:tr>
              <a:tr h="235928">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60</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2010</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21.57</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13.87</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10.30</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4.75</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50.49</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28.00</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17.22</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45.22</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430429321"/>
                  </a:ext>
                </a:extLst>
              </a:tr>
              <a:tr h="235928">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61</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2009</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22.19</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14.86</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11.13</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5.12</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53.31</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28.80</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18.44</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47.24</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096555401"/>
                  </a:ext>
                </a:extLst>
              </a:tr>
              <a:tr h="235928">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62</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2008</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22.81</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16.17</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12.19</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5.59</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56.77</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29.60</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20.04</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49.64</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73561004"/>
                  </a:ext>
                </a:extLst>
              </a:tr>
              <a:tr h="235928">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63</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2007</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23.44</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17.76</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13.28</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6.09</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60.58</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30.41</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21.98</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52.39</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748027190"/>
                  </a:ext>
                </a:extLst>
              </a:tr>
              <a:tr h="235928">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64</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2006</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24.08</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19.55</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14.68</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6.72</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65.03</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31.22</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24.19</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55.42</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4164880695"/>
                  </a:ext>
                </a:extLst>
              </a:tr>
              <a:tr h="235928">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65</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2005</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24.71</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21.62</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16.42</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7.50</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70.25</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32.05</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26.76</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58.80</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23593" marR="23593"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406063"/>
                  </a:ext>
                </a:extLst>
              </a:tr>
            </a:tbl>
          </a:graphicData>
        </a:graphic>
      </p:graphicFrame>
      <p:sp>
        <p:nvSpPr>
          <p:cNvPr id="6" name="标题 5">
            <a:extLst>
              <a:ext uri="{FF2B5EF4-FFF2-40B4-BE49-F238E27FC236}">
                <a16:creationId xmlns:a16="http://schemas.microsoft.com/office/drawing/2014/main" id="{37BCAF85-53F2-400B-A986-0A361654765D}"/>
              </a:ext>
            </a:extLst>
          </p:cNvPr>
          <p:cNvSpPr>
            <a:spLocks noGrp="1"/>
          </p:cNvSpPr>
          <p:nvPr>
            <p:ph type="title"/>
          </p:nvPr>
        </p:nvSpPr>
        <p:spPr/>
        <p:txBody>
          <a:bodyPr/>
          <a:lstStyle/>
          <a:p>
            <a:r>
              <a:rPr lang="en-US" altLang="zh-CN" b="1" i="0" dirty="0">
                <a:solidFill>
                  <a:srgbClr val="404040"/>
                </a:solidFill>
                <a:effectLst/>
                <a:latin typeface="Times New Roman" panose="02020603050405020304" pitchFamily="18" charset="0"/>
                <a:cs typeface="Times New Roman" panose="02020603050405020304" pitchFamily="18" charset="0"/>
              </a:rPr>
              <a:t>6 Projection Results</a:t>
            </a:r>
            <a:endParaRPr lang="zh-CN" altLang="en-US" dirty="0"/>
          </a:p>
        </p:txBody>
      </p:sp>
      <p:sp>
        <p:nvSpPr>
          <p:cNvPr id="4" name="灯片编号占位符 3">
            <a:extLst>
              <a:ext uri="{FF2B5EF4-FFF2-40B4-BE49-F238E27FC236}">
                <a16:creationId xmlns:a16="http://schemas.microsoft.com/office/drawing/2014/main" id="{B21C998D-2DCB-4BA3-B4C1-B8B895E81219}"/>
              </a:ext>
            </a:extLst>
          </p:cNvPr>
          <p:cNvSpPr>
            <a:spLocks noGrp="1"/>
          </p:cNvSpPr>
          <p:nvPr>
            <p:ph type="sldNum" sz="quarter" idx="12"/>
          </p:nvPr>
        </p:nvSpPr>
        <p:spPr/>
        <p:txBody>
          <a:bodyPr/>
          <a:lstStyle/>
          <a:p>
            <a:fld id="{95F28DFE-3F8E-4102-9857-4B52792BF0B2}" type="slidenum">
              <a:rPr lang="zh-CN" altLang="en-US" smtClean="0"/>
              <a:t>26</a:t>
            </a:fld>
            <a:endParaRPr lang="zh-CN" altLang="en-US"/>
          </a:p>
        </p:txBody>
      </p:sp>
    </p:spTree>
    <p:extLst>
      <p:ext uri="{BB962C8B-B14F-4D97-AF65-F5344CB8AC3E}">
        <p14:creationId xmlns:p14="http://schemas.microsoft.com/office/powerpoint/2010/main" val="35297363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235EE2ED-0F6D-4EB8-9957-4A693B968297}"/>
              </a:ext>
            </a:extLst>
          </p:cNvPr>
          <p:cNvSpPr>
            <a:spLocks noGrp="1"/>
          </p:cNvSpPr>
          <p:nvPr>
            <p:ph idx="1"/>
          </p:nvPr>
        </p:nvSpPr>
        <p:spPr/>
        <p:txBody>
          <a:bodyPr/>
          <a:lstStyle/>
          <a:p>
            <a:r>
              <a:rPr lang="en-US" altLang="zh-CN" sz="2200" b="1" kern="100" dirty="0">
                <a:effectLst/>
                <a:latin typeface="Times New Roman" panose="02020603050405020304" pitchFamily="18" charset="0"/>
                <a:ea typeface="宋体" panose="02010600030101010101" pitchFamily="2" charset="-122"/>
                <a:cs typeface="Times New Roman" panose="02020603050405020304" pitchFamily="18" charset="0"/>
              </a:rPr>
              <a:t>Benefit Contribution Rate</a:t>
            </a:r>
            <a:r>
              <a:rPr lang="en-US" altLang="zh-CN" sz="2200" kern="100" dirty="0">
                <a:latin typeface="等线" panose="02010600030101010101" pitchFamily="2" charset="-122"/>
                <a:ea typeface="等线" panose="02010600030101010101" pitchFamily="2" charset="-122"/>
                <a:cs typeface="Times New Roman" panose="02020603050405020304" pitchFamily="18" charset="0"/>
              </a:rPr>
              <a:t> </a:t>
            </a:r>
            <a:r>
              <a:rPr lang="en-US" altLang="zh-CN" b="1" dirty="0">
                <a:solidFill>
                  <a:srgbClr val="000000"/>
                </a:solidFill>
                <a:effectLst/>
                <a:latin typeface="Times New Roman" panose="02020603050405020304" pitchFamily="18" charset="0"/>
                <a:ea typeface="等线" panose="02010600030101010101" pitchFamily="2" charset="-122"/>
              </a:rPr>
              <a:t>of three pillars under the UCD and CS</a:t>
            </a:r>
          </a:p>
          <a:p>
            <a:pPr marL="0" indent="0" algn="ctr">
              <a:buNone/>
            </a:pPr>
            <a:r>
              <a:rPr lang="en-US" altLang="zh-CN" sz="1800" kern="100" dirty="0">
                <a:effectLst/>
                <a:latin typeface="Times New Roman" panose="02020603050405020304" pitchFamily="18" charset="0"/>
                <a:ea typeface="宋体" panose="02010600030101010101" pitchFamily="2" charset="-122"/>
                <a:cs typeface="Times New Roman" panose="02020603050405020304" pitchFamily="18" charset="0"/>
              </a:rPr>
              <a:t>Table 4  </a:t>
            </a:r>
            <a:r>
              <a:rPr lang="en-US" altLang="zh-CN" sz="1800" kern="100" dirty="0">
                <a:solidFill>
                  <a:srgbClr val="000000"/>
                </a:solidFill>
                <a:effectLst/>
                <a:latin typeface="Times New Roman" panose="02020603050405020304" pitchFamily="18" charset="0"/>
                <a:ea typeface="等线 Light" panose="02010600030101010101" pitchFamily="2" charset="-122"/>
                <a:cs typeface="Times New Roman" panose="02020603050405020304" pitchFamily="18" charset="0"/>
              </a:rPr>
              <a:t>BCR of “newcomers” retiring at </a:t>
            </a:r>
            <a:r>
              <a:rPr lang="en-US" altLang="zh-CN" sz="18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different age in 2050</a:t>
            </a:r>
            <a:endParaRPr lang="zh-CN" altLang="zh-CN" sz="1800" kern="100" dirty="0">
              <a:effectLst/>
              <a:latin typeface="等线 Light" panose="02010600030101010101" pitchFamily="2" charset="-122"/>
              <a:ea typeface="等线 Light" panose="02010600030101010101" pitchFamily="2" charset="-122"/>
              <a:cs typeface="Times New Roman" panose="02020603050405020304" pitchFamily="18" charset="0"/>
            </a:endParaRPr>
          </a:p>
          <a:p>
            <a:pPr lvl="1"/>
            <a:endParaRPr lang="en-US" altLang="zh-CN" kern="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endParaRPr>
          </a:p>
          <a:p>
            <a:endParaRPr lang="zh-CN" altLang="en-US" dirty="0"/>
          </a:p>
        </p:txBody>
      </p:sp>
      <p:graphicFrame>
        <p:nvGraphicFramePr>
          <p:cNvPr id="5" name="表格 4">
            <a:extLst>
              <a:ext uri="{FF2B5EF4-FFF2-40B4-BE49-F238E27FC236}">
                <a16:creationId xmlns:a16="http://schemas.microsoft.com/office/drawing/2014/main" id="{147A7E95-E710-43DD-87E2-612B9BA0D635}"/>
              </a:ext>
            </a:extLst>
          </p:cNvPr>
          <p:cNvGraphicFramePr>
            <a:graphicFrameLocks noGrp="1"/>
          </p:cNvGraphicFramePr>
          <p:nvPr>
            <p:extLst>
              <p:ext uri="{D42A27DB-BD31-4B8C-83A1-F6EECF244321}">
                <p14:modId xmlns:p14="http://schemas.microsoft.com/office/powerpoint/2010/main" val="3573927248"/>
              </p:ext>
            </p:extLst>
          </p:nvPr>
        </p:nvGraphicFramePr>
        <p:xfrm>
          <a:off x="984130" y="1915481"/>
          <a:ext cx="9788601" cy="4440869"/>
        </p:xfrm>
        <a:graphic>
          <a:graphicData uri="http://schemas.openxmlformats.org/drawingml/2006/table">
            <a:tbl>
              <a:tblPr firstRow="1" firstCol="1" bandRow="1">
                <a:tableStyleId>{5C22544A-7EE6-4342-B048-85BDC9FD1C3A}</a:tableStyleId>
              </a:tblPr>
              <a:tblGrid>
                <a:gridCol w="1529356">
                  <a:extLst>
                    <a:ext uri="{9D8B030D-6E8A-4147-A177-3AD203B41FA5}">
                      <a16:colId xmlns:a16="http://schemas.microsoft.com/office/drawing/2014/main" val="3354708565"/>
                    </a:ext>
                  </a:extLst>
                </a:gridCol>
                <a:gridCol w="1529356">
                  <a:extLst>
                    <a:ext uri="{9D8B030D-6E8A-4147-A177-3AD203B41FA5}">
                      <a16:colId xmlns:a16="http://schemas.microsoft.com/office/drawing/2014/main" val="951533185"/>
                    </a:ext>
                  </a:extLst>
                </a:gridCol>
                <a:gridCol w="1492201">
                  <a:extLst>
                    <a:ext uri="{9D8B030D-6E8A-4147-A177-3AD203B41FA5}">
                      <a16:colId xmlns:a16="http://schemas.microsoft.com/office/drawing/2014/main" val="2990716888"/>
                    </a:ext>
                  </a:extLst>
                </a:gridCol>
                <a:gridCol w="1344779">
                  <a:extLst>
                    <a:ext uri="{9D8B030D-6E8A-4147-A177-3AD203B41FA5}">
                      <a16:colId xmlns:a16="http://schemas.microsoft.com/office/drawing/2014/main" val="2671380281"/>
                    </a:ext>
                  </a:extLst>
                </a:gridCol>
                <a:gridCol w="1344779">
                  <a:extLst>
                    <a:ext uri="{9D8B030D-6E8A-4147-A177-3AD203B41FA5}">
                      <a16:colId xmlns:a16="http://schemas.microsoft.com/office/drawing/2014/main" val="2199377524"/>
                    </a:ext>
                  </a:extLst>
                </a:gridCol>
                <a:gridCol w="1308824">
                  <a:extLst>
                    <a:ext uri="{9D8B030D-6E8A-4147-A177-3AD203B41FA5}">
                      <a16:colId xmlns:a16="http://schemas.microsoft.com/office/drawing/2014/main" val="3370524508"/>
                    </a:ext>
                  </a:extLst>
                </a:gridCol>
                <a:gridCol w="1239306">
                  <a:extLst>
                    <a:ext uri="{9D8B030D-6E8A-4147-A177-3AD203B41FA5}">
                      <a16:colId xmlns:a16="http://schemas.microsoft.com/office/drawing/2014/main" val="2706397639"/>
                    </a:ext>
                  </a:extLst>
                </a:gridCol>
              </a:tblGrid>
              <a:tr h="154303">
                <a:tc rowSpan="2">
                  <a:txBody>
                    <a:bodyPr/>
                    <a:lstStyle/>
                    <a:p>
                      <a:pPr marL="0" indent="0" algn="ctr"/>
                      <a:r>
                        <a:rPr lang="en-US" sz="1600" b="1" kern="0" dirty="0">
                          <a:solidFill>
                            <a:schemeClr val="tx1"/>
                          </a:solidFill>
                          <a:effectLst/>
                          <a:latin typeface="Times New Roman" panose="02020603050405020304" pitchFamily="18" charset="0"/>
                          <a:cs typeface="Times New Roman" panose="02020603050405020304" pitchFamily="18" charset="0"/>
                        </a:rPr>
                        <a:t>Retirement age</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UCD</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gridSpan="3">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CS</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002797947"/>
                  </a:ext>
                </a:extLst>
              </a:tr>
              <a:tr h="740653">
                <a:tc vMerge="1">
                  <a:txBody>
                    <a:bodyPr/>
                    <a:lstStyle/>
                    <a:p>
                      <a:endParaRPr lang="zh-CN" altLang="en-US"/>
                    </a:p>
                  </a:txBody>
                  <a:tcPr/>
                </a:tc>
                <a:tc>
                  <a:txBody>
                    <a:bodyPr/>
                    <a:lstStyle/>
                    <a:p>
                      <a:pPr marL="0" indent="0" algn="ctr"/>
                      <a:r>
                        <a:rPr lang="en-US" sz="1600" b="1" kern="0" dirty="0">
                          <a:solidFill>
                            <a:schemeClr val="tx1"/>
                          </a:solidFill>
                          <a:effectLst/>
                          <a:latin typeface="Times New Roman" panose="02020603050405020304" pitchFamily="18" charset="0"/>
                          <a:cs typeface="Times New Roman" panose="02020603050405020304" pitchFamily="18" charset="0"/>
                        </a:rPr>
                        <a:t>Pay-as-you-go pension</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r>
                        <a:rPr lang="en-US" sz="1600" b="1" kern="0" dirty="0">
                          <a:solidFill>
                            <a:schemeClr val="tx1"/>
                          </a:solidFill>
                          <a:effectLst/>
                          <a:latin typeface="Times New Roman" panose="02020603050405020304" pitchFamily="18" charset="0"/>
                          <a:cs typeface="Times New Roman" panose="02020603050405020304" pitchFamily="18" charset="0"/>
                        </a:rPr>
                        <a:t>Fully funded pension</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r>
                        <a:rPr lang="en-US" sz="1600" b="1" kern="0" dirty="0">
                          <a:solidFill>
                            <a:schemeClr val="tx1"/>
                          </a:solidFill>
                          <a:effectLst/>
                          <a:latin typeface="Times New Roman" panose="02020603050405020304" pitchFamily="18" charset="0"/>
                          <a:cs typeface="Times New Roman" panose="02020603050405020304" pitchFamily="18" charset="0"/>
                        </a:rPr>
                        <a:t>Total pension</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r>
                        <a:rPr lang="en-US" sz="1600" b="1" kern="0" dirty="0">
                          <a:solidFill>
                            <a:schemeClr val="tx1"/>
                          </a:solidFill>
                          <a:effectLst/>
                          <a:latin typeface="Times New Roman" panose="02020603050405020304" pitchFamily="18" charset="0"/>
                          <a:cs typeface="Times New Roman" panose="02020603050405020304" pitchFamily="18" charset="0"/>
                        </a:rPr>
                        <a:t>Pay-as-you-go pension</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r>
                        <a:rPr lang="en-US" sz="1600" b="1" kern="0" dirty="0">
                          <a:solidFill>
                            <a:schemeClr val="tx1"/>
                          </a:solidFill>
                          <a:effectLst/>
                          <a:latin typeface="Times New Roman" panose="02020603050405020304" pitchFamily="18" charset="0"/>
                          <a:cs typeface="Times New Roman" panose="02020603050405020304" pitchFamily="18" charset="0"/>
                        </a:rPr>
                        <a:t>Fully funded pension</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r>
                        <a:rPr lang="en-US" sz="1600" b="1" kern="0" dirty="0">
                          <a:solidFill>
                            <a:schemeClr val="tx1"/>
                          </a:solidFill>
                          <a:effectLst/>
                          <a:latin typeface="Times New Roman" panose="02020603050405020304" pitchFamily="18" charset="0"/>
                          <a:cs typeface="Times New Roman" panose="02020603050405020304" pitchFamily="18" charset="0"/>
                        </a:rPr>
                        <a:t>EEPP</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4361942"/>
                  </a:ext>
                </a:extLst>
              </a:tr>
              <a:tr h="246884">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52</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2.61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3.20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2.84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2.72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2.88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2.77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140774439"/>
                  </a:ext>
                </a:extLst>
              </a:tr>
              <a:tr h="246884">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53</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2.53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3.40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2.86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2.63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3.09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2.76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998248525"/>
                  </a:ext>
                </a:extLst>
              </a:tr>
              <a:tr h="246884">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54</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2.45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3.51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2.85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2.54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3.16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2.71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236726501"/>
                  </a:ext>
                </a:extLst>
              </a:tr>
              <a:tr h="246884">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55</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2.37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3.57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2.81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2.46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3.15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2.65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84698677"/>
                  </a:ext>
                </a:extLst>
              </a:tr>
              <a:tr h="246884">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56</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2.29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3.65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2.79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2.38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3.19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2.60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794922200"/>
                  </a:ext>
                </a:extLst>
              </a:tr>
              <a:tr h="246884">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57</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2.21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3.72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2.77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2.30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3.23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2.55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02702369"/>
                  </a:ext>
                </a:extLst>
              </a:tr>
              <a:tr h="246884">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58</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2.13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3.81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2.74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2.22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3.27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2.51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81643167"/>
                  </a:ext>
                </a:extLst>
              </a:tr>
              <a:tr h="246884">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59</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2.06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3.90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2.72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2.15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3.34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2.47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280717716"/>
                  </a:ext>
                </a:extLst>
              </a:tr>
              <a:tr h="246884">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60</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1.99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4.01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2.71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2.07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3.43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2.44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378078130"/>
                  </a:ext>
                </a:extLst>
              </a:tr>
              <a:tr h="246884">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61</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1.92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4.10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2.69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2.00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3.46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2.40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866499301"/>
                  </a:ext>
                </a:extLst>
              </a:tr>
              <a:tr h="246884">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62</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1.84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4.22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2.68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1.93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3.55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2.37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474111356"/>
                  </a:ext>
                </a:extLst>
              </a:tr>
              <a:tr h="246884">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63</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1.78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4.38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2.68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1.86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3.66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2.35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4221804511"/>
                  </a:ext>
                </a:extLst>
              </a:tr>
              <a:tr h="246884">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64</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1.71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4.54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2.68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1.79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3.80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2.33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878458909"/>
                  </a:ext>
                </a:extLst>
              </a:tr>
              <a:tr h="246884">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65</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1.64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4.72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2.70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0">
                          <a:solidFill>
                            <a:schemeClr val="tx1"/>
                          </a:solidFill>
                          <a:effectLst/>
                          <a:latin typeface="Times New Roman" panose="02020603050405020304" pitchFamily="18" charset="0"/>
                          <a:cs typeface="Times New Roman" panose="02020603050405020304" pitchFamily="18" charset="0"/>
                        </a:rPr>
                        <a:t>1.72 </a:t>
                      </a:r>
                      <a:endParaRPr lang="zh-CN" sz="16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3.95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600" b="1" kern="0" dirty="0">
                          <a:solidFill>
                            <a:schemeClr val="tx1"/>
                          </a:solidFill>
                          <a:effectLst/>
                          <a:latin typeface="Times New Roman" panose="02020603050405020304" pitchFamily="18" charset="0"/>
                          <a:cs typeface="Times New Roman" panose="02020603050405020304" pitchFamily="18" charset="0"/>
                        </a:rPr>
                        <a:t>2.32 </a:t>
                      </a:r>
                      <a:endParaRPr lang="zh-CN" sz="16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1721" marR="6172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45058466"/>
                  </a:ext>
                </a:extLst>
              </a:tr>
            </a:tbl>
          </a:graphicData>
        </a:graphic>
      </p:graphicFrame>
      <p:sp>
        <p:nvSpPr>
          <p:cNvPr id="6" name="标题 5">
            <a:extLst>
              <a:ext uri="{FF2B5EF4-FFF2-40B4-BE49-F238E27FC236}">
                <a16:creationId xmlns:a16="http://schemas.microsoft.com/office/drawing/2014/main" id="{D8780007-7361-41CF-BF0F-CFBFE030EBF3}"/>
              </a:ext>
            </a:extLst>
          </p:cNvPr>
          <p:cNvSpPr>
            <a:spLocks noGrp="1"/>
          </p:cNvSpPr>
          <p:nvPr>
            <p:ph type="title"/>
          </p:nvPr>
        </p:nvSpPr>
        <p:spPr/>
        <p:txBody>
          <a:bodyPr/>
          <a:lstStyle/>
          <a:p>
            <a:r>
              <a:rPr lang="en-US" altLang="zh-CN" b="1" i="0" dirty="0">
                <a:solidFill>
                  <a:srgbClr val="404040"/>
                </a:solidFill>
                <a:effectLst/>
                <a:latin typeface="Times New Roman" panose="02020603050405020304" pitchFamily="18" charset="0"/>
                <a:cs typeface="Times New Roman" panose="02020603050405020304" pitchFamily="18" charset="0"/>
              </a:rPr>
              <a:t>6 Projection Results</a:t>
            </a:r>
            <a:endParaRPr lang="zh-CN" altLang="en-US" dirty="0"/>
          </a:p>
        </p:txBody>
      </p:sp>
      <p:sp>
        <p:nvSpPr>
          <p:cNvPr id="2" name="灯片编号占位符 1">
            <a:extLst>
              <a:ext uri="{FF2B5EF4-FFF2-40B4-BE49-F238E27FC236}">
                <a16:creationId xmlns:a16="http://schemas.microsoft.com/office/drawing/2014/main" id="{1D431431-2073-47FC-9A9A-D668ED417A07}"/>
              </a:ext>
            </a:extLst>
          </p:cNvPr>
          <p:cNvSpPr>
            <a:spLocks noGrp="1"/>
          </p:cNvSpPr>
          <p:nvPr>
            <p:ph type="sldNum" sz="quarter" idx="12"/>
          </p:nvPr>
        </p:nvSpPr>
        <p:spPr/>
        <p:txBody>
          <a:bodyPr/>
          <a:lstStyle/>
          <a:p>
            <a:fld id="{95F28DFE-3F8E-4102-9857-4B52792BF0B2}" type="slidenum">
              <a:rPr lang="zh-CN" altLang="en-US" smtClean="0"/>
              <a:t>27</a:t>
            </a:fld>
            <a:endParaRPr lang="zh-CN" altLang="en-US"/>
          </a:p>
        </p:txBody>
      </p:sp>
    </p:spTree>
    <p:extLst>
      <p:ext uri="{BB962C8B-B14F-4D97-AF65-F5344CB8AC3E}">
        <p14:creationId xmlns:p14="http://schemas.microsoft.com/office/powerpoint/2010/main" val="7874520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235EE2ED-0F6D-4EB8-9957-4A693B968297}"/>
              </a:ext>
            </a:extLst>
          </p:cNvPr>
          <p:cNvSpPr>
            <a:spLocks noGrp="1"/>
          </p:cNvSpPr>
          <p:nvPr>
            <p:ph idx="1"/>
          </p:nvPr>
        </p:nvSpPr>
        <p:spPr/>
        <p:txBody>
          <a:bodyPr/>
          <a:lstStyle/>
          <a:p>
            <a:r>
              <a:rPr lang="en-US" altLang="zh-CN" sz="1800" dirty="0">
                <a:effectLst/>
                <a:ea typeface="等线" panose="02010600030101010101" pitchFamily="2" charset="-122"/>
              </a:rPr>
              <a:t>7.1 Impact of Delayed Retirement</a:t>
            </a:r>
            <a:endParaRPr lang="en-US" altLang="zh-CN" b="1" dirty="0">
              <a:effectLst/>
              <a:ea typeface="等线" panose="02010600030101010101" pitchFamily="2" charset="-122"/>
            </a:endParaRPr>
          </a:p>
          <a:p>
            <a:pPr marL="0" indent="0" algn="ctr">
              <a:buNone/>
            </a:pPr>
            <a:r>
              <a:rPr lang="en-US" altLang="zh-CN" sz="1800" kern="100" dirty="0">
                <a:effectLst/>
                <a:ea typeface="宋体" panose="02010600030101010101" pitchFamily="2" charset="-122"/>
              </a:rPr>
              <a:t>Table 5 </a:t>
            </a:r>
            <a:r>
              <a:rPr lang="en-US" altLang="zh-CN" sz="1800" b="1" kern="100" dirty="0">
                <a:effectLst/>
                <a:ea typeface="等线" panose="02010600030101010101" pitchFamily="2" charset="-122"/>
              </a:rPr>
              <a:t>Proportion of the Three Pension Pillars Under the UCD and CS in the Context of Delayed Retirement</a:t>
            </a:r>
            <a:endParaRPr lang="zh-CN" altLang="zh-CN" sz="1800" kern="100" dirty="0">
              <a:effectLst/>
              <a:ea typeface="等线" panose="02010600030101010101" pitchFamily="2" charset="-122"/>
            </a:endParaRPr>
          </a:p>
          <a:p>
            <a:pPr lvl="1"/>
            <a:endParaRPr lang="en-US" altLang="zh-CN" kern="0" dirty="0">
              <a:effectLst/>
              <a:ea typeface="宋体" panose="02010600030101010101" pitchFamily="2" charset="-122"/>
            </a:endParaRPr>
          </a:p>
          <a:p>
            <a:endParaRPr lang="zh-CN" altLang="en-US" dirty="0"/>
          </a:p>
        </p:txBody>
      </p:sp>
      <p:graphicFrame>
        <p:nvGraphicFramePr>
          <p:cNvPr id="2" name="表格 1">
            <a:extLst>
              <a:ext uri="{FF2B5EF4-FFF2-40B4-BE49-F238E27FC236}">
                <a16:creationId xmlns:a16="http://schemas.microsoft.com/office/drawing/2014/main" id="{4EF09A1E-E043-4609-89BE-BC6DD54A167E}"/>
              </a:ext>
            </a:extLst>
          </p:cNvPr>
          <p:cNvGraphicFramePr>
            <a:graphicFrameLocks noGrp="1"/>
          </p:cNvGraphicFramePr>
          <p:nvPr>
            <p:extLst>
              <p:ext uri="{D42A27DB-BD31-4B8C-83A1-F6EECF244321}">
                <p14:modId xmlns:p14="http://schemas.microsoft.com/office/powerpoint/2010/main" val="418347323"/>
              </p:ext>
            </p:extLst>
          </p:nvPr>
        </p:nvGraphicFramePr>
        <p:xfrm>
          <a:off x="485008" y="1737360"/>
          <a:ext cx="10359023" cy="4800600"/>
        </p:xfrm>
        <a:graphic>
          <a:graphicData uri="http://schemas.openxmlformats.org/drawingml/2006/table">
            <a:tbl>
              <a:tblPr firstRow="1" firstCol="1" bandRow="1">
                <a:tableStyleId>{5C22544A-7EE6-4342-B048-85BDC9FD1C3A}</a:tableStyleId>
              </a:tblPr>
              <a:tblGrid>
                <a:gridCol w="1445648">
                  <a:extLst>
                    <a:ext uri="{9D8B030D-6E8A-4147-A177-3AD203B41FA5}">
                      <a16:colId xmlns:a16="http://schemas.microsoft.com/office/drawing/2014/main" val="1922244254"/>
                    </a:ext>
                  </a:extLst>
                </a:gridCol>
                <a:gridCol w="3022720">
                  <a:extLst>
                    <a:ext uri="{9D8B030D-6E8A-4147-A177-3AD203B41FA5}">
                      <a16:colId xmlns:a16="http://schemas.microsoft.com/office/drawing/2014/main" val="4192198755"/>
                    </a:ext>
                  </a:extLst>
                </a:gridCol>
                <a:gridCol w="3285566">
                  <a:extLst>
                    <a:ext uri="{9D8B030D-6E8A-4147-A177-3AD203B41FA5}">
                      <a16:colId xmlns:a16="http://schemas.microsoft.com/office/drawing/2014/main" val="1442150535"/>
                    </a:ext>
                  </a:extLst>
                </a:gridCol>
                <a:gridCol w="2605089">
                  <a:extLst>
                    <a:ext uri="{9D8B030D-6E8A-4147-A177-3AD203B41FA5}">
                      <a16:colId xmlns:a16="http://schemas.microsoft.com/office/drawing/2014/main" val="848777162"/>
                    </a:ext>
                  </a:extLst>
                </a:gridCol>
              </a:tblGrid>
              <a:tr h="530651">
                <a:tc>
                  <a:txBody>
                    <a:bodyPr/>
                    <a:lstStyle/>
                    <a:p>
                      <a:pPr marL="0" indent="0" algn="just"/>
                      <a:r>
                        <a:rPr lang="en-US" sz="1500" b="1" kern="100" dirty="0">
                          <a:solidFill>
                            <a:schemeClr val="tx1"/>
                          </a:solidFill>
                          <a:effectLst/>
                          <a:latin typeface="Times New Roman" panose="02020603050405020304" pitchFamily="18" charset="0"/>
                          <a:cs typeface="Times New Roman" panose="02020603050405020304" pitchFamily="18" charset="0"/>
                        </a:rPr>
                        <a:t>Retirement Year</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r>
                        <a:rPr lang="en-US" sz="1500" b="1" kern="100" dirty="0">
                          <a:solidFill>
                            <a:schemeClr val="tx1"/>
                          </a:solidFill>
                          <a:effectLst/>
                          <a:latin typeface="Times New Roman" panose="02020603050405020304" pitchFamily="18" charset="0"/>
                          <a:cs typeface="Times New Roman" panose="02020603050405020304" pitchFamily="18" charset="0"/>
                        </a:rPr>
                        <a:t>Ratio of the total pension expenditure under UCD to the </a:t>
                      </a:r>
                      <a:r>
                        <a:rPr lang="en-US" sz="1500" b="1" kern="0" dirty="0">
                          <a:solidFill>
                            <a:schemeClr val="tx1"/>
                          </a:solidFill>
                          <a:effectLst/>
                          <a:latin typeface="Times New Roman" panose="02020603050405020304" pitchFamily="18" charset="0"/>
                          <a:cs typeface="Times New Roman" panose="02020603050405020304" pitchFamily="18" charset="0"/>
                        </a:rPr>
                        <a:t>EEPP </a:t>
                      </a:r>
                      <a:r>
                        <a:rPr lang="en-US" sz="1500" b="1" kern="100" dirty="0">
                          <a:solidFill>
                            <a:schemeClr val="tx1"/>
                          </a:solidFill>
                          <a:effectLst/>
                          <a:latin typeface="Times New Roman" panose="02020603050405020304" pitchFamily="18" charset="0"/>
                          <a:cs typeface="Times New Roman" panose="02020603050405020304" pitchFamily="18" charset="0"/>
                        </a:rPr>
                        <a:t>under CS</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r>
                        <a:rPr lang="en-US" sz="1500" b="1" kern="100" dirty="0">
                          <a:solidFill>
                            <a:schemeClr val="tx1"/>
                          </a:solidFill>
                          <a:effectLst/>
                          <a:latin typeface="Times New Roman" panose="02020603050405020304" pitchFamily="18" charset="0"/>
                          <a:cs typeface="Times New Roman" panose="02020603050405020304" pitchFamily="18" charset="0"/>
                        </a:rPr>
                        <a:t>Expenditure Ratio of EEPP under UCD to that under CS</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r>
                        <a:rPr lang="en-US" sz="1500" b="1" kern="100" dirty="0">
                          <a:solidFill>
                            <a:schemeClr val="tx1"/>
                          </a:solidFill>
                          <a:effectLst/>
                          <a:latin typeface="Times New Roman" panose="02020603050405020304" pitchFamily="18" charset="0"/>
                          <a:cs typeface="Times New Roman" panose="02020603050405020304" pitchFamily="18" charset="0"/>
                        </a:rPr>
                        <a:t>Proportion of EEPP expenditure to total pension expenditure under UCD</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9593539"/>
                  </a:ext>
                </a:extLst>
              </a:tr>
              <a:tr h="212260">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2033</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0.91</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70.9%</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78.3%</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501207842"/>
                  </a:ext>
                </a:extLst>
              </a:tr>
              <a:tr h="212260">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2034</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0.96</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74.5%</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78.0%</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4133521297"/>
                  </a:ext>
                </a:extLst>
              </a:tr>
              <a:tr h="212260">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2035</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0.97</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75.8%</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78.2%</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44108103"/>
                  </a:ext>
                </a:extLst>
              </a:tr>
              <a:tr h="212260">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2036</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0.98</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76.4%</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78.2%</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3428703"/>
                  </a:ext>
                </a:extLst>
              </a:tr>
              <a:tr h="212260">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2037</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0.98</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76.7%</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78.2%</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115470126"/>
                  </a:ext>
                </a:extLst>
              </a:tr>
              <a:tr h="212260">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2038</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0.99</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77.0%</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78.2%</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238687907"/>
                  </a:ext>
                </a:extLst>
              </a:tr>
              <a:tr h="212260">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2039</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0.99</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77.2%</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78.2%</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38247749"/>
                  </a:ext>
                </a:extLst>
              </a:tr>
              <a:tr h="212260">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2040</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1.00</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77.5%</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77.2%</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437069195"/>
                  </a:ext>
                </a:extLst>
              </a:tr>
              <a:tr h="212260">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2041</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1.01</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77.7%</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76.6%</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565092112"/>
                  </a:ext>
                </a:extLst>
              </a:tr>
              <a:tr h="212260">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2042</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1.02</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77.8%</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76.2%</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639416389"/>
                  </a:ext>
                </a:extLst>
              </a:tr>
              <a:tr h="212260">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2043</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1.03</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77.9%</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75.9%</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136750720"/>
                  </a:ext>
                </a:extLst>
              </a:tr>
              <a:tr h="212260">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2044</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1.03</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78.0%</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75.7%</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923664397"/>
                  </a:ext>
                </a:extLst>
              </a:tr>
              <a:tr h="212260">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2045</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1.03</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78.0%</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75.4%</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4257660914"/>
                  </a:ext>
                </a:extLst>
              </a:tr>
              <a:tr h="212260">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2046</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1.04</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78.1%</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75.3%</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014641787"/>
                  </a:ext>
                </a:extLst>
              </a:tr>
              <a:tr h="212260">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2047</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1.04</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78.1%</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75.2%</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86141942"/>
                  </a:ext>
                </a:extLst>
              </a:tr>
              <a:tr h="212260">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2048</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1.04</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78.1%</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75.2%</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586905919"/>
                  </a:ext>
                </a:extLst>
              </a:tr>
              <a:tr h="212260">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2049</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1.03</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77.3%</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75.3%</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844045689"/>
                  </a:ext>
                </a:extLst>
              </a:tr>
              <a:tr h="212260">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2050</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1.04</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500" b="1" kern="100">
                          <a:solidFill>
                            <a:schemeClr val="tx1"/>
                          </a:solidFill>
                          <a:effectLst/>
                          <a:latin typeface="Times New Roman" panose="02020603050405020304" pitchFamily="18" charset="0"/>
                          <a:cs typeface="Times New Roman" panose="02020603050405020304" pitchFamily="18" charset="0"/>
                        </a:rPr>
                        <a:t>78.2%</a:t>
                      </a:r>
                      <a:endParaRPr lang="zh-CN" sz="15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indent="266700" algn="ctr"/>
                      <a:r>
                        <a:rPr lang="en-US" sz="1500" b="1" kern="100" dirty="0">
                          <a:solidFill>
                            <a:schemeClr val="tx1"/>
                          </a:solidFill>
                          <a:effectLst/>
                          <a:latin typeface="Times New Roman" panose="02020603050405020304" pitchFamily="18" charset="0"/>
                          <a:cs typeface="Times New Roman" panose="02020603050405020304" pitchFamily="18" charset="0"/>
                        </a:rPr>
                        <a:t>74.9%</a:t>
                      </a:r>
                      <a:endParaRPr lang="zh-CN" sz="15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53065" marR="5306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2292069"/>
                  </a:ext>
                </a:extLst>
              </a:tr>
            </a:tbl>
          </a:graphicData>
        </a:graphic>
      </p:graphicFrame>
      <p:sp>
        <p:nvSpPr>
          <p:cNvPr id="6" name="标题 5">
            <a:extLst>
              <a:ext uri="{FF2B5EF4-FFF2-40B4-BE49-F238E27FC236}">
                <a16:creationId xmlns:a16="http://schemas.microsoft.com/office/drawing/2014/main" id="{8F2E6C73-7855-443B-8026-8614A7EF7134}"/>
              </a:ext>
            </a:extLst>
          </p:cNvPr>
          <p:cNvSpPr>
            <a:spLocks noGrp="1"/>
          </p:cNvSpPr>
          <p:nvPr>
            <p:ph type="title"/>
          </p:nvPr>
        </p:nvSpPr>
        <p:spPr/>
        <p:txBody>
          <a:bodyPr>
            <a:normAutofit/>
          </a:bodyPr>
          <a:lstStyle/>
          <a:p>
            <a:r>
              <a:rPr lang="en-US" altLang="zh-CN" sz="2400" b="1"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7 Further discussion</a:t>
            </a:r>
            <a:endParaRPr lang="zh-CN" altLang="en-US" dirty="0"/>
          </a:p>
        </p:txBody>
      </p:sp>
      <p:sp>
        <p:nvSpPr>
          <p:cNvPr id="4" name="灯片编号占位符 3">
            <a:extLst>
              <a:ext uri="{FF2B5EF4-FFF2-40B4-BE49-F238E27FC236}">
                <a16:creationId xmlns:a16="http://schemas.microsoft.com/office/drawing/2014/main" id="{C27E93D0-76BF-4B53-9B10-D92404ED0035}"/>
              </a:ext>
            </a:extLst>
          </p:cNvPr>
          <p:cNvSpPr>
            <a:spLocks noGrp="1"/>
          </p:cNvSpPr>
          <p:nvPr>
            <p:ph type="sldNum" sz="quarter" idx="12"/>
          </p:nvPr>
        </p:nvSpPr>
        <p:spPr/>
        <p:txBody>
          <a:bodyPr/>
          <a:lstStyle/>
          <a:p>
            <a:fld id="{95F28DFE-3F8E-4102-9857-4B52792BF0B2}" type="slidenum">
              <a:rPr lang="zh-CN" altLang="en-US" smtClean="0"/>
              <a:t>28</a:t>
            </a:fld>
            <a:endParaRPr lang="zh-CN" altLang="en-US"/>
          </a:p>
        </p:txBody>
      </p:sp>
    </p:spTree>
    <p:extLst>
      <p:ext uri="{BB962C8B-B14F-4D97-AF65-F5344CB8AC3E}">
        <p14:creationId xmlns:p14="http://schemas.microsoft.com/office/powerpoint/2010/main" val="40544690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235EE2ED-0F6D-4EB8-9957-4A693B968297}"/>
              </a:ext>
            </a:extLst>
          </p:cNvPr>
          <p:cNvSpPr>
            <a:spLocks noGrp="1"/>
          </p:cNvSpPr>
          <p:nvPr>
            <p:ph idx="1"/>
          </p:nvPr>
        </p:nvSpPr>
        <p:spPr/>
        <p:txBody>
          <a:bodyPr/>
          <a:lstStyle/>
          <a:p>
            <a:r>
              <a:rPr lang="en-US" altLang="zh-CN" sz="1800" dirty="0">
                <a:solidFill>
                  <a:srgbClr val="404040"/>
                </a:solidFill>
                <a:effectLst/>
                <a:latin typeface="Times New Roman" panose="02020603050405020304" pitchFamily="18" charset="0"/>
                <a:ea typeface="等线" panose="02010600030101010101" pitchFamily="2" charset="-122"/>
                <a:cs typeface="Segoe UI" panose="020B0502040204020203" pitchFamily="34" charset="0"/>
              </a:rPr>
              <a:t>7.1 </a:t>
            </a:r>
            <a:r>
              <a:rPr lang="en-US" altLang="zh-CN" sz="1800" dirty="0">
                <a:effectLst/>
                <a:latin typeface="Times New Roman" panose="02020603050405020304" pitchFamily="18" charset="0"/>
                <a:ea typeface="等线" panose="02010600030101010101" pitchFamily="2" charset="-122"/>
              </a:rPr>
              <a:t>Reducing the </a:t>
            </a:r>
            <a:r>
              <a:rPr lang="en-US" altLang="zh-CN" sz="1800" b="1" kern="0" dirty="0">
                <a:effectLst/>
                <a:latin typeface="Times New Roman" panose="02020603050405020304" pitchFamily="18" charset="0"/>
                <a:ea typeface="宋体" panose="02010600030101010101" pitchFamily="2" charset="-122"/>
              </a:rPr>
              <a:t>Bookkeeping interest rate</a:t>
            </a:r>
            <a:r>
              <a:rPr lang="en-US" altLang="zh-CN" sz="1800" dirty="0">
                <a:effectLst/>
                <a:latin typeface="Times New Roman" panose="02020603050405020304" pitchFamily="18" charset="0"/>
                <a:ea typeface="等线" panose="02010600030101010101" pitchFamily="2" charset="-122"/>
              </a:rPr>
              <a:t> and the i</a:t>
            </a:r>
            <a:r>
              <a:rPr lang="en-US" altLang="zh-CN" sz="1800" b="1" dirty="0">
                <a:effectLst/>
                <a:latin typeface="Times New Roman" panose="02020603050405020304" pitchFamily="18" charset="0"/>
                <a:ea typeface="等线" panose="02010600030101010101" pitchFamily="2" charset="-122"/>
              </a:rPr>
              <a:t>nvestment return rate</a:t>
            </a:r>
            <a:endParaRPr lang="en-US" altLang="zh-CN" b="1" dirty="0">
              <a:solidFill>
                <a:srgbClr val="000000"/>
              </a:solidFill>
              <a:effectLst/>
              <a:latin typeface="Times New Roman" panose="02020603050405020304" pitchFamily="18" charset="0"/>
              <a:ea typeface="等线" panose="02010600030101010101" pitchFamily="2" charset="-122"/>
            </a:endParaRPr>
          </a:p>
          <a:p>
            <a:pPr marL="0" indent="0" algn="ctr">
              <a:buNone/>
            </a:pPr>
            <a:r>
              <a:rPr lang="en-US" altLang="zh-CN" sz="1600" kern="100" dirty="0">
                <a:effectLst/>
                <a:latin typeface="Times New Roman" panose="02020603050405020304" pitchFamily="18" charset="0"/>
                <a:ea typeface="宋体" panose="02010600030101010101" pitchFamily="2" charset="-122"/>
                <a:cs typeface="Times New Roman" panose="02020603050405020304" pitchFamily="18" charset="0"/>
              </a:rPr>
              <a:t>Table 6</a:t>
            </a:r>
            <a:r>
              <a:rPr lang="en-US" altLang="zh-CN" sz="1600" kern="100" dirty="0">
                <a:effectLst/>
                <a:latin typeface="Times New Roman" panose="02020603050405020304" pitchFamily="18" charset="0"/>
                <a:ea typeface="等线 Light" panose="02010600030101010101" pitchFamily="2" charset="-122"/>
                <a:cs typeface="Segoe UI" panose="020B0502040204020203" pitchFamily="34" charset="0"/>
              </a:rPr>
              <a:t> </a:t>
            </a:r>
            <a:r>
              <a:rPr lang="en-US" altLang="zh-CN" sz="1600" b="1" kern="100" dirty="0">
                <a:effectLst/>
                <a:latin typeface="Times New Roman" panose="02020603050405020304" pitchFamily="18" charset="0"/>
                <a:ea typeface="等线 Light" panose="02010600030101010101" pitchFamily="2" charset="-122"/>
                <a:cs typeface="Segoe UI" panose="020B0502040204020203" pitchFamily="34" charset="0"/>
              </a:rPr>
              <a:t>Minimum Retirement Age at Which the UCD Outperforms the CS Under Different Combinations of j and </a:t>
            </a:r>
            <a:r>
              <a:rPr lang="en-US" altLang="zh-CN" sz="1600" b="1" kern="100" dirty="0" err="1">
                <a:effectLst/>
                <a:latin typeface="Times New Roman" panose="02020603050405020304" pitchFamily="18" charset="0"/>
                <a:ea typeface="等线 Light" panose="02010600030101010101" pitchFamily="2" charset="-122"/>
                <a:cs typeface="Segoe UI" panose="020B0502040204020203" pitchFamily="34" charset="0"/>
              </a:rPr>
              <a:t>i</a:t>
            </a:r>
            <a:endParaRPr lang="zh-CN" altLang="zh-CN" sz="1600" kern="100" dirty="0">
              <a:effectLst/>
              <a:latin typeface="等线 Light" panose="02010600030101010101" pitchFamily="2" charset="-122"/>
              <a:ea typeface="等线 Light" panose="02010600030101010101" pitchFamily="2" charset="-122"/>
              <a:cs typeface="Times New Roman" panose="02020603050405020304" pitchFamily="18" charset="0"/>
            </a:endParaRPr>
          </a:p>
          <a:p>
            <a:pPr lvl="1"/>
            <a:endParaRPr lang="en-US" altLang="zh-CN" kern="0" dirty="0">
              <a:solidFill>
                <a:srgbClr val="000000"/>
              </a:solidFill>
              <a:effectLst/>
              <a:latin typeface="Times New Roman" panose="02020603050405020304" pitchFamily="18" charset="0"/>
              <a:ea typeface="宋体" panose="02010600030101010101" pitchFamily="2" charset="-122"/>
              <a:cs typeface="宋体" panose="02010600030101010101" pitchFamily="2" charset="-122"/>
            </a:endParaRPr>
          </a:p>
          <a:p>
            <a:endParaRPr lang="zh-CN" altLang="en-US" dirty="0"/>
          </a:p>
        </p:txBody>
      </p:sp>
      <p:graphicFrame>
        <p:nvGraphicFramePr>
          <p:cNvPr id="5" name="表格 4">
            <a:extLst>
              <a:ext uri="{FF2B5EF4-FFF2-40B4-BE49-F238E27FC236}">
                <a16:creationId xmlns:a16="http://schemas.microsoft.com/office/drawing/2014/main" id="{34D7768E-0121-42FE-9F78-5973E04DED4E}"/>
              </a:ext>
            </a:extLst>
          </p:cNvPr>
          <p:cNvGraphicFramePr>
            <a:graphicFrameLocks noGrp="1"/>
          </p:cNvGraphicFramePr>
          <p:nvPr>
            <p:extLst>
              <p:ext uri="{D42A27DB-BD31-4B8C-83A1-F6EECF244321}">
                <p14:modId xmlns:p14="http://schemas.microsoft.com/office/powerpoint/2010/main" val="3206935507"/>
              </p:ext>
            </p:extLst>
          </p:nvPr>
        </p:nvGraphicFramePr>
        <p:xfrm>
          <a:off x="2575917" y="2076269"/>
          <a:ext cx="4950950" cy="3554060"/>
        </p:xfrm>
        <a:graphic>
          <a:graphicData uri="http://schemas.openxmlformats.org/drawingml/2006/table">
            <a:tbl>
              <a:tblPr firstRow="1" firstCol="1" bandRow="1">
                <a:tableStyleId>{5C22544A-7EE6-4342-B048-85BDC9FD1C3A}</a:tableStyleId>
              </a:tblPr>
              <a:tblGrid>
                <a:gridCol w="1106063">
                  <a:extLst>
                    <a:ext uri="{9D8B030D-6E8A-4147-A177-3AD203B41FA5}">
                      <a16:colId xmlns:a16="http://schemas.microsoft.com/office/drawing/2014/main" val="3584424381"/>
                    </a:ext>
                  </a:extLst>
                </a:gridCol>
                <a:gridCol w="1106063">
                  <a:extLst>
                    <a:ext uri="{9D8B030D-6E8A-4147-A177-3AD203B41FA5}">
                      <a16:colId xmlns:a16="http://schemas.microsoft.com/office/drawing/2014/main" val="1330472411"/>
                    </a:ext>
                  </a:extLst>
                </a:gridCol>
                <a:gridCol w="1369412">
                  <a:extLst>
                    <a:ext uri="{9D8B030D-6E8A-4147-A177-3AD203B41FA5}">
                      <a16:colId xmlns:a16="http://schemas.microsoft.com/office/drawing/2014/main" val="235178001"/>
                    </a:ext>
                  </a:extLst>
                </a:gridCol>
                <a:gridCol w="1369412">
                  <a:extLst>
                    <a:ext uri="{9D8B030D-6E8A-4147-A177-3AD203B41FA5}">
                      <a16:colId xmlns:a16="http://schemas.microsoft.com/office/drawing/2014/main" val="2928947043"/>
                    </a:ext>
                  </a:extLst>
                </a:gridCol>
              </a:tblGrid>
              <a:tr h="355406">
                <a:tc>
                  <a:txBody>
                    <a:bodyPr/>
                    <a:lstStyle/>
                    <a:p>
                      <a:pPr algn="ctr"/>
                      <a:r>
                        <a:rPr lang="en-US" sz="1800" b="1" kern="0" dirty="0">
                          <a:solidFill>
                            <a:schemeClr val="tx1"/>
                          </a:solidFill>
                          <a:effectLst/>
                          <a:latin typeface="Times New Roman" panose="02020603050405020304" pitchFamily="18" charset="0"/>
                          <a:cs typeface="Times New Roman" panose="02020603050405020304" pitchFamily="18" charset="0"/>
                        </a:rPr>
                        <a:t>j</a:t>
                      </a:r>
                      <a:endParaRPr lang="zh-CN" sz="18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1" kern="0">
                          <a:solidFill>
                            <a:schemeClr val="tx1"/>
                          </a:solidFill>
                          <a:effectLst/>
                          <a:latin typeface="Times New Roman" panose="02020603050405020304" pitchFamily="18" charset="0"/>
                          <a:cs typeface="Times New Roman" panose="02020603050405020304" pitchFamily="18" charset="0"/>
                        </a:rPr>
                        <a:t>i</a:t>
                      </a:r>
                      <a:endParaRPr lang="zh-CN" sz="18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1" kern="0">
                          <a:solidFill>
                            <a:schemeClr val="tx1"/>
                          </a:solidFill>
                          <a:effectLst/>
                          <a:latin typeface="Times New Roman" panose="02020603050405020304" pitchFamily="18" charset="0"/>
                          <a:cs typeface="Times New Roman" panose="02020603050405020304" pitchFamily="18" charset="0"/>
                        </a:rPr>
                        <a:t>PPR</a:t>
                      </a:r>
                      <a:endParaRPr lang="zh-CN" sz="18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1" kern="0">
                          <a:solidFill>
                            <a:schemeClr val="tx1"/>
                          </a:solidFill>
                          <a:effectLst/>
                          <a:latin typeface="Times New Roman" panose="02020603050405020304" pitchFamily="18" charset="0"/>
                          <a:cs typeface="Times New Roman" panose="02020603050405020304" pitchFamily="18" charset="0"/>
                        </a:rPr>
                        <a:t>BCR</a:t>
                      </a:r>
                      <a:endParaRPr lang="zh-CN" sz="18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9912081"/>
                  </a:ext>
                </a:extLst>
              </a:tr>
              <a:tr h="355406">
                <a:tc rowSpan="4">
                  <a:txBody>
                    <a:bodyPr/>
                    <a:lstStyle/>
                    <a:p>
                      <a:pPr algn="ctr"/>
                      <a:r>
                        <a:rPr lang="en-US" sz="1800" b="1" kern="0" dirty="0">
                          <a:solidFill>
                            <a:schemeClr val="tx1"/>
                          </a:solidFill>
                          <a:effectLst/>
                          <a:latin typeface="Times New Roman" panose="02020603050405020304" pitchFamily="18" charset="0"/>
                          <a:cs typeface="Times New Roman" panose="02020603050405020304" pitchFamily="18" charset="0"/>
                        </a:rPr>
                        <a:t>2.75%</a:t>
                      </a:r>
                      <a:endParaRPr lang="zh-CN" sz="18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800" b="1" kern="0">
                          <a:solidFill>
                            <a:schemeClr val="tx1"/>
                          </a:solidFill>
                          <a:effectLst/>
                          <a:latin typeface="Times New Roman" panose="02020603050405020304" pitchFamily="18" charset="0"/>
                          <a:cs typeface="Times New Roman" panose="02020603050405020304" pitchFamily="18" charset="0"/>
                        </a:rPr>
                        <a:t>2.75%</a:t>
                      </a:r>
                      <a:endParaRPr lang="zh-CN" sz="18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800" b="1" kern="0" dirty="0">
                          <a:solidFill>
                            <a:schemeClr val="tx1"/>
                          </a:solidFill>
                          <a:effectLst/>
                          <a:latin typeface="Times New Roman" panose="02020603050405020304" pitchFamily="18" charset="0"/>
                          <a:cs typeface="Times New Roman" panose="02020603050405020304" pitchFamily="18" charset="0"/>
                        </a:rPr>
                        <a:t>64</a:t>
                      </a:r>
                      <a:endParaRPr lang="zh-CN" sz="18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800" b="1" kern="0">
                          <a:solidFill>
                            <a:schemeClr val="tx1"/>
                          </a:solidFill>
                          <a:effectLst/>
                          <a:latin typeface="Times New Roman" panose="02020603050405020304" pitchFamily="18" charset="0"/>
                          <a:cs typeface="Times New Roman" panose="02020603050405020304" pitchFamily="18" charset="0"/>
                        </a:rPr>
                        <a:t>\</a:t>
                      </a:r>
                      <a:endParaRPr lang="zh-CN" sz="18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414361594"/>
                  </a:ext>
                </a:extLst>
              </a:tr>
              <a:tr h="355406">
                <a:tc vMerge="1">
                  <a:txBody>
                    <a:bodyPr/>
                    <a:lstStyle/>
                    <a:p>
                      <a:endParaRPr lang="zh-CN" altLang="en-US"/>
                    </a:p>
                  </a:txBody>
                  <a:tcPr/>
                </a:tc>
                <a:tc>
                  <a:txBody>
                    <a:bodyPr/>
                    <a:lstStyle/>
                    <a:p>
                      <a:pPr algn="ctr"/>
                      <a:r>
                        <a:rPr lang="en-US" sz="1800" b="1" kern="0" dirty="0">
                          <a:solidFill>
                            <a:schemeClr val="tx1"/>
                          </a:solidFill>
                          <a:effectLst/>
                          <a:latin typeface="Times New Roman" panose="02020603050405020304" pitchFamily="18" charset="0"/>
                          <a:cs typeface="Times New Roman" panose="02020603050405020304" pitchFamily="18" charset="0"/>
                        </a:rPr>
                        <a:t>3.45%</a:t>
                      </a:r>
                      <a:endParaRPr lang="zh-CN" sz="18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800" b="1" kern="0">
                          <a:solidFill>
                            <a:schemeClr val="tx1"/>
                          </a:solidFill>
                          <a:effectLst/>
                          <a:latin typeface="Times New Roman" panose="02020603050405020304" pitchFamily="18" charset="0"/>
                          <a:cs typeface="Times New Roman" panose="02020603050405020304" pitchFamily="18" charset="0"/>
                        </a:rPr>
                        <a:t>61</a:t>
                      </a:r>
                      <a:endParaRPr lang="zh-CN" sz="18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800" b="1" kern="0">
                          <a:solidFill>
                            <a:schemeClr val="tx1"/>
                          </a:solidFill>
                          <a:effectLst/>
                          <a:latin typeface="Times New Roman" panose="02020603050405020304" pitchFamily="18" charset="0"/>
                          <a:cs typeface="Times New Roman" panose="02020603050405020304" pitchFamily="18" charset="0"/>
                        </a:rPr>
                        <a:t>\</a:t>
                      </a:r>
                      <a:endParaRPr lang="zh-CN" sz="18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4208529158"/>
                  </a:ext>
                </a:extLst>
              </a:tr>
              <a:tr h="355406">
                <a:tc vMerge="1">
                  <a:txBody>
                    <a:bodyPr/>
                    <a:lstStyle/>
                    <a:p>
                      <a:endParaRPr lang="zh-CN" altLang="en-US"/>
                    </a:p>
                  </a:txBody>
                  <a:tcPr/>
                </a:tc>
                <a:tc>
                  <a:txBody>
                    <a:bodyPr/>
                    <a:lstStyle/>
                    <a:p>
                      <a:pPr algn="ctr"/>
                      <a:r>
                        <a:rPr lang="en-US" sz="1800" b="1" kern="0" dirty="0">
                          <a:solidFill>
                            <a:schemeClr val="tx1"/>
                          </a:solidFill>
                          <a:effectLst/>
                          <a:latin typeface="Times New Roman" panose="02020603050405020304" pitchFamily="18" charset="0"/>
                          <a:cs typeface="Times New Roman" panose="02020603050405020304" pitchFamily="18" charset="0"/>
                        </a:rPr>
                        <a:t>4.15%</a:t>
                      </a:r>
                      <a:endParaRPr lang="zh-CN" sz="18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1" kern="0" dirty="0">
                          <a:solidFill>
                            <a:schemeClr val="tx1"/>
                          </a:solidFill>
                          <a:effectLst/>
                          <a:latin typeface="Times New Roman" panose="02020603050405020304" pitchFamily="18" charset="0"/>
                          <a:cs typeface="Times New Roman" panose="02020603050405020304" pitchFamily="18" charset="0"/>
                        </a:rPr>
                        <a:t>57</a:t>
                      </a:r>
                      <a:endParaRPr lang="zh-CN" sz="18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1" kern="0" dirty="0">
                          <a:solidFill>
                            <a:schemeClr val="tx1"/>
                          </a:solidFill>
                          <a:effectLst/>
                          <a:latin typeface="Times New Roman" panose="02020603050405020304" pitchFamily="18" charset="0"/>
                          <a:cs typeface="Times New Roman" panose="02020603050405020304" pitchFamily="18" charset="0"/>
                        </a:rPr>
                        <a:t>61</a:t>
                      </a:r>
                      <a:endParaRPr lang="zh-CN" sz="18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21433466"/>
                  </a:ext>
                </a:extLst>
              </a:tr>
              <a:tr h="355406">
                <a:tc vMerge="1">
                  <a:txBody>
                    <a:bodyPr/>
                    <a:lstStyle/>
                    <a:p>
                      <a:endParaRPr lang="zh-CN" altLang="en-US"/>
                    </a:p>
                  </a:txBody>
                  <a:tcPr/>
                </a:tc>
                <a:tc>
                  <a:txBody>
                    <a:bodyPr/>
                    <a:lstStyle/>
                    <a:p>
                      <a:pPr algn="ctr"/>
                      <a:r>
                        <a:rPr lang="en-US" sz="1800" b="1" kern="0">
                          <a:solidFill>
                            <a:schemeClr val="tx1"/>
                          </a:solidFill>
                          <a:effectLst/>
                          <a:latin typeface="Times New Roman" panose="02020603050405020304" pitchFamily="18" charset="0"/>
                          <a:cs typeface="Times New Roman" panose="02020603050405020304" pitchFamily="18" charset="0"/>
                        </a:rPr>
                        <a:t>5.16%</a:t>
                      </a:r>
                      <a:endParaRPr lang="zh-CN" sz="18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800" b="1" kern="0" dirty="0">
                          <a:solidFill>
                            <a:schemeClr val="tx1"/>
                          </a:solidFill>
                          <a:effectLst/>
                          <a:latin typeface="Times New Roman" panose="02020603050405020304" pitchFamily="18" charset="0"/>
                          <a:cs typeface="Times New Roman" panose="02020603050405020304" pitchFamily="18" charset="0"/>
                        </a:rPr>
                        <a:t>52</a:t>
                      </a:r>
                      <a:endParaRPr lang="zh-CN" sz="18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800" b="1" kern="0">
                          <a:solidFill>
                            <a:schemeClr val="tx1"/>
                          </a:solidFill>
                          <a:effectLst/>
                          <a:latin typeface="Times New Roman" panose="02020603050405020304" pitchFamily="18" charset="0"/>
                          <a:cs typeface="Times New Roman" panose="02020603050405020304" pitchFamily="18" charset="0"/>
                        </a:rPr>
                        <a:t>53</a:t>
                      </a:r>
                      <a:endParaRPr lang="zh-CN" sz="18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793849119"/>
                  </a:ext>
                </a:extLst>
              </a:tr>
              <a:tr h="355406">
                <a:tc rowSpan="3">
                  <a:txBody>
                    <a:bodyPr/>
                    <a:lstStyle/>
                    <a:p>
                      <a:pPr algn="ctr"/>
                      <a:r>
                        <a:rPr lang="en-US" sz="1800" b="1" kern="0">
                          <a:solidFill>
                            <a:schemeClr val="tx1"/>
                          </a:solidFill>
                          <a:effectLst/>
                          <a:latin typeface="Times New Roman" panose="02020603050405020304" pitchFamily="18" charset="0"/>
                          <a:cs typeface="Times New Roman" panose="02020603050405020304" pitchFamily="18" charset="0"/>
                        </a:rPr>
                        <a:t>3.45%</a:t>
                      </a:r>
                      <a:endParaRPr lang="zh-CN" sz="18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800" b="1" kern="0">
                          <a:solidFill>
                            <a:schemeClr val="tx1"/>
                          </a:solidFill>
                          <a:effectLst/>
                          <a:latin typeface="Times New Roman" panose="02020603050405020304" pitchFamily="18" charset="0"/>
                          <a:cs typeface="Times New Roman" panose="02020603050405020304" pitchFamily="18" charset="0"/>
                        </a:rPr>
                        <a:t>3.45%</a:t>
                      </a:r>
                      <a:endParaRPr lang="zh-CN" sz="18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800" b="1" kern="0" dirty="0">
                          <a:solidFill>
                            <a:schemeClr val="tx1"/>
                          </a:solidFill>
                          <a:effectLst/>
                          <a:latin typeface="Times New Roman" panose="02020603050405020304" pitchFamily="18" charset="0"/>
                          <a:cs typeface="Times New Roman" panose="02020603050405020304" pitchFamily="18" charset="0"/>
                        </a:rPr>
                        <a:t>62</a:t>
                      </a:r>
                      <a:endParaRPr lang="zh-CN" sz="18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800" b="1" kern="0">
                          <a:solidFill>
                            <a:schemeClr val="tx1"/>
                          </a:solidFill>
                          <a:effectLst/>
                          <a:latin typeface="Times New Roman" panose="02020603050405020304" pitchFamily="18" charset="0"/>
                          <a:cs typeface="Times New Roman" panose="02020603050405020304" pitchFamily="18" charset="0"/>
                        </a:rPr>
                        <a:t>\</a:t>
                      </a:r>
                      <a:endParaRPr lang="zh-CN" sz="18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471117096"/>
                  </a:ext>
                </a:extLst>
              </a:tr>
              <a:tr h="355406">
                <a:tc vMerge="1">
                  <a:txBody>
                    <a:bodyPr/>
                    <a:lstStyle/>
                    <a:p>
                      <a:endParaRPr lang="zh-CN" altLang="en-US"/>
                    </a:p>
                  </a:txBody>
                  <a:tcPr/>
                </a:tc>
                <a:tc>
                  <a:txBody>
                    <a:bodyPr/>
                    <a:lstStyle/>
                    <a:p>
                      <a:pPr algn="ctr"/>
                      <a:r>
                        <a:rPr lang="en-US" sz="1800" b="1" kern="0" dirty="0">
                          <a:solidFill>
                            <a:schemeClr val="tx1"/>
                          </a:solidFill>
                          <a:effectLst/>
                          <a:latin typeface="Times New Roman" panose="02020603050405020304" pitchFamily="18" charset="0"/>
                          <a:cs typeface="Times New Roman" panose="02020603050405020304" pitchFamily="18" charset="0"/>
                        </a:rPr>
                        <a:t>4.15%</a:t>
                      </a:r>
                      <a:endParaRPr lang="zh-CN" sz="18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1" kern="0" dirty="0">
                          <a:solidFill>
                            <a:schemeClr val="tx1"/>
                          </a:solidFill>
                          <a:effectLst/>
                          <a:latin typeface="Times New Roman" panose="02020603050405020304" pitchFamily="18" charset="0"/>
                          <a:cs typeface="Times New Roman" panose="02020603050405020304" pitchFamily="18" charset="0"/>
                        </a:rPr>
                        <a:t>58</a:t>
                      </a:r>
                      <a:endParaRPr lang="zh-CN" sz="18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1" kern="0" dirty="0">
                          <a:solidFill>
                            <a:schemeClr val="tx1"/>
                          </a:solidFill>
                          <a:effectLst/>
                          <a:latin typeface="Times New Roman" panose="02020603050405020304" pitchFamily="18" charset="0"/>
                          <a:cs typeface="Times New Roman" panose="02020603050405020304" pitchFamily="18" charset="0"/>
                        </a:rPr>
                        <a:t>63</a:t>
                      </a:r>
                      <a:endParaRPr lang="zh-CN" sz="18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2084540"/>
                  </a:ext>
                </a:extLst>
              </a:tr>
              <a:tr h="355406">
                <a:tc vMerge="1">
                  <a:txBody>
                    <a:bodyPr/>
                    <a:lstStyle/>
                    <a:p>
                      <a:endParaRPr lang="zh-CN" altLang="en-US"/>
                    </a:p>
                  </a:txBody>
                  <a:tcPr/>
                </a:tc>
                <a:tc>
                  <a:txBody>
                    <a:bodyPr/>
                    <a:lstStyle/>
                    <a:p>
                      <a:pPr algn="ctr"/>
                      <a:r>
                        <a:rPr lang="en-US" sz="1800" b="1" kern="0">
                          <a:solidFill>
                            <a:schemeClr val="tx1"/>
                          </a:solidFill>
                          <a:effectLst/>
                          <a:latin typeface="Times New Roman" panose="02020603050405020304" pitchFamily="18" charset="0"/>
                          <a:cs typeface="Times New Roman" panose="02020603050405020304" pitchFamily="18" charset="0"/>
                        </a:rPr>
                        <a:t>5.16%</a:t>
                      </a:r>
                      <a:endParaRPr lang="zh-CN" sz="18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800" b="1" kern="0">
                          <a:solidFill>
                            <a:schemeClr val="tx1"/>
                          </a:solidFill>
                          <a:effectLst/>
                          <a:latin typeface="Times New Roman" panose="02020603050405020304" pitchFamily="18" charset="0"/>
                          <a:cs typeface="Times New Roman" panose="02020603050405020304" pitchFamily="18" charset="0"/>
                        </a:rPr>
                        <a:t>53</a:t>
                      </a:r>
                      <a:endParaRPr lang="zh-CN" sz="18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800" b="1" kern="0" dirty="0">
                          <a:solidFill>
                            <a:schemeClr val="tx1"/>
                          </a:solidFill>
                          <a:effectLst/>
                          <a:latin typeface="Times New Roman" panose="02020603050405020304" pitchFamily="18" charset="0"/>
                          <a:cs typeface="Times New Roman" panose="02020603050405020304" pitchFamily="18" charset="0"/>
                        </a:rPr>
                        <a:t>54</a:t>
                      </a:r>
                      <a:endParaRPr lang="zh-CN" sz="18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155376400"/>
                  </a:ext>
                </a:extLst>
              </a:tr>
              <a:tr h="355406">
                <a:tc rowSpan="2">
                  <a:txBody>
                    <a:bodyPr/>
                    <a:lstStyle/>
                    <a:p>
                      <a:pPr algn="ctr"/>
                      <a:r>
                        <a:rPr lang="en-US" sz="1800" b="1" kern="0">
                          <a:solidFill>
                            <a:schemeClr val="tx1"/>
                          </a:solidFill>
                          <a:effectLst/>
                          <a:latin typeface="Times New Roman" panose="02020603050405020304" pitchFamily="18" charset="0"/>
                          <a:cs typeface="Times New Roman" panose="02020603050405020304" pitchFamily="18" charset="0"/>
                        </a:rPr>
                        <a:t>4.15%</a:t>
                      </a:r>
                      <a:endParaRPr lang="zh-CN" sz="18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1" kern="0">
                          <a:solidFill>
                            <a:schemeClr val="tx1"/>
                          </a:solidFill>
                          <a:effectLst/>
                          <a:latin typeface="Times New Roman" panose="02020603050405020304" pitchFamily="18" charset="0"/>
                          <a:cs typeface="Times New Roman" panose="02020603050405020304" pitchFamily="18" charset="0"/>
                        </a:rPr>
                        <a:t>4.15%</a:t>
                      </a:r>
                      <a:endParaRPr lang="zh-CN" sz="18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800" b="1" kern="0">
                          <a:solidFill>
                            <a:schemeClr val="tx1"/>
                          </a:solidFill>
                          <a:effectLst/>
                          <a:latin typeface="Times New Roman" panose="02020603050405020304" pitchFamily="18" charset="0"/>
                          <a:cs typeface="Times New Roman" panose="02020603050405020304" pitchFamily="18" charset="0"/>
                        </a:rPr>
                        <a:t>59</a:t>
                      </a:r>
                      <a:endParaRPr lang="zh-CN" sz="18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800" b="1" kern="0" dirty="0">
                          <a:solidFill>
                            <a:schemeClr val="tx1"/>
                          </a:solidFill>
                          <a:effectLst/>
                          <a:latin typeface="Times New Roman" panose="02020603050405020304" pitchFamily="18" charset="0"/>
                          <a:cs typeface="Times New Roman" panose="02020603050405020304" pitchFamily="18" charset="0"/>
                        </a:rPr>
                        <a:t>64</a:t>
                      </a:r>
                      <a:endParaRPr lang="zh-CN" sz="18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178093012"/>
                  </a:ext>
                </a:extLst>
              </a:tr>
              <a:tr h="355406">
                <a:tc vMerge="1">
                  <a:txBody>
                    <a:bodyPr/>
                    <a:lstStyle/>
                    <a:p>
                      <a:endParaRPr lang="zh-CN" altLang="en-US"/>
                    </a:p>
                  </a:txBody>
                  <a:tcPr/>
                </a:tc>
                <a:tc>
                  <a:txBody>
                    <a:bodyPr/>
                    <a:lstStyle/>
                    <a:p>
                      <a:pPr algn="ctr"/>
                      <a:r>
                        <a:rPr lang="en-US" sz="1800" b="1" kern="0">
                          <a:solidFill>
                            <a:schemeClr val="tx1"/>
                          </a:solidFill>
                          <a:effectLst/>
                          <a:latin typeface="Times New Roman" panose="02020603050405020304" pitchFamily="18" charset="0"/>
                          <a:cs typeface="Times New Roman" panose="02020603050405020304" pitchFamily="18" charset="0"/>
                        </a:rPr>
                        <a:t>5.16%</a:t>
                      </a:r>
                      <a:endParaRPr lang="zh-CN" sz="18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1" kern="0">
                          <a:solidFill>
                            <a:schemeClr val="tx1"/>
                          </a:solidFill>
                          <a:effectLst/>
                          <a:latin typeface="Times New Roman" panose="02020603050405020304" pitchFamily="18" charset="0"/>
                          <a:cs typeface="Times New Roman" panose="02020603050405020304" pitchFamily="18" charset="0"/>
                        </a:rPr>
                        <a:t>54</a:t>
                      </a:r>
                      <a:endParaRPr lang="zh-CN" sz="1800" b="1" kern="10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1" kern="0" dirty="0">
                          <a:solidFill>
                            <a:schemeClr val="tx1"/>
                          </a:solidFill>
                          <a:effectLst/>
                          <a:latin typeface="Times New Roman" panose="02020603050405020304" pitchFamily="18" charset="0"/>
                          <a:cs typeface="Times New Roman" panose="02020603050405020304" pitchFamily="18" charset="0"/>
                        </a:rPr>
                        <a:t>55</a:t>
                      </a:r>
                      <a:endParaRPr lang="zh-CN" sz="1800" b="1" kern="100" dirty="0">
                        <a:solidFill>
                          <a:schemeClr val="tx1"/>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07190768"/>
                  </a:ext>
                </a:extLst>
              </a:tr>
            </a:tbl>
          </a:graphicData>
        </a:graphic>
      </p:graphicFrame>
      <p:sp>
        <p:nvSpPr>
          <p:cNvPr id="6" name="标题 5">
            <a:extLst>
              <a:ext uri="{FF2B5EF4-FFF2-40B4-BE49-F238E27FC236}">
                <a16:creationId xmlns:a16="http://schemas.microsoft.com/office/drawing/2014/main" id="{8F320093-D555-4090-AAF9-BFDA049FA910}"/>
              </a:ext>
            </a:extLst>
          </p:cNvPr>
          <p:cNvSpPr>
            <a:spLocks noGrp="1"/>
          </p:cNvSpPr>
          <p:nvPr>
            <p:ph type="title"/>
          </p:nvPr>
        </p:nvSpPr>
        <p:spPr/>
        <p:txBody>
          <a:bodyPr/>
          <a:lstStyle/>
          <a:p>
            <a:r>
              <a:rPr lang="en-US" altLang="zh-CN" sz="2400" b="1"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7 Further discussion</a:t>
            </a:r>
            <a:endParaRPr lang="zh-CN" altLang="en-US" dirty="0"/>
          </a:p>
        </p:txBody>
      </p:sp>
      <p:sp>
        <p:nvSpPr>
          <p:cNvPr id="2" name="灯片编号占位符 1">
            <a:extLst>
              <a:ext uri="{FF2B5EF4-FFF2-40B4-BE49-F238E27FC236}">
                <a16:creationId xmlns:a16="http://schemas.microsoft.com/office/drawing/2014/main" id="{78D21CC6-1CC6-47A9-A0A4-238B09C57483}"/>
              </a:ext>
            </a:extLst>
          </p:cNvPr>
          <p:cNvSpPr>
            <a:spLocks noGrp="1"/>
          </p:cNvSpPr>
          <p:nvPr>
            <p:ph type="sldNum" sz="quarter" idx="12"/>
          </p:nvPr>
        </p:nvSpPr>
        <p:spPr/>
        <p:txBody>
          <a:bodyPr/>
          <a:lstStyle/>
          <a:p>
            <a:fld id="{95F28DFE-3F8E-4102-9857-4B52792BF0B2}" type="slidenum">
              <a:rPr lang="zh-CN" altLang="en-US" smtClean="0"/>
              <a:t>29</a:t>
            </a:fld>
            <a:endParaRPr lang="zh-CN" altLang="en-US"/>
          </a:p>
        </p:txBody>
      </p:sp>
    </p:spTree>
    <p:extLst>
      <p:ext uri="{BB962C8B-B14F-4D97-AF65-F5344CB8AC3E}">
        <p14:creationId xmlns:p14="http://schemas.microsoft.com/office/powerpoint/2010/main" val="2531173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99742A21-F4C3-4156-BC40-4492B87D2694}"/>
              </a:ext>
            </a:extLst>
          </p:cNvPr>
          <p:cNvSpPr>
            <a:spLocks noGrp="1"/>
          </p:cNvSpPr>
          <p:nvPr>
            <p:ph idx="1"/>
          </p:nvPr>
        </p:nvSpPr>
        <p:spPr>
          <a:xfrm>
            <a:off x="414689" y="891973"/>
            <a:ext cx="11412550" cy="5706790"/>
          </a:xfrm>
        </p:spPr>
        <p:txBody>
          <a:bodyPr>
            <a:noAutofit/>
          </a:bodyPr>
          <a:lstStyle/>
          <a:p>
            <a:r>
              <a:rPr lang="en-US" altLang="zh-CN" sz="1800" dirty="0">
                <a:effectLst/>
                <a:ea typeface="宋体" panose="02010600030101010101" pitchFamily="2" charset="-122"/>
              </a:rPr>
              <a:t>However, China's three-pillar enterprise pension system currently suffers from severe structural imbalances.</a:t>
            </a:r>
          </a:p>
          <a:p>
            <a:pPr lvl="1"/>
            <a:r>
              <a:rPr lang="en-US" altLang="zh-CN" sz="1800" dirty="0"/>
              <a:t>T</a:t>
            </a:r>
            <a:r>
              <a:rPr lang="en-US" altLang="zh-CN" sz="1800" i="0" dirty="0">
                <a:effectLst/>
              </a:rPr>
              <a:t>hree pillars of the pension system are developing unevenly.</a:t>
            </a:r>
          </a:p>
          <a:p>
            <a:pPr lvl="2"/>
            <a:r>
              <a:rPr lang="en-US" altLang="zh-CN" dirty="0">
                <a:effectLst/>
                <a:ea typeface="宋体" panose="02010600030101010101" pitchFamily="2" charset="-122"/>
              </a:rPr>
              <a:t>Coverage</a:t>
            </a:r>
            <a:r>
              <a:rPr lang="en-US" altLang="zh-CN" dirty="0">
                <a:ea typeface="宋体" panose="02010600030101010101" pitchFamily="2" charset="-122"/>
              </a:rPr>
              <a:t>: </a:t>
            </a:r>
            <a:r>
              <a:rPr lang="en-US" altLang="zh-CN" dirty="0">
                <a:effectLst/>
                <a:ea typeface="宋体" panose="02010600030101010101" pitchFamily="2" charset="-122"/>
              </a:rPr>
              <a:t>6.86% of participants in the basic pension are enrolled in enterprise annuities</a:t>
            </a:r>
          </a:p>
          <a:p>
            <a:pPr lvl="2"/>
            <a:r>
              <a:rPr lang="en-US" altLang="zh-CN" dirty="0">
                <a:effectLst/>
                <a:ea typeface="宋体" panose="02010600030101010101" pitchFamily="2" charset="-122"/>
              </a:rPr>
              <a:t>Funding scale: the first pillar accounts for about 92.1% of the system;  the second pillar represents merely 7.9%; the third pillar remains sluggish and negligible.</a:t>
            </a:r>
          </a:p>
          <a:p>
            <a:pPr lvl="1"/>
            <a:r>
              <a:rPr lang="en-US" altLang="zh-CN" sz="1800" dirty="0">
                <a:ea typeface="宋体" panose="02010600030101010101" pitchFamily="2" charset="-122"/>
              </a:rPr>
              <a:t>C</a:t>
            </a:r>
            <a:r>
              <a:rPr lang="en-US" altLang="zh-CN" sz="1800" dirty="0">
                <a:effectLst/>
                <a:ea typeface="宋体" panose="02010600030101010101" pitchFamily="2" charset="-122"/>
              </a:rPr>
              <a:t>oordination mechanisms between the pillars are underdeveloped</a:t>
            </a:r>
          </a:p>
          <a:p>
            <a:r>
              <a:rPr lang="en-US" altLang="zh-CN" sz="1800" dirty="0">
                <a:effectLst/>
                <a:ea typeface="等线" panose="02010600030101010101" pitchFamily="2" charset="-122"/>
              </a:rPr>
              <a:t>The basic pension system is facing multiple challenges.</a:t>
            </a:r>
          </a:p>
          <a:p>
            <a:pPr lvl="1"/>
            <a:r>
              <a:rPr lang="en-US" altLang="zh-CN" sz="1800" dirty="0">
                <a:ea typeface="等线" panose="02010600030101010101" pitchFamily="2" charset="-122"/>
              </a:rPr>
              <a:t>S</a:t>
            </a:r>
            <a:r>
              <a:rPr lang="en-US" altLang="zh-CN" sz="1800" dirty="0">
                <a:effectLst/>
                <a:ea typeface="等线" panose="02010600030101010101" pitchFamily="2" charset="-122"/>
              </a:rPr>
              <a:t>ignificantly increased the fiscal burden. </a:t>
            </a:r>
            <a:endParaRPr lang="en-US" altLang="zh-CN" sz="1800" dirty="0">
              <a:ea typeface="等线" panose="02010600030101010101" pitchFamily="2" charset="-122"/>
            </a:endParaRPr>
          </a:p>
          <a:p>
            <a:pPr lvl="2"/>
            <a:r>
              <a:rPr lang="en-US" altLang="zh-CN" sz="1600" dirty="0">
                <a:effectLst/>
                <a:ea typeface="等线" panose="02010600030101010101" pitchFamily="2" charset="-122"/>
              </a:rPr>
              <a:t>2018 :¥535.54 billion;  2023:  ¥773.14 billion</a:t>
            </a:r>
          </a:p>
          <a:p>
            <a:pPr lvl="1"/>
            <a:r>
              <a:rPr lang="en-US" altLang="zh-CN" sz="1800" dirty="0">
                <a:ea typeface="等线" panose="02010600030101010101" pitchFamily="2" charset="-122"/>
              </a:rPr>
              <a:t>R</a:t>
            </a:r>
            <a:r>
              <a:rPr lang="en-US" altLang="zh-CN" sz="1800" dirty="0">
                <a:effectLst/>
                <a:ea typeface="等线" panose="02010600030101010101" pitchFamily="2" charset="-122"/>
              </a:rPr>
              <a:t>egional imbalances: coexisting as both "massive surpluses” and "severe deficits</a:t>
            </a:r>
            <a:r>
              <a:rPr lang="en-US" altLang="zh-CN" sz="1800" dirty="0">
                <a:ea typeface="等线" panose="02010600030101010101" pitchFamily="2" charset="-122"/>
              </a:rPr>
              <a:t>”</a:t>
            </a:r>
            <a:endParaRPr lang="en-US" altLang="zh-CN" sz="1800" dirty="0">
              <a:effectLst/>
              <a:ea typeface="等线" panose="02010600030101010101" pitchFamily="2" charset="-122"/>
            </a:endParaRPr>
          </a:p>
          <a:p>
            <a:r>
              <a:rPr lang="en-US" altLang="zh-CN" sz="1800" kern="100" dirty="0">
                <a:effectLst/>
                <a:ea typeface="等线" panose="02010600030101010101" pitchFamily="2" charset="-122"/>
              </a:rPr>
              <a:t>Implementing a nationally unified pooling mechanism for the basic pension insurance could help alleviate these structural challenges.</a:t>
            </a:r>
            <a:endParaRPr lang="zh-CN" altLang="zh-CN" sz="1800" kern="100" dirty="0">
              <a:effectLst/>
              <a:ea typeface="等线" panose="02010600030101010101" pitchFamily="2" charset="-122"/>
            </a:endParaRPr>
          </a:p>
          <a:p>
            <a:endParaRPr lang="en-US" altLang="zh-CN" sz="1600" dirty="0"/>
          </a:p>
        </p:txBody>
      </p:sp>
      <p:sp>
        <p:nvSpPr>
          <p:cNvPr id="4" name="标题 4">
            <a:extLst>
              <a:ext uri="{FF2B5EF4-FFF2-40B4-BE49-F238E27FC236}">
                <a16:creationId xmlns:a16="http://schemas.microsoft.com/office/drawing/2014/main" id="{2A069330-5810-4F74-B518-A9EDEC8FE652}"/>
              </a:ext>
            </a:extLst>
          </p:cNvPr>
          <p:cNvSpPr>
            <a:spLocks noGrp="1"/>
          </p:cNvSpPr>
          <p:nvPr>
            <p:ph type="title"/>
          </p:nvPr>
        </p:nvSpPr>
        <p:spPr>
          <a:xfrm>
            <a:off x="1" y="-994"/>
            <a:ext cx="11627318" cy="453382"/>
          </a:xfrm>
        </p:spPr>
        <p:txBody>
          <a:bodyPr>
            <a:normAutofit/>
          </a:bodyPr>
          <a:lstStyle/>
          <a:p>
            <a:r>
              <a:rPr lang="en-US" altLang="zh-CN" sz="2400" b="1" dirty="0">
                <a:effectLst/>
                <a:latin typeface="Times New Roman" panose="02020603050405020304" pitchFamily="18" charset="0"/>
                <a:ea typeface="等线" panose="02010600030101010101" pitchFamily="2" charset="-122"/>
              </a:rPr>
              <a:t>1 Introduction </a:t>
            </a:r>
            <a:endParaRPr lang="zh-CN" altLang="en-US" dirty="0"/>
          </a:p>
        </p:txBody>
      </p:sp>
      <p:sp>
        <p:nvSpPr>
          <p:cNvPr id="2" name="灯片编号占位符 1">
            <a:extLst>
              <a:ext uri="{FF2B5EF4-FFF2-40B4-BE49-F238E27FC236}">
                <a16:creationId xmlns:a16="http://schemas.microsoft.com/office/drawing/2014/main" id="{9868056C-332A-4D35-9BE0-C55B89EE96BA}"/>
              </a:ext>
            </a:extLst>
          </p:cNvPr>
          <p:cNvSpPr>
            <a:spLocks noGrp="1"/>
          </p:cNvSpPr>
          <p:nvPr>
            <p:ph type="sldNum" sz="quarter" idx="12"/>
          </p:nvPr>
        </p:nvSpPr>
        <p:spPr/>
        <p:txBody>
          <a:bodyPr/>
          <a:lstStyle/>
          <a:p>
            <a:fld id="{95F28DFE-3F8E-4102-9857-4B52792BF0B2}" type="slidenum">
              <a:rPr lang="zh-CN" altLang="en-US" smtClean="0"/>
              <a:t>3</a:t>
            </a:fld>
            <a:endParaRPr lang="zh-CN" altLang="en-US"/>
          </a:p>
        </p:txBody>
      </p:sp>
    </p:spTree>
    <p:extLst>
      <p:ext uri="{BB962C8B-B14F-4D97-AF65-F5344CB8AC3E}">
        <p14:creationId xmlns:p14="http://schemas.microsoft.com/office/powerpoint/2010/main" val="31208243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235EE2ED-0F6D-4EB8-9957-4A693B968297}"/>
              </a:ext>
            </a:extLst>
          </p:cNvPr>
          <p:cNvSpPr>
            <a:spLocks noGrp="1"/>
          </p:cNvSpPr>
          <p:nvPr>
            <p:ph idx="1"/>
          </p:nvPr>
        </p:nvSpPr>
        <p:spPr>
          <a:xfrm>
            <a:off x="485008" y="738856"/>
            <a:ext cx="11266725" cy="5331026"/>
          </a:xfrm>
        </p:spPr>
        <p:txBody>
          <a:bodyPr>
            <a:noAutofit/>
          </a:bodyPr>
          <a:lstStyle/>
          <a:p>
            <a:pPr algn="just"/>
            <a:r>
              <a:rPr lang="en-US" altLang="zh-CN" sz="1800"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The scale of revenue and expenditure of EEPP under the UCD is decreased compared to that under the CS, and enhances the central pooling payment capacity. </a:t>
            </a:r>
          </a:p>
          <a:p>
            <a:pPr algn="just"/>
            <a:r>
              <a:rPr lang="en-US" altLang="zh-CN" sz="1800"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An increase in the proportion of revenue and expenditure of the second and third pillar under the UCD can improve the current situation of </a:t>
            </a:r>
            <a:r>
              <a:rPr lang="en-US" altLang="zh-CN" sz="18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"one-pillar dominant"</a:t>
            </a:r>
            <a:r>
              <a:rPr lang="en-US" altLang="zh-CN" sz="1800"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 </a:t>
            </a:r>
          </a:p>
          <a:p>
            <a:pPr algn="just"/>
            <a:r>
              <a:rPr lang="en-US" altLang="zh-CN" sz="1800"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The PRR and BCR of total pension under the UCD is always higher than that of EEPP under the CS. </a:t>
            </a:r>
          </a:p>
          <a:p>
            <a:pPr algn="just"/>
            <a:r>
              <a:rPr lang="en-US" altLang="zh-CN" sz="1800"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The fully funded BCR increases with the retirement age, encouraging participants to delay retirement.</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r>
              <a:rPr lang="en-US" altLang="zh-CN" sz="1800"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Further analysis reveals that:</a:t>
            </a:r>
          </a:p>
          <a:p>
            <a:pPr lvl="1" algn="just"/>
            <a:r>
              <a:rPr lang="en-US" altLang="zh-CN" sz="1600" kern="100" dirty="0">
                <a:solidFill>
                  <a:srgbClr val="000000"/>
                </a:solidFill>
                <a:ea typeface="等线" panose="02010600030101010101" pitchFamily="2" charset="-122"/>
              </a:rPr>
              <a:t>D</a:t>
            </a:r>
            <a:r>
              <a:rPr lang="en-US" altLang="zh-CN" sz="1600"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elayed retirement will further reduce the proportion of the EEPP within the total pension expenditure under the UCD.</a:t>
            </a:r>
          </a:p>
          <a:p>
            <a:pPr lvl="1" algn="just"/>
            <a:r>
              <a:rPr lang="en-US" altLang="zh-CN" sz="1600"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Both the PPR and the BCR of the total pension under the UCD decrease as the investment return rate declines. </a:t>
            </a:r>
          </a:p>
          <a:p>
            <a:pPr lvl="1" algn="just"/>
            <a:r>
              <a:rPr lang="en-US" altLang="zh-CN"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 more the investment return rate exceeds the bookkeeping interest rate, the shorter the period of delaying retirement necessary for the </a:t>
            </a:r>
            <a:r>
              <a:rPr lang="en-US" altLang="zh-CN" sz="16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UCD</a:t>
            </a:r>
            <a:r>
              <a:rPr lang="en-US" altLang="zh-CN"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to show superiority over the CS.</a:t>
            </a:r>
            <a:r>
              <a:rPr lang="en-US" altLang="zh-CN" sz="1600"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 </a:t>
            </a:r>
          </a:p>
          <a:p>
            <a:pPr lvl="1" algn="just"/>
            <a:r>
              <a:rPr lang="en-US" altLang="zh-CN" sz="16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 bookkeeping interest rate being lower than the investment return rate is beneficial in encouraging the public to participate in enterprise annuity and personal pension.</a:t>
            </a:r>
            <a:endParaRPr lang="zh-CN" altLang="zh-CN" sz="16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sz="1600" dirty="0"/>
          </a:p>
        </p:txBody>
      </p:sp>
      <p:sp>
        <p:nvSpPr>
          <p:cNvPr id="5" name="标题 4">
            <a:extLst>
              <a:ext uri="{FF2B5EF4-FFF2-40B4-BE49-F238E27FC236}">
                <a16:creationId xmlns:a16="http://schemas.microsoft.com/office/drawing/2014/main" id="{CD820DF3-3DE8-4A02-98EF-784B922E043E}"/>
              </a:ext>
            </a:extLst>
          </p:cNvPr>
          <p:cNvSpPr>
            <a:spLocks noGrp="1"/>
          </p:cNvSpPr>
          <p:nvPr>
            <p:ph type="title"/>
          </p:nvPr>
        </p:nvSpPr>
        <p:spPr/>
        <p:txBody>
          <a:bodyPr>
            <a:normAutofit/>
          </a:bodyPr>
          <a:lstStyle/>
          <a:p>
            <a:r>
              <a:rPr lang="en-US" altLang="zh-CN" kern="10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rPr>
              <a:t>8 </a:t>
            </a:r>
            <a:r>
              <a:rPr lang="en-US" altLang="zh-CN" sz="2400" b="1" dirty="0">
                <a:solidFill>
                  <a:srgbClr val="000000"/>
                </a:solidFill>
                <a:effectLst/>
                <a:latin typeface="Times New Roman" panose="02020603050405020304" pitchFamily="18" charset="0"/>
                <a:ea typeface="等线" panose="02010600030101010101" pitchFamily="2" charset="-122"/>
              </a:rPr>
              <a:t>Concluding remarks</a:t>
            </a:r>
            <a:endParaRPr lang="zh-CN" altLang="en-US" dirty="0"/>
          </a:p>
        </p:txBody>
      </p:sp>
      <p:sp>
        <p:nvSpPr>
          <p:cNvPr id="2" name="灯片编号占位符 1">
            <a:extLst>
              <a:ext uri="{FF2B5EF4-FFF2-40B4-BE49-F238E27FC236}">
                <a16:creationId xmlns:a16="http://schemas.microsoft.com/office/drawing/2014/main" id="{72869EED-CEF2-4C8F-8461-FB8F11C902FB}"/>
              </a:ext>
            </a:extLst>
          </p:cNvPr>
          <p:cNvSpPr>
            <a:spLocks noGrp="1"/>
          </p:cNvSpPr>
          <p:nvPr>
            <p:ph type="sldNum" sz="quarter" idx="12"/>
          </p:nvPr>
        </p:nvSpPr>
        <p:spPr/>
        <p:txBody>
          <a:bodyPr/>
          <a:lstStyle/>
          <a:p>
            <a:fld id="{95F28DFE-3F8E-4102-9857-4B52792BF0B2}" type="slidenum">
              <a:rPr lang="zh-CN" altLang="en-US" smtClean="0"/>
              <a:t>30</a:t>
            </a:fld>
            <a:endParaRPr lang="zh-CN" altLang="en-US"/>
          </a:p>
        </p:txBody>
      </p:sp>
    </p:spTree>
    <p:extLst>
      <p:ext uri="{BB962C8B-B14F-4D97-AF65-F5344CB8AC3E}">
        <p14:creationId xmlns:p14="http://schemas.microsoft.com/office/powerpoint/2010/main" val="13438187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235EE2ED-0F6D-4EB8-9957-4A693B968297}"/>
              </a:ext>
            </a:extLst>
          </p:cNvPr>
          <p:cNvSpPr>
            <a:spLocks noGrp="1"/>
          </p:cNvSpPr>
          <p:nvPr>
            <p:ph idx="1"/>
          </p:nvPr>
        </p:nvSpPr>
        <p:spPr/>
        <p:txBody>
          <a:bodyPr>
            <a:normAutofit/>
          </a:bodyPr>
          <a:lstStyle/>
          <a:p>
            <a:pPr algn="just"/>
            <a:r>
              <a:rPr lang="en-US" altLang="zh-CN" sz="1800"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To successfully implement the UCD for the EEPP, strengthen enterprise annuity and personal pension, develop the three-pillar, and promote the implementation of delaying retirement policy, the Chinese government can take the following measures.</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lvl="1" algn="just">
              <a:tabLst>
                <a:tab pos="2610485" algn="l"/>
              </a:tabLst>
            </a:pPr>
            <a:r>
              <a:rPr lang="en-US" altLang="zh-CN" sz="1800"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Firstly, it is necessary to increase the investment return rate through market-oriented operations and various methods.</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pPr lvl="1" algn="just"/>
            <a:r>
              <a:rPr lang="en-US" altLang="zh-CN" sz="1800"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Secondly, the bookkeeping interest rate should not be set higher than the investment return rate in order to develop and strengthen the second and third pillar pension. </a:t>
            </a:r>
          </a:p>
          <a:p>
            <a:pPr lvl="1" algn="just"/>
            <a:r>
              <a:rPr lang="en-US" altLang="zh-CN" sz="1800"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Thirdly, implementing the UCD plan for EEPP can reduce the central government's expenditure obligations, narrow the funding gap for EEPP, and alleviate the financial burden of government subsidies. </a:t>
            </a:r>
          </a:p>
          <a:p>
            <a:pPr lvl="1" algn="just"/>
            <a:r>
              <a:rPr lang="en-US" altLang="zh-CN" sz="1800" kern="100"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rPr>
              <a:t>Fourth, it is better to integrate the original voluntary enterprise annuity and personal pension into the mandatory systems established under the UCD, and adopt an automatic joining mechanism. </a:t>
            </a:r>
          </a:p>
          <a:p>
            <a:endParaRPr lang="zh-CN" altLang="en-US" sz="1800" dirty="0"/>
          </a:p>
        </p:txBody>
      </p:sp>
      <p:sp>
        <p:nvSpPr>
          <p:cNvPr id="5" name="标题 4">
            <a:extLst>
              <a:ext uri="{FF2B5EF4-FFF2-40B4-BE49-F238E27FC236}">
                <a16:creationId xmlns:a16="http://schemas.microsoft.com/office/drawing/2014/main" id="{C3959807-DC10-4447-9F07-EA9B58515791}"/>
              </a:ext>
            </a:extLst>
          </p:cNvPr>
          <p:cNvSpPr>
            <a:spLocks noGrp="1"/>
          </p:cNvSpPr>
          <p:nvPr>
            <p:ph type="title"/>
          </p:nvPr>
        </p:nvSpPr>
        <p:spPr/>
        <p:txBody>
          <a:bodyPr/>
          <a:lstStyle/>
          <a:p>
            <a:r>
              <a:rPr lang="en-US" altLang="zh-CN" kern="100" dirty="0">
                <a:solidFill>
                  <a:srgbClr val="000000"/>
                </a:solidFill>
                <a:latin typeface="Times New Roman" panose="02020603050405020304" pitchFamily="18" charset="0"/>
                <a:ea typeface="等线" panose="02010600030101010101" pitchFamily="2" charset="-122"/>
                <a:cs typeface="Times New Roman" panose="02020603050405020304" pitchFamily="18" charset="0"/>
              </a:rPr>
              <a:t>8 </a:t>
            </a:r>
            <a:r>
              <a:rPr lang="en-US" altLang="zh-CN" sz="2400" b="1" dirty="0">
                <a:solidFill>
                  <a:srgbClr val="000000"/>
                </a:solidFill>
                <a:effectLst/>
                <a:latin typeface="Times New Roman" panose="02020603050405020304" pitchFamily="18" charset="0"/>
                <a:ea typeface="等线" panose="02010600030101010101" pitchFamily="2" charset="-122"/>
              </a:rPr>
              <a:t>Concluding remarks</a:t>
            </a:r>
            <a:endParaRPr lang="zh-CN" altLang="en-US" dirty="0"/>
          </a:p>
        </p:txBody>
      </p:sp>
      <p:sp>
        <p:nvSpPr>
          <p:cNvPr id="2" name="灯片编号占位符 1">
            <a:extLst>
              <a:ext uri="{FF2B5EF4-FFF2-40B4-BE49-F238E27FC236}">
                <a16:creationId xmlns:a16="http://schemas.microsoft.com/office/drawing/2014/main" id="{8D9A8096-0A25-4011-B364-5A75C4CCD921}"/>
              </a:ext>
            </a:extLst>
          </p:cNvPr>
          <p:cNvSpPr>
            <a:spLocks noGrp="1"/>
          </p:cNvSpPr>
          <p:nvPr>
            <p:ph type="sldNum" sz="quarter" idx="12"/>
          </p:nvPr>
        </p:nvSpPr>
        <p:spPr/>
        <p:txBody>
          <a:bodyPr/>
          <a:lstStyle/>
          <a:p>
            <a:fld id="{95F28DFE-3F8E-4102-9857-4B52792BF0B2}" type="slidenum">
              <a:rPr lang="zh-CN" altLang="en-US" smtClean="0"/>
              <a:t>31</a:t>
            </a:fld>
            <a:endParaRPr lang="zh-CN" altLang="en-US"/>
          </a:p>
        </p:txBody>
      </p:sp>
    </p:spTree>
    <p:extLst>
      <p:ext uri="{BB962C8B-B14F-4D97-AF65-F5344CB8AC3E}">
        <p14:creationId xmlns:p14="http://schemas.microsoft.com/office/powerpoint/2010/main" val="33416724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92E87E13-73CD-4A78-9DFE-F072398CFB3C}"/>
              </a:ext>
            </a:extLst>
          </p:cNvPr>
          <p:cNvSpPr>
            <a:spLocks noGrp="1"/>
          </p:cNvSpPr>
          <p:nvPr>
            <p:ph idx="1"/>
          </p:nvPr>
        </p:nvSpPr>
        <p:spPr>
          <a:xfrm>
            <a:off x="1388245" y="1860504"/>
            <a:ext cx="9415509" cy="3261280"/>
          </a:xfrm>
        </p:spPr>
        <p:txBody>
          <a:bodyPr>
            <a:noAutofit/>
          </a:bodyPr>
          <a:lstStyle/>
          <a:p>
            <a:pPr marL="0" indent="0" algn="ctr">
              <a:lnSpc>
                <a:spcPct val="300000"/>
              </a:lnSpc>
              <a:buNone/>
            </a:pPr>
            <a:r>
              <a:rPr lang="en-US" altLang="zh-CN" sz="3200" b="1" i="0" dirty="0">
                <a:solidFill>
                  <a:srgbClr val="404040"/>
                </a:solidFill>
                <a:effectLst/>
                <a:latin typeface="quote-cjk-patch"/>
              </a:rPr>
              <a:t>Thank You! </a:t>
            </a:r>
          </a:p>
          <a:p>
            <a:pPr marL="0" indent="0" algn="ctr">
              <a:lnSpc>
                <a:spcPct val="300000"/>
              </a:lnSpc>
              <a:buNone/>
            </a:pPr>
            <a:r>
              <a:rPr lang="en-US" altLang="zh-CN" sz="3200" b="1" i="0" dirty="0">
                <a:solidFill>
                  <a:srgbClr val="404040"/>
                </a:solidFill>
                <a:effectLst/>
                <a:latin typeface="quote-cjk-patch"/>
              </a:rPr>
              <a:t>I appreciate your feedback and questions.</a:t>
            </a:r>
            <a:endParaRPr lang="zh-CN" altLang="en-US" sz="4400" dirty="0">
              <a:latin typeface="微软雅黑" panose="020B0503020204020204" pitchFamily="34" charset="-122"/>
              <a:ea typeface="微软雅黑" panose="020B0503020204020204" pitchFamily="34" charset="-122"/>
            </a:endParaRPr>
          </a:p>
        </p:txBody>
      </p:sp>
      <p:sp>
        <p:nvSpPr>
          <p:cNvPr id="2" name="文本框 1">
            <a:extLst>
              <a:ext uri="{FF2B5EF4-FFF2-40B4-BE49-F238E27FC236}">
                <a16:creationId xmlns:a16="http://schemas.microsoft.com/office/drawing/2014/main" id="{DEA17798-FF83-471E-A7F0-820C9FB8541B}"/>
              </a:ext>
            </a:extLst>
          </p:cNvPr>
          <p:cNvSpPr txBox="1"/>
          <p:nvPr/>
        </p:nvSpPr>
        <p:spPr>
          <a:xfrm>
            <a:off x="4504266" y="5300133"/>
            <a:ext cx="3488267" cy="369332"/>
          </a:xfrm>
          <a:prstGeom prst="rect">
            <a:avLst/>
          </a:prstGeom>
          <a:noFill/>
        </p:spPr>
        <p:txBody>
          <a:bodyPr wrap="square" rtlCol="0">
            <a:spAutoFit/>
          </a:bodyPr>
          <a:lstStyle/>
          <a:p>
            <a:r>
              <a:rPr lang="en-US" altLang="zh-CN" b="1" dirty="0">
                <a:latin typeface="Times New Roman" panose="02020603050405020304" pitchFamily="18" charset="0"/>
                <a:cs typeface="Times New Roman" panose="02020603050405020304" pitchFamily="18" charset="0"/>
              </a:rPr>
              <a:t>Email: nding@email.cufe.edu.cn</a:t>
            </a:r>
            <a:endParaRPr lang="zh-CN" alt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3585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99742A21-F4C3-4156-BC40-4492B87D2694}"/>
              </a:ext>
            </a:extLst>
          </p:cNvPr>
          <p:cNvSpPr>
            <a:spLocks noGrp="1"/>
          </p:cNvSpPr>
          <p:nvPr>
            <p:ph idx="1"/>
          </p:nvPr>
        </p:nvSpPr>
        <p:spPr>
          <a:xfrm>
            <a:off x="414689" y="891973"/>
            <a:ext cx="11412550" cy="5706790"/>
          </a:xfrm>
        </p:spPr>
        <p:txBody>
          <a:bodyPr>
            <a:normAutofit/>
          </a:bodyPr>
          <a:lstStyle/>
          <a:p>
            <a:r>
              <a:rPr lang="en-US" altLang="zh-CN" sz="1800" dirty="0">
                <a:ea typeface="等线" panose="02010600030101010101" pitchFamily="2" charset="-122"/>
              </a:rPr>
              <a:t>N</a:t>
            </a:r>
            <a:r>
              <a:rPr lang="en-US" altLang="zh-CN" sz="1800" dirty="0">
                <a:effectLst/>
                <a:latin typeface="Times New Roman" panose="02020603050405020304" pitchFamily="18" charset="0"/>
                <a:ea typeface="等线" panose="02010600030101010101" pitchFamily="2" charset="-122"/>
              </a:rPr>
              <a:t>ationally unified pooling mechanism for the basic pension</a:t>
            </a:r>
          </a:p>
          <a:p>
            <a:r>
              <a:rPr lang="en-US" altLang="zh-CN" sz="1800" dirty="0">
                <a:ea typeface="宋体" panose="02010600030101010101" pitchFamily="2" charset="-122"/>
              </a:rPr>
              <a:t>C</a:t>
            </a:r>
            <a:r>
              <a:rPr lang="en-US" altLang="zh-CN" sz="1800" dirty="0">
                <a:effectLst/>
                <a:latin typeface="Times New Roman" panose="02020603050405020304" pitchFamily="18" charset="0"/>
                <a:ea typeface="宋体" panose="02010600030101010101" pitchFamily="2" charset="-122"/>
              </a:rPr>
              <a:t>oordinated adjustment(2022)——A transitional mechanism toward a fully national pooling pension system</a:t>
            </a:r>
            <a:r>
              <a:rPr lang="en-US" altLang="zh-CN" sz="1800" dirty="0">
                <a:latin typeface="Times New Roman" panose="02020603050405020304" pitchFamily="18" charset="0"/>
                <a:ea typeface="宋体" panose="02010600030101010101" pitchFamily="2" charset="-122"/>
              </a:rPr>
              <a:t>.</a:t>
            </a:r>
            <a:endParaRPr lang="en-US" altLang="zh-CN" sz="1800" dirty="0">
              <a:effectLst/>
              <a:latin typeface="Times New Roman" panose="02020603050405020304" pitchFamily="18" charset="0"/>
              <a:ea typeface="宋体" panose="02010600030101010101" pitchFamily="2" charset="-122"/>
            </a:endParaRPr>
          </a:p>
          <a:p>
            <a:pPr lvl="1"/>
            <a:r>
              <a:rPr lang="en-US" altLang="zh-CN" sz="1800" dirty="0">
                <a:ea typeface="宋体" panose="02010600030101010101" pitchFamily="2" charset="-122"/>
              </a:rPr>
              <a:t>R</a:t>
            </a:r>
            <a:r>
              <a:rPr lang="en-US" altLang="zh-CN" sz="1800" dirty="0">
                <a:effectLst/>
                <a:latin typeface="Times New Roman" panose="02020603050405020304" pitchFamily="18" charset="0"/>
                <a:ea typeface="宋体" panose="02010600030101010101" pitchFamily="2" charset="-122"/>
              </a:rPr>
              <a:t>eallocation of surplus and shortfall in pension funds on the basis of existing provincial-level pooling. </a:t>
            </a:r>
          </a:p>
          <a:p>
            <a:pPr lvl="1"/>
            <a:r>
              <a:rPr lang="en-US" altLang="zh-CN" sz="1800" dirty="0">
                <a:ea typeface="宋体" panose="02010600030101010101" pitchFamily="2" charset="-122"/>
              </a:rPr>
              <a:t>I</a:t>
            </a:r>
            <a:r>
              <a:rPr lang="en-US" altLang="zh-CN" sz="1800" dirty="0">
                <a:latin typeface="Times New Roman" panose="02020603050405020304" pitchFamily="18" charset="0"/>
                <a:ea typeface="宋体" panose="02010600030101010101" pitchFamily="2" charset="-122"/>
              </a:rPr>
              <a:t>t </a:t>
            </a:r>
            <a:r>
              <a:rPr lang="en-US" altLang="zh-CN" sz="1800" dirty="0">
                <a:effectLst/>
                <a:latin typeface="Times New Roman" panose="02020603050405020304" pitchFamily="18" charset="0"/>
                <a:ea typeface="宋体" panose="02010600030101010101" pitchFamily="2" charset="-122"/>
              </a:rPr>
              <a:t>has enhanced the utilization efficiency of pension funds and lightened the fiscal burden of subsidies.</a:t>
            </a:r>
          </a:p>
          <a:p>
            <a:pPr lvl="1"/>
            <a:r>
              <a:rPr lang="en-US" altLang="zh-CN" sz="1800" dirty="0">
                <a:effectLst/>
                <a:latin typeface="Times New Roman" panose="02020603050405020304" pitchFamily="18" charset="0"/>
                <a:ea typeface="宋体" panose="02010600030101010101" pitchFamily="2" charset="-122"/>
              </a:rPr>
              <a:t>It still presents several limitations:</a:t>
            </a:r>
          </a:p>
          <a:p>
            <a:pPr lvl="2"/>
            <a:r>
              <a:rPr lang="en-US" altLang="zh-CN" dirty="0">
                <a:ea typeface="宋体" panose="02010600030101010101" pitchFamily="2" charset="-122"/>
              </a:rPr>
              <a:t>F</a:t>
            </a:r>
            <a:r>
              <a:rPr lang="en-US" altLang="zh-CN" dirty="0">
                <a:effectLst/>
                <a:latin typeface="Times New Roman" panose="02020603050405020304" pitchFamily="18" charset="0"/>
                <a:ea typeface="宋体" panose="02010600030101010101" pitchFamily="2" charset="-122"/>
              </a:rPr>
              <a:t>ailed to address deeper structural issues</a:t>
            </a:r>
          </a:p>
          <a:p>
            <a:pPr lvl="2"/>
            <a:r>
              <a:rPr lang="en-US" altLang="zh-CN" kern="100" dirty="0">
                <a:ea typeface="宋体" panose="02010600030101010101" pitchFamily="2" charset="-122"/>
              </a:rPr>
              <a:t>A</a:t>
            </a:r>
            <a:r>
              <a:rPr lang="en-US" altLang="zh-CN" kern="100" dirty="0">
                <a:effectLst/>
                <a:latin typeface="Times New Roman" panose="02020603050405020304" pitchFamily="18" charset="0"/>
                <a:ea typeface="宋体" panose="02010600030101010101" pitchFamily="2" charset="-122"/>
                <a:cs typeface="Times New Roman" panose="02020603050405020304" pitchFamily="18" charset="0"/>
              </a:rPr>
              <a:t>lso led to unintended consequences, including “reverse redistribution” and moral hazard.</a:t>
            </a:r>
            <a:endParaRPr lang="zh-CN" altLang="zh-CN" kern="100" dirty="0">
              <a:effectLst/>
              <a:latin typeface="等线" panose="02010600030101010101" pitchFamily="2" charset="-122"/>
              <a:ea typeface="等线" panose="02010600030101010101" pitchFamily="2" charset="-122"/>
              <a:cs typeface="Times New Roman" panose="02020603050405020304" pitchFamily="18" charset="0"/>
            </a:endParaRPr>
          </a:p>
          <a:p>
            <a:r>
              <a:rPr lang="en-US" altLang="zh-CN" sz="1800" dirty="0">
                <a:effectLst/>
                <a:latin typeface="Times New Roman" panose="02020603050405020304" pitchFamily="18" charset="0"/>
                <a:ea typeface="等线" panose="02010600030101010101" pitchFamily="2" charset="-122"/>
              </a:rPr>
              <a:t>Implementing a fully unified national collection and </a:t>
            </a:r>
            <a:r>
              <a:rPr lang="en-US" altLang="zh-CN" sz="1800" kern="0" dirty="0">
                <a:latin typeface="Times New Roman" panose="02020603050405020304" pitchFamily="18" charset="0"/>
                <a:ea typeface="宋体" panose="02010600030101010101" pitchFamily="2" charset="-122"/>
              </a:rPr>
              <a:t>dis</a:t>
            </a:r>
            <a:r>
              <a:rPr lang="en-US" altLang="zh-CN" sz="1800" kern="0" dirty="0">
                <a:effectLst/>
                <a:latin typeface="Times New Roman" panose="02020603050405020304" pitchFamily="18" charset="0"/>
                <a:ea typeface="宋体" panose="02010600030101010101" pitchFamily="2" charset="-122"/>
              </a:rPr>
              <a:t>tribution</a:t>
            </a:r>
            <a:r>
              <a:rPr lang="en-US" altLang="zh-CN" sz="1800" dirty="0">
                <a:effectLst/>
                <a:latin typeface="Times New Roman" panose="02020603050405020304" pitchFamily="18" charset="0"/>
                <a:ea typeface="等线" panose="02010600030101010101" pitchFamily="2" charset="-122"/>
              </a:rPr>
              <a:t> (UCD) system is essential to address the aforementioned challenges. However, existing research has yet to reach a consensus on the pathway toward such a system.</a:t>
            </a:r>
            <a:endParaRPr lang="en-US" altLang="zh-CN" sz="1800" dirty="0">
              <a:latin typeface="+mn-ea"/>
              <a:cs typeface="Times New Roman" panose="02020603050405020304" pitchFamily="18" charset="0"/>
            </a:endParaRPr>
          </a:p>
        </p:txBody>
      </p:sp>
      <p:sp>
        <p:nvSpPr>
          <p:cNvPr id="4" name="标题 4">
            <a:extLst>
              <a:ext uri="{FF2B5EF4-FFF2-40B4-BE49-F238E27FC236}">
                <a16:creationId xmlns:a16="http://schemas.microsoft.com/office/drawing/2014/main" id="{10254F6F-F1B3-4D68-A740-7F3A15D2E10D}"/>
              </a:ext>
            </a:extLst>
          </p:cNvPr>
          <p:cNvSpPr>
            <a:spLocks noGrp="1"/>
          </p:cNvSpPr>
          <p:nvPr>
            <p:ph type="title"/>
          </p:nvPr>
        </p:nvSpPr>
        <p:spPr>
          <a:xfrm>
            <a:off x="0" y="-1588"/>
            <a:ext cx="11626850" cy="454026"/>
          </a:xfrm>
        </p:spPr>
        <p:txBody>
          <a:bodyPr>
            <a:normAutofit/>
          </a:bodyPr>
          <a:lstStyle/>
          <a:p>
            <a:r>
              <a:rPr lang="en-US" altLang="zh-CN" sz="2400" b="1" dirty="0">
                <a:effectLst/>
                <a:latin typeface="Times New Roman" panose="02020603050405020304" pitchFamily="18" charset="0"/>
                <a:ea typeface="等线" panose="02010600030101010101" pitchFamily="2" charset="-122"/>
              </a:rPr>
              <a:t>1 Introduction </a:t>
            </a:r>
            <a:endParaRPr lang="zh-CN" altLang="en-US" dirty="0"/>
          </a:p>
        </p:txBody>
      </p:sp>
      <p:sp>
        <p:nvSpPr>
          <p:cNvPr id="2" name="灯片编号占位符 1">
            <a:extLst>
              <a:ext uri="{FF2B5EF4-FFF2-40B4-BE49-F238E27FC236}">
                <a16:creationId xmlns:a16="http://schemas.microsoft.com/office/drawing/2014/main" id="{B33343EB-5186-4FD2-9C97-EED544C48D7A}"/>
              </a:ext>
            </a:extLst>
          </p:cNvPr>
          <p:cNvSpPr>
            <a:spLocks noGrp="1"/>
          </p:cNvSpPr>
          <p:nvPr>
            <p:ph type="sldNum" sz="quarter" idx="12"/>
          </p:nvPr>
        </p:nvSpPr>
        <p:spPr/>
        <p:txBody>
          <a:bodyPr/>
          <a:lstStyle/>
          <a:p>
            <a:fld id="{95F28DFE-3F8E-4102-9857-4B52792BF0B2}" type="slidenum">
              <a:rPr lang="zh-CN" altLang="en-US" smtClean="0"/>
              <a:t>4</a:t>
            </a:fld>
            <a:endParaRPr lang="zh-CN" altLang="en-US"/>
          </a:p>
        </p:txBody>
      </p:sp>
    </p:spTree>
    <p:extLst>
      <p:ext uri="{BB962C8B-B14F-4D97-AF65-F5344CB8AC3E}">
        <p14:creationId xmlns:p14="http://schemas.microsoft.com/office/powerpoint/2010/main" val="2546951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99742A21-F4C3-4156-BC40-4492B87D2694}"/>
              </a:ext>
            </a:extLst>
          </p:cNvPr>
          <p:cNvSpPr>
            <a:spLocks noGrp="1"/>
          </p:cNvSpPr>
          <p:nvPr>
            <p:ph idx="1"/>
          </p:nvPr>
        </p:nvSpPr>
        <p:spPr>
          <a:xfrm>
            <a:off x="414689" y="891973"/>
            <a:ext cx="11412550" cy="5706790"/>
          </a:xfrm>
        </p:spPr>
        <p:txBody>
          <a:bodyPr>
            <a:normAutofit/>
          </a:bodyPr>
          <a:lstStyle/>
          <a:p>
            <a:r>
              <a:rPr lang="en-US" altLang="zh-CN" sz="1800" dirty="0">
                <a:effectLst/>
                <a:latin typeface="Times New Roman" panose="02020603050405020304" pitchFamily="18" charset="0"/>
                <a:ea typeface="等线" panose="02010600030101010101" pitchFamily="2" charset="-122"/>
              </a:rPr>
              <a:t> Contributions of this paper </a:t>
            </a:r>
          </a:p>
          <a:p>
            <a:pPr lvl="1"/>
            <a:r>
              <a:rPr lang="en-US" altLang="zh-CN" sz="1800" kern="100" dirty="0">
                <a:ea typeface="等线" panose="02010600030101010101" pitchFamily="2" charset="-122"/>
              </a:rPr>
              <a:t>T</a:t>
            </a:r>
            <a:r>
              <a:rPr lang="en-US" altLang="zh-CN" sz="1800" kern="100" dirty="0">
                <a:effectLst/>
                <a:latin typeface="Times New Roman" panose="02020603050405020304" pitchFamily="18" charset="0"/>
                <a:ea typeface="等线" panose="02010600030101010101" pitchFamily="2" charset="-122"/>
                <a:cs typeface="Times New Roman" panose="02020603050405020304" pitchFamily="18" charset="0"/>
              </a:rPr>
              <a:t>he contributions of this paper are threefold. </a:t>
            </a:r>
          </a:p>
          <a:p>
            <a:pPr lvl="2"/>
            <a:r>
              <a:rPr lang="en-US" altLang="zh-CN" kern="100" dirty="0">
                <a:effectLst/>
                <a:latin typeface="Times New Roman" panose="02020603050405020304" pitchFamily="18" charset="0"/>
                <a:ea typeface="等线" panose="02010600030101010101" pitchFamily="2" charset="-122"/>
                <a:cs typeface="Times New Roman" panose="02020603050405020304" pitchFamily="18" charset="0"/>
              </a:rPr>
              <a:t>First, it introduces a concrete UCD scheme that not only elevates the pooling level but also incorporates incentive-compatible mechanisms.</a:t>
            </a:r>
          </a:p>
          <a:p>
            <a:pPr lvl="2"/>
            <a:r>
              <a:rPr lang="en-US" altLang="zh-CN" kern="100" dirty="0">
                <a:effectLst/>
                <a:latin typeface="Times New Roman" panose="02020603050405020304" pitchFamily="18" charset="0"/>
                <a:ea typeface="等线" panose="02010600030101010101" pitchFamily="2" charset="-122"/>
                <a:cs typeface="Times New Roman" panose="02020603050405020304" pitchFamily="18" charset="0"/>
              </a:rPr>
              <a:t>Second, </a:t>
            </a:r>
            <a:r>
              <a:rPr lang="en-US" altLang="zh-CN" kern="100" dirty="0">
                <a:ea typeface="等线" panose="02010600030101010101" pitchFamily="2" charset="-122"/>
              </a:rPr>
              <a:t>This paper </a:t>
            </a:r>
            <a:r>
              <a:rPr lang="en-US" altLang="zh-CN" kern="100" dirty="0">
                <a:effectLst/>
                <a:latin typeface="Times New Roman" panose="02020603050405020304" pitchFamily="18" charset="0"/>
                <a:ea typeface="等线" panose="02010600030101010101" pitchFamily="2" charset="-122"/>
                <a:cs typeface="Times New Roman" panose="02020603050405020304" pitchFamily="18" charset="0"/>
              </a:rPr>
              <a:t>combines the design of a UCD system for the BPEE with the development of a multi-pillar pension insurance system. The proposed model reduces the fiscal burden on the first pillar without increasing contribution burdens on employers or individuals, while simultaneously expanding coverage, scale, and benefit adequacy of the second and third pillars. </a:t>
            </a:r>
          </a:p>
          <a:p>
            <a:pPr lvl="2"/>
            <a:r>
              <a:rPr lang="en-US" altLang="zh-CN" kern="100" dirty="0">
                <a:effectLst/>
                <a:latin typeface="Times New Roman" panose="02020603050405020304" pitchFamily="18" charset="0"/>
                <a:ea typeface="等线" panose="02010600030101010101" pitchFamily="2" charset="-122"/>
                <a:cs typeface="Times New Roman" panose="02020603050405020304" pitchFamily="18" charset="0"/>
              </a:rPr>
              <a:t>Third, the proposed system supports the implementation of delayed retirement policies by strengthening incentives for workers to postpone retirement.</a:t>
            </a:r>
            <a:endParaRPr lang="zh-CN" altLang="zh-CN"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en-US" altLang="zh-CN" sz="1800" dirty="0">
              <a:effectLst/>
              <a:latin typeface="Times New Roman" panose="02020603050405020304" pitchFamily="18" charset="0"/>
              <a:ea typeface="等线" panose="02010600030101010101" pitchFamily="2" charset="-122"/>
            </a:endParaRPr>
          </a:p>
        </p:txBody>
      </p:sp>
      <p:sp>
        <p:nvSpPr>
          <p:cNvPr id="4" name="标题 4">
            <a:extLst>
              <a:ext uri="{FF2B5EF4-FFF2-40B4-BE49-F238E27FC236}">
                <a16:creationId xmlns:a16="http://schemas.microsoft.com/office/drawing/2014/main" id="{3084ECAA-8E56-43B6-AA86-5A5B8E0E5B49}"/>
              </a:ext>
            </a:extLst>
          </p:cNvPr>
          <p:cNvSpPr>
            <a:spLocks noGrp="1"/>
          </p:cNvSpPr>
          <p:nvPr>
            <p:ph type="title"/>
          </p:nvPr>
        </p:nvSpPr>
        <p:spPr>
          <a:xfrm>
            <a:off x="0" y="-1588"/>
            <a:ext cx="11626850" cy="454026"/>
          </a:xfrm>
        </p:spPr>
        <p:txBody>
          <a:bodyPr>
            <a:normAutofit/>
          </a:bodyPr>
          <a:lstStyle/>
          <a:p>
            <a:r>
              <a:rPr lang="en-US" altLang="zh-CN" sz="2400" b="1" dirty="0">
                <a:effectLst/>
                <a:latin typeface="Times New Roman" panose="02020603050405020304" pitchFamily="18" charset="0"/>
                <a:ea typeface="等线" panose="02010600030101010101" pitchFamily="2" charset="-122"/>
              </a:rPr>
              <a:t>1 Introduction </a:t>
            </a:r>
            <a:endParaRPr lang="zh-CN" altLang="en-US" dirty="0"/>
          </a:p>
        </p:txBody>
      </p:sp>
      <p:sp>
        <p:nvSpPr>
          <p:cNvPr id="2" name="灯片编号占位符 1">
            <a:extLst>
              <a:ext uri="{FF2B5EF4-FFF2-40B4-BE49-F238E27FC236}">
                <a16:creationId xmlns:a16="http://schemas.microsoft.com/office/drawing/2014/main" id="{80EA593D-51CA-44C6-9423-B8FC5134D6B8}"/>
              </a:ext>
            </a:extLst>
          </p:cNvPr>
          <p:cNvSpPr>
            <a:spLocks noGrp="1"/>
          </p:cNvSpPr>
          <p:nvPr>
            <p:ph type="sldNum" sz="quarter" idx="12"/>
          </p:nvPr>
        </p:nvSpPr>
        <p:spPr/>
        <p:txBody>
          <a:bodyPr/>
          <a:lstStyle/>
          <a:p>
            <a:fld id="{95F28DFE-3F8E-4102-9857-4B52792BF0B2}" type="slidenum">
              <a:rPr lang="zh-CN" altLang="en-US" smtClean="0"/>
              <a:t>5</a:t>
            </a:fld>
            <a:endParaRPr lang="zh-CN" altLang="en-US"/>
          </a:p>
        </p:txBody>
      </p:sp>
    </p:spTree>
    <p:extLst>
      <p:ext uri="{BB962C8B-B14F-4D97-AF65-F5344CB8AC3E}">
        <p14:creationId xmlns:p14="http://schemas.microsoft.com/office/powerpoint/2010/main" val="361389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C4FA77-6BDA-4316-A1C0-0AF321DBB48C}"/>
              </a:ext>
            </a:extLst>
          </p:cNvPr>
          <p:cNvSpPr>
            <a:spLocks noGrp="1"/>
          </p:cNvSpPr>
          <p:nvPr>
            <p:ph type="title"/>
          </p:nvPr>
        </p:nvSpPr>
        <p:spPr/>
        <p:txBody>
          <a:bodyPr>
            <a:normAutofit/>
          </a:bodyPr>
          <a:lstStyle/>
          <a:p>
            <a:r>
              <a:rPr lang="en-US" altLang="zh-CN" sz="2400" b="1" kern="100" dirty="0">
                <a:effectLst/>
                <a:latin typeface="Times New Roman" panose="02020603050405020304" pitchFamily="18" charset="0"/>
                <a:ea typeface="宋体" panose="02010600030101010101" pitchFamily="2" charset="-122"/>
                <a:cs typeface="Times New Roman" panose="02020603050405020304" pitchFamily="18" charset="0"/>
              </a:rPr>
              <a:t>2 Institutional Context and Literature Review</a:t>
            </a:r>
            <a:endParaRPr lang="zh-CN" altLang="en-US" dirty="0"/>
          </a:p>
        </p:txBody>
      </p:sp>
      <p:sp>
        <p:nvSpPr>
          <p:cNvPr id="3" name="内容占位符 2">
            <a:extLst>
              <a:ext uri="{FF2B5EF4-FFF2-40B4-BE49-F238E27FC236}">
                <a16:creationId xmlns:a16="http://schemas.microsoft.com/office/drawing/2014/main" id="{52B3CF54-4D53-465C-A759-3B0598307F26}"/>
              </a:ext>
            </a:extLst>
          </p:cNvPr>
          <p:cNvSpPr>
            <a:spLocks noGrp="1"/>
          </p:cNvSpPr>
          <p:nvPr>
            <p:ph idx="1"/>
          </p:nvPr>
        </p:nvSpPr>
        <p:spPr/>
        <p:txBody>
          <a:bodyPr/>
          <a:lstStyle/>
          <a:p>
            <a:r>
              <a:rPr lang="en-US" altLang="zh-CN" sz="1800" b="1" kern="100" dirty="0">
                <a:effectLst/>
                <a:ea typeface="宋体" panose="02010600030101010101" pitchFamily="2" charset="-122"/>
              </a:rPr>
              <a:t>2.1 </a:t>
            </a:r>
            <a:r>
              <a:rPr lang="en-US" altLang="zh-CN" sz="1800" b="1" kern="100" dirty="0">
                <a:effectLst/>
                <a:ea typeface="等线" panose="02010600030101010101" pitchFamily="2" charset="-122"/>
              </a:rPr>
              <a:t>Current System of China’s BPEE</a:t>
            </a:r>
          </a:p>
          <a:p>
            <a:pPr marL="355600" lvl="1" indent="0" algn="ctr">
              <a:buNone/>
            </a:pPr>
            <a:r>
              <a:rPr lang="en-US" altLang="zh-CN" sz="1800" b="1" kern="100" dirty="0">
                <a:effectLst/>
                <a:ea typeface="等线 Light" panose="02010600030101010101" pitchFamily="2" charset="-122"/>
              </a:rPr>
              <a:t>Figure 1. National Coordinated Adjustment Mechanism for the BPEE</a:t>
            </a:r>
            <a:endParaRPr lang="zh-CN" altLang="zh-CN" sz="1800" kern="100" dirty="0">
              <a:effectLst/>
              <a:ea typeface="等线 Light" panose="02010600030101010101" pitchFamily="2" charset="-122"/>
            </a:endParaRPr>
          </a:p>
          <a:p>
            <a:pPr marL="0" indent="0">
              <a:buNone/>
            </a:pPr>
            <a:endParaRPr lang="zh-CN" altLang="zh-CN" sz="1800" kern="100" dirty="0">
              <a:effectLst/>
              <a:ea typeface="等线" panose="02010600030101010101" pitchFamily="2" charset="-122"/>
            </a:endParaRPr>
          </a:p>
          <a:p>
            <a:endParaRPr lang="zh-CN" altLang="en-US" dirty="0"/>
          </a:p>
        </p:txBody>
      </p:sp>
      <p:pic>
        <p:nvPicPr>
          <p:cNvPr id="5" name="图片 4">
            <a:extLst>
              <a:ext uri="{FF2B5EF4-FFF2-40B4-BE49-F238E27FC236}">
                <a16:creationId xmlns:a16="http://schemas.microsoft.com/office/drawing/2014/main" id="{B64A6DD7-2C51-45B3-8845-8F6B9B65BA36}"/>
              </a:ext>
            </a:extLst>
          </p:cNvPr>
          <p:cNvPicPr>
            <a:picLocks noChangeAspect="1"/>
          </p:cNvPicPr>
          <p:nvPr/>
        </p:nvPicPr>
        <p:blipFill>
          <a:blip r:embed="rId3"/>
          <a:stretch>
            <a:fillRect/>
          </a:stretch>
        </p:blipFill>
        <p:spPr>
          <a:xfrm>
            <a:off x="1920277" y="1734314"/>
            <a:ext cx="8271772" cy="4698236"/>
          </a:xfrm>
          <a:prstGeom prst="rect">
            <a:avLst/>
          </a:prstGeom>
        </p:spPr>
      </p:pic>
      <p:sp>
        <p:nvSpPr>
          <p:cNvPr id="4" name="灯片编号占位符 3">
            <a:extLst>
              <a:ext uri="{FF2B5EF4-FFF2-40B4-BE49-F238E27FC236}">
                <a16:creationId xmlns:a16="http://schemas.microsoft.com/office/drawing/2014/main" id="{ABD2A67B-A5E0-4679-9228-38B0909F1952}"/>
              </a:ext>
            </a:extLst>
          </p:cNvPr>
          <p:cNvSpPr>
            <a:spLocks noGrp="1"/>
          </p:cNvSpPr>
          <p:nvPr>
            <p:ph type="sldNum" sz="quarter" idx="12"/>
          </p:nvPr>
        </p:nvSpPr>
        <p:spPr/>
        <p:txBody>
          <a:bodyPr/>
          <a:lstStyle/>
          <a:p>
            <a:fld id="{95F28DFE-3F8E-4102-9857-4B52792BF0B2}" type="slidenum">
              <a:rPr lang="zh-CN" altLang="en-US" smtClean="0"/>
              <a:t>6</a:t>
            </a:fld>
            <a:endParaRPr lang="zh-CN" altLang="en-US"/>
          </a:p>
        </p:txBody>
      </p:sp>
    </p:spTree>
    <p:extLst>
      <p:ext uri="{BB962C8B-B14F-4D97-AF65-F5344CB8AC3E}">
        <p14:creationId xmlns:p14="http://schemas.microsoft.com/office/powerpoint/2010/main" val="2852534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52B3CF54-4D53-465C-A759-3B0598307F26}"/>
              </a:ext>
            </a:extLst>
          </p:cNvPr>
          <p:cNvSpPr>
            <a:spLocks noGrp="1"/>
          </p:cNvSpPr>
          <p:nvPr>
            <p:ph idx="1"/>
          </p:nvPr>
        </p:nvSpPr>
        <p:spPr/>
        <p:txBody>
          <a:bodyPr>
            <a:normAutofit/>
          </a:bodyPr>
          <a:lstStyle/>
          <a:p>
            <a:r>
              <a:rPr lang="en-US" altLang="zh-CN" sz="1800" b="1" kern="100" dirty="0">
                <a:effectLst/>
                <a:ea typeface="宋体" panose="02010600030101010101" pitchFamily="2" charset="-122"/>
              </a:rPr>
              <a:t>2.2 </a:t>
            </a:r>
            <a:r>
              <a:rPr lang="en-US" altLang="zh-CN" sz="1800" dirty="0">
                <a:effectLst/>
                <a:ea typeface="宋体" panose="02010600030101010101" pitchFamily="2" charset="-122"/>
              </a:rPr>
              <a:t>Issues in the Current System </a:t>
            </a:r>
          </a:p>
          <a:p>
            <a:pPr lvl="1"/>
            <a:r>
              <a:rPr lang="en-US" altLang="zh-CN" sz="1800" dirty="0">
                <a:effectLst/>
                <a:ea typeface="等线" panose="02010600030101010101" pitchFamily="2" charset="-122"/>
              </a:rPr>
              <a:t>First, the </a:t>
            </a:r>
            <a:r>
              <a:rPr lang="en-US" altLang="zh-CN" sz="1800" b="1" dirty="0">
                <a:effectLst/>
                <a:ea typeface="等线" panose="02010600030101010101" pitchFamily="2" charset="-122"/>
              </a:rPr>
              <a:t>coordinated</a:t>
            </a:r>
            <a:r>
              <a:rPr lang="en-US" altLang="zh-CN" sz="1800" dirty="0">
                <a:effectLst/>
                <a:ea typeface="等线" panose="02010600030101010101" pitchFamily="2" charset="-122"/>
              </a:rPr>
              <a:t> adjustment mechanism may lead to equity concerns in practice.</a:t>
            </a:r>
          </a:p>
          <a:p>
            <a:pPr lvl="2"/>
            <a:r>
              <a:rPr lang="en-US" altLang="zh-CN" dirty="0">
                <a:effectLst/>
                <a:ea typeface="等线" panose="02010600030101010101" pitchFamily="2" charset="-122"/>
              </a:rPr>
              <a:t>the mechanism does not ultimately address structural funding gaps </a:t>
            </a:r>
          </a:p>
          <a:p>
            <a:pPr lvl="2"/>
            <a:r>
              <a:rPr lang="en-US" altLang="zh-CN" dirty="0">
                <a:effectLst/>
                <a:ea typeface="等线" panose="02010600030101010101" pitchFamily="2" charset="-122"/>
              </a:rPr>
              <a:t>Moreover, it has led to </a:t>
            </a:r>
            <a:r>
              <a:rPr lang="en-US" altLang="zh-CN" dirty="0">
                <a:effectLst/>
                <a:latin typeface="Times New Roman" panose="02020603050405020304" pitchFamily="18" charset="0"/>
                <a:ea typeface="宋体" panose="02010600030101010101" pitchFamily="2" charset="-122"/>
              </a:rPr>
              <a:t>unintended  </a:t>
            </a:r>
            <a:r>
              <a:rPr lang="en-US" altLang="zh-CN" dirty="0">
                <a:effectLst/>
                <a:ea typeface="等线" panose="02010600030101010101" pitchFamily="2" charset="-122"/>
              </a:rPr>
              <a:t>instances of “reverse redistribution”</a:t>
            </a:r>
            <a:r>
              <a:rPr lang="en-US" altLang="zh-CN" dirty="0">
                <a:ea typeface="宋体" panose="02010600030101010101" pitchFamily="2" charset="-122"/>
              </a:rPr>
              <a:t>.</a:t>
            </a:r>
            <a:r>
              <a:rPr lang="zh-CN" altLang="zh-CN" dirty="0"/>
              <a:t> </a:t>
            </a:r>
            <a:endParaRPr lang="en-US" altLang="zh-CN" kern="100" dirty="0">
              <a:ea typeface="等线" panose="02010600030101010101" pitchFamily="2" charset="-122"/>
            </a:endParaRPr>
          </a:p>
          <a:p>
            <a:pPr lvl="1"/>
            <a:r>
              <a:rPr lang="en-US" altLang="zh-CN" sz="1800" dirty="0">
                <a:effectLst/>
                <a:ea typeface="等线" panose="02010600030101010101" pitchFamily="2" charset="-122"/>
              </a:rPr>
              <a:t>Second, the implementation of the</a:t>
            </a:r>
            <a:r>
              <a:rPr lang="en-US" altLang="zh-CN" sz="1800" b="1" dirty="0">
                <a:effectLst/>
                <a:ea typeface="等线" panose="02010600030101010101" pitchFamily="2" charset="-122"/>
              </a:rPr>
              <a:t> coordinated</a:t>
            </a:r>
            <a:r>
              <a:rPr lang="en-US" altLang="zh-CN" sz="1800" dirty="0">
                <a:effectLst/>
                <a:ea typeface="等线" panose="02010600030101010101" pitchFamily="2" charset="-122"/>
              </a:rPr>
              <a:t> adjustment mechanism may induce moral hazard among local governments. </a:t>
            </a:r>
          </a:p>
          <a:p>
            <a:pPr lvl="1"/>
            <a:r>
              <a:rPr lang="en-US" altLang="zh-CN" sz="1800" dirty="0">
                <a:effectLst/>
                <a:latin typeface="Times New Roman" panose="02020603050405020304" pitchFamily="18" charset="0"/>
                <a:ea typeface="宋体" panose="02010600030101010101" pitchFamily="2" charset="-122"/>
              </a:rPr>
              <a:t>The adjustment mechanism has failed to address deeper structural issues, such as pension inequality, the challenges of transferring pension benefits for interprovincially mobile workers. </a:t>
            </a:r>
            <a:endParaRPr lang="zh-CN" altLang="zh-CN" sz="1800" kern="100" dirty="0">
              <a:effectLst/>
              <a:ea typeface="等线" panose="02010600030101010101" pitchFamily="2" charset="-122"/>
            </a:endParaRPr>
          </a:p>
          <a:p>
            <a:endParaRPr lang="zh-CN" altLang="en-US" sz="1800" dirty="0"/>
          </a:p>
        </p:txBody>
      </p:sp>
      <p:sp>
        <p:nvSpPr>
          <p:cNvPr id="4" name="标题 1">
            <a:extLst>
              <a:ext uri="{FF2B5EF4-FFF2-40B4-BE49-F238E27FC236}">
                <a16:creationId xmlns:a16="http://schemas.microsoft.com/office/drawing/2014/main" id="{6379A8C6-7ECE-4BFC-AEBE-CEB55CAA207A}"/>
              </a:ext>
            </a:extLst>
          </p:cNvPr>
          <p:cNvSpPr>
            <a:spLocks noGrp="1"/>
          </p:cNvSpPr>
          <p:nvPr>
            <p:ph type="title"/>
          </p:nvPr>
        </p:nvSpPr>
        <p:spPr>
          <a:xfrm>
            <a:off x="0" y="-1588"/>
            <a:ext cx="11626850" cy="454026"/>
          </a:xfrm>
        </p:spPr>
        <p:txBody>
          <a:bodyPr>
            <a:normAutofit/>
          </a:bodyPr>
          <a:lstStyle/>
          <a:p>
            <a:r>
              <a:rPr lang="en-US" altLang="zh-CN" sz="2400" b="1" kern="100" dirty="0">
                <a:effectLst/>
                <a:latin typeface="Times New Roman" panose="02020603050405020304" pitchFamily="18" charset="0"/>
                <a:ea typeface="宋体" panose="02010600030101010101" pitchFamily="2" charset="-122"/>
                <a:cs typeface="Times New Roman" panose="02020603050405020304" pitchFamily="18" charset="0"/>
              </a:rPr>
              <a:t>2 Institutional Context and Literature Review</a:t>
            </a:r>
            <a:endParaRPr lang="zh-CN" altLang="en-US" dirty="0"/>
          </a:p>
        </p:txBody>
      </p:sp>
      <p:sp>
        <p:nvSpPr>
          <p:cNvPr id="2" name="灯片编号占位符 1">
            <a:extLst>
              <a:ext uri="{FF2B5EF4-FFF2-40B4-BE49-F238E27FC236}">
                <a16:creationId xmlns:a16="http://schemas.microsoft.com/office/drawing/2014/main" id="{46676CF9-7895-4DB6-AFB6-6BA92C2504D5}"/>
              </a:ext>
            </a:extLst>
          </p:cNvPr>
          <p:cNvSpPr>
            <a:spLocks noGrp="1"/>
          </p:cNvSpPr>
          <p:nvPr>
            <p:ph type="sldNum" sz="quarter" idx="12"/>
          </p:nvPr>
        </p:nvSpPr>
        <p:spPr/>
        <p:txBody>
          <a:bodyPr/>
          <a:lstStyle/>
          <a:p>
            <a:fld id="{95F28DFE-3F8E-4102-9857-4B52792BF0B2}" type="slidenum">
              <a:rPr lang="zh-CN" altLang="en-US" smtClean="0"/>
              <a:t>7</a:t>
            </a:fld>
            <a:endParaRPr lang="zh-CN" altLang="en-US"/>
          </a:p>
        </p:txBody>
      </p:sp>
    </p:spTree>
    <p:extLst>
      <p:ext uri="{BB962C8B-B14F-4D97-AF65-F5344CB8AC3E}">
        <p14:creationId xmlns:p14="http://schemas.microsoft.com/office/powerpoint/2010/main" val="2706177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52B3CF54-4D53-465C-A759-3B0598307F26}"/>
              </a:ext>
            </a:extLst>
          </p:cNvPr>
          <p:cNvSpPr>
            <a:spLocks noGrp="1"/>
          </p:cNvSpPr>
          <p:nvPr>
            <p:ph idx="1"/>
          </p:nvPr>
        </p:nvSpPr>
        <p:spPr/>
        <p:txBody>
          <a:bodyPr/>
          <a:lstStyle/>
          <a:p>
            <a:pPr algn="just">
              <a:lnSpc>
                <a:spcPct val="115000"/>
              </a:lnSpc>
            </a:pPr>
            <a:r>
              <a:rPr lang="en-US" altLang="zh-CN" sz="1800" kern="100" dirty="0">
                <a:effectLst/>
                <a:ea typeface="宋体" panose="02010600030101010101" pitchFamily="2" charset="-122"/>
              </a:rPr>
              <a:t>2.3 </a:t>
            </a:r>
            <a:r>
              <a:rPr lang="en-US" altLang="zh-CN" sz="1800" kern="100" dirty="0">
                <a:solidFill>
                  <a:srgbClr val="404040"/>
                </a:solidFill>
                <a:effectLst/>
                <a:ea typeface="等线" panose="02010600030101010101" pitchFamily="2" charset="-122"/>
              </a:rPr>
              <a:t>Literature Review</a:t>
            </a:r>
            <a:endParaRPr lang="zh-CN" altLang="zh-CN" sz="1800" kern="100" dirty="0">
              <a:effectLst/>
              <a:ea typeface="等线" panose="02010600030101010101" pitchFamily="2" charset="-122"/>
            </a:endParaRPr>
          </a:p>
          <a:p>
            <a:pPr marL="0" indent="0" algn="ctr">
              <a:buNone/>
            </a:pPr>
            <a:r>
              <a:rPr lang="en-US" altLang="zh-CN" sz="1800" dirty="0">
                <a:solidFill>
                  <a:srgbClr val="404040"/>
                </a:solidFill>
                <a:effectLst/>
                <a:ea typeface="等线" panose="02010600030101010101" pitchFamily="2" charset="-122"/>
              </a:rPr>
              <a:t>Table 1  </a:t>
            </a:r>
            <a:r>
              <a:rPr lang="en-US" altLang="zh-CN" sz="1800" kern="100" dirty="0">
                <a:effectLst/>
                <a:ea typeface="等线 Light" panose="02010600030101010101" pitchFamily="2" charset="-122"/>
              </a:rPr>
              <a:t>Existing Proposals for National Pooling of the BPEE</a:t>
            </a:r>
            <a:endParaRPr lang="zh-CN" altLang="zh-CN" sz="1800" kern="100" dirty="0">
              <a:effectLst/>
              <a:ea typeface="等线 Light" panose="02010600030101010101" pitchFamily="2" charset="-122"/>
            </a:endParaRPr>
          </a:p>
          <a:p>
            <a:endParaRPr lang="zh-CN" altLang="en-US" dirty="0"/>
          </a:p>
        </p:txBody>
      </p:sp>
      <p:graphicFrame>
        <p:nvGraphicFramePr>
          <p:cNvPr id="4" name="表格 3">
            <a:extLst>
              <a:ext uri="{FF2B5EF4-FFF2-40B4-BE49-F238E27FC236}">
                <a16:creationId xmlns:a16="http://schemas.microsoft.com/office/drawing/2014/main" id="{193C0FCB-55FC-47AD-8A0F-89EE3888CBB5}"/>
              </a:ext>
            </a:extLst>
          </p:cNvPr>
          <p:cNvGraphicFramePr>
            <a:graphicFrameLocks noGrp="1"/>
          </p:cNvGraphicFramePr>
          <p:nvPr>
            <p:extLst>
              <p:ext uri="{D42A27DB-BD31-4B8C-83A1-F6EECF244321}">
                <p14:modId xmlns:p14="http://schemas.microsoft.com/office/powerpoint/2010/main" val="331092420"/>
              </p:ext>
            </p:extLst>
          </p:nvPr>
        </p:nvGraphicFramePr>
        <p:xfrm>
          <a:off x="799609" y="1619560"/>
          <a:ext cx="10337535" cy="4797590"/>
        </p:xfrm>
        <a:graphic>
          <a:graphicData uri="http://schemas.openxmlformats.org/drawingml/2006/table">
            <a:tbl>
              <a:tblPr firstRow="1" firstCol="1" bandRow="1">
                <a:tableStyleId>{5C22544A-7EE6-4342-B048-85BDC9FD1C3A}</a:tableStyleId>
              </a:tblPr>
              <a:tblGrid>
                <a:gridCol w="1858924">
                  <a:extLst>
                    <a:ext uri="{9D8B030D-6E8A-4147-A177-3AD203B41FA5}">
                      <a16:colId xmlns:a16="http://schemas.microsoft.com/office/drawing/2014/main" val="3410775886"/>
                    </a:ext>
                  </a:extLst>
                </a:gridCol>
                <a:gridCol w="8478611">
                  <a:extLst>
                    <a:ext uri="{9D8B030D-6E8A-4147-A177-3AD203B41FA5}">
                      <a16:colId xmlns:a16="http://schemas.microsoft.com/office/drawing/2014/main" val="2961686019"/>
                    </a:ext>
                  </a:extLst>
                </a:gridCol>
              </a:tblGrid>
              <a:tr h="324368">
                <a:tc>
                  <a:txBody>
                    <a:bodyPr/>
                    <a:lstStyle/>
                    <a:p>
                      <a:pPr algn="ctr"/>
                      <a:r>
                        <a:rPr lang="en-US" sz="1600" b="1" kern="100" dirty="0">
                          <a:solidFill>
                            <a:schemeClr val="tx1"/>
                          </a:solidFill>
                          <a:effectLst/>
                          <a:latin typeface="Times New Roman" panose="02020603050405020304" pitchFamily="18" charset="0"/>
                          <a:ea typeface="+mn-ea"/>
                          <a:cs typeface="Times New Roman" panose="02020603050405020304" pitchFamily="18" charset="0"/>
                        </a:rPr>
                        <a:t>Proposal Type</a:t>
                      </a:r>
                      <a:endParaRPr lang="zh-CN" sz="1600" b="1" kern="100" dirty="0">
                        <a:solidFill>
                          <a:schemeClr val="tx1"/>
                        </a:solidFill>
                        <a:effectLst/>
                        <a:latin typeface="Times New Roman" panose="02020603050405020304" pitchFamily="18" charset="0"/>
                        <a:ea typeface="+mn-ea"/>
                        <a:cs typeface="Times New Roman" panose="02020603050405020304" pitchFamily="18" charset="0"/>
                      </a:endParaRPr>
                    </a:p>
                  </a:txBody>
                  <a:tcPr marL="48348" marR="483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1600" b="1" kern="100" dirty="0">
                          <a:solidFill>
                            <a:schemeClr val="tx1"/>
                          </a:solidFill>
                          <a:effectLst/>
                          <a:latin typeface="Times New Roman" panose="02020603050405020304" pitchFamily="18" charset="0"/>
                          <a:ea typeface="+mn-ea"/>
                          <a:cs typeface="Times New Roman" panose="02020603050405020304" pitchFamily="18" charset="0"/>
                        </a:rPr>
                        <a:t>Key Features</a:t>
                      </a:r>
                      <a:endParaRPr lang="zh-CN" sz="1600" b="1" kern="100" dirty="0">
                        <a:solidFill>
                          <a:schemeClr val="tx1"/>
                        </a:solidFill>
                        <a:effectLst/>
                        <a:latin typeface="Times New Roman" panose="02020603050405020304" pitchFamily="18" charset="0"/>
                        <a:ea typeface="+mn-ea"/>
                        <a:cs typeface="Times New Roman" panose="02020603050405020304" pitchFamily="18" charset="0"/>
                      </a:endParaRPr>
                    </a:p>
                  </a:txBody>
                  <a:tcPr marL="48348" marR="483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1626600"/>
                  </a:ext>
                </a:extLst>
              </a:tr>
              <a:tr h="483482">
                <a:tc rowSpan="2">
                  <a:txBody>
                    <a:bodyPr/>
                    <a:lstStyle/>
                    <a:p>
                      <a:pPr algn="ctr"/>
                      <a:r>
                        <a:rPr lang="en-US" sz="1600" b="1" kern="100" dirty="0">
                          <a:solidFill>
                            <a:schemeClr val="tx1"/>
                          </a:solidFill>
                          <a:effectLst/>
                          <a:latin typeface="Times New Roman" panose="02020603050405020304" pitchFamily="18" charset="0"/>
                          <a:ea typeface="+mn-ea"/>
                          <a:cs typeface="Times New Roman" panose="02020603050405020304" pitchFamily="18" charset="0"/>
                        </a:rPr>
                        <a:t>Gradual Transition</a:t>
                      </a:r>
                      <a:endParaRPr lang="zh-CN" sz="1600" b="1" kern="100" dirty="0">
                        <a:solidFill>
                          <a:schemeClr val="tx1"/>
                        </a:solidFill>
                        <a:effectLst/>
                        <a:latin typeface="Times New Roman" panose="02020603050405020304" pitchFamily="18" charset="0"/>
                        <a:ea typeface="+mn-ea"/>
                        <a:cs typeface="Times New Roman" panose="02020603050405020304" pitchFamily="18" charset="0"/>
                      </a:endParaRPr>
                    </a:p>
                  </a:txBody>
                  <a:tcPr marL="48348" marR="483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1600" b="1" kern="100" dirty="0">
                          <a:solidFill>
                            <a:schemeClr val="tx1"/>
                          </a:solidFill>
                          <a:effectLst/>
                          <a:latin typeface="Times New Roman" panose="02020603050405020304" pitchFamily="18" charset="0"/>
                          <a:ea typeface="+mn-ea"/>
                          <a:cs typeface="Times New Roman" panose="02020603050405020304" pitchFamily="18" charset="0"/>
                        </a:rPr>
                        <a:t>Gradually reduce the weight of the provincial average wage to 0 in pension calculation, while increasing that of the national average wage.</a:t>
                      </a:r>
                      <a:endParaRPr lang="zh-CN" sz="1600" b="1" kern="100" dirty="0">
                        <a:solidFill>
                          <a:schemeClr val="tx1"/>
                        </a:solidFill>
                        <a:effectLst/>
                        <a:latin typeface="Times New Roman" panose="02020603050405020304" pitchFamily="18" charset="0"/>
                        <a:ea typeface="+mn-ea"/>
                        <a:cs typeface="Times New Roman" panose="02020603050405020304" pitchFamily="18" charset="0"/>
                      </a:endParaRPr>
                    </a:p>
                  </a:txBody>
                  <a:tcPr marL="48348" marR="483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611713665"/>
                  </a:ext>
                </a:extLst>
              </a:tr>
              <a:tr h="580178">
                <a:tc vMerge="1">
                  <a:txBody>
                    <a:bodyPr/>
                    <a:lstStyle/>
                    <a:p>
                      <a:endParaRPr lang="zh-CN" altLang="en-US"/>
                    </a:p>
                  </a:txBody>
                  <a:tcPr/>
                </a:tc>
                <a:tc>
                  <a:txBody>
                    <a:bodyPr/>
                    <a:lstStyle/>
                    <a:p>
                      <a:pPr algn="l"/>
                      <a:r>
                        <a:rPr lang="en-US" sz="1600" b="1" kern="100" dirty="0">
                          <a:solidFill>
                            <a:schemeClr val="tx1"/>
                          </a:solidFill>
                          <a:effectLst/>
                          <a:latin typeface="Times New Roman" panose="02020603050405020304" pitchFamily="18" charset="0"/>
                          <a:ea typeface="+mn-ea"/>
                          <a:cs typeface="Times New Roman" panose="02020603050405020304" pitchFamily="18" charset="0"/>
                        </a:rPr>
                        <a:t>Advantages</a:t>
                      </a:r>
                      <a:r>
                        <a:rPr lang="en-US" sz="1600" b="0" kern="100" dirty="0">
                          <a:solidFill>
                            <a:schemeClr val="tx1"/>
                          </a:solidFill>
                          <a:effectLst/>
                          <a:latin typeface="Times New Roman" panose="02020603050405020304" pitchFamily="18" charset="0"/>
                          <a:ea typeface="+mn-ea"/>
                          <a:cs typeface="Times New Roman" panose="02020603050405020304" pitchFamily="18" charset="0"/>
                        </a:rPr>
                        <a:t>: Lower resistance to reform.</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p>
                      <a:pPr algn="l"/>
                      <a:r>
                        <a:rPr lang="en-US" sz="1600" b="1" kern="100" dirty="0">
                          <a:solidFill>
                            <a:schemeClr val="tx1"/>
                          </a:solidFill>
                          <a:effectLst/>
                          <a:latin typeface="Times New Roman" panose="02020603050405020304" pitchFamily="18" charset="0"/>
                          <a:ea typeface="+mn-ea"/>
                          <a:cs typeface="Times New Roman" panose="02020603050405020304" pitchFamily="18" charset="0"/>
                        </a:rPr>
                        <a:t>Disadvantages</a:t>
                      </a:r>
                      <a:r>
                        <a:rPr lang="en-US" sz="1600" b="0" kern="100" dirty="0">
                          <a:solidFill>
                            <a:schemeClr val="tx1"/>
                          </a:solidFill>
                          <a:effectLst/>
                          <a:latin typeface="Times New Roman" panose="02020603050405020304" pitchFamily="18" charset="0"/>
                          <a:ea typeface="+mn-ea"/>
                          <a:cs typeface="Times New Roman" panose="02020603050405020304" pitchFamily="18" charset="0"/>
                        </a:rPr>
                        <a:t>: Resistance to parameter adjustments at each stage; difficult to control transition costs.</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txBody>
                  <a:tcPr marL="48348" marR="483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6581859"/>
                  </a:ext>
                </a:extLst>
              </a:tr>
              <a:tr h="386786">
                <a:tc rowSpan="2">
                  <a:txBody>
                    <a:bodyPr/>
                    <a:lstStyle/>
                    <a:p>
                      <a:pPr algn="ctr"/>
                      <a:r>
                        <a:rPr lang="en-US" sz="1600" b="1" kern="100" dirty="0">
                          <a:solidFill>
                            <a:schemeClr val="tx1"/>
                          </a:solidFill>
                          <a:effectLst/>
                          <a:latin typeface="Times New Roman" panose="02020603050405020304" pitchFamily="18" charset="0"/>
                          <a:ea typeface="+mn-ea"/>
                          <a:cs typeface="Times New Roman" panose="02020603050405020304" pitchFamily="18" charset="0"/>
                        </a:rPr>
                        <a:t>Immediate Implementation</a:t>
                      </a:r>
                      <a:endParaRPr lang="zh-CN" sz="1600" b="1" kern="100" dirty="0">
                        <a:solidFill>
                          <a:schemeClr val="tx1"/>
                        </a:solidFill>
                        <a:effectLst/>
                        <a:latin typeface="Times New Roman" panose="02020603050405020304" pitchFamily="18" charset="0"/>
                        <a:ea typeface="+mn-ea"/>
                        <a:cs typeface="Times New Roman" panose="02020603050405020304" pitchFamily="18" charset="0"/>
                      </a:endParaRPr>
                    </a:p>
                  </a:txBody>
                  <a:tcPr marL="48348" marR="483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1600" b="1" kern="100" dirty="0">
                          <a:solidFill>
                            <a:schemeClr val="tx1"/>
                          </a:solidFill>
                          <a:effectLst/>
                          <a:latin typeface="Times New Roman" panose="02020603050405020304" pitchFamily="18" charset="0"/>
                          <a:ea typeface="+mn-ea"/>
                          <a:cs typeface="Times New Roman" panose="02020603050405020304" pitchFamily="18" charset="0"/>
                        </a:rPr>
                        <a:t>Directly link pension benefits to the national average wage, removing the provincial wage factor.</a:t>
                      </a:r>
                      <a:endParaRPr lang="zh-CN" sz="1600" b="1" kern="100" dirty="0">
                        <a:solidFill>
                          <a:schemeClr val="tx1"/>
                        </a:solidFill>
                        <a:effectLst/>
                        <a:latin typeface="Times New Roman" panose="02020603050405020304" pitchFamily="18" charset="0"/>
                        <a:ea typeface="+mn-ea"/>
                        <a:cs typeface="Times New Roman" panose="02020603050405020304" pitchFamily="18" charset="0"/>
                      </a:endParaRPr>
                    </a:p>
                  </a:txBody>
                  <a:tcPr marL="48348" marR="483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233200507"/>
                  </a:ext>
                </a:extLst>
              </a:tr>
              <a:tr h="662550">
                <a:tc vMerge="1">
                  <a:txBody>
                    <a:bodyPr/>
                    <a:lstStyle/>
                    <a:p>
                      <a:endParaRPr lang="zh-CN" altLang="en-US"/>
                    </a:p>
                  </a:txBody>
                  <a:tcPr/>
                </a:tc>
                <a:tc>
                  <a:txBody>
                    <a:bodyPr/>
                    <a:lstStyle/>
                    <a:p>
                      <a:pPr algn="l"/>
                      <a:r>
                        <a:rPr lang="en-US" sz="1600" b="1" kern="100" dirty="0">
                          <a:solidFill>
                            <a:schemeClr val="tx1"/>
                          </a:solidFill>
                          <a:effectLst/>
                          <a:latin typeface="Times New Roman" panose="02020603050405020304" pitchFamily="18" charset="0"/>
                          <a:ea typeface="+mn-ea"/>
                          <a:cs typeface="Times New Roman" panose="02020603050405020304" pitchFamily="18" charset="0"/>
                        </a:rPr>
                        <a:t>Advantages:</a:t>
                      </a:r>
                      <a:r>
                        <a:rPr lang="en-US" sz="1600" b="0" kern="100" dirty="0">
                          <a:solidFill>
                            <a:schemeClr val="tx1"/>
                          </a:solidFill>
                          <a:effectLst/>
                          <a:latin typeface="Times New Roman" panose="02020603050405020304" pitchFamily="18" charset="0"/>
                          <a:ea typeface="+mn-ea"/>
                          <a:cs typeface="Times New Roman" panose="02020603050405020304" pitchFamily="18" charset="0"/>
                        </a:rPr>
                        <a:t> Rapid implementation; improves benefits for retirees in low-income regions.</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p>
                      <a:pPr algn="l"/>
                      <a:r>
                        <a:rPr lang="en-US" sz="1600" b="1" kern="100" dirty="0">
                          <a:solidFill>
                            <a:schemeClr val="tx1"/>
                          </a:solidFill>
                          <a:effectLst/>
                          <a:latin typeface="Times New Roman" panose="02020603050405020304" pitchFamily="18" charset="0"/>
                          <a:ea typeface="+mn-ea"/>
                          <a:cs typeface="Times New Roman" panose="02020603050405020304" pitchFamily="18" charset="0"/>
                        </a:rPr>
                        <a:t>Disadvantages:</a:t>
                      </a:r>
                      <a:r>
                        <a:rPr lang="en-US" sz="1600" b="0" kern="100" dirty="0">
                          <a:solidFill>
                            <a:schemeClr val="tx1"/>
                          </a:solidFill>
                          <a:effectLst/>
                          <a:latin typeface="Times New Roman" panose="02020603050405020304" pitchFamily="18" charset="0"/>
                          <a:ea typeface="+mn-ea"/>
                          <a:cs typeface="Times New Roman" panose="02020603050405020304" pitchFamily="18" charset="0"/>
                        </a:rPr>
                        <a:t> Generates strong redistributive effects; likely faces opposition from higher-income regions.</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txBody>
                  <a:tcPr marL="48348" marR="483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99902007"/>
                  </a:ext>
                </a:extLst>
              </a:tr>
              <a:tr h="386786">
                <a:tc rowSpan="2">
                  <a:txBody>
                    <a:bodyPr/>
                    <a:lstStyle/>
                    <a:p>
                      <a:pPr algn="ctr"/>
                      <a:r>
                        <a:rPr lang="en-US" sz="1600" b="1" kern="100" dirty="0">
                          <a:solidFill>
                            <a:schemeClr val="tx1"/>
                          </a:solidFill>
                          <a:effectLst/>
                          <a:latin typeface="Times New Roman" panose="02020603050405020304" pitchFamily="18" charset="0"/>
                          <a:ea typeface="+mn-ea"/>
                          <a:cs typeface="Times New Roman" panose="02020603050405020304" pitchFamily="18" charset="0"/>
                        </a:rPr>
                        <a:t>Central + Local Pensions</a:t>
                      </a:r>
                      <a:endParaRPr lang="zh-CN" sz="1600" b="1" kern="100" dirty="0">
                        <a:solidFill>
                          <a:schemeClr val="tx1"/>
                        </a:solidFill>
                        <a:effectLst/>
                        <a:latin typeface="Times New Roman" panose="02020603050405020304" pitchFamily="18" charset="0"/>
                        <a:ea typeface="+mn-ea"/>
                        <a:cs typeface="Times New Roman" panose="02020603050405020304" pitchFamily="18" charset="0"/>
                      </a:endParaRPr>
                    </a:p>
                  </a:txBody>
                  <a:tcPr marL="48348" marR="483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1600" b="1" kern="100" dirty="0">
                          <a:solidFill>
                            <a:schemeClr val="tx1"/>
                          </a:solidFill>
                          <a:effectLst/>
                          <a:latin typeface="Times New Roman" panose="02020603050405020304" pitchFamily="18" charset="0"/>
                          <a:ea typeface="+mn-ea"/>
                          <a:cs typeface="Times New Roman" panose="02020603050405020304" pitchFamily="18" charset="0"/>
                        </a:rPr>
                        <a:t>Combine a uniform central basic pension with a supplementary local pension reflecting regional economic conditions.</a:t>
                      </a:r>
                      <a:endParaRPr lang="zh-CN" sz="1600" b="1" kern="100" dirty="0">
                        <a:solidFill>
                          <a:schemeClr val="tx1"/>
                        </a:solidFill>
                        <a:effectLst/>
                        <a:latin typeface="Times New Roman" panose="02020603050405020304" pitchFamily="18" charset="0"/>
                        <a:ea typeface="+mn-ea"/>
                        <a:cs typeface="Times New Roman" panose="02020603050405020304" pitchFamily="18" charset="0"/>
                      </a:endParaRPr>
                    </a:p>
                  </a:txBody>
                  <a:tcPr marL="48348" marR="483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637697053"/>
                  </a:ext>
                </a:extLst>
              </a:tr>
              <a:tr h="580178">
                <a:tc vMerge="1">
                  <a:txBody>
                    <a:bodyPr/>
                    <a:lstStyle/>
                    <a:p>
                      <a:endParaRPr lang="zh-CN" altLang="en-US"/>
                    </a:p>
                  </a:txBody>
                  <a:tcPr/>
                </a:tc>
                <a:tc>
                  <a:txBody>
                    <a:bodyPr/>
                    <a:lstStyle/>
                    <a:p>
                      <a:pPr algn="l"/>
                      <a:r>
                        <a:rPr lang="en-US" sz="1600" b="1" kern="100" dirty="0">
                          <a:solidFill>
                            <a:schemeClr val="tx1"/>
                          </a:solidFill>
                          <a:effectLst/>
                          <a:latin typeface="Times New Roman" panose="02020603050405020304" pitchFamily="18" charset="0"/>
                          <a:ea typeface="+mn-ea"/>
                          <a:cs typeface="Times New Roman" panose="02020603050405020304" pitchFamily="18" charset="0"/>
                        </a:rPr>
                        <a:t>Advantages</a:t>
                      </a:r>
                      <a:r>
                        <a:rPr lang="en-US" sz="1600" b="0" kern="100" dirty="0">
                          <a:solidFill>
                            <a:schemeClr val="tx1"/>
                          </a:solidFill>
                          <a:effectLst/>
                          <a:latin typeface="Times New Roman" panose="02020603050405020304" pitchFamily="18" charset="0"/>
                          <a:ea typeface="+mn-ea"/>
                          <a:cs typeface="Times New Roman" panose="02020603050405020304" pitchFamily="18" charset="0"/>
                        </a:rPr>
                        <a:t>: Balances national uniformity with regional economic disparities.</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p>
                      <a:pPr algn="l"/>
                      <a:r>
                        <a:rPr lang="en-US" sz="1600" b="1" kern="100" dirty="0">
                          <a:solidFill>
                            <a:schemeClr val="tx1"/>
                          </a:solidFill>
                          <a:effectLst/>
                          <a:latin typeface="Times New Roman" panose="02020603050405020304" pitchFamily="18" charset="0"/>
                          <a:ea typeface="+mn-ea"/>
                          <a:cs typeface="Times New Roman" panose="02020603050405020304" pitchFamily="18" charset="0"/>
                        </a:rPr>
                        <a:t>Disadvantages</a:t>
                      </a:r>
                      <a:r>
                        <a:rPr lang="en-US" sz="1600" b="0" kern="100" dirty="0">
                          <a:solidFill>
                            <a:schemeClr val="tx1"/>
                          </a:solidFill>
                          <a:effectLst/>
                          <a:latin typeface="Times New Roman" panose="02020603050405020304" pitchFamily="18" charset="0"/>
                          <a:ea typeface="+mn-ea"/>
                          <a:cs typeface="Times New Roman" panose="02020603050405020304" pitchFamily="18" charset="0"/>
                        </a:rPr>
                        <a:t>: Does not fully resolve the portability of pension benefits for mobile workers.</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txBody>
                  <a:tcPr marL="48348" marR="483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86754326"/>
                  </a:ext>
                </a:extLst>
              </a:tr>
              <a:tr h="483482">
                <a:tc rowSpan="2">
                  <a:txBody>
                    <a:bodyPr/>
                    <a:lstStyle/>
                    <a:p>
                      <a:pPr algn="ctr"/>
                      <a:r>
                        <a:rPr lang="en-US" sz="1600" b="1" kern="100" dirty="0">
                          <a:solidFill>
                            <a:schemeClr val="tx1"/>
                          </a:solidFill>
                          <a:effectLst/>
                          <a:latin typeface="Times New Roman" panose="02020603050405020304" pitchFamily="18" charset="0"/>
                          <a:ea typeface="+mn-ea"/>
                          <a:cs typeface="Times New Roman" panose="02020603050405020304" pitchFamily="18" charset="0"/>
                        </a:rPr>
                        <a:t>Small Pooling + Large Accounts</a:t>
                      </a:r>
                      <a:endParaRPr lang="zh-CN" sz="1600" b="1" kern="100" dirty="0">
                        <a:solidFill>
                          <a:schemeClr val="tx1"/>
                        </a:solidFill>
                        <a:effectLst/>
                        <a:latin typeface="Times New Roman" panose="02020603050405020304" pitchFamily="18" charset="0"/>
                        <a:ea typeface="+mn-ea"/>
                        <a:cs typeface="Times New Roman" panose="02020603050405020304" pitchFamily="18" charset="0"/>
                      </a:endParaRPr>
                    </a:p>
                  </a:txBody>
                  <a:tcPr marL="48348" marR="483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1600" b="1" kern="100" dirty="0">
                          <a:solidFill>
                            <a:schemeClr val="tx1"/>
                          </a:solidFill>
                          <a:effectLst/>
                          <a:latin typeface="Times New Roman" panose="02020603050405020304" pitchFamily="18" charset="0"/>
                          <a:ea typeface="+mn-ea"/>
                          <a:cs typeface="Times New Roman" panose="02020603050405020304" pitchFamily="18" charset="0"/>
                        </a:rPr>
                        <a:t>Convert the pooling account into the first pillar, while shifting individual accounts to the second pillar merged with enterprise annuities.</a:t>
                      </a:r>
                      <a:endParaRPr lang="zh-CN" sz="1600" b="1" kern="100" dirty="0">
                        <a:solidFill>
                          <a:schemeClr val="tx1"/>
                        </a:solidFill>
                        <a:effectLst/>
                        <a:latin typeface="Times New Roman" panose="02020603050405020304" pitchFamily="18" charset="0"/>
                        <a:ea typeface="+mn-ea"/>
                        <a:cs typeface="Times New Roman" panose="02020603050405020304" pitchFamily="18" charset="0"/>
                      </a:endParaRPr>
                    </a:p>
                  </a:txBody>
                  <a:tcPr marL="48348" marR="483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442961536"/>
                  </a:ext>
                </a:extLst>
              </a:tr>
              <a:tr h="580178">
                <a:tc vMerge="1">
                  <a:txBody>
                    <a:bodyPr/>
                    <a:lstStyle/>
                    <a:p>
                      <a:endParaRPr lang="zh-CN" altLang="en-US"/>
                    </a:p>
                  </a:txBody>
                  <a:tcPr/>
                </a:tc>
                <a:tc>
                  <a:txBody>
                    <a:bodyPr/>
                    <a:lstStyle/>
                    <a:p>
                      <a:pPr algn="l"/>
                      <a:r>
                        <a:rPr lang="en-US" sz="1600" b="1" kern="100" dirty="0">
                          <a:solidFill>
                            <a:schemeClr val="tx1"/>
                          </a:solidFill>
                          <a:effectLst/>
                          <a:latin typeface="Times New Roman" panose="02020603050405020304" pitchFamily="18" charset="0"/>
                          <a:ea typeface="+mn-ea"/>
                          <a:cs typeface="Times New Roman" panose="02020603050405020304" pitchFamily="18" charset="0"/>
                        </a:rPr>
                        <a:t>Advantages</a:t>
                      </a:r>
                      <a:r>
                        <a:rPr lang="en-US" sz="1600" b="0" kern="100" dirty="0">
                          <a:solidFill>
                            <a:schemeClr val="tx1"/>
                          </a:solidFill>
                          <a:effectLst/>
                          <a:latin typeface="Times New Roman" panose="02020603050405020304" pitchFamily="18" charset="0"/>
                          <a:ea typeface="+mn-ea"/>
                          <a:cs typeface="Times New Roman" panose="02020603050405020304" pitchFamily="18" charset="0"/>
                        </a:rPr>
                        <a:t>: Reduces fiscal pressure on the system.</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p>
                      <a:pPr algn="l"/>
                      <a:r>
                        <a:rPr lang="en-US" sz="1600" b="1" kern="100" dirty="0">
                          <a:solidFill>
                            <a:schemeClr val="tx1"/>
                          </a:solidFill>
                          <a:effectLst/>
                          <a:latin typeface="Times New Roman" panose="02020603050405020304" pitchFamily="18" charset="0"/>
                          <a:ea typeface="+mn-ea"/>
                          <a:cs typeface="Times New Roman" panose="02020603050405020304" pitchFamily="18" charset="0"/>
                        </a:rPr>
                        <a:t>Disadvantages</a:t>
                      </a:r>
                      <a:r>
                        <a:rPr lang="en-US" sz="1600" b="0" kern="100" dirty="0">
                          <a:solidFill>
                            <a:schemeClr val="tx1"/>
                          </a:solidFill>
                          <a:effectLst/>
                          <a:latin typeface="Times New Roman" panose="02020603050405020304" pitchFamily="18" charset="0"/>
                          <a:ea typeface="+mn-ea"/>
                          <a:cs typeface="Times New Roman" panose="02020603050405020304" pitchFamily="18" charset="0"/>
                        </a:rPr>
                        <a:t>: Fails to address fairness concerns in UCD; limited progress toward overall integration.</a:t>
                      </a:r>
                      <a:endParaRPr lang="zh-CN" sz="1600" b="0" kern="100" dirty="0">
                        <a:solidFill>
                          <a:schemeClr val="tx1"/>
                        </a:solidFill>
                        <a:effectLst/>
                        <a:latin typeface="Times New Roman" panose="02020603050405020304" pitchFamily="18" charset="0"/>
                        <a:ea typeface="+mn-ea"/>
                        <a:cs typeface="Times New Roman" panose="02020603050405020304" pitchFamily="18" charset="0"/>
                      </a:endParaRPr>
                    </a:p>
                  </a:txBody>
                  <a:tcPr marL="48348" marR="48348"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39019468"/>
                  </a:ext>
                </a:extLst>
              </a:tr>
            </a:tbl>
          </a:graphicData>
        </a:graphic>
      </p:graphicFrame>
      <p:sp>
        <p:nvSpPr>
          <p:cNvPr id="5" name="标题 1">
            <a:extLst>
              <a:ext uri="{FF2B5EF4-FFF2-40B4-BE49-F238E27FC236}">
                <a16:creationId xmlns:a16="http://schemas.microsoft.com/office/drawing/2014/main" id="{FE17EAC3-A8E2-40A6-8C0F-14C84640FB58}"/>
              </a:ext>
            </a:extLst>
          </p:cNvPr>
          <p:cNvSpPr>
            <a:spLocks noGrp="1"/>
          </p:cNvSpPr>
          <p:nvPr>
            <p:ph type="title"/>
          </p:nvPr>
        </p:nvSpPr>
        <p:spPr>
          <a:xfrm>
            <a:off x="0" y="-1588"/>
            <a:ext cx="11626850" cy="454026"/>
          </a:xfrm>
        </p:spPr>
        <p:txBody>
          <a:bodyPr>
            <a:normAutofit/>
          </a:bodyPr>
          <a:lstStyle/>
          <a:p>
            <a:r>
              <a:rPr lang="en-US" altLang="zh-CN" sz="2400" b="1" kern="100" dirty="0">
                <a:effectLst/>
                <a:latin typeface="Times New Roman" panose="02020603050405020304" pitchFamily="18" charset="0"/>
                <a:ea typeface="宋体" panose="02010600030101010101" pitchFamily="2" charset="-122"/>
                <a:cs typeface="Times New Roman" panose="02020603050405020304" pitchFamily="18" charset="0"/>
              </a:rPr>
              <a:t>2 Institutional Context and Literature Review</a:t>
            </a:r>
            <a:endParaRPr lang="zh-CN" altLang="en-US" dirty="0"/>
          </a:p>
        </p:txBody>
      </p:sp>
      <p:sp>
        <p:nvSpPr>
          <p:cNvPr id="2" name="灯片编号占位符 1">
            <a:extLst>
              <a:ext uri="{FF2B5EF4-FFF2-40B4-BE49-F238E27FC236}">
                <a16:creationId xmlns:a16="http://schemas.microsoft.com/office/drawing/2014/main" id="{445FE1F4-5F6A-41B1-8EDF-1FCED8B288EB}"/>
              </a:ext>
            </a:extLst>
          </p:cNvPr>
          <p:cNvSpPr>
            <a:spLocks noGrp="1"/>
          </p:cNvSpPr>
          <p:nvPr>
            <p:ph type="sldNum" sz="quarter" idx="12"/>
          </p:nvPr>
        </p:nvSpPr>
        <p:spPr/>
        <p:txBody>
          <a:bodyPr/>
          <a:lstStyle/>
          <a:p>
            <a:fld id="{95F28DFE-3F8E-4102-9857-4B52792BF0B2}" type="slidenum">
              <a:rPr lang="zh-CN" altLang="en-US" smtClean="0"/>
              <a:t>8</a:t>
            </a:fld>
            <a:endParaRPr lang="zh-CN" altLang="en-US"/>
          </a:p>
        </p:txBody>
      </p:sp>
    </p:spTree>
    <p:extLst>
      <p:ext uri="{BB962C8B-B14F-4D97-AF65-F5344CB8AC3E}">
        <p14:creationId xmlns:p14="http://schemas.microsoft.com/office/powerpoint/2010/main" val="1190580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C4FA77-6BDA-4316-A1C0-0AF321DBB48C}"/>
              </a:ext>
            </a:extLst>
          </p:cNvPr>
          <p:cNvSpPr>
            <a:spLocks noGrp="1"/>
          </p:cNvSpPr>
          <p:nvPr>
            <p:ph type="title"/>
          </p:nvPr>
        </p:nvSpPr>
        <p:spPr/>
        <p:txBody>
          <a:bodyPr>
            <a:normAutofit/>
          </a:bodyPr>
          <a:lstStyle/>
          <a:p>
            <a:r>
              <a:rPr lang="en-US" altLang="zh-CN" sz="2400" kern="100" dirty="0">
                <a:effectLst/>
                <a:latin typeface="等线" panose="02010600030101010101" pitchFamily="2" charset="-122"/>
                <a:ea typeface="等线" panose="02010600030101010101" pitchFamily="2" charset="-122"/>
                <a:cs typeface="Times New Roman" panose="02020603050405020304" pitchFamily="18" charset="0"/>
              </a:rPr>
              <a:t>3 </a:t>
            </a:r>
            <a:r>
              <a:rPr lang="en-US" altLang="zh-CN" sz="2400" kern="100" dirty="0">
                <a:solidFill>
                  <a:srgbClr val="FF0000"/>
                </a:solidFill>
                <a:effectLst/>
                <a:latin typeface="Times New Roman" panose="02020603050405020304" pitchFamily="18" charset="0"/>
                <a:ea typeface="等线" panose="02010600030101010101" pitchFamily="2" charset="-122"/>
                <a:cs typeface="Times New Roman" panose="02020603050405020304" pitchFamily="18" charset="0"/>
              </a:rPr>
              <a:t> </a:t>
            </a:r>
            <a:r>
              <a:rPr lang="en-US" altLang="zh-CN" sz="2400" kern="100" dirty="0">
                <a:latin typeface="Times New Roman" panose="02020603050405020304" pitchFamily="18" charset="0"/>
                <a:ea typeface="等线" panose="02010600030101010101" pitchFamily="2" charset="-122"/>
                <a:cs typeface="Times New Roman" panose="02020603050405020304" pitchFamily="18" charset="0"/>
              </a:rPr>
              <a:t>The </a:t>
            </a:r>
            <a:r>
              <a:rPr lang="en-US" altLang="zh-CN" sz="2400" kern="0" dirty="0">
                <a:effectLst/>
                <a:latin typeface="Times New Roman" panose="02020603050405020304" pitchFamily="18" charset="0"/>
                <a:ea typeface="宋体" panose="02010600030101010101" pitchFamily="2" charset="-122"/>
                <a:cs typeface="Times New Roman" panose="02020603050405020304" pitchFamily="18" charset="0"/>
              </a:rPr>
              <a:t>UCD System</a:t>
            </a:r>
            <a:endParaRPr lang="zh-CN" altLang="en-US" dirty="0"/>
          </a:p>
        </p:txBody>
      </p:sp>
      <p:sp>
        <p:nvSpPr>
          <p:cNvPr id="3" name="内容占位符 2">
            <a:extLst>
              <a:ext uri="{FF2B5EF4-FFF2-40B4-BE49-F238E27FC236}">
                <a16:creationId xmlns:a16="http://schemas.microsoft.com/office/drawing/2014/main" id="{52B3CF54-4D53-465C-A759-3B0598307F26}"/>
              </a:ext>
            </a:extLst>
          </p:cNvPr>
          <p:cNvSpPr>
            <a:spLocks noGrp="1"/>
          </p:cNvSpPr>
          <p:nvPr>
            <p:ph idx="1"/>
          </p:nvPr>
        </p:nvSpPr>
        <p:spPr/>
        <p:txBody>
          <a:bodyPr>
            <a:normAutofit/>
          </a:bodyPr>
          <a:lstStyle/>
          <a:p>
            <a:pPr algn="just"/>
            <a:r>
              <a:rPr lang="en-US" altLang="zh-CN" sz="1800" kern="100" dirty="0">
                <a:effectLst/>
                <a:ea typeface="等线" panose="02010600030101010101" pitchFamily="2" charset="-122"/>
              </a:rPr>
              <a:t>3.1 Scheme Design for the Basic Pension Insurance for Enterprise Employees(BPEE)</a:t>
            </a:r>
            <a:endParaRPr lang="zh-CN" altLang="zh-CN" sz="1800" kern="100" dirty="0">
              <a:effectLst/>
              <a:ea typeface="等线" panose="02010600030101010101" pitchFamily="2" charset="-122"/>
            </a:endParaRPr>
          </a:p>
          <a:p>
            <a:pPr lvl="1" algn="just"/>
            <a:r>
              <a:rPr lang="en-US" altLang="zh-CN" sz="1800" kern="100" dirty="0">
                <a:effectLst/>
                <a:ea typeface="等线" panose="02010600030101010101" pitchFamily="2" charset="-122"/>
              </a:rPr>
              <a:t>To facilitate the prompt implementation of a fully UCD system, the initial benefit benchmark will be set at the level of the province with the lowest overall average wage, with provisions for gradual increases in subsequent phases. </a:t>
            </a:r>
          </a:p>
          <a:p>
            <a:pPr lvl="1" algn="just"/>
            <a:r>
              <a:rPr lang="en-US" altLang="zh-CN" sz="1800" kern="100" dirty="0">
                <a:effectLst/>
                <a:ea typeface="等线" panose="02010600030101010101" pitchFamily="2" charset="-122"/>
              </a:rPr>
              <a:t>During the transition period, contributions from other provinces that exceed the national standard will be retained at the local level to ensure that pension benefits for current retirees remain unchanged. </a:t>
            </a:r>
          </a:p>
          <a:p>
            <a:pPr lvl="1" algn="just"/>
            <a:r>
              <a:rPr lang="en-US" altLang="zh-CN" sz="1800" kern="100" dirty="0">
                <a:effectLst/>
                <a:ea typeface="等线" panose="02010600030101010101" pitchFamily="2" charset="-122"/>
              </a:rPr>
              <a:t>After the transition, contributions from newly enrolled employees in these provinces that surpass the national standard will be allocated to develop the second and third pillars of the pension system. </a:t>
            </a:r>
          </a:p>
          <a:p>
            <a:pPr lvl="1" algn="just"/>
            <a:r>
              <a:rPr lang="en-US" altLang="zh-CN" sz="1800" kern="100" dirty="0">
                <a:effectLst/>
                <a:ea typeface="等线" panose="02010600030101010101" pitchFamily="2" charset="-122"/>
              </a:rPr>
              <a:t>This approach enhances the financial sustainability of the BPEE fund without increasing the contribution burden on employers or individuals, reduces fiscal pressure, and maintains pension benefit levels for existing retirees.</a:t>
            </a:r>
            <a:endParaRPr lang="zh-CN" altLang="zh-CN" sz="1800" kern="100" dirty="0">
              <a:effectLst/>
              <a:ea typeface="等线" panose="02010600030101010101" pitchFamily="2" charset="-122"/>
            </a:endParaRPr>
          </a:p>
          <a:p>
            <a:endParaRPr lang="zh-CN" altLang="en-US" sz="1800" dirty="0"/>
          </a:p>
        </p:txBody>
      </p:sp>
      <p:sp>
        <p:nvSpPr>
          <p:cNvPr id="4" name="灯片编号占位符 3">
            <a:extLst>
              <a:ext uri="{FF2B5EF4-FFF2-40B4-BE49-F238E27FC236}">
                <a16:creationId xmlns:a16="http://schemas.microsoft.com/office/drawing/2014/main" id="{225DA192-DD2E-44B0-9160-30C6280B62DF}"/>
              </a:ext>
            </a:extLst>
          </p:cNvPr>
          <p:cNvSpPr>
            <a:spLocks noGrp="1"/>
          </p:cNvSpPr>
          <p:nvPr>
            <p:ph type="sldNum" sz="quarter" idx="12"/>
          </p:nvPr>
        </p:nvSpPr>
        <p:spPr/>
        <p:txBody>
          <a:bodyPr/>
          <a:lstStyle/>
          <a:p>
            <a:fld id="{95F28DFE-3F8E-4102-9857-4B52792BF0B2}" type="slidenum">
              <a:rPr lang="zh-CN" altLang="en-US" smtClean="0"/>
              <a:t>9</a:t>
            </a:fld>
            <a:endParaRPr lang="zh-CN" altLang="en-US"/>
          </a:p>
        </p:txBody>
      </p:sp>
    </p:spTree>
    <p:extLst>
      <p:ext uri="{BB962C8B-B14F-4D97-AF65-F5344CB8AC3E}">
        <p14:creationId xmlns:p14="http://schemas.microsoft.com/office/powerpoint/2010/main" val="918292987"/>
      </p:ext>
    </p:extLst>
  </p:cSld>
  <p:clrMapOvr>
    <a:masterClrMapping/>
  </p:clrMapOvr>
</p:sld>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3655</Words>
  <Application>Microsoft Office PowerPoint</Application>
  <PresentationFormat>宽屏</PresentationFormat>
  <Paragraphs>747</Paragraphs>
  <Slides>32</Slides>
  <Notes>23</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32</vt:i4>
      </vt:variant>
    </vt:vector>
  </HeadingPairs>
  <TitlesOfParts>
    <vt:vector size="44" baseType="lpstr">
      <vt:lpstr>quote-cjk-patch</vt:lpstr>
      <vt:lpstr>等线</vt:lpstr>
      <vt:lpstr>等线 Light</vt:lpstr>
      <vt:lpstr>黑体</vt:lpstr>
      <vt:lpstr>宋体</vt:lpstr>
      <vt:lpstr>微软雅黑</vt:lpstr>
      <vt:lpstr>Arial</vt:lpstr>
      <vt:lpstr>Cambria Math</vt:lpstr>
      <vt:lpstr>Times New Roman</vt:lpstr>
      <vt:lpstr>Wingdings</vt:lpstr>
      <vt:lpstr>自定义设计方案</vt:lpstr>
      <vt:lpstr>2_自定义设计方案</vt:lpstr>
      <vt:lpstr>PowerPoint 演示文稿</vt:lpstr>
      <vt:lpstr>1 Introduction </vt:lpstr>
      <vt:lpstr>1 Introduction </vt:lpstr>
      <vt:lpstr>1 Introduction </vt:lpstr>
      <vt:lpstr>1 Introduction </vt:lpstr>
      <vt:lpstr>2 Institutional Context and Literature Review</vt:lpstr>
      <vt:lpstr>2 Institutional Context and Literature Review</vt:lpstr>
      <vt:lpstr>2 Institutional Context and Literature Review</vt:lpstr>
      <vt:lpstr>3  The UCD System</vt:lpstr>
      <vt:lpstr>3  The UCD System</vt:lpstr>
      <vt:lpstr>3  The UCD System</vt:lpstr>
      <vt:lpstr>3  The UCD System</vt:lpstr>
      <vt:lpstr>3  The UCD System</vt:lpstr>
      <vt:lpstr>3  The UCD System</vt:lpstr>
      <vt:lpstr>4 Actuarial Model</vt:lpstr>
      <vt:lpstr>4 Actuarial Model</vt:lpstr>
      <vt:lpstr>4 Actuarial Model</vt:lpstr>
      <vt:lpstr>4 Actuarial Model</vt:lpstr>
      <vt:lpstr>4 Actuarial Model</vt:lpstr>
      <vt:lpstr>4 Actuarial Model</vt:lpstr>
      <vt:lpstr>5 Actuarial Basis</vt:lpstr>
      <vt:lpstr>5 Actuarial Basis</vt:lpstr>
      <vt:lpstr>5 Actuarial Basis</vt:lpstr>
      <vt:lpstr>6 Projection Results</vt:lpstr>
      <vt:lpstr>6 Projection Results</vt:lpstr>
      <vt:lpstr>6 Projection Results</vt:lpstr>
      <vt:lpstr>6 Projection Results</vt:lpstr>
      <vt:lpstr>7 Further discussion</vt:lpstr>
      <vt:lpstr>7 Further discussion</vt:lpstr>
      <vt:lpstr>8 Concluding remarks</vt:lpstr>
      <vt:lpstr>8 Concluding remarks</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2022-11-13T12:23:38Z</dcterms:created>
  <dcterms:modified xsi:type="dcterms:W3CDTF">2025-08-29T12:48:54Z</dcterms:modified>
</cp:coreProperties>
</file>