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4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5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0" r:id="rId1"/>
  </p:sldMasterIdLst>
  <p:notesMasterIdLst>
    <p:notesMasterId r:id="rId20"/>
  </p:notesMasterIdLst>
  <p:handoutMasterIdLst>
    <p:handoutMasterId r:id="rId21"/>
  </p:handoutMasterIdLst>
  <p:sldIdLst>
    <p:sldId id="358" r:id="rId2"/>
    <p:sldId id="404" r:id="rId3"/>
    <p:sldId id="405" r:id="rId4"/>
    <p:sldId id="406" r:id="rId5"/>
    <p:sldId id="407" r:id="rId6"/>
    <p:sldId id="408" r:id="rId7"/>
    <p:sldId id="429" r:id="rId8"/>
    <p:sldId id="412" r:id="rId9"/>
    <p:sldId id="413" r:id="rId10"/>
    <p:sldId id="414" r:id="rId11"/>
    <p:sldId id="430" r:id="rId12"/>
    <p:sldId id="409" r:id="rId13"/>
    <p:sldId id="410" r:id="rId14"/>
    <p:sldId id="411" r:id="rId15"/>
    <p:sldId id="427" r:id="rId16"/>
    <p:sldId id="426" r:id="rId17"/>
    <p:sldId id="431" r:id="rId18"/>
    <p:sldId id="428" r:id="rId19"/>
  </p:sldIdLst>
  <p:sldSz cx="9144000" cy="6858000" type="screen4x3"/>
  <p:notesSz cx="7004050" cy="92900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6">
          <p15:clr>
            <a:srgbClr val="A4A3A4"/>
          </p15:clr>
        </p15:guide>
        <p15:guide id="2" pos="220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CC00"/>
    <a:srgbClr val="9900FF"/>
    <a:srgbClr val="FF9900"/>
    <a:srgbClr val="FF9966"/>
    <a:srgbClr val="34164A"/>
    <a:srgbClr val="FFFFFF"/>
    <a:srgbClr val="FFFF00"/>
    <a:srgbClr val="003399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660" autoAdjust="0"/>
  </p:normalViewPr>
  <p:slideViewPr>
    <p:cSldViewPr>
      <p:cViewPr varScale="1">
        <p:scale>
          <a:sx n="106" d="100"/>
          <a:sy n="106" d="100"/>
        </p:scale>
        <p:origin x="117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786" y="-120"/>
      </p:cViewPr>
      <p:guideLst>
        <p:guide orient="horz" pos="2926"/>
        <p:guide pos="22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91" tIns="46545" rIns="93091" bIns="46545" numCol="1" anchor="t" anchorCtr="0" compatLnSpc="1">
            <a:prstTxWarp prst="textNoShape">
              <a:avLst/>
            </a:prstTxWarp>
          </a:bodyPr>
          <a:lstStyle>
            <a:lvl1pPr defTabSz="930275">
              <a:defRPr kumimoji="0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8750" y="0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91" tIns="46545" rIns="93091" bIns="46545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0" sz="1200"/>
            </a:lvl1pPr>
          </a:lstStyle>
          <a:p>
            <a:pPr>
              <a:defRPr/>
            </a:pPr>
            <a:fld id="{819A5AFD-2462-429C-AF03-B2C7096F8B6D}" type="datetime1">
              <a:rPr lang="en-US"/>
              <a:pPr>
                <a:defRPr/>
              </a:pPr>
              <a:t>9/28/2016</a:t>
            </a:fld>
            <a:endParaRPr lang="en-US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4913"/>
            <a:ext cx="30353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91" tIns="46545" rIns="93091" bIns="46545" numCol="1" anchor="b" anchorCtr="0" compatLnSpc="1">
            <a:prstTxWarp prst="textNoShape">
              <a:avLst/>
            </a:prstTxWarp>
          </a:bodyPr>
          <a:lstStyle>
            <a:lvl1pPr defTabSz="930275">
              <a:defRPr kumimoji="0" sz="1200"/>
            </a:lvl1pPr>
          </a:lstStyle>
          <a:p>
            <a:pPr>
              <a:defRPr/>
            </a:pPr>
            <a:r>
              <a:rPr lang="en-US"/>
              <a:t>Office of the Chief Actuary</a:t>
            </a:r>
          </a:p>
          <a:p>
            <a:pPr>
              <a:defRPr/>
            </a:pPr>
            <a:r>
              <a:rPr lang="en-US"/>
              <a:t>Social Security Administration</a:t>
            </a:r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8750" y="8824913"/>
            <a:ext cx="30353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91" tIns="46545" rIns="93091" bIns="46545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0" sz="1200"/>
            </a:lvl1pPr>
          </a:lstStyle>
          <a:p>
            <a:pPr>
              <a:defRPr/>
            </a:pPr>
            <a:fld id="{6AE143B6-C367-4492-8DE4-44510EF0CB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8679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91" tIns="46545" rIns="93091" bIns="46545" numCol="1" anchor="t" anchorCtr="0" compatLnSpc="1">
            <a:prstTxWarp prst="textNoShape">
              <a:avLst/>
            </a:prstTxWarp>
          </a:bodyPr>
          <a:lstStyle>
            <a:lvl1pPr defTabSz="930275">
              <a:defRPr kumimoji="0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81100" y="698500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1663"/>
            <a:ext cx="5137150" cy="417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91" tIns="46545" rIns="93091" bIns="465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968750" y="0"/>
            <a:ext cx="30353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91" tIns="46545" rIns="93091" bIns="46545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0" sz="1200"/>
            </a:lvl1pPr>
          </a:lstStyle>
          <a:p>
            <a:pPr>
              <a:defRPr/>
            </a:pPr>
            <a:fld id="{20727172-CCC4-45CC-86EA-337BF35D8943}" type="datetime1">
              <a:rPr lang="en-US"/>
              <a:pPr>
                <a:defRPr/>
              </a:pPr>
              <a:t>9/28/2016</a:t>
            </a:fld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4913"/>
            <a:ext cx="30353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91" tIns="46545" rIns="93091" bIns="46545" numCol="1" anchor="b" anchorCtr="0" compatLnSpc="1">
            <a:prstTxWarp prst="textNoShape">
              <a:avLst/>
            </a:prstTxWarp>
          </a:bodyPr>
          <a:lstStyle>
            <a:lvl1pPr defTabSz="930275">
              <a:defRPr kumimoji="0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8750" y="8824913"/>
            <a:ext cx="30353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91" tIns="46545" rIns="93091" bIns="46545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0" sz="1200"/>
            </a:lvl1pPr>
          </a:lstStyle>
          <a:p>
            <a:pPr>
              <a:defRPr/>
            </a:pPr>
            <a:fld id="{369D44CC-41F7-4A26-AF5B-951B268087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942924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6F014F29-5518-4736-8A4C-B46EBF5BC76C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430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25975" cy="3470275"/>
          </a:xfrm>
          <a:ln/>
        </p:spPr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283075"/>
            <a:ext cx="5391150" cy="4183063"/>
          </a:xfrm>
          <a:noFill/>
          <a:ln/>
        </p:spPr>
        <p:txBody>
          <a:bodyPr/>
          <a:lstStyle/>
          <a:p>
            <a:pPr marL="228600" lvl="2">
              <a:buFont typeface="Symbol" pitchFamily="18" charset="2"/>
              <a:buNone/>
            </a:pPr>
            <a:r>
              <a:rPr lang="en-US" sz="1000" smtClean="0"/>
              <a:t/>
            </a:r>
            <a:br>
              <a:rPr lang="en-US" sz="1000" smtClean="0"/>
            </a:br>
            <a:r>
              <a:rPr lang="en-US" sz="1000" smtClean="0"/>
              <a:t/>
            </a:r>
            <a:br>
              <a:rPr lang="en-US" sz="1000" smtClean="0"/>
            </a:br>
            <a:r>
              <a:rPr lang="en-US" sz="1800" smtClean="0"/>
              <a:t>This session is intended to give you an overview of the Social Security program.</a:t>
            </a:r>
          </a:p>
          <a:p>
            <a:pPr marL="228600" lvl="2">
              <a:buFont typeface="Symbol" pitchFamily="18" charset="2"/>
              <a:buNone/>
            </a:pP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/>
              <a:t>We will cover the following in this session:</a:t>
            </a:r>
            <a:br>
              <a:rPr lang="en-US" sz="1800" smtClean="0"/>
            </a:br>
            <a:endParaRPr lang="en-US" sz="1800" smtClean="0"/>
          </a:p>
          <a:p>
            <a:pPr marL="228600" lvl="2">
              <a:buFont typeface="Symbol" pitchFamily="18" charset="2"/>
              <a:buChar char="·"/>
            </a:pPr>
            <a:r>
              <a:rPr lang="en-US" sz="1800" smtClean="0"/>
              <a:t>Brief history of the program</a:t>
            </a:r>
          </a:p>
          <a:p>
            <a:pPr marL="228600" lvl="2">
              <a:buFont typeface="Symbol" pitchFamily="18" charset="2"/>
              <a:buChar char="·"/>
            </a:pPr>
            <a:r>
              <a:rPr lang="en-US" sz="1800" smtClean="0"/>
              <a:t>Who can receive benefits and the eligibility requirements</a:t>
            </a:r>
          </a:p>
          <a:p>
            <a:pPr marL="228600" lvl="2">
              <a:buFont typeface="Symbol" pitchFamily="18" charset="2"/>
              <a:buChar char="·"/>
            </a:pPr>
            <a:r>
              <a:rPr lang="en-US" sz="1800" smtClean="0"/>
              <a:t>Taxation of benefits</a:t>
            </a:r>
          </a:p>
          <a:p>
            <a:pPr marL="228600" lvl="2">
              <a:buFont typeface="Symbol" pitchFamily="18" charset="2"/>
              <a:buChar char="·"/>
            </a:pPr>
            <a:r>
              <a:rPr lang="en-US" sz="1800" smtClean="0"/>
              <a:t>Future of the program</a:t>
            </a:r>
          </a:p>
          <a:p>
            <a:pPr marL="228600" lvl="2">
              <a:buFont typeface="Symbol" pitchFamily="18" charset="2"/>
              <a:buChar char="·"/>
            </a:pPr>
            <a:r>
              <a:rPr lang="en-US" sz="1800" smtClean="0"/>
              <a:t>Social Security Statement, and</a:t>
            </a:r>
          </a:p>
          <a:p>
            <a:pPr marL="228600" lvl="2">
              <a:buFont typeface="Symbol" pitchFamily="18" charset="2"/>
              <a:buChar char="·"/>
            </a:pPr>
            <a:r>
              <a:rPr lang="en-US" sz="1800" smtClean="0"/>
              <a:t>Online Services</a:t>
            </a:r>
          </a:p>
          <a:p>
            <a:pPr marL="228600" lvl="2">
              <a:buFont typeface="Symbol" pitchFamily="18" charset="2"/>
              <a:buChar char="·"/>
            </a:pPr>
            <a:endParaRPr lang="en-US" sz="180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5895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758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6F275A94-0A33-42D9-88E2-ABF7D3B8923C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742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758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6F275A94-0A33-42D9-88E2-ABF7D3B8923C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414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9637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A2B08E15-68F5-4C00-8CEC-E2B253F37AD8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3664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0661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DE5B4415-4A6B-444A-8F23-FA8B39773437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415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1685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3129A4D-B184-4555-8C6C-A707FD4CFAD7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253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270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B283C97-F039-4377-9B12-35DBFA00E19B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013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3733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646310F9-979F-4125-8173-BF36A49395F4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803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3733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646310F9-979F-4125-8173-BF36A49395F4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850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936BBD3D-5B46-47F4-9AB4-76D747DD9793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809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25975" cy="3470275"/>
          </a:xfrm>
          <a:ln/>
        </p:spPr>
      </p:sp>
      <p:sp>
        <p:nvSpPr>
          <p:cNvPr id="809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283075"/>
            <a:ext cx="5391150" cy="4183063"/>
          </a:xfrm>
          <a:noFill/>
          <a:ln/>
        </p:spPr>
        <p:txBody>
          <a:bodyPr/>
          <a:lstStyle/>
          <a:p>
            <a:pPr marL="228600" lvl="2">
              <a:buFont typeface="Symbol" pitchFamily="18" charset="2"/>
              <a:buNone/>
            </a:pPr>
            <a:r>
              <a:rPr lang="en-US" sz="1000" smtClean="0"/>
              <a:t/>
            </a:r>
            <a:br>
              <a:rPr lang="en-US" sz="1000" smtClean="0"/>
            </a:br>
            <a:r>
              <a:rPr lang="en-US" sz="1000" smtClean="0"/>
              <a:t/>
            </a:r>
            <a:br>
              <a:rPr lang="en-US" sz="1000" smtClean="0"/>
            </a:br>
            <a:r>
              <a:rPr lang="en-US" sz="1800" smtClean="0"/>
              <a:t>This session is intended to give you an overview of the Social Security program.</a:t>
            </a:r>
          </a:p>
          <a:p>
            <a:pPr marL="228600" lvl="2">
              <a:buFont typeface="Symbol" pitchFamily="18" charset="2"/>
              <a:buNone/>
            </a:pP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/>
              <a:t>We will cover the following in this session:</a:t>
            </a:r>
            <a:br>
              <a:rPr lang="en-US" sz="1800" smtClean="0"/>
            </a:br>
            <a:endParaRPr lang="en-US" sz="1800" smtClean="0"/>
          </a:p>
          <a:p>
            <a:pPr marL="228600" lvl="2">
              <a:buFont typeface="Symbol" pitchFamily="18" charset="2"/>
              <a:buChar char="·"/>
            </a:pPr>
            <a:r>
              <a:rPr lang="en-US" sz="1800" smtClean="0"/>
              <a:t>Brief history of the program</a:t>
            </a:r>
          </a:p>
          <a:p>
            <a:pPr marL="228600" lvl="2">
              <a:buFont typeface="Symbol" pitchFamily="18" charset="2"/>
              <a:buChar char="·"/>
            </a:pPr>
            <a:r>
              <a:rPr lang="en-US" sz="1800" smtClean="0"/>
              <a:t>Who can receive benefits and the eligibility requirements</a:t>
            </a:r>
          </a:p>
          <a:p>
            <a:pPr marL="228600" lvl="2">
              <a:buFont typeface="Symbol" pitchFamily="18" charset="2"/>
              <a:buChar char="·"/>
            </a:pPr>
            <a:r>
              <a:rPr lang="en-US" sz="1800" smtClean="0"/>
              <a:t>Taxation of benefits</a:t>
            </a:r>
          </a:p>
          <a:p>
            <a:pPr marL="228600" lvl="2">
              <a:buFont typeface="Symbol" pitchFamily="18" charset="2"/>
              <a:buChar char="·"/>
            </a:pPr>
            <a:r>
              <a:rPr lang="en-US" sz="1800" smtClean="0"/>
              <a:t>Future of the program</a:t>
            </a:r>
          </a:p>
          <a:p>
            <a:pPr marL="228600" lvl="2">
              <a:buFont typeface="Symbol" pitchFamily="18" charset="2"/>
              <a:buChar char="·"/>
            </a:pPr>
            <a:r>
              <a:rPr lang="en-US" sz="1800" smtClean="0"/>
              <a:t>Social Security Statement, and</a:t>
            </a:r>
          </a:p>
          <a:p>
            <a:pPr marL="228600" lvl="2">
              <a:buFont typeface="Symbol" pitchFamily="18" charset="2"/>
              <a:buChar char="·"/>
            </a:pPr>
            <a:r>
              <a:rPr lang="en-US" sz="1800" smtClean="0"/>
              <a:t>Online Services</a:t>
            </a:r>
          </a:p>
          <a:p>
            <a:pPr marL="228600" lvl="2">
              <a:buFont typeface="Symbol" pitchFamily="18" charset="2"/>
              <a:buChar char="·"/>
            </a:pPr>
            <a:endParaRPr lang="en-US" sz="180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1445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BE74680-38CA-4262-A1FA-00F426E62665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562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246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2942F4E-CBD3-410A-9EBC-4A8AC062A4DE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470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63736AA-B811-4788-8BE0-A6CAD7365CC6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932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4517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0DA467D-D7C9-4D12-86DE-D390C4282732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9528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5541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83B88CFF-5773-4216-A80E-C38C757B694D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8620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5541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83B88CFF-5773-4216-A80E-C38C757B694D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359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6565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D269B33-0807-4E84-A9A5-81E209FD2446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617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8613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328E011-CFC4-49D3-BE5B-D87EB1A9DDE5}" type="datetime1">
              <a:rPr lang="en-US" smtClean="0"/>
              <a:pPr/>
              <a:t>9/28/2016</a:t>
            </a:fld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9D44CC-41F7-4A26-AF5B-951B268087E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56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905000"/>
            <a:ext cx="9144000" cy="8763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black">
            <a:xfrm>
              <a:off x="1008" y="0"/>
              <a:ext cx="4752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ltGray">
            <a:xfrm>
              <a:off x="0" y="0"/>
              <a:ext cx="1008" cy="432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0"/>
              <a:ext cx="5760" cy="2400"/>
            </a:xfrm>
            <a:custGeom>
              <a:avLst/>
              <a:gdLst/>
              <a:ahLst/>
              <a:cxnLst>
                <a:cxn ang="0">
                  <a:pos x="0" y="1200"/>
                </a:cxn>
                <a:cxn ang="0">
                  <a:pos x="1008" y="2400"/>
                </a:cxn>
                <a:cxn ang="0">
                  <a:pos x="5760" y="1536"/>
                </a:cxn>
                <a:cxn ang="0">
                  <a:pos x="5760" y="0"/>
                </a:cxn>
                <a:cxn ang="0">
                  <a:pos x="0" y="0"/>
                </a:cxn>
                <a:cxn ang="0">
                  <a:pos x="0" y="1200"/>
                </a:cxn>
              </a:cxnLst>
              <a:rect l="0" t="0" r="r" b="b"/>
              <a:pathLst>
                <a:path w="5760" h="2400">
                  <a:moveTo>
                    <a:pt x="0" y="1200"/>
                  </a:moveTo>
                  <a:lnTo>
                    <a:pt x="1008" y="2400"/>
                  </a:lnTo>
                  <a:lnTo>
                    <a:pt x="5760" y="1536"/>
                  </a:lnTo>
                  <a:lnTo>
                    <a:pt x="5760" y="0"/>
                  </a:lnTo>
                  <a:lnTo>
                    <a:pt x="0" y="0"/>
                  </a:lnTo>
                  <a:lnTo>
                    <a:pt x="0" y="120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843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1676400" y="6400800"/>
            <a:ext cx="1905000" cy="457200"/>
          </a:xfrm>
        </p:spPr>
        <p:txBody>
          <a:bodyPr/>
          <a:lstStyle>
            <a:lvl1pPr>
              <a:defRPr>
                <a:solidFill>
                  <a:srgbClr val="80808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962400" y="6400800"/>
            <a:ext cx="2895600" cy="457200"/>
          </a:xfrm>
        </p:spPr>
        <p:txBody>
          <a:bodyPr/>
          <a:lstStyle>
            <a:lvl1pPr>
              <a:defRPr>
                <a:solidFill>
                  <a:srgbClr val="80808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</p:spPr>
        <p:txBody>
          <a:bodyPr/>
          <a:lstStyle>
            <a:lvl1pPr>
              <a:defRPr>
                <a:solidFill>
                  <a:srgbClr val="808080"/>
                </a:solidFill>
              </a:defRPr>
            </a:lvl1pPr>
          </a:lstStyle>
          <a:p>
            <a:pPr>
              <a:defRPr/>
            </a:pPr>
            <a:fld id="{DFA3F0A3-D8A5-4DD4-9138-DAB1DDE8C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C878B-7CC6-4EA8-A707-CE148F5D1C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1663" y="152400"/>
            <a:ext cx="2087562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6113463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39FA2-A0FA-408B-938D-548D9C6B5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66825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E06AC-0E61-459E-8042-1188C93D0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66825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22428-994F-4E15-8BD4-D63492E5C9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6ACCA-F813-40ED-8F03-0BE4BBBFAF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CA2A0-A424-45AE-8DCE-51BDF9B7B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68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002C3-22D5-4E62-BBA9-C941D4664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1B159-2DD3-47A5-BC1E-E0D1884514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9E76F-E3B2-4837-8A53-412B6616C1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C906F-A248-477D-A33C-AE4CA7BED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F2EBE-2E85-45DD-ABAB-D8DC039BAE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50939-267F-4B17-9D91-CA095ABCA2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99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7411" name="Rectangle 3"/>
            <p:cNvSpPr>
              <a:spLocks noChangeArrowheads="1"/>
            </p:cNvSpPr>
            <p:nvPr/>
          </p:nvSpPr>
          <p:spPr bwMode="blackGray">
            <a:xfrm>
              <a:off x="1008" y="0"/>
              <a:ext cx="4752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12" name="Rectangle 4"/>
            <p:cNvSpPr>
              <a:spLocks noChangeArrowheads="1"/>
            </p:cNvSpPr>
            <p:nvPr/>
          </p:nvSpPr>
          <p:spPr bwMode="ltGray">
            <a:xfrm>
              <a:off x="0" y="0"/>
              <a:ext cx="1008" cy="432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7413" name="Freeform 5"/>
            <p:cNvSpPr>
              <a:spLocks/>
            </p:cNvSpPr>
            <p:nvPr/>
          </p:nvSpPr>
          <p:spPr bwMode="ltGray">
            <a:xfrm>
              <a:off x="0" y="0"/>
              <a:ext cx="5760" cy="1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8" y="1200"/>
                </a:cxn>
                <a:cxn ang="0">
                  <a:pos x="5760" y="336"/>
                </a:cxn>
                <a:cxn ang="0">
                  <a:pos x="5760" y="0"/>
                </a:cxn>
                <a:cxn ang="0">
                  <a:pos x="0" y="0"/>
                </a:cxn>
              </a:cxnLst>
              <a:rect l="0" t="0" r="r" b="b"/>
              <a:pathLst>
                <a:path w="5760" h="1200">
                  <a:moveTo>
                    <a:pt x="0" y="0"/>
                  </a:moveTo>
                  <a:lnTo>
                    <a:pt x="1008" y="1200"/>
                  </a:lnTo>
                  <a:lnTo>
                    <a:pt x="5760" y="336"/>
                  </a:lnTo>
                  <a:lnTo>
                    <a:pt x="576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339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body" idx="1"/>
          </p:nvPr>
        </p:nvSpPr>
        <p:spPr bwMode="white">
          <a:xfrm>
            <a:off x="1266825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00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folHlink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86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folHlink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folHlink"/>
                </a:solidFill>
                <a:latin typeface="+mn-lt"/>
              </a:defRPr>
            </a:lvl1pPr>
          </a:lstStyle>
          <a:p>
            <a:pPr>
              <a:defRPr/>
            </a:pPr>
            <a:fld id="{7DEAB5DC-5F34-48CA-BD7F-3D664AE5B7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5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6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6" name="Text Box 6"/>
          <p:cNvSpPr txBox="1">
            <a:spLocks noChangeArrowheads="1"/>
          </p:cNvSpPr>
          <p:nvPr/>
        </p:nvSpPr>
        <p:spPr bwMode="auto">
          <a:xfrm>
            <a:off x="0" y="106363"/>
            <a:ext cx="9144000" cy="54784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threePt" dir="t"/>
            </a:scene3d>
            <a:sp3d prstMaterial="matte"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0" lang="en-US" sz="4000" b="1" dirty="0" smtClean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U.S. Social Security Administration Mortality Projections</a:t>
            </a:r>
            <a:endParaRPr kumimoji="0" lang="en-US" sz="4000" b="1" dirty="0">
              <a:solidFill>
                <a:schemeClr val="tx2"/>
              </a:solidFill>
              <a:latin typeface="+mj-lt"/>
              <a:cs typeface="Arial" panose="020B0604020202020204" pitchFamily="34" charset="0"/>
            </a:endParaRPr>
          </a:p>
          <a:p>
            <a:pPr algn="ctr">
              <a:spcBef>
                <a:spcPts val="0"/>
              </a:spcBef>
              <a:defRPr/>
            </a:pPr>
            <a:endParaRPr kumimoji="0" lang="en-US" b="1" dirty="0" smtClean="0">
              <a:solidFill>
                <a:schemeClr val="tx2"/>
              </a:solidFill>
              <a:latin typeface="+mj-lt"/>
              <a:cs typeface="Arial" panose="020B0604020202020204" pitchFamily="34" charset="0"/>
            </a:endParaRPr>
          </a:p>
          <a:p>
            <a:pPr algn="ctr">
              <a:spcBef>
                <a:spcPts val="0"/>
              </a:spcBef>
              <a:defRPr/>
            </a:pPr>
            <a:endParaRPr kumimoji="0" lang="en-US" b="1" dirty="0" smtClean="0">
              <a:solidFill>
                <a:schemeClr val="bg2"/>
              </a:solidFill>
              <a:effectLst/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kumimoji="0" lang="en-US" sz="2800" b="1" dirty="0" smtClean="0">
                <a:solidFill>
                  <a:schemeClr val="bg2"/>
                </a:solidFill>
                <a:effectLst/>
                <a:latin typeface="Tahoma" panose="020B0604030504040204" pitchFamily="34" charset="0"/>
                <a:cs typeface="Arial" panose="020B0604020202020204" pitchFamily="34" charset="0"/>
              </a:rPr>
              <a:t>Longevity 12 Conference</a:t>
            </a:r>
          </a:p>
          <a:p>
            <a:pPr algn="ctr">
              <a:spcBef>
                <a:spcPts val="0"/>
              </a:spcBef>
              <a:defRPr/>
            </a:pPr>
            <a:r>
              <a:rPr kumimoji="0" lang="en-US" sz="2800" b="1" dirty="0" smtClean="0">
                <a:solidFill>
                  <a:schemeClr val="bg2"/>
                </a:solidFill>
                <a:effectLst/>
                <a:latin typeface="Tahoma" panose="020B0604030504040204" pitchFamily="34" charset="0"/>
                <a:cs typeface="Arial" panose="020B0604020202020204" pitchFamily="34" charset="0"/>
              </a:rPr>
              <a:t>Plenary Session IV</a:t>
            </a:r>
          </a:p>
          <a:p>
            <a:pPr algn="ctr">
              <a:spcBef>
                <a:spcPts val="0"/>
              </a:spcBef>
              <a:defRPr/>
            </a:pPr>
            <a:r>
              <a:rPr kumimoji="0" lang="en-US" sz="2800" b="1" dirty="0" smtClean="0">
                <a:solidFill>
                  <a:schemeClr val="bg2"/>
                </a:solidFill>
                <a:effectLst/>
                <a:latin typeface="Tahoma" panose="020B0604030504040204" pitchFamily="34" charset="0"/>
                <a:cs typeface="Arial" panose="020B0604020202020204" pitchFamily="34" charset="0"/>
              </a:rPr>
              <a:t>September 30, 2016</a:t>
            </a:r>
          </a:p>
          <a:p>
            <a:pPr algn="ctr">
              <a:spcBef>
                <a:spcPct val="50000"/>
              </a:spcBef>
              <a:defRPr/>
            </a:pPr>
            <a:endParaRPr kumimoji="0" lang="en-US" sz="2000" b="1" dirty="0" smtClean="0">
              <a:solidFill>
                <a:schemeClr val="bg2"/>
              </a:solidFill>
              <a:effectLst/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0"/>
              </a:spcBef>
              <a:defRPr/>
            </a:pPr>
            <a:endParaRPr kumimoji="0" lang="en-US" sz="1800" b="1" dirty="0" smtClean="0">
              <a:solidFill>
                <a:schemeClr val="bg2"/>
              </a:solidFill>
              <a:effectLst/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0"/>
              </a:spcBef>
              <a:defRPr/>
            </a:pPr>
            <a:endParaRPr kumimoji="0" lang="en-US" sz="1800" b="1" dirty="0">
              <a:solidFill>
                <a:schemeClr val="bg2"/>
              </a:solidFill>
              <a:effectLst/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kumimoji="0" lang="en-US" sz="1800" b="1" dirty="0" smtClean="0">
                <a:solidFill>
                  <a:schemeClr val="bg2"/>
                </a:solidFill>
                <a:effectLst/>
                <a:latin typeface="Tahoma" panose="020B0604030504040204" pitchFamily="34" charset="0"/>
                <a:cs typeface="Arial" panose="020B0604020202020204" pitchFamily="34" charset="0"/>
              </a:rPr>
              <a:t>Karen Glenn, FSA, EA, MAAA</a:t>
            </a:r>
          </a:p>
          <a:p>
            <a:pPr algn="ctr">
              <a:spcBef>
                <a:spcPts val="0"/>
              </a:spcBef>
              <a:defRPr/>
            </a:pPr>
            <a:r>
              <a:rPr kumimoji="0" lang="en-US" sz="1800" b="1" dirty="0" smtClean="0">
                <a:solidFill>
                  <a:schemeClr val="bg2"/>
                </a:solidFill>
                <a:effectLst/>
                <a:latin typeface="Tahoma" panose="020B0604030504040204" pitchFamily="34" charset="0"/>
                <a:cs typeface="Arial" panose="020B0604020202020204" pitchFamily="34" charset="0"/>
              </a:rPr>
              <a:t>Deputy Chief Actuary for Long-Range Estimates</a:t>
            </a:r>
          </a:p>
          <a:p>
            <a:pPr algn="ctr">
              <a:spcBef>
                <a:spcPts val="0"/>
              </a:spcBef>
              <a:defRPr/>
            </a:pPr>
            <a:r>
              <a:rPr kumimoji="0" lang="en-US" sz="1800" b="1" dirty="0" smtClean="0">
                <a:solidFill>
                  <a:schemeClr val="bg2"/>
                </a:solidFill>
                <a:effectLst/>
                <a:latin typeface="Tahoma" panose="020B0604030504040204" pitchFamily="34" charset="0"/>
                <a:cs typeface="Arial" panose="020B0604020202020204" pitchFamily="34" charset="0"/>
              </a:rPr>
              <a:t>Office </a:t>
            </a:r>
            <a:r>
              <a:rPr kumimoji="0" lang="en-US" sz="1800" b="1" dirty="0">
                <a:solidFill>
                  <a:schemeClr val="bg2"/>
                </a:solidFill>
                <a:effectLst/>
                <a:latin typeface="Tahoma" panose="020B0604030504040204" pitchFamily="34" charset="0"/>
                <a:cs typeface="Arial" panose="020B0604020202020204" pitchFamily="34" charset="0"/>
              </a:rPr>
              <a:t>of the Chief </a:t>
            </a:r>
            <a:r>
              <a:rPr kumimoji="0" lang="en-US" sz="1800" b="1" dirty="0" smtClean="0">
                <a:solidFill>
                  <a:schemeClr val="bg2"/>
                </a:solidFill>
                <a:effectLst/>
                <a:latin typeface="Tahoma" panose="020B0604030504040204" pitchFamily="34" charset="0"/>
                <a:cs typeface="Arial" panose="020B0604020202020204" pitchFamily="34" charset="0"/>
              </a:rPr>
              <a:t>Actuary</a:t>
            </a:r>
          </a:p>
          <a:p>
            <a:pPr algn="ctr">
              <a:spcBef>
                <a:spcPts val="0"/>
              </a:spcBef>
              <a:defRPr/>
            </a:pPr>
            <a:r>
              <a:rPr kumimoji="0" lang="en-US" sz="1800" b="1" dirty="0" smtClean="0">
                <a:solidFill>
                  <a:schemeClr val="bg2"/>
                </a:solidFill>
                <a:effectLst/>
                <a:latin typeface="Tahoma" panose="020B0604030504040204" pitchFamily="34" charset="0"/>
                <a:cs typeface="Arial" panose="020B0604020202020204" pitchFamily="34" charset="0"/>
              </a:rPr>
              <a:t>U.S. Social Security Administration</a:t>
            </a:r>
            <a:endParaRPr kumimoji="0" lang="en-US" sz="1800" b="1" dirty="0">
              <a:solidFill>
                <a:schemeClr val="bg2"/>
              </a:solidFill>
              <a:effectLst/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Rates of Decline in Central Death Rates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828800"/>
            <a:ext cx="7239001" cy="41148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600" dirty="0" smtClean="0"/>
              <a:t>Historical average annual declines in central death rates are calculated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Over the most recent 10 year period </a:t>
            </a:r>
            <a:endParaRPr lang="en-US" sz="2000" dirty="0"/>
          </a:p>
          <a:p>
            <a:pPr lvl="1">
              <a:spcBef>
                <a:spcPts val="600"/>
              </a:spcBef>
            </a:pPr>
            <a:r>
              <a:rPr lang="en-US" sz="2000" dirty="0" smtClean="0"/>
              <a:t>For 21 age groups, 2 sexes, and 5 causes of death </a:t>
            </a:r>
          </a:p>
          <a:p>
            <a:pPr>
              <a:spcBef>
                <a:spcPts val="600"/>
              </a:spcBef>
            </a:pPr>
            <a:r>
              <a:rPr lang="en-US" sz="2600" dirty="0" smtClean="0"/>
              <a:t>Ultimate average annual declines in central death rates are determined by the Trustees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Reached in the 24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year following the year of the Trustees Report (2040)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For 5 age groups and 5 causes of death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Male and female rates are set equal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9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4" grpId="0"/>
      <p:bldP spid="25907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Rates of Decline in Central Death Rates </a:t>
            </a:r>
            <a:r>
              <a:rPr lang="en-US" sz="2800" dirty="0" smtClean="0"/>
              <a:t>(continued)</a:t>
            </a:r>
            <a:endParaRPr lang="en-US" sz="3200" dirty="0" smtClean="0"/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828800"/>
            <a:ext cx="7239001" cy="41148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600" dirty="0" smtClean="0"/>
              <a:t>Formula is used to transition from the average annual declines over the historical period to the ultimate rates of decline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Not a linear transition, but rapid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About 2/3 transitioned after 5 years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About 90 percent after 10 years</a:t>
            </a:r>
          </a:p>
        </p:txBody>
      </p:sp>
    </p:spTree>
    <p:extLst>
      <p:ext uri="{BB962C8B-B14F-4D97-AF65-F5344CB8AC3E}">
        <p14:creationId xmlns:p14="http://schemas.microsoft.com/office/powerpoint/2010/main" val="197775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9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4" grpId="0"/>
      <p:bldP spid="25907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2667000" y="5715000"/>
            <a:ext cx="5791200" cy="9906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+mn-lt"/>
              </a:rPr>
              <a:t>Based on the intermediate assumptions</a:t>
            </a:r>
          </a:p>
          <a:p>
            <a:pPr algn="ctr"/>
            <a:r>
              <a:rPr lang="en-US" sz="2000" dirty="0">
                <a:solidFill>
                  <a:srgbClr val="FFFF00"/>
                </a:solidFill>
                <a:latin typeface="+mn-lt"/>
              </a:rPr>
              <a:t>of the 2016 Trustees Report</a:t>
            </a:r>
          </a:p>
          <a:p>
            <a:pPr algn="ctr"/>
            <a:r>
              <a:rPr lang="en-US" sz="1100" dirty="0">
                <a:solidFill>
                  <a:srgbClr val="FFFF00"/>
                </a:solidFill>
                <a:latin typeface="+mn-lt"/>
              </a:rPr>
              <a:t>(Using the 2010 Census Resident Population as the </a:t>
            </a:r>
            <a:r>
              <a:rPr lang="en-US" sz="1100" dirty="0" smtClean="0">
                <a:solidFill>
                  <a:srgbClr val="FFFF00"/>
                </a:solidFill>
                <a:latin typeface="+mn-lt"/>
              </a:rPr>
              <a:t>standard </a:t>
            </a:r>
            <a:r>
              <a:rPr lang="en-US" sz="1100" dirty="0">
                <a:solidFill>
                  <a:srgbClr val="FFFF00"/>
                </a:solidFill>
                <a:latin typeface="+mn-lt"/>
              </a:rPr>
              <a:t>population for age adjusting)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762000" y="228600"/>
            <a:ext cx="6629400" cy="1066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kumimoji="0" lang="en-US" dirty="0">
                <a:solidFill>
                  <a:schemeClr val="tx2"/>
                </a:solidFill>
                <a:latin typeface="+mj-lt"/>
              </a:rPr>
              <a:t>Average Annual Rate of Decline in </a:t>
            </a:r>
            <a:r>
              <a:rPr kumimoji="0" lang="en-US" dirty="0" smtClean="0">
                <a:solidFill>
                  <a:schemeClr val="tx2"/>
                </a:solidFill>
                <a:latin typeface="+mj-lt"/>
              </a:rPr>
              <a:t>Age-Adjusted </a:t>
            </a:r>
            <a:endParaRPr kumimoji="0" lang="en-US" dirty="0">
              <a:solidFill>
                <a:schemeClr val="tx2"/>
              </a:solidFill>
              <a:latin typeface="+mj-lt"/>
            </a:endParaRPr>
          </a:p>
          <a:p>
            <a:pPr algn="ctr"/>
            <a:r>
              <a:rPr kumimoji="0" lang="en-US" dirty="0">
                <a:solidFill>
                  <a:schemeClr val="tx2"/>
                </a:solidFill>
                <a:latin typeface="+mj-lt"/>
              </a:rPr>
              <a:t>Central Death Rates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981200"/>
            <a:ext cx="7416800" cy="352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001000" cy="1143000"/>
          </a:xfrm>
        </p:spPr>
        <p:txBody>
          <a:bodyPr/>
          <a:lstStyle/>
          <a:p>
            <a:r>
              <a:rPr lang="en-US" sz="2800" dirty="0" smtClean="0"/>
              <a:t>Historical and Intermediate Projections of Annual Percentage Reduction in Central Death Rates: Ages 65-84</a:t>
            </a:r>
            <a:br>
              <a:rPr lang="en-US" sz="2800" dirty="0" smtClean="0"/>
            </a:br>
            <a:endParaRPr lang="en-US" sz="28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905000"/>
            <a:ext cx="72390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458200" cy="1143000"/>
          </a:xfrm>
        </p:spPr>
        <p:txBody>
          <a:bodyPr/>
          <a:lstStyle/>
          <a:p>
            <a:r>
              <a:rPr lang="en-US" sz="2800" dirty="0" smtClean="0"/>
              <a:t>Historical and Intermediate Projections of Annual Percentage Reduction in Central Death Rates:</a:t>
            </a:r>
            <a:br>
              <a:rPr lang="en-US" sz="2800" dirty="0" smtClean="0"/>
            </a:br>
            <a:r>
              <a:rPr lang="en-US" sz="2800" dirty="0" smtClean="0"/>
              <a:t>Ages 85+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397" y="1923802"/>
            <a:ext cx="7135813" cy="441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Considerations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981200"/>
            <a:ext cx="7439025" cy="4114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Death rates by marital status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Differential mortality between the disabled and non-disabled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Mortality differential by earnings levels </a:t>
            </a:r>
          </a:p>
          <a:p>
            <a:endParaRPr lang="en-US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2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r>
              <a:rPr lang="en-US" sz="4000" dirty="0" smtClean="0"/>
              <a:t>How Have Our Projections Done?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981200"/>
            <a:ext cx="7439025" cy="4114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Period life expectancy at birth and at age 65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Each year, we look at projected values compared to actual values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Beginning with 1974 Trustees Report for life expectancy at birth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Beginning with 1980 Trustees Report for life expectancy at age 65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772400" cy="1143000"/>
          </a:xfrm>
        </p:spPr>
        <p:txBody>
          <a:bodyPr/>
          <a:lstStyle/>
          <a:p>
            <a:r>
              <a:rPr lang="en-US" sz="3600" dirty="0" smtClean="0"/>
              <a:t>How Have Our Projections Done? One Example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981200"/>
            <a:ext cx="7439025" cy="4114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In the 1982 Trustees Report, we projected unisex life expectancy at age 65 to be 18.9 years in 2010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Actual value in 2010? 18.9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Cherry-picking? Maybe!</a:t>
            </a:r>
          </a:p>
        </p:txBody>
      </p:sp>
    </p:spTree>
    <p:extLst>
      <p:ext uri="{BB962C8B-B14F-4D97-AF65-F5344CB8AC3E}">
        <p14:creationId xmlns:p14="http://schemas.microsoft.com/office/powerpoint/2010/main" val="321053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8" name="Text Box 6"/>
          <p:cNvSpPr txBox="1">
            <a:spLocks noChangeArrowheads="1"/>
          </p:cNvSpPr>
          <p:nvPr/>
        </p:nvSpPr>
        <p:spPr bwMode="auto">
          <a:xfrm>
            <a:off x="1600200" y="1902282"/>
            <a:ext cx="7086600" cy="35702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800" dirty="0" smtClean="0">
                <a:latin typeface="+mn-lt"/>
                <a:cs typeface="Arial" panose="020B0604020202020204" pitchFamily="34" charset="0"/>
              </a:rPr>
              <a:t>Actuarial Study #120 (Life Tables for the U.S. Social Security Area)</a:t>
            </a: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800" dirty="0" smtClean="0">
                <a:latin typeface="+mn-lt"/>
                <a:cs typeface="Arial" panose="020B0604020202020204" pitchFamily="34" charset="0"/>
              </a:rPr>
              <a:t>Actuarial Note #</a:t>
            </a:r>
            <a:r>
              <a:rPr kumimoji="0" lang="en-US" sz="2800" dirty="0">
                <a:latin typeface="+mn-lt"/>
                <a:cs typeface="Arial" panose="020B0604020202020204" pitchFamily="34" charset="0"/>
              </a:rPr>
              <a:t>158 (Human Longevity and Implications for Social Security Actuarial </a:t>
            </a:r>
            <a:r>
              <a:rPr kumimoji="0" lang="en-US" sz="2800" dirty="0" smtClean="0">
                <a:latin typeface="+mn-lt"/>
                <a:cs typeface="Arial" panose="020B0604020202020204" pitchFamily="34" charset="0"/>
              </a:rPr>
              <a:t>Status)</a:t>
            </a:r>
            <a:endParaRPr kumimoji="0" lang="en-US" sz="2800" dirty="0">
              <a:latin typeface="+mn-lt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defRPr/>
            </a:pPr>
            <a:endParaRPr kumimoji="0" lang="en-US" u="sng" dirty="0" smtClean="0">
              <a:latin typeface="+mn-lt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defRPr/>
            </a:pPr>
            <a:r>
              <a:rPr kumimoji="0" lang="en-US" dirty="0" smtClean="0">
                <a:latin typeface="+mn-lt"/>
                <a:cs typeface="Arial" panose="020B0604020202020204" pitchFamily="34" charset="0"/>
              </a:rPr>
              <a:t>See </a:t>
            </a:r>
            <a:r>
              <a:rPr kumimoji="0" lang="en-US" u="sng" dirty="0" smtClean="0">
                <a:latin typeface="+mn-lt"/>
                <a:cs typeface="Arial" panose="020B0604020202020204" pitchFamily="34" charset="0"/>
              </a:rPr>
              <a:t>https</a:t>
            </a:r>
            <a:r>
              <a:rPr kumimoji="0" lang="en-US" u="sng" dirty="0">
                <a:latin typeface="+mn-lt"/>
                <a:cs typeface="Arial" panose="020B0604020202020204" pitchFamily="34" charset="0"/>
              </a:rPr>
              <a:t>://</a:t>
            </a:r>
            <a:r>
              <a:rPr kumimoji="0" lang="en-US" u="sng" dirty="0" smtClean="0">
                <a:latin typeface="+mn-lt"/>
                <a:cs typeface="Arial" panose="020B0604020202020204" pitchFamily="34" charset="0"/>
              </a:rPr>
              <a:t>www.ssa.gov/OACT/pubs.html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762000" y="0"/>
            <a:ext cx="7467600" cy="11430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en-US" sz="3600" dirty="0">
                <a:cs typeface="Arial" panose="020B0604020202020204" pitchFamily="34" charset="0"/>
              </a:rPr>
              <a:t>Additional Information in </a:t>
            </a:r>
            <a:r>
              <a:rPr kumimoji="0" lang="en-US" sz="3600" dirty="0" smtClean="0">
                <a:cs typeface="Arial" panose="020B0604020202020204" pitchFamily="34" charset="0"/>
              </a:rPr>
              <a:t>Actuarial Notes and Studies</a:t>
            </a:r>
            <a:endParaRPr kumimoji="0" lang="en-US" sz="36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5343525" cy="762000"/>
          </a:xfrm>
        </p:spPr>
        <p:txBody>
          <a:bodyPr/>
          <a:lstStyle/>
          <a:p>
            <a:pPr algn="ctr"/>
            <a:r>
              <a:rPr lang="en-US" dirty="0" smtClean="0"/>
              <a:t>Historical Data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2362200"/>
            <a:ext cx="7239000" cy="411480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2400" dirty="0" smtClean="0"/>
              <a:t>For under age 65, we use historical deaths from the National Center for Health Statistics and historical resident population from the Census Bureau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2400" dirty="0" smtClean="0"/>
              <a:t>For ages 65 and over, we use historical deaths and enrollments of the Medicare population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2400" dirty="0" smtClean="0"/>
              <a:t>For all ages, we use historical information on cause of death from the National Center for Health Statistics</a:t>
            </a:r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8325" y="0"/>
            <a:ext cx="3495675" cy="22225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45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245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245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391400" cy="762000"/>
          </a:xfrm>
        </p:spPr>
        <p:txBody>
          <a:bodyPr/>
          <a:lstStyle/>
          <a:p>
            <a:pPr algn="ctr"/>
            <a:r>
              <a:rPr lang="en-US" dirty="0" smtClean="0"/>
              <a:t>Projection of Mortality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1" y="1905000"/>
            <a:ext cx="7315200" cy="38100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400" dirty="0" smtClean="0"/>
              <a:t>Mortality is assumed to decline in the future - the rate of decline is in question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Three sets of projections (intermediate, low cost, and high cost)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Stochastic projections also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2016 intermediate projections of the financial status of the U.S. Social Security program assumed significant declines in age-sex adjusted death rates in the future, as illustrated by:  </a:t>
            </a:r>
          </a:p>
          <a:p>
            <a:pPr>
              <a:lnSpc>
                <a:spcPct val="80000"/>
              </a:lnSpc>
            </a:pPr>
            <a:endParaRPr lang="en-US" sz="2400" dirty="0" smtClean="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2667000" y="5562600"/>
            <a:ext cx="5562600" cy="9906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200" dirty="0" smtClean="0">
                <a:solidFill>
                  <a:srgbClr val="FFFF00"/>
                </a:solidFill>
                <a:latin typeface="+mn-lt"/>
              </a:rPr>
              <a:t>Period life </a:t>
            </a:r>
            <a:r>
              <a:rPr lang="en-US" sz="2200" dirty="0">
                <a:solidFill>
                  <a:srgbClr val="FFFF00"/>
                </a:solidFill>
                <a:latin typeface="+mn-lt"/>
              </a:rPr>
              <a:t>expectancy at birth</a:t>
            </a:r>
          </a:p>
          <a:p>
            <a:pPr algn="ctr"/>
            <a:r>
              <a:rPr lang="en-US" sz="2200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200" dirty="0" smtClean="0">
                <a:solidFill>
                  <a:srgbClr val="FFFF00"/>
                </a:solidFill>
                <a:latin typeface="+mn-lt"/>
              </a:rPr>
              <a:t>Period life </a:t>
            </a:r>
            <a:r>
              <a:rPr lang="en-US" sz="2200" dirty="0">
                <a:solidFill>
                  <a:srgbClr val="FFFF00"/>
                </a:solidFill>
                <a:latin typeface="+mn-lt"/>
              </a:rPr>
              <a:t>expectancy at age 65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Expectancy at Age 0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05000"/>
            <a:ext cx="7096125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Expectancy at Age 65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05000"/>
            <a:ext cx="7054850" cy="445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7391400" cy="762000"/>
          </a:xfrm>
        </p:spPr>
        <p:txBody>
          <a:bodyPr/>
          <a:lstStyle/>
          <a:p>
            <a:pPr algn="ctr"/>
            <a:r>
              <a:rPr lang="en-US" dirty="0" smtClean="0"/>
              <a:t>Projection of Mortality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199" y="1981200"/>
            <a:ext cx="7439025" cy="42672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Incorporating future mortality improvement results in a new period life table each year  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Assumptions as to the percent reduction in mortality rates</a:t>
            </a:r>
            <a:r>
              <a:rPr lang="en-US" dirty="0"/>
              <a:t>:</a:t>
            </a:r>
            <a:endParaRPr lang="en-US" sz="3200" dirty="0" smtClean="0"/>
          </a:p>
          <a:p>
            <a:pPr lvl="1">
              <a:spcBef>
                <a:spcPts val="600"/>
              </a:spcBef>
            </a:pPr>
            <a:r>
              <a:rPr lang="en-US" sz="3200" dirty="0" smtClean="0"/>
              <a:t> By age group</a:t>
            </a:r>
          </a:p>
          <a:p>
            <a:pPr lvl="1">
              <a:spcBef>
                <a:spcPts val="600"/>
              </a:spcBef>
            </a:pPr>
            <a:r>
              <a:rPr lang="en-US" sz="3200" dirty="0" smtClean="0"/>
              <a:t> By cause of death</a:t>
            </a:r>
          </a:p>
          <a:p>
            <a:pPr>
              <a:lnSpc>
                <a:spcPct val="80000"/>
              </a:lnSpc>
            </a:pPr>
            <a:endParaRPr lang="en-US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6172200" cy="762000"/>
          </a:xfrm>
        </p:spPr>
        <p:txBody>
          <a:bodyPr/>
          <a:lstStyle/>
          <a:p>
            <a:pPr algn="ctr"/>
            <a:r>
              <a:rPr lang="en-US" dirty="0" smtClean="0"/>
              <a:t>Cause of death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071" y="2057400"/>
            <a:ext cx="7262620" cy="370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351859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Method of Projecting Mortality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199" y="1981200"/>
            <a:ext cx="7315201" cy="4114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Central death rates are the key variables used in the projections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Central death rates for the starting year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Rate of decline in the central death rates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696200" cy="1143000"/>
          </a:xfrm>
        </p:spPr>
        <p:txBody>
          <a:bodyPr/>
          <a:lstStyle/>
          <a:p>
            <a:r>
              <a:rPr lang="en-US" sz="3200" dirty="0" smtClean="0"/>
              <a:t>Central Death Rates for the Starting Year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199" y="1981200"/>
            <a:ext cx="7439025" cy="44196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 smtClean="0"/>
              <a:t>Annual historical central death rates calculated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/>
              <a:t>For 21 age groups, 2 sexes, and 5 causes of death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Last year of final data (2013 NCHS and 2013 Medicare) is not used as the starting year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Starting year values are determined using the last 12 years of historical central death rates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/>
              <a:t>Computed as the values for the most recent year falling on a weighted least square line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8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0" grpId="0"/>
      <p:bldP spid="258051" grpId="0" build="p"/>
    </p:bldLst>
  </p:timing>
</p:sld>
</file>

<file path=ppt/theme/theme1.xml><?xml version="1.0" encoding="utf-8"?>
<a:theme xmlns:a="http://schemas.openxmlformats.org/drawingml/2006/main" name="Angles">
  <a:themeElements>
    <a:clrScheme name="Angles.pot 5">
      <a:dk1>
        <a:srgbClr val="000000"/>
      </a:dk1>
      <a:lt1>
        <a:srgbClr val="99CCFF"/>
      </a:lt1>
      <a:dk2>
        <a:srgbClr val="CCECFF"/>
      </a:dk2>
      <a:lt2>
        <a:srgbClr val="002244"/>
      </a:lt2>
      <a:accent1>
        <a:srgbClr val="336699"/>
      </a:accent1>
      <a:accent2>
        <a:srgbClr val="CC99FF"/>
      </a:accent2>
      <a:accent3>
        <a:srgbClr val="CAE2FF"/>
      </a:accent3>
      <a:accent4>
        <a:srgbClr val="000000"/>
      </a:accent4>
      <a:accent5>
        <a:srgbClr val="ADB8CA"/>
      </a:accent5>
      <a:accent6>
        <a:srgbClr val="B98AE7"/>
      </a:accent6>
      <a:hlink>
        <a:srgbClr val="33CCCC"/>
      </a:hlink>
      <a:folHlink>
        <a:srgbClr val="9999FF"/>
      </a:folHlink>
    </a:clrScheme>
    <a:fontScheme name="Angles.po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ngles.pot 1">
        <a:dk1>
          <a:srgbClr val="F8F8F8"/>
        </a:dk1>
        <a:lt1>
          <a:srgbClr val="FFFFFF"/>
        </a:lt1>
        <a:dk2>
          <a:srgbClr val="000000"/>
        </a:dk2>
        <a:lt2>
          <a:srgbClr val="000000"/>
        </a:lt2>
        <a:accent1>
          <a:srgbClr val="FF0000"/>
        </a:accent1>
        <a:accent2>
          <a:srgbClr val="3333FF"/>
        </a:accent2>
        <a:accent3>
          <a:srgbClr val="AAAAAA"/>
        </a:accent3>
        <a:accent4>
          <a:srgbClr val="DADADA"/>
        </a:accent4>
        <a:accent5>
          <a:srgbClr val="FFAAAA"/>
        </a:accent5>
        <a:accent6>
          <a:srgbClr val="2D2DE7"/>
        </a:accent6>
        <a:hlink>
          <a:srgbClr val="008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gles.pot 2">
        <a:dk1>
          <a:srgbClr val="360036"/>
        </a:dk1>
        <a:lt1>
          <a:srgbClr val="FFFFFF"/>
        </a:lt1>
        <a:dk2>
          <a:srgbClr val="FFFFCC"/>
        </a:dk2>
        <a:lt2>
          <a:srgbClr val="666633"/>
        </a:lt2>
        <a:accent1>
          <a:srgbClr val="996600"/>
        </a:accent1>
        <a:accent2>
          <a:srgbClr val="CCCC00"/>
        </a:accent2>
        <a:accent3>
          <a:srgbClr val="FFFFFF"/>
        </a:accent3>
        <a:accent4>
          <a:srgbClr val="2D002D"/>
        </a:accent4>
        <a:accent5>
          <a:srgbClr val="CAB8AA"/>
        </a:accent5>
        <a:accent6>
          <a:srgbClr val="B9B900"/>
        </a:accent6>
        <a:hlink>
          <a:srgbClr val="99CC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gles.pot 3">
        <a:dk1>
          <a:srgbClr val="000000"/>
        </a:dk1>
        <a:lt1>
          <a:srgbClr val="FFFFFF"/>
        </a:lt1>
        <a:dk2>
          <a:srgbClr val="FFFFFF"/>
        </a:dk2>
        <a:lt2>
          <a:srgbClr val="393939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gles.pot 4">
        <a:dk1>
          <a:srgbClr val="360036"/>
        </a:dk1>
        <a:lt1>
          <a:srgbClr val="FFFFFF"/>
        </a:lt1>
        <a:dk2>
          <a:srgbClr val="FFFFCC"/>
        </a:dk2>
        <a:lt2>
          <a:srgbClr val="660066"/>
        </a:lt2>
        <a:accent1>
          <a:srgbClr val="C3A3C2"/>
        </a:accent1>
        <a:accent2>
          <a:srgbClr val="9999FF"/>
        </a:accent2>
        <a:accent3>
          <a:srgbClr val="FFFFFF"/>
        </a:accent3>
        <a:accent4>
          <a:srgbClr val="2D002D"/>
        </a:accent4>
        <a:accent5>
          <a:srgbClr val="DECEDD"/>
        </a:accent5>
        <a:accent6>
          <a:srgbClr val="8A8AE7"/>
        </a:accent6>
        <a:hlink>
          <a:srgbClr val="0099CC"/>
        </a:hlink>
        <a:folHlink>
          <a:srgbClr val="C99DA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gles.pot 5">
        <a:dk1>
          <a:srgbClr val="000000"/>
        </a:dk1>
        <a:lt1>
          <a:srgbClr val="99CCFF"/>
        </a:lt1>
        <a:dk2>
          <a:srgbClr val="CCECFF"/>
        </a:dk2>
        <a:lt2>
          <a:srgbClr val="002244"/>
        </a:lt2>
        <a:accent1>
          <a:srgbClr val="336699"/>
        </a:accent1>
        <a:accent2>
          <a:srgbClr val="CC99FF"/>
        </a:accent2>
        <a:accent3>
          <a:srgbClr val="CAE2FF"/>
        </a:accent3>
        <a:accent4>
          <a:srgbClr val="000000"/>
        </a:accent4>
        <a:accent5>
          <a:srgbClr val="ADB8CA"/>
        </a:accent5>
        <a:accent6>
          <a:srgbClr val="B98AE7"/>
        </a:accent6>
        <a:hlink>
          <a:srgbClr val="33CCCC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ngles.pot 5">
    <a:dk1>
      <a:srgbClr val="000000"/>
    </a:dk1>
    <a:lt1>
      <a:srgbClr val="99CCFF"/>
    </a:lt1>
    <a:dk2>
      <a:srgbClr val="CCECFF"/>
    </a:dk2>
    <a:lt2>
      <a:srgbClr val="002244"/>
    </a:lt2>
    <a:accent1>
      <a:srgbClr val="336699"/>
    </a:accent1>
    <a:accent2>
      <a:srgbClr val="CC99FF"/>
    </a:accent2>
    <a:accent3>
      <a:srgbClr val="CAE2FF"/>
    </a:accent3>
    <a:accent4>
      <a:srgbClr val="000000"/>
    </a:accent4>
    <a:accent5>
      <a:srgbClr val="ADB8CA"/>
    </a:accent5>
    <a:accent6>
      <a:srgbClr val="B98AE7"/>
    </a:accent6>
    <a:hlink>
      <a:srgbClr val="33CCCC"/>
    </a:hlink>
    <a:folHlink>
      <a:srgbClr val="9999FF"/>
    </a:folHlink>
  </a:clrScheme>
</a:themeOverride>
</file>

<file path=ppt/theme/themeOverride10.xml><?xml version="1.0" encoding="utf-8"?>
<a:themeOverride xmlns:a="http://schemas.openxmlformats.org/drawingml/2006/main">
  <a:clrScheme name="Angles.pot 5">
    <a:dk1>
      <a:srgbClr val="000000"/>
    </a:dk1>
    <a:lt1>
      <a:srgbClr val="99CCFF"/>
    </a:lt1>
    <a:dk2>
      <a:srgbClr val="CCECFF"/>
    </a:dk2>
    <a:lt2>
      <a:srgbClr val="002244"/>
    </a:lt2>
    <a:accent1>
      <a:srgbClr val="336699"/>
    </a:accent1>
    <a:accent2>
      <a:srgbClr val="CC99FF"/>
    </a:accent2>
    <a:accent3>
      <a:srgbClr val="CAE2FF"/>
    </a:accent3>
    <a:accent4>
      <a:srgbClr val="000000"/>
    </a:accent4>
    <a:accent5>
      <a:srgbClr val="ADB8CA"/>
    </a:accent5>
    <a:accent6>
      <a:srgbClr val="B98AE7"/>
    </a:accent6>
    <a:hlink>
      <a:srgbClr val="33CCCC"/>
    </a:hlink>
    <a:folHlink>
      <a:srgbClr val="9999FF"/>
    </a:folHlink>
  </a:clrScheme>
</a:themeOverride>
</file>

<file path=ppt/theme/themeOverride11.xml><?xml version="1.0" encoding="utf-8"?>
<a:themeOverride xmlns:a="http://schemas.openxmlformats.org/drawingml/2006/main">
  <a:clrScheme name="Angles.pot 5">
    <a:dk1>
      <a:srgbClr val="000000"/>
    </a:dk1>
    <a:lt1>
      <a:srgbClr val="99CCFF"/>
    </a:lt1>
    <a:dk2>
      <a:srgbClr val="CCECFF"/>
    </a:dk2>
    <a:lt2>
      <a:srgbClr val="002244"/>
    </a:lt2>
    <a:accent1>
      <a:srgbClr val="336699"/>
    </a:accent1>
    <a:accent2>
      <a:srgbClr val="CC99FF"/>
    </a:accent2>
    <a:accent3>
      <a:srgbClr val="CAE2FF"/>
    </a:accent3>
    <a:accent4>
      <a:srgbClr val="000000"/>
    </a:accent4>
    <a:accent5>
      <a:srgbClr val="ADB8CA"/>
    </a:accent5>
    <a:accent6>
      <a:srgbClr val="B98AE7"/>
    </a:accent6>
    <a:hlink>
      <a:srgbClr val="33CCCC"/>
    </a:hlink>
    <a:folHlink>
      <a:srgbClr val="9999FF"/>
    </a:folHlink>
  </a:clrScheme>
</a:themeOverride>
</file>

<file path=ppt/theme/themeOverride12.xml><?xml version="1.0" encoding="utf-8"?>
<a:themeOverride xmlns:a="http://schemas.openxmlformats.org/drawingml/2006/main">
  <a:clrScheme name="Angles.pot 5">
    <a:dk1>
      <a:srgbClr val="000000"/>
    </a:dk1>
    <a:lt1>
      <a:srgbClr val="99CCFF"/>
    </a:lt1>
    <a:dk2>
      <a:srgbClr val="CCECFF"/>
    </a:dk2>
    <a:lt2>
      <a:srgbClr val="002244"/>
    </a:lt2>
    <a:accent1>
      <a:srgbClr val="336699"/>
    </a:accent1>
    <a:accent2>
      <a:srgbClr val="CC99FF"/>
    </a:accent2>
    <a:accent3>
      <a:srgbClr val="CAE2FF"/>
    </a:accent3>
    <a:accent4>
      <a:srgbClr val="000000"/>
    </a:accent4>
    <a:accent5>
      <a:srgbClr val="ADB8CA"/>
    </a:accent5>
    <a:accent6>
      <a:srgbClr val="B98AE7"/>
    </a:accent6>
    <a:hlink>
      <a:srgbClr val="33CCCC"/>
    </a:hlink>
    <a:folHlink>
      <a:srgbClr val="9999FF"/>
    </a:folHlink>
  </a:clrScheme>
</a:themeOverride>
</file>

<file path=ppt/theme/themeOverride13.xml><?xml version="1.0" encoding="utf-8"?>
<a:themeOverride xmlns:a="http://schemas.openxmlformats.org/drawingml/2006/main">
  <a:clrScheme name="Angles.pot 5">
    <a:dk1>
      <a:srgbClr val="000000"/>
    </a:dk1>
    <a:lt1>
      <a:srgbClr val="99CCFF"/>
    </a:lt1>
    <a:dk2>
      <a:srgbClr val="CCECFF"/>
    </a:dk2>
    <a:lt2>
      <a:srgbClr val="002244"/>
    </a:lt2>
    <a:accent1>
      <a:srgbClr val="336699"/>
    </a:accent1>
    <a:accent2>
      <a:srgbClr val="CC99FF"/>
    </a:accent2>
    <a:accent3>
      <a:srgbClr val="CAE2FF"/>
    </a:accent3>
    <a:accent4>
      <a:srgbClr val="000000"/>
    </a:accent4>
    <a:accent5>
      <a:srgbClr val="ADB8CA"/>
    </a:accent5>
    <a:accent6>
      <a:srgbClr val="B98AE7"/>
    </a:accent6>
    <a:hlink>
      <a:srgbClr val="33CCCC"/>
    </a:hlink>
    <a:folHlink>
      <a:srgbClr val="9999FF"/>
    </a:folHlink>
  </a:clrScheme>
</a:themeOverride>
</file>

<file path=ppt/theme/themeOverride2.xml><?xml version="1.0" encoding="utf-8"?>
<a:themeOverride xmlns:a="http://schemas.openxmlformats.org/drawingml/2006/main">
  <a:clrScheme name="Angles.pot 5">
    <a:dk1>
      <a:srgbClr val="000000"/>
    </a:dk1>
    <a:lt1>
      <a:srgbClr val="99CCFF"/>
    </a:lt1>
    <a:dk2>
      <a:srgbClr val="CCECFF"/>
    </a:dk2>
    <a:lt2>
      <a:srgbClr val="002244"/>
    </a:lt2>
    <a:accent1>
      <a:srgbClr val="336699"/>
    </a:accent1>
    <a:accent2>
      <a:srgbClr val="CC99FF"/>
    </a:accent2>
    <a:accent3>
      <a:srgbClr val="CAE2FF"/>
    </a:accent3>
    <a:accent4>
      <a:srgbClr val="000000"/>
    </a:accent4>
    <a:accent5>
      <a:srgbClr val="ADB8CA"/>
    </a:accent5>
    <a:accent6>
      <a:srgbClr val="B98AE7"/>
    </a:accent6>
    <a:hlink>
      <a:srgbClr val="33CCCC"/>
    </a:hlink>
    <a:folHlink>
      <a:srgbClr val="9999FF"/>
    </a:folHlink>
  </a:clrScheme>
</a:themeOverride>
</file>

<file path=ppt/theme/themeOverride3.xml><?xml version="1.0" encoding="utf-8"?>
<a:themeOverride xmlns:a="http://schemas.openxmlformats.org/drawingml/2006/main">
  <a:clrScheme name="Angles.pot 5">
    <a:dk1>
      <a:srgbClr val="000000"/>
    </a:dk1>
    <a:lt1>
      <a:srgbClr val="99CCFF"/>
    </a:lt1>
    <a:dk2>
      <a:srgbClr val="CCECFF"/>
    </a:dk2>
    <a:lt2>
      <a:srgbClr val="002244"/>
    </a:lt2>
    <a:accent1>
      <a:srgbClr val="336699"/>
    </a:accent1>
    <a:accent2>
      <a:srgbClr val="CC99FF"/>
    </a:accent2>
    <a:accent3>
      <a:srgbClr val="CAE2FF"/>
    </a:accent3>
    <a:accent4>
      <a:srgbClr val="000000"/>
    </a:accent4>
    <a:accent5>
      <a:srgbClr val="ADB8CA"/>
    </a:accent5>
    <a:accent6>
      <a:srgbClr val="B98AE7"/>
    </a:accent6>
    <a:hlink>
      <a:srgbClr val="33CCCC"/>
    </a:hlink>
    <a:folHlink>
      <a:srgbClr val="9999FF"/>
    </a:folHlink>
  </a:clrScheme>
</a:themeOverride>
</file>

<file path=ppt/theme/themeOverride4.xml><?xml version="1.0" encoding="utf-8"?>
<a:themeOverride xmlns:a="http://schemas.openxmlformats.org/drawingml/2006/main">
  <a:clrScheme name="Angles.pot 5">
    <a:dk1>
      <a:srgbClr val="000000"/>
    </a:dk1>
    <a:lt1>
      <a:srgbClr val="99CCFF"/>
    </a:lt1>
    <a:dk2>
      <a:srgbClr val="CCECFF"/>
    </a:dk2>
    <a:lt2>
      <a:srgbClr val="002244"/>
    </a:lt2>
    <a:accent1>
      <a:srgbClr val="336699"/>
    </a:accent1>
    <a:accent2>
      <a:srgbClr val="CC99FF"/>
    </a:accent2>
    <a:accent3>
      <a:srgbClr val="CAE2FF"/>
    </a:accent3>
    <a:accent4>
      <a:srgbClr val="000000"/>
    </a:accent4>
    <a:accent5>
      <a:srgbClr val="ADB8CA"/>
    </a:accent5>
    <a:accent6>
      <a:srgbClr val="B98AE7"/>
    </a:accent6>
    <a:hlink>
      <a:srgbClr val="33CCCC"/>
    </a:hlink>
    <a:folHlink>
      <a:srgbClr val="9999FF"/>
    </a:folHlink>
  </a:clrScheme>
</a:themeOverride>
</file>

<file path=ppt/theme/themeOverride5.xml><?xml version="1.0" encoding="utf-8"?>
<a:themeOverride xmlns:a="http://schemas.openxmlformats.org/drawingml/2006/main">
  <a:clrScheme name="Angles.pot 5">
    <a:dk1>
      <a:srgbClr val="000000"/>
    </a:dk1>
    <a:lt1>
      <a:srgbClr val="99CCFF"/>
    </a:lt1>
    <a:dk2>
      <a:srgbClr val="CCECFF"/>
    </a:dk2>
    <a:lt2>
      <a:srgbClr val="002244"/>
    </a:lt2>
    <a:accent1>
      <a:srgbClr val="336699"/>
    </a:accent1>
    <a:accent2>
      <a:srgbClr val="CC99FF"/>
    </a:accent2>
    <a:accent3>
      <a:srgbClr val="CAE2FF"/>
    </a:accent3>
    <a:accent4>
      <a:srgbClr val="000000"/>
    </a:accent4>
    <a:accent5>
      <a:srgbClr val="ADB8CA"/>
    </a:accent5>
    <a:accent6>
      <a:srgbClr val="B98AE7"/>
    </a:accent6>
    <a:hlink>
      <a:srgbClr val="33CCCC"/>
    </a:hlink>
    <a:folHlink>
      <a:srgbClr val="9999FF"/>
    </a:folHlink>
  </a:clrScheme>
</a:themeOverride>
</file>

<file path=ppt/theme/themeOverride6.xml><?xml version="1.0" encoding="utf-8"?>
<a:themeOverride xmlns:a="http://schemas.openxmlformats.org/drawingml/2006/main">
  <a:clrScheme name="Angles.pot 5">
    <a:dk1>
      <a:srgbClr val="000000"/>
    </a:dk1>
    <a:lt1>
      <a:srgbClr val="99CCFF"/>
    </a:lt1>
    <a:dk2>
      <a:srgbClr val="CCECFF"/>
    </a:dk2>
    <a:lt2>
      <a:srgbClr val="002244"/>
    </a:lt2>
    <a:accent1>
      <a:srgbClr val="336699"/>
    </a:accent1>
    <a:accent2>
      <a:srgbClr val="CC99FF"/>
    </a:accent2>
    <a:accent3>
      <a:srgbClr val="CAE2FF"/>
    </a:accent3>
    <a:accent4>
      <a:srgbClr val="000000"/>
    </a:accent4>
    <a:accent5>
      <a:srgbClr val="ADB8CA"/>
    </a:accent5>
    <a:accent6>
      <a:srgbClr val="B98AE7"/>
    </a:accent6>
    <a:hlink>
      <a:srgbClr val="33CCCC"/>
    </a:hlink>
    <a:folHlink>
      <a:srgbClr val="9999FF"/>
    </a:folHlink>
  </a:clrScheme>
</a:themeOverride>
</file>

<file path=ppt/theme/themeOverride7.xml><?xml version="1.0" encoding="utf-8"?>
<a:themeOverride xmlns:a="http://schemas.openxmlformats.org/drawingml/2006/main">
  <a:clrScheme name="Angles.pot 5">
    <a:dk1>
      <a:srgbClr val="000000"/>
    </a:dk1>
    <a:lt1>
      <a:srgbClr val="99CCFF"/>
    </a:lt1>
    <a:dk2>
      <a:srgbClr val="CCECFF"/>
    </a:dk2>
    <a:lt2>
      <a:srgbClr val="002244"/>
    </a:lt2>
    <a:accent1>
      <a:srgbClr val="336699"/>
    </a:accent1>
    <a:accent2>
      <a:srgbClr val="CC99FF"/>
    </a:accent2>
    <a:accent3>
      <a:srgbClr val="CAE2FF"/>
    </a:accent3>
    <a:accent4>
      <a:srgbClr val="000000"/>
    </a:accent4>
    <a:accent5>
      <a:srgbClr val="ADB8CA"/>
    </a:accent5>
    <a:accent6>
      <a:srgbClr val="B98AE7"/>
    </a:accent6>
    <a:hlink>
      <a:srgbClr val="33CCCC"/>
    </a:hlink>
    <a:folHlink>
      <a:srgbClr val="9999FF"/>
    </a:folHlink>
  </a:clrScheme>
</a:themeOverride>
</file>

<file path=ppt/theme/themeOverride8.xml><?xml version="1.0" encoding="utf-8"?>
<a:themeOverride xmlns:a="http://schemas.openxmlformats.org/drawingml/2006/main">
  <a:clrScheme name="Angles.pot 5">
    <a:dk1>
      <a:srgbClr val="000000"/>
    </a:dk1>
    <a:lt1>
      <a:srgbClr val="99CCFF"/>
    </a:lt1>
    <a:dk2>
      <a:srgbClr val="CCECFF"/>
    </a:dk2>
    <a:lt2>
      <a:srgbClr val="002244"/>
    </a:lt2>
    <a:accent1>
      <a:srgbClr val="336699"/>
    </a:accent1>
    <a:accent2>
      <a:srgbClr val="CC99FF"/>
    </a:accent2>
    <a:accent3>
      <a:srgbClr val="CAE2FF"/>
    </a:accent3>
    <a:accent4>
      <a:srgbClr val="000000"/>
    </a:accent4>
    <a:accent5>
      <a:srgbClr val="ADB8CA"/>
    </a:accent5>
    <a:accent6>
      <a:srgbClr val="B98AE7"/>
    </a:accent6>
    <a:hlink>
      <a:srgbClr val="33CCCC"/>
    </a:hlink>
    <a:folHlink>
      <a:srgbClr val="9999FF"/>
    </a:folHlink>
  </a:clrScheme>
</a:themeOverride>
</file>

<file path=ppt/theme/themeOverride9.xml><?xml version="1.0" encoding="utf-8"?>
<a:themeOverride xmlns:a="http://schemas.openxmlformats.org/drawingml/2006/main">
  <a:clrScheme name="Angles.pot 5">
    <a:dk1>
      <a:srgbClr val="000000"/>
    </a:dk1>
    <a:lt1>
      <a:srgbClr val="99CCFF"/>
    </a:lt1>
    <a:dk2>
      <a:srgbClr val="CCECFF"/>
    </a:dk2>
    <a:lt2>
      <a:srgbClr val="002244"/>
    </a:lt2>
    <a:accent1>
      <a:srgbClr val="336699"/>
    </a:accent1>
    <a:accent2>
      <a:srgbClr val="CC99FF"/>
    </a:accent2>
    <a:accent3>
      <a:srgbClr val="CAE2FF"/>
    </a:accent3>
    <a:accent4>
      <a:srgbClr val="000000"/>
    </a:accent4>
    <a:accent5>
      <a:srgbClr val="ADB8CA"/>
    </a:accent5>
    <a:accent6>
      <a:srgbClr val="B98AE7"/>
    </a:accent6>
    <a:hlink>
      <a:srgbClr val="33CCCC"/>
    </a:hlink>
    <a:folHlink>
      <a:srgbClr val="9999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10743</TotalTime>
  <Words>709</Words>
  <Application>Microsoft Office PowerPoint</Application>
  <PresentationFormat>On-screen Show (4:3)</PresentationFormat>
  <Paragraphs>132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Symbol</vt:lpstr>
      <vt:lpstr>Tahoma</vt:lpstr>
      <vt:lpstr>Times New Roman</vt:lpstr>
      <vt:lpstr>Angles</vt:lpstr>
      <vt:lpstr>PowerPoint Presentation</vt:lpstr>
      <vt:lpstr>Historical Data</vt:lpstr>
      <vt:lpstr>Projection of Mortality</vt:lpstr>
      <vt:lpstr>Life Expectancy at Age 0 </vt:lpstr>
      <vt:lpstr>Life Expectancy at Age 65 </vt:lpstr>
      <vt:lpstr>Projection of Mortality</vt:lpstr>
      <vt:lpstr>Cause of death</vt:lpstr>
      <vt:lpstr>Method of Projecting Mortality</vt:lpstr>
      <vt:lpstr>Central Death Rates for the Starting Year</vt:lpstr>
      <vt:lpstr>Rates of Decline in Central Death Rates</vt:lpstr>
      <vt:lpstr>Rates of Decline in Central Death Rates (continued)</vt:lpstr>
      <vt:lpstr>PowerPoint Presentation</vt:lpstr>
      <vt:lpstr>Historical and Intermediate Projections of Annual Percentage Reduction in Central Death Rates: Ages 65-84 </vt:lpstr>
      <vt:lpstr>Historical and Intermediate Projections of Annual Percentage Reduction in Central Death Rates: Ages 85+</vt:lpstr>
      <vt:lpstr>Other Considerations</vt:lpstr>
      <vt:lpstr>How Have Our Projections Done?</vt:lpstr>
      <vt:lpstr>How Have Our Projections Done? One Example</vt:lpstr>
      <vt:lpstr>PowerPoint Presentation</vt:lpstr>
    </vt:vector>
  </TitlesOfParts>
  <Company>Office of the Chief Acturay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POLISIM</dc:title>
  <dc:creator>ahwade</dc:creator>
  <cp:lastModifiedBy>Marilyn Parris-Bell</cp:lastModifiedBy>
  <cp:revision>289</cp:revision>
  <cp:lastPrinted>2000-10-04T20:08:44Z</cp:lastPrinted>
  <dcterms:created xsi:type="dcterms:W3CDTF">2000-09-19T19:17:38Z</dcterms:created>
  <dcterms:modified xsi:type="dcterms:W3CDTF">2016-09-28T07:59:25Z</dcterms:modified>
</cp:coreProperties>
</file>