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3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t>9/26/2016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Andrew Hunt</a:t>
            </a:r>
          </a:p>
          <a:p>
            <a:r>
              <a:rPr lang="en-GB" dirty="0" smtClean="0"/>
              <a:t>Longevity 12</a:t>
            </a:r>
            <a:endParaRPr lang="en-GB" dirty="0"/>
          </a:p>
          <a:p>
            <a:r>
              <a:rPr lang="en-GB" dirty="0" smtClean="0"/>
              <a:t>Chicago, USA</a:t>
            </a:r>
            <a:endParaRPr lang="en-GB" dirty="0"/>
          </a:p>
          <a:p>
            <a:r>
              <a:rPr lang="en-GB" dirty="0" smtClean="0"/>
              <a:t>September 2016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Basis Risk and Pension Schemes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897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Reference and sub-population models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In practice, even this model is overly complicated for the data however</a:t>
                </a:r>
              </a:p>
              <a:p>
                <a:r>
                  <a:rPr lang="en-GB" dirty="0" smtClean="0"/>
                  <a:t>Therefore, we simplify further:</a:t>
                </a:r>
              </a:p>
              <a:p>
                <a:pPr lvl="1"/>
                <a:r>
                  <a:rPr lang="en-GB" dirty="0" smtClean="0"/>
                  <a:t>Level basis,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sub>
                      <m:sup>
                        <m:r>
                          <a:rPr lang="en-GB"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Δ</m:t>
                        </m:r>
                        <m:r>
                          <a:rPr lang="en-GB" i="1">
                            <a:latin typeface="Cambria Math"/>
                          </a:rPr>
                          <m:t>)</m:t>
                        </m:r>
                      </m:sup>
                    </m:sSubSup>
                    <m:r>
                      <a:rPr lang="en-GB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GB" i="1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/>
                              </a:rPr>
                              <m:t>𝑓</m:t>
                            </m:r>
                          </m:e>
                          <m:sup>
                            <m:d>
                              <m:d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𝑖</m:t>
                                </m:r>
                              </m:e>
                            </m:d>
                          </m:sup>
                        </m:sSup>
                        <m:r>
                          <a:rPr lang="en-GB" i="1">
                            <a:latin typeface="Cambria Math"/>
                          </a:rPr>
                          <m:t>(</m:t>
                        </m:r>
                        <m:r>
                          <a:rPr lang="en-GB" i="1">
                            <a:latin typeface="Cambria Math"/>
                          </a:rPr>
                          <m:t>𝑥</m:t>
                        </m:r>
                        <m:r>
                          <a:rPr lang="en-GB" i="1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GB" dirty="0" smtClean="0"/>
                  <a:t>, sum of age functions in model</a:t>
                </a:r>
              </a:p>
              <a:p>
                <a:pPr lvl="1"/>
                <a:r>
                  <a:rPr lang="en-GB" dirty="0" smtClean="0"/>
                  <a:t>Trend basis,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𝜆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(</m:t>
                        </m:r>
                        <m:r>
                          <a:rPr lang="en-GB" b="0" i="1" smtClean="0">
                            <a:latin typeface="Cambria Math"/>
                          </a:rPr>
                          <m:t>𝑗</m:t>
                        </m:r>
                        <m:r>
                          <a:rPr lang="en-GB" b="0" i="1" smtClean="0">
                            <a:latin typeface="Cambria Math"/>
                          </a:rPr>
                          <m:t>)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0,1</m:t>
                        </m:r>
                      </m:e>
                    </m:d>
                  </m:oMath>
                </a14:m>
                <a:r>
                  <a:rPr lang="en-GB" dirty="0" smtClean="0"/>
                  <a:t>, i.e., factor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𝑗</m:t>
                    </m:r>
                  </m:oMath>
                </a14:m>
                <a:r>
                  <a:rPr lang="en-GB" dirty="0" smtClean="0"/>
                  <a:t> in reference population either not present or present in full in sub-population</a:t>
                </a:r>
              </a:p>
              <a:p>
                <a:pPr lvl="1"/>
                <a:r>
                  <a:rPr lang="en-GB" dirty="0" smtClean="0"/>
                  <a:t>We test whether these simplifications are justified using the BIC</a:t>
                </a:r>
                <a:endParaRPr lang="en-GB" dirty="0"/>
              </a:p>
              <a:p>
                <a:pPr lvl="1"/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706" t="-1067" r="-941" b="-3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2732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Reference and sub-population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Level basis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90" y="2132862"/>
            <a:ext cx="4322578" cy="32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132856"/>
            <a:ext cx="4322578" cy="32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0376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Reference and sub-population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49552"/>
          </a:xfrm>
        </p:spPr>
        <p:txBody>
          <a:bodyPr>
            <a:normAutofit/>
          </a:bodyPr>
          <a:lstStyle/>
          <a:p>
            <a:r>
              <a:rPr lang="en-GB" dirty="0" smtClean="0"/>
              <a:t>Trend basis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lvl="1"/>
            <a:r>
              <a:rPr lang="en-GB" dirty="0" smtClean="0"/>
              <a:t>We find no trend differences between the national and SAPS populations for men</a:t>
            </a:r>
          </a:p>
          <a:p>
            <a:pPr lvl="1"/>
            <a:r>
              <a:rPr lang="en-GB" dirty="0" smtClean="0"/>
              <a:t>We find women in the SAPS population experience faster general falls in the level of mortality and around age 80, but smaller cohort effects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5152054"/>
                  </p:ext>
                </p:extLst>
              </p:nvPr>
            </p:nvGraphicFramePr>
            <p:xfrm>
              <a:off x="1619672" y="1988840"/>
              <a:ext cx="6096000" cy="22564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Men</a:t>
                          </a:r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Women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(1)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100%</a:t>
                          </a:r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154%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(2)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(3)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191%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(4)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100%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𝛾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78%</a:t>
                          </a:r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5152054"/>
                  </p:ext>
                </p:extLst>
              </p:nvPr>
            </p:nvGraphicFramePr>
            <p:xfrm>
              <a:off x="1619672" y="1988840"/>
              <a:ext cx="6096000" cy="22564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Men</a:t>
                          </a:r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Women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106452" r="-200300" b="-427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100%</a:t>
                          </a:r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154%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209836" r="-200300" b="-3344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304839" r="-200300" b="-2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191%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404839" r="-200300" b="-1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100%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504839" r="-200300" b="-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78%</a:t>
                          </a:r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144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 and model risks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2156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Parameter uncertainty is core of basis risk, but is often overlooked</a:t>
            </a:r>
          </a:p>
          <a:p>
            <a:r>
              <a:rPr lang="en-GB" dirty="0" smtClean="0"/>
              <a:t>Consider two populations</a:t>
            </a:r>
          </a:p>
          <a:p>
            <a:pPr lvl="1"/>
            <a:r>
              <a:rPr lang="en-GB" dirty="0" smtClean="0"/>
              <a:t>A has population 1,000,000</a:t>
            </a:r>
          </a:p>
          <a:p>
            <a:pPr lvl="1"/>
            <a:r>
              <a:rPr lang="en-GB" dirty="0" smtClean="0"/>
              <a:t>B has population 10,000</a:t>
            </a:r>
          </a:p>
          <a:p>
            <a:r>
              <a:rPr lang="en-GB" dirty="0" smtClean="0"/>
              <a:t>Estimate mortality rates in each population:</a:t>
            </a:r>
          </a:p>
          <a:p>
            <a:pPr lvl="1"/>
            <a:r>
              <a:rPr lang="en-GB" dirty="0" smtClean="0"/>
              <a:t>A: 2% at age, error = ± 0.01%</a:t>
            </a:r>
          </a:p>
          <a:p>
            <a:pPr lvl="1"/>
            <a:r>
              <a:rPr lang="en-GB" dirty="0" smtClean="0"/>
              <a:t>B: 3% at age, error = ± 0.17%</a:t>
            </a:r>
          </a:p>
          <a:p>
            <a:pPr lvl="1"/>
            <a:r>
              <a:rPr lang="en-GB" dirty="0" smtClean="0"/>
              <a:t>Possible to determine statistically significant differences</a:t>
            </a:r>
          </a:p>
          <a:p>
            <a:r>
              <a:rPr lang="en-GB" dirty="0" smtClean="0"/>
              <a:t>Estimate improvement rates in each population:</a:t>
            </a:r>
          </a:p>
          <a:p>
            <a:pPr lvl="1"/>
            <a:r>
              <a:rPr lang="en-GB" dirty="0" smtClean="0"/>
              <a:t>A: 2.5% in year, error = ± 1.4%</a:t>
            </a:r>
          </a:p>
          <a:p>
            <a:pPr lvl="1"/>
            <a:r>
              <a:rPr lang="en-GB" dirty="0" smtClean="0"/>
              <a:t>B: 1.5% in year, error = ± 11.5%</a:t>
            </a:r>
          </a:p>
          <a:p>
            <a:pPr lvl="1"/>
            <a:r>
              <a:rPr lang="en-GB" dirty="0" smtClean="0"/>
              <a:t>Not possible to determine whether improvement rates are statistically different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7582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 and model risks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21560"/>
          </a:xfrm>
        </p:spPr>
        <p:txBody>
          <a:bodyPr/>
          <a:lstStyle/>
          <a:p>
            <a:r>
              <a:rPr lang="en-GB" dirty="0" smtClean="0"/>
              <a:t>We allow for parameter uncertainty and model risk by using </a:t>
            </a:r>
            <a:r>
              <a:rPr lang="en-GB" dirty="0" err="1" smtClean="0"/>
              <a:t>Koissi</a:t>
            </a:r>
            <a:r>
              <a:rPr lang="en-GB" dirty="0" smtClean="0"/>
              <a:t> et al (2006) bootstrapping technique to generate new death counts, and re-estimate same models</a:t>
            </a:r>
          </a:p>
          <a:p>
            <a:r>
              <a:rPr lang="en-GB" dirty="0" smtClean="0"/>
              <a:t>Level basis risk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042" y="3573352"/>
            <a:ext cx="4034406" cy="30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573352"/>
            <a:ext cx="4034406" cy="30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5418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Parameter and model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First stage in estimating parameter risk allows for same simplifications as previously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However, parameters set to equal 0% or 100% appear to have no parameter uncertainty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46548983"/>
                  </p:ext>
                </p:extLst>
              </p:nvPr>
            </p:nvGraphicFramePr>
            <p:xfrm>
              <a:off x="1619672" y="2492896"/>
              <a:ext cx="6096000" cy="22564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Men</a:t>
                          </a:r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Women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(1)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i="1" dirty="0" smtClean="0"/>
                            <a:t>100%</a:t>
                          </a:r>
                          <a:endParaRPr lang="en-GB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(127%,169%)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(2)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(3)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(144%,205%)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(4)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i="1" dirty="0" smtClean="0"/>
                            <a:t>100%</a:t>
                          </a:r>
                          <a:endParaRPr lang="en-GB" i="1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𝛾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(60%,102%)</a:t>
                          </a:r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46548983"/>
                  </p:ext>
                </p:extLst>
              </p:nvPr>
            </p:nvGraphicFramePr>
            <p:xfrm>
              <a:off x="1619672" y="2492896"/>
              <a:ext cx="6096000" cy="22564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Men</a:t>
                          </a:r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Women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106452" r="-200300" b="-4258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i="1" dirty="0" smtClean="0"/>
                            <a:t>100%</a:t>
                          </a:r>
                          <a:endParaRPr lang="en-GB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(127%,169%)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209836" r="-200300" b="-332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304839" r="-200300" b="-227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(144%,205%)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404839" r="-200300" b="-127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i="1" dirty="0" smtClean="0"/>
                            <a:t>100%</a:t>
                          </a:r>
                          <a:endParaRPr lang="en-GB" i="1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504839" r="-200300" b="-27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1" dirty="0" smtClean="0"/>
                            <a:t>100%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(60%,102%)</a:t>
                          </a:r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01319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Parameter and model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Second stage is to remove simplifications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Parameter uncertainty is important and the core of trend basis risk</a:t>
            </a:r>
          </a:p>
          <a:p>
            <a:pPr marL="0" indent="0">
              <a:buNone/>
            </a:pP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97726772"/>
                  </p:ext>
                </p:extLst>
              </p:nvPr>
            </p:nvGraphicFramePr>
            <p:xfrm>
              <a:off x="1619672" y="2108629"/>
              <a:ext cx="6096000" cy="22564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Men</a:t>
                          </a:r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Women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(1)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i="0" dirty="0" smtClean="0"/>
                            <a:t>(118%,149%)</a:t>
                          </a:r>
                          <a:endParaRPr lang="en-GB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(126%,167%)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(2)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(-37%,120%)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(50%,158%)</a:t>
                          </a: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(3)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(98%,125%)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(145%,205%)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(4)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(-21%,220%)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i="0" dirty="0" smtClean="0"/>
                            <a:t>(60%,143%)</a:t>
                          </a:r>
                          <a:endParaRPr lang="en-GB" i="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𝜆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𝛾</m:t>
                                    </m:r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)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(76%,117%)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(60%,102%)</a:t>
                          </a:r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97726772"/>
                  </p:ext>
                </p:extLst>
              </p:nvPr>
            </p:nvGraphicFramePr>
            <p:xfrm>
              <a:off x="1619672" y="2108629"/>
              <a:ext cx="6096000" cy="22564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Men</a:t>
                          </a:r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Women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106452" r="-200300" b="-4258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i="0" dirty="0" smtClean="0"/>
                            <a:t>(118%,149%)</a:t>
                          </a:r>
                          <a:endParaRPr lang="en-GB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(126%,167%)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209836" r="-200300" b="-332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(-37%,120%)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(50%,158%)</a:t>
                          </a:r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304839" r="-200300" b="-227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(98%,125%)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(145%,205%)</a:t>
                          </a:r>
                          <a:endParaRPr lang="en-GB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404839" r="-200300" b="-127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(-21%,220%)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i="0" dirty="0" smtClean="0"/>
                            <a:t>(60%,143%)</a:t>
                          </a:r>
                          <a:endParaRPr lang="en-GB" i="0" dirty="0"/>
                        </a:p>
                      </a:txBody>
                      <a:tcPr/>
                    </a:tc>
                  </a:tr>
                  <a:tr h="377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00" t="-504839" r="-200300" b="-274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i="0" dirty="0" smtClean="0"/>
                            <a:t>(76%,117%)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dirty="0" smtClean="0"/>
                            <a:t>(60%,102%)</a:t>
                          </a:r>
                          <a:endParaRPr lang="en-GB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71493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 and model risks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We then test the bootstrapped samples to see what simplifications are justified</a:t>
            </a:r>
          </a:p>
          <a:p>
            <a:r>
              <a:rPr lang="en-GB" dirty="0" smtClean="0"/>
              <a:t>In majority of cases, we arrive at the same set of simplifications (e.g., no trend basis risk for men)</a:t>
            </a:r>
          </a:p>
          <a:p>
            <a:pPr lvl="1"/>
            <a:r>
              <a:rPr lang="en-GB" dirty="0" smtClean="0"/>
              <a:t>But not all, however</a:t>
            </a:r>
          </a:p>
          <a:p>
            <a:r>
              <a:rPr lang="en-GB" dirty="0" smtClean="0"/>
              <a:t>Whether we allow for basis or not with respect to come factors is not robust to small changes in the data</a:t>
            </a:r>
          </a:p>
        </p:txBody>
      </p:sp>
    </p:spTree>
    <p:extLst>
      <p:ext uri="{BB962C8B-B14F-4D97-AF65-F5344CB8AC3E}">
        <p14:creationId xmlns:p14="http://schemas.microsoft.com/office/powerpoint/2010/main" val="3831191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 and model risk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So far, model estimated using SAPS data</a:t>
            </a:r>
          </a:p>
          <a:p>
            <a:pPr lvl="1"/>
            <a:r>
              <a:rPr lang="en-GB" dirty="0" smtClean="0"/>
              <a:t>Far greater data volumes than available for any individual pension scheme</a:t>
            </a:r>
          </a:p>
          <a:p>
            <a:r>
              <a:rPr lang="en-GB" dirty="0" smtClean="0"/>
              <a:t>If we have trouble estimating basis risk in such large population, what hope is there for individual pension schemes?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0397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 and model risk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914400" y="1447800"/>
                <a:ext cx="7772400" cy="5149552"/>
              </a:xfrm>
            </p:spPr>
            <p:txBody>
              <a:bodyPr>
                <a:normAutofit lnSpcReduction="10000"/>
              </a:bodyPr>
              <a:lstStyle/>
              <a:p>
                <a:endParaRPr lang="en-GB" dirty="0" smtClean="0"/>
              </a:p>
              <a:p>
                <a:endParaRPr lang="en-GB" dirty="0"/>
              </a:p>
              <a:p>
                <a:endParaRPr lang="en-GB" dirty="0" smtClean="0"/>
              </a:p>
              <a:p>
                <a:endParaRPr lang="en-GB" dirty="0"/>
              </a:p>
              <a:p>
                <a:endParaRPr lang="en-GB" dirty="0" smtClean="0"/>
              </a:p>
              <a:p>
                <a:endParaRPr lang="en-GB" dirty="0" smtClean="0"/>
              </a:p>
              <a:p>
                <a:r>
                  <a:rPr lang="en-GB" dirty="0" smtClean="0"/>
                  <a:t>Typical graph showing what simplification is used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𝜆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(</m:t>
                        </m:r>
                        <m:r>
                          <a:rPr lang="en-GB" b="0" i="1" smtClean="0">
                            <a:latin typeface="Cambria Math"/>
                          </a:rPr>
                          <m:t>𝑗</m:t>
                        </m:r>
                        <m:r>
                          <a:rPr lang="en-GB" b="0" i="1" smtClean="0">
                            <a:latin typeface="Cambria Math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GB" dirty="0" smtClean="0"/>
                  <a:t> as SAPS data rescaled to smaller populations</a:t>
                </a:r>
              </a:p>
              <a:p>
                <a:pPr lvl="1"/>
                <a:r>
                  <a:rPr lang="en-GB" dirty="0" smtClean="0"/>
                  <a:t>Below c. 200,000 lives, unable to estimate any difference between national and scheme improvements</a:t>
                </a:r>
              </a:p>
              <a:p>
                <a:pPr lvl="1"/>
                <a:r>
                  <a:rPr lang="en-GB" dirty="0" smtClean="0"/>
                  <a:t>Below c. </a:t>
                </a:r>
                <a:r>
                  <a:rPr lang="en-GB" dirty="0"/>
                  <a:t>5</a:t>
                </a:r>
                <a:r>
                  <a:rPr lang="en-GB" dirty="0" smtClean="0"/>
                  <a:t>,000 lives, unable to robustly determine whether mortality is improving at all</a:t>
                </a:r>
                <a:endParaRPr lang="en-GB" dirty="0"/>
              </a:p>
              <a:p>
                <a:endParaRPr lang="en-GB" dirty="0" smtClean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914400" y="1447800"/>
                <a:ext cx="7772400" cy="5149552"/>
              </a:xfrm>
              <a:blipFill rotWithShape="1">
                <a:blip r:embed="rId2"/>
                <a:stretch>
                  <a:fillRect l="-706" r="-1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341088"/>
            <a:ext cx="3842291" cy="28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4788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Basis risk – Level vs. </a:t>
            </a:r>
            <a:r>
              <a:rPr lang="en-GB" dirty="0"/>
              <a:t>t</a:t>
            </a:r>
            <a:r>
              <a:rPr lang="en-GB" dirty="0" smtClean="0"/>
              <a:t>rend</a:t>
            </a:r>
          </a:p>
          <a:p>
            <a:r>
              <a:rPr lang="en-GB" dirty="0" smtClean="0"/>
              <a:t>Reference and sub-population models</a:t>
            </a:r>
          </a:p>
          <a:p>
            <a:r>
              <a:rPr lang="en-GB" dirty="0" smtClean="0"/>
              <a:t>Parameter and model risk</a:t>
            </a:r>
          </a:p>
          <a:p>
            <a:r>
              <a:rPr lang="en-GB" dirty="0" smtClean="0"/>
              <a:t>Projections and consequences</a:t>
            </a:r>
          </a:p>
        </p:txBody>
      </p:sp>
    </p:spTree>
    <p:extLst>
      <p:ext uri="{BB962C8B-B14F-4D97-AF65-F5344CB8AC3E}">
        <p14:creationId xmlns:p14="http://schemas.microsoft.com/office/powerpoint/2010/main" val="2319284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Projections and consequences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Project mortality in reference population and use model to map this to mortality in the sub-population</a:t>
            </a:r>
          </a:p>
          <a:p>
            <a:pPr lvl="1"/>
            <a:r>
              <a:rPr lang="en-GB" dirty="0" smtClean="0"/>
              <a:t>Allows for parameter uncertainty and model risk in the sub-population</a:t>
            </a:r>
          </a:p>
          <a:p>
            <a:pPr lvl="1"/>
            <a:r>
              <a:rPr lang="en-GB" dirty="0" smtClean="0"/>
              <a:t>Does not allow for any stochastic process risk in sub-population improvements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49944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392" y="1268760"/>
            <a:ext cx="4802864" cy="36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93568"/>
          </a:xfrm>
        </p:spPr>
        <p:txBody>
          <a:bodyPr>
            <a:normAutofit lnSpcReduction="10000"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r>
              <a:rPr lang="en-GB" dirty="0" smtClean="0"/>
              <a:t>Systematic risk in reference population accounts for majority of uncertainty in projected annuity values</a:t>
            </a:r>
          </a:p>
          <a:p>
            <a:r>
              <a:rPr lang="en-GB" dirty="0" smtClean="0"/>
              <a:t>However, basis risk is significant even in this incomplete analysis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Projections and consequences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 rot="19501227">
            <a:off x="3456766" y="2193061"/>
            <a:ext cx="2807656" cy="61439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>
            <a:stCxn id="4" idx="4"/>
            <a:endCxn id="12" idx="1"/>
          </p:cNvCxnSpPr>
          <p:nvPr/>
        </p:nvCxnSpPr>
        <p:spPr>
          <a:xfrm flipV="1">
            <a:off x="5036706" y="2276719"/>
            <a:ext cx="1697022" cy="475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33728" y="2045886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Different set of simplifications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0608194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Projections and consequences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Important to differentiate between basis and basis risk</a:t>
            </a:r>
          </a:p>
          <a:p>
            <a:r>
              <a:rPr lang="en-GB" dirty="0" smtClean="0"/>
              <a:t>Basis is, in principal measureable</a:t>
            </a:r>
          </a:p>
          <a:p>
            <a:pPr lvl="1"/>
            <a:r>
              <a:rPr lang="en-GB" dirty="0" smtClean="0"/>
              <a:t>Level basis often measured via experience analysis</a:t>
            </a:r>
          </a:p>
          <a:p>
            <a:pPr lvl="1"/>
            <a:r>
              <a:rPr lang="en-GB" dirty="0" smtClean="0"/>
              <a:t>However, this often using simple A/E across all ages rather than more sophisticated age-specific approach</a:t>
            </a:r>
          </a:p>
          <a:p>
            <a:pPr lvl="1"/>
            <a:r>
              <a:rPr lang="en-GB" dirty="0" smtClean="0"/>
              <a:t>Trend basis may be measureable between very large populations, but for most practical circumstances, accept null hypothesis of no trend basis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13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Projections and consequences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Basis risk is somewhere between a </a:t>
            </a:r>
            <a:r>
              <a:rPr lang="en-GB" smtClean="0"/>
              <a:t>known unknown and </a:t>
            </a:r>
            <a:r>
              <a:rPr lang="en-GB" dirty="0" smtClean="0"/>
              <a:t>an unknown unknown</a:t>
            </a:r>
          </a:p>
          <a:p>
            <a:pPr lvl="1"/>
            <a:r>
              <a:rPr lang="en-GB" dirty="0" smtClean="0"/>
              <a:t>Level basis risk is measureable but often this is overlooked or overly simplified</a:t>
            </a:r>
          </a:p>
          <a:p>
            <a:pPr lvl="1"/>
            <a:r>
              <a:rPr lang="en-GB" dirty="0" smtClean="0"/>
              <a:t>Trend basis risk can be approximated using various models (such as this one), but these probably understate true impact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69097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Projections and consequences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93568"/>
          </a:xfrm>
        </p:spPr>
        <p:txBody>
          <a:bodyPr>
            <a:normAutofit/>
          </a:bodyPr>
          <a:lstStyle/>
          <a:p>
            <a:r>
              <a:rPr lang="en-GB" dirty="0" smtClean="0"/>
              <a:t>Insurers are well placed to measure and hold basis risks:</a:t>
            </a:r>
          </a:p>
          <a:p>
            <a:pPr lvl="1"/>
            <a:r>
              <a:rPr lang="en-GB" dirty="0" smtClean="0"/>
              <a:t>Level basis can be measured more accurately using tools widely available to actuaries</a:t>
            </a:r>
          </a:p>
          <a:p>
            <a:pPr lvl="1"/>
            <a:r>
              <a:rPr lang="en-GB" dirty="0" smtClean="0"/>
              <a:t>Level basis risk can be diversified by writing more business</a:t>
            </a:r>
          </a:p>
          <a:p>
            <a:pPr lvl="1"/>
            <a:r>
              <a:rPr lang="en-GB" dirty="0" smtClean="0"/>
              <a:t>Trend basis may be measureable in large portfolios (though likely to be small as sub-population tend to reference)</a:t>
            </a:r>
          </a:p>
          <a:p>
            <a:pPr lvl="1"/>
            <a:r>
              <a:rPr lang="en-GB" dirty="0" smtClean="0"/>
              <a:t>Trend basis risk cannot properly me measured or hedged but should be held and capital provided to back it</a:t>
            </a:r>
          </a:p>
          <a:p>
            <a:r>
              <a:rPr lang="en-GB" dirty="0" smtClean="0"/>
              <a:t>This provides opportunities for capital markets to provide hedging instruments for systematic changes in reference population so insurers can focus on their competitive advantage in managing basis risks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55000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Cairns, A. J. G., Dowd, K., Blake, D., Coughlan, G. D., 2013. </a:t>
            </a:r>
            <a:r>
              <a:rPr lang="en-US" dirty="0" smtClean="0"/>
              <a:t>L</a:t>
            </a:r>
            <a:r>
              <a:rPr lang="en-US" b="1" dirty="0" smtClean="0"/>
              <a:t>ongevity </a:t>
            </a:r>
            <a:r>
              <a:rPr lang="en-GB" b="1" dirty="0" smtClean="0"/>
              <a:t>hedge </a:t>
            </a:r>
            <a:r>
              <a:rPr lang="en-GB" b="1" dirty="0"/>
              <a:t>effectiveness: A decomposition</a:t>
            </a:r>
            <a:r>
              <a:rPr lang="en-GB" dirty="0"/>
              <a:t>. </a:t>
            </a:r>
            <a:r>
              <a:rPr lang="en-GB" i="1" dirty="0"/>
              <a:t>Quantitative Finance 14 (2</a:t>
            </a:r>
            <a:r>
              <a:rPr lang="en-GB" i="1" dirty="0" smtClean="0"/>
              <a:t>), 217–235</a:t>
            </a:r>
            <a:r>
              <a:rPr lang="en-GB" dirty="0" smtClean="0"/>
              <a:t>.</a:t>
            </a:r>
          </a:p>
          <a:p>
            <a:r>
              <a:rPr lang="en-US" dirty="0"/>
              <a:t>Continuous Mortality Investigation, 2014c. </a:t>
            </a:r>
            <a:r>
              <a:rPr lang="en-US" b="1" dirty="0"/>
              <a:t>Working Paper 76 </a:t>
            </a:r>
            <a:r>
              <a:rPr lang="en-US" b="1" dirty="0" smtClean="0"/>
              <a:t>– Analysis of </a:t>
            </a:r>
            <a:r>
              <a:rPr lang="en-US" b="1" dirty="0"/>
              <a:t>the mortality experience of pensioners of self-administered </a:t>
            </a:r>
            <a:r>
              <a:rPr lang="en-US" b="1" dirty="0" smtClean="0"/>
              <a:t>pension schemes </a:t>
            </a:r>
            <a:r>
              <a:rPr lang="en-US" b="1" dirty="0"/>
              <a:t>for the period 2006 to 2013</a:t>
            </a:r>
            <a:r>
              <a:rPr lang="en-US" dirty="0" smtClean="0"/>
              <a:t>.</a:t>
            </a:r>
          </a:p>
          <a:p>
            <a:r>
              <a:rPr lang="en-GB" dirty="0" err="1"/>
              <a:t>Haberman</a:t>
            </a:r>
            <a:r>
              <a:rPr lang="en-GB" dirty="0"/>
              <a:t>, S., </a:t>
            </a:r>
            <a:r>
              <a:rPr lang="en-GB" dirty="0" err="1"/>
              <a:t>Kaishev</a:t>
            </a:r>
            <a:r>
              <a:rPr lang="en-GB" dirty="0"/>
              <a:t>, V. K., </a:t>
            </a:r>
            <a:r>
              <a:rPr lang="en-GB" dirty="0" err="1"/>
              <a:t>Millossovich</a:t>
            </a:r>
            <a:r>
              <a:rPr lang="en-GB" dirty="0"/>
              <a:t>, P., Villegas, A. M., </a:t>
            </a:r>
            <a:r>
              <a:rPr lang="en-GB" dirty="0" smtClean="0"/>
              <a:t>Baxter, </a:t>
            </a:r>
            <a:r>
              <a:rPr lang="en-US" dirty="0" smtClean="0"/>
              <a:t>S</a:t>
            </a:r>
            <a:r>
              <a:rPr lang="en-US" dirty="0"/>
              <a:t>. D., </a:t>
            </a:r>
            <a:r>
              <a:rPr lang="en-US" dirty="0" err="1"/>
              <a:t>Gaches</a:t>
            </a:r>
            <a:r>
              <a:rPr lang="en-US" dirty="0"/>
              <a:t>, A. T., </a:t>
            </a:r>
            <a:r>
              <a:rPr lang="en-US" dirty="0" err="1"/>
              <a:t>Gunnlaugsson</a:t>
            </a:r>
            <a:r>
              <a:rPr lang="en-US" dirty="0"/>
              <a:t>, S., </a:t>
            </a:r>
            <a:r>
              <a:rPr lang="en-US" dirty="0" err="1"/>
              <a:t>Sison</a:t>
            </a:r>
            <a:r>
              <a:rPr lang="en-US" dirty="0"/>
              <a:t>, M., 2014. </a:t>
            </a:r>
            <a:r>
              <a:rPr lang="en-US" b="1" dirty="0"/>
              <a:t>Longevity </a:t>
            </a:r>
            <a:r>
              <a:rPr lang="en-US" b="1" dirty="0" smtClean="0"/>
              <a:t>basis risk</a:t>
            </a:r>
            <a:r>
              <a:rPr lang="en-US" b="1" dirty="0"/>
              <a:t>: A methodology for assessing basis risk</a:t>
            </a:r>
            <a:r>
              <a:rPr lang="en-US" dirty="0"/>
              <a:t>. Tech. rep., </a:t>
            </a:r>
            <a:r>
              <a:rPr lang="en-US" i="1" dirty="0"/>
              <a:t>Cass </a:t>
            </a:r>
            <a:r>
              <a:rPr lang="en-US" i="1" dirty="0" smtClean="0"/>
              <a:t>Business School</a:t>
            </a:r>
            <a:r>
              <a:rPr lang="en-US" i="1" dirty="0"/>
              <a:t>, City University London and Hymans Robertson LLP</a:t>
            </a:r>
            <a:r>
              <a:rPr lang="en-US" dirty="0" smtClean="0"/>
              <a:t>.</a:t>
            </a:r>
          </a:p>
          <a:p>
            <a:r>
              <a:rPr lang="en-US" dirty="0"/>
              <a:t>Hunt, A., Blake, D., 2014. </a:t>
            </a:r>
            <a:r>
              <a:rPr lang="en-US" b="1" dirty="0"/>
              <a:t>A general procedure for constructing </a:t>
            </a:r>
            <a:r>
              <a:rPr lang="en-US" b="1" dirty="0" smtClean="0"/>
              <a:t>mortality models</a:t>
            </a:r>
            <a:r>
              <a:rPr lang="en-US" dirty="0"/>
              <a:t>. </a:t>
            </a:r>
            <a:r>
              <a:rPr lang="en-US" i="1" dirty="0"/>
              <a:t>North American Actuarial Journal 18 (1), 116–138</a:t>
            </a:r>
            <a:r>
              <a:rPr lang="en-US" dirty="0" smtClean="0"/>
              <a:t>.</a:t>
            </a:r>
          </a:p>
          <a:p>
            <a:r>
              <a:rPr lang="en-US" dirty="0" err="1"/>
              <a:t>Koissi</a:t>
            </a:r>
            <a:r>
              <a:rPr lang="en-US" dirty="0"/>
              <a:t>, M., Shapiro, A., </a:t>
            </a:r>
            <a:r>
              <a:rPr lang="en-US" dirty="0" err="1"/>
              <a:t>Hognas</a:t>
            </a:r>
            <a:r>
              <a:rPr lang="en-US" dirty="0"/>
              <a:t>, G., 2006. </a:t>
            </a:r>
            <a:r>
              <a:rPr lang="en-US" b="1" dirty="0"/>
              <a:t>Evaluating and extending </a:t>
            </a:r>
            <a:r>
              <a:rPr lang="en-US" b="1" dirty="0" smtClean="0"/>
              <a:t>the Lee-Carter </a:t>
            </a:r>
            <a:r>
              <a:rPr lang="en-US" b="1" dirty="0"/>
              <a:t>model for mortality forecasting: Bootstrap confidence </a:t>
            </a:r>
            <a:r>
              <a:rPr lang="en-US" b="1" dirty="0" smtClean="0"/>
              <a:t>interval</a:t>
            </a:r>
            <a:r>
              <a:rPr lang="en-US" dirty="0" smtClean="0"/>
              <a:t>. </a:t>
            </a:r>
            <a:r>
              <a:rPr lang="en-US" i="1" dirty="0" smtClean="0"/>
              <a:t>Insurance</a:t>
            </a:r>
            <a:r>
              <a:rPr lang="en-US" i="1" dirty="0"/>
              <a:t>: Mathematics and Economics 38 (1), 1–20</a:t>
            </a:r>
            <a:r>
              <a:rPr lang="en-US" dirty="0" smtClean="0"/>
              <a:t>.</a:t>
            </a:r>
          </a:p>
          <a:p>
            <a:r>
              <a:rPr lang="en-US" dirty="0"/>
              <a:t>Li, J. S.-H., Hardy, M. R., 2011. </a:t>
            </a:r>
            <a:r>
              <a:rPr lang="en-US" b="1" dirty="0"/>
              <a:t>Measuring basis risk in longevity </a:t>
            </a:r>
            <a:r>
              <a:rPr lang="en-US" b="1" dirty="0" smtClean="0"/>
              <a:t>hedges</a:t>
            </a:r>
            <a:r>
              <a:rPr lang="en-US" dirty="0" smtClean="0"/>
              <a:t>. </a:t>
            </a:r>
            <a:r>
              <a:rPr lang="en-US" i="1" dirty="0" smtClean="0"/>
              <a:t>North </a:t>
            </a:r>
            <a:r>
              <a:rPr lang="en-US" i="1" dirty="0"/>
              <a:t>American Actuarial Journal 15 (2), 177–200</a:t>
            </a:r>
            <a:r>
              <a:rPr lang="en-US" dirty="0" smtClean="0"/>
              <a:t>.</a:t>
            </a:r>
          </a:p>
          <a:p>
            <a:r>
              <a:rPr lang="en-US" dirty="0"/>
              <a:t>Plat, R., </a:t>
            </a:r>
            <a:r>
              <a:rPr lang="en-US" dirty="0" smtClean="0"/>
              <a:t>2009. </a:t>
            </a:r>
            <a:r>
              <a:rPr lang="en-US" b="1" dirty="0"/>
              <a:t>Stochastic portfolio specific mortality and the </a:t>
            </a:r>
            <a:r>
              <a:rPr lang="en-US" b="1" dirty="0" smtClean="0"/>
              <a:t>quantification of </a:t>
            </a:r>
            <a:r>
              <a:rPr lang="en-US" b="1" dirty="0"/>
              <a:t>mortality basis risk</a:t>
            </a:r>
            <a:r>
              <a:rPr lang="en-US" dirty="0"/>
              <a:t>. </a:t>
            </a:r>
            <a:r>
              <a:rPr lang="en-US" i="1" dirty="0"/>
              <a:t>Insurance: Mathematics and Economics 45 (1</a:t>
            </a:r>
            <a:r>
              <a:rPr lang="en-US" i="1" dirty="0" smtClean="0"/>
              <a:t>), </a:t>
            </a:r>
            <a:r>
              <a:rPr lang="en-GB" i="1" dirty="0" smtClean="0"/>
              <a:t>123–132</a:t>
            </a:r>
            <a:r>
              <a:rPr lang="en-GB" dirty="0"/>
              <a:t>.</a:t>
            </a:r>
            <a:endParaRPr lang="en-GB" dirty="0" smtClean="0"/>
          </a:p>
          <a:p>
            <a:r>
              <a:rPr lang="en-GB" dirty="0" err="1"/>
              <a:t>Russolillo</a:t>
            </a:r>
            <a:r>
              <a:rPr lang="en-GB" dirty="0"/>
              <a:t>, M., Giordano, G., </a:t>
            </a:r>
            <a:r>
              <a:rPr lang="en-GB" dirty="0" err="1"/>
              <a:t>Haberman</a:t>
            </a:r>
            <a:r>
              <a:rPr lang="en-GB" dirty="0"/>
              <a:t>, S., 2011. </a:t>
            </a:r>
            <a:r>
              <a:rPr lang="en-GB" b="1" dirty="0"/>
              <a:t>Extending the </a:t>
            </a:r>
            <a:r>
              <a:rPr lang="en-GB" b="1" dirty="0" smtClean="0"/>
              <a:t>Lee-</a:t>
            </a:r>
            <a:r>
              <a:rPr lang="en-US" b="1" dirty="0" smtClean="0"/>
              <a:t>Carter </a:t>
            </a:r>
            <a:r>
              <a:rPr lang="en-US" b="1" dirty="0"/>
              <a:t>model: A three-way decomposition</a:t>
            </a:r>
            <a:r>
              <a:rPr lang="en-US" dirty="0"/>
              <a:t>. </a:t>
            </a:r>
            <a:r>
              <a:rPr lang="en-US" i="1" dirty="0"/>
              <a:t>Scandinavian Actuarial </a:t>
            </a:r>
            <a:r>
              <a:rPr lang="en-US" i="1" dirty="0" smtClean="0"/>
              <a:t>Journal </a:t>
            </a:r>
            <a:r>
              <a:rPr lang="en-GB" i="1" dirty="0" smtClean="0"/>
              <a:t>2011 </a:t>
            </a:r>
            <a:r>
              <a:rPr lang="en-GB" i="1" dirty="0"/>
              <a:t>(2), 96–117</a:t>
            </a:r>
            <a:r>
              <a:rPr lang="en-GB" dirty="0" smtClean="0"/>
              <a:t>.</a:t>
            </a:r>
          </a:p>
          <a:p>
            <a:r>
              <a:rPr lang="en-US" dirty="0"/>
              <a:t>Villegas, A. M., </a:t>
            </a:r>
            <a:r>
              <a:rPr lang="en-US" dirty="0" err="1"/>
              <a:t>Haberman</a:t>
            </a:r>
            <a:r>
              <a:rPr lang="en-US" dirty="0"/>
              <a:t>, S., 2014. </a:t>
            </a:r>
            <a:r>
              <a:rPr lang="en-US" b="1" dirty="0"/>
              <a:t>On the modeling and forecasting </a:t>
            </a:r>
            <a:r>
              <a:rPr lang="en-US" b="1" dirty="0" smtClean="0"/>
              <a:t>of socioeconomic </a:t>
            </a:r>
            <a:r>
              <a:rPr lang="en-US" b="1" dirty="0"/>
              <a:t>mortality differentials: An application to deprivation </a:t>
            </a:r>
            <a:r>
              <a:rPr lang="en-US" b="1" dirty="0" smtClean="0"/>
              <a:t>and mortality </a:t>
            </a:r>
            <a:r>
              <a:rPr lang="en-US" b="1" dirty="0"/>
              <a:t>in England</a:t>
            </a:r>
            <a:r>
              <a:rPr lang="en-US" dirty="0"/>
              <a:t>. </a:t>
            </a:r>
            <a:r>
              <a:rPr lang="en-US" i="1" dirty="0"/>
              <a:t>North American Actuarial Journal 18 (1), 168–193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7199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Basis risk – Level and trend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Basis risk has been the subject to much practical and academic study in recent years</a:t>
            </a:r>
          </a:p>
          <a:p>
            <a:pPr lvl="1"/>
            <a:r>
              <a:rPr lang="en-GB" dirty="0" smtClean="0"/>
              <a:t>Plat (2009)</a:t>
            </a:r>
          </a:p>
          <a:p>
            <a:pPr lvl="1"/>
            <a:r>
              <a:rPr lang="en-GB" dirty="0" smtClean="0"/>
              <a:t>Coughlan et al (2011)</a:t>
            </a:r>
          </a:p>
          <a:p>
            <a:pPr lvl="1"/>
            <a:r>
              <a:rPr lang="en-GB" dirty="0" smtClean="0"/>
              <a:t>Li and Hardy (2011)</a:t>
            </a:r>
          </a:p>
          <a:p>
            <a:pPr lvl="1"/>
            <a:r>
              <a:rPr lang="en-GB" dirty="0" smtClean="0"/>
              <a:t>Cairns et al (2013)</a:t>
            </a:r>
          </a:p>
          <a:p>
            <a:pPr lvl="1"/>
            <a:r>
              <a:rPr lang="en-GB" dirty="0" err="1" smtClean="0"/>
              <a:t>Haberman</a:t>
            </a:r>
            <a:r>
              <a:rPr lang="en-GB" dirty="0" smtClean="0"/>
              <a:t> et al (2015)</a:t>
            </a:r>
          </a:p>
          <a:p>
            <a:r>
              <a:rPr lang="en-GB" dirty="0" smtClean="0"/>
              <a:t>Many of the studies indicate that basis risk is manageable within index-based hedging solutions</a:t>
            </a:r>
          </a:p>
          <a:p>
            <a:r>
              <a:rPr lang="en-GB" dirty="0" smtClean="0"/>
              <a:t>However, it is often still given </a:t>
            </a:r>
            <a:r>
              <a:rPr lang="en-GB" dirty="0"/>
              <a:t>as a reason for the slow development of traded longevity-risk </a:t>
            </a:r>
            <a:r>
              <a:rPr lang="en-GB" dirty="0" smtClean="0"/>
              <a:t>markets</a:t>
            </a:r>
          </a:p>
          <a:p>
            <a:r>
              <a:rPr lang="en-GB" dirty="0"/>
              <a:t>Much of the confusion around basis risk comes from different authors talking about different </a:t>
            </a:r>
            <a:r>
              <a:rPr lang="en-GB" dirty="0" smtClean="0"/>
              <a:t>concepts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0841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Basis risk – Level and trend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Basis</a:t>
            </a:r>
          </a:p>
          <a:p>
            <a:pPr lvl="1"/>
            <a:r>
              <a:rPr lang="en-GB" dirty="0" smtClean="0"/>
              <a:t>How mortality rates differ in Population B compared with Population A (the reference population)</a:t>
            </a:r>
          </a:p>
          <a:p>
            <a:pPr lvl="1"/>
            <a:r>
              <a:rPr lang="en-GB" dirty="0" smtClean="0"/>
              <a:t>Comprises of</a:t>
            </a:r>
          </a:p>
          <a:p>
            <a:pPr lvl="2"/>
            <a:r>
              <a:rPr lang="en-GB" b="1" dirty="0" smtClean="0"/>
              <a:t>Level basis</a:t>
            </a:r>
            <a:r>
              <a:rPr lang="en-GB" dirty="0" smtClean="0"/>
              <a:t>: The best-estimate of </a:t>
            </a:r>
            <a:r>
              <a:rPr lang="en-GB" dirty="0"/>
              <a:t>d</a:t>
            </a:r>
            <a:r>
              <a:rPr lang="en-GB" dirty="0" smtClean="0"/>
              <a:t>ifferences in mortality rates in a given base year between the populations</a:t>
            </a:r>
          </a:p>
          <a:p>
            <a:pPr lvl="2"/>
            <a:r>
              <a:rPr lang="en-GB" b="1" dirty="0" smtClean="0"/>
              <a:t>Trend basis</a:t>
            </a:r>
            <a:r>
              <a:rPr lang="en-GB" dirty="0" smtClean="0"/>
              <a:t>: The best-estimate of differences in the evolution of mortality rates in the two population after the base year</a:t>
            </a:r>
          </a:p>
          <a:p>
            <a:pPr lvl="2"/>
            <a:r>
              <a:rPr lang="en-GB" dirty="0" smtClean="0"/>
              <a:t>E.g., mortality rates in Population B were 5% higher at all ages than in Population A, and improve 1% p.a. slower</a:t>
            </a:r>
          </a:p>
          <a:p>
            <a:pPr lvl="1"/>
            <a:r>
              <a:rPr lang="en-GB" dirty="0" smtClean="0"/>
              <a:t>Basis is known or estimable, and can be allowed for in the construction of suitable hedges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66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Basis risk – Level and trend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Basis risk</a:t>
            </a:r>
          </a:p>
          <a:p>
            <a:pPr lvl="1"/>
            <a:r>
              <a:rPr lang="en-GB" dirty="0" smtClean="0"/>
              <a:t>Risk / uncertainty in the measurement of the basis between Populations A and B</a:t>
            </a:r>
          </a:p>
          <a:p>
            <a:pPr lvl="1"/>
            <a:r>
              <a:rPr lang="en-GB" dirty="0" smtClean="0"/>
              <a:t>Comprises of</a:t>
            </a:r>
          </a:p>
          <a:p>
            <a:pPr lvl="2"/>
            <a:r>
              <a:rPr lang="en-GB" b="1" dirty="0" smtClean="0"/>
              <a:t>Level basis risk</a:t>
            </a:r>
            <a:r>
              <a:rPr lang="en-GB" dirty="0" smtClean="0"/>
              <a:t>: Measurement uncertainty in the estimation of the level basis</a:t>
            </a:r>
          </a:p>
          <a:p>
            <a:pPr lvl="2"/>
            <a:r>
              <a:rPr lang="en-GB" b="1" dirty="0" smtClean="0"/>
              <a:t>Trend basis risk</a:t>
            </a:r>
            <a:r>
              <a:rPr lang="en-GB" dirty="0" smtClean="0"/>
              <a:t>: Measurement uncertainty in the trend basis plus stochastic risk in the differential evolution of mortality in the two populations</a:t>
            </a:r>
          </a:p>
          <a:p>
            <a:pPr lvl="1"/>
            <a:r>
              <a:rPr lang="en-GB" dirty="0" smtClean="0"/>
              <a:t>Basis risk is inherently stochastic and cannot be hedged using indices on the reference population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313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Reference and sub-population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Context of my research has been pension schemes in the UK</a:t>
            </a:r>
          </a:p>
          <a:p>
            <a:pPr lvl="1"/>
            <a:r>
              <a:rPr lang="en-GB" dirty="0" smtClean="0"/>
              <a:t>In this case, the reference population is the national population and we are interested in the behaviour of mortality in a sub-population of the reference</a:t>
            </a:r>
          </a:p>
          <a:p>
            <a:pPr lvl="1"/>
            <a:r>
              <a:rPr lang="en-GB" dirty="0" smtClean="0"/>
              <a:t>Sub-population typically relatively small (less than 5,000 lives) and have relatively short observation periods (c. 10 years)</a:t>
            </a:r>
          </a:p>
          <a:p>
            <a:r>
              <a:rPr lang="en-GB" dirty="0" smtClean="0"/>
              <a:t>Longevity risk transactions to date for these schemes have almost entirely been on an indemnification basis (no basis risk)</a:t>
            </a:r>
          </a:p>
        </p:txBody>
      </p:sp>
    </p:spTree>
    <p:extLst>
      <p:ext uri="{BB962C8B-B14F-4D97-AF65-F5344CB8AC3E}">
        <p14:creationId xmlns:p14="http://schemas.microsoft.com/office/powerpoint/2010/main" val="3965870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Reference and sub-population models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We use model constructed using the “general procedure” to model and project mortality rates in the reference population</a:t>
                </a:r>
              </a:p>
              <a:p>
                <a:endParaRPr lang="en-GB" dirty="0" smtClean="0"/>
              </a:p>
              <a:p>
                <a:endParaRPr lang="en-GB" dirty="0"/>
              </a:p>
              <a:p>
                <a:r>
                  <a:rPr lang="en-GB" dirty="0" smtClean="0"/>
                  <a:t>This allows for</a:t>
                </a:r>
              </a:p>
              <a:p>
                <a:pPr lvl="1"/>
                <a:r>
                  <a:rPr lang="en-GB" dirty="0" smtClean="0"/>
                  <a:t>Changes in level and tilt of mortality curve across full age range (50 to 100), and detect more age-specific changes in mortality</a:t>
                </a:r>
              </a:p>
              <a:p>
                <a:pPr lvl="1"/>
                <a:r>
                  <a:rPr lang="en-GB" dirty="0" smtClean="0"/>
                  <a:t>Cohort effects,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GB" dirty="0" smtClean="0"/>
                  <a:t>, for specific years of birth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706" t="-1067" r="-1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3" y="2730624"/>
            <a:ext cx="57054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0952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Reference and sub-population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We use data from the CMI Self-Administered Pension Scheme (SAPS) survey as the </a:t>
            </a:r>
            <a:r>
              <a:rPr lang="en-GB" dirty="0" smtClean="0"/>
              <a:t>sub-population</a:t>
            </a:r>
          </a:p>
          <a:p>
            <a:pPr lvl="1"/>
            <a:r>
              <a:rPr lang="en-GB" dirty="0" smtClean="0"/>
              <a:t>Survey collects data from large (over 500 member) pension schemes in the UK every three years</a:t>
            </a:r>
          </a:p>
          <a:p>
            <a:pPr lvl="1"/>
            <a:r>
              <a:rPr lang="en-GB" dirty="0" smtClean="0"/>
              <a:t>Up to 60k male and 40k female deaths p.a.</a:t>
            </a:r>
          </a:p>
          <a:p>
            <a:pPr lvl="1"/>
            <a:r>
              <a:rPr lang="en-GB" dirty="0" smtClean="0"/>
              <a:t>Data available from 2000, ages 60 to 90</a:t>
            </a:r>
          </a:p>
          <a:p>
            <a:r>
              <a:rPr lang="en-GB" dirty="0" smtClean="0"/>
              <a:t>To test our model, we have also rescaled this to size of more typical UK pension scheme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5622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Reference and sub-population models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914400" y="1447800"/>
                <a:ext cx="7772400" cy="5149552"/>
              </a:xfrm>
            </p:spPr>
            <p:txBody>
              <a:bodyPr>
                <a:normAutofit/>
              </a:bodyPr>
              <a:lstStyle/>
              <a:p>
                <a:r>
                  <a:rPr lang="en-GB" dirty="0" smtClean="0"/>
                  <a:t>Due to limited data, we need a simpler model for the sub-population</a:t>
                </a:r>
              </a:p>
              <a:p>
                <a:endParaRPr lang="en-GB" dirty="0" smtClean="0"/>
              </a:p>
              <a:p>
                <a:endParaRPr lang="en-GB" dirty="0"/>
              </a:p>
              <a:p>
                <a:r>
                  <a:rPr lang="en-GB" dirty="0" smtClean="0"/>
                  <a:t>This allows for</a:t>
                </a:r>
              </a:p>
              <a:p>
                <a:pPr lvl="1"/>
                <a:r>
                  <a:rPr lang="en-GB" dirty="0" smtClean="0"/>
                  <a:t>Level basis,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b="0" i="1" smtClean="0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sub>
                      <m:sup>
                        <m:r>
                          <a:rPr lang="en-GB" b="0" i="0" smtClean="0"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Δ</m:t>
                        </m:r>
                        <m:r>
                          <a:rPr lang="en-GB" b="0" i="0" smtClean="0">
                            <a:latin typeface="Cambria Math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GB" dirty="0" smtClean="0"/>
                  <a:t>, between UK and SAPS population in base year of 2008</a:t>
                </a:r>
              </a:p>
              <a:p>
                <a:pPr lvl="1"/>
                <a:r>
                  <a:rPr lang="en-GB" dirty="0" smtClean="0"/>
                  <a:t>Trend basis,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𝜆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(</m:t>
                        </m:r>
                        <m:r>
                          <a:rPr lang="en-GB" b="0" i="1" smtClean="0">
                            <a:latin typeface="Cambria Math"/>
                          </a:rPr>
                          <m:t>𝑗</m:t>
                        </m:r>
                        <m:r>
                          <a:rPr lang="en-GB" b="0" i="1" smtClean="0">
                            <a:latin typeface="Cambria Math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GB" dirty="0" smtClean="0"/>
                  <a:t>, allows for proportion of change in reference population due to factor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𝑗</m:t>
                    </m:r>
                  </m:oMath>
                </a14:m>
                <a:r>
                  <a:rPr lang="en-GB" dirty="0" smtClean="0"/>
                  <a:t> to be present in the sub-population</a:t>
                </a:r>
              </a:p>
              <a:p>
                <a:pPr lvl="1"/>
                <a:r>
                  <a:rPr lang="en-GB" dirty="0" smtClean="0"/>
                  <a:t>Deterministic trend differences,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𝜈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GB" dirty="0" smtClean="0"/>
                  <a:t>, needed for identifiability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914400" y="1447800"/>
                <a:ext cx="7772400" cy="5149552"/>
              </a:xfrm>
              <a:blipFill rotWithShape="1">
                <a:blip r:embed="rId2"/>
                <a:stretch>
                  <a:fillRect l="-706" t="-948" r="-1020" b="-24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3" y="2348880"/>
            <a:ext cx="753427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8851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185</TotalTime>
  <Words>1671</Words>
  <Application>Microsoft Office PowerPoint</Application>
  <PresentationFormat>On-screen Show (4:3)</PresentationFormat>
  <Paragraphs>224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Cambria Math</vt:lpstr>
      <vt:lpstr>Franklin Gothic Book</vt:lpstr>
      <vt:lpstr>Perpetua</vt:lpstr>
      <vt:lpstr>Wingdings 2</vt:lpstr>
      <vt:lpstr>Equity</vt:lpstr>
      <vt:lpstr>Basis Risk and Pension Schemes</vt:lpstr>
      <vt:lpstr>Agenda</vt:lpstr>
      <vt:lpstr>Basis risk – Level and trend</vt:lpstr>
      <vt:lpstr>Basis risk – Level and trend</vt:lpstr>
      <vt:lpstr>Basis risk – Level and trend</vt:lpstr>
      <vt:lpstr>Reference and sub-population models</vt:lpstr>
      <vt:lpstr>Reference and sub-population models</vt:lpstr>
      <vt:lpstr>Reference and sub-population models</vt:lpstr>
      <vt:lpstr>Reference and sub-population models</vt:lpstr>
      <vt:lpstr>Reference and sub-population models</vt:lpstr>
      <vt:lpstr>Reference and sub-population models</vt:lpstr>
      <vt:lpstr>Reference and sub-population models</vt:lpstr>
      <vt:lpstr>Parameter and model risks</vt:lpstr>
      <vt:lpstr>Parameter and model risks</vt:lpstr>
      <vt:lpstr>Parameter and model risks</vt:lpstr>
      <vt:lpstr>Parameter and model risks</vt:lpstr>
      <vt:lpstr>Parameter and model risks</vt:lpstr>
      <vt:lpstr>Parameter and model risk</vt:lpstr>
      <vt:lpstr>Parameter and model risk</vt:lpstr>
      <vt:lpstr>Projections and consequences</vt:lpstr>
      <vt:lpstr>Projections and consequences</vt:lpstr>
      <vt:lpstr>Projections and consequences</vt:lpstr>
      <vt:lpstr>Projections and consequences</vt:lpstr>
      <vt:lpstr>Projections and consequences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Risk and Pension Schemes</dc:title>
  <dc:creator>Andrew (PC)</dc:creator>
  <cp:lastModifiedBy>Marilyn Parris-Bell</cp:lastModifiedBy>
  <cp:revision>27</cp:revision>
  <dcterms:created xsi:type="dcterms:W3CDTF">2016-08-14T13:20:47Z</dcterms:created>
  <dcterms:modified xsi:type="dcterms:W3CDTF">2016-09-26T15:30:54Z</dcterms:modified>
</cp:coreProperties>
</file>