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handoutMasterIdLst>
    <p:handoutMasterId r:id="rId29"/>
  </p:handoutMasterIdLst>
  <p:sldIdLst>
    <p:sldId id="256" r:id="rId6"/>
    <p:sldId id="335" r:id="rId7"/>
    <p:sldId id="331" r:id="rId8"/>
    <p:sldId id="332" r:id="rId9"/>
    <p:sldId id="258" r:id="rId10"/>
    <p:sldId id="330" r:id="rId11"/>
    <p:sldId id="275" r:id="rId12"/>
    <p:sldId id="260" r:id="rId13"/>
    <p:sldId id="261" r:id="rId14"/>
    <p:sldId id="336" r:id="rId15"/>
    <p:sldId id="276" r:id="rId16"/>
    <p:sldId id="268" r:id="rId17"/>
    <p:sldId id="267" r:id="rId18"/>
    <p:sldId id="265" r:id="rId19"/>
    <p:sldId id="270" r:id="rId20"/>
    <p:sldId id="274" r:id="rId21"/>
    <p:sldId id="262" r:id="rId22"/>
    <p:sldId id="259" r:id="rId23"/>
    <p:sldId id="273" r:id="rId24"/>
    <p:sldId id="333" r:id="rId25"/>
    <p:sldId id="334" r:id="rId26"/>
    <p:sldId id="272" r:id="rId27"/>
  </p:sldIdLst>
  <p:sldSz cx="12192000" cy="6858000"/>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7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tsiou, Kristie" userId="93982c47-2a07-4c04-a7d4-4b36739d6d18" providerId="ADAL" clId="{6AAF280F-28D3-4134-A7C8-87AAC53E4403}"/>
    <pc:docChg chg="undo custSel modSld">
      <pc:chgData name="Loutsiou, Kristie" userId="93982c47-2a07-4c04-a7d4-4b36739d6d18" providerId="ADAL" clId="{6AAF280F-28D3-4134-A7C8-87AAC53E4403}" dt="2024-09-30T11:09:24.678" v="11" actId="1076"/>
      <pc:docMkLst>
        <pc:docMk/>
      </pc:docMkLst>
      <pc:sldChg chg="addSp delSp modSp">
        <pc:chgData name="Loutsiou, Kristie" userId="93982c47-2a07-4c04-a7d4-4b36739d6d18" providerId="ADAL" clId="{6AAF280F-28D3-4134-A7C8-87AAC53E4403}" dt="2024-09-30T11:09:24.678" v="11" actId="1076"/>
        <pc:sldMkLst>
          <pc:docMk/>
          <pc:sldMk cId="2439792505" sldId="256"/>
        </pc:sldMkLst>
        <pc:spChg chg="mod topLvl">
          <ac:chgData name="Loutsiou, Kristie" userId="93982c47-2a07-4c04-a7d4-4b36739d6d18" providerId="ADAL" clId="{6AAF280F-28D3-4134-A7C8-87AAC53E4403}" dt="2024-09-30T11:09:19.159" v="9" actId="478"/>
          <ac:spMkLst>
            <pc:docMk/>
            <pc:sldMk cId="2439792505" sldId="256"/>
            <ac:spMk id="11" creationId="{52B8DCD9-EAAC-B5FC-3E5C-7AD9C9DB7E53}"/>
          </ac:spMkLst>
        </pc:spChg>
        <pc:grpChg chg="add del">
          <ac:chgData name="Loutsiou, Kristie" userId="93982c47-2a07-4c04-a7d4-4b36739d6d18" providerId="ADAL" clId="{6AAF280F-28D3-4134-A7C8-87AAC53E4403}" dt="2024-09-30T11:09:19.159" v="9" actId="478"/>
          <ac:grpSpMkLst>
            <pc:docMk/>
            <pc:sldMk cId="2439792505" sldId="256"/>
            <ac:grpSpMk id="6" creationId="{5B324CAD-37D7-B20F-512C-D5728AC558DE}"/>
          </ac:grpSpMkLst>
        </pc:grpChg>
        <pc:picChg chg="add mod">
          <ac:chgData name="Loutsiou, Kristie" userId="93982c47-2a07-4c04-a7d4-4b36739d6d18" providerId="ADAL" clId="{6AAF280F-28D3-4134-A7C8-87AAC53E4403}" dt="2024-09-30T11:09:24.678" v="11" actId="1076"/>
          <ac:picMkLst>
            <pc:docMk/>
            <pc:sldMk cId="2439792505" sldId="256"/>
            <ac:picMk id="8" creationId="{6B9752EE-8C14-4954-834A-C6B798E2154E}"/>
          </ac:picMkLst>
        </pc:picChg>
        <pc:picChg chg="add del mod topLvl">
          <ac:chgData name="Loutsiou, Kristie" userId="93982c47-2a07-4c04-a7d4-4b36739d6d18" providerId="ADAL" clId="{6AAF280F-28D3-4134-A7C8-87AAC53E4403}" dt="2024-09-30T11:09:19.159" v="9" actId="478"/>
          <ac:picMkLst>
            <pc:docMk/>
            <pc:sldMk cId="2439792505" sldId="256"/>
            <ac:picMk id="10" creationId="{DD8049B1-03C2-313A-A2DF-503A06F9944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166CB-011E-4CE6-A0E2-825414B05937}"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9A3EF7EE-CED9-4760-84F3-B7AA0617820A}">
      <dgm:prSet phldrT="[Text]"/>
      <dgm:spPr/>
      <dgm:t>
        <a:bodyPr/>
        <a:lstStyle/>
        <a:p>
          <a:r>
            <a:rPr lang="en-GB" b="1" dirty="0">
              <a:solidFill>
                <a:srgbClr val="0070C0"/>
              </a:solidFill>
            </a:rPr>
            <a:t>Strategy</a:t>
          </a:r>
          <a:endParaRPr lang="en-US" b="1" dirty="0">
            <a:solidFill>
              <a:srgbClr val="0070C0"/>
            </a:solidFill>
          </a:endParaRPr>
        </a:p>
      </dgm:t>
    </dgm:pt>
    <dgm:pt modelId="{ED588C06-0917-41A5-8842-1D0CDCB341C9}" type="parTrans" cxnId="{E3C6A825-F124-4BA9-96D0-932432AF7097}">
      <dgm:prSet/>
      <dgm:spPr/>
      <dgm:t>
        <a:bodyPr/>
        <a:lstStyle/>
        <a:p>
          <a:endParaRPr lang="en-US"/>
        </a:p>
      </dgm:t>
    </dgm:pt>
    <dgm:pt modelId="{DCE07916-6730-46FF-9CE2-719BE4ABC078}" type="sibTrans" cxnId="{E3C6A825-F124-4BA9-96D0-932432AF7097}">
      <dgm:prSet/>
      <dgm:spPr/>
      <dgm:t>
        <a:bodyPr/>
        <a:lstStyle/>
        <a:p>
          <a:endParaRPr lang="en-US"/>
        </a:p>
      </dgm:t>
    </dgm:pt>
    <dgm:pt modelId="{9F17A09D-E036-498D-BFAA-47467E087CA0}">
      <dgm:prSet phldrT="[Text]"/>
      <dgm:spPr/>
      <dgm:t>
        <a:bodyPr/>
        <a:lstStyle/>
        <a:p>
          <a:r>
            <a:rPr lang="en-GB" b="1" dirty="0">
              <a:solidFill>
                <a:srgbClr val="0070C0"/>
              </a:solidFill>
            </a:rPr>
            <a:t>Process  Indicator </a:t>
          </a:r>
          <a:endParaRPr lang="en-US" b="1" dirty="0">
            <a:solidFill>
              <a:srgbClr val="0070C0"/>
            </a:solidFill>
          </a:endParaRPr>
        </a:p>
      </dgm:t>
    </dgm:pt>
    <dgm:pt modelId="{4ACCD503-5DD0-4011-A3C6-4391F64F0E04}" type="parTrans" cxnId="{BB6A1B87-5358-4E13-843F-B6774EE5A1FE}">
      <dgm:prSet/>
      <dgm:spPr/>
      <dgm:t>
        <a:bodyPr/>
        <a:lstStyle/>
        <a:p>
          <a:endParaRPr lang="en-US"/>
        </a:p>
      </dgm:t>
    </dgm:pt>
    <dgm:pt modelId="{4729D9D2-7E4A-49C6-B2B8-CA3FE11CA87B}" type="sibTrans" cxnId="{BB6A1B87-5358-4E13-843F-B6774EE5A1FE}">
      <dgm:prSet/>
      <dgm:spPr/>
      <dgm:t>
        <a:bodyPr/>
        <a:lstStyle/>
        <a:p>
          <a:endParaRPr lang="en-US"/>
        </a:p>
      </dgm:t>
    </dgm:pt>
    <dgm:pt modelId="{9FD412FB-D71C-40FE-B7DE-13FA5043EC9F}">
      <dgm:prSet phldrT="[Text]"/>
      <dgm:spPr/>
      <dgm:t>
        <a:bodyPr/>
        <a:lstStyle/>
        <a:p>
          <a:r>
            <a:rPr lang="en-GB" b="1" dirty="0">
              <a:solidFill>
                <a:srgbClr val="0070C0"/>
              </a:solidFill>
            </a:rPr>
            <a:t>Zero</a:t>
          </a:r>
          <a:r>
            <a:rPr lang="en-GB" dirty="0"/>
            <a:t>  </a:t>
          </a:r>
          <a:endParaRPr lang="en-US" dirty="0"/>
        </a:p>
      </dgm:t>
    </dgm:pt>
    <dgm:pt modelId="{60325BE7-3AE6-4553-856C-473503172584}" type="parTrans" cxnId="{228E2E57-AF65-42FA-ACD8-7C06D681536C}">
      <dgm:prSet/>
      <dgm:spPr/>
      <dgm:t>
        <a:bodyPr/>
        <a:lstStyle/>
        <a:p>
          <a:endParaRPr lang="en-US"/>
        </a:p>
      </dgm:t>
    </dgm:pt>
    <dgm:pt modelId="{A2A4F2B2-BC7F-4A02-BB63-7C102E54737E}" type="sibTrans" cxnId="{228E2E57-AF65-42FA-ACD8-7C06D681536C}">
      <dgm:prSet/>
      <dgm:spPr/>
      <dgm:t>
        <a:bodyPr/>
        <a:lstStyle/>
        <a:p>
          <a:endParaRPr lang="en-US"/>
        </a:p>
      </dgm:t>
    </dgm:pt>
    <dgm:pt modelId="{966CBC34-4DA4-41EB-83D4-1654578C59BD}">
      <dgm:prSet phldrT="[Text]"/>
      <dgm:spPr/>
      <dgm:t>
        <a:bodyPr/>
        <a:lstStyle/>
        <a:p>
          <a:r>
            <a:rPr lang="en-GB" b="1" dirty="0">
              <a:solidFill>
                <a:srgbClr val="0070C0"/>
              </a:solidFill>
            </a:rPr>
            <a:t>Culture </a:t>
          </a:r>
          <a:endParaRPr lang="en-US" b="1" dirty="0">
            <a:solidFill>
              <a:srgbClr val="0070C0"/>
            </a:solidFill>
          </a:endParaRPr>
        </a:p>
      </dgm:t>
    </dgm:pt>
    <dgm:pt modelId="{8A00BA66-8F6D-43AF-8071-108F87D8915A}" type="parTrans" cxnId="{104C8973-4231-4D50-B4F5-F2783D5BCF94}">
      <dgm:prSet/>
      <dgm:spPr/>
      <dgm:t>
        <a:bodyPr/>
        <a:lstStyle/>
        <a:p>
          <a:endParaRPr lang="en-US"/>
        </a:p>
      </dgm:t>
    </dgm:pt>
    <dgm:pt modelId="{3A026289-6D7A-4E78-8D57-2CD031E082D4}" type="sibTrans" cxnId="{104C8973-4231-4D50-B4F5-F2783D5BCF94}">
      <dgm:prSet/>
      <dgm:spPr/>
      <dgm:t>
        <a:bodyPr/>
        <a:lstStyle/>
        <a:p>
          <a:endParaRPr lang="en-US"/>
        </a:p>
      </dgm:t>
    </dgm:pt>
    <dgm:pt modelId="{A5341F42-AA3E-48E7-AA4E-57B02304F0F0}" type="pres">
      <dgm:prSet presAssocID="{E29166CB-011E-4CE6-A0E2-825414B05937}" presName="Name0" presStyleCnt="0">
        <dgm:presLayoutVars>
          <dgm:chMax val="7"/>
          <dgm:chPref val="5"/>
        </dgm:presLayoutVars>
      </dgm:prSet>
      <dgm:spPr/>
    </dgm:pt>
    <dgm:pt modelId="{F36A4CD3-5813-4447-A869-BCD00138C68C}" type="pres">
      <dgm:prSet presAssocID="{E29166CB-011E-4CE6-A0E2-825414B05937}" presName="arrowNode" presStyleLbl="node1" presStyleIdx="0" presStyleCnt="1" custLinFactNeighborX="-26758" custLinFactNeighborY="8750"/>
      <dgm:spPr>
        <a:solidFill>
          <a:srgbClr val="C00000"/>
        </a:solidFill>
      </dgm:spPr>
    </dgm:pt>
    <dgm:pt modelId="{64805A22-5152-42C1-994E-38EF963FAD35}" type="pres">
      <dgm:prSet presAssocID="{9A3EF7EE-CED9-4760-84F3-B7AA0617820A}" presName="txNode1" presStyleLbl="revTx" presStyleIdx="0" presStyleCnt="4" custLinFactNeighborX="-78125" custLinFactNeighborY="26248">
        <dgm:presLayoutVars>
          <dgm:bulletEnabled val="1"/>
        </dgm:presLayoutVars>
      </dgm:prSet>
      <dgm:spPr/>
    </dgm:pt>
    <dgm:pt modelId="{DFC11242-9670-435C-B737-2D06D87905ED}" type="pres">
      <dgm:prSet presAssocID="{9F17A09D-E036-498D-BFAA-47467E087CA0}" presName="txNode2" presStyleLbl="revTx" presStyleIdx="1" presStyleCnt="4" custScaleX="117556" custLinFactNeighborX="-87227" custLinFactNeighborY="35531">
        <dgm:presLayoutVars>
          <dgm:bulletEnabled val="1"/>
        </dgm:presLayoutVars>
      </dgm:prSet>
      <dgm:spPr/>
    </dgm:pt>
    <dgm:pt modelId="{26D5A69B-FB77-4A4F-A619-F52A6B26E41B}" type="pres">
      <dgm:prSet presAssocID="{4729D9D2-7E4A-49C6-B2B8-CA3FE11CA87B}" presName="dotNode2" presStyleCnt="0"/>
      <dgm:spPr/>
    </dgm:pt>
    <dgm:pt modelId="{1ACF37D0-0763-4ECB-9154-0B71DDE3B61E}" type="pres">
      <dgm:prSet presAssocID="{4729D9D2-7E4A-49C6-B2B8-CA3FE11CA87B}" presName="dotRepeatNode" presStyleLbl="fgShp" presStyleIdx="0" presStyleCnt="2"/>
      <dgm:spPr/>
    </dgm:pt>
    <dgm:pt modelId="{D8F26C0F-4246-4161-AF88-3B54030D7BF5}" type="pres">
      <dgm:prSet presAssocID="{9FD412FB-D71C-40FE-B7DE-13FA5043EC9F}" presName="txNode3" presStyleLbl="revTx" presStyleIdx="2" presStyleCnt="4" custLinFactY="100000" custLinFactNeighborX="30182" custLinFactNeighborY="117250">
        <dgm:presLayoutVars>
          <dgm:bulletEnabled val="1"/>
        </dgm:presLayoutVars>
      </dgm:prSet>
      <dgm:spPr/>
    </dgm:pt>
    <dgm:pt modelId="{439267B1-8EE3-47C6-BEBE-3B71F17E84B3}" type="pres">
      <dgm:prSet presAssocID="{A2A4F2B2-BC7F-4A02-BB63-7C102E54737E}" presName="dotNode3" presStyleCnt="0"/>
      <dgm:spPr/>
    </dgm:pt>
    <dgm:pt modelId="{1816D658-0AA4-41FE-8759-342E42AE05DC}" type="pres">
      <dgm:prSet presAssocID="{A2A4F2B2-BC7F-4A02-BB63-7C102E54737E}" presName="dotRepeatNode" presStyleLbl="fgShp" presStyleIdx="1" presStyleCnt="2" custLinFactX="100000" custLinFactY="106193" custLinFactNeighborX="150184" custLinFactNeighborY="200000"/>
      <dgm:spPr/>
    </dgm:pt>
    <dgm:pt modelId="{4C6E70D0-44F4-4A4B-A0DB-C81F612E449C}" type="pres">
      <dgm:prSet presAssocID="{966CBC34-4DA4-41EB-83D4-1654578C59BD}" presName="txNode4" presStyleLbl="revTx" presStyleIdx="3" presStyleCnt="4" custLinFactY="-86061" custLinFactNeighborX="-33770" custLinFactNeighborY="-100000">
        <dgm:presLayoutVars>
          <dgm:bulletEnabled val="1"/>
        </dgm:presLayoutVars>
      </dgm:prSet>
      <dgm:spPr/>
    </dgm:pt>
  </dgm:ptLst>
  <dgm:cxnLst>
    <dgm:cxn modelId="{E3C6A825-F124-4BA9-96D0-932432AF7097}" srcId="{E29166CB-011E-4CE6-A0E2-825414B05937}" destId="{9A3EF7EE-CED9-4760-84F3-B7AA0617820A}" srcOrd="0" destOrd="0" parTransId="{ED588C06-0917-41A5-8842-1D0CDCB341C9}" sibTransId="{DCE07916-6730-46FF-9CE2-719BE4ABC078}"/>
    <dgm:cxn modelId="{F88A6F32-7166-4BB8-95DF-5FB212048E07}" type="presOf" srcId="{9F17A09D-E036-498D-BFAA-47467E087CA0}" destId="{DFC11242-9670-435C-B737-2D06D87905ED}" srcOrd="0" destOrd="0" presId="urn:microsoft.com/office/officeart/2009/3/layout/DescendingProcess"/>
    <dgm:cxn modelId="{104C8973-4231-4D50-B4F5-F2783D5BCF94}" srcId="{E29166CB-011E-4CE6-A0E2-825414B05937}" destId="{966CBC34-4DA4-41EB-83D4-1654578C59BD}" srcOrd="3" destOrd="0" parTransId="{8A00BA66-8F6D-43AF-8071-108F87D8915A}" sibTransId="{3A026289-6D7A-4E78-8D57-2CD031E082D4}"/>
    <dgm:cxn modelId="{228E2E57-AF65-42FA-ACD8-7C06D681536C}" srcId="{E29166CB-011E-4CE6-A0E2-825414B05937}" destId="{9FD412FB-D71C-40FE-B7DE-13FA5043EC9F}" srcOrd="2" destOrd="0" parTransId="{60325BE7-3AE6-4553-856C-473503172584}" sibTransId="{A2A4F2B2-BC7F-4A02-BB63-7C102E54737E}"/>
    <dgm:cxn modelId="{5B10A481-6A48-4EBA-8021-A796946204AF}" type="presOf" srcId="{9FD412FB-D71C-40FE-B7DE-13FA5043EC9F}" destId="{D8F26C0F-4246-4161-AF88-3B54030D7BF5}" srcOrd="0" destOrd="0" presId="urn:microsoft.com/office/officeart/2009/3/layout/DescendingProcess"/>
    <dgm:cxn modelId="{BB6A1B87-5358-4E13-843F-B6774EE5A1FE}" srcId="{E29166CB-011E-4CE6-A0E2-825414B05937}" destId="{9F17A09D-E036-498D-BFAA-47467E087CA0}" srcOrd="1" destOrd="0" parTransId="{4ACCD503-5DD0-4011-A3C6-4391F64F0E04}" sibTransId="{4729D9D2-7E4A-49C6-B2B8-CA3FE11CA87B}"/>
    <dgm:cxn modelId="{BC318DA2-BE93-4968-82C7-2A57E98EF128}" type="presOf" srcId="{E29166CB-011E-4CE6-A0E2-825414B05937}" destId="{A5341F42-AA3E-48E7-AA4E-57B02304F0F0}" srcOrd="0" destOrd="0" presId="urn:microsoft.com/office/officeart/2009/3/layout/DescendingProcess"/>
    <dgm:cxn modelId="{0DBC46CF-2B01-40FD-BA72-45C7D972C66E}" type="presOf" srcId="{4729D9D2-7E4A-49C6-B2B8-CA3FE11CA87B}" destId="{1ACF37D0-0763-4ECB-9154-0B71DDE3B61E}" srcOrd="0" destOrd="0" presId="urn:microsoft.com/office/officeart/2009/3/layout/DescendingProcess"/>
    <dgm:cxn modelId="{5F366FCF-0A9C-444B-8C29-7DC34E2093A2}" type="presOf" srcId="{966CBC34-4DA4-41EB-83D4-1654578C59BD}" destId="{4C6E70D0-44F4-4A4B-A0DB-C81F612E449C}" srcOrd="0" destOrd="0" presId="urn:microsoft.com/office/officeart/2009/3/layout/DescendingProcess"/>
    <dgm:cxn modelId="{FB5136ED-CD98-4F0C-99D9-80D7FDBA96A1}" type="presOf" srcId="{9A3EF7EE-CED9-4760-84F3-B7AA0617820A}" destId="{64805A22-5152-42C1-994E-38EF963FAD35}" srcOrd="0" destOrd="0" presId="urn:microsoft.com/office/officeart/2009/3/layout/DescendingProcess"/>
    <dgm:cxn modelId="{95D8BCF9-02CF-42A0-B406-198BDA4ED514}" type="presOf" srcId="{A2A4F2B2-BC7F-4A02-BB63-7C102E54737E}" destId="{1816D658-0AA4-41FE-8759-342E42AE05DC}" srcOrd="0" destOrd="0" presId="urn:microsoft.com/office/officeart/2009/3/layout/DescendingProcess"/>
    <dgm:cxn modelId="{741F5E8E-9010-48FC-9DBF-DF4C87983869}" type="presParOf" srcId="{A5341F42-AA3E-48E7-AA4E-57B02304F0F0}" destId="{F36A4CD3-5813-4447-A869-BCD00138C68C}" srcOrd="0" destOrd="0" presId="urn:microsoft.com/office/officeart/2009/3/layout/DescendingProcess"/>
    <dgm:cxn modelId="{2EF11B28-8A05-4505-B134-7396747AC367}" type="presParOf" srcId="{A5341F42-AA3E-48E7-AA4E-57B02304F0F0}" destId="{64805A22-5152-42C1-994E-38EF963FAD35}" srcOrd="1" destOrd="0" presId="urn:microsoft.com/office/officeart/2009/3/layout/DescendingProcess"/>
    <dgm:cxn modelId="{DBC63068-5441-44D4-AA9E-B02FDEC678D4}" type="presParOf" srcId="{A5341F42-AA3E-48E7-AA4E-57B02304F0F0}" destId="{DFC11242-9670-435C-B737-2D06D87905ED}" srcOrd="2" destOrd="0" presId="urn:microsoft.com/office/officeart/2009/3/layout/DescendingProcess"/>
    <dgm:cxn modelId="{FCBF583E-5643-44B1-90B6-CA19D256C6CD}" type="presParOf" srcId="{A5341F42-AA3E-48E7-AA4E-57B02304F0F0}" destId="{26D5A69B-FB77-4A4F-A619-F52A6B26E41B}" srcOrd="3" destOrd="0" presId="urn:microsoft.com/office/officeart/2009/3/layout/DescendingProcess"/>
    <dgm:cxn modelId="{A2DEA1B4-46B0-4524-9289-0CA10C44CFB4}" type="presParOf" srcId="{26D5A69B-FB77-4A4F-A619-F52A6B26E41B}" destId="{1ACF37D0-0763-4ECB-9154-0B71DDE3B61E}" srcOrd="0" destOrd="0" presId="urn:microsoft.com/office/officeart/2009/3/layout/DescendingProcess"/>
    <dgm:cxn modelId="{3BA6C276-AD99-4C76-AD1C-069BF9A3069C}" type="presParOf" srcId="{A5341F42-AA3E-48E7-AA4E-57B02304F0F0}" destId="{D8F26C0F-4246-4161-AF88-3B54030D7BF5}" srcOrd="4" destOrd="0" presId="urn:microsoft.com/office/officeart/2009/3/layout/DescendingProcess"/>
    <dgm:cxn modelId="{67239FB6-7254-4E14-8746-81FEF07BAB11}" type="presParOf" srcId="{A5341F42-AA3E-48E7-AA4E-57B02304F0F0}" destId="{439267B1-8EE3-47C6-BEBE-3B71F17E84B3}" srcOrd="5" destOrd="0" presId="urn:microsoft.com/office/officeart/2009/3/layout/DescendingProcess"/>
    <dgm:cxn modelId="{6B4CA963-0D45-4CE9-A94C-CD83C5640384}" type="presParOf" srcId="{439267B1-8EE3-47C6-BEBE-3B71F17E84B3}" destId="{1816D658-0AA4-41FE-8759-342E42AE05DC}" srcOrd="0" destOrd="0" presId="urn:microsoft.com/office/officeart/2009/3/layout/DescendingProcess"/>
    <dgm:cxn modelId="{C301737E-6DFA-4564-B86B-488519D90F69}" type="presParOf" srcId="{A5341F42-AA3E-48E7-AA4E-57B02304F0F0}" destId="{4C6E70D0-44F4-4A4B-A0DB-C81F612E449C}" srcOrd="6"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A4CD3-5813-4447-A869-BCD00138C68C}">
      <dsp:nvSpPr>
        <dsp:cNvPr id="0" name=""/>
        <dsp:cNvSpPr/>
      </dsp:nvSpPr>
      <dsp:spPr>
        <a:xfrm rot="4396374">
          <a:off x="443449" y="666774"/>
          <a:ext cx="2892571" cy="2017207"/>
        </a:xfrm>
        <a:prstGeom prst="swooshArrow">
          <a:avLst>
            <a:gd name="adj1" fmla="val 16310"/>
            <a:gd name="adj2" fmla="val 31370"/>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F37D0-0763-4ECB-9154-0B71DDE3B61E}">
      <dsp:nvSpPr>
        <dsp:cNvPr id="0" name=""/>
        <dsp:cNvSpPr/>
      </dsp:nvSpPr>
      <dsp:spPr>
        <a:xfrm>
          <a:off x="2390181" y="1019970"/>
          <a:ext cx="73046" cy="73046"/>
        </a:xfrm>
        <a:prstGeom prst="ellipse">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16D658-0AA4-41FE-8759-342E42AE05DC}">
      <dsp:nvSpPr>
        <dsp:cNvPr id="0" name=""/>
        <dsp:cNvSpPr/>
      </dsp:nvSpPr>
      <dsp:spPr>
        <a:xfrm>
          <a:off x="3209107" y="1863858"/>
          <a:ext cx="73046" cy="73046"/>
        </a:xfrm>
        <a:prstGeom prst="ellipse">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805A22-5152-42C1-994E-38EF963FAD35}">
      <dsp:nvSpPr>
        <dsp:cNvPr id="0" name=""/>
        <dsp:cNvSpPr/>
      </dsp:nvSpPr>
      <dsp:spPr>
        <a:xfrm>
          <a:off x="0" y="140721"/>
          <a:ext cx="1363757" cy="53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r>
            <a:rPr lang="en-GB" sz="2000" b="1" kern="1200" dirty="0">
              <a:solidFill>
                <a:srgbClr val="0070C0"/>
              </a:solidFill>
            </a:rPr>
            <a:t>Strategy</a:t>
          </a:r>
          <a:endParaRPr lang="en-US" sz="2000" b="1" kern="1200" dirty="0">
            <a:solidFill>
              <a:srgbClr val="0070C0"/>
            </a:solidFill>
          </a:endParaRPr>
        </a:p>
      </dsp:txBody>
      <dsp:txXfrm>
        <a:off x="0" y="140721"/>
        <a:ext cx="1363757" cy="536120"/>
      </dsp:txXfrm>
    </dsp:sp>
    <dsp:sp modelId="{DFC11242-9670-435C-B737-2D06D87905ED}">
      <dsp:nvSpPr>
        <dsp:cNvPr id="0" name=""/>
        <dsp:cNvSpPr/>
      </dsp:nvSpPr>
      <dsp:spPr>
        <a:xfrm>
          <a:off x="990611" y="978922"/>
          <a:ext cx="2209787" cy="53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0070C0"/>
              </a:solidFill>
            </a:rPr>
            <a:t>Process  Indicator </a:t>
          </a:r>
          <a:endParaRPr lang="en-US" sz="2000" b="1" kern="1200" dirty="0">
            <a:solidFill>
              <a:srgbClr val="0070C0"/>
            </a:solidFill>
          </a:endParaRPr>
        </a:p>
      </dsp:txBody>
      <dsp:txXfrm>
        <a:off x="990611" y="978922"/>
        <a:ext cx="2209787" cy="536120"/>
      </dsp:txXfrm>
    </dsp:sp>
    <dsp:sp modelId="{D8F26C0F-4246-4161-AF88-3B54030D7BF5}">
      <dsp:nvSpPr>
        <dsp:cNvPr id="0" name=""/>
        <dsp:cNvSpPr/>
      </dsp:nvSpPr>
      <dsp:spPr>
        <a:xfrm>
          <a:off x="1545459" y="2573380"/>
          <a:ext cx="1842915" cy="53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r" defTabSz="889000">
            <a:lnSpc>
              <a:spcPct val="90000"/>
            </a:lnSpc>
            <a:spcBef>
              <a:spcPct val="0"/>
            </a:spcBef>
            <a:spcAft>
              <a:spcPct val="35000"/>
            </a:spcAft>
            <a:buNone/>
          </a:pPr>
          <a:r>
            <a:rPr lang="en-GB" sz="2000" b="1" kern="1200" dirty="0">
              <a:solidFill>
                <a:srgbClr val="0070C0"/>
              </a:solidFill>
            </a:rPr>
            <a:t>Zero</a:t>
          </a:r>
          <a:r>
            <a:rPr lang="en-GB" sz="2000" kern="1200" dirty="0"/>
            <a:t>  </a:t>
          </a:r>
          <a:endParaRPr lang="en-US" sz="2000" kern="1200" dirty="0"/>
        </a:p>
      </dsp:txBody>
      <dsp:txXfrm>
        <a:off x="1545459" y="2573380"/>
        <a:ext cx="1842915" cy="536120"/>
      </dsp:txXfrm>
    </dsp:sp>
    <dsp:sp modelId="{4C6E70D0-44F4-4A4B-A0DB-C81F612E449C}">
      <dsp:nvSpPr>
        <dsp:cNvPr id="0" name=""/>
        <dsp:cNvSpPr/>
      </dsp:nvSpPr>
      <dsp:spPr>
        <a:xfrm>
          <a:off x="2209794" y="1817123"/>
          <a:ext cx="1842915" cy="53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ctr" defTabSz="889000">
            <a:lnSpc>
              <a:spcPct val="90000"/>
            </a:lnSpc>
            <a:spcBef>
              <a:spcPct val="0"/>
            </a:spcBef>
            <a:spcAft>
              <a:spcPct val="35000"/>
            </a:spcAft>
            <a:buNone/>
          </a:pPr>
          <a:r>
            <a:rPr lang="en-GB" sz="2000" b="1" kern="1200" dirty="0">
              <a:solidFill>
                <a:srgbClr val="0070C0"/>
              </a:solidFill>
            </a:rPr>
            <a:t>Culture </a:t>
          </a:r>
          <a:endParaRPr lang="en-US" sz="2000" b="1" kern="1200" dirty="0">
            <a:solidFill>
              <a:srgbClr val="0070C0"/>
            </a:solidFill>
          </a:endParaRPr>
        </a:p>
      </dsp:txBody>
      <dsp:txXfrm>
        <a:off x="2209794" y="1817123"/>
        <a:ext cx="1842915" cy="536120"/>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EF0D15-6C2B-9A1D-5976-94E051AFEE7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l-GR"/>
          </a:p>
        </p:txBody>
      </p:sp>
      <p:sp>
        <p:nvSpPr>
          <p:cNvPr id="3" name="Date Placeholder 2">
            <a:extLst>
              <a:ext uri="{FF2B5EF4-FFF2-40B4-BE49-F238E27FC236}">
                <a16:creationId xmlns:a16="http://schemas.microsoft.com/office/drawing/2014/main" id="{EE78D2E4-E6D6-8E77-9E9A-9B1FF498650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9CA9959-2C92-4E85-A036-A3C1C067717C}" type="datetimeFigureOut">
              <a:rPr lang="el-GR" smtClean="0"/>
              <a:t>30/9/2024</a:t>
            </a:fld>
            <a:endParaRPr lang="el-GR"/>
          </a:p>
        </p:txBody>
      </p:sp>
      <p:sp>
        <p:nvSpPr>
          <p:cNvPr id="4" name="Footer Placeholder 3">
            <a:extLst>
              <a:ext uri="{FF2B5EF4-FFF2-40B4-BE49-F238E27FC236}">
                <a16:creationId xmlns:a16="http://schemas.microsoft.com/office/drawing/2014/main" id="{1FBF47D8-10CB-949F-953C-0F5EB191127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a:extLst>
              <a:ext uri="{FF2B5EF4-FFF2-40B4-BE49-F238E27FC236}">
                <a16:creationId xmlns:a16="http://schemas.microsoft.com/office/drawing/2014/main" id="{124E0B94-5972-38CB-2B35-6870C15F492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A4E50A0-D87A-41B4-ACBB-B5DC4C019C18}" type="slidenum">
              <a:rPr lang="el-GR" smtClean="0"/>
              <a:t>‹#›</a:t>
            </a:fld>
            <a:endParaRPr lang="el-GR"/>
          </a:p>
        </p:txBody>
      </p:sp>
    </p:spTree>
    <p:extLst>
      <p:ext uri="{BB962C8B-B14F-4D97-AF65-F5344CB8AC3E}">
        <p14:creationId xmlns:p14="http://schemas.microsoft.com/office/powerpoint/2010/main" val="299285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96261C-8AC8-4279-921E-6F5D067EC150}" type="datetimeFigureOut">
              <a:rPr lang="el-GR" smtClean="0"/>
              <a:t>30/9/2024</a:t>
            </a:fld>
            <a:endParaRPr lang="el-G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2A5446E-9825-426E-97C3-40C8D5FDBD7E}" type="slidenum">
              <a:rPr lang="el-GR" smtClean="0"/>
              <a:t>‹#›</a:t>
            </a:fld>
            <a:endParaRPr lang="el-GR"/>
          </a:p>
        </p:txBody>
      </p:sp>
    </p:spTree>
    <p:extLst>
      <p:ext uri="{BB962C8B-B14F-4D97-AF65-F5344CB8AC3E}">
        <p14:creationId xmlns:p14="http://schemas.microsoft.com/office/powerpoint/2010/main" val="395451948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1</a:t>
            </a:fld>
            <a:endParaRPr lang="el-GR"/>
          </a:p>
        </p:txBody>
      </p:sp>
    </p:spTree>
    <p:extLst>
      <p:ext uri="{BB962C8B-B14F-4D97-AF65-F5344CB8AC3E}">
        <p14:creationId xmlns:p14="http://schemas.microsoft.com/office/powerpoint/2010/main" val="3317253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10</a:t>
            </a:fld>
            <a:endParaRPr lang="el-GR"/>
          </a:p>
        </p:txBody>
      </p:sp>
    </p:spTree>
    <p:extLst>
      <p:ext uri="{BB962C8B-B14F-4D97-AF65-F5344CB8AC3E}">
        <p14:creationId xmlns:p14="http://schemas.microsoft.com/office/powerpoint/2010/main" val="3385040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11</a:t>
            </a:fld>
            <a:endParaRPr lang="el-GR"/>
          </a:p>
        </p:txBody>
      </p:sp>
    </p:spTree>
    <p:extLst>
      <p:ext uri="{BB962C8B-B14F-4D97-AF65-F5344CB8AC3E}">
        <p14:creationId xmlns:p14="http://schemas.microsoft.com/office/powerpoint/2010/main" val="3449814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12</a:t>
            </a:fld>
            <a:endParaRPr lang="el-GR"/>
          </a:p>
        </p:txBody>
      </p:sp>
    </p:spTree>
    <p:extLst>
      <p:ext uri="{BB962C8B-B14F-4D97-AF65-F5344CB8AC3E}">
        <p14:creationId xmlns:p14="http://schemas.microsoft.com/office/powerpoint/2010/main" val="2623687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13</a:t>
            </a:fld>
            <a:endParaRPr lang="el-GR"/>
          </a:p>
        </p:txBody>
      </p:sp>
    </p:spTree>
    <p:extLst>
      <p:ext uri="{BB962C8B-B14F-4D97-AF65-F5344CB8AC3E}">
        <p14:creationId xmlns:p14="http://schemas.microsoft.com/office/powerpoint/2010/main" val="35937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14</a:t>
            </a:fld>
            <a:endParaRPr lang="el-GR"/>
          </a:p>
        </p:txBody>
      </p:sp>
    </p:spTree>
    <p:extLst>
      <p:ext uri="{BB962C8B-B14F-4D97-AF65-F5344CB8AC3E}">
        <p14:creationId xmlns:p14="http://schemas.microsoft.com/office/powerpoint/2010/main" val="2494372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15</a:t>
            </a:fld>
            <a:endParaRPr lang="el-GR"/>
          </a:p>
        </p:txBody>
      </p:sp>
    </p:spTree>
    <p:extLst>
      <p:ext uri="{BB962C8B-B14F-4D97-AF65-F5344CB8AC3E}">
        <p14:creationId xmlns:p14="http://schemas.microsoft.com/office/powerpoint/2010/main" val="293976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16</a:t>
            </a:fld>
            <a:endParaRPr lang="el-GR"/>
          </a:p>
        </p:txBody>
      </p:sp>
    </p:spTree>
    <p:extLst>
      <p:ext uri="{BB962C8B-B14F-4D97-AF65-F5344CB8AC3E}">
        <p14:creationId xmlns:p14="http://schemas.microsoft.com/office/powerpoint/2010/main" val="1492470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17</a:t>
            </a:fld>
            <a:endParaRPr lang="el-GR"/>
          </a:p>
        </p:txBody>
      </p:sp>
    </p:spTree>
    <p:extLst>
      <p:ext uri="{BB962C8B-B14F-4D97-AF65-F5344CB8AC3E}">
        <p14:creationId xmlns:p14="http://schemas.microsoft.com/office/powerpoint/2010/main" val="3504271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18</a:t>
            </a:fld>
            <a:endParaRPr lang="el-GR"/>
          </a:p>
        </p:txBody>
      </p:sp>
    </p:spTree>
    <p:extLst>
      <p:ext uri="{BB962C8B-B14F-4D97-AF65-F5344CB8AC3E}">
        <p14:creationId xmlns:p14="http://schemas.microsoft.com/office/powerpoint/2010/main" val="1074018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19</a:t>
            </a:fld>
            <a:endParaRPr lang="el-GR"/>
          </a:p>
        </p:txBody>
      </p:sp>
    </p:spTree>
    <p:extLst>
      <p:ext uri="{BB962C8B-B14F-4D97-AF65-F5344CB8AC3E}">
        <p14:creationId xmlns:p14="http://schemas.microsoft.com/office/powerpoint/2010/main" val="109199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2</a:t>
            </a:fld>
            <a:endParaRPr lang="el-GR"/>
          </a:p>
        </p:txBody>
      </p:sp>
    </p:spTree>
    <p:extLst>
      <p:ext uri="{BB962C8B-B14F-4D97-AF65-F5344CB8AC3E}">
        <p14:creationId xmlns:p14="http://schemas.microsoft.com/office/powerpoint/2010/main" val="2644428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20</a:t>
            </a:fld>
            <a:endParaRPr lang="el-GR"/>
          </a:p>
        </p:txBody>
      </p:sp>
    </p:spTree>
    <p:extLst>
      <p:ext uri="{BB962C8B-B14F-4D97-AF65-F5344CB8AC3E}">
        <p14:creationId xmlns:p14="http://schemas.microsoft.com/office/powerpoint/2010/main" val="1204185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21</a:t>
            </a:fld>
            <a:endParaRPr lang="el-GR"/>
          </a:p>
        </p:txBody>
      </p:sp>
    </p:spTree>
    <p:extLst>
      <p:ext uri="{BB962C8B-B14F-4D97-AF65-F5344CB8AC3E}">
        <p14:creationId xmlns:p14="http://schemas.microsoft.com/office/powerpoint/2010/main" val="2340682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22</a:t>
            </a:fld>
            <a:endParaRPr lang="el-GR"/>
          </a:p>
        </p:txBody>
      </p:sp>
    </p:spTree>
    <p:extLst>
      <p:ext uri="{BB962C8B-B14F-4D97-AF65-F5344CB8AC3E}">
        <p14:creationId xmlns:p14="http://schemas.microsoft.com/office/powerpoint/2010/main" val="395785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3</a:t>
            </a:fld>
            <a:endParaRPr lang="el-GR"/>
          </a:p>
        </p:txBody>
      </p:sp>
    </p:spTree>
    <p:extLst>
      <p:ext uri="{BB962C8B-B14F-4D97-AF65-F5344CB8AC3E}">
        <p14:creationId xmlns:p14="http://schemas.microsoft.com/office/powerpoint/2010/main" val="3714942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4</a:t>
            </a:fld>
            <a:endParaRPr lang="el-GR"/>
          </a:p>
        </p:txBody>
      </p:sp>
    </p:spTree>
    <p:extLst>
      <p:ext uri="{BB962C8B-B14F-4D97-AF65-F5344CB8AC3E}">
        <p14:creationId xmlns:p14="http://schemas.microsoft.com/office/powerpoint/2010/main" val="157570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5</a:t>
            </a:fld>
            <a:endParaRPr lang="el-GR"/>
          </a:p>
        </p:txBody>
      </p:sp>
    </p:spTree>
    <p:extLst>
      <p:ext uri="{BB962C8B-B14F-4D97-AF65-F5344CB8AC3E}">
        <p14:creationId xmlns:p14="http://schemas.microsoft.com/office/powerpoint/2010/main" val="1773601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0" y="809625"/>
            <a:ext cx="7189788" cy="4044950"/>
          </a:xfrm>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rPr>
              <a:t>S32 Sx9 </a:t>
            </a:r>
            <a:r>
              <a:rPr lang="en-US" sz="1800" dirty="0">
                <a:effectLst/>
                <a:latin typeface="Calibri" panose="020F0502020204030204" pitchFamily="34" charset="0"/>
                <a:ea typeface="Calibri" panose="020F0502020204030204" pitchFamily="34" charset="0"/>
              </a:rPr>
              <a:t>Captain Anuj began by stressing the importance of developing a safety culture that will allow shipping companies to consistently repeat or duplicate their record of safety excellence. He pointed out that to achieve the goal of Zero Incidents we should stop just focusing on zero as a target because this can be interpreted in many different ways and instead focus on developing the corporate culture that will allow us to not just achieve zero incidents once but that will result in a consistently excellent safety record in the long run.</a:t>
            </a:r>
          </a:p>
          <a:p>
            <a:endParaRPr lang="en-US" sz="1800" dirty="0">
              <a:effectLst/>
              <a:latin typeface="Calibri" panose="020F0502020204030204" pitchFamily="34" charset="0"/>
              <a:ea typeface="Calibri" panose="020F0502020204030204" pitchFamily="34" charset="0"/>
            </a:endParaRPr>
          </a:p>
          <a:p>
            <a:r>
              <a:rPr lang="en-GB" dirty="0"/>
              <a:t>Notes by Captain Anuj:</a:t>
            </a:r>
          </a:p>
          <a:p>
            <a:r>
              <a:rPr lang="en-GB" dirty="0"/>
              <a:t>“A newly hired safety professional asked the CEO of his organization what was expected of him and the answer he got was "excellence." When he asked the CEO to elaborate, the CEO replied, "When you get to zero accidents come back and see me."</a:t>
            </a:r>
          </a:p>
          <a:p>
            <a:r>
              <a:rPr lang="en-GB" dirty="0"/>
              <a:t>It seems that the term "excellence," as it applies to safety, commonly is misunderstood and poorly defined. So, what is excellence in safety performance? Is it simply a vacuum in which there are no accidents? Is it a short-term success? How will we recognize it when we see it? How can we achieve it if we don't understand what it truly is?</a:t>
            </a:r>
          </a:p>
          <a:p>
            <a:r>
              <a:rPr lang="en-GB" dirty="0"/>
              <a:t>First, it is important to realize that "zero accidents" or any improvement in accident frequency or severity is a lagging indicator of safety. It is a result and not the process that produces it. It can be achieved through excellent performance but it also can be achieved by luck or a normal variation in accident occurrence. It may even be accomplished by suppressing reporting through intimidation or artificial stimuli such as bonus and incentive programs. Also, since most organizations qualify the term to include a certain classification of accident such as "zero </a:t>
            </a:r>
            <a:r>
              <a:rPr lang="en-GB" dirty="0" err="1"/>
              <a:t>recordables</a:t>
            </a:r>
            <a:r>
              <a:rPr lang="en-GB" dirty="0"/>
              <a:t>" or "zero lost-time accidents," it can be manipulated in reporting practices and post-accident management.</a:t>
            </a:r>
          </a:p>
          <a:p>
            <a:r>
              <a:rPr lang="en-GB" dirty="0"/>
              <a:t>There are three elements missing from many views of safety excellence that absolutely are critical to a true understanding and definition of the term: strategy, process indicators and culture.</a:t>
            </a:r>
          </a:p>
          <a:p>
            <a:r>
              <a:rPr lang="en-GB" b="1" dirty="0"/>
              <a:t>Strategy </a:t>
            </a:r>
            <a:r>
              <a:rPr lang="en-GB" dirty="0"/>
              <a:t>– A definition of safety excellence that does not include the strategy to achieve it is a game without a game plan or a war without battle plans. Wanting to win is desirable, but victory without strategy is extremely rare.</a:t>
            </a:r>
          </a:p>
          <a:p>
            <a:r>
              <a:rPr lang="en-GB" dirty="0"/>
              <a:t>Most organizations substitute goals or improvement targets for safety strategy. They define the desired results but not the process that will produce them. Underlying such thinking often is a naïve assumption that the current safety efforts are sufficient to produce excellence if utilized with more enthusiasm or motivation. The truth is, most safety efforts are producing a high percentage of what they ultimately are capable of achieving, and further improvement without better processes will be very limited.</a:t>
            </a:r>
          </a:p>
          <a:p>
            <a:r>
              <a:rPr lang="en-GB" dirty="0"/>
              <a:t>Some organizations set improvement goals and buy off-the-shelf safety processes in hopes of achieving them. This can be an improvement over simply hoping to produce better results with no new processes. The thought is that the organization can continue current efforts and add another process to get even better results.</a:t>
            </a:r>
          </a:p>
          <a:p>
            <a:r>
              <a:rPr lang="en-GB" dirty="0"/>
              <a:t>The most common problem with this approach goes back to the lack of an overall safety strategy. Exactly how will the new program or process supplement the existing efforts? Will it fill in a gap or create redundancy? Will it clarify or confuse the average employee trying to use it to improve safety? If the new program does not fit well into the overall safety strategy, it is uncertain how, or if, it will produce further improvements. Many organizations also put too much faith in the new program and feel they have purchased the magic solution to all their safety problems. Few new programs or processes are more than additional tools in the safety toolbox and disappoint those expecting magical results.</a:t>
            </a:r>
          </a:p>
          <a:p>
            <a:r>
              <a:rPr lang="en-GB" b="1" dirty="0"/>
              <a:t>Process Indicators</a:t>
            </a:r>
            <a:r>
              <a:rPr lang="en-GB" dirty="0"/>
              <a:t> – Too much of safety is an attempt to manage with only lagging indicators. Many organizations attempt to develop leading indicators for safety in an effort to become more proactive. This direction toward more metrics generally is good, but limited. It is not simply more metrics, but better ones that we need.</a:t>
            </a:r>
          </a:p>
          <a:p>
            <a:r>
              <a:rPr lang="en-GB" dirty="0"/>
              <a:t>Lagging indicators basically are "accountability" metrics. They tell us if we are doing better, worse or about the same. They do not tell us how to improve; this is the purpose of process indicators. If we have a strategy that involves process to produce results, we can measure how well we are working our processes, then determine if they are impacting the lagging indicators. In other words, we can measure if we are working our plan and measure whether or not our plan is working.</a:t>
            </a:r>
          </a:p>
          <a:p>
            <a:r>
              <a:rPr lang="en-GB" dirty="0"/>
              <a:t>Excellence is not just about producing results; good process metrics can help us understand how good results are produced.</a:t>
            </a:r>
          </a:p>
          <a:p>
            <a:r>
              <a:rPr lang="en-GB" b="1" dirty="0"/>
              <a:t>Culture</a:t>
            </a:r>
            <a:r>
              <a:rPr lang="en-GB" dirty="0"/>
              <a:t> – If approached correctly, a safety culture can be the sustainability tool of excellence. Culture not only influences its members' decisions and practices in the here and now, it impacts individual habits and the decisions and practices of future members as well. It truly can become "the way we do things around here" and "what we do when no one is watching." These common practices can be maintained through generations with little outside management necessary. However, without an overall safety strategy that is well understood by the culture and without process metrics to help the culture continuously measure and improve, most safety cultures fail to reach, much less sustain, excellent safety performance.</a:t>
            </a:r>
          </a:p>
          <a:p>
            <a:r>
              <a:rPr lang="en-GB" dirty="0"/>
              <a:t>Many approaches to improving safety culture also focus on the characteristics of the culture rather than the capabilities. Excellent safety cultures are "can-do" cultures with the vision and tools to continuously improve. They have a strategy and metrics to keep them on track. They develop the characteristics of success as a by-product rather than a precursor of their performance</a:t>
            </a:r>
          </a:p>
          <a:p>
            <a:r>
              <a:rPr lang="en-GB" dirty="0"/>
              <a:t>If your organization desires to achieve safety excellence, you must first develop a deep understanding of what excellence is. Deming called such an understanding "profound knowledge." It not only is a performance goal, but a definition of what excellence is and a process to achieve the goal. It also must have process metrics that facilitate understanding of how excellence is achieved. Excellence cannot be defined simply in terms of short-term results. The definition of excellence cannot inadvertently include results produced by luck and normal variation. Truly excellent safety organizations don't just get to zero; they know exactly how to duplicate and improve their success.”</a:t>
            </a:r>
          </a:p>
          <a:p>
            <a:pPr marL="287922" indent="-287922">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B05CC3C-8907-405C-BA98-E00EFEE6D648}"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438329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7</a:t>
            </a:fld>
            <a:endParaRPr lang="el-GR"/>
          </a:p>
        </p:txBody>
      </p:sp>
    </p:spTree>
    <p:extLst>
      <p:ext uri="{BB962C8B-B14F-4D97-AF65-F5344CB8AC3E}">
        <p14:creationId xmlns:p14="http://schemas.microsoft.com/office/powerpoint/2010/main" val="421453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8</a:t>
            </a:fld>
            <a:endParaRPr lang="el-GR"/>
          </a:p>
        </p:txBody>
      </p:sp>
    </p:spTree>
    <p:extLst>
      <p:ext uri="{BB962C8B-B14F-4D97-AF65-F5344CB8AC3E}">
        <p14:creationId xmlns:p14="http://schemas.microsoft.com/office/powerpoint/2010/main" val="117852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nvPr>
        </p:nvSpPr>
        <p:spPr/>
        <p:txBody>
          <a:bodyPr/>
          <a:lstStyle/>
          <a:p>
            <a:endParaRPr lang="el-GR"/>
          </a:p>
        </p:txBody>
      </p:sp>
      <p:sp>
        <p:nvSpPr>
          <p:cNvPr id="6" name="Slide Number Placeholder 5"/>
          <p:cNvSpPr>
            <a:spLocks noGrp="1"/>
          </p:cNvSpPr>
          <p:nvPr>
            <p:ph type="sldNum" sz="quarter" idx="5"/>
          </p:nvPr>
        </p:nvSpPr>
        <p:spPr/>
        <p:txBody>
          <a:bodyPr/>
          <a:lstStyle/>
          <a:p>
            <a:fld id="{F2A5446E-9825-426E-97C3-40C8D5FDBD7E}" type="slidenum">
              <a:rPr lang="el-GR" smtClean="0"/>
              <a:t>9</a:t>
            </a:fld>
            <a:endParaRPr lang="el-GR"/>
          </a:p>
        </p:txBody>
      </p:sp>
    </p:spTree>
    <p:extLst>
      <p:ext uri="{BB962C8B-B14F-4D97-AF65-F5344CB8AC3E}">
        <p14:creationId xmlns:p14="http://schemas.microsoft.com/office/powerpoint/2010/main" val="213003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0B255-4674-A7FF-8791-C0081CAA7D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CED98C84-64A7-0CA5-7D6E-D0042AA2BB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372E3BFC-9FD2-5BFB-FBAD-1F0347F90980}"/>
              </a:ext>
            </a:extLst>
          </p:cNvPr>
          <p:cNvSpPr>
            <a:spLocks noGrp="1"/>
          </p:cNvSpPr>
          <p:nvPr>
            <p:ph type="dt" sz="half" idx="10"/>
          </p:nvPr>
        </p:nvSpPr>
        <p:spPr/>
        <p:txBody>
          <a:bodyPr/>
          <a:lstStyle/>
          <a:p>
            <a:fld id="{8FE1DA61-6752-4DAE-96D6-D997D330BAE6}" type="datetimeFigureOut">
              <a:rPr lang="el-GR" smtClean="0"/>
              <a:t>30/9/2024</a:t>
            </a:fld>
            <a:endParaRPr lang="el-GR"/>
          </a:p>
        </p:txBody>
      </p:sp>
      <p:sp>
        <p:nvSpPr>
          <p:cNvPr id="5" name="Footer Placeholder 4">
            <a:extLst>
              <a:ext uri="{FF2B5EF4-FFF2-40B4-BE49-F238E27FC236}">
                <a16:creationId xmlns:a16="http://schemas.microsoft.com/office/drawing/2014/main" id="{7EC6214B-8000-6CAC-D6AF-D62F3C4A5E7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DD32A6A-C69F-1948-0845-B1080A37AA17}"/>
              </a:ext>
            </a:extLst>
          </p:cNvPr>
          <p:cNvSpPr>
            <a:spLocks noGrp="1"/>
          </p:cNvSpPr>
          <p:nvPr>
            <p:ph type="sldNum" sz="quarter" idx="12"/>
          </p:nvPr>
        </p:nvSpPr>
        <p:spPr/>
        <p:txBody>
          <a:bodyPr/>
          <a:lstStyle/>
          <a:p>
            <a:fld id="{10CB5D5B-4CA0-4874-A806-7E88C73F8827}" type="slidenum">
              <a:rPr lang="el-GR" smtClean="0"/>
              <a:t>‹#›</a:t>
            </a:fld>
            <a:endParaRPr lang="el-GR"/>
          </a:p>
        </p:txBody>
      </p:sp>
    </p:spTree>
    <p:extLst>
      <p:ext uri="{BB962C8B-B14F-4D97-AF65-F5344CB8AC3E}">
        <p14:creationId xmlns:p14="http://schemas.microsoft.com/office/powerpoint/2010/main" val="2570200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ADBA-46F9-1644-71AA-02CE19F0052C}"/>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B22820B-6556-D23B-8C14-28532AB773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30039D4A-F50F-ECD6-61D4-8001C0905BB0}"/>
              </a:ext>
            </a:extLst>
          </p:cNvPr>
          <p:cNvSpPr>
            <a:spLocks noGrp="1"/>
          </p:cNvSpPr>
          <p:nvPr>
            <p:ph type="dt" sz="half" idx="10"/>
          </p:nvPr>
        </p:nvSpPr>
        <p:spPr/>
        <p:txBody>
          <a:bodyPr/>
          <a:lstStyle/>
          <a:p>
            <a:fld id="{8FE1DA61-6752-4DAE-96D6-D997D330BAE6}" type="datetimeFigureOut">
              <a:rPr lang="el-GR" smtClean="0"/>
              <a:t>30/9/2024</a:t>
            </a:fld>
            <a:endParaRPr lang="el-GR"/>
          </a:p>
        </p:txBody>
      </p:sp>
      <p:sp>
        <p:nvSpPr>
          <p:cNvPr id="5" name="Footer Placeholder 4">
            <a:extLst>
              <a:ext uri="{FF2B5EF4-FFF2-40B4-BE49-F238E27FC236}">
                <a16:creationId xmlns:a16="http://schemas.microsoft.com/office/drawing/2014/main" id="{A5EBD37F-AB44-A3C3-0384-00BB65A4D81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138C56F-7F8F-D518-B49B-318A3F9C2CAC}"/>
              </a:ext>
            </a:extLst>
          </p:cNvPr>
          <p:cNvSpPr>
            <a:spLocks noGrp="1"/>
          </p:cNvSpPr>
          <p:nvPr>
            <p:ph type="sldNum" sz="quarter" idx="12"/>
          </p:nvPr>
        </p:nvSpPr>
        <p:spPr/>
        <p:txBody>
          <a:bodyPr/>
          <a:lstStyle/>
          <a:p>
            <a:fld id="{10CB5D5B-4CA0-4874-A806-7E88C73F8827}" type="slidenum">
              <a:rPr lang="el-GR" smtClean="0"/>
              <a:t>‹#›</a:t>
            </a:fld>
            <a:endParaRPr lang="el-GR"/>
          </a:p>
        </p:txBody>
      </p:sp>
    </p:spTree>
    <p:extLst>
      <p:ext uri="{BB962C8B-B14F-4D97-AF65-F5344CB8AC3E}">
        <p14:creationId xmlns:p14="http://schemas.microsoft.com/office/powerpoint/2010/main" val="123802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4816AC-E4EE-00A9-647A-A37C8B24CD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F9A42A60-B414-C290-E72C-958EB84D67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78E49A7-E553-7E33-6F04-F6EF87653AC6}"/>
              </a:ext>
            </a:extLst>
          </p:cNvPr>
          <p:cNvSpPr>
            <a:spLocks noGrp="1"/>
          </p:cNvSpPr>
          <p:nvPr>
            <p:ph type="dt" sz="half" idx="10"/>
          </p:nvPr>
        </p:nvSpPr>
        <p:spPr/>
        <p:txBody>
          <a:bodyPr/>
          <a:lstStyle/>
          <a:p>
            <a:fld id="{8FE1DA61-6752-4DAE-96D6-D997D330BAE6}" type="datetimeFigureOut">
              <a:rPr lang="el-GR" smtClean="0"/>
              <a:t>30/9/2024</a:t>
            </a:fld>
            <a:endParaRPr lang="el-GR"/>
          </a:p>
        </p:txBody>
      </p:sp>
      <p:sp>
        <p:nvSpPr>
          <p:cNvPr id="5" name="Footer Placeholder 4">
            <a:extLst>
              <a:ext uri="{FF2B5EF4-FFF2-40B4-BE49-F238E27FC236}">
                <a16:creationId xmlns:a16="http://schemas.microsoft.com/office/drawing/2014/main" id="{BA5D4879-C131-18B1-9CA1-532A9563F5C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45A54C7-84B8-32C4-2891-FC84B8DCFBAB}"/>
              </a:ext>
            </a:extLst>
          </p:cNvPr>
          <p:cNvSpPr>
            <a:spLocks noGrp="1"/>
          </p:cNvSpPr>
          <p:nvPr>
            <p:ph type="sldNum" sz="quarter" idx="12"/>
          </p:nvPr>
        </p:nvSpPr>
        <p:spPr/>
        <p:txBody>
          <a:bodyPr/>
          <a:lstStyle/>
          <a:p>
            <a:fld id="{10CB5D5B-4CA0-4874-A806-7E88C73F8827}" type="slidenum">
              <a:rPr lang="el-GR" smtClean="0"/>
              <a:t>‹#›</a:t>
            </a:fld>
            <a:endParaRPr lang="el-GR"/>
          </a:p>
        </p:txBody>
      </p:sp>
    </p:spTree>
    <p:extLst>
      <p:ext uri="{BB962C8B-B14F-4D97-AF65-F5344CB8AC3E}">
        <p14:creationId xmlns:p14="http://schemas.microsoft.com/office/powerpoint/2010/main" val="225693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38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E3B2-E035-6DBA-A2CD-A3849D5546FE}"/>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869A9699-ABAD-CBA3-E280-D69639583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FFA4EAB-AF28-BC90-3474-4CAC7EF3AD89}"/>
              </a:ext>
            </a:extLst>
          </p:cNvPr>
          <p:cNvSpPr>
            <a:spLocks noGrp="1"/>
          </p:cNvSpPr>
          <p:nvPr>
            <p:ph type="dt" sz="half" idx="10"/>
          </p:nvPr>
        </p:nvSpPr>
        <p:spPr/>
        <p:txBody>
          <a:bodyPr/>
          <a:lstStyle/>
          <a:p>
            <a:fld id="{8FE1DA61-6752-4DAE-96D6-D997D330BAE6}" type="datetimeFigureOut">
              <a:rPr lang="el-GR" smtClean="0"/>
              <a:t>30/9/2024</a:t>
            </a:fld>
            <a:endParaRPr lang="el-GR"/>
          </a:p>
        </p:txBody>
      </p:sp>
      <p:sp>
        <p:nvSpPr>
          <p:cNvPr id="5" name="Footer Placeholder 4">
            <a:extLst>
              <a:ext uri="{FF2B5EF4-FFF2-40B4-BE49-F238E27FC236}">
                <a16:creationId xmlns:a16="http://schemas.microsoft.com/office/drawing/2014/main" id="{D3C70B24-14D6-BC21-7154-C0B88105BD6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514C5A6-128D-FB60-B16E-05F7741D7900}"/>
              </a:ext>
            </a:extLst>
          </p:cNvPr>
          <p:cNvSpPr>
            <a:spLocks noGrp="1"/>
          </p:cNvSpPr>
          <p:nvPr>
            <p:ph type="sldNum" sz="quarter" idx="12"/>
          </p:nvPr>
        </p:nvSpPr>
        <p:spPr/>
        <p:txBody>
          <a:bodyPr/>
          <a:lstStyle/>
          <a:p>
            <a:fld id="{10CB5D5B-4CA0-4874-A806-7E88C73F8827}" type="slidenum">
              <a:rPr lang="el-GR" smtClean="0"/>
              <a:t>‹#›</a:t>
            </a:fld>
            <a:endParaRPr lang="el-GR"/>
          </a:p>
        </p:txBody>
      </p:sp>
    </p:spTree>
    <p:extLst>
      <p:ext uri="{BB962C8B-B14F-4D97-AF65-F5344CB8AC3E}">
        <p14:creationId xmlns:p14="http://schemas.microsoft.com/office/powerpoint/2010/main" val="412275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DFB7-6B2A-69E8-F699-C3440BFD5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621B78ED-CD55-917B-BBC9-F1CCF0943B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2861D3-0D5B-8FA4-095F-0F2E43312C57}"/>
              </a:ext>
            </a:extLst>
          </p:cNvPr>
          <p:cNvSpPr>
            <a:spLocks noGrp="1"/>
          </p:cNvSpPr>
          <p:nvPr>
            <p:ph type="dt" sz="half" idx="10"/>
          </p:nvPr>
        </p:nvSpPr>
        <p:spPr/>
        <p:txBody>
          <a:bodyPr/>
          <a:lstStyle/>
          <a:p>
            <a:fld id="{8FE1DA61-6752-4DAE-96D6-D997D330BAE6}" type="datetimeFigureOut">
              <a:rPr lang="el-GR" smtClean="0"/>
              <a:t>30/9/2024</a:t>
            </a:fld>
            <a:endParaRPr lang="el-GR"/>
          </a:p>
        </p:txBody>
      </p:sp>
      <p:sp>
        <p:nvSpPr>
          <p:cNvPr id="5" name="Footer Placeholder 4">
            <a:extLst>
              <a:ext uri="{FF2B5EF4-FFF2-40B4-BE49-F238E27FC236}">
                <a16:creationId xmlns:a16="http://schemas.microsoft.com/office/drawing/2014/main" id="{7C42F7AD-A80C-75F8-82C9-6E0F6FEEFDE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62BCBA8-A23F-2C5E-32AB-56D1019C73BC}"/>
              </a:ext>
            </a:extLst>
          </p:cNvPr>
          <p:cNvSpPr>
            <a:spLocks noGrp="1"/>
          </p:cNvSpPr>
          <p:nvPr>
            <p:ph type="sldNum" sz="quarter" idx="12"/>
          </p:nvPr>
        </p:nvSpPr>
        <p:spPr/>
        <p:txBody>
          <a:bodyPr/>
          <a:lstStyle/>
          <a:p>
            <a:fld id="{10CB5D5B-4CA0-4874-A806-7E88C73F8827}" type="slidenum">
              <a:rPr lang="el-GR" smtClean="0"/>
              <a:t>‹#›</a:t>
            </a:fld>
            <a:endParaRPr lang="el-GR"/>
          </a:p>
        </p:txBody>
      </p:sp>
    </p:spTree>
    <p:extLst>
      <p:ext uri="{BB962C8B-B14F-4D97-AF65-F5344CB8AC3E}">
        <p14:creationId xmlns:p14="http://schemas.microsoft.com/office/powerpoint/2010/main" val="98616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1933-B614-17C9-3C05-600B35FAF7E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978329FB-BB8D-7726-847D-338FBD17E8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DE1F7BFB-9D14-7482-1E18-1D6D846B27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C8EF8079-AD56-9140-36B0-798B2A242466}"/>
              </a:ext>
            </a:extLst>
          </p:cNvPr>
          <p:cNvSpPr>
            <a:spLocks noGrp="1"/>
          </p:cNvSpPr>
          <p:nvPr>
            <p:ph type="dt" sz="half" idx="10"/>
          </p:nvPr>
        </p:nvSpPr>
        <p:spPr/>
        <p:txBody>
          <a:bodyPr/>
          <a:lstStyle/>
          <a:p>
            <a:fld id="{8FE1DA61-6752-4DAE-96D6-D997D330BAE6}" type="datetimeFigureOut">
              <a:rPr lang="el-GR" smtClean="0"/>
              <a:t>30/9/2024</a:t>
            </a:fld>
            <a:endParaRPr lang="el-GR"/>
          </a:p>
        </p:txBody>
      </p:sp>
      <p:sp>
        <p:nvSpPr>
          <p:cNvPr id="6" name="Footer Placeholder 5">
            <a:extLst>
              <a:ext uri="{FF2B5EF4-FFF2-40B4-BE49-F238E27FC236}">
                <a16:creationId xmlns:a16="http://schemas.microsoft.com/office/drawing/2014/main" id="{A8F47E69-3405-274B-D788-9070A4BD1BA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2347EB7-7096-837D-5405-E033C48CD33A}"/>
              </a:ext>
            </a:extLst>
          </p:cNvPr>
          <p:cNvSpPr>
            <a:spLocks noGrp="1"/>
          </p:cNvSpPr>
          <p:nvPr>
            <p:ph type="sldNum" sz="quarter" idx="12"/>
          </p:nvPr>
        </p:nvSpPr>
        <p:spPr/>
        <p:txBody>
          <a:bodyPr/>
          <a:lstStyle/>
          <a:p>
            <a:fld id="{10CB5D5B-4CA0-4874-A806-7E88C73F8827}" type="slidenum">
              <a:rPr lang="el-GR" smtClean="0"/>
              <a:t>‹#›</a:t>
            </a:fld>
            <a:endParaRPr lang="el-GR"/>
          </a:p>
        </p:txBody>
      </p:sp>
    </p:spTree>
    <p:extLst>
      <p:ext uri="{BB962C8B-B14F-4D97-AF65-F5344CB8AC3E}">
        <p14:creationId xmlns:p14="http://schemas.microsoft.com/office/powerpoint/2010/main" val="193310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E491C-AE77-3FD8-57A1-000F629578FD}"/>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843060D1-1766-83A9-42D9-5D17D0F0E8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11BB4-5EFD-FFDF-E978-8368C76780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686F8424-74D1-2A37-483B-432675220D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E8D1E2-55F7-BF84-B0B4-6A7561235A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901E089D-E00A-C180-4705-B99292DDB998}"/>
              </a:ext>
            </a:extLst>
          </p:cNvPr>
          <p:cNvSpPr>
            <a:spLocks noGrp="1"/>
          </p:cNvSpPr>
          <p:nvPr>
            <p:ph type="dt" sz="half" idx="10"/>
          </p:nvPr>
        </p:nvSpPr>
        <p:spPr/>
        <p:txBody>
          <a:bodyPr/>
          <a:lstStyle/>
          <a:p>
            <a:fld id="{8FE1DA61-6752-4DAE-96D6-D997D330BAE6}" type="datetimeFigureOut">
              <a:rPr lang="el-GR" smtClean="0"/>
              <a:t>30/9/2024</a:t>
            </a:fld>
            <a:endParaRPr lang="el-GR"/>
          </a:p>
        </p:txBody>
      </p:sp>
      <p:sp>
        <p:nvSpPr>
          <p:cNvPr id="8" name="Footer Placeholder 7">
            <a:extLst>
              <a:ext uri="{FF2B5EF4-FFF2-40B4-BE49-F238E27FC236}">
                <a16:creationId xmlns:a16="http://schemas.microsoft.com/office/drawing/2014/main" id="{88AEF909-F185-DD33-D97A-34C1CCE35248}"/>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4F153903-6BCE-D5C9-7EB7-EF341FAB3F17}"/>
              </a:ext>
            </a:extLst>
          </p:cNvPr>
          <p:cNvSpPr>
            <a:spLocks noGrp="1"/>
          </p:cNvSpPr>
          <p:nvPr>
            <p:ph type="sldNum" sz="quarter" idx="12"/>
          </p:nvPr>
        </p:nvSpPr>
        <p:spPr/>
        <p:txBody>
          <a:bodyPr/>
          <a:lstStyle/>
          <a:p>
            <a:fld id="{10CB5D5B-4CA0-4874-A806-7E88C73F8827}" type="slidenum">
              <a:rPr lang="el-GR" smtClean="0"/>
              <a:t>‹#›</a:t>
            </a:fld>
            <a:endParaRPr lang="el-GR"/>
          </a:p>
        </p:txBody>
      </p:sp>
    </p:spTree>
    <p:extLst>
      <p:ext uri="{BB962C8B-B14F-4D97-AF65-F5344CB8AC3E}">
        <p14:creationId xmlns:p14="http://schemas.microsoft.com/office/powerpoint/2010/main" val="308600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1F23-6709-3973-9538-55016151E438}"/>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4F193D36-C18B-7525-3971-429F479A32DD}"/>
              </a:ext>
            </a:extLst>
          </p:cNvPr>
          <p:cNvSpPr>
            <a:spLocks noGrp="1"/>
          </p:cNvSpPr>
          <p:nvPr>
            <p:ph type="dt" sz="half" idx="10"/>
          </p:nvPr>
        </p:nvSpPr>
        <p:spPr/>
        <p:txBody>
          <a:bodyPr/>
          <a:lstStyle/>
          <a:p>
            <a:fld id="{8FE1DA61-6752-4DAE-96D6-D997D330BAE6}" type="datetimeFigureOut">
              <a:rPr lang="el-GR" smtClean="0"/>
              <a:t>30/9/2024</a:t>
            </a:fld>
            <a:endParaRPr lang="el-GR"/>
          </a:p>
        </p:txBody>
      </p:sp>
      <p:sp>
        <p:nvSpPr>
          <p:cNvPr id="4" name="Footer Placeholder 3">
            <a:extLst>
              <a:ext uri="{FF2B5EF4-FFF2-40B4-BE49-F238E27FC236}">
                <a16:creationId xmlns:a16="http://schemas.microsoft.com/office/drawing/2014/main" id="{634CD4A1-A2EF-992B-63D2-A8637EB35571}"/>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9988CD2E-6C77-381D-8603-924F76FA7554}"/>
              </a:ext>
            </a:extLst>
          </p:cNvPr>
          <p:cNvSpPr>
            <a:spLocks noGrp="1"/>
          </p:cNvSpPr>
          <p:nvPr>
            <p:ph type="sldNum" sz="quarter" idx="12"/>
          </p:nvPr>
        </p:nvSpPr>
        <p:spPr/>
        <p:txBody>
          <a:bodyPr/>
          <a:lstStyle/>
          <a:p>
            <a:fld id="{10CB5D5B-4CA0-4874-A806-7E88C73F8827}" type="slidenum">
              <a:rPr lang="el-GR" smtClean="0"/>
              <a:t>‹#›</a:t>
            </a:fld>
            <a:endParaRPr lang="el-GR"/>
          </a:p>
        </p:txBody>
      </p:sp>
    </p:spTree>
    <p:extLst>
      <p:ext uri="{BB962C8B-B14F-4D97-AF65-F5344CB8AC3E}">
        <p14:creationId xmlns:p14="http://schemas.microsoft.com/office/powerpoint/2010/main" val="285100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B59750-049F-E171-924F-0C0A687EB4B8}"/>
              </a:ext>
            </a:extLst>
          </p:cNvPr>
          <p:cNvSpPr>
            <a:spLocks noGrp="1"/>
          </p:cNvSpPr>
          <p:nvPr>
            <p:ph type="dt" sz="half" idx="10"/>
          </p:nvPr>
        </p:nvSpPr>
        <p:spPr/>
        <p:txBody>
          <a:bodyPr/>
          <a:lstStyle/>
          <a:p>
            <a:fld id="{8FE1DA61-6752-4DAE-96D6-D997D330BAE6}" type="datetimeFigureOut">
              <a:rPr lang="el-GR" smtClean="0"/>
              <a:t>30/9/2024</a:t>
            </a:fld>
            <a:endParaRPr lang="el-GR"/>
          </a:p>
        </p:txBody>
      </p:sp>
      <p:sp>
        <p:nvSpPr>
          <p:cNvPr id="3" name="Footer Placeholder 2">
            <a:extLst>
              <a:ext uri="{FF2B5EF4-FFF2-40B4-BE49-F238E27FC236}">
                <a16:creationId xmlns:a16="http://schemas.microsoft.com/office/drawing/2014/main" id="{A3B5D878-075B-ED67-375F-48696B5D17BA}"/>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1F120D9B-02C4-18A3-31D1-D1E91BA86A52}"/>
              </a:ext>
            </a:extLst>
          </p:cNvPr>
          <p:cNvSpPr>
            <a:spLocks noGrp="1"/>
          </p:cNvSpPr>
          <p:nvPr>
            <p:ph type="sldNum" sz="quarter" idx="12"/>
          </p:nvPr>
        </p:nvSpPr>
        <p:spPr/>
        <p:txBody>
          <a:bodyPr/>
          <a:lstStyle/>
          <a:p>
            <a:fld id="{10CB5D5B-4CA0-4874-A806-7E88C73F8827}" type="slidenum">
              <a:rPr lang="el-GR" smtClean="0"/>
              <a:t>‹#›</a:t>
            </a:fld>
            <a:endParaRPr lang="el-GR"/>
          </a:p>
        </p:txBody>
      </p:sp>
    </p:spTree>
    <p:extLst>
      <p:ext uri="{BB962C8B-B14F-4D97-AF65-F5344CB8AC3E}">
        <p14:creationId xmlns:p14="http://schemas.microsoft.com/office/powerpoint/2010/main" val="333193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8167-6EDD-4424-8AE3-5EFF9725BD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9F2902E-E9E3-F020-92D7-567C7894F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47314293-378E-EF72-95C9-686E19423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1DB53-D88C-1024-2BBD-FC8A027FEFB8}"/>
              </a:ext>
            </a:extLst>
          </p:cNvPr>
          <p:cNvSpPr>
            <a:spLocks noGrp="1"/>
          </p:cNvSpPr>
          <p:nvPr>
            <p:ph type="dt" sz="half" idx="10"/>
          </p:nvPr>
        </p:nvSpPr>
        <p:spPr/>
        <p:txBody>
          <a:bodyPr/>
          <a:lstStyle/>
          <a:p>
            <a:fld id="{8FE1DA61-6752-4DAE-96D6-D997D330BAE6}" type="datetimeFigureOut">
              <a:rPr lang="el-GR" smtClean="0"/>
              <a:t>30/9/2024</a:t>
            </a:fld>
            <a:endParaRPr lang="el-GR"/>
          </a:p>
        </p:txBody>
      </p:sp>
      <p:sp>
        <p:nvSpPr>
          <p:cNvPr id="6" name="Footer Placeholder 5">
            <a:extLst>
              <a:ext uri="{FF2B5EF4-FFF2-40B4-BE49-F238E27FC236}">
                <a16:creationId xmlns:a16="http://schemas.microsoft.com/office/drawing/2014/main" id="{EC626178-431E-603B-3C8A-D2FD1C60588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DDE1288-B931-7949-C79D-BF97B40AEE3B}"/>
              </a:ext>
            </a:extLst>
          </p:cNvPr>
          <p:cNvSpPr>
            <a:spLocks noGrp="1"/>
          </p:cNvSpPr>
          <p:nvPr>
            <p:ph type="sldNum" sz="quarter" idx="12"/>
          </p:nvPr>
        </p:nvSpPr>
        <p:spPr/>
        <p:txBody>
          <a:bodyPr/>
          <a:lstStyle/>
          <a:p>
            <a:fld id="{10CB5D5B-4CA0-4874-A806-7E88C73F8827}" type="slidenum">
              <a:rPr lang="el-GR" smtClean="0"/>
              <a:t>‹#›</a:t>
            </a:fld>
            <a:endParaRPr lang="el-GR"/>
          </a:p>
        </p:txBody>
      </p:sp>
    </p:spTree>
    <p:extLst>
      <p:ext uri="{BB962C8B-B14F-4D97-AF65-F5344CB8AC3E}">
        <p14:creationId xmlns:p14="http://schemas.microsoft.com/office/powerpoint/2010/main" val="302881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57C6-A55E-1847-F4D4-F0CD8E586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32762CFC-6CCA-5F61-3C01-B3C54BF34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09AD6BA0-F6F5-5177-13B4-E166E465C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84D5EE-3B6F-8368-3938-44215720C21D}"/>
              </a:ext>
            </a:extLst>
          </p:cNvPr>
          <p:cNvSpPr>
            <a:spLocks noGrp="1"/>
          </p:cNvSpPr>
          <p:nvPr>
            <p:ph type="dt" sz="half" idx="10"/>
          </p:nvPr>
        </p:nvSpPr>
        <p:spPr/>
        <p:txBody>
          <a:bodyPr/>
          <a:lstStyle/>
          <a:p>
            <a:fld id="{8FE1DA61-6752-4DAE-96D6-D997D330BAE6}" type="datetimeFigureOut">
              <a:rPr lang="el-GR" smtClean="0"/>
              <a:t>30/9/2024</a:t>
            </a:fld>
            <a:endParaRPr lang="el-GR"/>
          </a:p>
        </p:txBody>
      </p:sp>
      <p:sp>
        <p:nvSpPr>
          <p:cNvPr id="6" name="Footer Placeholder 5">
            <a:extLst>
              <a:ext uri="{FF2B5EF4-FFF2-40B4-BE49-F238E27FC236}">
                <a16:creationId xmlns:a16="http://schemas.microsoft.com/office/drawing/2014/main" id="{DB36F7A7-63A8-6602-0BBE-1277A7A8D82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319AE246-A7D8-4FFC-535F-BAFD3A7365CE}"/>
              </a:ext>
            </a:extLst>
          </p:cNvPr>
          <p:cNvSpPr>
            <a:spLocks noGrp="1"/>
          </p:cNvSpPr>
          <p:nvPr>
            <p:ph type="sldNum" sz="quarter" idx="12"/>
          </p:nvPr>
        </p:nvSpPr>
        <p:spPr/>
        <p:txBody>
          <a:bodyPr/>
          <a:lstStyle/>
          <a:p>
            <a:fld id="{10CB5D5B-4CA0-4874-A806-7E88C73F8827}" type="slidenum">
              <a:rPr lang="el-GR" smtClean="0"/>
              <a:t>‹#›</a:t>
            </a:fld>
            <a:endParaRPr lang="el-GR"/>
          </a:p>
        </p:txBody>
      </p:sp>
    </p:spTree>
    <p:extLst>
      <p:ext uri="{BB962C8B-B14F-4D97-AF65-F5344CB8AC3E}">
        <p14:creationId xmlns:p14="http://schemas.microsoft.com/office/powerpoint/2010/main" val="190784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7C09BF-BAFF-3ABB-6D12-8366B04466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646A2D0-3D31-C23B-6242-BA945FFE63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86763D2-6FE4-EC31-EB20-BEFF2A331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E1DA61-6752-4DAE-96D6-D997D330BAE6}" type="datetimeFigureOut">
              <a:rPr lang="el-GR" smtClean="0"/>
              <a:t>30/9/2024</a:t>
            </a:fld>
            <a:endParaRPr lang="el-GR"/>
          </a:p>
        </p:txBody>
      </p:sp>
      <p:sp>
        <p:nvSpPr>
          <p:cNvPr id="5" name="Footer Placeholder 4">
            <a:extLst>
              <a:ext uri="{FF2B5EF4-FFF2-40B4-BE49-F238E27FC236}">
                <a16:creationId xmlns:a16="http://schemas.microsoft.com/office/drawing/2014/main" id="{19720476-E816-FB92-CF18-964B6793E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a:extLst>
              <a:ext uri="{FF2B5EF4-FFF2-40B4-BE49-F238E27FC236}">
                <a16:creationId xmlns:a16="http://schemas.microsoft.com/office/drawing/2014/main" id="{D7A7FBA1-F499-1203-16D6-B2B1A5DBBF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CB5D5B-4CA0-4874-A806-7E88C73F8827}" type="slidenum">
              <a:rPr lang="el-GR" smtClean="0"/>
              <a:t>‹#›</a:t>
            </a:fld>
            <a:endParaRPr lang="el-GR"/>
          </a:p>
        </p:txBody>
      </p:sp>
    </p:spTree>
    <p:extLst>
      <p:ext uri="{BB962C8B-B14F-4D97-AF65-F5344CB8AC3E}">
        <p14:creationId xmlns:p14="http://schemas.microsoft.com/office/powerpoint/2010/main" val="2467527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A3BA-38D6-D31E-B510-DC551A77C7BA}"/>
              </a:ext>
            </a:extLst>
          </p:cNvPr>
          <p:cNvSpPr>
            <a:spLocks noGrp="1"/>
          </p:cNvSpPr>
          <p:nvPr>
            <p:ph type="ctrTitle"/>
          </p:nvPr>
        </p:nvSpPr>
        <p:spPr>
          <a:xfrm>
            <a:off x="1607657" y="2199729"/>
            <a:ext cx="9144000" cy="959655"/>
          </a:xfrm>
        </p:spPr>
        <p:txBody>
          <a:bodyPr>
            <a:normAutofit fontScale="90000"/>
          </a:bodyPr>
          <a:lstStyle/>
          <a:p>
            <a:r>
              <a:rPr lang="en-US" sz="6000" b="1" dirty="0"/>
              <a:t>5</a:t>
            </a:r>
            <a:r>
              <a:rPr lang="en-US" sz="6000" b="1" baseline="30000" dirty="0"/>
              <a:t>th</a:t>
            </a:r>
            <a:r>
              <a:rPr lang="en-US" sz="6000" b="1" dirty="0"/>
              <a:t> Athens Triennial Meeting</a:t>
            </a:r>
            <a:endParaRPr lang="el-GR" dirty="0"/>
          </a:p>
        </p:txBody>
      </p:sp>
      <p:sp>
        <p:nvSpPr>
          <p:cNvPr id="3" name="Subtitle 2">
            <a:extLst>
              <a:ext uri="{FF2B5EF4-FFF2-40B4-BE49-F238E27FC236}">
                <a16:creationId xmlns:a16="http://schemas.microsoft.com/office/drawing/2014/main" id="{4AC99CB3-DF2D-7A6F-2433-EE3133CF35C3}"/>
              </a:ext>
            </a:extLst>
          </p:cNvPr>
          <p:cNvSpPr>
            <a:spLocks noGrp="1"/>
          </p:cNvSpPr>
          <p:nvPr>
            <p:ph type="subTitle" idx="1"/>
          </p:nvPr>
        </p:nvSpPr>
        <p:spPr>
          <a:xfrm>
            <a:off x="1524000" y="3265512"/>
            <a:ext cx="9144000" cy="1655762"/>
          </a:xfrm>
        </p:spPr>
        <p:txBody>
          <a:bodyPr>
            <a:normAutofit lnSpcReduction="10000"/>
          </a:bodyPr>
          <a:lstStyle/>
          <a:p>
            <a:r>
              <a:rPr lang="en-US" dirty="0"/>
              <a:t>Building Trust &amp; Partnerships with our Stakeholders: </a:t>
            </a:r>
          </a:p>
          <a:p>
            <a:r>
              <a:rPr lang="en-US" dirty="0"/>
              <a:t>The Advantages of a Robust ESG Culture</a:t>
            </a:r>
          </a:p>
          <a:p>
            <a:endParaRPr lang="en-US" dirty="0"/>
          </a:p>
          <a:p>
            <a:pPr algn="r"/>
            <a:r>
              <a:rPr lang="en-US" dirty="0"/>
              <a:t>Michael Fostiropoulos</a:t>
            </a:r>
            <a:endParaRPr lang="el-GR" dirty="0"/>
          </a:p>
        </p:txBody>
      </p:sp>
      <p:pic>
        <p:nvPicPr>
          <p:cNvPr id="4" name="Picture 3">
            <a:extLst>
              <a:ext uri="{FF2B5EF4-FFF2-40B4-BE49-F238E27FC236}">
                <a16:creationId xmlns:a16="http://schemas.microsoft.com/office/drawing/2014/main" id="{A422D316-E353-B496-EF4C-43C66D533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939" y="5675891"/>
            <a:ext cx="4324619" cy="871655"/>
          </a:xfrm>
          <a:prstGeom prst="rect">
            <a:avLst/>
          </a:prstGeom>
        </p:spPr>
      </p:pic>
      <p:sp>
        <p:nvSpPr>
          <p:cNvPr id="11" name="TextBox 10">
            <a:extLst>
              <a:ext uri="{FF2B5EF4-FFF2-40B4-BE49-F238E27FC236}">
                <a16:creationId xmlns:a16="http://schemas.microsoft.com/office/drawing/2014/main" id="{52B8DCD9-EAAC-B5FC-3E5C-7AD9C9DB7E53}"/>
              </a:ext>
            </a:extLst>
          </p:cNvPr>
          <p:cNvSpPr txBox="1"/>
          <p:nvPr/>
        </p:nvSpPr>
        <p:spPr>
          <a:xfrm>
            <a:off x="362355" y="5997818"/>
            <a:ext cx="6094378" cy="661720"/>
          </a:xfrm>
          <a:prstGeom prst="rect">
            <a:avLst/>
          </a:prstGeom>
          <a:noFill/>
        </p:spPr>
        <p:txBody>
          <a:bodyPr wrap="square">
            <a:spAutoFit/>
          </a:bodyPr>
          <a:lstStyle/>
          <a:p>
            <a:pPr>
              <a:spcAft>
                <a:spcPts val="600"/>
              </a:spcAft>
            </a:pPr>
            <a:r>
              <a:rPr lang="en-US" sz="1600" b="1" dirty="0">
                <a:solidFill>
                  <a:srgbClr val="133659"/>
                </a:solidFill>
                <a:latin typeface="Arial Nova" panose="020F0502020204030204" pitchFamily="34" charset="0"/>
              </a:rPr>
              <a:t>The Costas Grammenos Centre </a:t>
            </a:r>
          </a:p>
          <a:p>
            <a:pPr>
              <a:spcAft>
                <a:spcPts val="600"/>
              </a:spcAft>
            </a:pPr>
            <a:r>
              <a:rPr lang="en-US" sz="1600" b="1" dirty="0">
                <a:solidFill>
                  <a:srgbClr val="133659"/>
                </a:solidFill>
                <a:latin typeface="Arial Nova" panose="020F0502020204030204" pitchFamily="34" charset="0"/>
              </a:rPr>
              <a:t>for Shipping, Trade and Finance</a:t>
            </a:r>
            <a:endParaRPr lang="el-GR" sz="1600" b="1" dirty="0">
              <a:solidFill>
                <a:srgbClr val="133659"/>
              </a:solidFill>
              <a:latin typeface="Arial Nova" panose="020F0502020204030204" pitchFamily="34" charset="0"/>
            </a:endParaRPr>
          </a:p>
        </p:txBody>
      </p:sp>
      <p:pic>
        <p:nvPicPr>
          <p:cNvPr id="7" name="Picture 6">
            <a:extLst>
              <a:ext uri="{FF2B5EF4-FFF2-40B4-BE49-F238E27FC236}">
                <a16:creationId xmlns:a16="http://schemas.microsoft.com/office/drawing/2014/main" id="{8590CFD0-653F-44D7-82AE-E36D2625632F}"/>
              </a:ext>
            </a:extLst>
          </p:cNvPr>
          <p:cNvPicPr>
            <a:picLocks noChangeAspect="1"/>
          </p:cNvPicPr>
          <p:nvPr/>
        </p:nvPicPr>
        <p:blipFill rotWithShape="1">
          <a:blip r:embed="rId4">
            <a:extLst>
              <a:ext uri="{28A0092B-C50C-407E-A947-70E740481C1C}">
                <a14:useLocalDpi xmlns:a14="http://schemas.microsoft.com/office/drawing/2010/main" val="0"/>
              </a:ext>
            </a:extLst>
          </a:blip>
          <a:srcRect l="18826" t="13362" r="23563" b="13536"/>
          <a:stretch/>
        </p:blipFill>
        <p:spPr>
          <a:xfrm>
            <a:off x="5233460" y="0"/>
            <a:ext cx="1725080" cy="2188968"/>
          </a:xfrm>
          <a:prstGeom prst="rect">
            <a:avLst/>
          </a:prstGeom>
        </p:spPr>
      </p:pic>
      <p:pic>
        <p:nvPicPr>
          <p:cNvPr id="8" name="Picture 7">
            <a:extLst>
              <a:ext uri="{FF2B5EF4-FFF2-40B4-BE49-F238E27FC236}">
                <a16:creationId xmlns:a16="http://schemas.microsoft.com/office/drawing/2014/main" id="{6B9752EE-8C14-4954-834A-C6B798E215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6556" y="4488626"/>
            <a:ext cx="1430340" cy="1430340"/>
          </a:xfrm>
          <a:prstGeom prst="rect">
            <a:avLst/>
          </a:prstGeom>
        </p:spPr>
      </p:pic>
    </p:spTree>
    <p:extLst>
      <p:ext uri="{BB962C8B-B14F-4D97-AF65-F5344CB8AC3E}">
        <p14:creationId xmlns:p14="http://schemas.microsoft.com/office/powerpoint/2010/main" val="2439792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F43192-1D35-6532-9AA5-B6E1498C5C3B}"/>
              </a:ext>
            </a:extLst>
          </p:cNvPr>
          <p:cNvSpPr>
            <a:spLocks noGrp="1"/>
          </p:cNvSpPr>
          <p:nvPr>
            <p:ph idx="1"/>
          </p:nvPr>
        </p:nvSpPr>
        <p:spPr>
          <a:xfrm>
            <a:off x="838200" y="4078224"/>
            <a:ext cx="10515600" cy="2121408"/>
          </a:xfrm>
        </p:spPr>
        <p:txBody>
          <a:bodyPr>
            <a:normAutofit/>
          </a:bodyPr>
          <a:lstStyle/>
          <a:p>
            <a:pPr marL="0" indent="0" algn="just">
              <a:buNone/>
            </a:pPr>
            <a:r>
              <a:rPr lang="en-US" sz="1800" b="0" i="0" dirty="0">
                <a:solidFill>
                  <a:srgbClr val="4E5056"/>
                </a:solidFill>
                <a:effectLst/>
                <a:latin typeface="Ubuntu" panose="020B0504030602030204" pitchFamily="34" charset="0"/>
              </a:rPr>
              <a:t>Almi Tankers gained the ‘Investors in People – We invest in Wellbeing’ accreditation following an assessment conducted in June 2023 by Investors in People International (IIP).  As stated by Investors in People “Maintaining a healthy team is not only an ethical priority for </a:t>
            </a:r>
            <a:r>
              <a:rPr lang="en-US" sz="1800" b="0" i="0" dirty="0" err="1">
                <a:solidFill>
                  <a:srgbClr val="4E5056"/>
                </a:solidFill>
                <a:effectLst/>
                <a:latin typeface="Ubuntu" panose="020B0504030602030204" pitchFamily="34" charset="0"/>
              </a:rPr>
              <a:t>organisations</a:t>
            </a:r>
            <a:r>
              <a:rPr lang="en-US" sz="1800" b="0" i="0" dirty="0">
                <a:solidFill>
                  <a:srgbClr val="4E5056"/>
                </a:solidFill>
                <a:effectLst/>
                <a:latin typeface="Ubuntu" panose="020B0504030602030204" pitchFamily="34" charset="0"/>
              </a:rPr>
              <a:t> but has also been shown to reduce costs, sickness, accidents and absenteeism whilst improving profitability, turnover and staff  personnel retention. We assess how the health &amp; wellbeing of your </a:t>
            </a:r>
            <a:r>
              <a:rPr lang="en-US" sz="1800" b="0" i="0" dirty="0" err="1">
                <a:solidFill>
                  <a:srgbClr val="4E5056"/>
                </a:solidFill>
                <a:effectLst/>
                <a:latin typeface="Ubuntu" panose="020B0504030602030204" pitchFamily="34" charset="0"/>
              </a:rPr>
              <a:t>organisation</a:t>
            </a:r>
            <a:r>
              <a:rPr lang="en-US" sz="1800" b="0" i="0" dirty="0">
                <a:solidFill>
                  <a:srgbClr val="4E5056"/>
                </a:solidFill>
                <a:effectLst/>
                <a:latin typeface="Ubuntu" panose="020B0504030602030204" pitchFamily="34" charset="0"/>
              </a:rPr>
              <a:t> is performing against our employee wellbeing framework, and we advise and support you on how to improve over time. Our wellbeing framework will help you identify where you are at in your wellbeing journey; by looking into the areas of physical, social and psychological wellbeing.”  </a:t>
            </a:r>
            <a:endParaRPr lang="el-GR" sz="1800" dirty="0"/>
          </a:p>
        </p:txBody>
      </p:sp>
      <p:pic>
        <p:nvPicPr>
          <p:cNvPr id="5" name="Picture 4">
            <a:extLst>
              <a:ext uri="{FF2B5EF4-FFF2-40B4-BE49-F238E27FC236}">
                <a16:creationId xmlns:a16="http://schemas.microsoft.com/office/drawing/2014/main" id="{9A69E783-8D6B-1DDF-9BAF-1674282A2AD9}"/>
              </a:ext>
            </a:extLst>
          </p:cNvPr>
          <p:cNvPicPr>
            <a:picLocks noChangeAspect="1"/>
          </p:cNvPicPr>
          <p:nvPr/>
        </p:nvPicPr>
        <p:blipFill>
          <a:blip r:embed="rId3"/>
          <a:stretch>
            <a:fillRect/>
          </a:stretch>
        </p:blipFill>
        <p:spPr>
          <a:xfrm>
            <a:off x="1652016" y="584707"/>
            <a:ext cx="8055648" cy="3209160"/>
          </a:xfrm>
          <a:prstGeom prst="rect">
            <a:avLst/>
          </a:prstGeom>
        </p:spPr>
      </p:pic>
      <p:sp>
        <p:nvSpPr>
          <p:cNvPr id="2" name="TextBox 1">
            <a:extLst>
              <a:ext uri="{FF2B5EF4-FFF2-40B4-BE49-F238E27FC236}">
                <a16:creationId xmlns:a16="http://schemas.microsoft.com/office/drawing/2014/main" id="{FE8CAE15-9249-E635-2451-5B419A3D132F}"/>
              </a:ext>
            </a:extLst>
          </p:cNvPr>
          <p:cNvSpPr txBox="1"/>
          <p:nvPr/>
        </p:nvSpPr>
        <p:spPr>
          <a:xfrm>
            <a:off x="0" y="6457426"/>
            <a:ext cx="6809361" cy="246221"/>
          </a:xfrm>
          <a:prstGeom prst="rect">
            <a:avLst/>
          </a:prstGeom>
          <a:noFill/>
        </p:spPr>
        <p:txBody>
          <a:bodyPr wrap="square" rtlCol="0">
            <a:spAutoFit/>
          </a:bodyPr>
          <a:lstStyle/>
          <a:p>
            <a:r>
              <a:rPr lang="en-US" sz="1000" dirty="0"/>
              <a:t>Source: www.almitankers.gr</a:t>
            </a:r>
            <a:endParaRPr lang="el-GR" sz="1000" dirty="0"/>
          </a:p>
        </p:txBody>
      </p:sp>
    </p:spTree>
    <p:extLst>
      <p:ext uri="{BB962C8B-B14F-4D97-AF65-F5344CB8AC3E}">
        <p14:creationId xmlns:p14="http://schemas.microsoft.com/office/powerpoint/2010/main" val="729239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51D562-F669-A6A8-5C52-33142234414C}"/>
              </a:ext>
            </a:extLst>
          </p:cNvPr>
          <p:cNvPicPr>
            <a:picLocks noChangeAspect="1"/>
          </p:cNvPicPr>
          <p:nvPr/>
        </p:nvPicPr>
        <p:blipFill>
          <a:blip r:embed="rId3"/>
          <a:stretch>
            <a:fillRect/>
          </a:stretch>
        </p:blipFill>
        <p:spPr>
          <a:xfrm>
            <a:off x="2037783" y="652075"/>
            <a:ext cx="8116433" cy="5553850"/>
          </a:xfrm>
          <a:prstGeom prst="rect">
            <a:avLst/>
          </a:prstGeom>
        </p:spPr>
      </p:pic>
      <p:sp>
        <p:nvSpPr>
          <p:cNvPr id="2" name="TextBox 1">
            <a:extLst>
              <a:ext uri="{FF2B5EF4-FFF2-40B4-BE49-F238E27FC236}">
                <a16:creationId xmlns:a16="http://schemas.microsoft.com/office/drawing/2014/main" id="{46EC2E59-7195-1E16-AEE7-8399D63EFDF7}"/>
              </a:ext>
            </a:extLst>
          </p:cNvPr>
          <p:cNvSpPr txBox="1"/>
          <p:nvPr/>
        </p:nvSpPr>
        <p:spPr>
          <a:xfrm>
            <a:off x="0" y="6303523"/>
            <a:ext cx="6809361" cy="400110"/>
          </a:xfrm>
          <a:prstGeom prst="rect">
            <a:avLst/>
          </a:prstGeom>
          <a:noFill/>
        </p:spPr>
        <p:txBody>
          <a:bodyPr wrap="square" rtlCol="0">
            <a:spAutoFit/>
          </a:bodyPr>
          <a:lstStyle/>
          <a:p>
            <a:r>
              <a:rPr lang="en-US" sz="1000" dirty="0"/>
              <a:t>Source:’ How to integrate ESG into your organization’s DNA’, </a:t>
            </a:r>
            <a:r>
              <a:rPr lang="en-US" sz="1000" dirty="0">
                <a:effectLst/>
                <a:latin typeface="Aptos" panose="020B0004020202020204" pitchFamily="34" charset="0"/>
                <a:ea typeface="Aptos" panose="020B0004020202020204" pitchFamily="34" charset="0"/>
                <a:cs typeface="Times New Roman" panose="02020603050405020304" pitchFamily="18" charset="0"/>
              </a:rPr>
              <a:t>Andrea Barrack, Walid Hejazi and Susan </a:t>
            </a:r>
            <a:r>
              <a:rPr lang="en-US" sz="1000" dirty="0" err="1">
                <a:effectLst/>
                <a:latin typeface="Aptos" panose="020B0004020202020204" pitchFamily="34" charset="0"/>
                <a:ea typeface="Aptos" panose="020B0004020202020204" pitchFamily="34" charset="0"/>
                <a:cs typeface="Times New Roman" panose="02020603050405020304" pitchFamily="18" charset="0"/>
              </a:rPr>
              <a:t>McGeachie</a:t>
            </a:r>
            <a:r>
              <a:rPr lang="en-US" sz="1000" dirty="0">
                <a:latin typeface="Aptos" panose="020B0004020202020204" pitchFamily="34" charset="0"/>
                <a:ea typeface="Aptos" panose="020B0004020202020204" pitchFamily="34" charset="0"/>
                <a:cs typeface="Times New Roman" panose="02020603050405020304" pitchFamily="18" charset="0"/>
              </a:rPr>
              <a:t>,</a:t>
            </a:r>
            <a:r>
              <a:rPr lang="en-US" sz="1000" dirty="0">
                <a:effectLst/>
                <a:latin typeface="Aptos" panose="020B0004020202020204" pitchFamily="34" charset="0"/>
                <a:ea typeface="Aptos" panose="020B0004020202020204" pitchFamily="34" charset="0"/>
                <a:cs typeface="Times New Roman" panose="02020603050405020304" pitchFamily="18" charset="0"/>
              </a:rPr>
              <a:t> </a:t>
            </a:r>
            <a:r>
              <a:rPr lang="en-US" sz="1000" dirty="0" err="1"/>
              <a:t>Rotman</a:t>
            </a:r>
            <a:r>
              <a:rPr lang="en-US" sz="1000" dirty="0"/>
              <a:t> Management Magazine, Spring 2024 Issue</a:t>
            </a:r>
            <a:endParaRPr lang="el-GR" sz="1000" dirty="0"/>
          </a:p>
        </p:txBody>
      </p:sp>
    </p:spTree>
    <p:extLst>
      <p:ext uri="{BB962C8B-B14F-4D97-AF65-F5344CB8AC3E}">
        <p14:creationId xmlns:p14="http://schemas.microsoft.com/office/powerpoint/2010/main" val="1709689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B49A5A-D909-C130-9627-7C85FC712611}"/>
              </a:ext>
            </a:extLst>
          </p:cNvPr>
          <p:cNvPicPr>
            <a:picLocks noChangeAspect="1"/>
          </p:cNvPicPr>
          <p:nvPr/>
        </p:nvPicPr>
        <p:blipFill>
          <a:blip r:embed="rId3"/>
          <a:stretch>
            <a:fillRect/>
          </a:stretch>
        </p:blipFill>
        <p:spPr>
          <a:xfrm>
            <a:off x="1543658" y="94981"/>
            <a:ext cx="7280301" cy="6599798"/>
          </a:xfrm>
          <a:prstGeom prst="rect">
            <a:avLst/>
          </a:prstGeom>
        </p:spPr>
      </p:pic>
      <p:sp>
        <p:nvSpPr>
          <p:cNvPr id="2" name="TextBox 1">
            <a:extLst>
              <a:ext uri="{FF2B5EF4-FFF2-40B4-BE49-F238E27FC236}">
                <a16:creationId xmlns:a16="http://schemas.microsoft.com/office/drawing/2014/main" id="{7D9E6884-2423-2B45-2A5C-F981AA5A5454}"/>
              </a:ext>
            </a:extLst>
          </p:cNvPr>
          <p:cNvSpPr txBox="1"/>
          <p:nvPr/>
        </p:nvSpPr>
        <p:spPr>
          <a:xfrm>
            <a:off x="0" y="6457426"/>
            <a:ext cx="6809361" cy="246221"/>
          </a:xfrm>
          <a:prstGeom prst="rect">
            <a:avLst/>
          </a:prstGeom>
          <a:noFill/>
        </p:spPr>
        <p:txBody>
          <a:bodyPr wrap="square" rtlCol="0">
            <a:spAutoFit/>
          </a:bodyPr>
          <a:lstStyle/>
          <a:p>
            <a:r>
              <a:rPr lang="en-US" sz="1000" dirty="0"/>
              <a:t>Source: www.almitankers.gr</a:t>
            </a:r>
            <a:endParaRPr lang="el-GR" sz="1000" dirty="0"/>
          </a:p>
        </p:txBody>
      </p:sp>
    </p:spTree>
    <p:extLst>
      <p:ext uri="{BB962C8B-B14F-4D97-AF65-F5344CB8AC3E}">
        <p14:creationId xmlns:p14="http://schemas.microsoft.com/office/powerpoint/2010/main" val="675907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7C3874-E341-8DC4-D388-603EE99EBBF4}"/>
              </a:ext>
            </a:extLst>
          </p:cNvPr>
          <p:cNvPicPr>
            <a:picLocks noGrp="1" noChangeAspect="1"/>
          </p:cNvPicPr>
          <p:nvPr>
            <p:ph idx="1"/>
          </p:nvPr>
        </p:nvPicPr>
        <p:blipFill>
          <a:blip r:embed="rId3"/>
          <a:stretch>
            <a:fillRect/>
          </a:stretch>
        </p:blipFill>
        <p:spPr>
          <a:xfrm>
            <a:off x="91440" y="1184744"/>
            <a:ext cx="12028435" cy="5609248"/>
          </a:xfrm>
        </p:spPr>
      </p:pic>
      <p:sp>
        <p:nvSpPr>
          <p:cNvPr id="11" name="TextBox 10">
            <a:extLst>
              <a:ext uri="{FF2B5EF4-FFF2-40B4-BE49-F238E27FC236}">
                <a16:creationId xmlns:a16="http://schemas.microsoft.com/office/drawing/2014/main" id="{682E240B-8317-CC63-3953-9E4A9B89C91F}"/>
              </a:ext>
            </a:extLst>
          </p:cNvPr>
          <p:cNvSpPr txBox="1"/>
          <p:nvPr/>
        </p:nvSpPr>
        <p:spPr>
          <a:xfrm>
            <a:off x="768680" y="319383"/>
            <a:ext cx="11258144" cy="754053"/>
          </a:xfrm>
          <a:prstGeom prst="rect">
            <a:avLst/>
          </a:prstGeom>
          <a:noFill/>
        </p:spPr>
        <p:txBody>
          <a:bodyPr wrap="square">
            <a:spAutoFit/>
          </a:bodyPr>
          <a:lstStyle/>
          <a:p>
            <a:r>
              <a:rPr lang="en-US" sz="4300" dirty="0">
                <a:solidFill>
                  <a:prstClr val="black"/>
                </a:solidFill>
                <a:latin typeface="Aptos Display" panose="02110004020202020204"/>
                <a:ea typeface="+mj-ea"/>
                <a:cs typeface="+mj-cs"/>
              </a:rPr>
              <a:t>Executing our Strategy: The Balanced Scorecard</a:t>
            </a:r>
            <a:endParaRPr lang="el-GR" dirty="0"/>
          </a:p>
        </p:txBody>
      </p:sp>
      <p:sp>
        <p:nvSpPr>
          <p:cNvPr id="2" name="TextBox 1">
            <a:extLst>
              <a:ext uri="{FF2B5EF4-FFF2-40B4-BE49-F238E27FC236}">
                <a16:creationId xmlns:a16="http://schemas.microsoft.com/office/drawing/2014/main" id="{8FBAB94E-EB60-A66D-A7D4-6208B8F7AC90}"/>
              </a:ext>
            </a:extLst>
          </p:cNvPr>
          <p:cNvSpPr txBox="1"/>
          <p:nvPr/>
        </p:nvSpPr>
        <p:spPr>
          <a:xfrm>
            <a:off x="0" y="6457426"/>
            <a:ext cx="6809361" cy="246221"/>
          </a:xfrm>
          <a:prstGeom prst="rect">
            <a:avLst/>
          </a:prstGeom>
          <a:noFill/>
        </p:spPr>
        <p:txBody>
          <a:bodyPr wrap="square" rtlCol="0">
            <a:spAutoFit/>
          </a:bodyPr>
          <a:lstStyle/>
          <a:p>
            <a:r>
              <a:rPr lang="en-US" sz="1000" dirty="0"/>
              <a:t>Source: www.almitankers.gr</a:t>
            </a:r>
            <a:endParaRPr lang="el-GR" sz="1000" dirty="0"/>
          </a:p>
        </p:txBody>
      </p:sp>
    </p:spTree>
    <p:extLst>
      <p:ext uri="{BB962C8B-B14F-4D97-AF65-F5344CB8AC3E}">
        <p14:creationId xmlns:p14="http://schemas.microsoft.com/office/powerpoint/2010/main" val="1358759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803F0-2BC2-229E-F6A1-AE3775B2AB2A}"/>
              </a:ext>
            </a:extLst>
          </p:cNvPr>
          <p:cNvSpPr>
            <a:spLocks noGrp="1"/>
          </p:cNvSpPr>
          <p:nvPr>
            <p:ph idx="1"/>
          </p:nvPr>
        </p:nvSpPr>
        <p:spPr>
          <a:xfrm>
            <a:off x="526915" y="1083238"/>
            <a:ext cx="10515600" cy="4604330"/>
          </a:xfrm>
        </p:spPr>
        <p:txBody>
          <a:bodyPr>
            <a:normAutofit fontScale="77500" lnSpcReduction="20000"/>
          </a:bodyPr>
          <a:lstStyle/>
          <a:p>
            <a:pPr>
              <a:lnSpc>
                <a:spcPct val="150000"/>
              </a:lnSpc>
              <a:spcBef>
                <a:spcPts val="0"/>
              </a:spcBef>
            </a:pPr>
            <a:r>
              <a:rPr lang="en-US" dirty="0"/>
              <a:t>Proactively adopting mechanisms to </a:t>
            </a:r>
            <a:r>
              <a:rPr lang="en-US" dirty="0" err="1"/>
              <a:t>minimise</a:t>
            </a:r>
            <a:r>
              <a:rPr lang="en-US" dirty="0"/>
              <a:t> environmental impact</a:t>
            </a:r>
          </a:p>
          <a:p>
            <a:pPr>
              <a:lnSpc>
                <a:spcPct val="150000"/>
              </a:lnSpc>
              <a:spcBef>
                <a:spcPts val="0"/>
              </a:spcBef>
            </a:pPr>
            <a:r>
              <a:rPr lang="en-US" dirty="0"/>
              <a:t>Leading with new technologies on board vessels</a:t>
            </a:r>
          </a:p>
          <a:p>
            <a:pPr>
              <a:lnSpc>
                <a:spcPct val="150000"/>
              </a:lnSpc>
              <a:spcBef>
                <a:spcPts val="0"/>
              </a:spcBef>
            </a:pPr>
            <a:r>
              <a:rPr lang="en-US" dirty="0"/>
              <a:t>Designing Stricter Environmental Policies than Legislation</a:t>
            </a:r>
          </a:p>
          <a:p>
            <a:pPr>
              <a:lnSpc>
                <a:spcPct val="150000"/>
              </a:lnSpc>
              <a:spcBef>
                <a:spcPts val="0"/>
              </a:spcBef>
            </a:pPr>
            <a:r>
              <a:rPr lang="en-US" dirty="0"/>
              <a:t>Promoting Good Health &amp; Well-being</a:t>
            </a:r>
          </a:p>
          <a:p>
            <a:pPr>
              <a:lnSpc>
                <a:spcPct val="150000"/>
              </a:lnSpc>
              <a:spcBef>
                <a:spcPts val="0"/>
              </a:spcBef>
            </a:pPr>
            <a:r>
              <a:rPr lang="en-US" dirty="0"/>
              <a:t>Collective Participation in Strategic Planning</a:t>
            </a:r>
          </a:p>
          <a:p>
            <a:pPr>
              <a:lnSpc>
                <a:spcPct val="150000"/>
              </a:lnSpc>
              <a:spcBef>
                <a:spcPts val="0"/>
              </a:spcBef>
            </a:pPr>
            <a:r>
              <a:rPr lang="en-US" dirty="0"/>
              <a:t>Strengthening Global Partnerships for Sustainable Development</a:t>
            </a:r>
          </a:p>
          <a:p>
            <a:pPr>
              <a:lnSpc>
                <a:spcPct val="150000"/>
              </a:lnSpc>
              <a:spcBef>
                <a:spcPts val="0"/>
              </a:spcBef>
            </a:pPr>
            <a:r>
              <a:rPr lang="en-US" dirty="0"/>
              <a:t>Bottom-up approach</a:t>
            </a:r>
          </a:p>
          <a:p>
            <a:pPr>
              <a:lnSpc>
                <a:spcPct val="150000"/>
              </a:lnSpc>
              <a:spcBef>
                <a:spcPts val="0"/>
              </a:spcBef>
            </a:pPr>
            <a:r>
              <a:rPr lang="en-US" dirty="0"/>
              <a:t>Giving Back to the Community</a:t>
            </a:r>
          </a:p>
          <a:p>
            <a:pPr>
              <a:lnSpc>
                <a:spcPct val="150000"/>
              </a:lnSpc>
              <a:spcBef>
                <a:spcPts val="0"/>
              </a:spcBef>
            </a:pPr>
            <a:r>
              <a:rPr lang="en-US" dirty="0"/>
              <a:t>Carefully Selecting Partners</a:t>
            </a:r>
          </a:p>
          <a:p>
            <a:pPr>
              <a:lnSpc>
                <a:spcPct val="150000"/>
              </a:lnSpc>
              <a:spcBef>
                <a:spcPts val="0"/>
              </a:spcBef>
            </a:pPr>
            <a:r>
              <a:rPr lang="en-US" dirty="0"/>
              <a:t>Equal opportunity employer</a:t>
            </a:r>
          </a:p>
          <a:p>
            <a:pPr>
              <a:lnSpc>
                <a:spcPct val="150000"/>
              </a:lnSpc>
              <a:spcBef>
                <a:spcPts val="0"/>
              </a:spcBef>
            </a:pPr>
            <a:endParaRPr lang="el-GR" dirty="0"/>
          </a:p>
        </p:txBody>
      </p:sp>
      <p:sp>
        <p:nvSpPr>
          <p:cNvPr id="2" name="TextBox 1">
            <a:extLst>
              <a:ext uri="{FF2B5EF4-FFF2-40B4-BE49-F238E27FC236}">
                <a16:creationId xmlns:a16="http://schemas.microsoft.com/office/drawing/2014/main" id="{85ADD9FA-9DE1-9F65-BC0D-F7374E2CA6B8}"/>
              </a:ext>
            </a:extLst>
          </p:cNvPr>
          <p:cNvSpPr txBox="1"/>
          <p:nvPr/>
        </p:nvSpPr>
        <p:spPr>
          <a:xfrm>
            <a:off x="618354" y="329185"/>
            <a:ext cx="9101718" cy="754053"/>
          </a:xfrm>
          <a:prstGeom prst="rect">
            <a:avLst/>
          </a:prstGeom>
          <a:noFill/>
        </p:spPr>
        <p:txBody>
          <a:bodyPr wrap="square" rtlCol="0">
            <a:spAutoFit/>
          </a:bodyPr>
          <a:lstStyle/>
          <a:p>
            <a:r>
              <a:rPr lang="en-US" sz="4300" dirty="0"/>
              <a:t>Drivers of a Robust ESG Culture</a:t>
            </a:r>
            <a:endParaRPr lang="el-GR" sz="4300" dirty="0"/>
          </a:p>
        </p:txBody>
      </p:sp>
      <p:pic>
        <p:nvPicPr>
          <p:cNvPr id="5" name="Picture 4">
            <a:extLst>
              <a:ext uri="{FF2B5EF4-FFF2-40B4-BE49-F238E27FC236}">
                <a16:creationId xmlns:a16="http://schemas.microsoft.com/office/drawing/2014/main" id="{C648141F-54FB-C6D0-621D-00814713159C}"/>
              </a:ext>
            </a:extLst>
          </p:cNvPr>
          <p:cNvPicPr>
            <a:picLocks noChangeAspect="1"/>
          </p:cNvPicPr>
          <p:nvPr/>
        </p:nvPicPr>
        <p:blipFill>
          <a:blip r:embed="rId3"/>
          <a:stretch>
            <a:fillRect/>
          </a:stretch>
        </p:blipFill>
        <p:spPr>
          <a:xfrm>
            <a:off x="4640135" y="3700036"/>
            <a:ext cx="7461008" cy="2655044"/>
          </a:xfrm>
          <a:prstGeom prst="rect">
            <a:avLst/>
          </a:prstGeom>
        </p:spPr>
      </p:pic>
      <p:sp>
        <p:nvSpPr>
          <p:cNvPr id="4" name="TextBox 3">
            <a:extLst>
              <a:ext uri="{FF2B5EF4-FFF2-40B4-BE49-F238E27FC236}">
                <a16:creationId xmlns:a16="http://schemas.microsoft.com/office/drawing/2014/main" id="{F0080009-2950-48E3-1909-FA82593889D5}"/>
              </a:ext>
            </a:extLst>
          </p:cNvPr>
          <p:cNvSpPr txBox="1"/>
          <p:nvPr/>
        </p:nvSpPr>
        <p:spPr>
          <a:xfrm>
            <a:off x="0" y="6457426"/>
            <a:ext cx="6809361" cy="246221"/>
          </a:xfrm>
          <a:prstGeom prst="rect">
            <a:avLst/>
          </a:prstGeom>
          <a:noFill/>
        </p:spPr>
        <p:txBody>
          <a:bodyPr wrap="square" rtlCol="0">
            <a:spAutoFit/>
          </a:bodyPr>
          <a:lstStyle/>
          <a:p>
            <a:r>
              <a:rPr lang="en-US" sz="1000" dirty="0"/>
              <a:t>Source: www.almitankers.gr</a:t>
            </a:r>
            <a:endParaRPr lang="el-GR" sz="1000" dirty="0"/>
          </a:p>
        </p:txBody>
      </p:sp>
    </p:spTree>
    <p:extLst>
      <p:ext uri="{BB962C8B-B14F-4D97-AF65-F5344CB8AC3E}">
        <p14:creationId xmlns:p14="http://schemas.microsoft.com/office/powerpoint/2010/main" val="462601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1B6425-5645-DE1D-D841-394988D55C65}"/>
              </a:ext>
            </a:extLst>
          </p:cNvPr>
          <p:cNvSpPr>
            <a:spLocks noGrp="1"/>
          </p:cNvSpPr>
          <p:nvPr>
            <p:ph idx="1"/>
          </p:nvPr>
        </p:nvSpPr>
        <p:spPr>
          <a:xfrm>
            <a:off x="526840" y="265177"/>
            <a:ext cx="10494524" cy="4981558"/>
          </a:xfrm>
        </p:spPr>
        <p:txBody>
          <a:bodyPr>
            <a:normAutofit/>
          </a:bodyPr>
          <a:lstStyle/>
          <a:p>
            <a:pPr marL="0" indent="0">
              <a:buNone/>
            </a:pPr>
            <a:r>
              <a:rPr lang="en-US" sz="4000" dirty="0"/>
              <a:t>Helping our People Grow – Building a Lifelong Learning </a:t>
            </a:r>
            <a:r>
              <a:rPr lang="en-US" sz="4000" dirty="0" err="1"/>
              <a:t>Organisation</a:t>
            </a:r>
            <a:r>
              <a:rPr lang="en-US" sz="4000" dirty="0"/>
              <a:t> - We Invest in Knowledge</a:t>
            </a:r>
            <a:endParaRPr lang="el-GR" sz="4000" dirty="0"/>
          </a:p>
        </p:txBody>
      </p:sp>
      <p:pic>
        <p:nvPicPr>
          <p:cNvPr id="6" name="Picture 5">
            <a:extLst>
              <a:ext uri="{FF2B5EF4-FFF2-40B4-BE49-F238E27FC236}">
                <a16:creationId xmlns:a16="http://schemas.microsoft.com/office/drawing/2014/main" id="{7C2F3E99-7A67-0CF1-E3D5-A6E5E49ADDB2}"/>
              </a:ext>
            </a:extLst>
          </p:cNvPr>
          <p:cNvPicPr>
            <a:picLocks noChangeAspect="1"/>
          </p:cNvPicPr>
          <p:nvPr/>
        </p:nvPicPr>
        <p:blipFill>
          <a:blip r:embed="rId3"/>
          <a:stretch>
            <a:fillRect/>
          </a:stretch>
        </p:blipFill>
        <p:spPr>
          <a:xfrm>
            <a:off x="0" y="2189757"/>
            <a:ext cx="4666736" cy="3886917"/>
          </a:xfrm>
          <a:prstGeom prst="rect">
            <a:avLst/>
          </a:prstGeom>
        </p:spPr>
      </p:pic>
      <p:pic>
        <p:nvPicPr>
          <p:cNvPr id="8" name="Picture 7">
            <a:extLst>
              <a:ext uri="{FF2B5EF4-FFF2-40B4-BE49-F238E27FC236}">
                <a16:creationId xmlns:a16="http://schemas.microsoft.com/office/drawing/2014/main" id="{AFDB5D11-2A20-F8CE-98FD-58FC10798C52}"/>
              </a:ext>
            </a:extLst>
          </p:cNvPr>
          <p:cNvPicPr>
            <a:picLocks noChangeAspect="1"/>
          </p:cNvPicPr>
          <p:nvPr/>
        </p:nvPicPr>
        <p:blipFill>
          <a:blip r:embed="rId4"/>
          <a:stretch>
            <a:fillRect/>
          </a:stretch>
        </p:blipFill>
        <p:spPr>
          <a:xfrm>
            <a:off x="5080616" y="2324603"/>
            <a:ext cx="6985184" cy="2775721"/>
          </a:xfrm>
          <a:prstGeom prst="rect">
            <a:avLst/>
          </a:prstGeom>
        </p:spPr>
      </p:pic>
      <p:sp>
        <p:nvSpPr>
          <p:cNvPr id="10" name="TextBox 9">
            <a:extLst>
              <a:ext uri="{FF2B5EF4-FFF2-40B4-BE49-F238E27FC236}">
                <a16:creationId xmlns:a16="http://schemas.microsoft.com/office/drawing/2014/main" id="{FAE5061F-4564-D56A-295C-B1603C3DE8BA}"/>
              </a:ext>
            </a:extLst>
          </p:cNvPr>
          <p:cNvSpPr txBox="1"/>
          <p:nvPr/>
        </p:nvSpPr>
        <p:spPr>
          <a:xfrm>
            <a:off x="5193576" y="5100324"/>
            <a:ext cx="6666192" cy="1477328"/>
          </a:xfrm>
          <a:prstGeom prst="rect">
            <a:avLst/>
          </a:prstGeom>
          <a:noFill/>
        </p:spPr>
        <p:txBody>
          <a:bodyPr wrap="square">
            <a:spAutoFit/>
          </a:bodyPr>
          <a:lstStyle/>
          <a:p>
            <a:r>
              <a:rPr lang="en-US" b="1" dirty="0">
                <a:solidFill>
                  <a:schemeClr val="accent2">
                    <a:lumMod val="75000"/>
                  </a:schemeClr>
                </a:solidFill>
              </a:rPr>
              <a:t>Navigational Skills Assessment Program </a:t>
            </a:r>
            <a:r>
              <a:rPr lang="en-US" dirty="0">
                <a:solidFill>
                  <a:schemeClr val="accent2">
                    <a:lumMod val="75000"/>
                  </a:schemeClr>
                </a:solidFill>
              </a:rPr>
              <a:t>(NSAP Ocean 1-2-3-4-5 for all Masters, Ocean Operational Level for our Junior Officers). The vision of the Navigation Skills Assessment Program (NSAP)® is to reduce catastrophic maritime incidents by addressing mariner competency and knowledge and use of technology.</a:t>
            </a:r>
            <a:endParaRPr lang="el-GR" dirty="0">
              <a:solidFill>
                <a:schemeClr val="accent2">
                  <a:lumMod val="75000"/>
                </a:schemeClr>
              </a:solidFill>
            </a:endParaRPr>
          </a:p>
        </p:txBody>
      </p:sp>
      <p:sp>
        <p:nvSpPr>
          <p:cNvPr id="2" name="TextBox 1">
            <a:extLst>
              <a:ext uri="{FF2B5EF4-FFF2-40B4-BE49-F238E27FC236}">
                <a16:creationId xmlns:a16="http://schemas.microsoft.com/office/drawing/2014/main" id="{4D3D0976-A99B-3EDB-C98D-3B8CBD12A0D6}"/>
              </a:ext>
            </a:extLst>
          </p:cNvPr>
          <p:cNvSpPr txBox="1"/>
          <p:nvPr/>
        </p:nvSpPr>
        <p:spPr>
          <a:xfrm>
            <a:off x="526840" y="1545336"/>
            <a:ext cx="3509341" cy="630942"/>
          </a:xfrm>
          <a:prstGeom prst="rect">
            <a:avLst/>
          </a:prstGeom>
          <a:noFill/>
        </p:spPr>
        <p:txBody>
          <a:bodyPr wrap="square" rtlCol="0">
            <a:spAutoFit/>
          </a:bodyPr>
          <a:lstStyle/>
          <a:p>
            <a:r>
              <a:rPr lang="en-US" sz="3500" dirty="0">
                <a:solidFill>
                  <a:schemeClr val="accent2">
                    <a:lumMod val="75000"/>
                  </a:schemeClr>
                </a:solidFill>
              </a:rPr>
              <a:t>Ashore</a:t>
            </a:r>
            <a:endParaRPr lang="el-GR" sz="3500" dirty="0">
              <a:solidFill>
                <a:schemeClr val="accent2">
                  <a:lumMod val="75000"/>
                </a:schemeClr>
              </a:solidFill>
            </a:endParaRPr>
          </a:p>
        </p:txBody>
      </p:sp>
      <p:sp>
        <p:nvSpPr>
          <p:cNvPr id="5" name="TextBox 4">
            <a:extLst>
              <a:ext uri="{FF2B5EF4-FFF2-40B4-BE49-F238E27FC236}">
                <a16:creationId xmlns:a16="http://schemas.microsoft.com/office/drawing/2014/main" id="{37DC807B-10FF-EDE3-64BF-8E991143318B}"/>
              </a:ext>
            </a:extLst>
          </p:cNvPr>
          <p:cNvSpPr txBox="1"/>
          <p:nvPr/>
        </p:nvSpPr>
        <p:spPr>
          <a:xfrm>
            <a:off x="6024866" y="1558815"/>
            <a:ext cx="3509341" cy="630942"/>
          </a:xfrm>
          <a:prstGeom prst="rect">
            <a:avLst/>
          </a:prstGeom>
          <a:noFill/>
        </p:spPr>
        <p:txBody>
          <a:bodyPr wrap="square" rtlCol="0">
            <a:spAutoFit/>
          </a:bodyPr>
          <a:lstStyle/>
          <a:p>
            <a:r>
              <a:rPr lang="en-US" sz="3500" dirty="0">
                <a:solidFill>
                  <a:schemeClr val="accent2">
                    <a:lumMod val="75000"/>
                  </a:schemeClr>
                </a:solidFill>
              </a:rPr>
              <a:t>Aboard</a:t>
            </a:r>
            <a:endParaRPr lang="el-GR" sz="3500" dirty="0">
              <a:solidFill>
                <a:schemeClr val="accent2">
                  <a:lumMod val="75000"/>
                </a:schemeClr>
              </a:solidFill>
            </a:endParaRPr>
          </a:p>
        </p:txBody>
      </p:sp>
      <p:sp>
        <p:nvSpPr>
          <p:cNvPr id="4" name="TextBox 3">
            <a:extLst>
              <a:ext uri="{FF2B5EF4-FFF2-40B4-BE49-F238E27FC236}">
                <a16:creationId xmlns:a16="http://schemas.microsoft.com/office/drawing/2014/main" id="{66DE9375-BFB5-DEF5-3E44-5229C2D06A21}"/>
              </a:ext>
            </a:extLst>
          </p:cNvPr>
          <p:cNvSpPr txBox="1"/>
          <p:nvPr/>
        </p:nvSpPr>
        <p:spPr>
          <a:xfrm>
            <a:off x="0" y="6457426"/>
            <a:ext cx="6809361" cy="246221"/>
          </a:xfrm>
          <a:prstGeom prst="rect">
            <a:avLst/>
          </a:prstGeom>
          <a:noFill/>
        </p:spPr>
        <p:txBody>
          <a:bodyPr wrap="square" rtlCol="0">
            <a:spAutoFit/>
          </a:bodyPr>
          <a:lstStyle/>
          <a:p>
            <a:r>
              <a:rPr lang="en-US" sz="1000" dirty="0"/>
              <a:t>Source: www.almitankers.gr</a:t>
            </a:r>
            <a:endParaRPr lang="el-GR" sz="1000" dirty="0"/>
          </a:p>
        </p:txBody>
      </p:sp>
    </p:spTree>
    <p:extLst>
      <p:ext uri="{BB962C8B-B14F-4D97-AF65-F5344CB8AC3E}">
        <p14:creationId xmlns:p14="http://schemas.microsoft.com/office/powerpoint/2010/main" val="2985575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780E-9A9D-572B-6E03-9FC33A3B3B67}"/>
              </a:ext>
            </a:extLst>
          </p:cNvPr>
          <p:cNvSpPr>
            <a:spLocks noGrp="1"/>
          </p:cNvSpPr>
          <p:nvPr>
            <p:ph type="title"/>
          </p:nvPr>
        </p:nvSpPr>
        <p:spPr/>
        <p:txBody>
          <a:bodyPr/>
          <a:lstStyle/>
          <a:p>
            <a:r>
              <a:rPr lang="en-US" dirty="0"/>
              <a:t>Advantages</a:t>
            </a:r>
            <a:endParaRPr lang="el-GR" dirty="0"/>
          </a:p>
        </p:txBody>
      </p:sp>
      <p:sp>
        <p:nvSpPr>
          <p:cNvPr id="3" name="Content Placeholder 2">
            <a:extLst>
              <a:ext uri="{FF2B5EF4-FFF2-40B4-BE49-F238E27FC236}">
                <a16:creationId xmlns:a16="http://schemas.microsoft.com/office/drawing/2014/main" id="{9D9252EF-12DC-AEFB-66D3-2026FC36C2BD}"/>
              </a:ext>
            </a:extLst>
          </p:cNvPr>
          <p:cNvSpPr>
            <a:spLocks noGrp="1"/>
          </p:cNvSpPr>
          <p:nvPr>
            <p:ph idx="1"/>
          </p:nvPr>
        </p:nvSpPr>
        <p:spPr/>
        <p:txBody>
          <a:bodyPr>
            <a:normAutofit lnSpcReduction="10000"/>
          </a:bodyPr>
          <a:lstStyle/>
          <a:p>
            <a:r>
              <a:rPr lang="en-US" sz="4000" b="1" i="0" dirty="0">
                <a:solidFill>
                  <a:srgbClr val="070D19"/>
                </a:solidFill>
                <a:effectLst/>
              </a:rPr>
              <a:t>Safety!</a:t>
            </a:r>
          </a:p>
          <a:p>
            <a:pPr marL="0" indent="0" algn="just">
              <a:buNone/>
            </a:pPr>
            <a:r>
              <a:rPr lang="en-US" b="0" i="0" dirty="0">
                <a:solidFill>
                  <a:srgbClr val="070D19"/>
                </a:solidFill>
                <a:effectLst/>
              </a:rPr>
              <a:t>“Using data going back over four years, HiLo confirmed that Almi Tankers was found to have around  25% fewer high impact incidents than other tankers in the HiLo database. The company was found to perform exceedingly well especially in navigation, operating with vastly less risk in collisions, allisions, and groundings.”</a:t>
            </a:r>
          </a:p>
          <a:p>
            <a:pPr marL="0" indent="0" algn="just">
              <a:buNone/>
            </a:pPr>
            <a:r>
              <a:rPr lang="en-US" b="1" i="0" dirty="0">
                <a:solidFill>
                  <a:srgbClr val="1A8479"/>
                </a:solidFill>
                <a:effectLst/>
              </a:rPr>
              <a:t>HiLo</a:t>
            </a:r>
            <a:r>
              <a:rPr lang="en-US" dirty="0">
                <a:solidFill>
                  <a:srgbClr val="070D19"/>
                </a:solidFill>
              </a:rPr>
              <a:t> is</a:t>
            </a:r>
            <a:r>
              <a:rPr lang="en-US" b="0" i="0" dirty="0">
                <a:solidFill>
                  <a:srgbClr val="070D19"/>
                </a:solidFill>
                <a:effectLst/>
              </a:rPr>
              <a:t> a risk management platform that helps ship operators proactively prevent incidents and accidents. It assesses companies’ operational data to understand where operators are most exposed to risk and compares company performance against </a:t>
            </a:r>
            <a:r>
              <a:rPr lang="en-US" b="0" i="0" dirty="0" err="1">
                <a:solidFill>
                  <a:srgbClr val="070D19"/>
                </a:solidFill>
                <a:effectLst/>
              </a:rPr>
              <a:t>anonymised</a:t>
            </a:r>
            <a:r>
              <a:rPr lang="en-US" b="0" i="0" dirty="0">
                <a:solidFill>
                  <a:srgbClr val="070D19"/>
                </a:solidFill>
                <a:effectLst/>
              </a:rPr>
              <a:t> data from 2,500 vessels to a 98% level of accuracy. </a:t>
            </a:r>
            <a:endParaRPr lang="el-GR" dirty="0"/>
          </a:p>
        </p:txBody>
      </p:sp>
      <p:sp>
        <p:nvSpPr>
          <p:cNvPr id="4" name="TextBox 3">
            <a:extLst>
              <a:ext uri="{FF2B5EF4-FFF2-40B4-BE49-F238E27FC236}">
                <a16:creationId xmlns:a16="http://schemas.microsoft.com/office/drawing/2014/main" id="{9356B137-C8B1-4D16-DF37-2DDD547F95A1}"/>
              </a:ext>
            </a:extLst>
          </p:cNvPr>
          <p:cNvSpPr txBox="1"/>
          <p:nvPr/>
        </p:nvSpPr>
        <p:spPr>
          <a:xfrm>
            <a:off x="0" y="6457426"/>
            <a:ext cx="6809361" cy="246221"/>
          </a:xfrm>
          <a:prstGeom prst="rect">
            <a:avLst/>
          </a:prstGeom>
          <a:noFill/>
        </p:spPr>
        <p:txBody>
          <a:bodyPr wrap="square" rtlCol="0">
            <a:spAutoFit/>
          </a:bodyPr>
          <a:lstStyle/>
          <a:p>
            <a:r>
              <a:rPr lang="en-US" sz="1000" dirty="0"/>
              <a:t>Source: www.almitankers.gr</a:t>
            </a:r>
            <a:endParaRPr lang="el-GR" sz="1000" dirty="0"/>
          </a:p>
        </p:txBody>
      </p:sp>
    </p:spTree>
    <p:extLst>
      <p:ext uri="{BB962C8B-B14F-4D97-AF65-F5344CB8AC3E}">
        <p14:creationId xmlns:p14="http://schemas.microsoft.com/office/powerpoint/2010/main" val="3468254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ADBE14-949B-D338-2BBA-4FC6F52070A5}"/>
              </a:ext>
            </a:extLst>
          </p:cNvPr>
          <p:cNvPicPr>
            <a:picLocks noChangeAspect="1"/>
          </p:cNvPicPr>
          <p:nvPr/>
        </p:nvPicPr>
        <p:blipFill>
          <a:blip r:embed="rId3"/>
          <a:stretch>
            <a:fillRect/>
          </a:stretch>
        </p:blipFill>
        <p:spPr>
          <a:xfrm>
            <a:off x="746598" y="1143406"/>
            <a:ext cx="9710636" cy="5389848"/>
          </a:xfrm>
          <a:prstGeom prst="rect">
            <a:avLst/>
          </a:prstGeom>
        </p:spPr>
      </p:pic>
      <p:pic>
        <p:nvPicPr>
          <p:cNvPr id="10" name="Picture 9">
            <a:extLst>
              <a:ext uri="{FF2B5EF4-FFF2-40B4-BE49-F238E27FC236}">
                <a16:creationId xmlns:a16="http://schemas.microsoft.com/office/drawing/2014/main" id="{D4D985F3-842C-9324-53E3-394D517434A3}"/>
              </a:ext>
            </a:extLst>
          </p:cNvPr>
          <p:cNvPicPr>
            <a:picLocks noChangeAspect="1"/>
          </p:cNvPicPr>
          <p:nvPr/>
        </p:nvPicPr>
        <p:blipFill>
          <a:blip r:embed="rId4"/>
          <a:stretch>
            <a:fillRect/>
          </a:stretch>
        </p:blipFill>
        <p:spPr>
          <a:xfrm>
            <a:off x="537667" y="170241"/>
            <a:ext cx="10766469" cy="1322947"/>
          </a:xfrm>
          <a:prstGeom prst="rect">
            <a:avLst/>
          </a:prstGeom>
        </p:spPr>
      </p:pic>
      <p:sp>
        <p:nvSpPr>
          <p:cNvPr id="12" name="TextBox 11">
            <a:extLst>
              <a:ext uri="{FF2B5EF4-FFF2-40B4-BE49-F238E27FC236}">
                <a16:creationId xmlns:a16="http://schemas.microsoft.com/office/drawing/2014/main" id="{ED493DFF-5731-451C-225F-D02A95A56072}"/>
              </a:ext>
            </a:extLst>
          </p:cNvPr>
          <p:cNvSpPr txBox="1"/>
          <p:nvPr/>
        </p:nvSpPr>
        <p:spPr>
          <a:xfrm>
            <a:off x="4571787" y="590397"/>
            <a:ext cx="6732349" cy="64992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Performance</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2" name="TextBox 1">
            <a:extLst>
              <a:ext uri="{FF2B5EF4-FFF2-40B4-BE49-F238E27FC236}">
                <a16:creationId xmlns:a16="http://schemas.microsoft.com/office/drawing/2014/main" id="{DE169D47-50D5-2566-7DD5-B24B8B5A80AB}"/>
              </a:ext>
            </a:extLst>
          </p:cNvPr>
          <p:cNvSpPr txBox="1"/>
          <p:nvPr/>
        </p:nvSpPr>
        <p:spPr>
          <a:xfrm>
            <a:off x="0" y="6533254"/>
            <a:ext cx="6809361" cy="246221"/>
          </a:xfrm>
          <a:prstGeom prst="rect">
            <a:avLst/>
          </a:prstGeom>
          <a:noFill/>
        </p:spPr>
        <p:txBody>
          <a:bodyPr wrap="square" rtlCol="0">
            <a:spAutoFit/>
          </a:bodyPr>
          <a:lstStyle/>
          <a:p>
            <a:r>
              <a:rPr lang="en-US" sz="1000" dirty="0"/>
              <a:t>Source: www.almitankers.gr</a:t>
            </a:r>
            <a:endParaRPr lang="el-GR" sz="1000" dirty="0"/>
          </a:p>
        </p:txBody>
      </p:sp>
    </p:spTree>
    <p:extLst>
      <p:ext uri="{BB962C8B-B14F-4D97-AF65-F5344CB8AC3E}">
        <p14:creationId xmlns:p14="http://schemas.microsoft.com/office/powerpoint/2010/main" val="192546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DE063-37BC-13EF-CD8E-CD356D669E03}"/>
              </a:ext>
            </a:extLst>
          </p:cNvPr>
          <p:cNvSpPr>
            <a:spLocks noGrp="1"/>
          </p:cNvSpPr>
          <p:nvPr>
            <p:ph type="title"/>
          </p:nvPr>
        </p:nvSpPr>
        <p:spPr/>
        <p:txBody>
          <a:bodyPr/>
          <a:lstStyle/>
          <a:p>
            <a:r>
              <a:rPr lang="en-US" dirty="0"/>
              <a:t>Advantages</a:t>
            </a:r>
            <a:endParaRPr lang="el-GR" dirty="0"/>
          </a:p>
        </p:txBody>
      </p:sp>
      <p:sp>
        <p:nvSpPr>
          <p:cNvPr id="3" name="Content Placeholder 2">
            <a:extLst>
              <a:ext uri="{FF2B5EF4-FFF2-40B4-BE49-F238E27FC236}">
                <a16:creationId xmlns:a16="http://schemas.microsoft.com/office/drawing/2014/main" id="{0F37A1C9-32C6-207E-A4A0-7A49025894A2}"/>
              </a:ext>
            </a:extLst>
          </p:cNvPr>
          <p:cNvSpPr>
            <a:spLocks noGrp="1"/>
          </p:cNvSpPr>
          <p:nvPr>
            <p:ph idx="1"/>
          </p:nvPr>
        </p:nvSpPr>
        <p:spPr>
          <a:xfrm>
            <a:off x="188976" y="1792224"/>
            <a:ext cx="10515600" cy="4393883"/>
          </a:xfrm>
        </p:spPr>
        <p:txBody>
          <a:bodyPr>
            <a:normAutofit/>
          </a:bodyPr>
          <a:lstStyle/>
          <a:p>
            <a:pPr marL="0" indent="0">
              <a:buNone/>
            </a:pPr>
            <a:endParaRPr lang="en-US" dirty="0"/>
          </a:p>
          <a:p>
            <a:endParaRPr lang="en-US" dirty="0"/>
          </a:p>
          <a:p>
            <a:pPr marL="0" indent="0">
              <a:buNone/>
            </a:pPr>
            <a:endParaRPr lang="el-GR" dirty="0"/>
          </a:p>
        </p:txBody>
      </p:sp>
      <p:pic>
        <p:nvPicPr>
          <p:cNvPr id="4" name="Content Placeholder 4">
            <a:extLst>
              <a:ext uri="{FF2B5EF4-FFF2-40B4-BE49-F238E27FC236}">
                <a16:creationId xmlns:a16="http://schemas.microsoft.com/office/drawing/2014/main" id="{7DF8359A-2E3D-44D1-5010-412AFD7B0798}"/>
              </a:ext>
            </a:extLst>
          </p:cNvPr>
          <p:cNvPicPr>
            <a:picLocks noChangeAspect="1"/>
          </p:cNvPicPr>
          <p:nvPr/>
        </p:nvPicPr>
        <p:blipFill>
          <a:blip r:embed="rId3"/>
          <a:stretch>
            <a:fillRect/>
          </a:stretch>
        </p:blipFill>
        <p:spPr>
          <a:xfrm>
            <a:off x="606552" y="1605374"/>
            <a:ext cx="5099304" cy="4557349"/>
          </a:xfrm>
          <a:prstGeom prst="rect">
            <a:avLst/>
          </a:prstGeom>
        </p:spPr>
      </p:pic>
      <p:pic>
        <p:nvPicPr>
          <p:cNvPr id="5" name="Picture 4">
            <a:extLst>
              <a:ext uri="{FF2B5EF4-FFF2-40B4-BE49-F238E27FC236}">
                <a16:creationId xmlns:a16="http://schemas.microsoft.com/office/drawing/2014/main" id="{A477309B-36E3-0925-5190-13D0465ADF88}"/>
              </a:ext>
            </a:extLst>
          </p:cNvPr>
          <p:cNvPicPr>
            <a:picLocks noChangeAspect="1"/>
          </p:cNvPicPr>
          <p:nvPr/>
        </p:nvPicPr>
        <p:blipFill>
          <a:blip r:embed="rId4"/>
          <a:stretch>
            <a:fillRect/>
          </a:stretch>
        </p:blipFill>
        <p:spPr>
          <a:xfrm>
            <a:off x="6168193" y="79121"/>
            <a:ext cx="5834831" cy="6858000"/>
          </a:xfrm>
          <a:prstGeom prst="rect">
            <a:avLst/>
          </a:prstGeom>
        </p:spPr>
      </p:pic>
      <p:sp>
        <p:nvSpPr>
          <p:cNvPr id="6" name="TextBox 5">
            <a:extLst>
              <a:ext uri="{FF2B5EF4-FFF2-40B4-BE49-F238E27FC236}">
                <a16:creationId xmlns:a16="http://schemas.microsoft.com/office/drawing/2014/main" id="{78D50183-BB8B-F893-76FF-FA8CCCD46914}"/>
              </a:ext>
            </a:extLst>
          </p:cNvPr>
          <p:cNvSpPr txBox="1"/>
          <p:nvPr/>
        </p:nvSpPr>
        <p:spPr>
          <a:xfrm>
            <a:off x="0" y="6457426"/>
            <a:ext cx="6809361" cy="246221"/>
          </a:xfrm>
          <a:prstGeom prst="rect">
            <a:avLst/>
          </a:prstGeom>
          <a:noFill/>
        </p:spPr>
        <p:txBody>
          <a:bodyPr wrap="square" rtlCol="0">
            <a:spAutoFit/>
          </a:bodyPr>
          <a:lstStyle/>
          <a:p>
            <a:r>
              <a:rPr lang="en-US" sz="1000" dirty="0"/>
              <a:t>Source: www.almitankers.gr</a:t>
            </a:r>
            <a:endParaRPr lang="el-GR" sz="1000" dirty="0"/>
          </a:p>
        </p:txBody>
      </p:sp>
    </p:spTree>
    <p:extLst>
      <p:ext uri="{BB962C8B-B14F-4D97-AF65-F5344CB8AC3E}">
        <p14:creationId xmlns:p14="http://schemas.microsoft.com/office/powerpoint/2010/main" val="1877271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830111-C0B2-0C9E-AA78-0F9631A3BE59}"/>
              </a:ext>
            </a:extLst>
          </p:cNvPr>
          <p:cNvSpPr txBox="1"/>
          <p:nvPr/>
        </p:nvSpPr>
        <p:spPr>
          <a:xfrm>
            <a:off x="485638" y="868680"/>
            <a:ext cx="7652522" cy="4739182"/>
          </a:xfrm>
          <a:prstGeom prst="rect">
            <a:avLst/>
          </a:prstGeom>
          <a:noFill/>
        </p:spPr>
        <p:txBody>
          <a:bodyPr wrap="square">
            <a:spAutoFit/>
          </a:bodyPr>
          <a:lstStyle/>
          <a:p>
            <a:pPr marL="228600" indent="-228600">
              <a:lnSpc>
                <a:spcPct val="90000"/>
              </a:lnSpc>
              <a:spcBef>
                <a:spcPts val="1000"/>
              </a:spcBef>
              <a:buFont typeface="Arial" panose="020B0604020202020204" pitchFamily="34" charset="0"/>
              <a:buChar char="•"/>
              <a:defRPr/>
            </a:pPr>
            <a:r>
              <a:rPr lang="en-US" sz="2400" dirty="0"/>
              <a:t>Co-operation with top charterers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Lower loan rates – Green loans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Lower insurance premiums</a:t>
            </a:r>
          </a:p>
          <a:p>
            <a:pPr marR="0" lvl="0" algn="l" defTabSz="914400" rtl="0" eaLnBrk="1" fontAlgn="auto" latinLnBrk="0" hangingPunct="1">
              <a:lnSpc>
                <a:spcPct val="90000"/>
              </a:lnSpc>
              <a:spcBef>
                <a:spcPts val="100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Acknowledgement by the industry</a:t>
            </a:r>
          </a:p>
          <a:p>
            <a:pPr>
              <a:lnSpc>
                <a:spcPct val="90000"/>
              </a:lnSpc>
              <a:spcBef>
                <a:spcPts val="1000"/>
              </a:spcBef>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indent="-228600">
              <a:lnSpc>
                <a:spcPct val="90000"/>
              </a:lnSpc>
              <a:spcBef>
                <a:spcPts val="1000"/>
              </a:spcBef>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Minimising our Environmental Impact</a:t>
            </a:r>
          </a:p>
          <a:p>
            <a:pPr marL="228600" indent="-228600">
              <a:lnSpc>
                <a:spcPct val="90000"/>
              </a:lnSpc>
              <a:spcBef>
                <a:spcPts val="1000"/>
              </a:spcBef>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Contributing to the UN Sustainability Goals</a:t>
            </a:r>
          </a:p>
          <a:p>
            <a:pPr marL="228600" indent="-228600">
              <a:lnSpc>
                <a:spcPct val="90000"/>
              </a:lnSpc>
              <a:spcBef>
                <a:spcPts val="1000"/>
              </a:spcBef>
              <a:buFont typeface="Arial" panose="020B0604020202020204" pitchFamily="34" charset="0"/>
              <a:buChar char="•"/>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Content Placeholder 4">
            <a:extLst>
              <a:ext uri="{FF2B5EF4-FFF2-40B4-BE49-F238E27FC236}">
                <a16:creationId xmlns:a16="http://schemas.microsoft.com/office/drawing/2014/main" id="{8AF94977-A31B-1702-24C7-81FBB3D24637}"/>
              </a:ext>
            </a:extLst>
          </p:cNvPr>
          <p:cNvPicPr>
            <a:picLocks noGrp="1" noChangeAspect="1"/>
          </p:cNvPicPr>
          <p:nvPr>
            <p:ph idx="1"/>
          </p:nvPr>
        </p:nvPicPr>
        <p:blipFill>
          <a:blip r:embed="rId3"/>
          <a:stretch>
            <a:fillRect/>
          </a:stretch>
        </p:blipFill>
        <p:spPr>
          <a:xfrm>
            <a:off x="343730" y="4549979"/>
            <a:ext cx="10674790" cy="1864503"/>
          </a:xfrm>
        </p:spPr>
      </p:pic>
      <p:pic>
        <p:nvPicPr>
          <p:cNvPr id="4" name="Picture 3" descr="A close-up of a sign&#10;&#10;Description automatically generated">
            <a:extLst>
              <a:ext uri="{FF2B5EF4-FFF2-40B4-BE49-F238E27FC236}">
                <a16:creationId xmlns:a16="http://schemas.microsoft.com/office/drawing/2014/main" id="{C6C21312-EBFC-ACB6-2D10-14177B2CAD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7363" y="473202"/>
            <a:ext cx="5185410" cy="3111246"/>
          </a:xfrm>
          <a:prstGeom prst="rect">
            <a:avLst/>
          </a:prstGeom>
        </p:spPr>
      </p:pic>
      <p:sp>
        <p:nvSpPr>
          <p:cNvPr id="3" name="TextBox 2">
            <a:extLst>
              <a:ext uri="{FF2B5EF4-FFF2-40B4-BE49-F238E27FC236}">
                <a16:creationId xmlns:a16="http://schemas.microsoft.com/office/drawing/2014/main" id="{D43D57E0-790C-3DCB-F184-5B109B299355}"/>
              </a:ext>
            </a:extLst>
          </p:cNvPr>
          <p:cNvSpPr txBox="1"/>
          <p:nvPr/>
        </p:nvSpPr>
        <p:spPr>
          <a:xfrm>
            <a:off x="0" y="6457426"/>
            <a:ext cx="6809361" cy="246221"/>
          </a:xfrm>
          <a:prstGeom prst="rect">
            <a:avLst/>
          </a:prstGeom>
          <a:noFill/>
        </p:spPr>
        <p:txBody>
          <a:bodyPr wrap="square" rtlCol="0">
            <a:spAutoFit/>
          </a:bodyPr>
          <a:lstStyle/>
          <a:p>
            <a:r>
              <a:rPr lang="en-US" sz="1000" dirty="0"/>
              <a:t>Source: www.almitankers.gr</a:t>
            </a:r>
            <a:endParaRPr lang="el-GR" sz="1000" dirty="0"/>
          </a:p>
        </p:txBody>
      </p:sp>
    </p:spTree>
    <p:extLst>
      <p:ext uri="{BB962C8B-B14F-4D97-AF65-F5344CB8AC3E}">
        <p14:creationId xmlns:p14="http://schemas.microsoft.com/office/powerpoint/2010/main" val="1713780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E872-A075-8169-B281-A2DDD3949F49}"/>
              </a:ext>
            </a:extLst>
          </p:cNvPr>
          <p:cNvSpPr>
            <a:spLocks noGrp="1"/>
          </p:cNvSpPr>
          <p:nvPr>
            <p:ph type="title"/>
          </p:nvPr>
        </p:nvSpPr>
        <p:spPr>
          <a:xfrm>
            <a:off x="838200" y="127711"/>
            <a:ext cx="10515600" cy="1325563"/>
          </a:xfrm>
        </p:spPr>
        <p:txBody>
          <a:bodyPr/>
          <a:lstStyle/>
          <a:p>
            <a:r>
              <a:rPr lang="en-US" dirty="0"/>
              <a:t>What is </a:t>
            </a:r>
            <a:r>
              <a:rPr lang="en-US" b="1" dirty="0">
                <a:solidFill>
                  <a:srgbClr val="00B050"/>
                </a:solidFill>
              </a:rPr>
              <a:t>E</a:t>
            </a:r>
            <a:r>
              <a:rPr lang="en-US" b="1" dirty="0">
                <a:solidFill>
                  <a:srgbClr val="FF0000"/>
                </a:solidFill>
              </a:rPr>
              <a:t>S</a:t>
            </a:r>
            <a:r>
              <a:rPr lang="en-US" b="1" dirty="0">
                <a:solidFill>
                  <a:srgbClr val="0070C0"/>
                </a:solidFill>
              </a:rPr>
              <a:t>G</a:t>
            </a:r>
            <a:r>
              <a:rPr lang="en-US" dirty="0"/>
              <a:t>?</a:t>
            </a:r>
            <a:endParaRPr lang="el-GR" dirty="0"/>
          </a:p>
        </p:txBody>
      </p:sp>
      <p:sp>
        <p:nvSpPr>
          <p:cNvPr id="3" name="Content Placeholder 2">
            <a:extLst>
              <a:ext uri="{FF2B5EF4-FFF2-40B4-BE49-F238E27FC236}">
                <a16:creationId xmlns:a16="http://schemas.microsoft.com/office/drawing/2014/main" id="{FCDDD11F-F98D-C78A-85C8-245CE0411BC9}"/>
              </a:ext>
            </a:extLst>
          </p:cNvPr>
          <p:cNvSpPr>
            <a:spLocks noGrp="1"/>
          </p:cNvSpPr>
          <p:nvPr>
            <p:ph idx="1"/>
          </p:nvPr>
        </p:nvSpPr>
        <p:spPr>
          <a:xfrm>
            <a:off x="838200" y="1234440"/>
            <a:ext cx="10515600" cy="5193792"/>
          </a:xfrm>
        </p:spPr>
        <p:txBody>
          <a:bodyPr>
            <a:normAutofit fontScale="40000" lnSpcReduction="20000"/>
          </a:bodyPr>
          <a:lstStyle/>
          <a:p>
            <a:pPr marL="0" indent="0">
              <a:buNone/>
            </a:pPr>
            <a:r>
              <a:rPr lang="en-US" sz="6000" b="1" dirty="0">
                <a:solidFill>
                  <a:srgbClr val="00B050"/>
                </a:solidFill>
              </a:rPr>
              <a:t>E</a:t>
            </a:r>
            <a:r>
              <a:rPr lang="en-US" sz="6000" dirty="0">
                <a:solidFill>
                  <a:srgbClr val="00B050"/>
                </a:solidFill>
              </a:rPr>
              <a:t>nvironmental</a:t>
            </a:r>
            <a:r>
              <a:rPr lang="en-US" sz="4000" dirty="0">
                <a:solidFill>
                  <a:srgbClr val="00B050"/>
                </a:solidFill>
              </a:rPr>
              <a:t> </a:t>
            </a:r>
            <a:r>
              <a:rPr lang="en-US" sz="3000" dirty="0">
                <a:solidFill>
                  <a:srgbClr val="00B050"/>
                </a:solidFill>
              </a:rPr>
              <a:t> (</a:t>
            </a:r>
            <a:r>
              <a:rPr lang="en-US" sz="30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environmental sustainability of the operations of a business  and how to </a:t>
            </a:r>
            <a:r>
              <a:rPr lang="en-US" sz="3000" dirty="0" err="1">
                <a:solidFill>
                  <a:srgbClr val="00B050"/>
                </a:solidFill>
                <a:effectLst/>
                <a:latin typeface="Aptos" panose="020B0004020202020204" pitchFamily="34" charset="0"/>
                <a:ea typeface="Aptos" panose="020B0004020202020204" pitchFamily="34" charset="0"/>
                <a:cs typeface="Times New Roman" panose="02020603050405020304" pitchFamily="18" charset="0"/>
              </a:rPr>
              <a:t>minimise</a:t>
            </a:r>
            <a:r>
              <a:rPr lang="en-US" sz="30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 one’s environmental footprint)</a:t>
            </a:r>
            <a:endParaRPr lang="en-US" sz="3000" dirty="0">
              <a:solidFill>
                <a:srgbClr val="00B050"/>
              </a:solidFill>
            </a:endParaRPr>
          </a:p>
          <a:p>
            <a:pPr marL="0" indent="0">
              <a:buNone/>
            </a:pPr>
            <a:endParaRPr lang="en-US" sz="4000" dirty="0"/>
          </a:p>
          <a:p>
            <a:pPr marL="0" indent="0">
              <a:buNone/>
            </a:pPr>
            <a:r>
              <a:rPr lang="en-US" sz="6000" b="1" dirty="0">
                <a:solidFill>
                  <a:srgbClr val="FF0000"/>
                </a:solidFill>
              </a:rPr>
              <a:t>S</a:t>
            </a:r>
            <a:r>
              <a:rPr lang="en-US" sz="6000" dirty="0">
                <a:solidFill>
                  <a:srgbClr val="FF0000"/>
                </a:solidFill>
              </a:rPr>
              <a:t>ocial</a:t>
            </a:r>
            <a:r>
              <a:rPr lang="en-US" sz="4000" dirty="0">
                <a:solidFill>
                  <a:srgbClr val="FF0000"/>
                </a:solidFill>
              </a:rPr>
              <a:t> </a:t>
            </a:r>
            <a:r>
              <a:rPr lang="en-US" sz="3000" dirty="0">
                <a:solidFill>
                  <a:srgbClr val="FF0000"/>
                </a:solidFill>
              </a:rPr>
              <a:t>(from human rights to the treatment and well-being of employees, suppliers and customers)</a:t>
            </a:r>
          </a:p>
          <a:p>
            <a:pPr marL="0" indent="0">
              <a:buNone/>
            </a:pPr>
            <a:endParaRPr lang="en-US" sz="4000" dirty="0"/>
          </a:p>
          <a:p>
            <a:pPr marL="0" indent="0">
              <a:buNone/>
            </a:pPr>
            <a:r>
              <a:rPr lang="en-US" sz="6000" b="1" dirty="0">
                <a:solidFill>
                  <a:srgbClr val="0070C0"/>
                </a:solidFill>
              </a:rPr>
              <a:t>G</a:t>
            </a:r>
            <a:r>
              <a:rPr lang="en-US" sz="6000" dirty="0">
                <a:solidFill>
                  <a:srgbClr val="0070C0"/>
                </a:solidFill>
              </a:rPr>
              <a:t>overnance</a:t>
            </a:r>
            <a:r>
              <a:rPr lang="en-US" sz="4000" dirty="0">
                <a:solidFill>
                  <a:srgbClr val="0070C0"/>
                </a:solidFill>
              </a:rPr>
              <a:t> </a:t>
            </a:r>
            <a:r>
              <a:rPr lang="en-US" sz="3000" dirty="0">
                <a:solidFill>
                  <a:srgbClr val="0070C0"/>
                </a:solidFill>
              </a:rPr>
              <a:t>(</a:t>
            </a:r>
            <a:r>
              <a:rPr lang="en-US" sz="30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how </a:t>
            </a:r>
            <a:r>
              <a:rPr lang="en-US" sz="3000" kern="100" dirty="0" err="1">
                <a:solidFill>
                  <a:srgbClr val="0070C0"/>
                </a:solidFill>
                <a:effectLst/>
                <a:latin typeface="Aptos" panose="020B0004020202020204" pitchFamily="34" charset="0"/>
                <a:ea typeface="Aptos" panose="020B0004020202020204" pitchFamily="34" charset="0"/>
                <a:cs typeface="Times New Roman" panose="02020603050405020304" pitchFamily="18" charset="0"/>
              </a:rPr>
              <a:t>organisations</a:t>
            </a:r>
            <a:r>
              <a:rPr lang="en-US" sz="30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are managed including risk management and business ethics)</a:t>
            </a:r>
            <a:endParaRPr lang="el-GR" sz="30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4000" dirty="0">
              <a:solidFill>
                <a:srgbClr val="0070C0"/>
              </a:solidFill>
            </a:endParaRPr>
          </a:p>
          <a:p>
            <a:pPr marL="0" indent="0">
              <a:buNone/>
            </a:pPr>
            <a:endParaRPr lang="en-US" sz="4000" dirty="0">
              <a:solidFill>
                <a:srgbClr val="0070C0"/>
              </a:solidFill>
            </a:endParaRPr>
          </a:p>
          <a:p>
            <a:pPr marL="0" indent="0" algn="ctr">
              <a:buNone/>
            </a:pPr>
            <a:r>
              <a:rPr lang="en-US" sz="4000" dirty="0"/>
              <a:t>Let’s define </a:t>
            </a:r>
            <a:r>
              <a:rPr lang="en-US" sz="4000" b="1" dirty="0"/>
              <a:t>Culture</a:t>
            </a:r>
            <a:r>
              <a:rPr lang="en-US" sz="4000" dirty="0"/>
              <a:t> as: </a:t>
            </a:r>
          </a:p>
          <a:p>
            <a:pPr marL="0" indent="0" algn="ctr">
              <a:buNone/>
            </a:pPr>
            <a:r>
              <a:rPr lang="en-US" sz="4000" dirty="0"/>
              <a:t>“The way we do things around here when no-one is watching”</a:t>
            </a:r>
          </a:p>
          <a:p>
            <a:pPr marL="0" indent="0">
              <a:buNone/>
            </a:pPr>
            <a:endParaRPr lang="en-US" sz="4000" dirty="0">
              <a:solidFill>
                <a:srgbClr val="0070C0"/>
              </a:solidFill>
            </a:endParaRPr>
          </a:p>
          <a:p>
            <a:pPr marL="0" indent="0" algn="ctr">
              <a:buNone/>
            </a:pPr>
            <a:r>
              <a:rPr lang="en-US" sz="4000" b="1" dirty="0"/>
              <a:t>ESG Culture – What do we mean?</a:t>
            </a:r>
          </a:p>
          <a:p>
            <a:pPr marL="0" indent="0" algn="just">
              <a:buNone/>
            </a:pPr>
            <a:r>
              <a:rPr lang="en-US" sz="4000" dirty="0"/>
              <a:t>A corporate culture sensitive to sustainability with initiatives supporting every one of its aspects: Environmental, Social, Governance.</a:t>
            </a:r>
          </a:p>
          <a:p>
            <a:pPr marL="0" indent="0" algn="just">
              <a:buNone/>
            </a:pPr>
            <a:r>
              <a:rPr lang="en-US" sz="4000" dirty="0"/>
              <a:t>The advent of the ESG-era calls for companies that were not set up with these aspects in mind, to develop a coherent ESG Strategy and adopt an ESG lens throughout their structure and operations, i.e. to identify, assess, </a:t>
            </a:r>
            <a:r>
              <a:rPr lang="en-US" sz="4000" dirty="0" err="1"/>
              <a:t>prioritise</a:t>
            </a:r>
            <a:r>
              <a:rPr lang="en-US" sz="4000" dirty="0"/>
              <a:t>, manage and publicly report on the progress of their related initiatives.</a:t>
            </a:r>
          </a:p>
          <a:p>
            <a:pPr marL="0" indent="0">
              <a:buNone/>
            </a:pPr>
            <a:endParaRPr lang="el-GR" dirty="0"/>
          </a:p>
        </p:txBody>
      </p:sp>
      <p:sp>
        <p:nvSpPr>
          <p:cNvPr id="6" name="TextBox 5">
            <a:extLst>
              <a:ext uri="{FF2B5EF4-FFF2-40B4-BE49-F238E27FC236}">
                <a16:creationId xmlns:a16="http://schemas.microsoft.com/office/drawing/2014/main" id="{D6866388-AA9D-0BE8-7A7A-4A5DCE213F73}"/>
              </a:ext>
            </a:extLst>
          </p:cNvPr>
          <p:cNvSpPr txBox="1"/>
          <p:nvPr/>
        </p:nvSpPr>
        <p:spPr>
          <a:xfrm>
            <a:off x="4251960" y="2851366"/>
            <a:ext cx="7446264" cy="369332"/>
          </a:xfrm>
          <a:prstGeom prst="rect">
            <a:avLst/>
          </a:prstGeom>
          <a:noFill/>
        </p:spPr>
        <p:txBody>
          <a:bodyPr wrap="square">
            <a:spAutoFit/>
          </a:bodyPr>
          <a:lstStyle/>
          <a:p>
            <a:pPr marL="0" indent="0" algn="ctr">
              <a:buNone/>
            </a:pPr>
            <a:r>
              <a:rPr lang="en-US" i="1" dirty="0"/>
              <a:t>							</a:t>
            </a:r>
          </a:p>
        </p:txBody>
      </p:sp>
    </p:spTree>
    <p:extLst>
      <p:ext uri="{BB962C8B-B14F-4D97-AF65-F5344CB8AC3E}">
        <p14:creationId xmlns:p14="http://schemas.microsoft.com/office/powerpoint/2010/main" val="130579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6622-0A78-2D76-DDC0-B8599A45F00C}"/>
              </a:ext>
            </a:extLst>
          </p:cNvPr>
          <p:cNvSpPr>
            <a:spLocks noGrp="1"/>
          </p:cNvSpPr>
          <p:nvPr>
            <p:ph type="title"/>
          </p:nvPr>
        </p:nvSpPr>
        <p:spPr>
          <a:xfrm>
            <a:off x="234696" y="277463"/>
            <a:ext cx="5114544" cy="1325563"/>
          </a:xfrm>
        </p:spPr>
        <p:txBody>
          <a:bodyPr/>
          <a:lstStyle/>
          <a:p>
            <a:r>
              <a:rPr lang="en-US" dirty="0"/>
              <a:t>Doughnut Economics</a:t>
            </a:r>
            <a:br>
              <a:rPr lang="en-US" dirty="0"/>
            </a:br>
            <a:r>
              <a:rPr lang="en-US" sz="3600" dirty="0"/>
              <a:t>by</a:t>
            </a:r>
            <a:r>
              <a:rPr lang="en-US" dirty="0"/>
              <a:t> </a:t>
            </a:r>
            <a:r>
              <a:rPr lang="en-US" sz="3600" dirty="0"/>
              <a:t>Kate Raworth</a:t>
            </a:r>
            <a:endParaRPr lang="el-GR" sz="3600" dirty="0"/>
          </a:p>
        </p:txBody>
      </p:sp>
      <p:sp>
        <p:nvSpPr>
          <p:cNvPr id="3" name="Content Placeholder 2">
            <a:extLst>
              <a:ext uri="{FF2B5EF4-FFF2-40B4-BE49-F238E27FC236}">
                <a16:creationId xmlns:a16="http://schemas.microsoft.com/office/drawing/2014/main" id="{29E9AC18-0278-5DA2-D6EE-F2EEAC5F87EA}"/>
              </a:ext>
            </a:extLst>
          </p:cNvPr>
          <p:cNvSpPr>
            <a:spLocks noGrp="1"/>
          </p:cNvSpPr>
          <p:nvPr>
            <p:ph idx="1"/>
          </p:nvPr>
        </p:nvSpPr>
        <p:spPr>
          <a:xfrm>
            <a:off x="321402" y="2003898"/>
            <a:ext cx="4357602" cy="3968783"/>
          </a:xfrm>
        </p:spPr>
        <p:txBody>
          <a:bodyPr>
            <a:normAutofit/>
          </a:bodyPr>
          <a:lstStyle/>
          <a:p>
            <a:pPr marL="0" indent="0" algn="just">
              <a:buNone/>
            </a:pPr>
            <a:r>
              <a:rPr lang="en-US" sz="2600" b="0" i="0" u="none" strike="noStrike" baseline="0" dirty="0">
                <a:latin typeface="AkzidenzGroteskPro-Light"/>
              </a:rPr>
              <a:t>The essence of the Doughnut: a social foundation of well-being that no one should fall below and an ecological ceiling of planetary pressure that we should not go beyond. Between the two lies a safe and just space for all.</a:t>
            </a:r>
            <a:endParaRPr lang="el-GR" sz="2600" dirty="0"/>
          </a:p>
        </p:txBody>
      </p:sp>
      <p:pic>
        <p:nvPicPr>
          <p:cNvPr id="5" name="Picture 4">
            <a:extLst>
              <a:ext uri="{FF2B5EF4-FFF2-40B4-BE49-F238E27FC236}">
                <a16:creationId xmlns:a16="http://schemas.microsoft.com/office/drawing/2014/main" id="{6865B27F-2654-FFD5-CAE4-DC093C28917B}"/>
              </a:ext>
            </a:extLst>
          </p:cNvPr>
          <p:cNvPicPr>
            <a:picLocks noChangeAspect="1"/>
          </p:cNvPicPr>
          <p:nvPr/>
        </p:nvPicPr>
        <p:blipFill>
          <a:blip r:embed="rId3"/>
          <a:stretch>
            <a:fillRect/>
          </a:stretch>
        </p:blipFill>
        <p:spPr>
          <a:xfrm>
            <a:off x="5190527" y="0"/>
            <a:ext cx="7001473" cy="6858000"/>
          </a:xfrm>
          <a:prstGeom prst="rect">
            <a:avLst/>
          </a:prstGeom>
        </p:spPr>
      </p:pic>
      <p:sp>
        <p:nvSpPr>
          <p:cNvPr id="4" name="TextBox 3">
            <a:extLst>
              <a:ext uri="{FF2B5EF4-FFF2-40B4-BE49-F238E27FC236}">
                <a16:creationId xmlns:a16="http://schemas.microsoft.com/office/drawing/2014/main" id="{383B87A9-A0C8-B7A5-3AEA-FA42D3438AAF}"/>
              </a:ext>
            </a:extLst>
          </p:cNvPr>
          <p:cNvSpPr txBox="1"/>
          <p:nvPr/>
        </p:nvSpPr>
        <p:spPr>
          <a:xfrm>
            <a:off x="0" y="6457426"/>
            <a:ext cx="6809361" cy="246221"/>
          </a:xfrm>
          <a:prstGeom prst="rect">
            <a:avLst/>
          </a:prstGeom>
          <a:noFill/>
        </p:spPr>
        <p:txBody>
          <a:bodyPr wrap="square" rtlCol="0">
            <a:spAutoFit/>
          </a:bodyPr>
          <a:lstStyle/>
          <a:p>
            <a:r>
              <a:rPr lang="en-US" sz="1000" dirty="0"/>
              <a:t>Source: ‘Doughnut Economics, Seven Ways to Think Like a 21st-Century Economist’, Kate Raworth, Cornerstone 2018</a:t>
            </a:r>
            <a:endParaRPr lang="el-GR" sz="1000" dirty="0"/>
          </a:p>
        </p:txBody>
      </p:sp>
    </p:spTree>
    <p:extLst>
      <p:ext uri="{BB962C8B-B14F-4D97-AF65-F5344CB8AC3E}">
        <p14:creationId xmlns:p14="http://schemas.microsoft.com/office/powerpoint/2010/main" val="253116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3878-802F-B558-8E4C-60B3F0C856F1}"/>
              </a:ext>
            </a:extLst>
          </p:cNvPr>
          <p:cNvSpPr>
            <a:spLocks noGrp="1"/>
          </p:cNvSpPr>
          <p:nvPr>
            <p:ph type="title"/>
          </p:nvPr>
        </p:nvSpPr>
        <p:spPr>
          <a:xfrm>
            <a:off x="646176" y="0"/>
            <a:ext cx="10515600" cy="1325563"/>
          </a:xfrm>
        </p:spPr>
        <p:txBody>
          <a:bodyPr>
            <a:normAutofit/>
          </a:bodyPr>
          <a:lstStyle/>
          <a:p>
            <a:r>
              <a:rPr lang="en-US" sz="4000" dirty="0"/>
              <a:t>What are the 7 principles of Doughnut Economics?</a:t>
            </a:r>
            <a:endParaRPr lang="el-GR" sz="4000" dirty="0"/>
          </a:p>
        </p:txBody>
      </p:sp>
      <p:sp>
        <p:nvSpPr>
          <p:cNvPr id="3" name="Content Placeholder 2">
            <a:extLst>
              <a:ext uri="{FF2B5EF4-FFF2-40B4-BE49-F238E27FC236}">
                <a16:creationId xmlns:a16="http://schemas.microsoft.com/office/drawing/2014/main" id="{EBF48ED1-1D18-2C0C-C9CC-C91A5169A7FA}"/>
              </a:ext>
            </a:extLst>
          </p:cNvPr>
          <p:cNvSpPr>
            <a:spLocks noGrp="1"/>
          </p:cNvSpPr>
          <p:nvPr>
            <p:ph idx="1"/>
          </p:nvPr>
        </p:nvSpPr>
        <p:spPr>
          <a:xfrm>
            <a:off x="838200" y="1170432"/>
            <a:ext cx="10515600" cy="5349240"/>
          </a:xfrm>
        </p:spPr>
        <p:txBody>
          <a:bodyPr>
            <a:noAutofit/>
          </a:bodyPr>
          <a:lstStyle/>
          <a:p>
            <a:pPr marL="0" indent="0" algn="just">
              <a:buNone/>
            </a:pPr>
            <a:r>
              <a:rPr lang="en-US" sz="1500" b="1" dirty="0"/>
              <a:t>1. Change the goal:  </a:t>
            </a:r>
            <a:r>
              <a:rPr lang="en-US" sz="1500" dirty="0"/>
              <a:t>The first principle highlights the need for humanity to shift the goal away from the relentless pursuit of economic growth measured as ‘GDP’, to one of meeting the needs of all within the means of the living planet. The goal should be the Doughnut, which represents the ‘safe and just space’ for humanity.</a:t>
            </a:r>
          </a:p>
          <a:p>
            <a:pPr marL="0" indent="0" algn="just">
              <a:buNone/>
            </a:pPr>
            <a:r>
              <a:rPr lang="en-US" sz="1500" b="1" dirty="0"/>
              <a:t>2. See the big picture: </a:t>
            </a:r>
            <a:r>
              <a:rPr lang="en-US" sz="1500" dirty="0"/>
              <a:t>Principle two is about </a:t>
            </a:r>
            <a:r>
              <a:rPr lang="en-US" sz="1500" dirty="0" err="1"/>
              <a:t>recognising</a:t>
            </a:r>
            <a:r>
              <a:rPr lang="en-US" sz="1500" dirty="0"/>
              <a:t> that economies, societies, and the natural environment are interdependent systems. We need to take a step back and view the economy not as a self-contained system existing independently of the living world, but one that is embedded within society and the natural environment.</a:t>
            </a:r>
          </a:p>
          <a:p>
            <a:pPr marL="0" indent="0" algn="just">
              <a:buNone/>
            </a:pPr>
            <a:r>
              <a:rPr lang="en-US" sz="1500" b="1" dirty="0"/>
              <a:t>3. Nurture human nature: </a:t>
            </a:r>
            <a:r>
              <a:rPr lang="en-US" sz="1500" dirty="0"/>
              <a:t>As the doughnut economics model places a ‘social foundation’ at the core of the inner ring, human values and needs are established as hugely important, rightly acknowledging them as a central focus to ensure that all of humanity can thrive.</a:t>
            </a:r>
          </a:p>
          <a:p>
            <a:pPr marL="0" indent="0" algn="just">
              <a:buNone/>
            </a:pPr>
            <a:r>
              <a:rPr lang="en-US" sz="1500" b="1" dirty="0"/>
              <a:t>4. Get savvy with systems: </a:t>
            </a:r>
            <a:r>
              <a:rPr lang="en-US" sz="1500" dirty="0"/>
              <a:t>In another sustainable leadership blog, we highlighted how sustainability managers need decision-making skills to understand frameworks and solve issues. The fourth principle of doughnut economics proposes something similar. We must engage with doughnut economics to better understand different economic and environmental perspectives and make informed decisions.</a:t>
            </a:r>
          </a:p>
          <a:p>
            <a:pPr marL="0" indent="0" algn="just">
              <a:buNone/>
            </a:pPr>
            <a:r>
              <a:rPr lang="en-US" sz="1500" b="1" dirty="0"/>
              <a:t>5. Design to distribute: </a:t>
            </a:r>
            <a:r>
              <a:rPr lang="en-US" sz="1500" dirty="0"/>
              <a:t>This principle </a:t>
            </a:r>
            <a:r>
              <a:rPr lang="en-US" sz="1500" dirty="0" err="1"/>
              <a:t>recognises</a:t>
            </a:r>
            <a:r>
              <a:rPr lang="en-US" sz="1500" dirty="0"/>
              <a:t> that inequality is a design failure and encourages us to design economies and societies to radically reduce inequalities. This means designing economies to be more distributive of value to those who help generate it and building a society which thrives on mutual benefit and accessibility for everyone.</a:t>
            </a:r>
          </a:p>
          <a:p>
            <a:pPr marL="0" indent="0" algn="just">
              <a:buNone/>
            </a:pPr>
            <a:r>
              <a:rPr lang="en-US" sz="1500" b="1" dirty="0"/>
              <a:t>6. Create to regenerate: </a:t>
            </a:r>
            <a:r>
              <a:rPr lang="en-US" sz="1500" dirty="0"/>
              <a:t>Principle six is about harnessing the potential of regenerative design to reshape the harmful degenerative designs of past products and services into processes which give back. Through ‘create to regenerate’, new strategies that better support the planet can be developed and executed, with the goal of creating a circular, not linear, economy.</a:t>
            </a:r>
          </a:p>
          <a:p>
            <a:pPr marL="0" indent="0" algn="just">
              <a:buNone/>
            </a:pPr>
            <a:r>
              <a:rPr lang="en-US" sz="1500" b="1" dirty="0"/>
              <a:t>7. Be agnostic in terms of growth: </a:t>
            </a:r>
            <a:r>
              <a:rPr lang="en-US" sz="1500" dirty="0"/>
              <a:t>The 7th and final principle of doughnut economics </a:t>
            </a:r>
            <a:r>
              <a:rPr lang="en-US" sz="1500" dirty="0" err="1"/>
              <a:t>summarises</a:t>
            </a:r>
            <a:r>
              <a:rPr lang="en-US" sz="1500" dirty="0"/>
              <a:t> the purpose of the model which is to shake off our addiction to economic growth and strive for growth in forms greater than monetary output, such as sustainable progress, environmental benefits, and wellbeing for all.</a:t>
            </a:r>
            <a:endParaRPr lang="el-GR" sz="1500" dirty="0"/>
          </a:p>
        </p:txBody>
      </p:sp>
      <p:sp>
        <p:nvSpPr>
          <p:cNvPr id="7" name="TextBox 6">
            <a:extLst>
              <a:ext uri="{FF2B5EF4-FFF2-40B4-BE49-F238E27FC236}">
                <a16:creationId xmlns:a16="http://schemas.microsoft.com/office/drawing/2014/main" id="{C98BB372-499D-2939-2259-31641B8E519B}"/>
              </a:ext>
            </a:extLst>
          </p:cNvPr>
          <p:cNvSpPr txBox="1"/>
          <p:nvPr/>
        </p:nvSpPr>
        <p:spPr>
          <a:xfrm>
            <a:off x="6595352" y="6492629"/>
            <a:ext cx="6809361" cy="400110"/>
          </a:xfrm>
          <a:prstGeom prst="rect">
            <a:avLst/>
          </a:prstGeom>
          <a:noFill/>
        </p:spPr>
        <p:txBody>
          <a:bodyPr wrap="square" rtlCol="0">
            <a:spAutoFit/>
          </a:bodyPr>
          <a:lstStyle/>
          <a:p>
            <a:r>
              <a:rPr lang="en-US" sz="1000" dirty="0"/>
              <a:t>Source: ‘Doughnut Economics, Seven Ways to Think Like a 21st-Century Economist’, </a:t>
            </a:r>
          </a:p>
          <a:p>
            <a:r>
              <a:rPr lang="en-US" sz="1000" dirty="0"/>
              <a:t>Kate Raworth, Cornerstone 2018</a:t>
            </a:r>
            <a:endParaRPr lang="el-GR" sz="1000" dirty="0"/>
          </a:p>
        </p:txBody>
      </p:sp>
    </p:spTree>
    <p:extLst>
      <p:ext uri="{BB962C8B-B14F-4D97-AF65-F5344CB8AC3E}">
        <p14:creationId xmlns:p14="http://schemas.microsoft.com/office/powerpoint/2010/main" val="3642830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8EC84D-D7DA-303D-3830-D22DF271E752}"/>
              </a:ext>
            </a:extLst>
          </p:cNvPr>
          <p:cNvSpPr>
            <a:spLocks noGrp="1"/>
          </p:cNvSpPr>
          <p:nvPr>
            <p:ph idx="1"/>
          </p:nvPr>
        </p:nvSpPr>
        <p:spPr>
          <a:xfrm>
            <a:off x="838200" y="2548647"/>
            <a:ext cx="10515600" cy="3628316"/>
          </a:xfrm>
        </p:spPr>
        <p:txBody>
          <a:bodyPr>
            <a:normAutofit/>
          </a:bodyPr>
          <a:lstStyle/>
          <a:p>
            <a:pPr marL="0" indent="0" algn="ctr">
              <a:buNone/>
            </a:pPr>
            <a:r>
              <a:rPr lang="en-US" sz="4400" b="1" dirty="0"/>
              <a:t>Thank you</a:t>
            </a:r>
          </a:p>
          <a:p>
            <a:pPr marL="0" indent="0" algn="ctr">
              <a:buNone/>
            </a:pPr>
            <a:endParaRPr lang="en-US" sz="4400" b="1" dirty="0"/>
          </a:p>
          <a:p>
            <a:pPr marL="0" indent="0" algn="r">
              <a:buNone/>
            </a:pPr>
            <a:endParaRPr lang="en-US" sz="2000" i="1" dirty="0"/>
          </a:p>
          <a:p>
            <a:pPr marL="0" indent="0" algn="r">
              <a:buNone/>
            </a:pPr>
            <a:endParaRPr lang="en-US" sz="2000" i="1" dirty="0"/>
          </a:p>
          <a:p>
            <a:pPr marL="0" indent="0" algn="r">
              <a:buNone/>
            </a:pPr>
            <a:endParaRPr lang="en-US" sz="2000" i="1" dirty="0"/>
          </a:p>
          <a:p>
            <a:pPr marL="0" indent="0" algn="r">
              <a:buNone/>
            </a:pPr>
            <a:endParaRPr lang="en-US" sz="2000" i="1" dirty="0"/>
          </a:p>
          <a:p>
            <a:pPr marL="0" indent="0" algn="ctr">
              <a:buNone/>
            </a:pPr>
            <a:r>
              <a:rPr lang="en-US" sz="2000" i="1" dirty="0"/>
              <a:t>www.almitankers.gr</a:t>
            </a:r>
            <a:endParaRPr lang="el-GR" sz="2000" i="1" dirty="0"/>
          </a:p>
        </p:txBody>
      </p:sp>
    </p:spTree>
    <p:extLst>
      <p:ext uri="{BB962C8B-B14F-4D97-AF65-F5344CB8AC3E}">
        <p14:creationId xmlns:p14="http://schemas.microsoft.com/office/powerpoint/2010/main" val="416966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2AA67F-0E0D-E93D-316A-95379B1E32D7}"/>
              </a:ext>
            </a:extLst>
          </p:cNvPr>
          <p:cNvSpPr>
            <a:spLocks noGrp="1"/>
          </p:cNvSpPr>
          <p:nvPr>
            <p:ph idx="1"/>
          </p:nvPr>
        </p:nvSpPr>
        <p:spPr>
          <a:xfrm>
            <a:off x="838200" y="1176401"/>
            <a:ext cx="10515600" cy="4351338"/>
          </a:xfrm>
        </p:spPr>
        <p:txBody>
          <a:bodyPr/>
          <a:lstStyle/>
          <a:p>
            <a:pPr marL="0" indent="0" algn="just">
              <a:buNone/>
            </a:pPr>
            <a:r>
              <a:rPr lang="en-US" dirty="0">
                <a:effectLst/>
                <a:latin typeface="Aptos" panose="020B0004020202020204" pitchFamily="34" charset="0"/>
                <a:ea typeface="Aptos" panose="020B0004020202020204" pitchFamily="34" charset="0"/>
                <a:cs typeface="Times New Roman" panose="02020603050405020304" pitchFamily="18" charset="0"/>
              </a:rPr>
              <a:t>‘Stakeholder capitalism is driven by mutually beneficial relationships between companies and their employees, customers, suppliers and communities on which they rely to prosper. In today’s globally interconnected world, a company must create value for and be valued by its full range of stakeholders in order to deliver long term value for its shareholders. Make no mistake, the fair pursuit of profit is still what animates markets; and long-term profitability is the measure by which markets will ultimately determine your company’s success.’ </a:t>
            </a:r>
          </a:p>
          <a:p>
            <a:pPr marL="0" indent="0" algn="r">
              <a:buNone/>
            </a:pPr>
            <a:r>
              <a:rPr lang="en-US" sz="2000" dirty="0">
                <a:effectLst/>
                <a:latin typeface="Aptos" panose="020B0004020202020204" pitchFamily="34" charset="0"/>
                <a:ea typeface="Aptos" panose="020B0004020202020204" pitchFamily="34" charset="0"/>
                <a:cs typeface="Times New Roman" panose="02020603050405020304" pitchFamily="18" charset="0"/>
              </a:rPr>
              <a:t>Larry Fink, Chairman and CEO of BlackRock</a:t>
            </a:r>
            <a:endParaRPr lang="el-GR" sz="2000" dirty="0"/>
          </a:p>
        </p:txBody>
      </p:sp>
      <p:sp>
        <p:nvSpPr>
          <p:cNvPr id="2" name="TextBox 1">
            <a:extLst>
              <a:ext uri="{FF2B5EF4-FFF2-40B4-BE49-F238E27FC236}">
                <a16:creationId xmlns:a16="http://schemas.microsoft.com/office/drawing/2014/main" id="{9E975BB9-40B6-55A8-BBDB-6192DD8ABB7D}"/>
              </a:ext>
            </a:extLst>
          </p:cNvPr>
          <p:cNvSpPr txBox="1"/>
          <p:nvPr/>
        </p:nvSpPr>
        <p:spPr>
          <a:xfrm>
            <a:off x="838200" y="6254885"/>
            <a:ext cx="6809361" cy="400110"/>
          </a:xfrm>
          <a:prstGeom prst="rect">
            <a:avLst/>
          </a:prstGeom>
          <a:noFill/>
        </p:spPr>
        <p:txBody>
          <a:bodyPr wrap="square" rtlCol="0">
            <a:spAutoFit/>
          </a:bodyPr>
          <a:lstStyle/>
          <a:p>
            <a:r>
              <a:rPr lang="en-US" sz="1000" dirty="0"/>
              <a:t>Source: ‘How to integrate ESG into your organization’s DNA’ </a:t>
            </a:r>
            <a:r>
              <a:rPr lang="en-US" sz="1000" dirty="0">
                <a:effectLst/>
                <a:latin typeface="Aptos" panose="020B0004020202020204" pitchFamily="34" charset="0"/>
                <a:ea typeface="Aptos" panose="020B0004020202020204" pitchFamily="34" charset="0"/>
                <a:cs typeface="Times New Roman" panose="02020603050405020304" pitchFamily="18" charset="0"/>
              </a:rPr>
              <a:t>Andrea Barrack, Walid Hejazi and Susan </a:t>
            </a:r>
            <a:r>
              <a:rPr lang="en-US" sz="1000" dirty="0" err="1">
                <a:effectLst/>
                <a:latin typeface="Aptos" panose="020B0004020202020204" pitchFamily="34" charset="0"/>
                <a:ea typeface="Aptos" panose="020B0004020202020204" pitchFamily="34" charset="0"/>
                <a:cs typeface="Times New Roman" panose="02020603050405020304" pitchFamily="18" charset="0"/>
              </a:rPr>
              <a:t>McGeachie</a:t>
            </a:r>
            <a:r>
              <a:rPr lang="en-US" sz="1000" dirty="0">
                <a:latin typeface="Aptos" panose="020B0004020202020204" pitchFamily="34" charset="0"/>
                <a:ea typeface="Aptos" panose="020B0004020202020204" pitchFamily="34" charset="0"/>
                <a:cs typeface="Times New Roman" panose="02020603050405020304" pitchFamily="18" charset="0"/>
              </a:rPr>
              <a:t>,</a:t>
            </a:r>
            <a:r>
              <a:rPr lang="en-US" sz="1000" dirty="0">
                <a:effectLst/>
                <a:latin typeface="Aptos" panose="020B0004020202020204" pitchFamily="34" charset="0"/>
                <a:ea typeface="Aptos" panose="020B0004020202020204" pitchFamily="34" charset="0"/>
                <a:cs typeface="Times New Roman" panose="02020603050405020304" pitchFamily="18" charset="0"/>
              </a:rPr>
              <a:t> </a:t>
            </a:r>
            <a:r>
              <a:rPr lang="en-US" sz="1000" dirty="0" err="1"/>
              <a:t>Rotman</a:t>
            </a:r>
            <a:r>
              <a:rPr lang="en-US" sz="1000" dirty="0"/>
              <a:t> Management Magazine, Spring 2024 Issue</a:t>
            </a:r>
            <a:endParaRPr lang="el-GR" sz="1000" dirty="0"/>
          </a:p>
        </p:txBody>
      </p:sp>
    </p:spTree>
    <p:extLst>
      <p:ext uri="{BB962C8B-B14F-4D97-AF65-F5344CB8AC3E}">
        <p14:creationId xmlns:p14="http://schemas.microsoft.com/office/powerpoint/2010/main" val="79380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EDC59-BCB3-8897-4FAA-280AA2093C60}"/>
              </a:ext>
            </a:extLst>
          </p:cNvPr>
          <p:cNvSpPr>
            <a:spLocks noGrp="1"/>
          </p:cNvSpPr>
          <p:nvPr>
            <p:ph type="title"/>
          </p:nvPr>
        </p:nvSpPr>
        <p:spPr>
          <a:xfrm>
            <a:off x="623316" y="57103"/>
            <a:ext cx="10945368" cy="1325563"/>
          </a:xfrm>
        </p:spPr>
        <p:txBody>
          <a:bodyPr>
            <a:normAutofit/>
          </a:bodyPr>
          <a:lstStyle/>
          <a:p>
            <a:r>
              <a:rPr lang="en-US" sz="3600" dirty="0"/>
              <a:t>How do we link long term profitability with ESG initiatives?</a:t>
            </a:r>
            <a:endParaRPr lang="el-GR" sz="3600" dirty="0"/>
          </a:p>
        </p:txBody>
      </p:sp>
      <p:pic>
        <p:nvPicPr>
          <p:cNvPr id="7170" name="Picture 2" descr="V:\REFERENCE\Shipping Management Lectures-Grammenos\Triple Heli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592" y="919765"/>
            <a:ext cx="6663089" cy="57352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4053989" y="3314151"/>
            <a:ext cx="338554" cy="6749143"/>
          </a:xfrm>
          <a:prstGeom prst="rect">
            <a:avLst/>
          </a:prstGeom>
          <a:noFill/>
        </p:spPr>
        <p:txBody>
          <a:bodyPr vert="vert" wrap="square" rtlCol="0">
            <a:spAutoFit/>
          </a:bodyPr>
          <a:lstStyle/>
          <a:p>
            <a:r>
              <a:rPr lang="en-GB" sz="1000" dirty="0"/>
              <a:t>Source: http://www.sbs.ox.ac.uk/programmes/execed/amlp/programme-content-and-structure</a:t>
            </a:r>
            <a:endParaRPr lang="el-GR" sz="1000" dirty="0"/>
          </a:p>
        </p:txBody>
      </p:sp>
    </p:spTree>
    <p:extLst>
      <p:ext uri="{BB962C8B-B14F-4D97-AF65-F5344CB8AC3E}">
        <p14:creationId xmlns:p14="http://schemas.microsoft.com/office/powerpoint/2010/main" val="3569435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A752F-530F-AE2C-0385-E7D34E60A1B9}"/>
              </a:ext>
            </a:extLst>
          </p:cNvPr>
          <p:cNvSpPr>
            <a:spLocks noGrp="1"/>
          </p:cNvSpPr>
          <p:nvPr>
            <p:ph type="title"/>
          </p:nvPr>
        </p:nvSpPr>
        <p:spPr/>
        <p:txBody>
          <a:bodyPr/>
          <a:lstStyle/>
          <a:p>
            <a:r>
              <a:rPr lang="en-US" dirty="0"/>
              <a:t>Stakeholders - including</a:t>
            </a:r>
            <a:endParaRPr lang="el-GR" dirty="0"/>
          </a:p>
        </p:txBody>
      </p:sp>
      <p:sp>
        <p:nvSpPr>
          <p:cNvPr id="3" name="Content Placeholder 2">
            <a:extLst>
              <a:ext uri="{FF2B5EF4-FFF2-40B4-BE49-F238E27FC236}">
                <a16:creationId xmlns:a16="http://schemas.microsoft.com/office/drawing/2014/main" id="{6B21B0CE-0C71-D3A4-3F5C-71445E561A25}"/>
              </a:ext>
            </a:extLst>
          </p:cNvPr>
          <p:cNvSpPr>
            <a:spLocks noGrp="1"/>
          </p:cNvSpPr>
          <p:nvPr>
            <p:ph idx="1"/>
          </p:nvPr>
        </p:nvSpPr>
        <p:spPr>
          <a:xfrm>
            <a:off x="838200" y="1546698"/>
            <a:ext cx="10515600" cy="4630265"/>
          </a:xfrm>
        </p:spPr>
        <p:txBody>
          <a:bodyPr>
            <a:normAutofit fontScale="92500" lnSpcReduction="10000"/>
          </a:bodyPr>
          <a:lstStyle/>
          <a:p>
            <a:r>
              <a:rPr lang="en-US" dirty="0"/>
              <a:t>Seafarers and office employees</a:t>
            </a:r>
          </a:p>
          <a:p>
            <a:r>
              <a:rPr lang="en-US" dirty="0"/>
              <a:t>Charterers</a:t>
            </a:r>
          </a:p>
          <a:p>
            <a:r>
              <a:rPr lang="en-US" dirty="0"/>
              <a:t>Banks and Investors</a:t>
            </a:r>
          </a:p>
          <a:p>
            <a:r>
              <a:rPr lang="en-US" dirty="0"/>
              <a:t>Insurers</a:t>
            </a:r>
          </a:p>
          <a:p>
            <a:r>
              <a:rPr lang="en-US" dirty="0"/>
              <a:t>Vendors/Suppliers</a:t>
            </a:r>
          </a:p>
          <a:p>
            <a:r>
              <a:rPr lang="en-US" dirty="0"/>
              <a:t>Flag States</a:t>
            </a:r>
          </a:p>
          <a:p>
            <a:r>
              <a:rPr lang="en-US" dirty="0"/>
              <a:t>Regulators</a:t>
            </a:r>
          </a:p>
          <a:p>
            <a:r>
              <a:rPr lang="en-US" dirty="0"/>
              <a:t>Worldwide ‘Local’ Community</a:t>
            </a:r>
          </a:p>
          <a:p>
            <a:r>
              <a:rPr lang="en-US" dirty="0"/>
              <a:t>The younger generations, the so-called </a:t>
            </a:r>
            <a:r>
              <a:rPr lang="en-US" dirty="0" err="1"/>
              <a:t>Milenials</a:t>
            </a:r>
            <a:r>
              <a:rPr lang="en-US" dirty="0"/>
              <a:t> and </a:t>
            </a:r>
            <a:r>
              <a:rPr lang="en-US" dirty="0" err="1"/>
              <a:t>GenZs</a:t>
            </a:r>
            <a:r>
              <a:rPr lang="en-US" dirty="0"/>
              <a:t> that are twice as likely to use an ESG lens when making their investment decisions. </a:t>
            </a:r>
            <a:r>
              <a:rPr lang="en-US" sz="2200" dirty="0"/>
              <a:t>(</a:t>
            </a:r>
            <a:r>
              <a:rPr lang="en-US" sz="2200" dirty="0">
                <a:effectLst/>
                <a:latin typeface="Aptos" panose="020B0004020202020204" pitchFamily="34" charset="0"/>
                <a:ea typeface="Aptos" panose="020B0004020202020204" pitchFamily="34" charset="0"/>
                <a:cs typeface="Times New Roman" panose="02020603050405020304" pitchFamily="18" charset="0"/>
              </a:rPr>
              <a:t>Andrea Barrack, Walid Hejazi and Susan </a:t>
            </a:r>
            <a:r>
              <a:rPr lang="en-US" sz="2200" dirty="0" err="1">
                <a:effectLst/>
                <a:latin typeface="Aptos" panose="020B0004020202020204" pitchFamily="34" charset="0"/>
                <a:ea typeface="Aptos" panose="020B0004020202020204" pitchFamily="34" charset="0"/>
                <a:cs typeface="Times New Roman" panose="02020603050405020304" pitchFamily="18" charset="0"/>
              </a:rPr>
              <a:t>McGeachie</a:t>
            </a:r>
            <a:r>
              <a:rPr lang="en-US" sz="2200" dirty="0">
                <a:effectLst/>
                <a:latin typeface="Aptos" panose="020B0004020202020204" pitchFamily="34" charset="0"/>
                <a:ea typeface="Aptos" panose="020B0004020202020204" pitchFamily="34" charset="0"/>
                <a:cs typeface="Times New Roman" panose="02020603050405020304" pitchFamily="18" charset="0"/>
              </a:rPr>
              <a:t>)</a:t>
            </a:r>
            <a:endParaRPr lang="en-US" sz="2200" dirty="0"/>
          </a:p>
          <a:p>
            <a:endParaRPr lang="el-GR" dirty="0"/>
          </a:p>
        </p:txBody>
      </p:sp>
      <p:sp>
        <p:nvSpPr>
          <p:cNvPr id="4" name="TextBox 3">
            <a:extLst>
              <a:ext uri="{FF2B5EF4-FFF2-40B4-BE49-F238E27FC236}">
                <a16:creationId xmlns:a16="http://schemas.microsoft.com/office/drawing/2014/main" id="{07D0AA82-591F-B2B6-8DDB-44CD845FF345}"/>
              </a:ext>
            </a:extLst>
          </p:cNvPr>
          <p:cNvSpPr txBox="1"/>
          <p:nvPr/>
        </p:nvSpPr>
        <p:spPr>
          <a:xfrm>
            <a:off x="749030" y="6292820"/>
            <a:ext cx="6809361" cy="400110"/>
          </a:xfrm>
          <a:prstGeom prst="rect">
            <a:avLst/>
          </a:prstGeom>
          <a:noFill/>
        </p:spPr>
        <p:txBody>
          <a:bodyPr wrap="square" rtlCol="0">
            <a:spAutoFit/>
          </a:bodyPr>
          <a:lstStyle/>
          <a:p>
            <a:r>
              <a:rPr lang="en-US" sz="1000" dirty="0"/>
              <a:t>Source: ‘How to integrate ESG into your organization’s DNA’, </a:t>
            </a:r>
            <a:r>
              <a:rPr lang="en-US" sz="1000" dirty="0">
                <a:effectLst/>
                <a:latin typeface="Aptos" panose="020B0004020202020204" pitchFamily="34" charset="0"/>
                <a:ea typeface="Aptos" panose="020B0004020202020204" pitchFamily="34" charset="0"/>
                <a:cs typeface="Times New Roman" panose="02020603050405020304" pitchFamily="18" charset="0"/>
              </a:rPr>
              <a:t>Andrea Barrack, Walid Hejazi and Susan </a:t>
            </a:r>
            <a:r>
              <a:rPr lang="en-US" sz="1000" dirty="0" err="1">
                <a:effectLst/>
                <a:latin typeface="Aptos" panose="020B0004020202020204" pitchFamily="34" charset="0"/>
                <a:ea typeface="Aptos" panose="020B0004020202020204" pitchFamily="34" charset="0"/>
                <a:cs typeface="Times New Roman" panose="02020603050405020304" pitchFamily="18" charset="0"/>
              </a:rPr>
              <a:t>McGeachie</a:t>
            </a:r>
            <a:r>
              <a:rPr lang="en-US" sz="1000" dirty="0">
                <a:latin typeface="Aptos" panose="020B0004020202020204" pitchFamily="34" charset="0"/>
                <a:ea typeface="Aptos" panose="020B0004020202020204" pitchFamily="34" charset="0"/>
                <a:cs typeface="Times New Roman" panose="02020603050405020304" pitchFamily="18" charset="0"/>
              </a:rPr>
              <a:t>,</a:t>
            </a:r>
            <a:r>
              <a:rPr lang="en-US" sz="1000" dirty="0">
                <a:effectLst/>
                <a:latin typeface="Aptos" panose="020B0004020202020204" pitchFamily="34" charset="0"/>
                <a:ea typeface="Aptos" panose="020B0004020202020204" pitchFamily="34" charset="0"/>
                <a:cs typeface="Times New Roman" panose="02020603050405020304" pitchFamily="18" charset="0"/>
              </a:rPr>
              <a:t> </a:t>
            </a:r>
            <a:r>
              <a:rPr lang="en-US" sz="1000" dirty="0" err="1"/>
              <a:t>Rotman</a:t>
            </a:r>
            <a:r>
              <a:rPr lang="en-US" sz="1000" dirty="0"/>
              <a:t> Management Magazine, Spring 2024 Issue</a:t>
            </a:r>
            <a:endParaRPr lang="el-GR" sz="1000" dirty="0"/>
          </a:p>
        </p:txBody>
      </p:sp>
    </p:spTree>
    <p:extLst>
      <p:ext uri="{BB962C8B-B14F-4D97-AF65-F5344CB8AC3E}">
        <p14:creationId xmlns:p14="http://schemas.microsoft.com/office/powerpoint/2010/main" val="6283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txBox="1">
            <a:spLocks noChangeArrowheads="1"/>
          </p:cNvSpPr>
          <p:nvPr/>
        </p:nvSpPr>
        <p:spPr bwMode="auto">
          <a:xfrm>
            <a:off x="2057400" y="308033"/>
            <a:ext cx="67818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900" b="1" dirty="0">
                <a:solidFill>
                  <a:srgbClr val="008DD0"/>
                </a:solidFill>
              </a:rPr>
              <a:t>Zero Incident – Trajectory</a:t>
            </a:r>
            <a:endParaRPr lang="en-US" sz="2900" b="1" dirty="0">
              <a:solidFill>
                <a:srgbClr val="008DD0"/>
              </a:solidFill>
            </a:endParaRPr>
          </a:p>
        </p:txBody>
      </p:sp>
      <p:sp>
        <p:nvSpPr>
          <p:cNvPr id="3" name="TextBox 2"/>
          <p:cNvSpPr txBox="1"/>
          <p:nvPr/>
        </p:nvSpPr>
        <p:spPr>
          <a:xfrm>
            <a:off x="2057400" y="1066800"/>
            <a:ext cx="8153400" cy="5355312"/>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0070C0"/>
                </a:solidFill>
              </a:rPr>
              <a:t>Zero Incident  = Safety Excellence  </a:t>
            </a:r>
          </a:p>
          <a:p>
            <a:pPr marL="285750" indent="-285750">
              <a:buFont typeface="Arial" panose="020B0604020202020204" pitchFamily="34" charset="0"/>
              <a:buChar char="•"/>
            </a:pPr>
            <a:endParaRPr lang="en-GB" b="1" dirty="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r>
              <a:rPr lang="en-GB" b="1" dirty="0">
                <a:solidFill>
                  <a:srgbClr val="0070C0"/>
                </a:solidFill>
              </a:rPr>
              <a:t>Zero Incident Trajectory </a:t>
            </a: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r>
              <a:rPr lang="en-GB" b="1" dirty="0">
                <a:solidFill>
                  <a:srgbClr val="0070C0"/>
                </a:solidFill>
              </a:rPr>
              <a:t>Truly excellent safety organizations don't just get to zero; they know exactly how to duplicate and improve their success.</a:t>
            </a: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a:solidFill>
                <a:prstClr val="black"/>
              </a:solidFill>
            </a:endParaRPr>
          </a:p>
        </p:txBody>
      </p:sp>
      <p:graphicFrame>
        <p:nvGraphicFramePr>
          <p:cNvPr id="4" name="Diagram 3"/>
          <p:cNvGraphicFramePr/>
          <p:nvPr/>
        </p:nvGraphicFramePr>
        <p:xfrm>
          <a:off x="3352800" y="2069078"/>
          <a:ext cx="5829300" cy="3350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091432" y="6470233"/>
            <a:ext cx="8424168" cy="246221"/>
          </a:xfrm>
          <a:prstGeom prst="rect">
            <a:avLst/>
          </a:prstGeom>
          <a:noFill/>
        </p:spPr>
        <p:txBody>
          <a:bodyPr wrap="square" rtlCol="0">
            <a:spAutoFit/>
          </a:bodyPr>
          <a:lstStyle/>
          <a:p>
            <a:r>
              <a:rPr lang="en-US" sz="1000" dirty="0"/>
              <a:t>Source: Captain Anuj Gupta, Team Lead Operator Interface and Marine Advocacy,  International Marine Transportation Ltd.  </a:t>
            </a:r>
          </a:p>
        </p:txBody>
      </p:sp>
    </p:spTree>
    <p:extLst>
      <p:ext uri="{BB962C8B-B14F-4D97-AF65-F5344CB8AC3E}">
        <p14:creationId xmlns:p14="http://schemas.microsoft.com/office/powerpoint/2010/main" val="303891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DF7EE-89C1-EBCF-2832-8869DBD289E5}"/>
              </a:ext>
            </a:extLst>
          </p:cNvPr>
          <p:cNvSpPr>
            <a:spLocks noGrp="1"/>
          </p:cNvSpPr>
          <p:nvPr>
            <p:ph type="title"/>
          </p:nvPr>
        </p:nvSpPr>
        <p:spPr/>
        <p:txBody>
          <a:bodyPr>
            <a:normAutofit/>
          </a:bodyPr>
          <a:lstStyle/>
          <a:p>
            <a:pPr marL="0" indent="0" algn="ctr"/>
            <a:r>
              <a:rPr lang="en-US" sz="4400" dirty="0"/>
              <a:t>Why invest in developing such a culture? </a:t>
            </a:r>
            <a:br>
              <a:rPr lang="en-US" sz="4400" dirty="0"/>
            </a:br>
            <a:endParaRPr lang="el-GR" dirty="0"/>
          </a:p>
        </p:txBody>
      </p:sp>
      <p:pic>
        <p:nvPicPr>
          <p:cNvPr id="4" name="Picture 2" descr="Peter Drucker famously said that culture eats strategy for breakfast">
            <a:extLst>
              <a:ext uri="{FF2B5EF4-FFF2-40B4-BE49-F238E27FC236}">
                <a16:creationId xmlns:a16="http://schemas.microsoft.com/office/drawing/2014/main" id="{81047E93-BE01-B7C9-0837-D25ECC60D1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045" y="1130681"/>
            <a:ext cx="8953910" cy="4439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043FF9B-E7DE-0DC3-0CC9-D811CF690F52}"/>
              </a:ext>
            </a:extLst>
          </p:cNvPr>
          <p:cNvSpPr txBox="1"/>
          <p:nvPr/>
        </p:nvSpPr>
        <p:spPr>
          <a:xfrm>
            <a:off x="8750701" y="4970061"/>
            <a:ext cx="1362456" cy="600164"/>
          </a:xfrm>
          <a:prstGeom prst="rect">
            <a:avLst/>
          </a:prstGeom>
          <a:noFill/>
        </p:spPr>
        <p:txBody>
          <a:bodyPr wrap="square" rtlCol="0">
            <a:spAutoFit/>
          </a:bodyPr>
          <a:lstStyle/>
          <a:p>
            <a:r>
              <a:rPr lang="en-US" sz="1500" i="1" dirty="0">
                <a:solidFill>
                  <a:schemeClr val="bg1"/>
                </a:solidFill>
              </a:rPr>
              <a:t>Peter Drucker</a:t>
            </a:r>
          </a:p>
          <a:p>
            <a:endParaRPr lang="el-GR" dirty="0"/>
          </a:p>
        </p:txBody>
      </p:sp>
    </p:spTree>
    <p:extLst>
      <p:ext uri="{BB962C8B-B14F-4D97-AF65-F5344CB8AC3E}">
        <p14:creationId xmlns:p14="http://schemas.microsoft.com/office/powerpoint/2010/main" val="129159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C6B5-97D9-FDA8-E894-5FB8D7C60810}"/>
              </a:ext>
            </a:extLst>
          </p:cNvPr>
          <p:cNvSpPr>
            <a:spLocks noGrp="1"/>
          </p:cNvSpPr>
          <p:nvPr>
            <p:ph type="title"/>
          </p:nvPr>
        </p:nvSpPr>
        <p:spPr>
          <a:xfrm>
            <a:off x="104661" y="338180"/>
            <a:ext cx="6545093" cy="1325563"/>
          </a:xfrm>
        </p:spPr>
        <p:txBody>
          <a:bodyPr>
            <a:normAutofit/>
          </a:bodyPr>
          <a:lstStyle/>
          <a:p>
            <a:r>
              <a:rPr lang="en-US" sz="4300" dirty="0"/>
              <a:t>How to build such a culture?</a:t>
            </a:r>
            <a:endParaRPr lang="el-GR" sz="4300" dirty="0"/>
          </a:p>
        </p:txBody>
      </p:sp>
      <p:sp>
        <p:nvSpPr>
          <p:cNvPr id="3" name="Content Placeholder 2">
            <a:extLst>
              <a:ext uri="{FF2B5EF4-FFF2-40B4-BE49-F238E27FC236}">
                <a16:creationId xmlns:a16="http://schemas.microsoft.com/office/drawing/2014/main" id="{973050A8-6AD9-0840-B41E-5E1934DDF564}"/>
              </a:ext>
            </a:extLst>
          </p:cNvPr>
          <p:cNvSpPr>
            <a:spLocks noGrp="1"/>
          </p:cNvSpPr>
          <p:nvPr>
            <p:ph idx="1"/>
          </p:nvPr>
        </p:nvSpPr>
        <p:spPr>
          <a:xfrm>
            <a:off x="369651" y="2395728"/>
            <a:ext cx="5982511" cy="3781235"/>
          </a:xfrm>
        </p:spPr>
        <p:txBody>
          <a:bodyPr>
            <a:normAutofit/>
          </a:bodyPr>
          <a:lstStyle/>
          <a:p>
            <a:pPr>
              <a:lnSpc>
                <a:spcPct val="150000"/>
              </a:lnSpc>
              <a:spcBef>
                <a:spcPts val="0"/>
              </a:spcBef>
            </a:pPr>
            <a:r>
              <a:rPr lang="en-US" dirty="0"/>
              <a:t>Company’s Purpose</a:t>
            </a:r>
          </a:p>
          <a:p>
            <a:pPr>
              <a:lnSpc>
                <a:spcPct val="150000"/>
              </a:lnSpc>
              <a:spcBef>
                <a:spcPts val="0"/>
              </a:spcBef>
            </a:pPr>
            <a:r>
              <a:rPr lang="en-US" dirty="0"/>
              <a:t>Company’s Vision and Mission</a:t>
            </a:r>
          </a:p>
          <a:p>
            <a:pPr>
              <a:lnSpc>
                <a:spcPct val="150000"/>
              </a:lnSpc>
              <a:spcBef>
                <a:spcPts val="0"/>
              </a:spcBef>
            </a:pPr>
            <a:r>
              <a:rPr lang="en-US" dirty="0"/>
              <a:t>Aim to deliver above expectations</a:t>
            </a:r>
          </a:p>
          <a:p>
            <a:r>
              <a:rPr lang="en-US" dirty="0"/>
              <a:t>Values and Behaviours</a:t>
            </a:r>
          </a:p>
          <a:p>
            <a:pPr marL="0" indent="0">
              <a:buNone/>
            </a:pPr>
            <a:endParaRPr lang="en-US" dirty="0"/>
          </a:p>
          <a:p>
            <a:endParaRPr lang="el-GR" dirty="0"/>
          </a:p>
        </p:txBody>
      </p:sp>
      <p:pic>
        <p:nvPicPr>
          <p:cNvPr id="7" name="Picture 6">
            <a:extLst>
              <a:ext uri="{FF2B5EF4-FFF2-40B4-BE49-F238E27FC236}">
                <a16:creationId xmlns:a16="http://schemas.microsoft.com/office/drawing/2014/main" id="{2A33E173-70B7-8E75-FFA3-7D8490467A26}"/>
              </a:ext>
            </a:extLst>
          </p:cNvPr>
          <p:cNvPicPr>
            <a:picLocks noChangeAspect="1"/>
          </p:cNvPicPr>
          <p:nvPr/>
        </p:nvPicPr>
        <p:blipFill>
          <a:blip r:embed="rId3"/>
          <a:stretch>
            <a:fillRect/>
          </a:stretch>
        </p:blipFill>
        <p:spPr>
          <a:xfrm>
            <a:off x="36681" y="1777323"/>
            <a:ext cx="6648450" cy="504825"/>
          </a:xfrm>
          <a:prstGeom prst="rect">
            <a:avLst/>
          </a:prstGeom>
        </p:spPr>
      </p:pic>
      <p:pic>
        <p:nvPicPr>
          <p:cNvPr id="9" name="Picture 8">
            <a:extLst>
              <a:ext uri="{FF2B5EF4-FFF2-40B4-BE49-F238E27FC236}">
                <a16:creationId xmlns:a16="http://schemas.microsoft.com/office/drawing/2014/main" id="{11B07C19-D401-973A-631C-C47DEA320DDF}"/>
              </a:ext>
            </a:extLst>
          </p:cNvPr>
          <p:cNvPicPr>
            <a:picLocks noChangeAspect="1"/>
          </p:cNvPicPr>
          <p:nvPr/>
        </p:nvPicPr>
        <p:blipFill>
          <a:blip r:embed="rId4"/>
          <a:stretch>
            <a:fillRect/>
          </a:stretch>
        </p:blipFill>
        <p:spPr>
          <a:xfrm>
            <a:off x="6617151" y="505838"/>
            <a:ext cx="5415253" cy="6123562"/>
          </a:xfrm>
          <a:prstGeom prst="rect">
            <a:avLst/>
          </a:prstGeom>
        </p:spPr>
      </p:pic>
      <p:pic>
        <p:nvPicPr>
          <p:cNvPr id="5" name="Picture 4">
            <a:extLst>
              <a:ext uri="{FF2B5EF4-FFF2-40B4-BE49-F238E27FC236}">
                <a16:creationId xmlns:a16="http://schemas.microsoft.com/office/drawing/2014/main" id="{7097EAA3-2786-9409-E289-5F6122DAD0A0}"/>
              </a:ext>
            </a:extLst>
          </p:cNvPr>
          <p:cNvPicPr>
            <a:picLocks noChangeAspect="1"/>
          </p:cNvPicPr>
          <p:nvPr/>
        </p:nvPicPr>
        <p:blipFill>
          <a:blip r:embed="rId5"/>
          <a:stretch>
            <a:fillRect/>
          </a:stretch>
        </p:blipFill>
        <p:spPr>
          <a:xfrm>
            <a:off x="104661" y="5012619"/>
            <a:ext cx="6469389" cy="903697"/>
          </a:xfrm>
          <a:prstGeom prst="rect">
            <a:avLst/>
          </a:prstGeom>
        </p:spPr>
      </p:pic>
      <p:sp>
        <p:nvSpPr>
          <p:cNvPr id="4" name="TextBox 3">
            <a:extLst>
              <a:ext uri="{FF2B5EF4-FFF2-40B4-BE49-F238E27FC236}">
                <a16:creationId xmlns:a16="http://schemas.microsoft.com/office/drawing/2014/main" id="{BFA0D41D-B508-7F79-7B50-94BBA7600818}"/>
              </a:ext>
            </a:extLst>
          </p:cNvPr>
          <p:cNvSpPr txBox="1"/>
          <p:nvPr/>
        </p:nvSpPr>
        <p:spPr>
          <a:xfrm>
            <a:off x="0" y="6457426"/>
            <a:ext cx="6809361" cy="246221"/>
          </a:xfrm>
          <a:prstGeom prst="rect">
            <a:avLst/>
          </a:prstGeom>
          <a:noFill/>
        </p:spPr>
        <p:txBody>
          <a:bodyPr wrap="square" rtlCol="0">
            <a:spAutoFit/>
          </a:bodyPr>
          <a:lstStyle/>
          <a:p>
            <a:r>
              <a:rPr lang="en-US" sz="1000" dirty="0"/>
              <a:t>Source: www.almitankers.gr</a:t>
            </a:r>
            <a:endParaRPr lang="el-GR" sz="1000" dirty="0"/>
          </a:p>
        </p:txBody>
      </p:sp>
    </p:spTree>
    <p:extLst>
      <p:ext uri="{BB962C8B-B14F-4D97-AF65-F5344CB8AC3E}">
        <p14:creationId xmlns:p14="http://schemas.microsoft.com/office/powerpoint/2010/main" val="353836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65BBEF-3D65-1056-6D7E-D62F7C4065B4}"/>
              </a:ext>
            </a:extLst>
          </p:cNvPr>
          <p:cNvSpPr>
            <a:spLocks noGrp="1"/>
          </p:cNvSpPr>
          <p:nvPr>
            <p:ph idx="1"/>
          </p:nvPr>
        </p:nvSpPr>
        <p:spPr/>
        <p:txBody>
          <a:bodyPr>
            <a:normAutofit fontScale="92500" lnSpcReduction="20000"/>
          </a:bodyPr>
          <a:lstStyle/>
          <a:p>
            <a:pPr>
              <a:lnSpc>
                <a:spcPct val="150000"/>
              </a:lnSpc>
              <a:spcBef>
                <a:spcPts val="0"/>
              </a:spcBef>
            </a:pPr>
            <a:r>
              <a:rPr lang="en-US" dirty="0"/>
              <a:t>Have a robust system and policies </a:t>
            </a:r>
          </a:p>
          <a:p>
            <a:pPr marL="0" indent="0">
              <a:lnSpc>
                <a:spcPct val="150000"/>
              </a:lnSpc>
              <a:spcBef>
                <a:spcPts val="0"/>
              </a:spcBef>
              <a:buNone/>
            </a:pPr>
            <a:r>
              <a:rPr lang="en-US" dirty="0"/>
              <a:t>in place regarding Safety </a:t>
            </a:r>
          </a:p>
          <a:p>
            <a:pPr>
              <a:lnSpc>
                <a:spcPct val="150000"/>
              </a:lnSpc>
              <a:spcBef>
                <a:spcPts val="0"/>
              </a:spcBef>
            </a:pPr>
            <a:r>
              <a:rPr lang="en-US" dirty="0"/>
              <a:t>ISO Certifications:</a:t>
            </a:r>
          </a:p>
          <a:p>
            <a:pPr lvl="1">
              <a:lnSpc>
                <a:spcPct val="150000"/>
              </a:lnSpc>
              <a:spcBef>
                <a:spcPts val="0"/>
              </a:spcBef>
            </a:pPr>
            <a:r>
              <a:rPr lang="en-US" sz="1500" dirty="0">
                <a:effectLst/>
                <a:latin typeface="Aptos" panose="020B0004020202020204" pitchFamily="34" charset="0"/>
                <a:ea typeface="Aptos" panose="020B0004020202020204" pitchFamily="34" charset="0"/>
                <a:cs typeface="Times New Roman" panose="02020603050405020304" pitchFamily="18" charset="0"/>
              </a:rPr>
              <a:t>Quality Assurance</a:t>
            </a:r>
          </a:p>
          <a:p>
            <a:pPr lvl="1">
              <a:lnSpc>
                <a:spcPct val="150000"/>
              </a:lnSpc>
              <a:spcBef>
                <a:spcPts val="0"/>
              </a:spcBef>
            </a:pPr>
            <a:r>
              <a:rPr lang="en-US" sz="1500" dirty="0">
                <a:effectLst/>
                <a:latin typeface="Aptos" panose="020B0004020202020204" pitchFamily="34" charset="0"/>
                <a:ea typeface="Aptos" panose="020B0004020202020204" pitchFamily="34" charset="0"/>
                <a:cs typeface="Times New Roman" panose="02020603050405020304" pitchFamily="18" charset="0"/>
              </a:rPr>
              <a:t>Health &amp; Safety at Work</a:t>
            </a:r>
          </a:p>
          <a:p>
            <a:pPr lvl="1">
              <a:lnSpc>
                <a:spcPct val="150000"/>
              </a:lnSpc>
              <a:spcBef>
                <a:spcPts val="0"/>
              </a:spcBef>
            </a:pPr>
            <a:r>
              <a:rPr lang="en-US" sz="1500" dirty="0">
                <a:effectLst/>
                <a:latin typeface="Aptos" panose="020B0004020202020204" pitchFamily="34" charset="0"/>
                <a:ea typeface="Aptos" panose="020B0004020202020204" pitchFamily="34" charset="0"/>
                <a:cs typeface="Times New Roman" panose="02020603050405020304" pitchFamily="18" charset="0"/>
              </a:rPr>
              <a:t>Environmental Management</a:t>
            </a:r>
          </a:p>
          <a:p>
            <a:pPr lvl="1">
              <a:lnSpc>
                <a:spcPct val="150000"/>
              </a:lnSpc>
              <a:spcBef>
                <a:spcPts val="0"/>
              </a:spcBef>
            </a:pPr>
            <a:r>
              <a:rPr lang="en-US" sz="1500" dirty="0"/>
              <a:t>Energy Efficiency</a:t>
            </a:r>
          </a:p>
          <a:p>
            <a:pPr lvl="1">
              <a:lnSpc>
                <a:spcPct val="150000"/>
              </a:lnSpc>
              <a:spcBef>
                <a:spcPts val="0"/>
              </a:spcBef>
            </a:pPr>
            <a:r>
              <a:rPr lang="en-US" sz="1500" dirty="0"/>
              <a:t>Cyber Security</a:t>
            </a:r>
          </a:p>
          <a:p>
            <a:pPr lvl="1">
              <a:lnSpc>
                <a:spcPct val="150000"/>
              </a:lnSpc>
              <a:spcBef>
                <a:spcPts val="0"/>
              </a:spcBef>
            </a:pPr>
            <a:r>
              <a:rPr lang="en-US" sz="1500" dirty="0"/>
              <a:t>Business Continuity</a:t>
            </a:r>
          </a:p>
          <a:p>
            <a:pPr>
              <a:lnSpc>
                <a:spcPct val="150000"/>
              </a:lnSpc>
              <a:spcBef>
                <a:spcPts val="0"/>
              </a:spcBef>
            </a:pPr>
            <a:r>
              <a:rPr lang="en-US" dirty="0"/>
              <a:t>Investors in People (IIP) Standard</a:t>
            </a:r>
          </a:p>
          <a:p>
            <a:pPr>
              <a:lnSpc>
                <a:spcPct val="150000"/>
              </a:lnSpc>
              <a:spcBef>
                <a:spcPts val="0"/>
              </a:spcBef>
            </a:pPr>
            <a:r>
              <a:rPr lang="en-US" dirty="0"/>
              <a:t>‘We Invest in Well-being’ Accreditation</a:t>
            </a:r>
          </a:p>
          <a:p>
            <a:pPr>
              <a:lnSpc>
                <a:spcPct val="150000"/>
              </a:lnSpc>
              <a:spcBef>
                <a:spcPts val="0"/>
              </a:spcBef>
            </a:pPr>
            <a:endParaRPr lang="en-US" dirty="0"/>
          </a:p>
          <a:p>
            <a:pPr>
              <a:lnSpc>
                <a:spcPct val="150000"/>
              </a:lnSpc>
              <a:spcBef>
                <a:spcPts val="0"/>
              </a:spcBef>
            </a:pPr>
            <a:endParaRPr lang="en-US" dirty="0"/>
          </a:p>
          <a:p>
            <a:endParaRPr lang="el-GR" dirty="0"/>
          </a:p>
        </p:txBody>
      </p:sp>
      <p:pic>
        <p:nvPicPr>
          <p:cNvPr id="7" name="Picture 6">
            <a:extLst>
              <a:ext uri="{FF2B5EF4-FFF2-40B4-BE49-F238E27FC236}">
                <a16:creationId xmlns:a16="http://schemas.microsoft.com/office/drawing/2014/main" id="{1FBB038D-9F4B-5B75-6650-345D728C4622}"/>
              </a:ext>
            </a:extLst>
          </p:cNvPr>
          <p:cNvPicPr>
            <a:picLocks noChangeAspect="1"/>
          </p:cNvPicPr>
          <p:nvPr/>
        </p:nvPicPr>
        <p:blipFill>
          <a:blip r:embed="rId3"/>
          <a:stretch>
            <a:fillRect/>
          </a:stretch>
        </p:blipFill>
        <p:spPr>
          <a:xfrm>
            <a:off x="6932578" y="2093246"/>
            <a:ext cx="4200525" cy="3124200"/>
          </a:xfrm>
          <a:prstGeom prst="rect">
            <a:avLst/>
          </a:prstGeom>
        </p:spPr>
      </p:pic>
      <p:sp>
        <p:nvSpPr>
          <p:cNvPr id="11" name="TextBox 10">
            <a:extLst>
              <a:ext uri="{FF2B5EF4-FFF2-40B4-BE49-F238E27FC236}">
                <a16:creationId xmlns:a16="http://schemas.microsoft.com/office/drawing/2014/main" id="{42C3CD46-9322-4BF3-B81B-91DBA9A81ECB}"/>
              </a:ext>
            </a:extLst>
          </p:cNvPr>
          <p:cNvSpPr txBox="1"/>
          <p:nvPr/>
        </p:nvSpPr>
        <p:spPr>
          <a:xfrm>
            <a:off x="525294" y="748956"/>
            <a:ext cx="6407284" cy="754053"/>
          </a:xfrm>
          <a:prstGeom prst="rect">
            <a:avLst/>
          </a:prstGeom>
          <a:noFill/>
        </p:spPr>
        <p:txBody>
          <a:bodyPr wrap="square">
            <a:spAutoFit/>
          </a:bodyPr>
          <a:lstStyle/>
          <a:p>
            <a:r>
              <a:rPr kumimoji="0" lang="en-US" sz="4300" b="0" i="0" u="none" strike="noStrike" kern="1200" cap="none" spc="0" normalizeH="0" baseline="0" noProof="0" dirty="0">
                <a:ln>
                  <a:noFill/>
                </a:ln>
                <a:solidFill>
                  <a:prstClr val="black"/>
                </a:solidFill>
                <a:effectLst/>
                <a:uLnTx/>
                <a:uFillTx/>
                <a:latin typeface="Aptos Display" panose="02110004020202020204"/>
                <a:ea typeface="+mj-ea"/>
                <a:cs typeface="+mj-cs"/>
              </a:rPr>
              <a:t>How to build such a culture?</a:t>
            </a:r>
            <a:endParaRPr lang="el-GR" dirty="0"/>
          </a:p>
        </p:txBody>
      </p:sp>
      <p:sp>
        <p:nvSpPr>
          <p:cNvPr id="2" name="TextBox 1">
            <a:extLst>
              <a:ext uri="{FF2B5EF4-FFF2-40B4-BE49-F238E27FC236}">
                <a16:creationId xmlns:a16="http://schemas.microsoft.com/office/drawing/2014/main" id="{19E8C5FF-5DFB-AD71-20F6-070F43C942EA}"/>
              </a:ext>
            </a:extLst>
          </p:cNvPr>
          <p:cNvSpPr txBox="1"/>
          <p:nvPr/>
        </p:nvSpPr>
        <p:spPr>
          <a:xfrm>
            <a:off x="0" y="6457426"/>
            <a:ext cx="6809361" cy="246221"/>
          </a:xfrm>
          <a:prstGeom prst="rect">
            <a:avLst/>
          </a:prstGeom>
          <a:noFill/>
        </p:spPr>
        <p:txBody>
          <a:bodyPr wrap="square" rtlCol="0">
            <a:spAutoFit/>
          </a:bodyPr>
          <a:lstStyle/>
          <a:p>
            <a:r>
              <a:rPr lang="en-US" sz="1000" dirty="0"/>
              <a:t>Source: www.almitankers.gr</a:t>
            </a:r>
            <a:endParaRPr lang="el-GR" sz="1000" dirty="0"/>
          </a:p>
        </p:txBody>
      </p:sp>
    </p:spTree>
    <p:extLst>
      <p:ext uri="{BB962C8B-B14F-4D97-AF65-F5344CB8AC3E}">
        <p14:creationId xmlns:p14="http://schemas.microsoft.com/office/powerpoint/2010/main" val="3869855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CB641556AA8542A5A4F91D9F16733D" ma:contentTypeVersion="18" ma:contentTypeDescription="Create a new document." ma:contentTypeScope="" ma:versionID="5b16cd1b6496ed9c9bffb303cdaf1f13">
  <xsd:schema xmlns:xsd="http://www.w3.org/2001/XMLSchema" xmlns:xs="http://www.w3.org/2001/XMLSchema" xmlns:p="http://schemas.microsoft.com/office/2006/metadata/properties" xmlns:ns3="302c97a9-64da-463f-bf0a-400bdefbae0c" xmlns:ns4="847d6b0e-d918-414d-87dc-7efa2cf87afc" targetNamespace="http://schemas.microsoft.com/office/2006/metadata/properties" ma:root="true" ma:fieldsID="42c4edfe20dfabf9aec817bdbfc7f61e" ns3:_="" ns4:_="">
    <xsd:import namespace="302c97a9-64da-463f-bf0a-400bdefbae0c"/>
    <xsd:import namespace="847d6b0e-d918-414d-87dc-7efa2cf87af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2c97a9-64da-463f-bf0a-400bdefbae0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7d6b0e-d918-414d-87dc-7efa2cf87af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sisl xmlns:xsd="http://www.w3.org/2001/XMLSchema" xmlns:xsi="http://www.w3.org/2001/XMLSchema-instance" xmlns="http://www.boldonjames.com/2008/01/sie/internal/label" sislVersion="0" policy="f8157197-ad36-4e46-a732-ebade2a318d5" origin="userSelected">
  <element uid="id_classification_internalonly" value=""/>
</sisl>
</file>

<file path=customXml/item3.xml><?xml version="1.0" encoding="utf-8"?>
<p:properties xmlns:p="http://schemas.microsoft.com/office/2006/metadata/properties" xmlns:xsi="http://www.w3.org/2001/XMLSchema-instance" xmlns:pc="http://schemas.microsoft.com/office/infopath/2007/PartnerControls">
  <documentManagement>
    <_activity xmlns="847d6b0e-d918-414d-87dc-7efa2cf87afc"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075392-E95E-492E-9436-DA3C3C5070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2c97a9-64da-463f-bf0a-400bdefbae0c"/>
    <ds:schemaRef ds:uri="847d6b0e-d918-414d-87dc-7efa2cf87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F3A0FE-9D78-4384-822B-57808FAEB2FA}">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E57D1E6A-F603-40E0-A98C-831A6673F5B2}">
  <ds:schemaRefs>
    <ds:schemaRef ds:uri="http://purl.org/dc/elements/1.1/"/>
    <ds:schemaRef ds:uri="http://schemas.microsoft.com/office/2006/metadata/properties"/>
    <ds:schemaRef ds:uri="http://purl.org/dc/terms/"/>
    <ds:schemaRef ds:uri="302c97a9-64da-463f-bf0a-400bdefbae0c"/>
    <ds:schemaRef ds:uri="847d6b0e-d918-414d-87dc-7efa2cf87afc"/>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0213E17C-950D-4520-8D1D-DCD580B18C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1199</TotalTime>
  <Words>2798</Words>
  <Application>Microsoft Office PowerPoint</Application>
  <PresentationFormat>Widescreen</PresentationFormat>
  <Paragraphs>183</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AkzidenzGroteskPro-Light</vt:lpstr>
      <vt:lpstr>Aptos</vt:lpstr>
      <vt:lpstr>Aptos Display</vt:lpstr>
      <vt:lpstr>Arial</vt:lpstr>
      <vt:lpstr>Arial Nova</vt:lpstr>
      <vt:lpstr>Calibri</vt:lpstr>
      <vt:lpstr>Times New Roman</vt:lpstr>
      <vt:lpstr>Ubuntu</vt:lpstr>
      <vt:lpstr>Office Theme</vt:lpstr>
      <vt:lpstr>5th Athens Triennial Meeting</vt:lpstr>
      <vt:lpstr>What is ESG?</vt:lpstr>
      <vt:lpstr>PowerPoint Presentation</vt:lpstr>
      <vt:lpstr>How do we link long term profitability with ESG initiatives?</vt:lpstr>
      <vt:lpstr>Stakeholders - including</vt:lpstr>
      <vt:lpstr>PowerPoint Presentation</vt:lpstr>
      <vt:lpstr>Why invest in developing such a culture?  </vt:lpstr>
      <vt:lpstr>How to build such a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Advantages</vt:lpstr>
      <vt:lpstr>PowerPoint Presentation</vt:lpstr>
      <vt:lpstr>Advantages</vt:lpstr>
      <vt:lpstr>PowerPoint Presentation</vt:lpstr>
      <vt:lpstr>Doughnut Economics by Kate Raworth</vt:lpstr>
      <vt:lpstr>What are the 7 principles of Doughnut Economics?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Athens Triennial Meeting</dc:title>
  <dc:creator>Carolina Bachariou</dc:creator>
  <cp:keywords>ATINTERNALAT</cp:keywords>
  <cp:lastModifiedBy>Loutsiou, Kristie</cp:lastModifiedBy>
  <cp:revision>64</cp:revision>
  <cp:lastPrinted>2024-09-25T09:19:28Z</cp:lastPrinted>
  <dcterms:created xsi:type="dcterms:W3CDTF">2024-09-02T06:14:10Z</dcterms:created>
  <dcterms:modified xsi:type="dcterms:W3CDTF">2024-09-30T11:09:27Z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cba56568-025b-4db2-8a6b-223f44e44ef2</vt:lpwstr>
  </property>
  <property fmtid="{D5CDD505-2E9C-101B-9397-08002B2CF9AE}" pid="3" name="bjSaver">
    <vt:lpwstr>Kh3fbGzSzaN1OOcWq4AZH5Emx1HgSTCd</vt:lpwstr>
  </property>
  <property fmtid="{D5CDD505-2E9C-101B-9397-08002B2CF9AE}" pid="4" name="bjDocumentLabelXML">
    <vt:lpwstr>&lt;?xml version="1.0" encoding="us-ascii"?&gt;&lt;sisl xmlns:xsd="http://www.w3.org/2001/XMLSchema" xmlns:xsi="http://www.w3.org/2001/XMLSchema-instance" sislVersion="0" policy="f8157197-ad36-4e46-a732-ebade2a318d5" origin="userSelected" xmlns="http://www.boldonj</vt:lpwstr>
  </property>
  <property fmtid="{D5CDD505-2E9C-101B-9397-08002B2CF9AE}" pid="5" name="bjDocumentLabelXML-0">
    <vt:lpwstr>ames.com/2008/01/sie/internal/label"&gt;&lt;element uid="id_classification_internalonly" value="" /&gt;&lt;/sisl&gt;</vt:lpwstr>
  </property>
  <property fmtid="{D5CDD505-2E9C-101B-9397-08002B2CF9AE}" pid="6" name="bjDocumentSecurityLabel">
    <vt:lpwstr>INTERNAL USE</vt:lpwstr>
  </property>
  <property fmtid="{D5CDD505-2E9C-101B-9397-08002B2CF9AE}" pid="7" name="MSIP_Label_06c24981-b6df-48f8-949b-0896357b9b03_Enabled">
    <vt:lpwstr>true</vt:lpwstr>
  </property>
  <property fmtid="{D5CDD505-2E9C-101B-9397-08002B2CF9AE}" pid="8" name="MSIP_Label_06c24981-b6df-48f8-949b-0896357b9b03_SetDate">
    <vt:lpwstr>2024-09-30T11:06:31Z</vt:lpwstr>
  </property>
  <property fmtid="{D5CDD505-2E9C-101B-9397-08002B2CF9AE}" pid="9" name="MSIP_Label_06c24981-b6df-48f8-949b-0896357b9b03_Method">
    <vt:lpwstr>Standard</vt:lpwstr>
  </property>
  <property fmtid="{D5CDD505-2E9C-101B-9397-08002B2CF9AE}" pid="10" name="MSIP_Label_06c24981-b6df-48f8-949b-0896357b9b03_Name">
    <vt:lpwstr>Official</vt:lpwstr>
  </property>
  <property fmtid="{D5CDD505-2E9C-101B-9397-08002B2CF9AE}" pid="11" name="MSIP_Label_06c24981-b6df-48f8-949b-0896357b9b03_SiteId">
    <vt:lpwstr>dd615949-5bd0-4da0-ac52-28ef8d336373</vt:lpwstr>
  </property>
  <property fmtid="{D5CDD505-2E9C-101B-9397-08002B2CF9AE}" pid="12" name="MSIP_Label_06c24981-b6df-48f8-949b-0896357b9b03_ActionId">
    <vt:lpwstr>cb0fa23a-ceb7-41a8-9fd5-de32e385af34</vt:lpwstr>
  </property>
  <property fmtid="{D5CDD505-2E9C-101B-9397-08002B2CF9AE}" pid="13" name="MSIP_Label_06c24981-b6df-48f8-949b-0896357b9b03_ContentBits">
    <vt:lpwstr>0</vt:lpwstr>
  </property>
  <property fmtid="{D5CDD505-2E9C-101B-9397-08002B2CF9AE}" pid="14" name="ContentTypeId">
    <vt:lpwstr>0x010100AECB641556AA8542A5A4F91D9F16733D</vt:lpwstr>
  </property>
</Properties>
</file>