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sldIdLst>
    <p:sldId id="256" r:id="rId2"/>
    <p:sldId id="257" r:id="rId3"/>
    <p:sldId id="258" r:id="rId4"/>
    <p:sldId id="259" r:id="rId5"/>
    <p:sldId id="260" r:id="rId6"/>
    <p:sldId id="264" r:id="rId7"/>
    <p:sldId id="265" r:id="rId8"/>
    <p:sldId id="287" r:id="rId9"/>
    <p:sldId id="266" r:id="rId10"/>
    <p:sldId id="267" r:id="rId11"/>
    <p:sldId id="268" r:id="rId12"/>
    <p:sldId id="269" r:id="rId13"/>
    <p:sldId id="270" r:id="rId14"/>
    <p:sldId id="271" r:id="rId15"/>
    <p:sldId id="272" r:id="rId16"/>
    <p:sldId id="273" r:id="rId17"/>
    <p:sldId id="274" r:id="rId18"/>
    <p:sldId id="275" r:id="rId19"/>
    <p:sldId id="276" r:id="rId20"/>
    <p:sldId id="277" r:id="rId21"/>
    <p:sldId id="278" r:id="rId22"/>
    <p:sldId id="279" r:id="rId23"/>
    <p:sldId id="290" r:id="rId24"/>
    <p:sldId id="280" r:id="rId25"/>
    <p:sldId id="289" r:id="rId26"/>
    <p:sldId id="281" r:id="rId27"/>
    <p:sldId id="282" r:id="rId28"/>
    <p:sldId id="283" r:id="rId29"/>
    <p:sldId id="284" r:id="rId30"/>
    <p:sldId id="285" r:id="rId31"/>
    <p:sldId id="291" r:id="rId32"/>
    <p:sldId id="286" r:id="rId33"/>
    <p:sldId id="288" r:id="rId34"/>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等深淺樣式 2 - 輔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napToObjects="1">
      <p:cViewPr varScale="1">
        <p:scale>
          <a:sx n="158" d="100"/>
          <a:sy n="158" d="100"/>
        </p:scale>
        <p:origin x="1880" y="84"/>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標題投影片">
    <p:spTree>
      <p:nvGrpSpPr>
        <p:cNvPr id="1" name=""/>
        <p:cNvGrpSpPr/>
        <p:nvPr/>
      </p:nvGrpSpPr>
      <p:grpSpPr>
        <a:xfrm>
          <a:off x="0" y="0"/>
          <a:ext cx="0" cy="0"/>
          <a:chOff x="0" y="0"/>
          <a:chExt cx="0" cy="0"/>
        </a:xfrm>
      </p:grpSpPr>
      <p:sp>
        <p:nvSpPr>
          <p:cNvPr id="7" name="Rectangle 6"/>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822960" y="758952"/>
            <a:ext cx="75438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zh-TW" altLang="en-US"/>
              <a:t>按一下以編輯母片標題樣式</a:t>
            </a:r>
            <a:endParaRPr lang="en-US" dirty="0"/>
          </a:p>
        </p:txBody>
      </p:sp>
      <p:sp>
        <p:nvSpPr>
          <p:cNvPr id="3" name="Subtitle 2"/>
          <p:cNvSpPr>
            <a:spLocks noGrp="1"/>
          </p:cNvSpPr>
          <p:nvPr>
            <p:ph type="subTitle" idx="1"/>
          </p:nvPr>
        </p:nvSpPr>
        <p:spPr>
          <a:xfrm>
            <a:off x="825038" y="4455621"/>
            <a:ext cx="75438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zh-TW" altLang="en-US"/>
              <a:t>按一下以編輯母片副標題樣式</a:t>
            </a:r>
            <a:endParaRPr lang="en-US" dirty="0"/>
          </a:p>
        </p:txBody>
      </p:sp>
      <p:sp>
        <p:nvSpPr>
          <p:cNvPr id="4" name="Date Placeholder 3"/>
          <p:cNvSpPr>
            <a:spLocks noGrp="1"/>
          </p:cNvSpPr>
          <p:nvPr>
            <p:ph type="dt" sz="half" idx="10"/>
          </p:nvPr>
        </p:nvSpPr>
        <p:spPr/>
        <p:txBody>
          <a:bodyPr/>
          <a:lstStyle/>
          <a:p>
            <a:fld id="{5BCAD085-E8A6-8845-BD4E-CB4CCA059FC4}" type="datetimeFigureOut">
              <a:rPr lang="en-US" smtClean="0"/>
              <a:t>8/27/2025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cxnSp>
        <p:nvCxnSpPr>
          <p:cNvPr id="9" name="Straight Connector 8"/>
          <p:cNvCxnSpPr/>
          <p:nvPr/>
        </p:nvCxnSpPr>
        <p:spPr>
          <a:xfrm>
            <a:off x="905744" y="4343400"/>
            <a:ext cx="740664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0635175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a:t>按一下以編輯母片標題樣式</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4" name="Date Placeholder 3"/>
          <p:cNvSpPr>
            <a:spLocks noGrp="1"/>
          </p:cNvSpPr>
          <p:nvPr>
            <p:ph type="dt" sz="half" idx="10"/>
          </p:nvPr>
        </p:nvSpPr>
        <p:spPr/>
        <p:txBody>
          <a:bodyPr/>
          <a:lstStyle/>
          <a:p>
            <a:fld id="{5BCAD085-E8A6-8845-BD4E-CB4CCA059FC4}" type="datetimeFigureOut">
              <a:rPr lang="en-US" smtClean="0"/>
              <a:t>8/27/2025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9108731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直排標題及文字">
    <p:spTree>
      <p:nvGrpSpPr>
        <p:cNvPr id="1" name=""/>
        <p:cNvGrpSpPr/>
        <p:nvPr/>
      </p:nvGrpSpPr>
      <p:grpSpPr>
        <a:xfrm>
          <a:off x="0" y="0"/>
          <a:ext cx="0" cy="0"/>
          <a:chOff x="0" y="0"/>
          <a:chExt cx="0" cy="0"/>
        </a:xfrm>
      </p:grpSpPr>
      <p:sp>
        <p:nvSpPr>
          <p:cNvPr id="7" name="Rectangle 6"/>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6543675" y="414779"/>
            <a:ext cx="1971675" cy="5757421"/>
          </a:xfrm>
        </p:spPr>
        <p:txBody>
          <a:bodyPr vert="eaVert"/>
          <a:lstStyle/>
          <a:p>
            <a:r>
              <a:rPr lang="zh-TW" altLang="en-US"/>
              <a:t>按一下以編輯母片標題樣式</a:t>
            </a:r>
            <a:endParaRPr lang="en-US" dirty="0"/>
          </a:p>
        </p:txBody>
      </p:sp>
      <p:sp>
        <p:nvSpPr>
          <p:cNvPr id="3" name="Vertical Text Placeholder 2"/>
          <p:cNvSpPr>
            <a:spLocks noGrp="1"/>
          </p:cNvSpPr>
          <p:nvPr>
            <p:ph type="body" orient="vert" idx="1"/>
          </p:nvPr>
        </p:nvSpPr>
        <p:spPr>
          <a:xfrm>
            <a:off x="628650" y="414779"/>
            <a:ext cx="5800725" cy="5757420"/>
          </a:xfrm>
        </p:spPr>
        <p:txBody>
          <a:bodyPr vert="eaVert" lIns="45720" tIns="0" rIns="45720" bIns="0"/>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4" name="Date Placeholder 3"/>
          <p:cNvSpPr>
            <a:spLocks noGrp="1"/>
          </p:cNvSpPr>
          <p:nvPr>
            <p:ph type="dt" sz="half" idx="10"/>
          </p:nvPr>
        </p:nvSpPr>
        <p:spPr/>
        <p:txBody>
          <a:bodyPr/>
          <a:lstStyle/>
          <a:p>
            <a:fld id="{5BCAD085-E8A6-8845-BD4E-CB4CCA059FC4}" type="datetimeFigureOut">
              <a:rPr lang="en-US" smtClean="0"/>
              <a:t>8/27/2025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9775735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a:t>按一下以編輯母片標題樣式</a:t>
            </a:r>
            <a:endParaRPr lang="en-US" dirty="0"/>
          </a:p>
        </p:txBody>
      </p:sp>
      <p:sp>
        <p:nvSpPr>
          <p:cNvPr id="3" name="Content Placeholder 2"/>
          <p:cNvSpPr>
            <a:spLocks noGrp="1"/>
          </p:cNvSpPr>
          <p:nvPr>
            <p:ph idx="1"/>
          </p:nvPr>
        </p:nvSpPr>
        <p:spPr/>
        <p:txBody>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4" name="Date Placeholder 3"/>
          <p:cNvSpPr>
            <a:spLocks noGrp="1"/>
          </p:cNvSpPr>
          <p:nvPr>
            <p:ph type="dt" sz="half" idx="10"/>
          </p:nvPr>
        </p:nvSpPr>
        <p:spPr/>
        <p:txBody>
          <a:bodyPr/>
          <a:lstStyle/>
          <a:p>
            <a:fld id="{5BCAD085-E8A6-8845-BD4E-CB4CCA059FC4}" type="datetimeFigureOut">
              <a:rPr lang="en-US" smtClean="0"/>
              <a:t>8/27/2025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6770271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章節標題">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22960" y="758952"/>
            <a:ext cx="7543800" cy="3566160"/>
          </a:xfrm>
        </p:spPr>
        <p:txBody>
          <a:bodyPr anchor="b" anchorCtr="0">
            <a:normAutofit/>
          </a:bodyPr>
          <a:lstStyle>
            <a:lvl1pPr>
              <a:lnSpc>
                <a:spcPct val="85000"/>
              </a:lnSpc>
              <a:defRPr sz="8000" b="0">
                <a:solidFill>
                  <a:schemeClr val="tx1">
                    <a:lumMod val="85000"/>
                    <a:lumOff val="15000"/>
                  </a:schemeClr>
                </a:solidFill>
              </a:defRPr>
            </a:lvl1pPr>
          </a:lstStyle>
          <a:p>
            <a:r>
              <a:rPr lang="zh-TW" altLang="en-US"/>
              <a:t>按一下以編輯母片標題樣式</a:t>
            </a:r>
            <a:endParaRPr lang="en-US" dirty="0"/>
          </a:p>
        </p:txBody>
      </p:sp>
      <p:sp>
        <p:nvSpPr>
          <p:cNvPr id="3" name="Text Placeholder 2"/>
          <p:cNvSpPr>
            <a:spLocks noGrp="1"/>
          </p:cNvSpPr>
          <p:nvPr>
            <p:ph type="body" idx="1"/>
          </p:nvPr>
        </p:nvSpPr>
        <p:spPr>
          <a:xfrm>
            <a:off x="822960" y="4453128"/>
            <a:ext cx="75438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TW" altLang="en-US"/>
              <a:t>編輯母片文字樣式</a:t>
            </a:r>
          </a:p>
        </p:txBody>
      </p:sp>
      <p:sp>
        <p:nvSpPr>
          <p:cNvPr id="4" name="Date Placeholder 3"/>
          <p:cNvSpPr>
            <a:spLocks noGrp="1"/>
          </p:cNvSpPr>
          <p:nvPr>
            <p:ph type="dt" sz="half" idx="10"/>
          </p:nvPr>
        </p:nvSpPr>
        <p:spPr/>
        <p:txBody>
          <a:bodyPr/>
          <a:lstStyle/>
          <a:p>
            <a:fld id="{5BCAD085-E8A6-8845-BD4E-CB4CCA059FC4}" type="datetimeFigureOut">
              <a:rPr lang="en-US" smtClean="0"/>
              <a:t>8/27/2025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cxnSp>
        <p:nvCxnSpPr>
          <p:cNvPr id="9" name="Straight Connector 8"/>
          <p:cNvCxnSpPr/>
          <p:nvPr/>
        </p:nvCxnSpPr>
        <p:spPr>
          <a:xfrm>
            <a:off x="905744" y="4343400"/>
            <a:ext cx="740664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648239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8" name="Title 7"/>
          <p:cNvSpPr>
            <a:spLocks noGrp="1"/>
          </p:cNvSpPr>
          <p:nvPr>
            <p:ph type="title"/>
          </p:nvPr>
        </p:nvSpPr>
        <p:spPr>
          <a:xfrm>
            <a:off x="822960" y="286604"/>
            <a:ext cx="7543800" cy="1450757"/>
          </a:xfrm>
        </p:spPr>
        <p:txBody>
          <a:bodyPr/>
          <a:lstStyle/>
          <a:p>
            <a:r>
              <a:rPr lang="zh-TW" altLang="en-US"/>
              <a:t>按一下以編輯母片標題樣式</a:t>
            </a:r>
            <a:endParaRPr lang="en-US" dirty="0"/>
          </a:p>
        </p:txBody>
      </p:sp>
      <p:sp>
        <p:nvSpPr>
          <p:cNvPr id="3" name="Content Placeholder 2"/>
          <p:cNvSpPr>
            <a:spLocks noGrp="1"/>
          </p:cNvSpPr>
          <p:nvPr>
            <p:ph sz="half" idx="1"/>
          </p:nvPr>
        </p:nvSpPr>
        <p:spPr>
          <a:xfrm>
            <a:off x="822960" y="1845734"/>
            <a:ext cx="3703320" cy="4023360"/>
          </a:xfrm>
        </p:spPr>
        <p:txBody>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4" name="Content Placeholder 3"/>
          <p:cNvSpPr>
            <a:spLocks noGrp="1"/>
          </p:cNvSpPr>
          <p:nvPr>
            <p:ph sz="half" idx="2"/>
          </p:nvPr>
        </p:nvSpPr>
        <p:spPr>
          <a:xfrm>
            <a:off x="4663440" y="1845736"/>
            <a:ext cx="3703320" cy="4023359"/>
          </a:xfrm>
        </p:spPr>
        <p:txBody>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5" name="Date Placeholder 4"/>
          <p:cNvSpPr>
            <a:spLocks noGrp="1"/>
          </p:cNvSpPr>
          <p:nvPr>
            <p:ph type="dt" sz="half" idx="10"/>
          </p:nvPr>
        </p:nvSpPr>
        <p:spPr/>
        <p:txBody>
          <a:bodyPr/>
          <a:lstStyle/>
          <a:p>
            <a:fld id="{5BCAD085-E8A6-8845-BD4E-CB4CCA059FC4}" type="datetimeFigureOut">
              <a:rPr lang="en-US" smtClean="0"/>
              <a:t>8/27/2025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22303131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10" name="Title 9"/>
          <p:cNvSpPr>
            <a:spLocks noGrp="1"/>
          </p:cNvSpPr>
          <p:nvPr>
            <p:ph type="title"/>
          </p:nvPr>
        </p:nvSpPr>
        <p:spPr>
          <a:xfrm>
            <a:off x="822960" y="286604"/>
            <a:ext cx="7543800" cy="1450757"/>
          </a:xfrm>
        </p:spPr>
        <p:txBody>
          <a:bodyPr/>
          <a:lstStyle/>
          <a:p>
            <a:r>
              <a:rPr lang="zh-TW" altLang="en-US"/>
              <a:t>按一下以編輯母片標題樣式</a:t>
            </a:r>
            <a:endParaRPr lang="en-US" dirty="0"/>
          </a:p>
        </p:txBody>
      </p:sp>
      <p:sp>
        <p:nvSpPr>
          <p:cNvPr id="3" name="Text Placeholder 2"/>
          <p:cNvSpPr>
            <a:spLocks noGrp="1"/>
          </p:cNvSpPr>
          <p:nvPr>
            <p:ph type="body" idx="1"/>
          </p:nvPr>
        </p:nvSpPr>
        <p:spPr>
          <a:xfrm>
            <a:off x="822960" y="1846052"/>
            <a:ext cx="370332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編輯母片文字樣式</a:t>
            </a:r>
          </a:p>
        </p:txBody>
      </p:sp>
      <p:sp>
        <p:nvSpPr>
          <p:cNvPr id="4" name="Content Placeholder 3"/>
          <p:cNvSpPr>
            <a:spLocks noGrp="1"/>
          </p:cNvSpPr>
          <p:nvPr>
            <p:ph sz="half" idx="2"/>
          </p:nvPr>
        </p:nvSpPr>
        <p:spPr>
          <a:xfrm>
            <a:off x="822960" y="2582334"/>
            <a:ext cx="3703320" cy="3286760"/>
          </a:xfrm>
        </p:spPr>
        <p:txBody>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5" name="Text Placeholder 4"/>
          <p:cNvSpPr>
            <a:spLocks noGrp="1"/>
          </p:cNvSpPr>
          <p:nvPr>
            <p:ph type="body" sz="quarter" idx="3"/>
          </p:nvPr>
        </p:nvSpPr>
        <p:spPr>
          <a:xfrm>
            <a:off x="4663440" y="1846052"/>
            <a:ext cx="370332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編輯母片文字樣式</a:t>
            </a:r>
          </a:p>
        </p:txBody>
      </p:sp>
      <p:sp>
        <p:nvSpPr>
          <p:cNvPr id="6" name="Content Placeholder 5"/>
          <p:cNvSpPr>
            <a:spLocks noGrp="1"/>
          </p:cNvSpPr>
          <p:nvPr>
            <p:ph sz="quarter" idx="4"/>
          </p:nvPr>
        </p:nvSpPr>
        <p:spPr>
          <a:xfrm>
            <a:off x="4663440" y="2582334"/>
            <a:ext cx="3703320" cy="3286760"/>
          </a:xfrm>
        </p:spPr>
        <p:txBody>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7" name="Date Placeholder 6"/>
          <p:cNvSpPr>
            <a:spLocks noGrp="1"/>
          </p:cNvSpPr>
          <p:nvPr>
            <p:ph type="dt" sz="half" idx="10"/>
          </p:nvPr>
        </p:nvSpPr>
        <p:spPr/>
        <p:txBody>
          <a:bodyPr/>
          <a:lstStyle/>
          <a:p>
            <a:fld id="{5BCAD085-E8A6-8845-BD4E-CB4CCA059FC4}" type="datetimeFigureOut">
              <a:rPr lang="en-US" smtClean="0"/>
              <a:t>8/27/2025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02558702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a:t>按一下以編輯母片標題樣式</a:t>
            </a:r>
            <a:endParaRPr lang="en-US" dirty="0"/>
          </a:p>
        </p:txBody>
      </p:sp>
      <p:sp>
        <p:nvSpPr>
          <p:cNvPr id="3" name="Date Placeholder 2"/>
          <p:cNvSpPr>
            <a:spLocks noGrp="1"/>
          </p:cNvSpPr>
          <p:nvPr>
            <p:ph type="dt" sz="half" idx="10"/>
          </p:nvPr>
        </p:nvSpPr>
        <p:spPr/>
        <p:txBody>
          <a:bodyPr/>
          <a:lstStyle/>
          <a:p>
            <a:fld id="{5BCAD085-E8A6-8845-BD4E-CB4CCA059FC4}" type="datetimeFigureOut">
              <a:rPr lang="en-US" smtClean="0"/>
              <a:t>8/27/2025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64633464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空白">
    <p:spTree>
      <p:nvGrpSpPr>
        <p:cNvPr id="1" name=""/>
        <p:cNvGrpSpPr/>
        <p:nvPr/>
      </p:nvGrpSpPr>
      <p:grpSpPr>
        <a:xfrm>
          <a:off x="0" y="0"/>
          <a:ext cx="0" cy="0"/>
          <a:chOff x="0" y="0"/>
          <a:chExt cx="0" cy="0"/>
        </a:xfrm>
      </p:grpSpPr>
      <p:sp>
        <p:nvSpPr>
          <p:cNvPr id="5" name="Rectangle 4"/>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5BCAD085-E8A6-8845-BD4E-CB4CCA059FC4}" type="datetimeFigureOut">
              <a:rPr lang="en-US" smtClean="0"/>
              <a:t>8/27/2025</a:t>
            </a:fld>
            <a:endParaRPr lang="en-US"/>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415742037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含標題的內容">
    <p:spTree>
      <p:nvGrpSpPr>
        <p:cNvPr id="1" name=""/>
        <p:cNvGrpSpPr/>
        <p:nvPr/>
      </p:nvGrpSpPr>
      <p:grpSpPr>
        <a:xfrm>
          <a:off x="0" y="0"/>
          <a:ext cx="0" cy="0"/>
          <a:chOff x="0" y="0"/>
          <a:chExt cx="0" cy="0"/>
        </a:xfrm>
      </p:grpSpPr>
      <p:sp>
        <p:nvSpPr>
          <p:cNvPr id="8" name="Rectangle 7"/>
          <p:cNvSpPr/>
          <p:nvPr/>
        </p:nvSpPr>
        <p:spPr>
          <a:xfrm>
            <a:off x="13" y="0"/>
            <a:ext cx="3038093"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3030053" y="0"/>
            <a:ext cx="48006"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342900" y="594359"/>
            <a:ext cx="2400300" cy="2286000"/>
          </a:xfrm>
        </p:spPr>
        <p:txBody>
          <a:bodyPr anchor="b">
            <a:normAutofit/>
          </a:bodyPr>
          <a:lstStyle>
            <a:lvl1pPr>
              <a:defRPr sz="3600" b="0">
                <a:solidFill>
                  <a:srgbClr val="FFFFFF"/>
                </a:solidFill>
              </a:defRPr>
            </a:lvl1pPr>
          </a:lstStyle>
          <a:p>
            <a:r>
              <a:rPr lang="zh-TW" altLang="en-US"/>
              <a:t>按一下以編輯母片標題樣式</a:t>
            </a:r>
            <a:endParaRPr lang="en-US" dirty="0"/>
          </a:p>
        </p:txBody>
      </p:sp>
      <p:sp>
        <p:nvSpPr>
          <p:cNvPr id="3" name="Content Placeholder 2"/>
          <p:cNvSpPr>
            <a:spLocks noGrp="1"/>
          </p:cNvSpPr>
          <p:nvPr>
            <p:ph idx="1"/>
          </p:nvPr>
        </p:nvSpPr>
        <p:spPr>
          <a:xfrm>
            <a:off x="3460237" y="731520"/>
            <a:ext cx="5009393" cy="5257800"/>
          </a:xfrm>
        </p:spPr>
        <p:txBody>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4" name="Text Placeholder 3"/>
          <p:cNvSpPr>
            <a:spLocks noGrp="1"/>
          </p:cNvSpPr>
          <p:nvPr>
            <p:ph type="body" sz="half" idx="2"/>
          </p:nvPr>
        </p:nvSpPr>
        <p:spPr>
          <a:xfrm>
            <a:off x="342900" y="2926080"/>
            <a:ext cx="24003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a:t>編輯母片文字樣式</a:t>
            </a:r>
          </a:p>
        </p:txBody>
      </p:sp>
      <p:sp>
        <p:nvSpPr>
          <p:cNvPr id="5" name="Date Placeholder 4"/>
          <p:cNvSpPr>
            <a:spLocks noGrp="1"/>
          </p:cNvSpPr>
          <p:nvPr>
            <p:ph type="dt" sz="half" idx="10"/>
          </p:nvPr>
        </p:nvSpPr>
        <p:spPr>
          <a:xfrm>
            <a:off x="349134" y="6459786"/>
            <a:ext cx="1963883" cy="365125"/>
          </a:xfrm>
        </p:spPr>
        <p:txBody>
          <a:bodyPr/>
          <a:lstStyle>
            <a:lvl1pPr algn="l">
              <a:defRPr/>
            </a:lvl1pPr>
          </a:lstStyle>
          <a:p>
            <a:fld id="{5BCAD085-E8A6-8845-BD4E-CB4CCA059FC4}" type="datetimeFigureOut">
              <a:rPr lang="en-US" smtClean="0"/>
              <a:t>8/27/2025</a:t>
            </a:fld>
            <a:endParaRPr lang="en-US"/>
          </a:p>
        </p:txBody>
      </p:sp>
      <p:sp>
        <p:nvSpPr>
          <p:cNvPr id="6" name="Footer Placeholder 5"/>
          <p:cNvSpPr>
            <a:spLocks noGrp="1"/>
          </p:cNvSpPr>
          <p:nvPr>
            <p:ph type="ftr" sz="quarter" idx="11"/>
          </p:nvPr>
        </p:nvSpPr>
        <p:spPr>
          <a:xfrm>
            <a:off x="3600450" y="6459786"/>
            <a:ext cx="3486150" cy="365125"/>
          </a:xfrm>
        </p:spPr>
        <p:txBody>
          <a:bodyPr/>
          <a:lstStyle>
            <a:lvl1pPr algn="l">
              <a:defRPr>
                <a:solidFill>
                  <a:schemeClr val="tx2"/>
                </a:solidFill>
              </a:defRPr>
            </a:lvl1pPr>
          </a:lstStyle>
          <a:p>
            <a:endParaRPr lang="en-US"/>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134364629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含標題的圖片">
    <p:spTree>
      <p:nvGrpSpPr>
        <p:cNvPr id="1" name=""/>
        <p:cNvGrpSpPr/>
        <p:nvPr/>
      </p:nvGrpSpPr>
      <p:grpSpPr>
        <a:xfrm>
          <a:off x="0" y="0"/>
          <a:ext cx="0" cy="0"/>
          <a:chOff x="0" y="0"/>
          <a:chExt cx="0" cy="0"/>
        </a:xfrm>
      </p:grpSpPr>
      <p:sp>
        <p:nvSpPr>
          <p:cNvPr id="8" name="Rectangle 7"/>
          <p:cNvSpPr/>
          <p:nvPr/>
        </p:nvSpPr>
        <p:spPr>
          <a:xfrm>
            <a:off x="0" y="4953000"/>
            <a:ext cx="9141619"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2" y="491507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22960" y="5074920"/>
            <a:ext cx="7589520" cy="822960"/>
          </a:xfrm>
        </p:spPr>
        <p:txBody>
          <a:bodyPr tIns="0" bIns="0" anchor="b">
            <a:noAutofit/>
          </a:bodyPr>
          <a:lstStyle>
            <a:lvl1pPr>
              <a:defRPr sz="3600" b="0">
                <a:solidFill>
                  <a:srgbClr val="FFFFFF"/>
                </a:solidFill>
              </a:defRPr>
            </a:lvl1pPr>
          </a:lstStyle>
          <a:p>
            <a:r>
              <a:rPr lang="zh-TW" altLang="en-US"/>
              <a:t>按一下以編輯母片標題樣式</a:t>
            </a:r>
            <a:endParaRPr lang="en-US" dirty="0"/>
          </a:p>
        </p:txBody>
      </p:sp>
      <p:sp>
        <p:nvSpPr>
          <p:cNvPr id="3" name="Picture Placeholder 2"/>
          <p:cNvSpPr>
            <a:spLocks noGrp="1" noChangeAspect="1"/>
          </p:cNvSpPr>
          <p:nvPr>
            <p:ph type="pic" idx="1"/>
          </p:nvPr>
        </p:nvSpPr>
        <p:spPr>
          <a:xfrm>
            <a:off x="12" y="0"/>
            <a:ext cx="9143989"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TW" altLang="en-US"/>
              <a:t>按一下圖示以新增圖片</a:t>
            </a:r>
            <a:endParaRPr lang="en-US" dirty="0"/>
          </a:p>
        </p:txBody>
      </p:sp>
      <p:sp>
        <p:nvSpPr>
          <p:cNvPr id="4" name="Text Placeholder 3"/>
          <p:cNvSpPr>
            <a:spLocks noGrp="1"/>
          </p:cNvSpPr>
          <p:nvPr>
            <p:ph type="body" sz="half" idx="2"/>
          </p:nvPr>
        </p:nvSpPr>
        <p:spPr>
          <a:xfrm>
            <a:off x="822959" y="5907024"/>
            <a:ext cx="7589520"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a:t>編輯母片文字樣式</a:t>
            </a:r>
          </a:p>
        </p:txBody>
      </p:sp>
      <p:sp>
        <p:nvSpPr>
          <p:cNvPr id="5" name="Date Placeholder 4"/>
          <p:cNvSpPr>
            <a:spLocks noGrp="1"/>
          </p:cNvSpPr>
          <p:nvPr>
            <p:ph type="dt" sz="half" idx="10"/>
          </p:nvPr>
        </p:nvSpPr>
        <p:spPr/>
        <p:txBody>
          <a:bodyPr/>
          <a:lstStyle/>
          <a:p>
            <a:fld id="{5BCAD085-E8A6-8845-BD4E-CB4CCA059FC4}" type="datetimeFigureOut">
              <a:rPr lang="en-US" smtClean="0"/>
              <a:t>8/27/2025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0489107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0" y="6400800"/>
            <a:ext cx="9144001"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5"/>
            <a:ext cx="9144001" cy="6599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822960" y="286604"/>
            <a:ext cx="7543800" cy="1450757"/>
          </a:xfrm>
          <a:prstGeom prst="rect">
            <a:avLst/>
          </a:prstGeom>
        </p:spPr>
        <p:txBody>
          <a:bodyPr vert="horz" lIns="91440" tIns="45720" rIns="91440" bIns="45720" rtlCol="0" anchor="b">
            <a:normAutofit/>
          </a:bodyPr>
          <a:lstStyle/>
          <a:p>
            <a:r>
              <a:rPr lang="zh-TW" altLang="en-US"/>
              <a:t>按一下以編輯母片標題樣式</a:t>
            </a:r>
            <a:endParaRPr lang="en-US" dirty="0"/>
          </a:p>
        </p:txBody>
      </p:sp>
      <p:sp>
        <p:nvSpPr>
          <p:cNvPr id="3" name="Text Placeholder 2"/>
          <p:cNvSpPr>
            <a:spLocks noGrp="1"/>
          </p:cNvSpPr>
          <p:nvPr>
            <p:ph type="body" idx="1"/>
          </p:nvPr>
        </p:nvSpPr>
        <p:spPr>
          <a:xfrm>
            <a:off x="822959" y="1845734"/>
            <a:ext cx="7543801" cy="4023360"/>
          </a:xfrm>
          <a:prstGeom prst="rect">
            <a:avLst/>
          </a:prstGeom>
        </p:spPr>
        <p:txBody>
          <a:bodyPr vert="horz" lIns="0" tIns="45720" rIns="0" bIns="45720" rtlCol="0">
            <a:normAutofit/>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4" name="Date Placeholder 3"/>
          <p:cNvSpPr>
            <a:spLocks noGrp="1"/>
          </p:cNvSpPr>
          <p:nvPr>
            <p:ph type="dt" sz="half" idx="2"/>
          </p:nvPr>
        </p:nvSpPr>
        <p:spPr>
          <a:xfrm>
            <a:off x="822961" y="6459786"/>
            <a:ext cx="1854203" cy="365125"/>
          </a:xfrm>
          <a:prstGeom prst="rect">
            <a:avLst/>
          </a:prstGeom>
        </p:spPr>
        <p:txBody>
          <a:bodyPr vert="horz" lIns="91440" tIns="45720" rIns="91440" bIns="45720" rtlCol="0" anchor="ctr"/>
          <a:lstStyle>
            <a:lvl1pPr algn="l">
              <a:defRPr sz="900">
                <a:solidFill>
                  <a:srgbClr val="FFFFFF"/>
                </a:solidFill>
              </a:defRPr>
            </a:lvl1pPr>
          </a:lstStyle>
          <a:p>
            <a:fld id="{5BCAD085-E8A6-8845-BD4E-CB4CCA059FC4}" type="datetimeFigureOut">
              <a:rPr lang="en-US" smtClean="0"/>
              <a:t>8/27/2025</a:t>
            </a:fld>
            <a:endParaRPr lang="en-US"/>
          </a:p>
        </p:txBody>
      </p:sp>
      <p:sp>
        <p:nvSpPr>
          <p:cNvPr id="5" name="Footer Placeholder 4"/>
          <p:cNvSpPr>
            <a:spLocks noGrp="1"/>
          </p:cNvSpPr>
          <p:nvPr>
            <p:ph type="ftr" sz="quarter" idx="3"/>
          </p:nvPr>
        </p:nvSpPr>
        <p:spPr>
          <a:xfrm>
            <a:off x="2764639" y="6459786"/>
            <a:ext cx="3617103"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US"/>
          </a:p>
        </p:txBody>
      </p:sp>
      <p:sp>
        <p:nvSpPr>
          <p:cNvPr id="6" name="Slide Number Placeholder 5"/>
          <p:cNvSpPr>
            <a:spLocks noGrp="1"/>
          </p:cNvSpPr>
          <p:nvPr>
            <p:ph type="sldNum" sz="quarter" idx="4"/>
          </p:nvPr>
        </p:nvSpPr>
        <p:spPr>
          <a:xfrm>
            <a:off x="7425344" y="6459786"/>
            <a:ext cx="984019" cy="365125"/>
          </a:xfrm>
          <a:prstGeom prst="rect">
            <a:avLst/>
          </a:prstGeom>
        </p:spPr>
        <p:txBody>
          <a:bodyPr vert="horz" lIns="91440" tIns="45720" rIns="91440" bIns="45720" rtlCol="0" anchor="ctr"/>
          <a:lstStyle>
            <a:lvl1pPr algn="r">
              <a:defRPr sz="1050">
                <a:solidFill>
                  <a:srgbClr val="FFFFFF"/>
                </a:solidFill>
              </a:defRPr>
            </a:lvl1pPr>
          </a:lstStyle>
          <a:p>
            <a:fld id="{C1FF6DA9-008F-8B48-92A6-B652298478BF}" type="slidenum">
              <a:rPr lang="en-US" smtClean="0"/>
              <a:t>‹#›</a:t>
            </a:fld>
            <a:endParaRPr lang="en-US"/>
          </a:p>
        </p:txBody>
      </p:sp>
      <p:cxnSp>
        <p:nvCxnSpPr>
          <p:cNvPr id="10" name="Straight Connector 9"/>
          <p:cNvCxnSpPr/>
          <p:nvPr/>
        </p:nvCxnSpPr>
        <p:spPr>
          <a:xfrm>
            <a:off x="895149" y="1737845"/>
            <a:ext cx="74752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2002512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3.emf"/></Relationships>
</file>

<file path=ppt/slides/_rels/slide11.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4.png"/><Relationship Id="rId1" Type="http://schemas.openxmlformats.org/officeDocument/2006/relationships/slideLayout" Target="../slideLayouts/slideLayout2.xml"/><Relationship Id="rId5" Type="http://schemas.openxmlformats.org/officeDocument/2006/relationships/image" Target="../media/image6.emf"/><Relationship Id="rId4" Type="http://schemas.openxmlformats.org/officeDocument/2006/relationships/image" Target="../media/image5.emf"/></Relationships>
</file>

<file path=ppt/slides/_rels/slide12.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image" Target="../media/image7.emf"/><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image" Target="../media/image11.png"/><Relationship Id="rId1" Type="http://schemas.openxmlformats.org/officeDocument/2006/relationships/slideLayout" Target="../slideLayouts/slideLayout2.xml"/><Relationship Id="rId4" Type="http://schemas.openxmlformats.org/officeDocument/2006/relationships/image" Target="../media/image10.emf"/></Relationships>
</file>

<file path=ppt/slides/_rels/slide15.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image" Target="../media/image11.emf"/><Relationship Id="rId1" Type="http://schemas.openxmlformats.org/officeDocument/2006/relationships/slideLayout" Target="../slideLayouts/slideLayout2.xml"/><Relationship Id="rId4" Type="http://schemas.openxmlformats.org/officeDocument/2006/relationships/image" Target="../media/image13.emf"/></Relationships>
</file>

<file path=ppt/slides/_rels/slide16.xml.rels><?xml version="1.0" encoding="UTF-8" standalone="yes"?>
<Relationships xmlns="http://schemas.openxmlformats.org/package/2006/relationships"><Relationship Id="rId3" Type="http://schemas.openxmlformats.org/officeDocument/2006/relationships/image" Target="../media/image14.emf"/><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image" Target="../media/image19.png"/><Relationship Id="rId1" Type="http://schemas.openxmlformats.org/officeDocument/2006/relationships/slideLayout" Target="../slideLayouts/slideLayout2.xml"/><Relationship Id="rId4" Type="http://schemas.openxmlformats.org/officeDocument/2006/relationships/image" Target="../media/image16.emf"/></Relationships>
</file>

<file path=ppt/slides/_rels/slide18.xml.rels><?xml version="1.0" encoding="UTF-8" standalone="yes"?>
<Relationships xmlns="http://schemas.openxmlformats.org/package/2006/relationships"><Relationship Id="rId3" Type="http://schemas.openxmlformats.org/officeDocument/2006/relationships/image" Target="../media/image17.emf"/><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8.em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1.png"/><Relationship Id="rId1" Type="http://schemas.openxmlformats.org/officeDocument/2006/relationships/slideLayout" Target="../slideLayouts/slideLayout2.xml"/><Relationship Id="rId4" Type="http://schemas.openxmlformats.org/officeDocument/2006/relationships/image" Target="../media/image24.png"/></Relationships>
</file>

<file path=ppt/slides/_rels/slide2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2.xml"/><Relationship Id="rId4" Type="http://schemas.openxmlformats.org/officeDocument/2006/relationships/image" Target="../media/image27.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2.xml"/><Relationship Id="rId4" Type="http://schemas.openxmlformats.org/officeDocument/2006/relationships/image" Target="../media/image30.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2.xml"/><Relationship Id="rId4" Type="http://schemas.openxmlformats.org/officeDocument/2006/relationships/image" Target="../media/image33.png"/></Relationships>
</file>

<file path=ppt/slides/_rels/slide27.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2.xml"/><Relationship Id="rId4" Type="http://schemas.openxmlformats.org/officeDocument/2006/relationships/image" Target="../media/image36.png"/></Relationships>
</file>

<file path=ppt/slides/_rels/slide28.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US" altLang="zh-TW" dirty="0"/>
              <a:t>Risk analysis in tokenization of life insurance</a:t>
            </a:r>
            <a:br>
              <a:rPr lang="en-US" altLang="zh-TW" dirty="0"/>
            </a:br>
            <a:endParaRPr dirty="0"/>
          </a:p>
        </p:txBody>
      </p:sp>
      <p:sp>
        <p:nvSpPr>
          <p:cNvPr id="3" name="Subtitle 2"/>
          <p:cNvSpPr>
            <a:spLocks noGrp="1"/>
          </p:cNvSpPr>
          <p:nvPr>
            <p:ph type="subTitle" idx="1"/>
          </p:nvPr>
        </p:nvSpPr>
        <p:spPr/>
        <p:txBody>
          <a:bodyPr>
            <a:normAutofit/>
          </a:bodyPr>
          <a:lstStyle/>
          <a:p>
            <a:r>
              <a:rPr lang="it-IT" altLang="zh-TW" sz="2800" dirty="0">
                <a:solidFill>
                  <a:schemeClr val="tx1"/>
                </a:solidFill>
              </a:rPr>
              <a:t>Chi-Tao Li, Tzuling Lin, Cary Chi-Liang Tsai</a:t>
            </a:r>
            <a:endParaRPr sz="2800" dirty="0">
              <a:solidFill>
                <a:schemeClr val="tx1"/>
              </a:solidFil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822960" y="286605"/>
            <a:ext cx="7543800" cy="1159518"/>
          </a:xfrm>
        </p:spPr>
        <p:txBody>
          <a:bodyPr/>
          <a:lstStyle/>
          <a:p>
            <a:r>
              <a:rPr lang="en-US" altLang="zh-TW" dirty="0"/>
              <a:t>Methodology—Claim Model</a:t>
            </a:r>
            <a:endParaRPr lang="zh-TW" altLang="en-US" dirty="0"/>
          </a:p>
        </p:txBody>
      </p:sp>
      <mc:AlternateContent xmlns:mc="http://schemas.openxmlformats.org/markup-compatibility/2006" xmlns:a14="http://schemas.microsoft.com/office/drawing/2010/main">
        <mc:Choice Requires="a14">
          <p:sp>
            <p:nvSpPr>
              <p:cNvPr id="3" name="內容版面配置區 2"/>
              <p:cNvSpPr>
                <a:spLocks noGrp="1"/>
              </p:cNvSpPr>
              <p:nvPr>
                <p:ph idx="1"/>
              </p:nvPr>
            </p:nvSpPr>
            <p:spPr/>
            <p:txBody>
              <a:bodyPr/>
              <a:lstStyle/>
              <a:p>
                <a:pPr>
                  <a:buFont typeface="Wingdings" panose="05000000000000000000" pitchFamily="2" charset="2"/>
                  <a:buChar char="l"/>
                </a:pPr>
                <a:r>
                  <a:rPr lang="en-US" altLang="zh-TW" dirty="0"/>
                  <a:t>The initial premium for a simple one-year term life insurance policy is defined as </a:t>
                </a:r>
                <a14:m>
                  <m:oMath xmlns:m="http://schemas.openxmlformats.org/officeDocument/2006/math">
                    <m:sSub>
                      <m:sSubPr>
                        <m:ctrlPr>
                          <a:rPr lang="zh-TW" altLang="zh-TW" i="1">
                            <a:latin typeface="Cambria Math" panose="02040503050406030204" pitchFamily="18" charset="0"/>
                          </a:rPr>
                        </m:ctrlPr>
                      </m:sSubPr>
                      <m:e>
                        <m:r>
                          <a:rPr lang="en-US" altLang="zh-TW" i="1">
                            <a:latin typeface="Cambria Math" panose="02040503050406030204" pitchFamily="18" charset="0"/>
                          </a:rPr>
                          <m:t>𝑃</m:t>
                        </m:r>
                      </m:e>
                      <m:sub>
                        <m:r>
                          <a:rPr lang="en-US" altLang="zh-TW" i="1">
                            <a:latin typeface="Cambria Math" panose="02040503050406030204" pitchFamily="18" charset="0"/>
                          </a:rPr>
                          <m:t>0</m:t>
                        </m:r>
                      </m:sub>
                    </m:sSub>
                    <m:r>
                      <a:rPr lang="en-US" altLang="zh-TW" i="1">
                        <a:latin typeface="Cambria Math" panose="02040503050406030204" pitchFamily="18" charset="0"/>
                      </a:rPr>
                      <m:t>=</m:t>
                    </m:r>
                    <m:r>
                      <a:rPr lang="en-US" altLang="zh-TW" i="1">
                        <a:latin typeface="Cambria Math" panose="02040503050406030204" pitchFamily="18" charset="0"/>
                      </a:rPr>
                      <m:t>𝑎</m:t>
                    </m:r>
                    <m:r>
                      <a:rPr lang="en-US" altLang="zh-TW" i="1">
                        <a:latin typeface="Cambria Math" panose="02040503050406030204" pitchFamily="18" charset="0"/>
                      </a:rPr>
                      <m:t>∙</m:t>
                    </m:r>
                    <m:r>
                      <a:rPr lang="en-US" altLang="zh-TW" i="1">
                        <a:latin typeface="Cambria Math" panose="02040503050406030204" pitchFamily="18" charset="0"/>
                      </a:rPr>
                      <m:t>𝑞</m:t>
                    </m:r>
                    <m:r>
                      <a:rPr lang="en-US" altLang="zh-TW" i="1">
                        <a:latin typeface="Cambria Math" panose="02040503050406030204" pitchFamily="18" charset="0"/>
                      </a:rPr>
                      <m:t>∙</m:t>
                    </m:r>
                    <m:r>
                      <a:rPr lang="en-US" altLang="zh-TW" i="1">
                        <a:latin typeface="Cambria Math" panose="02040503050406030204" pitchFamily="18" charset="0"/>
                      </a:rPr>
                      <m:t>𝑣</m:t>
                    </m:r>
                  </m:oMath>
                </a14:m>
                <a:r>
                  <a:rPr lang="en-US" altLang="zh-TW" dirty="0"/>
                  <a:t>, where the claim payment is </a:t>
                </a:r>
                <a14:m>
                  <m:oMath xmlns:m="http://schemas.openxmlformats.org/officeDocument/2006/math">
                    <m:r>
                      <a:rPr lang="en-US" altLang="zh-TW" i="1">
                        <a:latin typeface="Cambria Math" panose="02040503050406030204" pitchFamily="18" charset="0"/>
                      </a:rPr>
                      <m:t>𝑎</m:t>
                    </m:r>
                  </m:oMath>
                </a14:m>
                <a:r>
                  <a:rPr lang="en-US" altLang="zh-TW" dirty="0"/>
                  <a:t> and the death probability is </a:t>
                </a:r>
                <a14:m>
                  <m:oMath xmlns:m="http://schemas.openxmlformats.org/officeDocument/2006/math">
                    <m:r>
                      <a:rPr lang="en-US" altLang="zh-TW" i="1">
                        <a:latin typeface="Cambria Math" panose="02040503050406030204" pitchFamily="18" charset="0"/>
                      </a:rPr>
                      <m:t>𝑞</m:t>
                    </m:r>
                  </m:oMath>
                </a14:m>
                <a:r>
                  <a:rPr lang="en-US" altLang="zh-TW" dirty="0"/>
                  <a:t>; hereafter, for simplicity, we set </a:t>
                </a:r>
                <a14:m>
                  <m:oMath xmlns:m="http://schemas.openxmlformats.org/officeDocument/2006/math">
                    <m:r>
                      <a:rPr lang="en-US" altLang="zh-TW" i="1">
                        <a:latin typeface="Cambria Math" panose="02040503050406030204" pitchFamily="18" charset="0"/>
                      </a:rPr>
                      <m:t>𝑣</m:t>
                    </m:r>
                    <m:r>
                      <a:rPr lang="en-US" altLang="zh-TW">
                        <a:latin typeface="Cambria Math" panose="02040503050406030204" pitchFamily="18" charset="0"/>
                      </a:rPr>
                      <m:t>=1</m:t>
                    </m:r>
                  </m:oMath>
                </a14:m>
                <a:r>
                  <a:rPr lang="en-US" altLang="zh-TW" dirty="0"/>
                  <a:t>.</a:t>
                </a:r>
              </a:p>
              <a:p>
                <a:pPr>
                  <a:buFont typeface="Wingdings" panose="05000000000000000000" pitchFamily="2" charset="2"/>
                  <a:buChar char="l"/>
                </a:pPr>
                <a:r>
                  <a:rPr lang="en-US" altLang="zh-TW" dirty="0"/>
                  <a:t> For each participant </a:t>
                </a:r>
                <a:r>
                  <a:rPr lang="en-US" altLang="zh-TW" dirty="0" err="1"/>
                  <a:t>i</a:t>
                </a:r>
                <a:r>
                  <a:rPr lang="en-US" altLang="zh-TW" dirty="0"/>
                  <a:t>, the claim payment </a:t>
                </a:r>
                <a14:m>
                  <m:oMath xmlns:m="http://schemas.openxmlformats.org/officeDocument/2006/math">
                    <m:sSub>
                      <m:sSubPr>
                        <m:ctrlPr>
                          <a:rPr lang="zh-TW" altLang="zh-TW" i="1">
                            <a:latin typeface="Cambria Math" panose="02040503050406030204" pitchFamily="18" charset="0"/>
                          </a:rPr>
                        </m:ctrlPr>
                      </m:sSubPr>
                      <m:e>
                        <m:r>
                          <a:rPr lang="en-US" altLang="zh-TW" i="1">
                            <a:latin typeface="Cambria Math" panose="02040503050406030204" pitchFamily="18" charset="0"/>
                          </a:rPr>
                          <m:t>𝑤</m:t>
                        </m:r>
                      </m:e>
                      <m:sub>
                        <m:r>
                          <a:rPr lang="en-US" altLang="zh-TW" i="1">
                            <a:latin typeface="Cambria Math" panose="02040503050406030204" pitchFamily="18" charset="0"/>
                          </a:rPr>
                          <m:t>𝑖</m:t>
                        </m:r>
                      </m:sub>
                    </m:sSub>
                  </m:oMath>
                </a14:m>
                <a:r>
                  <a:rPr lang="en-US" altLang="zh-TW" dirty="0"/>
                  <a:t> is a random variable, such that:</a:t>
                </a:r>
              </a:p>
              <a:p>
                <a:pPr>
                  <a:buFont typeface="Wingdings" panose="05000000000000000000" pitchFamily="2" charset="2"/>
                  <a:buChar char="l"/>
                </a:pPr>
                <a:endParaRPr lang="en-US" altLang="zh-TW" dirty="0"/>
              </a:p>
              <a:p>
                <a:pPr>
                  <a:buFont typeface="Wingdings" panose="05000000000000000000" pitchFamily="2" charset="2"/>
                  <a:buChar char="l"/>
                </a:pPr>
                <a:endParaRPr lang="en-US" altLang="zh-TW" dirty="0"/>
              </a:p>
              <a:p>
                <a:pPr>
                  <a:buFont typeface="Wingdings" panose="05000000000000000000" pitchFamily="2" charset="2"/>
                  <a:buChar char="l"/>
                </a:pPr>
                <a:r>
                  <a:rPr lang="en-US" altLang="zh-TW" dirty="0"/>
                  <a:t>The total claim amount for N participants is given by:</a:t>
                </a:r>
                <a:endParaRPr lang="zh-TW" altLang="zh-TW" dirty="0"/>
              </a:p>
              <a:p>
                <a:pPr>
                  <a:buFont typeface="Wingdings" panose="05000000000000000000" pitchFamily="2" charset="2"/>
                  <a:buChar char="l"/>
                </a:pPr>
                <a:endParaRPr lang="en-US" altLang="zh-TW" dirty="0"/>
              </a:p>
              <a:p>
                <a:pPr>
                  <a:buFont typeface="Wingdings" panose="05000000000000000000" pitchFamily="2" charset="2"/>
                  <a:buChar char="l"/>
                </a:pPr>
                <a:endParaRPr lang="zh-TW" altLang="en-US" dirty="0"/>
              </a:p>
            </p:txBody>
          </p:sp>
        </mc:Choice>
        <mc:Fallback xmlns="">
          <p:sp>
            <p:nvSpPr>
              <p:cNvPr id="3" name="內容版面配置區 2"/>
              <p:cNvSpPr>
                <a:spLocks noGrp="1" noRot="1" noChangeAspect="1" noMove="1" noResize="1" noEditPoints="1" noAdjustHandles="1" noChangeArrowheads="1" noChangeShapeType="1" noTextEdit="1"/>
              </p:cNvSpPr>
              <p:nvPr>
                <p:ph idx="1"/>
              </p:nvPr>
            </p:nvSpPr>
            <p:spPr>
              <a:blipFill>
                <a:blip r:embed="rId2"/>
                <a:stretch>
                  <a:fillRect l="-1939" t="-1667" r="-2504"/>
                </a:stretch>
              </a:blipFill>
            </p:spPr>
            <p:txBody>
              <a:bodyPr/>
              <a:lstStyle/>
              <a:p>
                <a:r>
                  <a:rPr lang="zh-TW" altLang="en-US">
                    <a:noFill/>
                  </a:rPr>
                  <a:t> </a:t>
                </a:r>
              </a:p>
            </p:txBody>
          </p:sp>
        </mc:Fallback>
      </mc:AlternateContent>
      <p:pic>
        <p:nvPicPr>
          <p:cNvPr id="8" name="圖片 7"/>
          <p:cNvPicPr>
            <a:picLocks noChangeAspect="1"/>
          </p:cNvPicPr>
          <p:nvPr/>
        </p:nvPicPr>
        <p:blipFill>
          <a:blip r:embed="rId3"/>
          <a:stretch>
            <a:fillRect/>
          </a:stretch>
        </p:blipFill>
        <p:spPr>
          <a:xfrm>
            <a:off x="1809354" y="3199393"/>
            <a:ext cx="6068814" cy="1022154"/>
          </a:xfrm>
          <a:prstGeom prst="rect">
            <a:avLst/>
          </a:prstGeom>
        </p:spPr>
      </p:pic>
      <p:pic>
        <p:nvPicPr>
          <p:cNvPr id="9" name="圖片 8"/>
          <p:cNvPicPr>
            <a:picLocks noChangeAspect="1"/>
          </p:cNvPicPr>
          <p:nvPr/>
        </p:nvPicPr>
        <p:blipFill>
          <a:blip r:embed="rId4"/>
          <a:stretch>
            <a:fillRect/>
          </a:stretch>
        </p:blipFill>
        <p:spPr>
          <a:xfrm>
            <a:off x="2141447" y="4992806"/>
            <a:ext cx="5850490" cy="1001300"/>
          </a:xfrm>
          <a:prstGeom prst="rect">
            <a:avLst/>
          </a:prstGeom>
        </p:spPr>
      </p:pic>
    </p:spTree>
    <p:extLst>
      <p:ext uri="{BB962C8B-B14F-4D97-AF65-F5344CB8AC3E}">
        <p14:creationId xmlns:p14="http://schemas.microsoft.com/office/powerpoint/2010/main" val="210974480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822960" y="286605"/>
            <a:ext cx="7994756" cy="1127292"/>
          </a:xfrm>
        </p:spPr>
        <p:txBody>
          <a:bodyPr>
            <a:normAutofit/>
          </a:bodyPr>
          <a:lstStyle/>
          <a:p>
            <a:r>
              <a:rPr lang="en-US" altLang="zh-TW" sz="4000" dirty="0"/>
              <a:t>Methodology—Market-Based Premium</a:t>
            </a:r>
            <a:endParaRPr lang="zh-TW" altLang="en-US" sz="4000" dirty="0"/>
          </a:p>
        </p:txBody>
      </p:sp>
      <mc:AlternateContent xmlns:mc="http://schemas.openxmlformats.org/markup-compatibility/2006" xmlns:a14="http://schemas.microsoft.com/office/drawing/2010/main">
        <mc:Choice Requires="a14">
          <p:sp>
            <p:nvSpPr>
              <p:cNvPr id="3" name="內容版面配置區 2"/>
              <p:cNvSpPr>
                <a:spLocks noGrp="1"/>
              </p:cNvSpPr>
              <p:nvPr>
                <p:ph idx="1"/>
              </p:nvPr>
            </p:nvSpPr>
            <p:spPr/>
            <p:txBody>
              <a:bodyPr>
                <a:normAutofit lnSpcReduction="10000"/>
              </a:bodyPr>
              <a:lstStyle/>
              <a:p>
                <a:pPr>
                  <a:buFont typeface="Wingdings" panose="05000000000000000000" pitchFamily="2" charset="2"/>
                  <a:buChar char="l"/>
                </a:pPr>
                <a:r>
                  <a:rPr lang="en-US" altLang="zh-TW" dirty="0"/>
                  <a:t>We redefine the premium such that it can be dynamically priced via </a:t>
                </a:r>
                <a:r>
                  <a:rPr lang="en-US" altLang="zh-TW" dirty="0">
                    <a:solidFill>
                      <a:srgbClr val="FF0000"/>
                    </a:solidFill>
                  </a:rPr>
                  <a:t>smart contracts </a:t>
                </a:r>
                <a:r>
                  <a:rPr lang="en-US" altLang="zh-TW" dirty="0"/>
                  <a:t>on the </a:t>
                </a:r>
                <a:r>
                  <a:rPr lang="en-US" altLang="zh-TW" dirty="0" err="1"/>
                  <a:t>blockchain</a:t>
                </a:r>
                <a:r>
                  <a:rPr lang="en-US" altLang="zh-TW" dirty="0"/>
                  <a:t> based on the number of participants </a:t>
                </a:r>
                <a:r>
                  <a:rPr lang="en-US" altLang="zh-TW" dirty="0">
                    <a:solidFill>
                      <a:srgbClr val="C00000"/>
                    </a:solidFill>
                  </a:rPr>
                  <a:t>N</a:t>
                </a:r>
                <a:r>
                  <a:rPr lang="en-US" altLang="zh-TW" dirty="0"/>
                  <a:t>.</a:t>
                </a:r>
              </a:p>
              <a:p>
                <a:pPr>
                  <a:buFont typeface="Wingdings" panose="05000000000000000000" pitchFamily="2" charset="2"/>
                  <a:buChar char="l"/>
                </a:pPr>
                <a:r>
                  <a:rPr lang="en-US" altLang="zh-TW" b="1" dirty="0">
                    <a:solidFill>
                      <a:srgbClr val="C00000"/>
                    </a:solidFill>
                  </a:rPr>
                  <a:t>Uniform Premium System</a:t>
                </a:r>
                <a:r>
                  <a:rPr lang="en-US" altLang="zh-TW" dirty="0"/>
                  <a:t>, where all participants pay the same premium based on total group size, given by</a:t>
                </a:r>
              </a:p>
              <a:p>
                <a:pPr>
                  <a:buFont typeface="Wingdings" panose="05000000000000000000" pitchFamily="2" charset="2"/>
                  <a:buChar char="l"/>
                </a:pPr>
                <a:endParaRPr lang="en-US" altLang="zh-TW" dirty="0"/>
              </a:p>
              <a:p>
                <a:pPr>
                  <a:buFont typeface="Wingdings" panose="05000000000000000000" pitchFamily="2" charset="2"/>
                  <a:buChar char="l"/>
                </a:pPr>
                <a:r>
                  <a:rPr lang="en-US" altLang="zh-TW" b="1" dirty="0">
                    <a:solidFill>
                      <a:srgbClr val="C00000"/>
                    </a:solidFill>
                  </a:rPr>
                  <a:t>Individualized Premium System</a:t>
                </a:r>
                <a:r>
                  <a:rPr lang="en-US" altLang="zh-TW" dirty="0"/>
                  <a:t>, where premiums are assigned based on the order of entry, given by </a:t>
                </a:r>
              </a:p>
              <a:p>
                <a:pPr>
                  <a:buFont typeface="Wingdings" panose="05000000000000000000" pitchFamily="2" charset="2"/>
                  <a:buChar char="l"/>
                </a:pPr>
                <a:endParaRPr lang="en-US" altLang="zh-TW" dirty="0"/>
              </a:p>
              <a:p>
                <a:pPr marL="0" indent="0">
                  <a:buNone/>
                </a:pPr>
                <a14:m>
                  <m:oMath xmlns:m="http://schemas.openxmlformats.org/officeDocument/2006/math">
                    <m:r>
                      <a:rPr lang="en-US" altLang="zh-TW" i="1" smtClean="0">
                        <a:solidFill>
                          <a:srgbClr val="C00000"/>
                        </a:solidFill>
                        <a:latin typeface="Cambria Math" panose="02040503050406030204" pitchFamily="18" charset="0"/>
                      </a:rPr>
                      <m:t>𝜆</m:t>
                    </m:r>
                  </m:oMath>
                </a14:m>
                <a:r>
                  <a:rPr lang="en-US" altLang="zh-TW" dirty="0"/>
                  <a:t> reflects the sensitivity </a:t>
                </a:r>
                <a:r>
                  <a:rPr lang="en-US" altLang="zh-TW" dirty="0" smtClean="0"/>
                  <a:t>of </a:t>
                </a:r>
                <a:r>
                  <a:rPr lang="en-US" altLang="zh-TW" dirty="0"/>
                  <a:t>premium to demand.</a:t>
                </a:r>
              </a:p>
              <a:p>
                <a:pPr>
                  <a:buFont typeface="Wingdings" panose="05000000000000000000" pitchFamily="2" charset="2"/>
                  <a:buChar char="l"/>
                </a:pPr>
                <a:r>
                  <a:rPr lang="en-US" altLang="zh-TW" dirty="0"/>
                  <a:t>The </a:t>
                </a:r>
                <a:r>
                  <a:rPr lang="en-US" altLang="zh-TW" b="1" dirty="0">
                    <a:solidFill>
                      <a:srgbClr val="C00000"/>
                    </a:solidFill>
                  </a:rPr>
                  <a:t>Gain </a:t>
                </a:r>
                <a:r>
                  <a:rPr lang="en-US" altLang="zh-TW" b="1" dirty="0" smtClean="0">
                    <a:solidFill>
                      <a:srgbClr val="C00000"/>
                    </a:solidFill>
                  </a:rPr>
                  <a:t>function for running the smart contract </a:t>
                </a:r>
                <a:r>
                  <a:rPr lang="en-US" altLang="zh-TW" dirty="0" smtClean="0"/>
                  <a:t>is </a:t>
                </a:r>
                <a:r>
                  <a:rPr lang="en-US" altLang="zh-TW" dirty="0"/>
                  <a:t>defined as:</a:t>
                </a:r>
              </a:p>
              <a:p>
                <a:pPr>
                  <a:buFont typeface="Wingdings" panose="05000000000000000000" pitchFamily="2" charset="2"/>
                  <a:buChar char="l"/>
                </a:pPr>
                <a:endParaRPr lang="en-US" altLang="zh-TW" dirty="0"/>
              </a:p>
              <a:p>
                <a:pPr marL="0" indent="0">
                  <a:buNone/>
                </a:pPr>
                <a:endParaRPr lang="zh-TW" altLang="en-US" dirty="0"/>
              </a:p>
            </p:txBody>
          </p:sp>
        </mc:Choice>
        <mc:Fallback xmlns="">
          <p:sp>
            <p:nvSpPr>
              <p:cNvPr id="3" name="內容版面配置區 2"/>
              <p:cNvSpPr>
                <a:spLocks noGrp="1" noRot="1" noChangeAspect="1" noMove="1" noResize="1" noEditPoints="1" noAdjustHandles="1" noChangeArrowheads="1" noChangeShapeType="1" noTextEdit="1"/>
              </p:cNvSpPr>
              <p:nvPr>
                <p:ph idx="1"/>
              </p:nvPr>
            </p:nvSpPr>
            <p:spPr>
              <a:blipFill>
                <a:blip r:embed="rId2"/>
                <a:stretch>
                  <a:fillRect l="-1939" t="-2273" r="-1050"/>
                </a:stretch>
              </a:blipFill>
            </p:spPr>
            <p:txBody>
              <a:bodyPr/>
              <a:lstStyle/>
              <a:p>
                <a:r>
                  <a:rPr lang="zh-TW" altLang="en-US">
                    <a:noFill/>
                  </a:rPr>
                  <a:t> </a:t>
                </a:r>
              </a:p>
            </p:txBody>
          </p:sp>
        </mc:Fallback>
      </mc:AlternateContent>
      <p:pic>
        <p:nvPicPr>
          <p:cNvPr id="4" name="圖片 3"/>
          <p:cNvPicPr>
            <a:picLocks noChangeAspect="1"/>
          </p:cNvPicPr>
          <p:nvPr/>
        </p:nvPicPr>
        <p:blipFill>
          <a:blip r:embed="rId3"/>
          <a:stretch>
            <a:fillRect/>
          </a:stretch>
        </p:blipFill>
        <p:spPr>
          <a:xfrm>
            <a:off x="1956258" y="3313812"/>
            <a:ext cx="5842326" cy="582584"/>
          </a:xfrm>
          <a:prstGeom prst="rect">
            <a:avLst/>
          </a:prstGeom>
        </p:spPr>
      </p:pic>
      <p:pic>
        <p:nvPicPr>
          <p:cNvPr id="5" name="圖片 4"/>
          <p:cNvPicPr>
            <a:picLocks noChangeAspect="1"/>
          </p:cNvPicPr>
          <p:nvPr/>
        </p:nvPicPr>
        <p:blipFill>
          <a:blip r:embed="rId4"/>
          <a:stretch>
            <a:fillRect/>
          </a:stretch>
        </p:blipFill>
        <p:spPr>
          <a:xfrm>
            <a:off x="1956259" y="4380804"/>
            <a:ext cx="5741620" cy="515821"/>
          </a:xfrm>
          <a:prstGeom prst="rect">
            <a:avLst/>
          </a:prstGeom>
        </p:spPr>
      </p:pic>
      <p:pic>
        <p:nvPicPr>
          <p:cNvPr id="6" name="圖片 5"/>
          <p:cNvPicPr>
            <a:picLocks noChangeAspect="1"/>
          </p:cNvPicPr>
          <p:nvPr/>
        </p:nvPicPr>
        <p:blipFill>
          <a:blip r:embed="rId5"/>
          <a:stretch>
            <a:fillRect/>
          </a:stretch>
        </p:blipFill>
        <p:spPr>
          <a:xfrm>
            <a:off x="2549262" y="5682108"/>
            <a:ext cx="5467081" cy="972468"/>
          </a:xfrm>
          <a:prstGeom prst="rect">
            <a:avLst/>
          </a:prstGeom>
        </p:spPr>
      </p:pic>
    </p:spTree>
    <p:extLst>
      <p:ext uri="{BB962C8B-B14F-4D97-AF65-F5344CB8AC3E}">
        <p14:creationId xmlns:p14="http://schemas.microsoft.com/office/powerpoint/2010/main" val="216041190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sp>
        <p:nvSpPr>
          <p:cNvPr id="3" name="內容版面配置區 2"/>
          <p:cNvSpPr>
            <a:spLocks noGrp="1"/>
          </p:cNvSpPr>
          <p:nvPr>
            <p:ph idx="1"/>
          </p:nvPr>
        </p:nvSpPr>
        <p:spPr/>
        <p:txBody>
          <a:bodyPr/>
          <a:lstStyle/>
          <a:p>
            <a:endParaRPr lang="zh-TW" altLang="en-US"/>
          </a:p>
        </p:txBody>
      </p:sp>
      <p:pic>
        <p:nvPicPr>
          <p:cNvPr id="4" name="圖片 3"/>
          <p:cNvPicPr>
            <a:picLocks noChangeAspect="1"/>
          </p:cNvPicPr>
          <p:nvPr/>
        </p:nvPicPr>
        <p:blipFill>
          <a:blip r:embed="rId2"/>
          <a:stretch>
            <a:fillRect/>
          </a:stretch>
        </p:blipFill>
        <p:spPr>
          <a:xfrm>
            <a:off x="279298" y="132931"/>
            <a:ext cx="4283559" cy="6517780"/>
          </a:xfrm>
          <a:prstGeom prst="rect">
            <a:avLst/>
          </a:prstGeom>
        </p:spPr>
      </p:pic>
      <p:pic>
        <p:nvPicPr>
          <p:cNvPr id="5" name="圖片 4"/>
          <p:cNvPicPr>
            <a:picLocks noChangeAspect="1"/>
          </p:cNvPicPr>
          <p:nvPr/>
        </p:nvPicPr>
        <p:blipFill>
          <a:blip r:embed="rId3"/>
          <a:stretch>
            <a:fillRect/>
          </a:stretch>
        </p:blipFill>
        <p:spPr>
          <a:xfrm>
            <a:off x="4701092" y="132931"/>
            <a:ext cx="4156906" cy="6602454"/>
          </a:xfrm>
          <a:prstGeom prst="rect">
            <a:avLst/>
          </a:prstGeom>
        </p:spPr>
      </p:pic>
    </p:spTree>
    <p:extLst>
      <p:ext uri="{BB962C8B-B14F-4D97-AF65-F5344CB8AC3E}">
        <p14:creationId xmlns:p14="http://schemas.microsoft.com/office/powerpoint/2010/main" val="247942005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pPr lvl="0"/>
            <a:r>
              <a:rPr lang="en-US" altLang="zh-TW" dirty="0"/>
              <a:t>Theoretical Analysis</a:t>
            </a:r>
            <a:endParaRPr lang="zh-TW" altLang="zh-TW" dirty="0"/>
          </a:p>
        </p:txBody>
      </p:sp>
      <p:sp>
        <p:nvSpPr>
          <p:cNvPr id="3" name="內容版面配置區 2"/>
          <p:cNvSpPr>
            <a:spLocks noGrp="1"/>
          </p:cNvSpPr>
          <p:nvPr>
            <p:ph idx="1"/>
          </p:nvPr>
        </p:nvSpPr>
        <p:spPr/>
        <p:txBody>
          <a:bodyPr/>
          <a:lstStyle/>
          <a:p>
            <a:r>
              <a:rPr lang="en-US" altLang="zh-TW" dirty="0"/>
              <a:t>We adopt two premium systems for analysis. The first is the </a:t>
            </a:r>
            <a:r>
              <a:rPr lang="en-US" altLang="zh-TW" b="1" dirty="0"/>
              <a:t>Uniform Premium System</a:t>
            </a:r>
            <a:r>
              <a:rPr lang="en-US" altLang="zh-TW" dirty="0"/>
              <a:t>, where a unified premium is set based on the total number of participants willing to join the insurance plan. The second is the </a:t>
            </a:r>
            <a:r>
              <a:rPr lang="en-US" altLang="zh-TW" b="1" dirty="0"/>
              <a:t>Individualized Premium System</a:t>
            </a:r>
            <a:r>
              <a:rPr lang="en-US" altLang="zh-TW" dirty="0"/>
              <a:t>, which assigns premiums according to the order of enrollment—early entrants enjoy lower premiums, while those who join later must pay higher premiums. </a:t>
            </a:r>
            <a:endParaRPr lang="zh-TW" altLang="en-US" dirty="0"/>
          </a:p>
        </p:txBody>
      </p:sp>
    </p:spTree>
    <p:extLst>
      <p:ext uri="{BB962C8B-B14F-4D97-AF65-F5344CB8AC3E}">
        <p14:creationId xmlns:p14="http://schemas.microsoft.com/office/powerpoint/2010/main" val="198808026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en-US" altLang="zh-TW" sz="4000" dirty="0"/>
              <a:t>Theoretical Analysis</a:t>
            </a:r>
            <a:br>
              <a:rPr lang="en-US" altLang="zh-TW" sz="4000" dirty="0"/>
            </a:br>
            <a:r>
              <a:rPr lang="en-US" altLang="zh-TW" sz="4000" dirty="0"/>
              <a:t>Uniform Premium System</a:t>
            </a:r>
            <a:endParaRPr lang="zh-TW" altLang="en-US" sz="4000" dirty="0"/>
          </a:p>
        </p:txBody>
      </p:sp>
      <mc:AlternateContent xmlns:mc="http://schemas.openxmlformats.org/markup-compatibility/2006" xmlns:a14="http://schemas.microsoft.com/office/drawing/2010/main">
        <mc:Choice Requires="a14">
          <p:sp>
            <p:nvSpPr>
              <p:cNvPr id="3" name="內容版面配置區 2"/>
              <p:cNvSpPr>
                <a:spLocks noGrp="1"/>
              </p:cNvSpPr>
              <p:nvPr>
                <p:ph idx="1"/>
              </p:nvPr>
            </p:nvSpPr>
            <p:spPr/>
            <p:txBody>
              <a:bodyPr>
                <a:normAutofit fontScale="92500"/>
              </a:bodyPr>
              <a:lstStyle/>
              <a:p>
                <a:pPr>
                  <a:buFont typeface="Wingdings" panose="05000000000000000000" pitchFamily="2" charset="2"/>
                  <a:buChar char="l"/>
                </a:pPr>
                <a:r>
                  <a:rPr lang="en-US" altLang="zh-TW" dirty="0"/>
                  <a:t>Then the insurance gain or loss is:</a:t>
                </a:r>
              </a:p>
              <a:p>
                <a:pPr>
                  <a:buFont typeface="Wingdings" panose="05000000000000000000" pitchFamily="2" charset="2"/>
                  <a:buChar char="l"/>
                </a:pPr>
                <a:endParaRPr lang="en-US" altLang="zh-TW" dirty="0"/>
              </a:p>
              <a:p>
                <a:pPr>
                  <a:buFont typeface="Wingdings" panose="05000000000000000000" pitchFamily="2" charset="2"/>
                  <a:buChar char="l"/>
                </a:pPr>
                <a:r>
                  <a:rPr lang="en-US" altLang="zh-TW" dirty="0"/>
                  <a:t>We firstly assume the number of participants</a:t>
                </a:r>
                <a14:m>
                  <m:oMath xmlns:m="http://schemas.openxmlformats.org/officeDocument/2006/math">
                    <m:r>
                      <a:rPr lang="en-US" altLang="zh-TW" i="1">
                        <a:latin typeface="Cambria Math" panose="02040503050406030204" pitchFamily="18" charset="0"/>
                      </a:rPr>
                      <m:t> </m:t>
                    </m:r>
                    <m:r>
                      <a:rPr lang="en-US" altLang="zh-TW" i="1">
                        <a:latin typeface="Cambria Math" panose="02040503050406030204" pitchFamily="18" charset="0"/>
                      </a:rPr>
                      <m:t>𝑁</m:t>
                    </m:r>
                  </m:oMath>
                </a14:m>
                <a:r>
                  <a:rPr lang="en-US" altLang="zh-TW" dirty="0"/>
                  <a:t> follow Bernoulli (p=0.5) distribution, and the death probability </a:t>
                </a:r>
                <a14:m>
                  <m:oMath xmlns:m="http://schemas.openxmlformats.org/officeDocument/2006/math">
                    <m:r>
                      <a:rPr lang="en-US" altLang="zh-TW" i="1">
                        <a:latin typeface="Cambria Math" panose="02040503050406030204" pitchFamily="18" charset="0"/>
                      </a:rPr>
                      <m:t>𝑞</m:t>
                    </m:r>
                  </m:oMath>
                </a14:m>
                <a:r>
                  <a:rPr lang="en-US" altLang="zh-TW" dirty="0"/>
                  <a:t> also follow Bernoulli (p=0.5) distribution; more specifically,</a:t>
                </a:r>
              </a:p>
              <a:p>
                <a:pPr>
                  <a:buFont typeface="Wingdings" panose="05000000000000000000" pitchFamily="2" charset="2"/>
                  <a:buChar char="l"/>
                </a:pPr>
                <a:endParaRPr lang="en-US" altLang="zh-TW" dirty="0"/>
              </a:p>
              <a:p>
                <a:pPr>
                  <a:buFont typeface="Wingdings" panose="05000000000000000000" pitchFamily="2" charset="2"/>
                  <a:buChar char="l"/>
                </a:pPr>
                <a:endParaRPr lang="en-US" altLang="zh-TW" dirty="0"/>
              </a:p>
              <a:p>
                <a:pPr>
                  <a:buFont typeface="Wingdings" panose="05000000000000000000" pitchFamily="2" charset="2"/>
                  <a:buChar char="l"/>
                </a:pPr>
                <a:endParaRPr lang="en-US" altLang="zh-TW" dirty="0"/>
              </a:p>
              <a:p>
                <a:pPr marL="0" indent="0">
                  <a:buNone/>
                </a:pPr>
                <a:r>
                  <a:rPr lang="en-US" altLang="zh-TW" dirty="0"/>
                  <a:t>let </a:t>
                </a:r>
                <a14:m>
                  <m:oMath xmlns:m="http://schemas.openxmlformats.org/officeDocument/2006/math">
                    <m:r>
                      <a:rPr lang="en-US" altLang="zh-TW" i="1">
                        <a:latin typeface="Cambria Math" panose="02040503050406030204" pitchFamily="18" charset="0"/>
                      </a:rPr>
                      <m:t>𝐸</m:t>
                    </m:r>
                    <m:d>
                      <m:dPr>
                        <m:begChr m:val="["/>
                        <m:endChr m:val="]"/>
                        <m:ctrlPr>
                          <a:rPr lang="zh-TW" altLang="zh-TW" i="1">
                            <a:latin typeface="Cambria Math" panose="02040503050406030204" pitchFamily="18" charset="0"/>
                          </a:rPr>
                        </m:ctrlPr>
                      </m:dPr>
                      <m:e>
                        <m:r>
                          <a:rPr lang="en-US" altLang="zh-TW" i="1">
                            <a:latin typeface="Cambria Math" panose="02040503050406030204" pitchFamily="18" charset="0"/>
                          </a:rPr>
                          <m:t>𝑁</m:t>
                        </m:r>
                      </m:e>
                    </m:d>
                    <m:r>
                      <a:rPr lang="en-US" altLang="zh-TW" i="1">
                        <a:latin typeface="Cambria Math" panose="02040503050406030204" pitchFamily="18" charset="0"/>
                      </a:rPr>
                      <m:t>=</m:t>
                    </m:r>
                    <m:sSub>
                      <m:sSubPr>
                        <m:ctrlPr>
                          <a:rPr lang="zh-TW" altLang="zh-TW" i="1">
                            <a:latin typeface="Cambria Math" panose="02040503050406030204" pitchFamily="18" charset="0"/>
                          </a:rPr>
                        </m:ctrlPr>
                      </m:sSubPr>
                      <m:e>
                        <m:r>
                          <a:rPr lang="en-US" altLang="zh-TW" i="1">
                            <a:latin typeface="Cambria Math" panose="02040503050406030204" pitchFamily="18" charset="0"/>
                          </a:rPr>
                          <m:t>𝑁</m:t>
                        </m:r>
                      </m:e>
                      <m:sub>
                        <m:r>
                          <a:rPr lang="en-US" altLang="zh-TW" i="1">
                            <a:latin typeface="Cambria Math" panose="02040503050406030204" pitchFamily="18" charset="0"/>
                          </a:rPr>
                          <m:t>0</m:t>
                        </m:r>
                      </m:sub>
                    </m:sSub>
                    <m:r>
                      <a:rPr lang="en-US" altLang="zh-TW" i="1">
                        <a:latin typeface="Cambria Math" panose="02040503050406030204" pitchFamily="18" charset="0"/>
                      </a:rPr>
                      <m:t>, </m:t>
                    </m:r>
                    <m:r>
                      <a:rPr lang="en-US" altLang="zh-TW" i="1">
                        <a:latin typeface="Cambria Math" panose="02040503050406030204" pitchFamily="18" charset="0"/>
                      </a:rPr>
                      <m:t>𝑉𝑎𝑟</m:t>
                    </m:r>
                    <m:d>
                      <m:dPr>
                        <m:ctrlPr>
                          <a:rPr lang="zh-TW" altLang="zh-TW" i="1">
                            <a:latin typeface="Cambria Math" panose="02040503050406030204" pitchFamily="18" charset="0"/>
                          </a:rPr>
                        </m:ctrlPr>
                      </m:dPr>
                      <m:e>
                        <m:r>
                          <a:rPr lang="en-US" altLang="zh-TW" i="1">
                            <a:latin typeface="Cambria Math" panose="02040503050406030204" pitchFamily="18" charset="0"/>
                          </a:rPr>
                          <m:t>𝑁</m:t>
                        </m:r>
                      </m:e>
                    </m:d>
                    <m:r>
                      <a:rPr lang="en-US" altLang="zh-TW" i="1">
                        <a:latin typeface="Cambria Math" panose="02040503050406030204" pitchFamily="18" charset="0"/>
                      </a:rPr>
                      <m:t>=</m:t>
                    </m:r>
                    <m:sSup>
                      <m:sSupPr>
                        <m:ctrlPr>
                          <a:rPr lang="zh-TW" altLang="zh-TW" i="1">
                            <a:latin typeface="Cambria Math" panose="02040503050406030204" pitchFamily="18" charset="0"/>
                          </a:rPr>
                        </m:ctrlPr>
                      </m:sSupPr>
                      <m:e>
                        <m:r>
                          <a:rPr lang="en-US" altLang="zh-TW" i="1">
                            <a:latin typeface="Cambria Math" panose="02040503050406030204" pitchFamily="18" charset="0"/>
                          </a:rPr>
                          <m:t>𝜙</m:t>
                        </m:r>
                      </m:e>
                      <m:sup>
                        <m:r>
                          <a:rPr lang="en-US" altLang="zh-TW" i="1">
                            <a:latin typeface="Cambria Math" panose="02040503050406030204" pitchFamily="18" charset="0"/>
                          </a:rPr>
                          <m:t>2</m:t>
                        </m:r>
                      </m:sup>
                    </m:sSup>
                    <m:r>
                      <a:rPr lang="zh-TW" altLang="zh-TW" i="1">
                        <a:latin typeface="Cambria Math" panose="02040503050406030204" pitchFamily="18" charset="0"/>
                      </a:rPr>
                      <m:t>、</m:t>
                    </m:r>
                    <m:r>
                      <a:rPr lang="en-US" altLang="zh-TW" i="1">
                        <a:latin typeface="Cambria Math" panose="02040503050406030204" pitchFamily="18" charset="0"/>
                      </a:rPr>
                      <m:t>𝐸</m:t>
                    </m:r>
                    <m:d>
                      <m:dPr>
                        <m:begChr m:val="["/>
                        <m:endChr m:val="]"/>
                        <m:ctrlPr>
                          <a:rPr lang="zh-TW" altLang="zh-TW" i="1">
                            <a:latin typeface="Cambria Math" panose="02040503050406030204" pitchFamily="18" charset="0"/>
                          </a:rPr>
                        </m:ctrlPr>
                      </m:dPr>
                      <m:e>
                        <m:r>
                          <a:rPr lang="en-US" altLang="zh-TW" i="1">
                            <a:latin typeface="Cambria Math" panose="02040503050406030204" pitchFamily="18" charset="0"/>
                          </a:rPr>
                          <m:t>𝑞</m:t>
                        </m:r>
                      </m:e>
                    </m:d>
                    <m:r>
                      <a:rPr lang="en-US" altLang="zh-TW" i="1">
                        <a:latin typeface="Cambria Math" panose="02040503050406030204" pitchFamily="18" charset="0"/>
                      </a:rPr>
                      <m:t>=</m:t>
                    </m:r>
                    <m:sSub>
                      <m:sSubPr>
                        <m:ctrlPr>
                          <a:rPr lang="zh-TW" altLang="zh-TW" i="1">
                            <a:latin typeface="Cambria Math" panose="02040503050406030204" pitchFamily="18" charset="0"/>
                          </a:rPr>
                        </m:ctrlPr>
                      </m:sSubPr>
                      <m:e>
                        <m:r>
                          <a:rPr lang="en-US" altLang="zh-TW" i="1">
                            <a:latin typeface="Cambria Math" panose="02040503050406030204" pitchFamily="18" charset="0"/>
                          </a:rPr>
                          <m:t>𝑞</m:t>
                        </m:r>
                      </m:e>
                      <m:sub>
                        <m:r>
                          <a:rPr lang="en-US" altLang="zh-TW" i="1">
                            <a:latin typeface="Cambria Math" panose="02040503050406030204" pitchFamily="18" charset="0"/>
                          </a:rPr>
                          <m:t>0</m:t>
                        </m:r>
                      </m:sub>
                    </m:sSub>
                    <m:r>
                      <a:rPr lang="en-US" altLang="zh-TW" i="1">
                        <a:latin typeface="Cambria Math" panose="02040503050406030204" pitchFamily="18" charset="0"/>
                      </a:rPr>
                      <m:t>, </m:t>
                    </m:r>
                    <m:r>
                      <a:rPr lang="en-US" altLang="zh-TW" i="1">
                        <a:latin typeface="Cambria Math" panose="02040503050406030204" pitchFamily="18" charset="0"/>
                      </a:rPr>
                      <m:t>𝑉𝑎𝑟</m:t>
                    </m:r>
                    <m:d>
                      <m:dPr>
                        <m:ctrlPr>
                          <a:rPr lang="zh-TW" altLang="zh-TW" i="1">
                            <a:latin typeface="Cambria Math" panose="02040503050406030204" pitchFamily="18" charset="0"/>
                          </a:rPr>
                        </m:ctrlPr>
                      </m:dPr>
                      <m:e>
                        <m:r>
                          <a:rPr lang="en-US" altLang="zh-TW" i="1">
                            <a:latin typeface="Cambria Math" panose="02040503050406030204" pitchFamily="18" charset="0"/>
                          </a:rPr>
                          <m:t>𝑞</m:t>
                        </m:r>
                      </m:e>
                    </m:d>
                    <m:r>
                      <a:rPr lang="en-US" altLang="zh-TW" i="1">
                        <a:latin typeface="Cambria Math" panose="02040503050406030204" pitchFamily="18" charset="0"/>
                      </a:rPr>
                      <m:t>=</m:t>
                    </m:r>
                    <m:sSup>
                      <m:sSupPr>
                        <m:ctrlPr>
                          <a:rPr lang="zh-TW" altLang="zh-TW" i="1">
                            <a:latin typeface="Cambria Math" panose="02040503050406030204" pitchFamily="18" charset="0"/>
                          </a:rPr>
                        </m:ctrlPr>
                      </m:sSupPr>
                      <m:e>
                        <m:r>
                          <a:rPr lang="en-US" altLang="zh-TW" i="1">
                            <a:latin typeface="Cambria Math" panose="02040503050406030204" pitchFamily="18" charset="0"/>
                          </a:rPr>
                          <m:t>𝜋</m:t>
                        </m:r>
                      </m:e>
                      <m:sup>
                        <m:r>
                          <a:rPr lang="en-US" altLang="zh-TW" i="1">
                            <a:latin typeface="Cambria Math" panose="02040503050406030204" pitchFamily="18" charset="0"/>
                          </a:rPr>
                          <m:t>2</m:t>
                        </m:r>
                      </m:sup>
                    </m:sSup>
                  </m:oMath>
                </a14:m>
                <a:r>
                  <a:rPr lang="en-US" altLang="zh-TW" dirty="0"/>
                  <a:t>. </a:t>
                </a:r>
                <a:endParaRPr lang="zh-TW" altLang="zh-TW" dirty="0"/>
              </a:p>
            </p:txBody>
          </p:sp>
        </mc:Choice>
        <mc:Fallback xmlns="">
          <p:sp>
            <p:nvSpPr>
              <p:cNvPr id="3" name="內容版面配置區 2"/>
              <p:cNvSpPr>
                <a:spLocks noGrp="1" noRot="1" noChangeAspect="1" noMove="1" noResize="1" noEditPoints="1" noAdjustHandles="1" noChangeArrowheads="1" noChangeShapeType="1" noTextEdit="1"/>
              </p:cNvSpPr>
              <p:nvPr>
                <p:ph idx="1"/>
              </p:nvPr>
            </p:nvSpPr>
            <p:spPr>
              <a:blipFill>
                <a:blip r:embed="rId2"/>
                <a:stretch>
                  <a:fillRect l="-1939" t="-1515"/>
                </a:stretch>
              </a:blipFill>
            </p:spPr>
            <p:txBody>
              <a:bodyPr/>
              <a:lstStyle/>
              <a:p>
                <a:r>
                  <a:rPr lang="zh-TW" altLang="en-US">
                    <a:noFill/>
                  </a:rPr>
                  <a:t> </a:t>
                </a:r>
              </a:p>
            </p:txBody>
          </p:sp>
        </mc:Fallback>
      </mc:AlternateContent>
      <p:pic>
        <p:nvPicPr>
          <p:cNvPr id="4" name="圖片 3"/>
          <p:cNvPicPr>
            <a:picLocks noChangeAspect="1"/>
          </p:cNvPicPr>
          <p:nvPr/>
        </p:nvPicPr>
        <p:blipFill>
          <a:blip r:embed="rId3"/>
          <a:stretch>
            <a:fillRect/>
          </a:stretch>
        </p:blipFill>
        <p:spPr>
          <a:xfrm>
            <a:off x="1278148" y="2165657"/>
            <a:ext cx="6588915" cy="598538"/>
          </a:xfrm>
          <a:prstGeom prst="rect">
            <a:avLst/>
          </a:prstGeom>
        </p:spPr>
      </p:pic>
      <p:pic>
        <p:nvPicPr>
          <p:cNvPr id="5" name="圖片 4"/>
          <p:cNvPicPr>
            <a:picLocks noChangeAspect="1"/>
          </p:cNvPicPr>
          <p:nvPr/>
        </p:nvPicPr>
        <p:blipFill>
          <a:blip r:embed="rId4"/>
          <a:stretch>
            <a:fillRect/>
          </a:stretch>
        </p:blipFill>
        <p:spPr>
          <a:xfrm>
            <a:off x="2810244" y="3605912"/>
            <a:ext cx="3734628" cy="1248062"/>
          </a:xfrm>
          <a:prstGeom prst="rect">
            <a:avLst/>
          </a:prstGeom>
        </p:spPr>
      </p:pic>
    </p:spTree>
    <p:extLst>
      <p:ext uri="{BB962C8B-B14F-4D97-AF65-F5344CB8AC3E}">
        <p14:creationId xmlns:p14="http://schemas.microsoft.com/office/powerpoint/2010/main" val="37425664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sp>
        <p:nvSpPr>
          <p:cNvPr id="3" name="內容版面配置區 2"/>
          <p:cNvSpPr>
            <a:spLocks noGrp="1"/>
          </p:cNvSpPr>
          <p:nvPr>
            <p:ph idx="1"/>
          </p:nvPr>
        </p:nvSpPr>
        <p:spPr/>
        <p:txBody>
          <a:bodyPr/>
          <a:lstStyle/>
          <a:p>
            <a:endParaRPr lang="zh-TW" altLang="en-US"/>
          </a:p>
        </p:txBody>
      </p:sp>
      <p:pic>
        <p:nvPicPr>
          <p:cNvPr id="4" name="圖片 3"/>
          <p:cNvPicPr>
            <a:picLocks noChangeAspect="1"/>
          </p:cNvPicPr>
          <p:nvPr/>
        </p:nvPicPr>
        <p:blipFill>
          <a:blip r:embed="rId2"/>
          <a:stretch>
            <a:fillRect/>
          </a:stretch>
        </p:blipFill>
        <p:spPr>
          <a:xfrm>
            <a:off x="943366" y="540704"/>
            <a:ext cx="6494475" cy="1376716"/>
          </a:xfrm>
          <a:prstGeom prst="rect">
            <a:avLst/>
          </a:prstGeom>
        </p:spPr>
      </p:pic>
      <p:pic>
        <p:nvPicPr>
          <p:cNvPr id="5" name="圖片 4"/>
          <p:cNvPicPr>
            <a:picLocks noChangeAspect="1"/>
          </p:cNvPicPr>
          <p:nvPr/>
        </p:nvPicPr>
        <p:blipFill>
          <a:blip r:embed="rId3"/>
          <a:stretch>
            <a:fillRect/>
          </a:stretch>
        </p:blipFill>
        <p:spPr>
          <a:xfrm>
            <a:off x="943367" y="1786023"/>
            <a:ext cx="6460454" cy="973844"/>
          </a:xfrm>
          <a:prstGeom prst="rect">
            <a:avLst/>
          </a:prstGeom>
        </p:spPr>
      </p:pic>
      <p:pic>
        <p:nvPicPr>
          <p:cNvPr id="6" name="圖片 5"/>
          <p:cNvPicPr>
            <a:picLocks noChangeAspect="1"/>
          </p:cNvPicPr>
          <p:nvPr/>
        </p:nvPicPr>
        <p:blipFill>
          <a:blip r:embed="rId4"/>
          <a:stretch>
            <a:fillRect/>
          </a:stretch>
        </p:blipFill>
        <p:spPr>
          <a:xfrm>
            <a:off x="1235631" y="3078095"/>
            <a:ext cx="6690500" cy="2291488"/>
          </a:xfrm>
          <a:prstGeom prst="rect">
            <a:avLst/>
          </a:prstGeom>
        </p:spPr>
      </p:pic>
    </p:spTree>
    <p:extLst>
      <p:ext uri="{BB962C8B-B14F-4D97-AF65-F5344CB8AC3E}">
        <p14:creationId xmlns:p14="http://schemas.microsoft.com/office/powerpoint/2010/main" val="362304238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內容版面配置區 2"/>
              <p:cNvSpPr>
                <a:spLocks noGrp="1"/>
              </p:cNvSpPr>
              <p:nvPr>
                <p:ph idx="1"/>
              </p:nvPr>
            </p:nvSpPr>
            <p:spPr>
              <a:xfrm>
                <a:off x="822959" y="793555"/>
                <a:ext cx="7543801" cy="5208470"/>
              </a:xfrm>
            </p:spPr>
            <p:txBody>
              <a:bodyPr/>
              <a:lstStyle/>
              <a:p>
                <a:r>
                  <a:rPr lang="en-US" altLang="zh-TW" dirty="0"/>
                  <a:t>Then assume that N and q are continuous random variables with</a:t>
                </a:r>
                <a14:m>
                  <m:oMath xmlns:m="http://schemas.openxmlformats.org/officeDocument/2006/math">
                    <m:r>
                      <a:rPr lang="en-US" altLang="zh-TW" i="1">
                        <a:latin typeface="Cambria Math" panose="02040503050406030204" pitchFamily="18" charset="0"/>
                      </a:rPr>
                      <m:t> </m:t>
                    </m:r>
                    <m:r>
                      <a:rPr lang="en-US" altLang="zh-TW" i="1">
                        <a:latin typeface="Cambria Math" panose="02040503050406030204" pitchFamily="18" charset="0"/>
                      </a:rPr>
                      <m:t>𝐸</m:t>
                    </m:r>
                    <m:d>
                      <m:dPr>
                        <m:begChr m:val="["/>
                        <m:endChr m:val="]"/>
                        <m:ctrlPr>
                          <a:rPr lang="zh-TW" altLang="zh-TW" i="1">
                            <a:latin typeface="Cambria Math" panose="02040503050406030204" pitchFamily="18" charset="0"/>
                          </a:rPr>
                        </m:ctrlPr>
                      </m:dPr>
                      <m:e>
                        <m:r>
                          <a:rPr lang="en-US" altLang="zh-TW" i="1">
                            <a:latin typeface="Cambria Math" panose="02040503050406030204" pitchFamily="18" charset="0"/>
                          </a:rPr>
                          <m:t>𝑁</m:t>
                        </m:r>
                      </m:e>
                    </m:d>
                    <m:r>
                      <a:rPr lang="en-US" altLang="zh-TW" i="1">
                        <a:latin typeface="Cambria Math" panose="02040503050406030204" pitchFamily="18" charset="0"/>
                      </a:rPr>
                      <m:t>=</m:t>
                    </m:r>
                    <m:sSub>
                      <m:sSubPr>
                        <m:ctrlPr>
                          <a:rPr lang="zh-TW" altLang="zh-TW" i="1">
                            <a:latin typeface="Cambria Math" panose="02040503050406030204" pitchFamily="18" charset="0"/>
                          </a:rPr>
                        </m:ctrlPr>
                      </m:sSubPr>
                      <m:e>
                        <m:r>
                          <a:rPr lang="en-US" altLang="zh-TW" i="1">
                            <a:latin typeface="Cambria Math" panose="02040503050406030204" pitchFamily="18" charset="0"/>
                          </a:rPr>
                          <m:t>𝑁</m:t>
                        </m:r>
                      </m:e>
                      <m:sub>
                        <m:r>
                          <a:rPr lang="en-US" altLang="zh-TW" i="1">
                            <a:latin typeface="Cambria Math" panose="02040503050406030204" pitchFamily="18" charset="0"/>
                          </a:rPr>
                          <m:t>0</m:t>
                        </m:r>
                      </m:sub>
                    </m:sSub>
                    <m:r>
                      <a:rPr lang="en-US" altLang="zh-TW" i="1">
                        <a:latin typeface="Cambria Math" panose="02040503050406030204" pitchFamily="18" charset="0"/>
                      </a:rPr>
                      <m:t>,</m:t>
                    </m:r>
                    <m:r>
                      <a:rPr lang="en-US" altLang="zh-TW" i="1">
                        <a:latin typeface="Cambria Math" panose="02040503050406030204" pitchFamily="18" charset="0"/>
                      </a:rPr>
                      <m:t>𝑉𝑎𝑟</m:t>
                    </m:r>
                    <m:d>
                      <m:dPr>
                        <m:ctrlPr>
                          <a:rPr lang="zh-TW" altLang="zh-TW" i="1">
                            <a:latin typeface="Cambria Math" panose="02040503050406030204" pitchFamily="18" charset="0"/>
                          </a:rPr>
                        </m:ctrlPr>
                      </m:dPr>
                      <m:e>
                        <m:r>
                          <a:rPr lang="en-US" altLang="zh-TW" i="1">
                            <a:latin typeface="Cambria Math" panose="02040503050406030204" pitchFamily="18" charset="0"/>
                          </a:rPr>
                          <m:t>𝑁</m:t>
                        </m:r>
                      </m:e>
                    </m:d>
                    <m:r>
                      <a:rPr lang="en-US" altLang="zh-TW" i="1">
                        <a:latin typeface="Cambria Math" panose="02040503050406030204" pitchFamily="18" charset="0"/>
                      </a:rPr>
                      <m:t>=</m:t>
                    </m:r>
                    <m:sSubSup>
                      <m:sSubSupPr>
                        <m:ctrlPr>
                          <a:rPr lang="zh-TW" altLang="zh-TW" i="1">
                            <a:latin typeface="Cambria Math" panose="02040503050406030204" pitchFamily="18" charset="0"/>
                          </a:rPr>
                        </m:ctrlPr>
                      </m:sSubSupPr>
                      <m:e>
                        <m:r>
                          <a:rPr lang="en-US" altLang="zh-TW" i="1">
                            <a:latin typeface="Cambria Math" panose="02040503050406030204" pitchFamily="18" charset="0"/>
                          </a:rPr>
                          <m:t>𝜎</m:t>
                        </m:r>
                      </m:e>
                      <m:sub>
                        <m:r>
                          <a:rPr lang="en-US" altLang="zh-TW" i="1">
                            <a:latin typeface="Cambria Math" panose="02040503050406030204" pitchFamily="18" charset="0"/>
                          </a:rPr>
                          <m:t>𝑁</m:t>
                        </m:r>
                      </m:sub>
                      <m:sup>
                        <m:r>
                          <a:rPr lang="en-US" altLang="zh-TW" i="1">
                            <a:latin typeface="Cambria Math" panose="02040503050406030204" pitchFamily="18" charset="0"/>
                          </a:rPr>
                          <m:t>2</m:t>
                        </m:r>
                      </m:sup>
                    </m:sSubSup>
                    <m:r>
                      <a:rPr lang="en-US" altLang="zh-TW" i="1">
                        <a:latin typeface="Cambria Math" panose="02040503050406030204" pitchFamily="18" charset="0"/>
                      </a:rPr>
                      <m:t>, </m:t>
                    </m:r>
                    <m:r>
                      <a:rPr lang="en-US" altLang="zh-TW" i="1">
                        <a:latin typeface="Cambria Math" panose="02040503050406030204" pitchFamily="18" charset="0"/>
                      </a:rPr>
                      <m:t>𝐸</m:t>
                    </m:r>
                    <m:d>
                      <m:dPr>
                        <m:begChr m:val="["/>
                        <m:endChr m:val="]"/>
                        <m:ctrlPr>
                          <a:rPr lang="zh-TW" altLang="zh-TW" i="1">
                            <a:latin typeface="Cambria Math" panose="02040503050406030204" pitchFamily="18" charset="0"/>
                          </a:rPr>
                        </m:ctrlPr>
                      </m:dPr>
                      <m:e>
                        <m:r>
                          <a:rPr lang="en-US" altLang="zh-TW" i="1">
                            <a:latin typeface="Cambria Math" panose="02040503050406030204" pitchFamily="18" charset="0"/>
                          </a:rPr>
                          <m:t>𝑞</m:t>
                        </m:r>
                      </m:e>
                    </m:d>
                    <m:r>
                      <a:rPr lang="en-US" altLang="zh-TW" i="1">
                        <a:latin typeface="Cambria Math" panose="02040503050406030204" pitchFamily="18" charset="0"/>
                      </a:rPr>
                      <m:t>=</m:t>
                    </m:r>
                    <m:sSub>
                      <m:sSubPr>
                        <m:ctrlPr>
                          <a:rPr lang="zh-TW" altLang="zh-TW" i="1">
                            <a:latin typeface="Cambria Math" panose="02040503050406030204" pitchFamily="18" charset="0"/>
                          </a:rPr>
                        </m:ctrlPr>
                      </m:sSubPr>
                      <m:e>
                        <m:r>
                          <a:rPr lang="en-US" altLang="zh-TW" i="1">
                            <a:latin typeface="Cambria Math" panose="02040503050406030204" pitchFamily="18" charset="0"/>
                          </a:rPr>
                          <m:t>𝑞</m:t>
                        </m:r>
                      </m:e>
                      <m:sub>
                        <m:r>
                          <a:rPr lang="en-US" altLang="zh-TW" i="1">
                            <a:latin typeface="Cambria Math" panose="02040503050406030204" pitchFamily="18" charset="0"/>
                          </a:rPr>
                          <m:t>0</m:t>
                        </m:r>
                      </m:sub>
                    </m:sSub>
                    <m:r>
                      <a:rPr lang="en-US" altLang="zh-TW" i="1">
                        <a:latin typeface="Cambria Math" panose="02040503050406030204" pitchFamily="18" charset="0"/>
                      </a:rPr>
                      <m:t> </m:t>
                    </m:r>
                  </m:oMath>
                </a14:m>
                <a:r>
                  <a:rPr lang="zh-TW" altLang="zh-TW" dirty="0"/>
                  <a:t>和</a:t>
                </a:r>
                <a14:m>
                  <m:oMath xmlns:m="http://schemas.openxmlformats.org/officeDocument/2006/math">
                    <m:r>
                      <a:rPr lang="en-US" altLang="zh-TW" i="1">
                        <a:latin typeface="Cambria Math" panose="02040503050406030204" pitchFamily="18" charset="0"/>
                      </a:rPr>
                      <m:t>𝑉𝑎𝑟</m:t>
                    </m:r>
                    <m:d>
                      <m:dPr>
                        <m:ctrlPr>
                          <a:rPr lang="zh-TW" altLang="zh-TW" i="1">
                            <a:latin typeface="Cambria Math" panose="02040503050406030204" pitchFamily="18" charset="0"/>
                          </a:rPr>
                        </m:ctrlPr>
                      </m:dPr>
                      <m:e>
                        <m:r>
                          <a:rPr lang="en-US" altLang="zh-TW" i="1">
                            <a:latin typeface="Cambria Math" panose="02040503050406030204" pitchFamily="18" charset="0"/>
                          </a:rPr>
                          <m:t>𝑞</m:t>
                        </m:r>
                      </m:e>
                    </m:d>
                    <m:r>
                      <a:rPr lang="en-US" altLang="zh-TW" i="1">
                        <a:latin typeface="Cambria Math" panose="02040503050406030204" pitchFamily="18" charset="0"/>
                      </a:rPr>
                      <m:t>=</m:t>
                    </m:r>
                    <m:sSubSup>
                      <m:sSubSupPr>
                        <m:ctrlPr>
                          <a:rPr lang="zh-TW" altLang="zh-TW" i="1">
                            <a:latin typeface="Cambria Math" panose="02040503050406030204" pitchFamily="18" charset="0"/>
                          </a:rPr>
                        </m:ctrlPr>
                      </m:sSubSupPr>
                      <m:e>
                        <m:r>
                          <a:rPr lang="en-US" altLang="zh-TW" i="1">
                            <a:latin typeface="Cambria Math" panose="02040503050406030204" pitchFamily="18" charset="0"/>
                          </a:rPr>
                          <m:t>𝜎</m:t>
                        </m:r>
                      </m:e>
                      <m:sub>
                        <m:r>
                          <a:rPr lang="en-US" altLang="zh-TW" i="1">
                            <a:latin typeface="Cambria Math" panose="02040503050406030204" pitchFamily="18" charset="0"/>
                          </a:rPr>
                          <m:t>𝑞</m:t>
                        </m:r>
                      </m:sub>
                      <m:sup>
                        <m:r>
                          <a:rPr lang="en-US" altLang="zh-TW" i="1">
                            <a:latin typeface="Cambria Math" panose="02040503050406030204" pitchFamily="18" charset="0"/>
                          </a:rPr>
                          <m:t>2</m:t>
                        </m:r>
                      </m:sup>
                    </m:sSubSup>
                  </m:oMath>
                </a14:m>
                <a:r>
                  <a:rPr lang="en-US" altLang="zh-TW" dirty="0"/>
                  <a:t> and the central moments </a:t>
                </a:r>
                <a14:m>
                  <m:oMath xmlns:m="http://schemas.openxmlformats.org/officeDocument/2006/math">
                    <m:r>
                      <a:rPr lang="en-US" altLang="zh-TW" i="1">
                        <a:latin typeface="Cambria Math" panose="02040503050406030204" pitchFamily="18" charset="0"/>
                      </a:rPr>
                      <m:t> </m:t>
                    </m:r>
                    <m:r>
                      <a:rPr lang="en-US" altLang="zh-TW" i="1">
                        <a:latin typeface="Cambria Math" panose="02040503050406030204" pitchFamily="18" charset="0"/>
                      </a:rPr>
                      <m:t>𝐸</m:t>
                    </m:r>
                    <m:sSup>
                      <m:sSupPr>
                        <m:ctrlPr>
                          <a:rPr lang="zh-TW" altLang="zh-TW" i="1">
                            <a:latin typeface="Cambria Math" panose="02040503050406030204" pitchFamily="18" charset="0"/>
                          </a:rPr>
                        </m:ctrlPr>
                      </m:sSupPr>
                      <m:e>
                        <m:d>
                          <m:dPr>
                            <m:begChr m:val="["/>
                            <m:ctrlPr>
                              <a:rPr lang="zh-TW" altLang="zh-TW" i="1">
                                <a:latin typeface="Cambria Math" panose="02040503050406030204" pitchFamily="18" charset="0"/>
                              </a:rPr>
                            </m:ctrlPr>
                          </m:dPr>
                          <m:e>
                            <m:r>
                              <a:rPr lang="en-US" altLang="zh-TW" i="1">
                                <a:latin typeface="Cambria Math" panose="02040503050406030204" pitchFamily="18" charset="0"/>
                              </a:rPr>
                              <m:t>(</m:t>
                            </m:r>
                            <m:r>
                              <a:rPr lang="en-US" altLang="zh-TW" i="1">
                                <a:latin typeface="Cambria Math" panose="02040503050406030204" pitchFamily="18" charset="0"/>
                              </a:rPr>
                              <m:t>𝑋</m:t>
                            </m:r>
                            <m:r>
                              <a:rPr lang="en-US" altLang="zh-TW" i="1">
                                <a:latin typeface="Cambria Math" panose="02040503050406030204" pitchFamily="18" charset="0"/>
                              </a:rPr>
                              <m:t>−</m:t>
                            </m:r>
                            <m:r>
                              <a:rPr lang="en-US" altLang="zh-TW" i="1">
                                <a:latin typeface="Cambria Math" panose="02040503050406030204" pitchFamily="18" charset="0"/>
                              </a:rPr>
                              <m:t>𝐸</m:t>
                            </m:r>
                            <m:r>
                              <a:rPr lang="en-US" altLang="zh-TW" i="1">
                                <a:latin typeface="Cambria Math" panose="02040503050406030204" pitchFamily="18" charset="0"/>
                              </a:rPr>
                              <m:t>[</m:t>
                            </m:r>
                            <m:r>
                              <a:rPr lang="en-US" altLang="zh-TW" i="1">
                                <a:latin typeface="Cambria Math" panose="02040503050406030204" pitchFamily="18" charset="0"/>
                              </a:rPr>
                              <m:t>𝑋</m:t>
                            </m:r>
                            <m:r>
                              <a:rPr lang="en-US" altLang="zh-TW" i="1">
                                <a:latin typeface="Cambria Math" panose="02040503050406030204" pitchFamily="18" charset="0"/>
                              </a:rPr>
                              <m:t>]</m:t>
                            </m:r>
                          </m:e>
                        </m:d>
                      </m:e>
                      <m:sup>
                        <m:r>
                          <a:rPr lang="en-US" altLang="zh-TW" i="1">
                            <a:latin typeface="Cambria Math" panose="02040503050406030204" pitchFamily="18" charset="0"/>
                          </a:rPr>
                          <m:t>𝑘</m:t>
                        </m:r>
                      </m:sup>
                    </m:sSup>
                    <m:r>
                      <a:rPr lang="en-US" altLang="zh-TW" i="1">
                        <a:latin typeface="Cambria Math" panose="02040503050406030204" pitchFamily="18" charset="0"/>
                      </a:rPr>
                      <m:t>)=</m:t>
                    </m:r>
                    <m:sSub>
                      <m:sSubPr>
                        <m:ctrlPr>
                          <a:rPr lang="zh-TW" altLang="zh-TW" i="1">
                            <a:latin typeface="Cambria Math" panose="02040503050406030204" pitchFamily="18" charset="0"/>
                          </a:rPr>
                        </m:ctrlPr>
                      </m:sSubPr>
                      <m:e>
                        <m:r>
                          <a:rPr lang="en-US" altLang="zh-TW" i="1">
                            <a:latin typeface="Cambria Math" panose="02040503050406030204" pitchFamily="18" charset="0"/>
                          </a:rPr>
                          <m:t>𝜇</m:t>
                        </m:r>
                      </m:e>
                      <m:sub>
                        <m:r>
                          <a:rPr lang="en-US" altLang="zh-TW" i="1">
                            <a:latin typeface="Cambria Math" panose="02040503050406030204" pitchFamily="18" charset="0"/>
                          </a:rPr>
                          <m:t>𝑘</m:t>
                        </m:r>
                        <m:r>
                          <a:rPr lang="en-US" altLang="zh-TW" i="1">
                            <a:latin typeface="Cambria Math" panose="02040503050406030204" pitchFamily="18" charset="0"/>
                          </a:rPr>
                          <m:t>,</m:t>
                        </m:r>
                        <m:r>
                          <a:rPr lang="en-US" altLang="zh-TW" i="1">
                            <a:latin typeface="Cambria Math" panose="02040503050406030204" pitchFamily="18" charset="0"/>
                          </a:rPr>
                          <m:t>𝑋</m:t>
                        </m:r>
                      </m:sub>
                    </m:sSub>
                  </m:oMath>
                </a14:m>
                <a:r>
                  <a:rPr lang="en-US" altLang="zh-TW" dirty="0"/>
                  <a:t>, we obtain the following proposition.</a:t>
                </a:r>
                <a:endParaRPr lang="zh-TW" altLang="zh-TW" dirty="0"/>
              </a:p>
              <a:p>
                <a:endParaRPr lang="zh-TW" altLang="en-US" dirty="0"/>
              </a:p>
            </p:txBody>
          </p:sp>
        </mc:Choice>
        <mc:Fallback xmlns="">
          <p:sp>
            <p:nvSpPr>
              <p:cNvPr id="3" name="內容版面配置區 2"/>
              <p:cNvSpPr>
                <a:spLocks noGrp="1" noRot="1" noChangeAspect="1" noMove="1" noResize="1" noEditPoints="1" noAdjustHandles="1" noChangeArrowheads="1" noChangeShapeType="1" noTextEdit="1"/>
              </p:cNvSpPr>
              <p:nvPr>
                <p:ph idx="1"/>
              </p:nvPr>
            </p:nvSpPr>
            <p:spPr>
              <a:xfrm>
                <a:off x="822959" y="793555"/>
                <a:ext cx="7543801" cy="5208470"/>
              </a:xfrm>
              <a:blipFill>
                <a:blip r:embed="rId2"/>
                <a:stretch>
                  <a:fillRect l="-808" t="-1170"/>
                </a:stretch>
              </a:blipFill>
            </p:spPr>
            <p:txBody>
              <a:bodyPr/>
              <a:lstStyle/>
              <a:p>
                <a:r>
                  <a:rPr lang="zh-TW" altLang="en-US">
                    <a:noFill/>
                  </a:rPr>
                  <a:t> </a:t>
                </a:r>
              </a:p>
            </p:txBody>
          </p:sp>
        </mc:Fallback>
      </mc:AlternateContent>
      <p:pic>
        <p:nvPicPr>
          <p:cNvPr id="4" name="圖片 3"/>
          <p:cNvPicPr>
            <a:picLocks noChangeAspect="1"/>
          </p:cNvPicPr>
          <p:nvPr/>
        </p:nvPicPr>
        <p:blipFill>
          <a:blip r:embed="rId3"/>
          <a:stretch>
            <a:fillRect/>
          </a:stretch>
        </p:blipFill>
        <p:spPr>
          <a:xfrm>
            <a:off x="1054335" y="2106953"/>
            <a:ext cx="7211519" cy="3184638"/>
          </a:xfrm>
          <a:prstGeom prst="rect">
            <a:avLst/>
          </a:prstGeom>
        </p:spPr>
      </p:pic>
    </p:spTree>
    <p:extLst>
      <p:ext uri="{BB962C8B-B14F-4D97-AF65-F5344CB8AC3E}">
        <p14:creationId xmlns:p14="http://schemas.microsoft.com/office/powerpoint/2010/main" val="366606639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內容版面配置區 2"/>
              <p:cNvSpPr>
                <a:spLocks noGrp="1"/>
              </p:cNvSpPr>
              <p:nvPr>
                <p:ph idx="1"/>
              </p:nvPr>
            </p:nvSpPr>
            <p:spPr>
              <a:xfrm>
                <a:off x="822959" y="467270"/>
                <a:ext cx="7543801" cy="5401824"/>
              </a:xfrm>
            </p:spPr>
            <p:txBody>
              <a:bodyPr/>
              <a:lstStyle/>
              <a:p>
                <a:r>
                  <a:rPr lang="en-US" altLang="zh-TW" dirty="0"/>
                  <a:t>Assume </a:t>
                </a:r>
                <a14:m>
                  <m:oMath xmlns:m="http://schemas.openxmlformats.org/officeDocument/2006/math">
                    <m:r>
                      <a:rPr lang="en-US" altLang="zh-TW" i="1" smtClean="0">
                        <a:solidFill>
                          <a:srgbClr val="C00000"/>
                        </a:solidFill>
                        <a:latin typeface="Cambria Math" panose="02040503050406030204" pitchFamily="18" charset="0"/>
                      </a:rPr>
                      <m:t>𝑁</m:t>
                    </m:r>
                    <m:r>
                      <a:rPr lang="en-US" altLang="zh-TW">
                        <a:solidFill>
                          <a:srgbClr val="C00000"/>
                        </a:solidFill>
                        <a:latin typeface="Cambria Math" panose="02040503050406030204" pitchFamily="18" charset="0"/>
                      </a:rPr>
                      <m:t>~</m:t>
                    </m:r>
                    <m:r>
                      <m:rPr>
                        <m:sty m:val="p"/>
                      </m:rPr>
                      <a:rPr lang="en-US" altLang="zh-TW">
                        <a:solidFill>
                          <a:srgbClr val="C00000"/>
                        </a:solidFill>
                        <a:latin typeface="Cambria Math" panose="02040503050406030204" pitchFamily="18" charset="0"/>
                      </a:rPr>
                      <m:t>N</m:t>
                    </m:r>
                    <m:r>
                      <a:rPr lang="en-US" altLang="zh-TW">
                        <a:solidFill>
                          <a:srgbClr val="C00000"/>
                        </a:solidFill>
                        <a:latin typeface="Cambria Math" panose="02040503050406030204" pitchFamily="18" charset="0"/>
                      </a:rPr>
                      <m:t>(</m:t>
                    </m:r>
                    <m:sSub>
                      <m:sSubPr>
                        <m:ctrlPr>
                          <a:rPr lang="zh-TW" altLang="zh-TW" i="1">
                            <a:solidFill>
                              <a:srgbClr val="C00000"/>
                            </a:solidFill>
                            <a:latin typeface="Cambria Math" panose="02040503050406030204" pitchFamily="18" charset="0"/>
                          </a:rPr>
                        </m:ctrlPr>
                      </m:sSubPr>
                      <m:e>
                        <m:r>
                          <a:rPr lang="en-US" altLang="zh-TW" i="1">
                            <a:solidFill>
                              <a:srgbClr val="C00000"/>
                            </a:solidFill>
                            <a:latin typeface="Cambria Math" panose="02040503050406030204" pitchFamily="18" charset="0"/>
                          </a:rPr>
                          <m:t>𝑁</m:t>
                        </m:r>
                      </m:e>
                      <m:sub>
                        <m:r>
                          <a:rPr lang="en-US" altLang="zh-TW" i="1">
                            <a:solidFill>
                              <a:srgbClr val="C00000"/>
                            </a:solidFill>
                            <a:latin typeface="Cambria Math" panose="02040503050406030204" pitchFamily="18" charset="0"/>
                          </a:rPr>
                          <m:t>0</m:t>
                        </m:r>
                      </m:sub>
                    </m:sSub>
                    <m:r>
                      <a:rPr lang="en-US" altLang="zh-TW">
                        <a:solidFill>
                          <a:srgbClr val="C00000"/>
                        </a:solidFill>
                        <a:latin typeface="Cambria Math" panose="02040503050406030204" pitchFamily="18" charset="0"/>
                      </a:rPr>
                      <m:t>, </m:t>
                    </m:r>
                    <m:sSubSup>
                      <m:sSubSupPr>
                        <m:ctrlPr>
                          <a:rPr lang="zh-TW" altLang="zh-TW" i="1">
                            <a:solidFill>
                              <a:srgbClr val="C00000"/>
                            </a:solidFill>
                            <a:latin typeface="Cambria Math" panose="02040503050406030204" pitchFamily="18" charset="0"/>
                          </a:rPr>
                        </m:ctrlPr>
                      </m:sSubSupPr>
                      <m:e>
                        <m:r>
                          <a:rPr lang="en-US" altLang="zh-TW" i="1">
                            <a:solidFill>
                              <a:srgbClr val="C00000"/>
                            </a:solidFill>
                            <a:latin typeface="Cambria Math" panose="02040503050406030204" pitchFamily="18" charset="0"/>
                          </a:rPr>
                          <m:t>𝜎</m:t>
                        </m:r>
                      </m:e>
                      <m:sub>
                        <m:r>
                          <a:rPr lang="en-US" altLang="zh-TW" i="1">
                            <a:solidFill>
                              <a:srgbClr val="C00000"/>
                            </a:solidFill>
                            <a:latin typeface="Cambria Math" panose="02040503050406030204" pitchFamily="18" charset="0"/>
                          </a:rPr>
                          <m:t>𝑁</m:t>
                        </m:r>
                      </m:sub>
                      <m:sup>
                        <m:r>
                          <a:rPr lang="en-US" altLang="zh-TW" i="1">
                            <a:solidFill>
                              <a:srgbClr val="C00000"/>
                            </a:solidFill>
                            <a:latin typeface="Cambria Math" panose="02040503050406030204" pitchFamily="18" charset="0"/>
                          </a:rPr>
                          <m:t>2</m:t>
                        </m:r>
                      </m:sup>
                    </m:sSubSup>
                    <m:r>
                      <a:rPr lang="en-US" altLang="zh-TW">
                        <a:solidFill>
                          <a:srgbClr val="C00000"/>
                        </a:solidFill>
                        <a:latin typeface="Cambria Math" panose="02040503050406030204" pitchFamily="18" charset="0"/>
                      </a:rPr>
                      <m:t>) </m:t>
                    </m:r>
                    <m:r>
                      <m:rPr>
                        <m:sty m:val="p"/>
                      </m:rPr>
                      <a:rPr lang="en-US" altLang="zh-TW">
                        <a:solidFill>
                          <a:srgbClr val="C00000"/>
                        </a:solidFill>
                        <a:latin typeface="Cambria Math" panose="02040503050406030204" pitchFamily="18" charset="0"/>
                      </a:rPr>
                      <m:t>and</m:t>
                    </m:r>
                    <m:r>
                      <a:rPr lang="en-US" altLang="zh-TW">
                        <a:solidFill>
                          <a:srgbClr val="C00000"/>
                        </a:solidFill>
                        <a:latin typeface="Cambria Math" panose="02040503050406030204" pitchFamily="18" charset="0"/>
                      </a:rPr>
                      <m:t> </m:t>
                    </m:r>
                    <m:r>
                      <a:rPr lang="en-US" altLang="zh-TW" i="1">
                        <a:solidFill>
                          <a:srgbClr val="C00000"/>
                        </a:solidFill>
                        <a:latin typeface="Cambria Math" panose="02040503050406030204" pitchFamily="18" charset="0"/>
                      </a:rPr>
                      <m:t>𝑞</m:t>
                    </m:r>
                    <m:r>
                      <a:rPr lang="en-US" altLang="zh-TW">
                        <a:solidFill>
                          <a:srgbClr val="C00000"/>
                        </a:solidFill>
                        <a:latin typeface="Cambria Math" panose="02040503050406030204" pitchFamily="18" charset="0"/>
                      </a:rPr>
                      <m:t>~</m:t>
                    </m:r>
                    <m:r>
                      <m:rPr>
                        <m:sty m:val="p"/>
                      </m:rPr>
                      <a:rPr lang="en-US" altLang="zh-TW">
                        <a:solidFill>
                          <a:srgbClr val="C00000"/>
                        </a:solidFill>
                        <a:latin typeface="Cambria Math" panose="02040503050406030204" pitchFamily="18" charset="0"/>
                      </a:rPr>
                      <m:t>N</m:t>
                    </m:r>
                    <m:r>
                      <a:rPr lang="en-US" altLang="zh-TW">
                        <a:solidFill>
                          <a:srgbClr val="C00000"/>
                        </a:solidFill>
                        <a:latin typeface="Cambria Math" panose="02040503050406030204" pitchFamily="18" charset="0"/>
                      </a:rPr>
                      <m:t>(</m:t>
                    </m:r>
                    <m:sSub>
                      <m:sSubPr>
                        <m:ctrlPr>
                          <a:rPr lang="zh-TW" altLang="zh-TW" i="1">
                            <a:solidFill>
                              <a:srgbClr val="C00000"/>
                            </a:solidFill>
                            <a:latin typeface="Cambria Math" panose="02040503050406030204" pitchFamily="18" charset="0"/>
                          </a:rPr>
                        </m:ctrlPr>
                      </m:sSubPr>
                      <m:e>
                        <m:r>
                          <a:rPr lang="en-US" altLang="zh-TW" i="1">
                            <a:solidFill>
                              <a:srgbClr val="C00000"/>
                            </a:solidFill>
                            <a:latin typeface="Cambria Math" panose="02040503050406030204" pitchFamily="18" charset="0"/>
                          </a:rPr>
                          <m:t>𝑞</m:t>
                        </m:r>
                      </m:e>
                      <m:sub>
                        <m:r>
                          <a:rPr lang="en-US" altLang="zh-TW" i="1">
                            <a:solidFill>
                              <a:srgbClr val="C00000"/>
                            </a:solidFill>
                            <a:latin typeface="Cambria Math" panose="02040503050406030204" pitchFamily="18" charset="0"/>
                          </a:rPr>
                          <m:t>0</m:t>
                        </m:r>
                      </m:sub>
                    </m:sSub>
                    <m:r>
                      <a:rPr lang="en-US" altLang="zh-TW">
                        <a:solidFill>
                          <a:srgbClr val="C00000"/>
                        </a:solidFill>
                        <a:latin typeface="Cambria Math" panose="02040503050406030204" pitchFamily="18" charset="0"/>
                      </a:rPr>
                      <m:t>, </m:t>
                    </m:r>
                    <m:sSubSup>
                      <m:sSubSupPr>
                        <m:ctrlPr>
                          <a:rPr lang="zh-TW" altLang="zh-TW" i="1">
                            <a:solidFill>
                              <a:srgbClr val="C00000"/>
                            </a:solidFill>
                            <a:latin typeface="Cambria Math" panose="02040503050406030204" pitchFamily="18" charset="0"/>
                          </a:rPr>
                        </m:ctrlPr>
                      </m:sSubSupPr>
                      <m:e>
                        <m:r>
                          <a:rPr lang="en-US" altLang="zh-TW" i="1">
                            <a:solidFill>
                              <a:srgbClr val="C00000"/>
                            </a:solidFill>
                            <a:latin typeface="Cambria Math" panose="02040503050406030204" pitchFamily="18" charset="0"/>
                          </a:rPr>
                          <m:t>𝜎</m:t>
                        </m:r>
                      </m:e>
                      <m:sub>
                        <m:r>
                          <a:rPr lang="en-US" altLang="zh-TW" i="1">
                            <a:solidFill>
                              <a:srgbClr val="C00000"/>
                            </a:solidFill>
                            <a:latin typeface="Cambria Math" panose="02040503050406030204" pitchFamily="18" charset="0"/>
                          </a:rPr>
                          <m:t>𝑞</m:t>
                        </m:r>
                      </m:sub>
                      <m:sup>
                        <m:r>
                          <a:rPr lang="en-US" altLang="zh-TW" i="1">
                            <a:solidFill>
                              <a:srgbClr val="C00000"/>
                            </a:solidFill>
                            <a:latin typeface="Cambria Math" panose="02040503050406030204" pitchFamily="18" charset="0"/>
                          </a:rPr>
                          <m:t>2</m:t>
                        </m:r>
                      </m:sup>
                    </m:sSubSup>
                    <m:r>
                      <a:rPr lang="en-US" altLang="zh-TW">
                        <a:solidFill>
                          <a:srgbClr val="C00000"/>
                        </a:solidFill>
                        <a:latin typeface="Cambria Math" panose="02040503050406030204" pitchFamily="18" charset="0"/>
                      </a:rPr>
                      <m:t>)</m:t>
                    </m:r>
                  </m:oMath>
                </a14:m>
                <a:r>
                  <a:rPr lang="en-US" altLang="zh-TW" dirty="0">
                    <a:solidFill>
                      <a:srgbClr val="C00000"/>
                    </a:solidFill>
                  </a:rPr>
                  <a:t>, </a:t>
                </a:r>
                <a:r>
                  <a:rPr lang="en-US" altLang="zh-TW" dirty="0"/>
                  <a:t>and using the properties </a:t>
                </a:r>
                <a14:m>
                  <m:oMath xmlns:m="http://schemas.openxmlformats.org/officeDocument/2006/math">
                    <m:r>
                      <a:rPr lang="en-US" altLang="zh-TW" i="1">
                        <a:latin typeface="Cambria Math" panose="02040503050406030204" pitchFamily="18" charset="0"/>
                      </a:rPr>
                      <m:t> </m:t>
                    </m:r>
                    <m:sSub>
                      <m:sSubPr>
                        <m:ctrlPr>
                          <a:rPr lang="zh-TW" altLang="zh-TW" i="1">
                            <a:latin typeface="Cambria Math" panose="02040503050406030204" pitchFamily="18" charset="0"/>
                          </a:rPr>
                        </m:ctrlPr>
                      </m:sSubPr>
                      <m:e>
                        <m:r>
                          <a:rPr lang="en-US" altLang="zh-TW" i="1">
                            <a:latin typeface="Cambria Math" panose="02040503050406030204" pitchFamily="18" charset="0"/>
                          </a:rPr>
                          <m:t>𝜇</m:t>
                        </m:r>
                      </m:e>
                      <m:sub>
                        <m:r>
                          <a:rPr lang="en-US" altLang="zh-TW" i="1">
                            <a:latin typeface="Cambria Math" panose="02040503050406030204" pitchFamily="18" charset="0"/>
                          </a:rPr>
                          <m:t>3</m:t>
                        </m:r>
                      </m:sub>
                    </m:sSub>
                    <m:r>
                      <a:rPr lang="en-US" altLang="zh-TW" i="1">
                        <a:latin typeface="Cambria Math" panose="02040503050406030204" pitchFamily="18" charset="0"/>
                      </a:rPr>
                      <m:t>=0 </m:t>
                    </m:r>
                    <m:r>
                      <a:rPr lang="en-US" altLang="zh-TW" i="1">
                        <a:latin typeface="Cambria Math" panose="02040503050406030204" pitchFamily="18" charset="0"/>
                      </a:rPr>
                      <m:t>𝑎𝑛𝑑</m:t>
                    </m:r>
                    <m:r>
                      <a:rPr lang="en-US" altLang="zh-TW" i="1">
                        <a:latin typeface="Cambria Math" panose="02040503050406030204" pitchFamily="18" charset="0"/>
                      </a:rPr>
                      <m:t>  </m:t>
                    </m:r>
                    <m:sSub>
                      <m:sSubPr>
                        <m:ctrlPr>
                          <a:rPr lang="zh-TW" altLang="zh-TW" i="1">
                            <a:latin typeface="Cambria Math" panose="02040503050406030204" pitchFamily="18" charset="0"/>
                          </a:rPr>
                        </m:ctrlPr>
                      </m:sSubPr>
                      <m:e>
                        <m:r>
                          <a:rPr lang="en-US" altLang="zh-TW" i="1">
                            <a:latin typeface="Cambria Math" panose="02040503050406030204" pitchFamily="18" charset="0"/>
                          </a:rPr>
                          <m:t>𝜇</m:t>
                        </m:r>
                      </m:e>
                      <m:sub>
                        <m:r>
                          <a:rPr lang="en-US" altLang="zh-TW" i="1">
                            <a:latin typeface="Cambria Math" panose="02040503050406030204" pitchFamily="18" charset="0"/>
                          </a:rPr>
                          <m:t>4</m:t>
                        </m:r>
                      </m:sub>
                    </m:sSub>
                    <m:r>
                      <a:rPr lang="en-US" altLang="zh-TW" i="1">
                        <a:latin typeface="Cambria Math" panose="02040503050406030204" pitchFamily="18" charset="0"/>
                      </a:rPr>
                      <m:t>=</m:t>
                    </m:r>
                  </m:oMath>
                </a14:m>
                <a:r>
                  <a:rPr lang="en-US" altLang="zh-TW" dirty="0"/>
                  <a:t>3</a:t>
                </a:r>
                <a14:m>
                  <m:oMath xmlns:m="http://schemas.openxmlformats.org/officeDocument/2006/math">
                    <m:sSup>
                      <m:sSupPr>
                        <m:ctrlPr>
                          <a:rPr lang="zh-TW" altLang="zh-TW" i="1">
                            <a:latin typeface="Cambria Math" panose="02040503050406030204" pitchFamily="18" charset="0"/>
                          </a:rPr>
                        </m:ctrlPr>
                      </m:sSupPr>
                      <m:e>
                        <m:r>
                          <a:rPr lang="en-US" altLang="zh-TW" i="1">
                            <a:latin typeface="Cambria Math" panose="02040503050406030204" pitchFamily="18" charset="0"/>
                          </a:rPr>
                          <m:t>𝜎</m:t>
                        </m:r>
                      </m:e>
                      <m:sup>
                        <m:r>
                          <a:rPr lang="en-US" altLang="zh-TW" i="1">
                            <a:latin typeface="Cambria Math" panose="02040503050406030204" pitchFamily="18" charset="0"/>
                          </a:rPr>
                          <m:t>4</m:t>
                        </m:r>
                      </m:sup>
                    </m:sSup>
                  </m:oMath>
                </a14:m>
                <a:r>
                  <a:rPr lang="en-US" altLang="zh-TW" dirty="0"/>
                  <a:t>, we obtain the following corollary.</a:t>
                </a:r>
              </a:p>
              <a:p>
                <a:endParaRPr lang="en-US" altLang="zh-TW" dirty="0"/>
              </a:p>
              <a:p>
                <a:endParaRPr lang="en-US" altLang="zh-TW" dirty="0"/>
              </a:p>
              <a:p>
                <a:endParaRPr lang="en-US" altLang="zh-TW" dirty="0"/>
              </a:p>
              <a:p>
                <a:endParaRPr lang="en-US" altLang="zh-TW" dirty="0"/>
              </a:p>
              <a:p>
                <a:endParaRPr lang="en-US" altLang="zh-TW" dirty="0"/>
              </a:p>
              <a:p>
                <a:r>
                  <a:rPr lang="en-US" altLang="zh-TW" dirty="0"/>
                  <a:t>Assume </a:t>
                </a:r>
                <a14:m>
                  <m:oMath xmlns:m="http://schemas.openxmlformats.org/officeDocument/2006/math">
                    <m:r>
                      <m:rPr>
                        <m:sty m:val="p"/>
                      </m:rPr>
                      <a:rPr lang="en-US" altLang="zh-TW" smtClean="0">
                        <a:solidFill>
                          <a:srgbClr val="C00000"/>
                        </a:solidFill>
                        <a:latin typeface="Cambria Math" panose="02040503050406030204" pitchFamily="18" charset="0"/>
                      </a:rPr>
                      <m:t>ln</m:t>
                    </m:r>
                    <m:r>
                      <a:rPr lang="en-US" altLang="zh-TW" smtClean="0">
                        <a:solidFill>
                          <a:srgbClr val="C00000"/>
                        </a:solidFill>
                        <a:latin typeface="Cambria Math" panose="02040503050406030204" pitchFamily="18" charset="0"/>
                      </a:rPr>
                      <m:t>(</m:t>
                    </m:r>
                    <m:r>
                      <a:rPr lang="en-US" altLang="zh-TW" i="1">
                        <a:solidFill>
                          <a:srgbClr val="C00000"/>
                        </a:solidFill>
                        <a:latin typeface="Cambria Math" panose="02040503050406030204" pitchFamily="18" charset="0"/>
                      </a:rPr>
                      <m:t>𝑁</m:t>
                    </m:r>
                    <m:r>
                      <a:rPr lang="en-US" altLang="zh-TW" i="1">
                        <a:solidFill>
                          <a:srgbClr val="C00000"/>
                        </a:solidFill>
                        <a:latin typeface="Cambria Math" panose="02040503050406030204" pitchFamily="18" charset="0"/>
                      </a:rPr>
                      <m:t>)</m:t>
                    </m:r>
                    <m:r>
                      <a:rPr lang="en-US" altLang="zh-TW">
                        <a:solidFill>
                          <a:srgbClr val="C00000"/>
                        </a:solidFill>
                        <a:latin typeface="Cambria Math" panose="02040503050406030204" pitchFamily="18" charset="0"/>
                      </a:rPr>
                      <m:t>~</m:t>
                    </m:r>
                    <m:r>
                      <m:rPr>
                        <m:sty m:val="p"/>
                      </m:rPr>
                      <a:rPr lang="en-US" altLang="zh-TW">
                        <a:solidFill>
                          <a:srgbClr val="C00000"/>
                        </a:solidFill>
                        <a:latin typeface="Cambria Math" panose="02040503050406030204" pitchFamily="18" charset="0"/>
                      </a:rPr>
                      <m:t>N</m:t>
                    </m:r>
                    <m:r>
                      <a:rPr lang="en-US" altLang="zh-TW">
                        <a:solidFill>
                          <a:srgbClr val="C00000"/>
                        </a:solidFill>
                        <a:latin typeface="Cambria Math" panose="02040503050406030204" pitchFamily="18" charset="0"/>
                      </a:rPr>
                      <m:t>(</m:t>
                    </m:r>
                    <m:sSub>
                      <m:sSubPr>
                        <m:ctrlPr>
                          <a:rPr lang="zh-TW" altLang="zh-TW" i="1">
                            <a:solidFill>
                              <a:srgbClr val="C00000"/>
                            </a:solidFill>
                            <a:latin typeface="Cambria Math" panose="02040503050406030204" pitchFamily="18" charset="0"/>
                          </a:rPr>
                        </m:ctrlPr>
                      </m:sSubPr>
                      <m:e>
                        <m:r>
                          <a:rPr lang="en-US" altLang="zh-TW" i="1">
                            <a:solidFill>
                              <a:srgbClr val="C00000"/>
                            </a:solidFill>
                            <a:latin typeface="Cambria Math" panose="02040503050406030204" pitchFamily="18" charset="0"/>
                          </a:rPr>
                          <m:t>𝑁</m:t>
                        </m:r>
                      </m:e>
                      <m:sub>
                        <m:r>
                          <a:rPr lang="en-US" altLang="zh-TW" i="1">
                            <a:solidFill>
                              <a:srgbClr val="C00000"/>
                            </a:solidFill>
                            <a:latin typeface="Cambria Math" panose="02040503050406030204" pitchFamily="18" charset="0"/>
                          </a:rPr>
                          <m:t>0</m:t>
                        </m:r>
                      </m:sub>
                    </m:sSub>
                    <m:r>
                      <a:rPr lang="en-US" altLang="zh-TW">
                        <a:solidFill>
                          <a:srgbClr val="C00000"/>
                        </a:solidFill>
                        <a:latin typeface="Cambria Math" panose="02040503050406030204" pitchFamily="18" charset="0"/>
                      </a:rPr>
                      <m:t>, </m:t>
                    </m:r>
                    <m:sSubSup>
                      <m:sSubSupPr>
                        <m:ctrlPr>
                          <a:rPr lang="zh-TW" altLang="zh-TW" i="1">
                            <a:solidFill>
                              <a:srgbClr val="C00000"/>
                            </a:solidFill>
                            <a:latin typeface="Cambria Math" panose="02040503050406030204" pitchFamily="18" charset="0"/>
                          </a:rPr>
                        </m:ctrlPr>
                      </m:sSubSupPr>
                      <m:e>
                        <m:r>
                          <a:rPr lang="en-US" altLang="zh-TW" i="1">
                            <a:solidFill>
                              <a:srgbClr val="C00000"/>
                            </a:solidFill>
                            <a:latin typeface="Cambria Math" panose="02040503050406030204" pitchFamily="18" charset="0"/>
                          </a:rPr>
                          <m:t>𝜎</m:t>
                        </m:r>
                      </m:e>
                      <m:sub>
                        <m:r>
                          <a:rPr lang="en-US" altLang="zh-TW" i="1">
                            <a:solidFill>
                              <a:srgbClr val="C00000"/>
                            </a:solidFill>
                            <a:latin typeface="Cambria Math" panose="02040503050406030204" pitchFamily="18" charset="0"/>
                          </a:rPr>
                          <m:t>𝑁</m:t>
                        </m:r>
                      </m:sub>
                      <m:sup>
                        <m:r>
                          <a:rPr lang="en-US" altLang="zh-TW" i="1">
                            <a:solidFill>
                              <a:srgbClr val="C00000"/>
                            </a:solidFill>
                            <a:latin typeface="Cambria Math" panose="02040503050406030204" pitchFamily="18" charset="0"/>
                          </a:rPr>
                          <m:t>2</m:t>
                        </m:r>
                      </m:sup>
                    </m:sSubSup>
                    <m:r>
                      <a:rPr lang="en-US" altLang="zh-TW">
                        <a:solidFill>
                          <a:srgbClr val="C00000"/>
                        </a:solidFill>
                        <a:latin typeface="Cambria Math" panose="02040503050406030204" pitchFamily="18" charset="0"/>
                      </a:rPr>
                      <m:t>) </m:t>
                    </m:r>
                    <m:r>
                      <m:rPr>
                        <m:sty m:val="p"/>
                      </m:rPr>
                      <a:rPr lang="en-US" altLang="zh-TW">
                        <a:solidFill>
                          <a:srgbClr val="C00000"/>
                        </a:solidFill>
                        <a:latin typeface="Cambria Math" panose="02040503050406030204" pitchFamily="18" charset="0"/>
                      </a:rPr>
                      <m:t>and</m:t>
                    </m:r>
                    <m:r>
                      <a:rPr lang="en-US" altLang="zh-TW">
                        <a:solidFill>
                          <a:srgbClr val="C00000"/>
                        </a:solidFill>
                        <a:latin typeface="Cambria Math" panose="02040503050406030204" pitchFamily="18" charset="0"/>
                      </a:rPr>
                      <m:t> </m:t>
                    </m:r>
                    <m:r>
                      <m:rPr>
                        <m:sty m:val="p"/>
                      </m:rPr>
                      <a:rPr lang="en-US" altLang="zh-TW">
                        <a:solidFill>
                          <a:srgbClr val="C00000"/>
                        </a:solidFill>
                        <a:latin typeface="Cambria Math" panose="02040503050406030204" pitchFamily="18" charset="0"/>
                      </a:rPr>
                      <m:t>ln</m:t>
                    </m:r>
                    <m:r>
                      <a:rPr lang="en-US" altLang="zh-TW">
                        <a:solidFill>
                          <a:srgbClr val="C00000"/>
                        </a:solidFill>
                        <a:latin typeface="Cambria Math" panose="02040503050406030204" pitchFamily="18" charset="0"/>
                      </a:rPr>
                      <m:t>(</m:t>
                    </m:r>
                    <m:r>
                      <a:rPr lang="en-US" altLang="zh-TW" i="1">
                        <a:solidFill>
                          <a:srgbClr val="C00000"/>
                        </a:solidFill>
                        <a:latin typeface="Cambria Math" panose="02040503050406030204" pitchFamily="18" charset="0"/>
                      </a:rPr>
                      <m:t>𝑞</m:t>
                    </m:r>
                    <m:r>
                      <a:rPr lang="en-US" altLang="zh-TW" i="1">
                        <a:solidFill>
                          <a:srgbClr val="C00000"/>
                        </a:solidFill>
                        <a:latin typeface="Cambria Math" panose="02040503050406030204" pitchFamily="18" charset="0"/>
                      </a:rPr>
                      <m:t>)</m:t>
                    </m:r>
                    <m:r>
                      <a:rPr lang="en-US" altLang="zh-TW">
                        <a:solidFill>
                          <a:srgbClr val="C00000"/>
                        </a:solidFill>
                        <a:latin typeface="Cambria Math" panose="02040503050406030204" pitchFamily="18" charset="0"/>
                      </a:rPr>
                      <m:t>~</m:t>
                    </m:r>
                    <m:r>
                      <m:rPr>
                        <m:sty m:val="p"/>
                      </m:rPr>
                      <a:rPr lang="en-US" altLang="zh-TW">
                        <a:solidFill>
                          <a:srgbClr val="C00000"/>
                        </a:solidFill>
                        <a:latin typeface="Cambria Math" panose="02040503050406030204" pitchFamily="18" charset="0"/>
                      </a:rPr>
                      <m:t>N</m:t>
                    </m:r>
                    <m:r>
                      <a:rPr lang="en-US" altLang="zh-TW">
                        <a:solidFill>
                          <a:srgbClr val="C00000"/>
                        </a:solidFill>
                        <a:latin typeface="Cambria Math" panose="02040503050406030204" pitchFamily="18" charset="0"/>
                      </a:rPr>
                      <m:t>(</m:t>
                    </m:r>
                    <m:sSub>
                      <m:sSubPr>
                        <m:ctrlPr>
                          <a:rPr lang="zh-TW" altLang="zh-TW" i="1">
                            <a:solidFill>
                              <a:srgbClr val="C00000"/>
                            </a:solidFill>
                            <a:latin typeface="Cambria Math" panose="02040503050406030204" pitchFamily="18" charset="0"/>
                          </a:rPr>
                        </m:ctrlPr>
                      </m:sSubPr>
                      <m:e>
                        <m:r>
                          <a:rPr lang="en-US" altLang="zh-TW" i="1">
                            <a:solidFill>
                              <a:srgbClr val="C00000"/>
                            </a:solidFill>
                            <a:latin typeface="Cambria Math" panose="02040503050406030204" pitchFamily="18" charset="0"/>
                          </a:rPr>
                          <m:t>𝑞</m:t>
                        </m:r>
                      </m:e>
                      <m:sub>
                        <m:r>
                          <a:rPr lang="en-US" altLang="zh-TW" i="1">
                            <a:solidFill>
                              <a:srgbClr val="C00000"/>
                            </a:solidFill>
                            <a:latin typeface="Cambria Math" panose="02040503050406030204" pitchFamily="18" charset="0"/>
                          </a:rPr>
                          <m:t>0</m:t>
                        </m:r>
                      </m:sub>
                    </m:sSub>
                    <m:r>
                      <a:rPr lang="en-US" altLang="zh-TW">
                        <a:solidFill>
                          <a:srgbClr val="C00000"/>
                        </a:solidFill>
                        <a:latin typeface="Cambria Math" panose="02040503050406030204" pitchFamily="18" charset="0"/>
                      </a:rPr>
                      <m:t>, </m:t>
                    </m:r>
                    <m:sSubSup>
                      <m:sSubSupPr>
                        <m:ctrlPr>
                          <a:rPr lang="zh-TW" altLang="zh-TW" i="1">
                            <a:solidFill>
                              <a:srgbClr val="C00000"/>
                            </a:solidFill>
                            <a:latin typeface="Cambria Math" panose="02040503050406030204" pitchFamily="18" charset="0"/>
                          </a:rPr>
                        </m:ctrlPr>
                      </m:sSubSupPr>
                      <m:e>
                        <m:r>
                          <a:rPr lang="en-US" altLang="zh-TW" i="1">
                            <a:solidFill>
                              <a:srgbClr val="C00000"/>
                            </a:solidFill>
                            <a:latin typeface="Cambria Math" panose="02040503050406030204" pitchFamily="18" charset="0"/>
                          </a:rPr>
                          <m:t>𝜎</m:t>
                        </m:r>
                      </m:e>
                      <m:sub>
                        <m:r>
                          <a:rPr lang="en-US" altLang="zh-TW" i="1">
                            <a:solidFill>
                              <a:srgbClr val="C00000"/>
                            </a:solidFill>
                            <a:latin typeface="Cambria Math" panose="02040503050406030204" pitchFamily="18" charset="0"/>
                          </a:rPr>
                          <m:t>𝑞</m:t>
                        </m:r>
                      </m:sub>
                      <m:sup>
                        <m:r>
                          <a:rPr lang="en-US" altLang="zh-TW" i="1">
                            <a:solidFill>
                              <a:srgbClr val="C00000"/>
                            </a:solidFill>
                            <a:latin typeface="Cambria Math" panose="02040503050406030204" pitchFamily="18" charset="0"/>
                          </a:rPr>
                          <m:t>2</m:t>
                        </m:r>
                      </m:sup>
                    </m:sSubSup>
                    <m:r>
                      <a:rPr lang="en-US" altLang="zh-TW">
                        <a:solidFill>
                          <a:srgbClr val="C00000"/>
                        </a:solidFill>
                        <a:latin typeface="Cambria Math" panose="02040503050406030204" pitchFamily="18" charset="0"/>
                      </a:rPr>
                      <m:t>)</m:t>
                    </m:r>
                  </m:oMath>
                </a14:m>
                <a:r>
                  <a:rPr lang="en-US" altLang="zh-TW" dirty="0">
                    <a:solidFill>
                      <a:srgbClr val="C00000"/>
                    </a:solidFill>
                  </a:rPr>
                  <a:t>, </a:t>
                </a:r>
                <a:r>
                  <a:rPr lang="en-US" altLang="zh-TW" dirty="0"/>
                  <a:t>we obtain the following corollary.</a:t>
                </a:r>
                <a:endParaRPr lang="zh-TW" altLang="zh-TW" dirty="0"/>
              </a:p>
              <a:p>
                <a:endParaRPr lang="zh-TW" altLang="en-US" dirty="0"/>
              </a:p>
            </p:txBody>
          </p:sp>
        </mc:Choice>
        <mc:Fallback xmlns="">
          <p:sp>
            <p:nvSpPr>
              <p:cNvPr id="3" name="內容版面配置區 2"/>
              <p:cNvSpPr>
                <a:spLocks noGrp="1" noRot="1" noChangeAspect="1" noMove="1" noResize="1" noEditPoints="1" noAdjustHandles="1" noChangeArrowheads="1" noChangeShapeType="1" noTextEdit="1"/>
              </p:cNvSpPr>
              <p:nvPr>
                <p:ph idx="1"/>
              </p:nvPr>
            </p:nvSpPr>
            <p:spPr>
              <a:xfrm>
                <a:off x="822959" y="467270"/>
                <a:ext cx="7543801" cy="5401824"/>
              </a:xfrm>
              <a:blipFill>
                <a:blip r:embed="rId2"/>
                <a:stretch>
                  <a:fillRect l="-2019" t="-903"/>
                </a:stretch>
              </a:blipFill>
            </p:spPr>
            <p:txBody>
              <a:bodyPr/>
              <a:lstStyle/>
              <a:p>
                <a:r>
                  <a:rPr lang="zh-TW" altLang="en-US">
                    <a:noFill/>
                  </a:rPr>
                  <a:t> </a:t>
                </a:r>
              </a:p>
            </p:txBody>
          </p:sp>
        </mc:Fallback>
      </mc:AlternateContent>
      <p:pic>
        <p:nvPicPr>
          <p:cNvPr id="4" name="圖片 3"/>
          <p:cNvPicPr>
            <a:picLocks noChangeAspect="1"/>
          </p:cNvPicPr>
          <p:nvPr/>
        </p:nvPicPr>
        <p:blipFill>
          <a:blip r:embed="rId3"/>
          <a:stretch>
            <a:fillRect/>
          </a:stretch>
        </p:blipFill>
        <p:spPr>
          <a:xfrm>
            <a:off x="933490" y="1225305"/>
            <a:ext cx="6732163" cy="1884949"/>
          </a:xfrm>
          <a:prstGeom prst="rect">
            <a:avLst/>
          </a:prstGeom>
        </p:spPr>
      </p:pic>
      <p:pic>
        <p:nvPicPr>
          <p:cNvPr id="5" name="圖片 4"/>
          <p:cNvPicPr>
            <a:picLocks noChangeAspect="1"/>
          </p:cNvPicPr>
          <p:nvPr/>
        </p:nvPicPr>
        <p:blipFill>
          <a:blip r:embed="rId4"/>
          <a:stretch>
            <a:fillRect/>
          </a:stretch>
        </p:blipFill>
        <p:spPr>
          <a:xfrm>
            <a:off x="1269572" y="4342982"/>
            <a:ext cx="6589433" cy="1849446"/>
          </a:xfrm>
          <a:prstGeom prst="rect">
            <a:avLst/>
          </a:prstGeom>
        </p:spPr>
      </p:pic>
    </p:spTree>
    <p:extLst>
      <p:ext uri="{BB962C8B-B14F-4D97-AF65-F5344CB8AC3E}">
        <p14:creationId xmlns:p14="http://schemas.microsoft.com/office/powerpoint/2010/main" val="288773866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fontScale="90000"/>
          </a:bodyPr>
          <a:lstStyle/>
          <a:p>
            <a:r>
              <a:rPr lang="en-US" altLang="zh-TW" dirty="0"/>
              <a:t>Theoretical Analysis</a:t>
            </a:r>
            <a:br>
              <a:rPr lang="en-US" altLang="zh-TW" dirty="0"/>
            </a:br>
            <a:r>
              <a:rPr lang="en-US" altLang="zh-TW" dirty="0"/>
              <a:t>Individualized Premium System</a:t>
            </a:r>
            <a:endParaRPr lang="zh-TW" altLang="en-US" dirty="0"/>
          </a:p>
        </p:txBody>
      </p:sp>
      <mc:AlternateContent xmlns:mc="http://schemas.openxmlformats.org/markup-compatibility/2006" xmlns:a14="http://schemas.microsoft.com/office/drawing/2010/main">
        <mc:Choice Requires="a14">
          <p:sp>
            <p:nvSpPr>
              <p:cNvPr id="3" name="內容版面配置區 2"/>
              <p:cNvSpPr>
                <a:spLocks noGrp="1"/>
              </p:cNvSpPr>
              <p:nvPr>
                <p:ph idx="1"/>
              </p:nvPr>
            </p:nvSpPr>
            <p:spPr/>
            <p:txBody>
              <a:bodyPr/>
              <a:lstStyle/>
              <a:p>
                <a:pPr>
                  <a:buFont typeface="Wingdings" panose="05000000000000000000" pitchFamily="2" charset="2"/>
                  <a:buChar char="l"/>
                </a:pPr>
                <a:r>
                  <a:rPr lang="en-US" altLang="zh-TW" dirty="0"/>
                  <a:t>Insurance gain is then:</a:t>
                </a:r>
              </a:p>
              <a:p>
                <a:pPr>
                  <a:buFont typeface="Wingdings" panose="05000000000000000000" pitchFamily="2" charset="2"/>
                  <a:buChar char="l"/>
                </a:pPr>
                <a:endParaRPr lang="en-US" altLang="zh-TW" dirty="0"/>
              </a:p>
              <a:p>
                <a:pPr>
                  <a:buFont typeface="Wingdings" panose="05000000000000000000" pitchFamily="2" charset="2"/>
                  <a:buChar char="l"/>
                </a:pPr>
                <a:r>
                  <a:rPr lang="en-US" altLang="zh-TW" dirty="0"/>
                  <a:t>Then assume that N and q are continuous random variables with </a:t>
                </a:r>
                <a14:m>
                  <m:oMath xmlns:m="http://schemas.openxmlformats.org/officeDocument/2006/math">
                    <m:r>
                      <a:rPr lang="en-US" altLang="zh-TW" i="1">
                        <a:latin typeface="Cambria Math" panose="02040503050406030204" pitchFamily="18" charset="0"/>
                      </a:rPr>
                      <m:t>𝐸</m:t>
                    </m:r>
                    <m:d>
                      <m:dPr>
                        <m:begChr m:val="["/>
                        <m:endChr m:val="]"/>
                        <m:ctrlPr>
                          <a:rPr lang="zh-TW" altLang="zh-TW" i="1">
                            <a:latin typeface="Cambria Math" panose="02040503050406030204" pitchFamily="18" charset="0"/>
                          </a:rPr>
                        </m:ctrlPr>
                      </m:dPr>
                      <m:e>
                        <m:r>
                          <a:rPr lang="en-US" altLang="zh-TW" i="1">
                            <a:latin typeface="Cambria Math" panose="02040503050406030204" pitchFamily="18" charset="0"/>
                          </a:rPr>
                          <m:t>𝑁</m:t>
                        </m:r>
                      </m:e>
                    </m:d>
                    <m:r>
                      <a:rPr lang="en-US" altLang="zh-TW" i="1">
                        <a:latin typeface="Cambria Math" panose="02040503050406030204" pitchFamily="18" charset="0"/>
                      </a:rPr>
                      <m:t>=</m:t>
                    </m:r>
                    <m:sSub>
                      <m:sSubPr>
                        <m:ctrlPr>
                          <a:rPr lang="zh-TW" altLang="zh-TW" i="1">
                            <a:latin typeface="Cambria Math" panose="02040503050406030204" pitchFamily="18" charset="0"/>
                          </a:rPr>
                        </m:ctrlPr>
                      </m:sSubPr>
                      <m:e>
                        <m:r>
                          <a:rPr lang="en-US" altLang="zh-TW" i="1">
                            <a:latin typeface="Cambria Math" panose="02040503050406030204" pitchFamily="18" charset="0"/>
                          </a:rPr>
                          <m:t>𝑁</m:t>
                        </m:r>
                      </m:e>
                      <m:sub>
                        <m:r>
                          <a:rPr lang="en-US" altLang="zh-TW" i="1">
                            <a:latin typeface="Cambria Math" panose="02040503050406030204" pitchFamily="18" charset="0"/>
                          </a:rPr>
                          <m:t>0</m:t>
                        </m:r>
                      </m:sub>
                    </m:sSub>
                    <m:r>
                      <a:rPr lang="en-US" altLang="zh-TW" i="1">
                        <a:latin typeface="Cambria Math" panose="02040503050406030204" pitchFamily="18" charset="0"/>
                      </a:rPr>
                      <m:t>,</m:t>
                    </m:r>
                    <m:r>
                      <a:rPr lang="en-US" altLang="zh-TW" i="1">
                        <a:latin typeface="Cambria Math" panose="02040503050406030204" pitchFamily="18" charset="0"/>
                      </a:rPr>
                      <m:t>𝑉𝑎𝑟</m:t>
                    </m:r>
                    <m:d>
                      <m:dPr>
                        <m:ctrlPr>
                          <a:rPr lang="zh-TW" altLang="zh-TW" i="1">
                            <a:latin typeface="Cambria Math" panose="02040503050406030204" pitchFamily="18" charset="0"/>
                          </a:rPr>
                        </m:ctrlPr>
                      </m:dPr>
                      <m:e>
                        <m:r>
                          <a:rPr lang="en-US" altLang="zh-TW" i="1">
                            <a:latin typeface="Cambria Math" panose="02040503050406030204" pitchFamily="18" charset="0"/>
                          </a:rPr>
                          <m:t>𝑁</m:t>
                        </m:r>
                      </m:e>
                    </m:d>
                    <m:r>
                      <a:rPr lang="en-US" altLang="zh-TW" i="1">
                        <a:latin typeface="Cambria Math" panose="02040503050406030204" pitchFamily="18" charset="0"/>
                      </a:rPr>
                      <m:t>=</m:t>
                    </m:r>
                    <m:sSubSup>
                      <m:sSubSupPr>
                        <m:ctrlPr>
                          <a:rPr lang="zh-TW" altLang="zh-TW" i="1">
                            <a:latin typeface="Cambria Math" panose="02040503050406030204" pitchFamily="18" charset="0"/>
                          </a:rPr>
                        </m:ctrlPr>
                      </m:sSubSupPr>
                      <m:e>
                        <m:r>
                          <a:rPr lang="en-US" altLang="zh-TW" i="1">
                            <a:latin typeface="Cambria Math" panose="02040503050406030204" pitchFamily="18" charset="0"/>
                          </a:rPr>
                          <m:t>𝜎</m:t>
                        </m:r>
                      </m:e>
                      <m:sub>
                        <m:r>
                          <a:rPr lang="en-US" altLang="zh-TW" i="1">
                            <a:latin typeface="Cambria Math" panose="02040503050406030204" pitchFamily="18" charset="0"/>
                          </a:rPr>
                          <m:t>𝑁</m:t>
                        </m:r>
                      </m:sub>
                      <m:sup>
                        <m:r>
                          <a:rPr lang="en-US" altLang="zh-TW" i="1">
                            <a:latin typeface="Cambria Math" panose="02040503050406030204" pitchFamily="18" charset="0"/>
                          </a:rPr>
                          <m:t>2</m:t>
                        </m:r>
                      </m:sup>
                    </m:sSubSup>
                    <m:r>
                      <a:rPr lang="en-US" altLang="zh-TW" i="1">
                        <a:latin typeface="Cambria Math" panose="02040503050406030204" pitchFamily="18" charset="0"/>
                      </a:rPr>
                      <m:t>, </m:t>
                    </m:r>
                    <m:r>
                      <a:rPr lang="en-US" altLang="zh-TW" i="1">
                        <a:latin typeface="Cambria Math" panose="02040503050406030204" pitchFamily="18" charset="0"/>
                      </a:rPr>
                      <m:t>𝐸</m:t>
                    </m:r>
                    <m:d>
                      <m:dPr>
                        <m:begChr m:val="["/>
                        <m:endChr m:val="]"/>
                        <m:ctrlPr>
                          <a:rPr lang="zh-TW" altLang="zh-TW" i="1">
                            <a:latin typeface="Cambria Math" panose="02040503050406030204" pitchFamily="18" charset="0"/>
                          </a:rPr>
                        </m:ctrlPr>
                      </m:dPr>
                      <m:e>
                        <m:r>
                          <a:rPr lang="en-US" altLang="zh-TW" i="1">
                            <a:latin typeface="Cambria Math" panose="02040503050406030204" pitchFamily="18" charset="0"/>
                          </a:rPr>
                          <m:t>𝑞</m:t>
                        </m:r>
                      </m:e>
                    </m:d>
                    <m:r>
                      <a:rPr lang="en-US" altLang="zh-TW" i="1">
                        <a:latin typeface="Cambria Math" panose="02040503050406030204" pitchFamily="18" charset="0"/>
                      </a:rPr>
                      <m:t>=</m:t>
                    </m:r>
                    <m:sSub>
                      <m:sSubPr>
                        <m:ctrlPr>
                          <a:rPr lang="zh-TW" altLang="zh-TW" i="1">
                            <a:latin typeface="Cambria Math" panose="02040503050406030204" pitchFamily="18" charset="0"/>
                          </a:rPr>
                        </m:ctrlPr>
                      </m:sSubPr>
                      <m:e>
                        <m:r>
                          <a:rPr lang="en-US" altLang="zh-TW" i="1">
                            <a:latin typeface="Cambria Math" panose="02040503050406030204" pitchFamily="18" charset="0"/>
                          </a:rPr>
                          <m:t>𝑞</m:t>
                        </m:r>
                      </m:e>
                      <m:sub>
                        <m:r>
                          <a:rPr lang="en-US" altLang="zh-TW" i="1">
                            <a:latin typeface="Cambria Math" panose="02040503050406030204" pitchFamily="18" charset="0"/>
                          </a:rPr>
                          <m:t>0</m:t>
                        </m:r>
                      </m:sub>
                    </m:sSub>
                    <m:r>
                      <a:rPr lang="en-US" altLang="zh-TW" i="1">
                        <a:latin typeface="Cambria Math" panose="02040503050406030204" pitchFamily="18" charset="0"/>
                      </a:rPr>
                      <m:t>, </m:t>
                    </m:r>
                    <m:r>
                      <a:rPr lang="en-US" altLang="zh-TW" i="1">
                        <a:latin typeface="Cambria Math" panose="02040503050406030204" pitchFamily="18" charset="0"/>
                      </a:rPr>
                      <m:t>𝑉𝑎𝑟</m:t>
                    </m:r>
                    <m:d>
                      <m:dPr>
                        <m:ctrlPr>
                          <a:rPr lang="zh-TW" altLang="zh-TW" i="1">
                            <a:latin typeface="Cambria Math" panose="02040503050406030204" pitchFamily="18" charset="0"/>
                          </a:rPr>
                        </m:ctrlPr>
                      </m:dPr>
                      <m:e>
                        <m:r>
                          <a:rPr lang="en-US" altLang="zh-TW" i="1">
                            <a:latin typeface="Cambria Math" panose="02040503050406030204" pitchFamily="18" charset="0"/>
                          </a:rPr>
                          <m:t>𝑞</m:t>
                        </m:r>
                      </m:e>
                    </m:d>
                    <m:r>
                      <a:rPr lang="en-US" altLang="zh-TW" i="1">
                        <a:latin typeface="Cambria Math" panose="02040503050406030204" pitchFamily="18" charset="0"/>
                      </a:rPr>
                      <m:t>=</m:t>
                    </m:r>
                    <m:sSubSup>
                      <m:sSubSupPr>
                        <m:ctrlPr>
                          <a:rPr lang="zh-TW" altLang="zh-TW" i="1">
                            <a:latin typeface="Cambria Math" panose="02040503050406030204" pitchFamily="18" charset="0"/>
                          </a:rPr>
                        </m:ctrlPr>
                      </m:sSubSupPr>
                      <m:e>
                        <m:r>
                          <a:rPr lang="en-US" altLang="zh-TW" i="1">
                            <a:latin typeface="Cambria Math" panose="02040503050406030204" pitchFamily="18" charset="0"/>
                          </a:rPr>
                          <m:t>𝜎</m:t>
                        </m:r>
                      </m:e>
                      <m:sub>
                        <m:r>
                          <a:rPr lang="en-US" altLang="zh-TW" i="1">
                            <a:latin typeface="Cambria Math" panose="02040503050406030204" pitchFamily="18" charset="0"/>
                          </a:rPr>
                          <m:t>𝑞</m:t>
                        </m:r>
                      </m:sub>
                      <m:sup>
                        <m:r>
                          <a:rPr lang="en-US" altLang="zh-TW" i="1">
                            <a:latin typeface="Cambria Math" panose="02040503050406030204" pitchFamily="18" charset="0"/>
                          </a:rPr>
                          <m:t>2</m:t>
                        </m:r>
                      </m:sup>
                    </m:sSubSup>
                  </m:oMath>
                </a14:m>
                <a:r>
                  <a:rPr lang="en-US" altLang="zh-TW" dirty="0"/>
                  <a:t>, and the central moments </a:t>
                </a:r>
                <a14:m>
                  <m:oMath xmlns:m="http://schemas.openxmlformats.org/officeDocument/2006/math">
                    <m:r>
                      <a:rPr lang="en-US" altLang="zh-TW" i="1">
                        <a:latin typeface="Cambria Math" panose="02040503050406030204" pitchFamily="18" charset="0"/>
                      </a:rPr>
                      <m:t>𝐸</m:t>
                    </m:r>
                    <m:sSup>
                      <m:sSupPr>
                        <m:ctrlPr>
                          <a:rPr lang="zh-TW" altLang="zh-TW" i="1">
                            <a:latin typeface="Cambria Math" panose="02040503050406030204" pitchFamily="18" charset="0"/>
                          </a:rPr>
                        </m:ctrlPr>
                      </m:sSupPr>
                      <m:e>
                        <m:d>
                          <m:dPr>
                            <m:begChr m:val="["/>
                            <m:ctrlPr>
                              <a:rPr lang="zh-TW" altLang="zh-TW" i="1">
                                <a:latin typeface="Cambria Math" panose="02040503050406030204" pitchFamily="18" charset="0"/>
                              </a:rPr>
                            </m:ctrlPr>
                          </m:dPr>
                          <m:e>
                            <m:r>
                              <a:rPr lang="en-US" altLang="zh-TW" i="1">
                                <a:latin typeface="Cambria Math" panose="02040503050406030204" pitchFamily="18" charset="0"/>
                              </a:rPr>
                              <m:t>(</m:t>
                            </m:r>
                            <m:r>
                              <a:rPr lang="en-US" altLang="zh-TW" i="1">
                                <a:latin typeface="Cambria Math" panose="02040503050406030204" pitchFamily="18" charset="0"/>
                              </a:rPr>
                              <m:t>𝑋</m:t>
                            </m:r>
                            <m:r>
                              <a:rPr lang="en-US" altLang="zh-TW" i="1">
                                <a:latin typeface="Cambria Math" panose="02040503050406030204" pitchFamily="18" charset="0"/>
                              </a:rPr>
                              <m:t>−</m:t>
                            </m:r>
                            <m:r>
                              <a:rPr lang="en-US" altLang="zh-TW" i="1">
                                <a:latin typeface="Cambria Math" panose="02040503050406030204" pitchFamily="18" charset="0"/>
                              </a:rPr>
                              <m:t>𝐸</m:t>
                            </m:r>
                            <m:r>
                              <a:rPr lang="en-US" altLang="zh-TW" i="1">
                                <a:latin typeface="Cambria Math" panose="02040503050406030204" pitchFamily="18" charset="0"/>
                              </a:rPr>
                              <m:t>[</m:t>
                            </m:r>
                            <m:r>
                              <a:rPr lang="en-US" altLang="zh-TW" i="1">
                                <a:latin typeface="Cambria Math" panose="02040503050406030204" pitchFamily="18" charset="0"/>
                              </a:rPr>
                              <m:t>𝑋</m:t>
                            </m:r>
                            <m:r>
                              <a:rPr lang="en-US" altLang="zh-TW" i="1">
                                <a:latin typeface="Cambria Math" panose="02040503050406030204" pitchFamily="18" charset="0"/>
                              </a:rPr>
                              <m:t>]</m:t>
                            </m:r>
                          </m:e>
                        </m:d>
                      </m:e>
                      <m:sup>
                        <m:r>
                          <a:rPr lang="en-US" altLang="zh-TW" i="1">
                            <a:latin typeface="Cambria Math" panose="02040503050406030204" pitchFamily="18" charset="0"/>
                          </a:rPr>
                          <m:t>𝑘</m:t>
                        </m:r>
                      </m:sup>
                    </m:sSup>
                    <m:r>
                      <a:rPr lang="en-US" altLang="zh-TW" i="1">
                        <a:latin typeface="Cambria Math" panose="02040503050406030204" pitchFamily="18" charset="0"/>
                      </a:rPr>
                      <m:t>]=</m:t>
                    </m:r>
                    <m:sSub>
                      <m:sSubPr>
                        <m:ctrlPr>
                          <a:rPr lang="zh-TW" altLang="zh-TW" i="1">
                            <a:latin typeface="Cambria Math" panose="02040503050406030204" pitchFamily="18" charset="0"/>
                          </a:rPr>
                        </m:ctrlPr>
                      </m:sSubPr>
                      <m:e>
                        <m:r>
                          <a:rPr lang="en-US" altLang="zh-TW" i="1">
                            <a:latin typeface="Cambria Math" panose="02040503050406030204" pitchFamily="18" charset="0"/>
                          </a:rPr>
                          <m:t>𝜇</m:t>
                        </m:r>
                      </m:e>
                      <m:sub>
                        <m:r>
                          <a:rPr lang="en-US" altLang="zh-TW" i="1">
                            <a:latin typeface="Cambria Math" panose="02040503050406030204" pitchFamily="18" charset="0"/>
                          </a:rPr>
                          <m:t>𝑘</m:t>
                        </m:r>
                        <m:r>
                          <a:rPr lang="en-US" altLang="zh-TW" i="1">
                            <a:latin typeface="Cambria Math" panose="02040503050406030204" pitchFamily="18" charset="0"/>
                          </a:rPr>
                          <m:t>,</m:t>
                        </m:r>
                        <m:r>
                          <a:rPr lang="en-US" altLang="zh-TW" i="1">
                            <a:latin typeface="Cambria Math" panose="02040503050406030204" pitchFamily="18" charset="0"/>
                          </a:rPr>
                          <m:t>𝑋</m:t>
                        </m:r>
                      </m:sub>
                    </m:sSub>
                  </m:oMath>
                </a14:m>
                <a:r>
                  <a:rPr lang="en-US" altLang="zh-TW" dirty="0"/>
                  <a:t>, we obtain the following proposition:</a:t>
                </a:r>
                <a:endParaRPr lang="zh-TW" altLang="en-US" dirty="0"/>
              </a:p>
            </p:txBody>
          </p:sp>
        </mc:Choice>
        <mc:Fallback xmlns="">
          <p:sp>
            <p:nvSpPr>
              <p:cNvPr id="3" name="內容版面配置區 2"/>
              <p:cNvSpPr>
                <a:spLocks noGrp="1" noRot="1" noChangeAspect="1" noMove="1" noResize="1" noEditPoints="1" noAdjustHandles="1" noChangeArrowheads="1" noChangeShapeType="1" noTextEdit="1"/>
              </p:cNvSpPr>
              <p:nvPr>
                <p:ph idx="1"/>
              </p:nvPr>
            </p:nvSpPr>
            <p:spPr>
              <a:blipFill>
                <a:blip r:embed="rId2"/>
                <a:stretch>
                  <a:fillRect l="-1939" t="-1667" r="-323"/>
                </a:stretch>
              </a:blipFill>
            </p:spPr>
            <p:txBody>
              <a:bodyPr/>
              <a:lstStyle/>
              <a:p>
                <a:r>
                  <a:rPr lang="zh-TW" altLang="en-US">
                    <a:noFill/>
                  </a:rPr>
                  <a:t> </a:t>
                </a:r>
              </a:p>
            </p:txBody>
          </p:sp>
        </mc:Fallback>
      </mc:AlternateContent>
      <p:pic>
        <p:nvPicPr>
          <p:cNvPr id="4" name="圖片 3"/>
          <p:cNvPicPr>
            <a:picLocks noChangeAspect="1"/>
          </p:cNvPicPr>
          <p:nvPr/>
        </p:nvPicPr>
        <p:blipFill>
          <a:blip r:embed="rId3"/>
          <a:stretch>
            <a:fillRect/>
          </a:stretch>
        </p:blipFill>
        <p:spPr>
          <a:xfrm>
            <a:off x="1695440" y="2151412"/>
            <a:ext cx="6135369" cy="680408"/>
          </a:xfrm>
          <a:prstGeom prst="rect">
            <a:avLst/>
          </a:prstGeom>
        </p:spPr>
      </p:pic>
    </p:spTree>
    <p:extLst>
      <p:ext uri="{BB962C8B-B14F-4D97-AF65-F5344CB8AC3E}">
        <p14:creationId xmlns:p14="http://schemas.microsoft.com/office/powerpoint/2010/main" val="224713213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sp>
        <p:nvSpPr>
          <p:cNvPr id="3" name="內容版面配置區 2"/>
          <p:cNvSpPr>
            <a:spLocks noGrp="1"/>
          </p:cNvSpPr>
          <p:nvPr>
            <p:ph idx="1"/>
          </p:nvPr>
        </p:nvSpPr>
        <p:spPr/>
        <p:txBody>
          <a:bodyPr/>
          <a:lstStyle/>
          <a:p>
            <a:endParaRPr lang="zh-TW" altLang="en-US"/>
          </a:p>
        </p:txBody>
      </p:sp>
      <p:pic>
        <p:nvPicPr>
          <p:cNvPr id="4" name="圖片 3"/>
          <p:cNvPicPr>
            <a:picLocks noChangeAspect="1"/>
          </p:cNvPicPr>
          <p:nvPr/>
        </p:nvPicPr>
        <p:blipFill>
          <a:blip r:embed="rId2"/>
          <a:stretch>
            <a:fillRect/>
          </a:stretch>
        </p:blipFill>
        <p:spPr>
          <a:xfrm>
            <a:off x="1467457" y="1520337"/>
            <a:ext cx="6202223" cy="4564140"/>
          </a:xfrm>
          <a:prstGeom prst="rect">
            <a:avLst/>
          </a:prstGeom>
        </p:spPr>
      </p:pic>
    </p:spTree>
    <p:extLst>
      <p:ext uri="{BB962C8B-B14F-4D97-AF65-F5344CB8AC3E}">
        <p14:creationId xmlns:p14="http://schemas.microsoft.com/office/powerpoint/2010/main" val="165677176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Research Background</a:t>
            </a:r>
          </a:p>
        </p:txBody>
      </p:sp>
      <p:sp>
        <p:nvSpPr>
          <p:cNvPr id="3" name="Content Placeholder 2"/>
          <p:cNvSpPr>
            <a:spLocks noGrp="1"/>
          </p:cNvSpPr>
          <p:nvPr>
            <p:ph idx="1"/>
          </p:nvPr>
        </p:nvSpPr>
        <p:spPr/>
        <p:txBody>
          <a:bodyPr>
            <a:normAutofit/>
          </a:bodyPr>
          <a:lstStyle/>
          <a:p>
            <a:r>
              <a:rPr dirty="0"/>
              <a:t>Insurance market plays a vital role in the global economy.</a:t>
            </a:r>
          </a:p>
          <a:p>
            <a:r>
              <a:rPr dirty="0"/>
              <a:t>Traditional insurance faces key issues:</a:t>
            </a:r>
          </a:p>
          <a:p>
            <a:pPr lvl="1"/>
            <a:r>
              <a:rPr dirty="0"/>
              <a:t>Lack of pricing transparency</a:t>
            </a:r>
          </a:p>
          <a:p>
            <a:pPr lvl="1"/>
            <a:r>
              <a:rPr dirty="0"/>
              <a:t>Low trust among participants</a:t>
            </a:r>
          </a:p>
          <a:p>
            <a:pPr lvl="1"/>
            <a:r>
              <a:rPr dirty="0"/>
              <a:t>Operational inefficiencies</a:t>
            </a:r>
          </a:p>
          <a:p>
            <a:r>
              <a:rPr dirty="0"/>
              <a:t>Digital technologies are transforming the industry:</a:t>
            </a:r>
          </a:p>
          <a:p>
            <a:pPr lvl="1"/>
            <a:r>
              <a:rPr dirty="0"/>
              <a:t>Big Data, AI, </a:t>
            </a:r>
            <a:r>
              <a:rPr dirty="0" err="1"/>
              <a:t>Blockchain</a:t>
            </a:r>
            <a:r>
              <a:rPr dirty="0"/>
              <a:t> (Zhang et al., 2015; </a:t>
            </a:r>
            <a:r>
              <a:rPr dirty="0" err="1"/>
              <a:t>Treleaven</a:t>
            </a:r>
            <a:r>
              <a:rPr dirty="0"/>
              <a:t> et al., 2017)</a:t>
            </a: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pPr lvl="0"/>
            <a:r>
              <a:rPr lang="en-US" altLang="zh-TW" b="1" dirty="0"/>
              <a:t>Numerical Illustration and Analyses</a:t>
            </a:r>
            <a:endParaRPr lang="zh-TW" altLang="en-US" dirty="0"/>
          </a:p>
        </p:txBody>
      </p:sp>
      <mc:AlternateContent xmlns:mc="http://schemas.openxmlformats.org/markup-compatibility/2006" xmlns:a14="http://schemas.microsoft.com/office/drawing/2010/main">
        <mc:Choice Requires="a14">
          <p:sp>
            <p:nvSpPr>
              <p:cNvPr id="3" name="內容版面配置區 2"/>
              <p:cNvSpPr>
                <a:spLocks noGrp="1"/>
              </p:cNvSpPr>
              <p:nvPr>
                <p:ph idx="1"/>
              </p:nvPr>
            </p:nvSpPr>
            <p:spPr/>
            <p:txBody>
              <a:bodyPr>
                <a:normAutofit fontScale="92500"/>
              </a:bodyPr>
              <a:lstStyle/>
              <a:p>
                <a:pPr>
                  <a:buFont typeface="Wingdings" panose="05000000000000000000" pitchFamily="2" charset="2"/>
                  <a:buChar char="l"/>
                </a:pPr>
                <a:r>
                  <a:rPr lang="en-US" altLang="zh-TW" dirty="0"/>
                  <a:t>Each simulation runs 100,000 iterations under both pricing schemes and across the three distributional assumptions described above. </a:t>
                </a:r>
              </a:p>
              <a:p>
                <a:pPr>
                  <a:buFont typeface="Wingdings" panose="05000000000000000000" pitchFamily="2" charset="2"/>
                  <a:buChar char="l"/>
                </a:pPr>
                <a:r>
                  <a:rPr lang="en-US" altLang="zh-TW" dirty="0"/>
                  <a:t>Mortality data are derived from the </a:t>
                </a:r>
                <a:r>
                  <a:rPr lang="en-US" altLang="zh-TW" b="1" dirty="0"/>
                  <a:t>Human Mortality Database (HMD)</a:t>
                </a:r>
                <a:r>
                  <a:rPr lang="en-US" altLang="zh-TW" dirty="0"/>
                  <a:t> using U.S. population statistics from 2008 to 2019. </a:t>
                </a:r>
              </a:p>
              <a:p>
                <a:pPr>
                  <a:buFont typeface="Wingdings" panose="05000000000000000000" pitchFamily="2" charset="2"/>
                  <a:buChar char="l"/>
                </a:pPr>
                <a:r>
                  <a:rPr lang="en-US" altLang="zh-TW" dirty="0"/>
                  <a:t>Mortality rates are estimated without stratification by age or gender.</a:t>
                </a:r>
              </a:p>
              <a:p>
                <a:pPr>
                  <a:buFont typeface="Wingdings" panose="05000000000000000000" pitchFamily="2" charset="2"/>
                  <a:buChar char="l"/>
                </a:pPr>
                <a:r>
                  <a:rPr lang="en-US" altLang="zh-TW" dirty="0"/>
                  <a:t>The average mortality rate, E(q), over this period is approximately 0.0083, with a standard deviation of 0.00027. </a:t>
                </a:r>
              </a:p>
              <a:p>
                <a:pPr>
                  <a:buFont typeface="Wingdings" panose="05000000000000000000" pitchFamily="2" charset="2"/>
                  <a:buChar char="l"/>
                </a:pPr>
                <a:r>
                  <a:rPr lang="en-US" altLang="zh-TW" dirty="0"/>
                  <a:t>We set other parameters as follows: </a:t>
                </a:r>
              </a:p>
              <a:p>
                <a:pPr marL="0" indent="0">
                  <a:buNone/>
                </a:pPr>
                <a:r>
                  <a:rPr lang="en-US" altLang="zh-TW" dirty="0"/>
                  <a:t>    a=1, E(N)=10,000, Var(N)=1,000, and </a:t>
                </a:r>
                <a14:m>
                  <m:oMath xmlns:m="http://schemas.openxmlformats.org/officeDocument/2006/math">
                    <m:r>
                      <m:rPr>
                        <m:sty m:val="p"/>
                      </m:rPr>
                      <a:rPr lang="en-US" altLang="zh-TW">
                        <a:latin typeface="Cambria Math" panose="02040503050406030204" pitchFamily="18" charset="0"/>
                      </a:rPr>
                      <m:t>λ</m:t>
                    </m:r>
                    <m:r>
                      <a:rPr lang="en-US" altLang="zh-TW">
                        <a:latin typeface="Cambria Math" panose="02040503050406030204" pitchFamily="18" charset="0"/>
                      </a:rPr>
                      <m:t>=</m:t>
                    </m:r>
                    <m:sSup>
                      <m:sSupPr>
                        <m:ctrlPr>
                          <a:rPr lang="zh-TW" altLang="zh-TW" i="1">
                            <a:latin typeface="Cambria Math" panose="02040503050406030204" pitchFamily="18" charset="0"/>
                          </a:rPr>
                        </m:ctrlPr>
                      </m:sSupPr>
                      <m:e>
                        <m:r>
                          <a:rPr lang="en-US" altLang="zh-TW" i="1">
                            <a:latin typeface="Cambria Math" panose="02040503050406030204" pitchFamily="18" charset="0"/>
                          </a:rPr>
                          <m:t>10</m:t>
                        </m:r>
                      </m:e>
                      <m:sup>
                        <m:r>
                          <a:rPr lang="en-US" altLang="zh-TW" i="1">
                            <a:latin typeface="Cambria Math" panose="02040503050406030204" pitchFamily="18" charset="0"/>
                          </a:rPr>
                          <m:t>−6</m:t>
                        </m:r>
                      </m:sup>
                    </m:sSup>
                  </m:oMath>
                </a14:m>
                <a:r>
                  <a:rPr lang="en-US" altLang="zh-TW" dirty="0"/>
                  <a:t>.</a:t>
                </a:r>
                <a:endParaRPr lang="zh-TW" altLang="zh-TW" dirty="0"/>
              </a:p>
              <a:p>
                <a:endParaRPr lang="zh-TW" altLang="en-US" dirty="0"/>
              </a:p>
            </p:txBody>
          </p:sp>
        </mc:Choice>
        <mc:Fallback xmlns="">
          <p:sp>
            <p:nvSpPr>
              <p:cNvPr id="3" name="內容版面配置區 2"/>
              <p:cNvSpPr>
                <a:spLocks noGrp="1" noRot="1" noChangeAspect="1" noMove="1" noResize="1" noEditPoints="1" noAdjustHandles="1" noChangeArrowheads="1" noChangeShapeType="1" noTextEdit="1"/>
              </p:cNvSpPr>
              <p:nvPr>
                <p:ph idx="1"/>
              </p:nvPr>
            </p:nvSpPr>
            <p:spPr>
              <a:blipFill>
                <a:blip r:embed="rId2"/>
                <a:stretch>
                  <a:fillRect l="-1777" t="-1515" r="-323"/>
                </a:stretch>
              </a:blipFill>
            </p:spPr>
            <p:txBody>
              <a:bodyPr/>
              <a:lstStyle/>
              <a:p>
                <a:r>
                  <a:rPr lang="zh-TW" altLang="en-US">
                    <a:noFill/>
                  </a:rPr>
                  <a:t> </a:t>
                </a:r>
              </a:p>
            </p:txBody>
          </p:sp>
        </mc:Fallback>
      </mc:AlternateContent>
    </p:spTree>
    <p:extLst>
      <p:ext uri="{BB962C8B-B14F-4D97-AF65-F5344CB8AC3E}">
        <p14:creationId xmlns:p14="http://schemas.microsoft.com/office/powerpoint/2010/main" val="53685997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idx="1"/>
          </p:nvPr>
        </p:nvSpPr>
        <p:spPr>
          <a:xfrm>
            <a:off x="762536" y="2009507"/>
            <a:ext cx="8006842" cy="4329487"/>
          </a:xfrm>
        </p:spPr>
        <p:txBody>
          <a:bodyPr/>
          <a:lstStyle/>
          <a:p>
            <a:endParaRPr lang="en-US" altLang="zh-TW" b="1" dirty="0"/>
          </a:p>
          <a:p>
            <a:endParaRPr lang="en-US" altLang="zh-TW" b="1" dirty="0"/>
          </a:p>
          <a:p>
            <a:endParaRPr lang="en-US" altLang="zh-TW" b="1" dirty="0"/>
          </a:p>
          <a:p>
            <a:endParaRPr lang="en-US" altLang="zh-TW" b="1" dirty="0"/>
          </a:p>
          <a:p>
            <a:endParaRPr lang="en-US" altLang="zh-TW" b="1" dirty="0"/>
          </a:p>
          <a:p>
            <a:endParaRPr lang="en-US" altLang="zh-TW" b="1" dirty="0"/>
          </a:p>
        </p:txBody>
      </p:sp>
      <p:grpSp>
        <p:nvGrpSpPr>
          <p:cNvPr id="7" name="群組 6"/>
          <p:cNvGrpSpPr/>
          <p:nvPr/>
        </p:nvGrpSpPr>
        <p:grpSpPr>
          <a:xfrm>
            <a:off x="571733" y="1089271"/>
            <a:ext cx="8197645" cy="6046584"/>
            <a:chOff x="0" y="0"/>
            <a:chExt cx="4979083" cy="3873182"/>
          </a:xfrm>
        </p:grpSpPr>
        <p:sp>
          <p:nvSpPr>
            <p:cNvPr id="8" name="文字方塊 26"/>
            <p:cNvSpPr txBox="1"/>
            <p:nvPr/>
          </p:nvSpPr>
          <p:spPr>
            <a:xfrm>
              <a:off x="1181819" y="3735238"/>
              <a:ext cx="2850515" cy="137944"/>
            </a:xfrm>
            <a:prstGeom prst="rect">
              <a:avLst/>
            </a:prstGeom>
            <a:noFill/>
            <a:ln>
              <a:noFill/>
            </a:ln>
          </p:spPr>
          <p:txBody>
            <a:bodyPr rot="0" spcFirstLastPara="0" vert="horz" wrap="square" lIns="0" tIns="0" rIns="0" bIns="0" numCol="1" spcCol="0" rtlCol="0" fromWordArt="0" anchor="t" anchorCtr="0" forceAA="0" compatLnSpc="1">
              <a:prstTxWarp prst="textNoShape">
                <a:avLst/>
              </a:prstTxWarp>
              <a:spAutoFit/>
            </a:bodyPr>
            <a:lstStyle/>
            <a:p>
              <a:pPr>
                <a:spcAft>
                  <a:spcPts val="0"/>
                </a:spcAft>
              </a:pPr>
              <a:endParaRPr lang="zh-TW" sz="1000" kern="100" dirty="0">
                <a:effectLst/>
                <a:latin typeface="Calibri" panose="020F0502020204030204" pitchFamily="34" charset="0"/>
                <a:ea typeface="新細明體" panose="02020500000000000000" pitchFamily="18" charset="-120"/>
                <a:cs typeface="Times New Roman" panose="02020603050405020304" pitchFamily="18" charset="0"/>
              </a:endParaRPr>
            </a:p>
          </p:txBody>
        </p:sp>
        <p:grpSp>
          <p:nvGrpSpPr>
            <p:cNvPr id="9" name="群組 8"/>
            <p:cNvGrpSpPr/>
            <p:nvPr/>
          </p:nvGrpSpPr>
          <p:grpSpPr>
            <a:xfrm>
              <a:off x="0" y="0"/>
              <a:ext cx="4979083" cy="3621405"/>
              <a:chOff x="0" y="0"/>
              <a:chExt cx="4979083" cy="3621405"/>
            </a:xfrm>
          </p:grpSpPr>
          <p:pic>
            <p:nvPicPr>
              <p:cNvPr id="10" name="圖片 9"/>
              <p:cNvPicPr>
                <a:picLocks noChangeAspect="1"/>
              </p:cNvPicPr>
              <p:nvPr/>
            </p:nvPicPr>
            <p:blipFill rotWithShape="1">
              <a:blip r:embed="rId2" cstate="print">
                <a:extLst>
                  <a:ext uri="{28A0092B-C50C-407E-A947-70E740481C1C}">
                    <a14:useLocalDpi xmlns:a14="http://schemas.microsoft.com/office/drawing/2010/main" val="0"/>
                  </a:ext>
                </a:extLst>
              </a:blip>
              <a:srcRect l="1151"/>
              <a:stretch/>
            </p:blipFill>
            <p:spPr bwMode="auto">
              <a:xfrm>
                <a:off x="0" y="0"/>
                <a:ext cx="2270760" cy="1792605"/>
              </a:xfrm>
              <a:prstGeom prst="rect">
                <a:avLst/>
              </a:prstGeom>
              <a:ln>
                <a:noFill/>
              </a:ln>
              <a:extLst>
                <a:ext uri="{53640926-AAD7-44D8-BBD7-CCE9431645EC}">
                  <a14:shadowObscured xmlns:a14="http://schemas.microsoft.com/office/drawing/2010/main"/>
                </a:ext>
              </a:extLst>
            </p:spPr>
          </p:pic>
          <p:pic>
            <p:nvPicPr>
              <p:cNvPr id="11" name="圖片 10"/>
              <p:cNvPicPr>
                <a:picLocks noChangeAspect="1"/>
              </p:cNvPicPr>
              <p:nvPr/>
            </p:nvPicPr>
            <p:blipFill rotWithShape="1">
              <a:blip r:embed="rId3" cstate="print">
                <a:extLst>
                  <a:ext uri="{28A0092B-C50C-407E-A947-70E740481C1C}">
                    <a14:useLocalDpi xmlns:a14="http://schemas.microsoft.com/office/drawing/2010/main" val="0"/>
                  </a:ext>
                </a:extLst>
              </a:blip>
              <a:srcRect l="799"/>
              <a:stretch/>
            </p:blipFill>
            <p:spPr bwMode="auto">
              <a:xfrm>
                <a:off x="2700068" y="8626"/>
                <a:ext cx="2279015" cy="1792605"/>
              </a:xfrm>
              <a:prstGeom prst="rect">
                <a:avLst/>
              </a:prstGeom>
              <a:ln>
                <a:noFill/>
              </a:ln>
              <a:extLst>
                <a:ext uri="{53640926-AAD7-44D8-BBD7-CCE9431645EC}">
                  <a14:shadowObscured xmlns:a14="http://schemas.microsoft.com/office/drawing/2010/main"/>
                </a:ext>
              </a:extLst>
            </p:spPr>
          </p:pic>
          <p:pic>
            <p:nvPicPr>
              <p:cNvPr id="12" name="圖片 11"/>
              <p:cNvPicPr>
                <a:picLocks noChangeAspect="1"/>
              </p:cNvPicPr>
              <p:nvPr/>
            </p:nvPicPr>
            <p:blipFill rotWithShape="1">
              <a:blip r:embed="rId4" cstate="print">
                <a:extLst>
                  <a:ext uri="{28A0092B-C50C-407E-A947-70E740481C1C}">
                    <a14:useLocalDpi xmlns:a14="http://schemas.microsoft.com/office/drawing/2010/main" val="0"/>
                  </a:ext>
                </a:extLst>
              </a:blip>
              <a:srcRect l="1118"/>
              <a:stretch/>
            </p:blipFill>
            <p:spPr bwMode="auto">
              <a:xfrm>
                <a:off x="1354348" y="1828800"/>
                <a:ext cx="2271395" cy="1792605"/>
              </a:xfrm>
              <a:prstGeom prst="rect">
                <a:avLst/>
              </a:prstGeom>
              <a:ln>
                <a:noFill/>
              </a:ln>
              <a:extLst>
                <a:ext uri="{53640926-AAD7-44D8-BBD7-CCE9431645EC}">
                  <a14:shadowObscured xmlns:a14="http://schemas.microsoft.com/office/drawing/2010/main"/>
                </a:ext>
              </a:extLst>
            </p:spPr>
          </p:pic>
        </p:grpSp>
      </p:grpSp>
      <p:sp>
        <p:nvSpPr>
          <p:cNvPr id="2" name="文字方塊 1"/>
          <p:cNvSpPr txBox="1"/>
          <p:nvPr/>
        </p:nvSpPr>
        <p:spPr>
          <a:xfrm>
            <a:off x="116548" y="265231"/>
            <a:ext cx="8972393" cy="646331"/>
          </a:xfrm>
          <a:prstGeom prst="rect">
            <a:avLst/>
          </a:prstGeom>
          <a:noFill/>
        </p:spPr>
        <p:txBody>
          <a:bodyPr wrap="none" rtlCol="0">
            <a:spAutoFit/>
          </a:bodyPr>
          <a:lstStyle/>
          <a:p>
            <a:r>
              <a:rPr lang="en-US" altLang="zh-TW" dirty="0" smtClean="0"/>
              <a:t>Gain distribution under Uniform Premium System for </a:t>
            </a:r>
          </a:p>
          <a:p>
            <a:r>
              <a:rPr lang="en-US" altLang="zh-TW" dirty="0" smtClean="0"/>
              <a:t>three </a:t>
            </a:r>
            <a:r>
              <a:rPr lang="en-US" altLang="zh-TW" dirty="0" err="1" smtClean="0"/>
              <a:t>assumptional</a:t>
            </a:r>
            <a:r>
              <a:rPr lang="en-US" altLang="zh-TW" dirty="0" smtClean="0"/>
              <a:t> distributions--log-normal (top-left), Normal (top-right), Bernoulli (bottom)</a:t>
            </a:r>
            <a:endParaRPr lang="zh-TW" altLang="en-US" dirty="0"/>
          </a:p>
        </p:txBody>
      </p:sp>
      <p:sp>
        <p:nvSpPr>
          <p:cNvPr id="4" name="文字方塊 3"/>
          <p:cNvSpPr txBox="1"/>
          <p:nvPr/>
        </p:nvSpPr>
        <p:spPr>
          <a:xfrm>
            <a:off x="156515" y="4374045"/>
            <a:ext cx="2780039" cy="1938992"/>
          </a:xfrm>
          <a:prstGeom prst="rect">
            <a:avLst/>
          </a:prstGeom>
          <a:noFill/>
        </p:spPr>
        <p:txBody>
          <a:bodyPr wrap="square" rtlCol="0">
            <a:spAutoFit/>
          </a:bodyPr>
          <a:lstStyle/>
          <a:p>
            <a:r>
              <a:rPr lang="en-US" altLang="zh-TW" sz="2400" dirty="0" smtClean="0">
                <a:solidFill>
                  <a:srgbClr val="C00000"/>
                </a:solidFill>
              </a:rPr>
              <a:t>High price sensitivity produces high risk, </a:t>
            </a:r>
          </a:p>
          <a:p>
            <a:r>
              <a:rPr lang="en-US" altLang="zh-TW" sz="2400" dirty="0" smtClean="0">
                <a:solidFill>
                  <a:srgbClr val="C00000"/>
                </a:solidFill>
              </a:rPr>
              <a:t>especially in Bernoulli assumption</a:t>
            </a:r>
            <a:r>
              <a:rPr lang="en-US" altLang="zh-TW" dirty="0" smtClean="0">
                <a:solidFill>
                  <a:srgbClr val="C00000"/>
                </a:solidFill>
              </a:rPr>
              <a:t>.</a:t>
            </a:r>
            <a:endParaRPr lang="zh-TW" altLang="en-US" dirty="0">
              <a:solidFill>
                <a:srgbClr val="C00000"/>
              </a:solidFill>
            </a:endParaRPr>
          </a:p>
        </p:txBody>
      </p:sp>
    </p:spTree>
    <p:extLst>
      <p:ext uri="{BB962C8B-B14F-4D97-AF65-F5344CB8AC3E}">
        <p14:creationId xmlns:p14="http://schemas.microsoft.com/office/powerpoint/2010/main" val="15439172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群組 3"/>
          <p:cNvGrpSpPr/>
          <p:nvPr/>
        </p:nvGrpSpPr>
        <p:grpSpPr>
          <a:xfrm>
            <a:off x="441042" y="866060"/>
            <a:ext cx="8702958" cy="6304125"/>
            <a:chOff x="0" y="0"/>
            <a:chExt cx="4911078" cy="3968013"/>
          </a:xfrm>
        </p:grpSpPr>
        <p:sp>
          <p:nvSpPr>
            <p:cNvPr id="5" name="文字方塊 32"/>
            <p:cNvSpPr txBox="1"/>
            <p:nvPr/>
          </p:nvSpPr>
          <p:spPr>
            <a:xfrm>
              <a:off x="1388852" y="3743864"/>
              <a:ext cx="2381241" cy="224149"/>
            </a:xfrm>
            <a:prstGeom prst="rect">
              <a:avLst/>
            </a:prstGeom>
            <a:noFill/>
            <a:ln>
              <a:noFill/>
            </a:ln>
          </p:spPr>
          <p:txBody>
            <a:bodyPr rot="0" spcFirstLastPara="0" vert="horz" wrap="square" lIns="0" tIns="0" rIns="0" bIns="0" numCol="1" spcCol="0" rtlCol="0" fromWordArt="0" anchor="t" anchorCtr="0" forceAA="0" compatLnSpc="1">
              <a:prstTxWarp prst="textNoShape">
                <a:avLst/>
              </a:prstTxWarp>
              <a:noAutofit/>
            </a:bodyPr>
            <a:lstStyle/>
            <a:p>
              <a:pPr>
                <a:spcAft>
                  <a:spcPts val="0"/>
                </a:spcAft>
              </a:pPr>
              <a:endParaRPr lang="zh-TW" sz="1000" kern="100" dirty="0">
                <a:effectLst/>
                <a:latin typeface="Calibri" panose="020F0502020204030204" pitchFamily="34" charset="0"/>
                <a:ea typeface="新細明體" panose="02020500000000000000" pitchFamily="18" charset="-120"/>
                <a:cs typeface="Times New Roman" panose="02020603050405020304" pitchFamily="18" charset="0"/>
              </a:endParaRPr>
            </a:p>
          </p:txBody>
        </p:sp>
        <p:pic>
          <p:nvPicPr>
            <p:cNvPr id="6" name="圖片 5"/>
            <p:cNvPicPr>
              <a:picLocks noChangeAspect="1"/>
            </p:cNvPicPr>
            <p:nvPr/>
          </p:nvPicPr>
          <p:blipFill rotWithShape="1">
            <a:blip r:embed="rId2" cstate="print">
              <a:extLst>
                <a:ext uri="{28A0092B-C50C-407E-A947-70E740481C1C}">
                  <a14:useLocalDpi xmlns:a14="http://schemas.microsoft.com/office/drawing/2010/main" val="0"/>
                </a:ext>
              </a:extLst>
            </a:blip>
            <a:srcRect l="799"/>
            <a:stretch/>
          </p:blipFill>
          <p:spPr bwMode="auto">
            <a:xfrm>
              <a:off x="0" y="0"/>
              <a:ext cx="2279015" cy="1792605"/>
            </a:xfrm>
            <a:prstGeom prst="rect">
              <a:avLst/>
            </a:prstGeom>
            <a:ln>
              <a:noFill/>
            </a:ln>
            <a:extLst>
              <a:ext uri="{53640926-AAD7-44D8-BBD7-CCE9431645EC}">
                <a14:shadowObscured xmlns:a14="http://schemas.microsoft.com/office/drawing/2010/main"/>
              </a:ext>
            </a:extLst>
          </p:spPr>
        </p:pic>
        <p:pic>
          <p:nvPicPr>
            <p:cNvPr id="7" name="圖片 6"/>
            <p:cNvPicPr>
              <a:picLocks noChangeAspect="1"/>
            </p:cNvPicPr>
            <p:nvPr/>
          </p:nvPicPr>
          <p:blipFill rotWithShape="1">
            <a:blip r:embed="rId3" cstate="print">
              <a:extLst>
                <a:ext uri="{28A0092B-C50C-407E-A947-70E740481C1C}">
                  <a14:useLocalDpi xmlns:a14="http://schemas.microsoft.com/office/drawing/2010/main" val="0"/>
                </a:ext>
              </a:extLst>
            </a:blip>
            <a:srcRect l="1118"/>
            <a:stretch/>
          </p:blipFill>
          <p:spPr bwMode="auto">
            <a:xfrm>
              <a:off x="2639683" y="0"/>
              <a:ext cx="2271395" cy="1792605"/>
            </a:xfrm>
            <a:prstGeom prst="rect">
              <a:avLst/>
            </a:prstGeom>
            <a:ln>
              <a:noFill/>
            </a:ln>
            <a:extLst>
              <a:ext uri="{53640926-AAD7-44D8-BBD7-CCE9431645EC}">
                <a14:shadowObscured xmlns:a14="http://schemas.microsoft.com/office/drawing/2010/main"/>
              </a:ext>
            </a:extLst>
          </p:spPr>
        </p:pic>
        <p:pic>
          <p:nvPicPr>
            <p:cNvPr id="8" name="圖片 7"/>
            <p:cNvPicPr>
              <a:picLocks noChangeAspect="1"/>
            </p:cNvPicPr>
            <p:nvPr/>
          </p:nvPicPr>
          <p:blipFill rotWithShape="1">
            <a:blip r:embed="rId4" cstate="print">
              <a:extLst>
                <a:ext uri="{28A0092B-C50C-407E-A947-70E740481C1C}">
                  <a14:useLocalDpi xmlns:a14="http://schemas.microsoft.com/office/drawing/2010/main" val="0"/>
                </a:ext>
              </a:extLst>
            </a:blip>
            <a:srcRect l="959"/>
            <a:stretch/>
          </p:blipFill>
          <p:spPr bwMode="auto">
            <a:xfrm>
              <a:off x="1302588" y="1811547"/>
              <a:ext cx="2275205" cy="1792605"/>
            </a:xfrm>
            <a:prstGeom prst="rect">
              <a:avLst/>
            </a:prstGeom>
            <a:ln>
              <a:noFill/>
            </a:ln>
            <a:extLst>
              <a:ext uri="{53640926-AAD7-44D8-BBD7-CCE9431645EC}">
                <a14:shadowObscured xmlns:a14="http://schemas.microsoft.com/office/drawing/2010/main"/>
              </a:ext>
            </a:extLst>
          </p:spPr>
        </p:pic>
      </p:grpSp>
      <p:sp>
        <p:nvSpPr>
          <p:cNvPr id="9" name="文字方塊 8"/>
          <p:cNvSpPr txBox="1"/>
          <p:nvPr/>
        </p:nvSpPr>
        <p:spPr>
          <a:xfrm>
            <a:off x="160858" y="149028"/>
            <a:ext cx="8495732" cy="646331"/>
          </a:xfrm>
          <a:prstGeom prst="rect">
            <a:avLst/>
          </a:prstGeom>
          <a:noFill/>
        </p:spPr>
        <p:txBody>
          <a:bodyPr wrap="square" rtlCol="0">
            <a:spAutoFit/>
          </a:bodyPr>
          <a:lstStyle/>
          <a:p>
            <a:r>
              <a:rPr lang="en-US" altLang="zh-TW" dirty="0" smtClean="0"/>
              <a:t>Gain distribution under Individualized Premium System for three </a:t>
            </a:r>
            <a:r>
              <a:rPr lang="en-US" altLang="zh-TW" dirty="0" err="1"/>
              <a:t>assumptional</a:t>
            </a:r>
            <a:r>
              <a:rPr lang="en-US" altLang="zh-TW" dirty="0"/>
              <a:t> </a:t>
            </a:r>
            <a:endParaRPr lang="en-US" altLang="zh-TW" dirty="0" smtClean="0"/>
          </a:p>
          <a:p>
            <a:r>
              <a:rPr lang="en-US" altLang="zh-TW" dirty="0" smtClean="0"/>
              <a:t>distributions-</a:t>
            </a:r>
            <a:r>
              <a:rPr lang="en-US" altLang="zh-TW" dirty="0"/>
              <a:t>-log-normal (top-left), Normal (top-right), Bernoulli (bottom</a:t>
            </a:r>
            <a:r>
              <a:rPr lang="en-US" altLang="zh-TW" dirty="0" smtClean="0"/>
              <a:t>)</a:t>
            </a:r>
            <a:endParaRPr lang="zh-TW" altLang="en-US" dirty="0"/>
          </a:p>
        </p:txBody>
      </p:sp>
      <p:sp>
        <p:nvSpPr>
          <p:cNvPr id="10" name="文字方塊 9"/>
          <p:cNvSpPr txBox="1"/>
          <p:nvPr/>
        </p:nvSpPr>
        <p:spPr>
          <a:xfrm>
            <a:off x="35670" y="4257227"/>
            <a:ext cx="2997560" cy="2308324"/>
          </a:xfrm>
          <a:prstGeom prst="rect">
            <a:avLst/>
          </a:prstGeom>
          <a:noFill/>
        </p:spPr>
        <p:txBody>
          <a:bodyPr wrap="square" rtlCol="0">
            <a:spAutoFit/>
          </a:bodyPr>
          <a:lstStyle/>
          <a:p>
            <a:r>
              <a:rPr lang="en-US" altLang="zh-TW" sz="2400" dirty="0" smtClean="0">
                <a:solidFill>
                  <a:srgbClr val="C00000"/>
                </a:solidFill>
              </a:rPr>
              <a:t>High price sensitivity deteriorates the financial stability because early participants pay much lower premiums.</a:t>
            </a:r>
            <a:endParaRPr lang="zh-TW" altLang="en-US" dirty="0">
              <a:solidFill>
                <a:srgbClr val="C00000"/>
              </a:solidFill>
            </a:endParaRPr>
          </a:p>
        </p:txBody>
      </p:sp>
    </p:spTree>
    <p:extLst>
      <p:ext uri="{BB962C8B-B14F-4D97-AF65-F5344CB8AC3E}">
        <p14:creationId xmlns:p14="http://schemas.microsoft.com/office/powerpoint/2010/main" val="2670014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sp>
        <p:nvSpPr>
          <p:cNvPr id="3" name="內容版面配置區 2"/>
          <p:cNvSpPr>
            <a:spLocks noGrp="1"/>
          </p:cNvSpPr>
          <p:nvPr>
            <p:ph idx="1"/>
          </p:nvPr>
        </p:nvSpPr>
        <p:spPr/>
        <p:txBody>
          <a:bodyPr/>
          <a:lstStyle/>
          <a:p>
            <a:r>
              <a:rPr lang="en-US" altLang="zh-TW" dirty="0"/>
              <a:t>In summary, λ plays a critical role in shaping the distribution and risk profile of Gain. </a:t>
            </a:r>
            <a:endParaRPr lang="en-US" altLang="zh-TW" dirty="0" smtClean="0"/>
          </a:p>
          <a:p>
            <a:r>
              <a:rPr lang="en-US" altLang="zh-TW" dirty="0" smtClean="0"/>
              <a:t>In </a:t>
            </a:r>
            <a:r>
              <a:rPr lang="en-US" altLang="zh-TW" dirty="0"/>
              <a:t>individualized </a:t>
            </a:r>
            <a:r>
              <a:rPr lang="en-US" altLang="zh-TW" dirty="0" smtClean="0"/>
              <a:t>premium, </a:t>
            </a:r>
            <a:r>
              <a:rPr lang="en-US" altLang="zh-TW" dirty="0"/>
              <a:t>high λ can significantly deteriorate system stability by reducing average premiums in early stages, especially in high-variance or elastic markets. </a:t>
            </a:r>
            <a:endParaRPr lang="en-US" altLang="zh-TW" dirty="0" smtClean="0"/>
          </a:p>
          <a:p>
            <a:r>
              <a:rPr lang="en-US" altLang="zh-TW" dirty="0" smtClean="0"/>
              <a:t>Without </a:t>
            </a:r>
            <a:r>
              <a:rPr lang="en-US" altLang="zh-TW" dirty="0"/>
              <a:t>minimum premium constraints or policy-level safeguards, this system becomes increasingly fragile under aggressive dynamic pricing.</a:t>
            </a:r>
            <a:endParaRPr lang="zh-TW" altLang="zh-TW" dirty="0"/>
          </a:p>
          <a:p>
            <a:endParaRPr lang="zh-TW" altLang="en-US" dirty="0"/>
          </a:p>
        </p:txBody>
      </p:sp>
    </p:spTree>
    <p:extLst>
      <p:ext uri="{BB962C8B-B14F-4D97-AF65-F5344CB8AC3E}">
        <p14:creationId xmlns:p14="http://schemas.microsoft.com/office/powerpoint/2010/main" val="3035291775"/>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標題 1"/>
              <p:cNvSpPr>
                <a:spLocks noGrp="1"/>
              </p:cNvSpPr>
              <p:nvPr>
                <p:ph type="title"/>
              </p:nvPr>
            </p:nvSpPr>
            <p:spPr>
              <a:xfrm>
                <a:off x="695940" y="114371"/>
                <a:ext cx="7543800" cy="1450757"/>
              </a:xfrm>
            </p:spPr>
            <p:txBody>
              <a:bodyPr>
                <a:normAutofit fontScale="90000"/>
              </a:bodyPr>
              <a:lstStyle/>
              <a:p>
                <a:r>
                  <a:rPr lang="en-US" altLang="zh-TW" b="1" dirty="0"/>
                  <a:t>Simulation with Minimum Premium Constraint</a:t>
                </a:r>
                <a:r>
                  <a:rPr lang="en-US" altLang="zh-TW" dirty="0"/>
                  <a:t> </a:t>
                </a:r>
                <a14:m>
                  <m:oMath xmlns:m="http://schemas.openxmlformats.org/officeDocument/2006/math">
                    <m:r>
                      <a:rPr lang="en-US" altLang="zh-TW" i="1">
                        <a:latin typeface="Cambria Math" panose="02040503050406030204" pitchFamily="18" charset="0"/>
                      </a:rPr>
                      <m:t>𝑀𝑎𝑥</m:t>
                    </m:r>
                    <m:r>
                      <a:rPr lang="en-US" altLang="zh-TW" i="1">
                        <a:latin typeface="Cambria Math" panose="02040503050406030204" pitchFamily="18" charset="0"/>
                      </a:rPr>
                      <m:t>(</m:t>
                    </m:r>
                    <m:sSub>
                      <m:sSubPr>
                        <m:ctrlPr>
                          <a:rPr lang="zh-TW" altLang="zh-TW" i="1">
                            <a:latin typeface="Cambria Math" panose="02040503050406030204" pitchFamily="18" charset="0"/>
                          </a:rPr>
                        </m:ctrlPr>
                      </m:sSubPr>
                      <m:e>
                        <m:r>
                          <a:rPr lang="en-US" altLang="zh-TW" i="1">
                            <a:latin typeface="Cambria Math" panose="02040503050406030204" pitchFamily="18" charset="0"/>
                          </a:rPr>
                          <m:t>𝑃</m:t>
                        </m:r>
                      </m:e>
                      <m:sub>
                        <m:r>
                          <a:rPr lang="en-US" altLang="zh-TW" i="1">
                            <a:latin typeface="Cambria Math" panose="02040503050406030204" pitchFamily="18" charset="0"/>
                          </a:rPr>
                          <m:t>𝑖</m:t>
                        </m:r>
                      </m:sub>
                    </m:sSub>
                    <m:r>
                      <a:rPr lang="en-US" altLang="zh-TW" i="1">
                        <a:latin typeface="Cambria Math" panose="02040503050406030204" pitchFamily="18" charset="0"/>
                      </a:rPr>
                      <m:t>,</m:t>
                    </m:r>
                    <m:sSub>
                      <m:sSubPr>
                        <m:ctrlPr>
                          <a:rPr lang="zh-TW" altLang="zh-TW" i="1">
                            <a:latin typeface="Cambria Math" panose="02040503050406030204" pitchFamily="18" charset="0"/>
                          </a:rPr>
                        </m:ctrlPr>
                      </m:sSubPr>
                      <m:e>
                        <m:r>
                          <a:rPr lang="en-US" altLang="zh-TW" i="1">
                            <a:latin typeface="Cambria Math" panose="02040503050406030204" pitchFamily="18" charset="0"/>
                          </a:rPr>
                          <m:t>𝑃</m:t>
                        </m:r>
                      </m:e>
                      <m:sub>
                        <m:r>
                          <a:rPr lang="en-US" altLang="zh-TW" i="1">
                            <a:latin typeface="Cambria Math" panose="02040503050406030204" pitchFamily="18" charset="0"/>
                          </a:rPr>
                          <m:t>0</m:t>
                        </m:r>
                      </m:sub>
                    </m:sSub>
                    <m:r>
                      <a:rPr lang="en-US" altLang="zh-TW" i="1">
                        <a:latin typeface="Cambria Math" panose="02040503050406030204" pitchFamily="18" charset="0"/>
                      </a:rPr>
                      <m:t>)</m:t>
                    </m:r>
                  </m:oMath>
                </a14:m>
                <a:endParaRPr lang="zh-TW" altLang="en-US" dirty="0"/>
              </a:p>
            </p:txBody>
          </p:sp>
        </mc:Choice>
        <mc:Fallback xmlns="">
          <p:sp>
            <p:nvSpPr>
              <p:cNvPr id="2" name="標題 1"/>
              <p:cNvSpPr>
                <a:spLocks noGrp="1" noRot="1" noChangeAspect="1" noMove="1" noResize="1" noEditPoints="1" noAdjustHandles="1" noChangeArrowheads="1" noChangeShapeType="1" noTextEdit="1"/>
              </p:cNvSpPr>
              <p:nvPr>
                <p:ph type="title"/>
              </p:nvPr>
            </p:nvSpPr>
            <p:spPr>
              <a:xfrm>
                <a:off x="695940" y="114371"/>
                <a:ext cx="7543800" cy="1450757"/>
              </a:xfrm>
              <a:blipFill>
                <a:blip r:embed="rId2"/>
                <a:stretch>
                  <a:fillRect l="-3150" b="-20168"/>
                </a:stretch>
              </a:blipFill>
            </p:spPr>
            <p:txBody>
              <a:bodyPr/>
              <a:lstStyle/>
              <a:p>
                <a:r>
                  <a:rPr lang="zh-TW" altLang="en-US">
                    <a:noFill/>
                  </a:rPr>
                  <a:t> </a:t>
                </a:r>
              </a:p>
            </p:txBody>
          </p:sp>
        </mc:Fallback>
      </mc:AlternateContent>
      <p:grpSp>
        <p:nvGrpSpPr>
          <p:cNvPr id="4" name="群組 3"/>
          <p:cNvGrpSpPr/>
          <p:nvPr/>
        </p:nvGrpSpPr>
        <p:grpSpPr>
          <a:xfrm>
            <a:off x="558981" y="1828329"/>
            <a:ext cx="7958965" cy="3856436"/>
            <a:chOff x="0" y="0"/>
            <a:chExt cx="4938510" cy="2300182"/>
          </a:xfrm>
        </p:grpSpPr>
        <p:sp>
          <p:nvSpPr>
            <p:cNvPr id="5" name="文字方塊 35"/>
            <p:cNvSpPr txBox="1"/>
            <p:nvPr/>
          </p:nvSpPr>
          <p:spPr>
            <a:xfrm>
              <a:off x="1223158" y="2024743"/>
              <a:ext cx="2933984" cy="275439"/>
            </a:xfrm>
            <a:prstGeom prst="rect">
              <a:avLst/>
            </a:prstGeom>
            <a:noFill/>
            <a:ln>
              <a:noFill/>
            </a:ln>
          </p:spPr>
          <p:txBody>
            <a:bodyPr rot="0" spcFirstLastPara="0" vert="horz" wrap="square" lIns="0" tIns="0" rIns="0" bIns="0" numCol="1" spcCol="0" rtlCol="0" fromWordArt="0" anchor="t" anchorCtr="0" forceAA="0" compatLnSpc="1">
              <a:prstTxWarp prst="textNoShape">
                <a:avLst/>
              </a:prstTxWarp>
              <a:noAutofit/>
            </a:bodyPr>
            <a:lstStyle/>
            <a:p>
              <a:pPr>
                <a:spcAft>
                  <a:spcPts val="0"/>
                </a:spcAft>
              </a:pPr>
              <a:endParaRPr lang="zh-TW" sz="1200" kern="100" dirty="0">
                <a:effectLst/>
                <a:latin typeface="Calibri" panose="020F0502020204030204" pitchFamily="34" charset="0"/>
                <a:ea typeface="新細明體" panose="02020500000000000000" pitchFamily="18" charset="-120"/>
                <a:cs typeface="Times New Roman" panose="02020603050405020304" pitchFamily="18" charset="0"/>
              </a:endParaRPr>
            </a:p>
          </p:txBody>
        </p:sp>
        <p:pic>
          <p:nvPicPr>
            <p:cNvPr id="6" name="圖片 5"/>
            <p:cNvPicPr>
              <a:picLocks noChangeAspect="1"/>
            </p:cNvPicPr>
            <p:nvPr/>
          </p:nvPicPr>
          <p:blipFill rotWithShape="1">
            <a:blip r:embed="rId3">
              <a:extLst>
                <a:ext uri="{28A0092B-C50C-407E-A947-70E740481C1C}">
                  <a14:useLocalDpi xmlns:a14="http://schemas.microsoft.com/office/drawing/2010/main" val="0"/>
                </a:ext>
              </a:extLst>
            </a:blip>
            <a:srcRect l="1332"/>
            <a:stretch/>
          </p:blipFill>
          <p:spPr bwMode="auto">
            <a:xfrm>
              <a:off x="0" y="11875"/>
              <a:ext cx="2347595" cy="1856740"/>
            </a:xfrm>
            <a:prstGeom prst="rect">
              <a:avLst/>
            </a:prstGeom>
            <a:ln>
              <a:noFill/>
            </a:ln>
            <a:extLst>
              <a:ext uri="{53640926-AAD7-44D8-BBD7-CCE9431645EC}">
                <a14:shadowObscured xmlns:a14="http://schemas.microsoft.com/office/drawing/2010/main"/>
              </a:ext>
            </a:extLst>
          </p:spPr>
        </p:pic>
        <p:pic>
          <p:nvPicPr>
            <p:cNvPr id="7" name="圖片 6"/>
            <p:cNvPicPr>
              <a:picLocks noChangeAspect="1"/>
            </p:cNvPicPr>
            <p:nvPr/>
          </p:nvPicPr>
          <p:blipFill rotWithShape="1">
            <a:blip r:embed="rId4">
              <a:extLst>
                <a:ext uri="{28A0092B-C50C-407E-A947-70E740481C1C}">
                  <a14:useLocalDpi xmlns:a14="http://schemas.microsoft.com/office/drawing/2010/main" val="0"/>
                </a:ext>
              </a:extLst>
            </a:blip>
            <a:srcRect l="770"/>
            <a:stretch/>
          </p:blipFill>
          <p:spPr bwMode="auto">
            <a:xfrm>
              <a:off x="2576945" y="0"/>
              <a:ext cx="2361565" cy="1857375"/>
            </a:xfrm>
            <a:prstGeom prst="rect">
              <a:avLst/>
            </a:prstGeom>
            <a:ln>
              <a:noFill/>
            </a:ln>
            <a:extLst>
              <a:ext uri="{53640926-AAD7-44D8-BBD7-CCE9431645EC}">
                <a14:shadowObscured xmlns:a14="http://schemas.microsoft.com/office/drawing/2010/main"/>
              </a:ext>
            </a:extLst>
          </p:spPr>
        </p:pic>
      </p:grpSp>
      <p:sp>
        <p:nvSpPr>
          <p:cNvPr id="8" name="文字方塊 7"/>
          <p:cNvSpPr txBox="1"/>
          <p:nvPr/>
        </p:nvSpPr>
        <p:spPr>
          <a:xfrm>
            <a:off x="109411" y="5040176"/>
            <a:ext cx="9034589" cy="923330"/>
          </a:xfrm>
          <a:prstGeom prst="rect">
            <a:avLst/>
          </a:prstGeom>
          <a:noFill/>
        </p:spPr>
        <p:txBody>
          <a:bodyPr wrap="none" rtlCol="0">
            <a:spAutoFit/>
          </a:bodyPr>
          <a:lstStyle/>
          <a:p>
            <a:r>
              <a:rPr lang="en-US" altLang="zh-TW" dirty="0" smtClean="0"/>
              <a:t>In the </a:t>
            </a:r>
            <a:r>
              <a:rPr lang="en-US" altLang="zh-TW" dirty="0"/>
              <a:t>uniform premium (Left), low λ values result in a symmetric, tightly centered </a:t>
            </a:r>
            <a:r>
              <a:rPr lang="en-US" altLang="zh-TW" dirty="0" smtClean="0"/>
              <a:t>Gain </a:t>
            </a:r>
          </a:p>
          <a:p>
            <a:r>
              <a:rPr lang="en-US" altLang="zh-TW" dirty="0" smtClean="0"/>
              <a:t>distribution</a:t>
            </a:r>
            <a:r>
              <a:rPr lang="en-US" altLang="zh-TW" dirty="0"/>
              <a:t>. As λ increases, the Gain distribution becomes right-skewed </a:t>
            </a:r>
            <a:r>
              <a:rPr lang="en-US" altLang="zh-TW" dirty="0" smtClean="0"/>
              <a:t>with </a:t>
            </a:r>
            <a:r>
              <a:rPr lang="en-US" altLang="zh-TW" dirty="0"/>
              <a:t>a longer </a:t>
            </a:r>
            <a:endParaRPr lang="en-US" altLang="zh-TW" dirty="0" smtClean="0"/>
          </a:p>
          <a:p>
            <a:r>
              <a:rPr lang="en-US" altLang="zh-TW" dirty="0" smtClean="0"/>
              <a:t>tail</a:t>
            </a:r>
            <a:r>
              <a:rPr lang="en-US" altLang="zh-TW" dirty="0"/>
              <a:t>, reflecting upward premium adjustments when demand significantly exceeds expectations.</a:t>
            </a:r>
            <a:endParaRPr lang="zh-TW" altLang="en-US" dirty="0"/>
          </a:p>
        </p:txBody>
      </p:sp>
      <p:sp>
        <p:nvSpPr>
          <p:cNvPr id="9" name="文字方塊 8"/>
          <p:cNvSpPr txBox="1"/>
          <p:nvPr/>
        </p:nvSpPr>
        <p:spPr>
          <a:xfrm>
            <a:off x="45163" y="5059021"/>
            <a:ext cx="9098837" cy="1200329"/>
          </a:xfrm>
          <a:prstGeom prst="rect">
            <a:avLst/>
          </a:prstGeom>
          <a:noFill/>
        </p:spPr>
        <p:txBody>
          <a:bodyPr wrap="none" rtlCol="0">
            <a:spAutoFit/>
          </a:bodyPr>
          <a:lstStyle/>
          <a:p>
            <a:r>
              <a:rPr lang="en-US" altLang="zh-TW" dirty="0"/>
              <a:t>In the individualized premium </a:t>
            </a:r>
            <a:r>
              <a:rPr lang="en-US" altLang="zh-TW" dirty="0" smtClean="0"/>
              <a:t>(</a:t>
            </a:r>
            <a:r>
              <a:rPr lang="en-US" altLang="zh-TW" dirty="0"/>
              <a:t>Right), </a:t>
            </a:r>
            <a:r>
              <a:rPr lang="en-US" altLang="zh-TW" dirty="0" smtClean="0"/>
              <a:t>the </a:t>
            </a:r>
            <a:r>
              <a:rPr lang="en-US" altLang="zh-TW" dirty="0"/>
              <a:t>Gain distributions remain tightly clustered across </a:t>
            </a:r>
            <a:endParaRPr lang="en-US" altLang="zh-TW" dirty="0" smtClean="0"/>
          </a:p>
          <a:p>
            <a:r>
              <a:rPr lang="en-US" altLang="zh-TW" dirty="0" smtClean="0"/>
              <a:t>all </a:t>
            </a:r>
            <a:r>
              <a:rPr lang="en-US" altLang="zh-TW" dirty="0"/>
              <a:t>λ values. Compared to the unconstrained case, the introduction of </a:t>
            </a:r>
            <a:r>
              <a:rPr lang="en-US" altLang="zh-TW" dirty="0" smtClean="0"/>
              <a:t>the constraint noticeably </a:t>
            </a:r>
          </a:p>
          <a:p>
            <a:r>
              <a:rPr lang="en-US" altLang="zh-TW" dirty="0" smtClean="0"/>
              <a:t>avoids </a:t>
            </a:r>
            <a:r>
              <a:rPr lang="en-US" altLang="zh-TW" dirty="0"/>
              <a:t>the leftward shift seen in earlier simulations. This indicates improved risk control </a:t>
            </a:r>
            <a:endParaRPr lang="en-US" altLang="zh-TW" dirty="0" smtClean="0"/>
          </a:p>
          <a:p>
            <a:r>
              <a:rPr lang="en-US" altLang="zh-TW" dirty="0" smtClean="0"/>
              <a:t>and </a:t>
            </a:r>
            <a:r>
              <a:rPr lang="en-US" altLang="zh-TW" dirty="0"/>
              <a:t>price stability</a:t>
            </a:r>
            <a:r>
              <a:rPr lang="en-US" altLang="zh-TW" dirty="0" smtClean="0"/>
              <a:t>.</a:t>
            </a:r>
            <a:endParaRPr lang="zh-TW" altLang="en-US" dirty="0"/>
          </a:p>
        </p:txBody>
      </p:sp>
    </p:spTree>
    <p:extLst>
      <p:ext uri="{BB962C8B-B14F-4D97-AF65-F5344CB8AC3E}">
        <p14:creationId xmlns:p14="http://schemas.microsoft.com/office/powerpoint/2010/main" val="25804711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1" nodeType="clickEffect">
                                  <p:stCondLst>
                                    <p:cond delay="0"/>
                                  </p:stCondLst>
                                  <p:childTnLst>
                                    <p:set>
                                      <p:cBhvr>
                                        <p:cTn id="10" dur="1" fill="hold">
                                          <p:stCondLst>
                                            <p:cond delay="0"/>
                                          </p:stCondLst>
                                        </p:cTn>
                                        <p:tgtEl>
                                          <p:spTgt spid="8"/>
                                        </p:tgtEl>
                                        <p:attrNameLst>
                                          <p:attrName>style.visibility</p:attrName>
                                        </p:attrNameLst>
                                      </p:cBhvr>
                                      <p:to>
                                        <p:strVal val="hidden"/>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8" grpId="1"/>
      <p:bldP spid="9"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sp>
        <p:nvSpPr>
          <p:cNvPr id="3" name="內容版面配置區 2"/>
          <p:cNvSpPr>
            <a:spLocks noGrp="1"/>
          </p:cNvSpPr>
          <p:nvPr>
            <p:ph idx="1"/>
          </p:nvPr>
        </p:nvSpPr>
        <p:spPr/>
        <p:txBody>
          <a:bodyPr/>
          <a:lstStyle/>
          <a:p>
            <a:r>
              <a:rPr lang="en-US" altLang="zh-TW" dirty="0"/>
              <a:t>The simulation results confirm that λ is a critical </a:t>
            </a:r>
            <a:r>
              <a:rPr lang="en-US" altLang="zh-TW" dirty="0" smtClean="0"/>
              <a:t>parameter </a:t>
            </a:r>
            <a:r>
              <a:rPr lang="en-US" altLang="zh-TW" dirty="0"/>
              <a:t>in dynamic pricing. </a:t>
            </a:r>
            <a:endParaRPr lang="en-US" altLang="zh-TW" dirty="0" smtClean="0"/>
          </a:p>
          <a:p>
            <a:r>
              <a:rPr lang="en-US" altLang="zh-TW" dirty="0" smtClean="0"/>
              <a:t>While </a:t>
            </a:r>
            <a:r>
              <a:rPr lang="en-US" altLang="zh-TW" dirty="0"/>
              <a:t>modest price sensitivity can enhance responsiveness and balance, overly large λ values—particularly under individualized </a:t>
            </a:r>
            <a:r>
              <a:rPr lang="en-US" altLang="zh-TW" dirty="0" smtClean="0"/>
              <a:t>premiu</a:t>
            </a:r>
            <a:r>
              <a:rPr lang="en-US" altLang="zh-TW" dirty="0"/>
              <a:t>m</a:t>
            </a:r>
            <a:r>
              <a:rPr lang="en-US" altLang="zh-TW" dirty="0" smtClean="0"/>
              <a:t>—can </a:t>
            </a:r>
            <a:r>
              <a:rPr lang="en-US" altLang="zh-TW" dirty="0"/>
              <a:t>drive the system toward financial instability. </a:t>
            </a:r>
            <a:endParaRPr lang="en-US" altLang="zh-TW" dirty="0" smtClean="0"/>
          </a:p>
          <a:p>
            <a:r>
              <a:rPr lang="en-US" altLang="zh-TW" dirty="0" smtClean="0"/>
              <a:t>Introducing </a:t>
            </a:r>
            <a:r>
              <a:rPr lang="en-US" altLang="zh-TW" dirty="0"/>
              <a:t>a minimum premium floor effectively mitigates the risk of extreme losses and improves resilience, especially in elastic or volatile market environments. </a:t>
            </a:r>
            <a:endParaRPr lang="zh-TW" altLang="en-US" dirty="0"/>
          </a:p>
        </p:txBody>
      </p:sp>
    </p:spTree>
    <p:extLst>
      <p:ext uri="{BB962C8B-B14F-4D97-AF65-F5344CB8AC3E}">
        <p14:creationId xmlns:p14="http://schemas.microsoft.com/office/powerpoint/2010/main" val="1575798817"/>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822960" y="286605"/>
            <a:ext cx="7543800" cy="1123264"/>
          </a:xfrm>
        </p:spPr>
        <p:txBody>
          <a:bodyPr/>
          <a:lstStyle/>
          <a:p>
            <a:r>
              <a:rPr lang="en-US" altLang="zh-TW" b="1" dirty="0" smtClean="0"/>
              <a:t>Sensitivity Analysis</a:t>
            </a:r>
            <a:endParaRPr lang="zh-TW" altLang="en-US" dirty="0"/>
          </a:p>
        </p:txBody>
      </p:sp>
      <mc:AlternateContent xmlns:mc="http://schemas.openxmlformats.org/markup-compatibility/2006" xmlns:a14="http://schemas.microsoft.com/office/drawing/2010/main">
        <mc:Choice Requires="a14">
          <p:sp>
            <p:nvSpPr>
              <p:cNvPr id="3" name="內容版面配置區 2"/>
              <p:cNvSpPr>
                <a:spLocks noGrp="1"/>
              </p:cNvSpPr>
              <p:nvPr>
                <p:ph idx="1"/>
              </p:nvPr>
            </p:nvSpPr>
            <p:spPr>
              <a:xfrm>
                <a:off x="822960" y="1366379"/>
                <a:ext cx="7543801" cy="4023360"/>
              </a:xfrm>
            </p:spPr>
            <p:txBody>
              <a:bodyPr/>
              <a:lstStyle/>
              <a:p>
                <a:r>
                  <a:rPr lang="en-US" altLang="zh-TW" dirty="0"/>
                  <a:t> </a:t>
                </a:r>
                <a:r>
                  <a:rPr lang="en-US" altLang="zh-TW" dirty="0" smtClean="0"/>
                  <a:t>Table 1:</a:t>
                </a:r>
                <a:r>
                  <a:rPr lang="en-US" altLang="zh-TW" i="1" dirty="0"/>
                  <a:t> </a:t>
                </a:r>
                <a:r>
                  <a:rPr lang="en-US" altLang="zh-TW" dirty="0"/>
                  <a:t>Sensitivity Analysis of </a:t>
                </a:r>
                <a14:m>
                  <m:oMath xmlns:m="http://schemas.openxmlformats.org/officeDocument/2006/math">
                    <m:r>
                      <m:rPr>
                        <m:sty m:val="p"/>
                      </m:rPr>
                      <a:rPr lang="en-US" altLang="zh-TW">
                        <a:latin typeface="Cambria Math" panose="02040503050406030204" pitchFamily="18" charset="0"/>
                      </a:rPr>
                      <m:t>λ</m:t>
                    </m:r>
                  </m:oMath>
                </a14:m>
                <a:endParaRPr lang="zh-TW" altLang="en-US" dirty="0"/>
              </a:p>
            </p:txBody>
          </p:sp>
        </mc:Choice>
        <mc:Fallback xmlns="">
          <p:sp>
            <p:nvSpPr>
              <p:cNvPr id="3" name="內容版面配置區 2"/>
              <p:cNvSpPr>
                <a:spLocks noGrp="1" noRot="1" noChangeAspect="1" noMove="1" noResize="1" noEditPoints="1" noAdjustHandles="1" noChangeArrowheads="1" noChangeShapeType="1" noTextEdit="1"/>
              </p:cNvSpPr>
              <p:nvPr>
                <p:ph idx="1"/>
              </p:nvPr>
            </p:nvSpPr>
            <p:spPr>
              <a:xfrm>
                <a:off x="822960" y="1366379"/>
                <a:ext cx="7543801" cy="4023360"/>
              </a:xfrm>
              <a:blipFill>
                <a:blip r:embed="rId2"/>
                <a:stretch>
                  <a:fillRect l="-81" t="-1515"/>
                </a:stretch>
              </a:blipFill>
            </p:spPr>
            <p:txBody>
              <a:bodyPr/>
              <a:lstStyle/>
              <a:p>
                <a:r>
                  <a:rPr lang="zh-TW" altLang="en-US">
                    <a:noFill/>
                  </a:rPr>
                  <a:t> </a:t>
                </a:r>
              </a:p>
            </p:txBody>
          </p:sp>
        </mc:Fallback>
      </mc:AlternateContent>
      <mc:AlternateContent xmlns:mc="http://schemas.openxmlformats.org/markup-compatibility/2006" xmlns:a14="http://schemas.microsoft.com/office/drawing/2010/main">
        <mc:Choice Requires="a14">
          <p:graphicFrame>
            <p:nvGraphicFramePr>
              <p:cNvPr id="6" name="表格 5"/>
              <p:cNvGraphicFramePr>
                <a:graphicFrameLocks noGrp="1"/>
              </p:cNvGraphicFramePr>
              <p:nvPr>
                <p:extLst>
                  <p:ext uri="{D42A27DB-BD31-4B8C-83A1-F6EECF244321}">
                    <p14:modId xmlns:p14="http://schemas.microsoft.com/office/powerpoint/2010/main" val="2215940450"/>
                  </p:ext>
                </p:extLst>
              </p:nvPr>
            </p:nvGraphicFramePr>
            <p:xfrm>
              <a:off x="1252767" y="1755431"/>
              <a:ext cx="6352462" cy="3100241"/>
            </p:xfrm>
            <a:graphic>
              <a:graphicData uri="http://schemas.openxmlformats.org/drawingml/2006/table">
                <a:tbl>
                  <a:tblPr firstRow="1" firstCol="1" bandRow="1">
                    <a:tableStyleId>{5C22544A-7EE6-4342-B048-85BDC9FD1C3A}</a:tableStyleId>
                  </a:tblPr>
                  <a:tblGrid>
                    <a:gridCol w="822250">
                      <a:extLst>
                        <a:ext uri="{9D8B030D-6E8A-4147-A177-3AD203B41FA5}">
                          <a16:colId xmlns:a16="http://schemas.microsoft.com/office/drawing/2014/main" val="2792169451"/>
                        </a:ext>
                      </a:extLst>
                    </a:gridCol>
                    <a:gridCol w="975382">
                      <a:extLst>
                        <a:ext uri="{9D8B030D-6E8A-4147-A177-3AD203B41FA5}">
                          <a16:colId xmlns:a16="http://schemas.microsoft.com/office/drawing/2014/main" val="1728707933"/>
                        </a:ext>
                      </a:extLst>
                    </a:gridCol>
                    <a:gridCol w="916293">
                      <a:extLst>
                        <a:ext uri="{9D8B030D-6E8A-4147-A177-3AD203B41FA5}">
                          <a16:colId xmlns:a16="http://schemas.microsoft.com/office/drawing/2014/main" val="1614791817"/>
                        </a:ext>
                      </a:extLst>
                    </a:gridCol>
                    <a:gridCol w="1061101">
                      <a:extLst>
                        <a:ext uri="{9D8B030D-6E8A-4147-A177-3AD203B41FA5}">
                          <a16:colId xmlns:a16="http://schemas.microsoft.com/office/drawing/2014/main" val="2849664535"/>
                        </a:ext>
                      </a:extLst>
                    </a:gridCol>
                    <a:gridCol w="763993">
                      <a:extLst>
                        <a:ext uri="{9D8B030D-6E8A-4147-A177-3AD203B41FA5}">
                          <a16:colId xmlns:a16="http://schemas.microsoft.com/office/drawing/2014/main" val="1769775472"/>
                        </a:ext>
                      </a:extLst>
                    </a:gridCol>
                    <a:gridCol w="967058">
                      <a:extLst>
                        <a:ext uri="{9D8B030D-6E8A-4147-A177-3AD203B41FA5}">
                          <a16:colId xmlns:a16="http://schemas.microsoft.com/office/drawing/2014/main" val="569244279"/>
                        </a:ext>
                      </a:extLst>
                    </a:gridCol>
                    <a:gridCol w="846385">
                      <a:extLst>
                        <a:ext uri="{9D8B030D-6E8A-4147-A177-3AD203B41FA5}">
                          <a16:colId xmlns:a16="http://schemas.microsoft.com/office/drawing/2014/main" val="3943155317"/>
                        </a:ext>
                      </a:extLst>
                    </a:gridCol>
                  </a:tblGrid>
                  <a:tr h="264362">
                    <a:tc>
                      <a:txBody>
                        <a:bodyPr/>
                        <a:lstStyle/>
                        <a:p>
                          <a:endParaRPr lang="zh-TW" sz="1200" kern="100" dirty="0">
                            <a:effectLst/>
                            <a:latin typeface="Calibri" panose="020F0502020204030204" pitchFamily="34" charset="0"/>
                            <a:cs typeface="Times New Roman" panose="02020603050405020304" pitchFamily="18" charset="0"/>
                          </a:endParaRPr>
                        </a:p>
                      </a:txBody>
                      <a:tcPr marL="17780" marR="17780" marT="0" marB="0" anchor="ctr"/>
                    </a:tc>
                    <a:tc gridSpan="3">
                      <a:txBody>
                        <a:bodyPr/>
                        <a:lstStyle/>
                        <a:p>
                          <a:pPr algn="ctr">
                            <a:spcAft>
                              <a:spcPts val="0"/>
                            </a:spcAft>
                          </a:pPr>
                          <a:r>
                            <a:rPr lang="en-US" sz="1200" kern="0">
                              <a:effectLst/>
                            </a:rPr>
                            <a:t>Uniform Premium</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tc hMerge="1">
                      <a:txBody>
                        <a:bodyPr/>
                        <a:lstStyle/>
                        <a:p>
                          <a:endParaRPr lang="zh-TW" altLang="en-US"/>
                        </a:p>
                      </a:txBody>
                      <a:tcPr/>
                    </a:tc>
                    <a:tc hMerge="1">
                      <a:txBody>
                        <a:bodyPr/>
                        <a:lstStyle/>
                        <a:p>
                          <a:endParaRPr lang="zh-TW" altLang="en-US"/>
                        </a:p>
                      </a:txBody>
                      <a:tcPr/>
                    </a:tc>
                    <a:tc gridSpan="3">
                      <a:txBody>
                        <a:bodyPr/>
                        <a:lstStyle/>
                        <a:p>
                          <a:pPr algn="ctr">
                            <a:spcAft>
                              <a:spcPts val="0"/>
                            </a:spcAft>
                          </a:pPr>
                          <a:r>
                            <a:rPr lang="en-US" sz="1200" kern="0">
                              <a:effectLst/>
                            </a:rPr>
                            <a:t>Individualized Premium</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tc hMerge="1">
                      <a:txBody>
                        <a:bodyPr/>
                        <a:lstStyle/>
                        <a:p>
                          <a:endParaRPr lang="zh-TW" altLang="en-US"/>
                        </a:p>
                      </a:txBody>
                      <a:tcPr/>
                    </a:tc>
                    <a:tc hMerge="1">
                      <a:txBody>
                        <a:bodyPr/>
                        <a:lstStyle/>
                        <a:p>
                          <a:endParaRPr lang="zh-TW" altLang="en-US"/>
                        </a:p>
                      </a:txBody>
                      <a:tcPr/>
                    </a:tc>
                    <a:extLst>
                      <a:ext uri="{0D108BD9-81ED-4DB2-BD59-A6C34878D82A}">
                        <a16:rowId xmlns:a16="http://schemas.microsoft.com/office/drawing/2014/main" val="486956739"/>
                      </a:ext>
                    </a:extLst>
                  </a:tr>
                  <a:tr h="264362">
                    <a:tc>
                      <a:txBody>
                        <a:bodyPr/>
                        <a:lstStyle/>
                        <a:p>
                          <a:pPr algn="ctr">
                            <a:spcAft>
                              <a:spcPts val="0"/>
                            </a:spcAft>
                          </a:pPr>
                          <a14:m>
                            <m:oMathPara xmlns:m="http://schemas.openxmlformats.org/officeDocument/2006/math">
                              <m:oMathParaPr>
                                <m:jc m:val="centerGroup"/>
                              </m:oMathParaPr>
                              <m:oMath xmlns:m="http://schemas.openxmlformats.org/officeDocument/2006/math">
                                <m:r>
                                  <a:rPr lang="en-US" sz="1200" kern="0">
                                    <a:effectLst/>
                                    <a:latin typeface="Cambria Math" panose="02040503050406030204" pitchFamily="18" charset="0"/>
                                  </a:rPr>
                                  <m:t>𝜆</m:t>
                                </m:r>
                              </m:oMath>
                            </m:oMathPara>
                          </a14:m>
                          <a:endParaRPr lang="zh-TW" sz="12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tc>
                      <a:txBody>
                        <a:bodyPr/>
                        <a:lstStyle/>
                        <a:p>
                          <a:pPr algn="ctr">
                            <a:spcAft>
                              <a:spcPts val="0"/>
                            </a:spcAft>
                          </a:pPr>
                          <a14:m>
                            <m:oMathPara xmlns:m="http://schemas.openxmlformats.org/officeDocument/2006/math">
                              <m:oMathParaPr>
                                <m:jc m:val="centerGroup"/>
                              </m:oMathParaPr>
                              <m:oMath xmlns:m="http://schemas.openxmlformats.org/officeDocument/2006/math">
                                <m:r>
                                  <a:rPr lang="en-US" sz="1200" kern="0">
                                    <a:effectLst/>
                                    <a:latin typeface="Cambria Math" panose="02040503050406030204" pitchFamily="18" charset="0"/>
                                  </a:rPr>
                                  <m:t>𝐸</m:t>
                                </m:r>
                                <m:r>
                                  <a:rPr lang="en-US" sz="1200" kern="0">
                                    <a:effectLst/>
                                    <a:latin typeface="Cambria Math" panose="02040503050406030204" pitchFamily="18" charset="0"/>
                                  </a:rPr>
                                  <m:t>(</m:t>
                                </m:r>
                                <m:r>
                                  <a:rPr lang="en-US" sz="1200" kern="0">
                                    <a:effectLst/>
                                    <a:latin typeface="Cambria Math" panose="02040503050406030204" pitchFamily="18" charset="0"/>
                                  </a:rPr>
                                  <m:t>𝐺𝑎𝑖𝑛</m:t>
                                </m:r>
                                <m:r>
                                  <a:rPr lang="en-US" sz="1200" kern="0">
                                    <a:effectLst/>
                                    <a:latin typeface="Cambria Math" panose="02040503050406030204" pitchFamily="18" charset="0"/>
                                  </a:rPr>
                                  <m:t>)</m:t>
                                </m:r>
                              </m:oMath>
                            </m:oMathPara>
                          </a14:m>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tc>
                      <a:txBody>
                        <a:bodyPr/>
                        <a:lstStyle/>
                        <a:p>
                          <a:pPr algn="ctr">
                            <a:spcAft>
                              <a:spcPts val="0"/>
                            </a:spcAft>
                          </a:pPr>
                          <a14:m>
                            <m:oMathPara xmlns:m="http://schemas.openxmlformats.org/officeDocument/2006/math">
                              <m:oMathParaPr>
                                <m:jc m:val="centerGroup"/>
                              </m:oMathParaPr>
                              <m:oMath xmlns:m="http://schemas.openxmlformats.org/officeDocument/2006/math">
                                <m:r>
                                  <a:rPr lang="en-US" sz="1200" kern="0">
                                    <a:effectLst/>
                                    <a:latin typeface="Cambria Math" panose="02040503050406030204" pitchFamily="18" charset="0"/>
                                  </a:rPr>
                                  <m:t>𝑉𝑎𝑟</m:t>
                                </m:r>
                                <m:r>
                                  <a:rPr lang="en-US" sz="1200" kern="0">
                                    <a:effectLst/>
                                    <a:latin typeface="Cambria Math" panose="02040503050406030204" pitchFamily="18" charset="0"/>
                                  </a:rPr>
                                  <m:t>(</m:t>
                                </m:r>
                                <m:r>
                                  <a:rPr lang="en-US" sz="1200" kern="0">
                                    <a:effectLst/>
                                    <a:latin typeface="Cambria Math" panose="02040503050406030204" pitchFamily="18" charset="0"/>
                                  </a:rPr>
                                  <m:t>𝐺𝑎𝑖𝑛</m:t>
                                </m:r>
                                <m:r>
                                  <a:rPr lang="en-US" sz="1200" kern="0">
                                    <a:effectLst/>
                                    <a:latin typeface="Cambria Math" panose="02040503050406030204" pitchFamily="18" charset="0"/>
                                  </a:rPr>
                                  <m:t>)</m:t>
                                </m:r>
                              </m:oMath>
                            </m:oMathPara>
                          </a14:m>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tc>
                      <a:txBody>
                        <a:bodyPr/>
                        <a:lstStyle/>
                        <a:p>
                          <a:pPr algn="ctr">
                            <a:spcAft>
                              <a:spcPts val="0"/>
                            </a:spcAft>
                          </a:pPr>
                          <a:r>
                            <a:rPr lang="en-US" sz="1200" kern="0">
                              <a:effectLst/>
                            </a:rPr>
                            <a:t>Sharpe</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tc>
                      <a:txBody>
                        <a:bodyPr/>
                        <a:lstStyle/>
                        <a:p>
                          <a:pPr algn="ctr">
                            <a:spcAft>
                              <a:spcPts val="0"/>
                            </a:spcAft>
                          </a:pPr>
                          <a14:m>
                            <m:oMathPara xmlns:m="http://schemas.openxmlformats.org/officeDocument/2006/math">
                              <m:oMathParaPr>
                                <m:jc m:val="centerGroup"/>
                              </m:oMathParaPr>
                              <m:oMath xmlns:m="http://schemas.openxmlformats.org/officeDocument/2006/math">
                                <m:r>
                                  <a:rPr lang="en-US" sz="1200" kern="0">
                                    <a:effectLst/>
                                    <a:latin typeface="Cambria Math" panose="02040503050406030204" pitchFamily="18" charset="0"/>
                                  </a:rPr>
                                  <m:t>𝐸</m:t>
                                </m:r>
                                <m:r>
                                  <a:rPr lang="en-US" sz="1200" kern="0">
                                    <a:effectLst/>
                                    <a:latin typeface="Cambria Math" panose="02040503050406030204" pitchFamily="18" charset="0"/>
                                  </a:rPr>
                                  <m:t>(</m:t>
                                </m:r>
                                <m:r>
                                  <a:rPr lang="en-US" sz="1200" kern="0">
                                    <a:effectLst/>
                                    <a:latin typeface="Cambria Math" panose="02040503050406030204" pitchFamily="18" charset="0"/>
                                  </a:rPr>
                                  <m:t>𝐺𝑎𝑖𝑛</m:t>
                                </m:r>
                                <m:r>
                                  <a:rPr lang="en-US" sz="1200" kern="0">
                                    <a:effectLst/>
                                    <a:latin typeface="Cambria Math" panose="02040503050406030204" pitchFamily="18" charset="0"/>
                                  </a:rPr>
                                  <m:t>)</m:t>
                                </m:r>
                              </m:oMath>
                            </m:oMathPara>
                          </a14:m>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tc>
                      <a:txBody>
                        <a:bodyPr/>
                        <a:lstStyle/>
                        <a:p>
                          <a:pPr algn="ctr">
                            <a:spcAft>
                              <a:spcPts val="0"/>
                            </a:spcAft>
                          </a:pPr>
                          <a14:m>
                            <m:oMathPara xmlns:m="http://schemas.openxmlformats.org/officeDocument/2006/math">
                              <m:oMathParaPr>
                                <m:jc m:val="centerGroup"/>
                              </m:oMathParaPr>
                              <m:oMath xmlns:m="http://schemas.openxmlformats.org/officeDocument/2006/math">
                                <m:r>
                                  <a:rPr lang="en-US" sz="1200" kern="0">
                                    <a:effectLst/>
                                    <a:latin typeface="Cambria Math" panose="02040503050406030204" pitchFamily="18" charset="0"/>
                                  </a:rPr>
                                  <m:t>𝑉𝑎𝑟</m:t>
                                </m:r>
                                <m:r>
                                  <a:rPr lang="en-US" sz="1200" kern="0">
                                    <a:effectLst/>
                                    <a:latin typeface="Cambria Math" panose="02040503050406030204" pitchFamily="18" charset="0"/>
                                  </a:rPr>
                                  <m:t>(</m:t>
                                </m:r>
                                <m:r>
                                  <a:rPr lang="en-US" sz="1200" kern="0">
                                    <a:effectLst/>
                                    <a:latin typeface="Cambria Math" panose="02040503050406030204" pitchFamily="18" charset="0"/>
                                  </a:rPr>
                                  <m:t>𝐺𝑎𝑖𝑛</m:t>
                                </m:r>
                                <m:r>
                                  <a:rPr lang="en-US" sz="1200" kern="0">
                                    <a:effectLst/>
                                    <a:latin typeface="Cambria Math" panose="02040503050406030204" pitchFamily="18" charset="0"/>
                                  </a:rPr>
                                  <m:t>)</m:t>
                                </m:r>
                              </m:oMath>
                            </m:oMathPara>
                          </a14:m>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tc>
                      <a:txBody>
                        <a:bodyPr/>
                        <a:lstStyle/>
                        <a:p>
                          <a:pPr algn="ctr">
                            <a:spcAft>
                              <a:spcPts val="0"/>
                            </a:spcAft>
                          </a:pPr>
                          <a:r>
                            <a:rPr lang="en-US" sz="1200" kern="0">
                              <a:effectLst/>
                            </a:rPr>
                            <a:t>Sharpe</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extLst>
                      <a:ext uri="{0D108BD9-81ED-4DB2-BD59-A6C34878D82A}">
                        <a16:rowId xmlns:a16="http://schemas.microsoft.com/office/drawing/2014/main" val="1524084174"/>
                      </a:ext>
                    </a:extLst>
                  </a:tr>
                  <a:tr h="264362">
                    <a:tc>
                      <a:txBody>
                        <a:bodyPr/>
                        <a:lstStyle/>
                        <a:p>
                          <a:pPr algn="ctr">
                            <a:spcAft>
                              <a:spcPts val="0"/>
                            </a:spcAft>
                          </a:pPr>
                          <a:r>
                            <a:rPr lang="en-US" sz="1200" kern="0" dirty="0">
                              <a:effectLst/>
                            </a:rPr>
                            <a:t>0</a:t>
                          </a:r>
                          <a:endParaRPr lang="zh-TW" sz="12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tc>
                      <a:txBody>
                        <a:bodyPr/>
                        <a:lstStyle/>
                        <a:p>
                          <a:pPr algn="ctr">
                            <a:spcAft>
                              <a:spcPts val="0"/>
                            </a:spcAft>
                          </a:pPr>
                          <a:r>
                            <a:rPr lang="en-US" sz="1200" kern="0">
                              <a:effectLst/>
                            </a:rPr>
                            <a:t>0</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tc>
                      <a:txBody>
                        <a:bodyPr/>
                        <a:lstStyle/>
                        <a:p>
                          <a:pPr algn="ctr">
                            <a:spcAft>
                              <a:spcPts val="0"/>
                            </a:spcAft>
                          </a:pPr>
                          <a:r>
                            <a:rPr lang="en-US" sz="1200" kern="0" dirty="0">
                              <a:effectLst/>
                            </a:rPr>
                            <a:t>89.31047</a:t>
                          </a:r>
                          <a:endParaRPr lang="zh-TW" sz="12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tc>
                      <a:txBody>
                        <a:bodyPr/>
                        <a:lstStyle/>
                        <a:p>
                          <a:pPr algn="ctr">
                            <a:spcAft>
                              <a:spcPts val="0"/>
                            </a:spcAft>
                          </a:pPr>
                          <a:r>
                            <a:rPr lang="en-US" sz="1200" kern="0">
                              <a:effectLst/>
                            </a:rPr>
                            <a:t>0</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tc>
                      <a:txBody>
                        <a:bodyPr/>
                        <a:lstStyle/>
                        <a:p>
                          <a:pPr algn="ctr">
                            <a:spcAft>
                              <a:spcPts val="0"/>
                            </a:spcAft>
                          </a:pPr>
                          <a:r>
                            <a:rPr lang="en-US" sz="1200" kern="0" dirty="0">
                              <a:effectLst/>
                            </a:rPr>
                            <a:t>0</a:t>
                          </a:r>
                          <a:endParaRPr lang="zh-TW" sz="12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tc>
                      <a:txBody>
                        <a:bodyPr/>
                        <a:lstStyle/>
                        <a:p>
                          <a:pPr algn="ctr">
                            <a:spcAft>
                              <a:spcPts val="0"/>
                            </a:spcAft>
                          </a:pPr>
                          <a:r>
                            <a:rPr lang="en-US" sz="1200" kern="0">
                              <a:effectLst/>
                            </a:rPr>
                            <a:t>89.31047</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tc>
                      <a:txBody>
                        <a:bodyPr/>
                        <a:lstStyle/>
                        <a:p>
                          <a:pPr algn="ctr">
                            <a:spcAft>
                              <a:spcPts val="0"/>
                            </a:spcAft>
                          </a:pPr>
                          <a:r>
                            <a:rPr lang="en-US" sz="1200" kern="0">
                              <a:effectLst/>
                            </a:rPr>
                            <a:t>0</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extLst>
                      <a:ext uri="{0D108BD9-81ED-4DB2-BD59-A6C34878D82A}">
                        <a16:rowId xmlns:a16="http://schemas.microsoft.com/office/drawing/2014/main" val="3429516563"/>
                      </a:ext>
                    </a:extLst>
                  </a:tr>
                  <a:tr h="461431">
                    <a:tc>
                      <a:txBody>
                        <a:bodyPr/>
                        <a:lstStyle/>
                        <a:p>
                          <a:pPr algn="ctr">
                            <a:spcAft>
                              <a:spcPts val="0"/>
                            </a:spcAft>
                          </a:pPr>
                          <a14:m>
                            <m:oMathPara xmlns:m="http://schemas.openxmlformats.org/officeDocument/2006/math">
                              <m:oMathParaPr>
                                <m:jc m:val="centerGroup"/>
                              </m:oMathParaPr>
                              <m:oMath xmlns:m="http://schemas.openxmlformats.org/officeDocument/2006/math">
                                <m:sSup>
                                  <m:sSupPr>
                                    <m:ctrlPr>
                                      <a:rPr lang="zh-TW" sz="1200" i="1" kern="0">
                                        <a:effectLst/>
                                        <a:latin typeface="Cambria Math" panose="02040503050406030204" pitchFamily="18" charset="0"/>
                                      </a:rPr>
                                    </m:ctrlPr>
                                  </m:sSupPr>
                                  <m:e>
                                    <m:r>
                                      <a:rPr lang="en-US" sz="1200" kern="0">
                                        <a:effectLst/>
                                        <a:latin typeface="Cambria Math" panose="02040503050406030204" pitchFamily="18" charset="0"/>
                                      </a:rPr>
                                      <m:t>10</m:t>
                                    </m:r>
                                  </m:e>
                                  <m:sup>
                                    <m:r>
                                      <a:rPr lang="en-US" sz="1200" kern="0">
                                        <a:effectLst/>
                                        <a:latin typeface="Cambria Math" panose="02040503050406030204" pitchFamily="18" charset="0"/>
                                      </a:rPr>
                                      <m:t>−8</m:t>
                                    </m:r>
                                  </m:sup>
                                </m:sSup>
                              </m:oMath>
                            </m:oMathPara>
                          </a14:m>
                          <a:endParaRPr lang="zh-TW" sz="12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tc>
                      <a:txBody>
                        <a:bodyPr/>
                        <a:lstStyle/>
                        <a:p>
                          <a:pPr algn="ctr">
                            <a:spcAft>
                              <a:spcPts val="0"/>
                            </a:spcAft>
                          </a:pPr>
                          <a14:m>
                            <m:oMathPara xmlns:m="http://schemas.openxmlformats.org/officeDocument/2006/math">
                              <m:oMathParaPr>
                                <m:jc m:val="centerGroup"/>
                              </m:oMathParaPr>
                              <m:oMath xmlns:m="http://schemas.openxmlformats.org/officeDocument/2006/math">
                                <m:sSup>
                                  <m:sSupPr>
                                    <m:ctrlPr>
                                      <a:rPr lang="zh-TW" sz="1200" i="1" kern="0">
                                        <a:effectLst/>
                                        <a:latin typeface="Cambria Math" panose="02040503050406030204" pitchFamily="18" charset="0"/>
                                      </a:rPr>
                                    </m:ctrlPr>
                                  </m:sSupPr>
                                  <m:e>
                                    <m:r>
                                      <a:rPr lang="en-US" sz="1200" kern="0">
                                        <a:effectLst/>
                                        <a:latin typeface="Cambria Math" panose="02040503050406030204" pitchFamily="18" charset="0"/>
                                      </a:rPr>
                                      <m:t>10</m:t>
                                    </m:r>
                                  </m:e>
                                  <m:sup>
                                    <m:r>
                                      <a:rPr lang="en-US" sz="1200" kern="0">
                                        <a:effectLst/>
                                        <a:latin typeface="Cambria Math" panose="02040503050406030204" pitchFamily="18" charset="0"/>
                                      </a:rPr>
                                      <m:t>−5</m:t>
                                    </m:r>
                                  </m:sup>
                                </m:sSup>
                              </m:oMath>
                            </m:oMathPara>
                          </a14:m>
                          <a:endParaRPr lang="zh-TW" sz="12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tc>
                      <a:txBody>
                        <a:bodyPr/>
                        <a:lstStyle/>
                        <a:p>
                          <a:pPr algn="ctr">
                            <a:spcAft>
                              <a:spcPts val="0"/>
                            </a:spcAft>
                          </a:pPr>
                          <a:r>
                            <a:rPr lang="en-US" sz="1200" kern="0">
                              <a:effectLst/>
                            </a:rPr>
                            <a:t>89.31048</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tc>
                      <a:txBody>
                        <a:bodyPr/>
                        <a:lstStyle/>
                        <a:p>
                          <a:pPr algn="ctr">
                            <a:spcAft>
                              <a:spcPts val="0"/>
                            </a:spcAft>
                          </a:pPr>
                          <a14:m>
                            <m:oMathPara xmlns:m="http://schemas.openxmlformats.org/officeDocument/2006/math">
                              <m:oMathParaPr>
                                <m:jc m:val="centerGroup"/>
                              </m:oMathParaPr>
                              <m:oMath xmlns:m="http://schemas.openxmlformats.org/officeDocument/2006/math">
                                <m:r>
                                  <a:rPr lang="en-US" sz="1200" kern="0">
                                    <a:effectLst/>
                                    <a:latin typeface="Cambria Math" panose="02040503050406030204" pitchFamily="18" charset="0"/>
                                  </a:rPr>
                                  <m:t>1.06∗</m:t>
                                </m:r>
                                <m:sSup>
                                  <m:sSupPr>
                                    <m:ctrlPr>
                                      <a:rPr lang="zh-TW" sz="1200" i="1" kern="0">
                                        <a:effectLst/>
                                        <a:latin typeface="Cambria Math" panose="02040503050406030204" pitchFamily="18" charset="0"/>
                                      </a:rPr>
                                    </m:ctrlPr>
                                  </m:sSupPr>
                                  <m:e>
                                    <m:r>
                                      <a:rPr lang="en-US" sz="1200" kern="0">
                                        <a:effectLst/>
                                        <a:latin typeface="Cambria Math" panose="02040503050406030204" pitchFamily="18" charset="0"/>
                                      </a:rPr>
                                      <m:t>10</m:t>
                                    </m:r>
                                  </m:e>
                                  <m:sup>
                                    <m:r>
                                      <a:rPr lang="en-US" sz="1200" kern="0">
                                        <a:effectLst/>
                                        <a:latin typeface="Cambria Math" panose="02040503050406030204" pitchFamily="18" charset="0"/>
                                      </a:rPr>
                                      <m:t>−6</m:t>
                                    </m:r>
                                  </m:sup>
                                </m:sSup>
                              </m:oMath>
                            </m:oMathPara>
                          </a14:m>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tc>
                      <a:txBody>
                        <a:bodyPr/>
                        <a:lstStyle/>
                        <a:p>
                          <a:pPr algn="ctr">
                            <a:spcAft>
                              <a:spcPts val="0"/>
                            </a:spcAft>
                          </a:pPr>
                          <a:r>
                            <a:rPr lang="en-US" sz="1200" kern="0">
                              <a:effectLst/>
                            </a:rPr>
                            <a:t>-0.49995</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tc>
                      <a:txBody>
                        <a:bodyPr/>
                        <a:lstStyle/>
                        <a:p>
                          <a:pPr algn="ctr">
                            <a:spcAft>
                              <a:spcPts val="0"/>
                            </a:spcAft>
                          </a:pPr>
                          <a:r>
                            <a:rPr lang="en-US" sz="1200" kern="0">
                              <a:effectLst/>
                            </a:rPr>
                            <a:t>88.49129</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tc>
                      <a:txBody>
                        <a:bodyPr/>
                        <a:lstStyle/>
                        <a:p>
                          <a:pPr algn="ctr">
                            <a:spcAft>
                              <a:spcPts val="0"/>
                            </a:spcAft>
                          </a:pPr>
                          <a:r>
                            <a:rPr lang="en-US" sz="1200" kern="0" dirty="0">
                              <a:effectLst/>
                            </a:rPr>
                            <a:t>-0.05315</a:t>
                          </a:r>
                          <a:endParaRPr lang="zh-TW" sz="12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extLst>
                      <a:ext uri="{0D108BD9-81ED-4DB2-BD59-A6C34878D82A}">
                        <a16:rowId xmlns:a16="http://schemas.microsoft.com/office/drawing/2014/main" val="347717128"/>
                      </a:ext>
                    </a:extLst>
                  </a:tr>
                  <a:tr h="461431">
                    <a:tc>
                      <a:txBody>
                        <a:bodyPr/>
                        <a:lstStyle/>
                        <a:p>
                          <a:pPr algn="ctr">
                            <a:spcAft>
                              <a:spcPts val="0"/>
                            </a:spcAft>
                          </a:pPr>
                          <a14:m>
                            <m:oMathPara xmlns:m="http://schemas.openxmlformats.org/officeDocument/2006/math">
                              <m:oMathParaPr>
                                <m:jc m:val="centerGroup"/>
                              </m:oMathParaPr>
                              <m:oMath xmlns:m="http://schemas.openxmlformats.org/officeDocument/2006/math">
                                <m:sSup>
                                  <m:sSupPr>
                                    <m:ctrlPr>
                                      <a:rPr lang="zh-TW" sz="1200" i="1" kern="0">
                                        <a:effectLst/>
                                        <a:latin typeface="Cambria Math" panose="02040503050406030204" pitchFamily="18" charset="0"/>
                                      </a:rPr>
                                    </m:ctrlPr>
                                  </m:sSupPr>
                                  <m:e>
                                    <m:r>
                                      <a:rPr lang="en-US" sz="1200" kern="0">
                                        <a:effectLst/>
                                        <a:latin typeface="Cambria Math" panose="02040503050406030204" pitchFamily="18" charset="0"/>
                                      </a:rPr>
                                      <m:t>10</m:t>
                                    </m:r>
                                  </m:e>
                                  <m:sup>
                                    <m:r>
                                      <a:rPr lang="en-US" sz="1200" kern="0">
                                        <a:effectLst/>
                                        <a:latin typeface="Cambria Math" panose="02040503050406030204" pitchFamily="18" charset="0"/>
                                      </a:rPr>
                                      <m:t>−7</m:t>
                                    </m:r>
                                  </m:sup>
                                </m:sSup>
                              </m:oMath>
                            </m:oMathPara>
                          </a14:m>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tc>
                      <a:txBody>
                        <a:bodyPr/>
                        <a:lstStyle/>
                        <a:p>
                          <a:pPr algn="ctr">
                            <a:spcAft>
                              <a:spcPts val="0"/>
                            </a:spcAft>
                          </a:pPr>
                          <a14:m>
                            <m:oMathPara xmlns:m="http://schemas.openxmlformats.org/officeDocument/2006/math">
                              <m:oMathParaPr>
                                <m:jc m:val="centerGroup"/>
                              </m:oMathParaPr>
                              <m:oMath xmlns:m="http://schemas.openxmlformats.org/officeDocument/2006/math">
                                <m:sSup>
                                  <m:sSupPr>
                                    <m:ctrlPr>
                                      <a:rPr lang="zh-TW" sz="1200" i="1" kern="0">
                                        <a:effectLst/>
                                        <a:latin typeface="Cambria Math" panose="02040503050406030204" pitchFamily="18" charset="0"/>
                                      </a:rPr>
                                    </m:ctrlPr>
                                  </m:sSupPr>
                                  <m:e>
                                    <m:r>
                                      <a:rPr lang="en-US" sz="1200" kern="0">
                                        <a:effectLst/>
                                        <a:latin typeface="Cambria Math" panose="02040503050406030204" pitchFamily="18" charset="0"/>
                                      </a:rPr>
                                      <m:t>10</m:t>
                                    </m:r>
                                  </m:e>
                                  <m:sup>
                                    <m:r>
                                      <a:rPr lang="en-US" sz="1200" kern="0">
                                        <a:effectLst/>
                                        <a:latin typeface="Cambria Math" panose="02040503050406030204" pitchFamily="18" charset="0"/>
                                      </a:rPr>
                                      <m:t>−4</m:t>
                                    </m:r>
                                  </m:sup>
                                </m:sSup>
                              </m:oMath>
                            </m:oMathPara>
                          </a14:m>
                          <a:endParaRPr lang="zh-TW" sz="12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tc>
                      <a:txBody>
                        <a:bodyPr/>
                        <a:lstStyle/>
                        <a:p>
                          <a:pPr algn="ctr">
                            <a:spcAft>
                              <a:spcPts val="0"/>
                            </a:spcAft>
                          </a:pPr>
                          <a:r>
                            <a:rPr lang="en-US" sz="1200" kern="0" dirty="0">
                              <a:effectLst/>
                            </a:rPr>
                            <a:t>89.31147</a:t>
                          </a:r>
                          <a:endParaRPr lang="zh-TW" sz="12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tc>
                      <a:txBody>
                        <a:bodyPr/>
                        <a:lstStyle/>
                        <a:p>
                          <a:pPr algn="ctr">
                            <a:spcAft>
                              <a:spcPts val="0"/>
                            </a:spcAft>
                          </a:pPr>
                          <a14:m>
                            <m:oMathPara xmlns:m="http://schemas.openxmlformats.org/officeDocument/2006/math">
                              <m:oMathParaPr>
                                <m:jc m:val="centerGroup"/>
                              </m:oMathParaPr>
                              <m:oMath xmlns:m="http://schemas.openxmlformats.org/officeDocument/2006/math">
                                <m:r>
                                  <a:rPr lang="en-US" sz="1200" kern="0">
                                    <a:effectLst/>
                                    <a:latin typeface="Cambria Math" panose="02040503050406030204" pitchFamily="18" charset="0"/>
                                  </a:rPr>
                                  <m:t>1.06∗</m:t>
                                </m:r>
                                <m:sSup>
                                  <m:sSupPr>
                                    <m:ctrlPr>
                                      <a:rPr lang="zh-TW" sz="1200" i="1" kern="0">
                                        <a:effectLst/>
                                        <a:latin typeface="Cambria Math" panose="02040503050406030204" pitchFamily="18" charset="0"/>
                                      </a:rPr>
                                    </m:ctrlPr>
                                  </m:sSupPr>
                                  <m:e>
                                    <m:r>
                                      <a:rPr lang="en-US" sz="1200" kern="0">
                                        <a:effectLst/>
                                        <a:latin typeface="Cambria Math" panose="02040503050406030204" pitchFamily="18" charset="0"/>
                                      </a:rPr>
                                      <m:t>10</m:t>
                                    </m:r>
                                  </m:e>
                                  <m:sup>
                                    <m:r>
                                      <a:rPr lang="en-US" sz="1200" kern="0">
                                        <a:effectLst/>
                                        <a:latin typeface="Cambria Math" panose="02040503050406030204" pitchFamily="18" charset="0"/>
                                      </a:rPr>
                                      <m:t>−5</m:t>
                                    </m:r>
                                  </m:sup>
                                </m:sSup>
                              </m:oMath>
                            </m:oMathPara>
                          </a14:m>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tc>
                      <a:txBody>
                        <a:bodyPr/>
                        <a:lstStyle/>
                        <a:p>
                          <a:pPr algn="ctr">
                            <a:spcAft>
                              <a:spcPts val="0"/>
                            </a:spcAft>
                          </a:pPr>
                          <a:r>
                            <a:rPr lang="en-US" sz="1200" kern="0">
                              <a:effectLst/>
                            </a:rPr>
                            <a:t>-4.99945</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tc>
                      <a:txBody>
                        <a:bodyPr/>
                        <a:lstStyle/>
                        <a:p>
                          <a:pPr algn="ctr">
                            <a:spcAft>
                              <a:spcPts val="0"/>
                            </a:spcAft>
                          </a:pPr>
                          <a:r>
                            <a:rPr lang="en-US" sz="1200" kern="0">
                              <a:effectLst/>
                            </a:rPr>
                            <a:t>82.01772</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tc>
                      <a:txBody>
                        <a:bodyPr/>
                        <a:lstStyle/>
                        <a:p>
                          <a:pPr algn="ctr">
                            <a:spcAft>
                              <a:spcPts val="0"/>
                            </a:spcAft>
                          </a:pPr>
                          <a:r>
                            <a:rPr lang="en-US" sz="1200" kern="0">
                              <a:effectLst/>
                            </a:rPr>
                            <a:t>-0.55204</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extLst>
                      <a:ext uri="{0D108BD9-81ED-4DB2-BD59-A6C34878D82A}">
                        <a16:rowId xmlns:a16="http://schemas.microsoft.com/office/drawing/2014/main" val="2865027750"/>
                      </a:ext>
                    </a:extLst>
                  </a:tr>
                  <a:tr h="461431">
                    <a:tc>
                      <a:txBody>
                        <a:bodyPr/>
                        <a:lstStyle/>
                        <a:p>
                          <a:pPr algn="ctr">
                            <a:spcAft>
                              <a:spcPts val="0"/>
                            </a:spcAft>
                          </a:pPr>
                          <a14:m>
                            <m:oMathPara xmlns:m="http://schemas.openxmlformats.org/officeDocument/2006/math">
                              <m:oMathParaPr>
                                <m:jc m:val="centerGroup"/>
                              </m:oMathParaPr>
                              <m:oMath xmlns:m="http://schemas.openxmlformats.org/officeDocument/2006/math">
                                <m:r>
                                  <a:rPr lang="en-US" sz="1200" kern="0">
                                    <a:effectLst/>
                                    <a:latin typeface="Cambria Math" panose="02040503050406030204" pitchFamily="18" charset="0"/>
                                  </a:rPr>
                                  <m:t>5∗</m:t>
                                </m:r>
                                <m:sSup>
                                  <m:sSupPr>
                                    <m:ctrlPr>
                                      <a:rPr lang="zh-TW" sz="1200" i="1" kern="0">
                                        <a:effectLst/>
                                        <a:latin typeface="Cambria Math" panose="02040503050406030204" pitchFamily="18" charset="0"/>
                                      </a:rPr>
                                    </m:ctrlPr>
                                  </m:sSupPr>
                                  <m:e>
                                    <m:r>
                                      <a:rPr lang="en-US" sz="1200" kern="0">
                                        <a:effectLst/>
                                        <a:latin typeface="Cambria Math" panose="02040503050406030204" pitchFamily="18" charset="0"/>
                                      </a:rPr>
                                      <m:t>10</m:t>
                                    </m:r>
                                  </m:e>
                                  <m:sup>
                                    <m:r>
                                      <a:rPr lang="en-US" sz="1200" kern="0">
                                        <a:effectLst/>
                                        <a:latin typeface="Cambria Math" panose="02040503050406030204" pitchFamily="18" charset="0"/>
                                      </a:rPr>
                                      <m:t>−7</m:t>
                                    </m:r>
                                  </m:sup>
                                </m:sSup>
                              </m:oMath>
                            </m:oMathPara>
                          </a14:m>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tc>
                      <a:txBody>
                        <a:bodyPr/>
                        <a:lstStyle/>
                        <a:p>
                          <a:pPr algn="ctr">
                            <a:spcAft>
                              <a:spcPts val="0"/>
                            </a:spcAft>
                          </a:pPr>
                          <a14:m>
                            <m:oMathPara xmlns:m="http://schemas.openxmlformats.org/officeDocument/2006/math">
                              <m:oMathParaPr>
                                <m:jc m:val="centerGroup"/>
                              </m:oMathParaPr>
                              <m:oMath xmlns:m="http://schemas.openxmlformats.org/officeDocument/2006/math">
                                <m:r>
                                  <a:rPr lang="en-US" sz="1200" kern="0">
                                    <a:effectLst/>
                                    <a:latin typeface="Cambria Math" panose="02040503050406030204" pitchFamily="18" charset="0"/>
                                  </a:rPr>
                                  <m:t>5∗</m:t>
                                </m:r>
                                <m:sSup>
                                  <m:sSupPr>
                                    <m:ctrlPr>
                                      <a:rPr lang="zh-TW" sz="1200" i="1" kern="0">
                                        <a:effectLst/>
                                        <a:latin typeface="Cambria Math" panose="02040503050406030204" pitchFamily="18" charset="0"/>
                                      </a:rPr>
                                    </m:ctrlPr>
                                  </m:sSupPr>
                                  <m:e>
                                    <m:r>
                                      <a:rPr lang="en-US" sz="1200" kern="0">
                                        <a:effectLst/>
                                        <a:latin typeface="Cambria Math" panose="02040503050406030204" pitchFamily="18" charset="0"/>
                                      </a:rPr>
                                      <m:t>10</m:t>
                                    </m:r>
                                  </m:e>
                                  <m:sup>
                                    <m:r>
                                      <a:rPr lang="en-US" sz="1200" kern="0">
                                        <a:effectLst/>
                                        <a:latin typeface="Cambria Math" panose="02040503050406030204" pitchFamily="18" charset="0"/>
                                      </a:rPr>
                                      <m:t>−4</m:t>
                                    </m:r>
                                  </m:sup>
                                </m:sSup>
                              </m:oMath>
                            </m:oMathPara>
                          </a14:m>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tc>
                      <a:txBody>
                        <a:bodyPr/>
                        <a:lstStyle/>
                        <a:p>
                          <a:pPr algn="ctr">
                            <a:spcAft>
                              <a:spcPts val="0"/>
                            </a:spcAft>
                          </a:pPr>
                          <a:r>
                            <a:rPr lang="en-US" sz="1200" kern="0" dirty="0">
                              <a:effectLst/>
                            </a:rPr>
                            <a:t>89.33547</a:t>
                          </a:r>
                          <a:endParaRPr lang="zh-TW" sz="12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tc>
                      <a:txBody>
                        <a:bodyPr/>
                        <a:lstStyle/>
                        <a:p>
                          <a:pPr algn="ctr">
                            <a:spcAft>
                              <a:spcPts val="0"/>
                            </a:spcAft>
                          </a:pPr>
                          <a14:m>
                            <m:oMathPara xmlns:m="http://schemas.openxmlformats.org/officeDocument/2006/math">
                              <m:oMathParaPr>
                                <m:jc m:val="centerGroup"/>
                              </m:oMathParaPr>
                              <m:oMath xmlns:m="http://schemas.openxmlformats.org/officeDocument/2006/math">
                                <m:r>
                                  <a:rPr lang="en-US" sz="1200" kern="0">
                                    <a:effectLst/>
                                    <a:latin typeface="Cambria Math" panose="02040503050406030204" pitchFamily="18" charset="0"/>
                                  </a:rPr>
                                  <m:t>5.29∗</m:t>
                                </m:r>
                                <m:sSup>
                                  <m:sSupPr>
                                    <m:ctrlPr>
                                      <a:rPr lang="zh-TW" sz="1200" i="1" kern="0">
                                        <a:effectLst/>
                                        <a:latin typeface="Cambria Math" panose="02040503050406030204" pitchFamily="18" charset="0"/>
                                      </a:rPr>
                                    </m:ctrlPr>
                                  </m:sSupPr>
                                  <m:e>
                                    <m:r>
                                      <a:rPr lang="en-US" sz="1200" kern="0">
                                        <a:effectLst/>
                                        <a:latin typeface="Cambria Math" panose="02040503050406030204" pitchFamily="18" charset="0"/>
                                      </a:rPr>
                                      <m:t>10</m:t>
                                    </m:r>
                                  </m:e>
                                  <m:sup>
                                    <m:r>
                                      <a:rPr lang="en-US" sz="1200" kern="0">
                                        <a:effectLst/>
                                        <a:latin typeface="Cambria Math" panose="02040503050406030204" pitchFamily="18" charset="0"/>
                                      </a:rPr>
                                      <m:t>−5</m:t>
                                    </m:r>
                                  </m:sup>
                                </m:sSup>
                              </m:oMath>
                            </m:oMathPara>
                          </a14:m>
                          <a:endParaRPr lang="zh-TW" sz="12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tc>
                      <a:txBody>
                        <a:bodyPr/>
                        <a:lstStyle/>
                        <a:p>
                          <a:pPr algn="ctr">
                            <a:spcAft>
                              <a:spcPts val="0"/>
                            </a:spcAft>
                          </a:pPr>
                          <a:r>
                            <a:rPr lang="en-US" sz="1200" kern="0" dirty="0">
                              <a:effectLst/>
                            </a:rPr>
                            <a:t>-24.9973</a:t>
                          </a:r>
                          <a:endParaRPr lang="zh-TW" sz="12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tc>
                      <a:txBody>
                        <a:bodyPr/>
                        <a:lstStyle/>
                        <a:p>
                          <a:pPr algn="ctr">
                            <a:spcAft>
                              <a:spcPts val="0"/>
                            </a:spcAft>
                          </a:pPr>
                          <a:r>
                            <a:rPr lang="en-US" sz="1200" kern="0">
                              <a:effectLst/>
                            </a:rPr>
                            <a:t>72.82572</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tc>
                      <a:txBody>
                        <a:bodyPr/>
                        <a:lstStyle/>
                        <a:p>
                          <a:pPr algn="ctr">
                            <a:spcAft>
                              <a:spcPts val="0"/>
                            </a:spcAft>
                          </a:pPr>
                          <a:r>
                            <a:rPr lang="en-US" sz="1200" kern="0">
                              <a:effectLst/>
                            </a:rPr>
                            <a:t>-2.92921</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extLst>
                      <a:ext uri="{0D108BD9-81ED-4DB2-BD59-A6C34878D82A}">
                        <a16:rowId xmlns:a16="http://schemas.microsoft.com/office/drawing/2014/main" val="168189831"/>
                      </a:ext>
                    </a:extLst>
                  </a:tr>
                  <a:tr h="461431">
                    <a:tc>
                      <a:txBody>
                        <a:bodyPr/>
                        <a:lstStyle/>
                        <a:p>
                          <a:pPr algn="ctr">
                            <a:spcAft>
                              <a:spcPts val="0"/>
                            </a:spcAft>
                          </a:pPr>
                          <a14:m>
                            <m:oMathPara xmlns:m="http://schemas.openxmlformats.org/officeDocument/2006/math">
                              <m:oMathParaPr>
                                <m:jc m:val="centerGroup"/>
                              </m:oMathParaPr>
                              <m:oMath xmlns:m="http://schemas.openxmlformats.org/officeDocument/2006/math">
                                <m:sSup>
                                  <m:sSupPr>
                                    <m:ctrlPr>
                                      <a:rPr lang="zh-TW" sz="1200" i="1" kern="0">
                                        <a:effectLst/>
                                        <a:latin typeface="Cambria Math" panose="02040503050406030204" pitchFamily="18" charset="0"/>
                                      </a:rPr>
                                    </m:ctrlPr>
                                  </m:sSupPr>
                                  <m:e>
                                    <m:r>
                                      <a:rPr lang="en-US" sz="1200" kern="0">
                                        <a:effectLst/>
                                        <a:latin typeface="Cambria Math" panose="02040503050406030204" pitchFamily="18" charset="0"/>
                                      </a:rPr>
                                      <m:t>10</m:t>
                                    </m:r>
                                  </m:e>
                                  <m:sup>
                                    <m:r>
                                      <a:rPr lang="en-US" sz="1200" kern="0">
                                        <a:effectLst/>
                                        <a:latin typeface="Cambria Math" panose="02040503050406030204" pitchFamily="18" charset="0"/>
                                      </a:rPr>
                                      <m:t>−6</m:t>
                                    </m:r>
                                  </m:sup>
                                </m:sSup>
                              </m:oMath>
                            </m:oMathPara>
                          </a14:m>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tc>
                      <a:txBody>
                        <a:bodyPr/>
                        <a:lstStyle/>
                        <a:p>
                          <a:pPr algn="ctr">
                            <a:spcAft>
                              <a:spcPts val="0"/>
                            </a:spcAft>
                          </a:pPr>
                          <a14:m>
                            <m:oMathPara xmlns:m="http://schemas.openxmlformats.org/officeDocument/2006/math">
                              <m:oMathParaPr>
                                <m:jc m:val="centerGroup"/>
                              </m:oMathParaPr>
                              <m:oMath xmlns:m="http://schemas.openxmlformats.org/officeDocument/2006/math">
                                <m:sSup>
                                  <m:sSupPr>
                                    <m:ctrlPr>
                                      <a:rPr lang="zh-TW" sz="1200" i="1" kern="0">
                                        <a:effectLst/>
                                        <a:latin typeface="Cambria Math" panose="02040503050406030204" pitchFamily="18" charset="0"/>
                                      </a:rPr>
                                    </m:ctrlPr>
                                  </m:sSupPr>
                                  <m:e>
                                    <m:r>
                                      <a:rPr lang="en-US" sz="1200" kern="0">
                                        <a:effectLst/>
                                        <a:latin typeface="Cambria Math" panose="02040503050406030204" pitchFamily="18" charset="0"/>
                                      </a:rPr>
                                      <m:t>10</m:t>
                                    </m:r>
                                  </m:e>
                                  <m:sup>
                                    <m:r>
                                      <a:rPr lang="en-US" sz="1200" kern="0">
                                        <a:effectLst/>
                                        <a:latin typeface="Cambria Math" panose="02040503050406030204" pitchFamily="18" charset="0"/>
                                      </a:rPr>
                                      <m:t>−3</m:t>
                                    </m:r>
                                  </m:sup>
                                </m:sSup>
                              </m:oMath>
                            </m:oMathPara>
                          </a14:m>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tc>
                      <a:txBody>
                        <a:bodyPr/>
                        <a:lstStyle/>
                        <a:p>
                          <a:pPr algn="ctr">
                            <a:spcAft>
                              <a:spcPts val="0"/>
                            </a:spcAft>
                          </a:pPr>
                          <a:r>
                            <a:rPr lang="en-US" sz="1200" kern="0">
                              <a:effectLst/>
                            </a:rPr>
                            <a:t>89.41047</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tc>
                      <a:txBody>
                        <a:bodyPr/>
                        <a:lstStyle/>
                        <a:p>
                          <a:pPr algn="ctr">
                            <a:spcAft>
                              <a:spcPts val="0"/>
                            </a:spcAft>
                          </a:pPr>
                          <a14:m>
                            <m:oMathPara xmlns:m="http://schemas.openxmlformats.org/officeDocument/2006/math">
                              <m:oMathParaPr>
                                <m:jc m:val="centerGroup"/>
                              </m:oMathParaPr>
                              <m:oMath xmlns:m="http://schemas.openxmlformats.org/officeDocument/2006/math">
                                <m:r>
                                  <a:rPr lang="en-US" sz="1200" kern="0">
                                    <a:effectLst/>
                                    <a:latin typeface="Cambria Math" panose="02040503050406030204" pitchFamily="18" charset="0"/>
                                  </a:rPr>
                                  <m:t>1.06∗</m:t>
                                </m:r>
                                <m:sSup>
                                  <m:sSupPr>
                                    <m:ctrlPr>
                                      <a:rPr lang="zh-TW" sz="1200" i="1" kern="0">
                                        <a:effectLst/>
                                        <a:latin typeface="Cambria Math" panose="02040503050406030204" pitchFamily="18" charset="0"/>
                                      </a:rPr>
                                    </m:ctrlPr>
                                  </m:sSupPr>
                                  <m:e>
                                    <m:r>
                                      <a:rPr lang="en-US" sz="1200" kern="0">
                                        <a:effectLst/>
                                        <a:latin typeface="Cambria Math" panose="02040503050406030204" pitchFamily="18" charset="0"/>
                                      </a:rPr>
                                      <m:t>10</m:t>
                                    </m:r>
                                  </m:e>
                                  <m:sup>
                                    <m:r>
                                      <a:rPr lang="en-US" sz="1200" kern="0">
                                        <a:effectLst/>
                                        <a:latin typeface="Cambria Math" panose="02040503050406030204" pitchFamily="18" charset="0"/>
                                      </a:rPr>
                                      <m:t>−4</m:t>
                                    </m:r>
                                  </m:sup>
                                </m:sSup>
                              </m:oMath>
                            </m:oMathPara>
                          </a14:m>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tc>
                      <a:txBody>
                        <a:bodyPr/>
                        <a:lstStyle/>
                        <a:p>
                          <a:pPr algn="ctr">
                            <a:spcAft>
                              <a:spcPts val="0"/>
                            </a:spcAft>
                          </a:pPr>
                          <a:r>
                            <a:rPr lang="en-US" sz="1200" kern="0" dirty="0">
                              <a:effectLst/>
                            </a:rPr>
                            <a:t>-49.9945</a:t>
                          </a:r>
                          <a:endParaRPr lang="zh-TW" sz="12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tc>
                      <a:txBody>
                        <a:bodyPr/>
                        <a:lstStyle/>
                        <a:p>
                          <a:pPr algn="ctr">
                            <a:spcAft>
                              <a:spcPts val="0"/>
                            </a:spcAft>
                          </a:pPr>
                          <a:r>
                            <a:rPr lang="en-US" sz="1200" kern="0">
                              <a:effectLst/>
                            </a:rPr>
                            <a:t>106.2885</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tc>
                      <a:txBody>
                        <a:bodyPr/>
                        <a:lstStyle/>
                        <a:p>
                          <a:pPr algn="ctr">
                            <a:spcAft>
                              <a:spcPts val="0"/>
                            </a:spcAft>
                          </a:pPr>
                          <a:r>
                            <a:rPr lang="en-US" sz="1200" kern="0">
                              <a:effectLst/>
                            </a:rPr>
                            <a:t>-4.8493</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extLst>
                      <a:ext uri="{0D108BD9-81ED-4DB2-BD59-A6C34878D82A}">
                        <a16:rowId xmlns:a16="http://schemas.microsoft.com/office/drawing/2014/main" val="3699180734"/>
                      </a:ext>
                    </a:extLst>
                  </a:tr>
                  <a:tr h="461431">
                    <a:tc>
                      <a:txBody>
                        <a:bodyPr/>
                        <a:lstStyle/>
                        <a:p>
                          <a:pPr algn="ctr">
                            <a:spcAft>
                              <a:spcPts val="0"/>
                            </a:spcAft>
                          </a:pPr>
                          <a14:m>
                            <m:oMathPara xmlns:m="http://schemas.openxmlformats.org/officeDocument/2006/math">
                              <m:oMathParaPr>
                                <m:jc m:val="centerGroup"/>
                              </m:oMathParaPr>
                              <m:oMath xmlns:m="http://schemas.openxmlformats.org/officeDocument/2006/math">
                                <m:sSup>
                                  <m:sSupPr>
                                    <m:ctrlPr>
                                      <a:rPr lang="zh-TW" sz="1200" i="1" kern="0">
                                        <a:effectLst/>
                                        <a:latin typeface="Cambria Math" panose="02040503050406030204" pitchFamily="18" charset="0"/>
                                      </a:rPr>
                                    </m:ctrlPr>
                                  </m:sSupPr>
                                  <m:e>
                                    <m:r>
                                      <a:rPr lang="en-US" sz="1200" kern="0">
                                        <a:effectLst/>
                                        <a:latin typeface="Cambria Math" panose="02040503050406030204" pitchFamily="18" charset="0"/>
                                      </a:rPr>
                                      <m:t>10</m:t>
                                    </m:r>
                                  </m:e>
                                  <m:sup>
                                    <m:r>
                                      <a:rPr lang="en-US" sz="1200" kern="0">
                                        <a:effectLst/>
                                        <a:latin typeface="Cambria Math" panose="02040503050406030204" pitchFamily="18" charset="0"/>
                                      </a:rPr>
                                      <m:t>−5</m:t>
                                    </m:r>
                                  </m:sup>
                                </m:sSup>
                              </m:oMath>
                            </m:oMathPara>
                          </a14:m>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tc>
                      <a:txBody>
                        <a:bodyPr/>
                        <a:lstStyle/>
                        <a:p>
                          <a:pPr algn="ctr">
                            <a:spcAft>
                              <a:spcPts val="0"/>
                            </a:spcAft>
                          </a:pPr>
                          <a14:m>
                            <m:oMathPara xmlns:m="http://schemas.openxmlformats.org/officeDocument/2006/math">
                              <m:oMathParaPr>
                                <m:jc m:val="centerGroup"/>
                              </m:oMathParaPr>
                              <m:oMath xmlns:m="http://schemas.openxmlformats.org/officeDocument/2006/math">
                                <m:sSup>
                                  <m:sSupPr>
                                    <m:ctrlPr>
                                      <a:rPr lang="zh-TW" sz="1200" i="1" kern="0">
                                        <a:effectLst/>
                                        <a:latin typeface="Cambria Math" panose="02040503050406030204" pitchFamily="18" charset="0"/>
                                      </a:rPr>
                                    </m:ctrlPr>
                                  </m:sSupPr>
                                  <m:e>
                                    <m:r>
                                      <a:rPr lang="en-US" sz="1200" kern="0">
                                        <a:effectLst/>
                                        <a:latin typeface="Cambria Math" panose="02040503050406030204" pitchFamily="18" charset="0"/>
                                      </a:rPr>
                                      <m:t>10</m:t>
                                    </m:r>
                                  </m:e>
                                  <m:sup>
                                    <m:r>
                                      <a:rPr lang="en-US" sz="1200" kern="0">
                                        <a:effectLst/>
                                        <a:latin typeface="Cambria Math" panose="02040503050406030204" pitchFamily="18" charset="0"/>
                                      </a:rPr>
                                      <m:t>−2</m:t>
                                    </m:r>
                                  </m:sup>
                                </m:sSup>
                              </m:oMath>
                            </m:oMathPara>
                          </a14:m>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tc>
                      <a:txBody>
                        <a:bodyPr/>
                        <a:lstStyle/>
                        <a:p>
                          <a:pPr algn="ctr">
                            <a:spcAft>
                              <a:spcPts val="0"/>
                            </a:spcAft>
                          </a:pPr>
                          <a:r>
                            <a:rPr lang="en-US" sz="1200" kern="0">
                              <a:effectLst/>
                            </a:rPr>
                            <a:t>99.31007</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tc>
                      <a:txBody>
                        <a:bodyPr/>
                        <a:lstStyle/>
                        <a:p>
                          <a:pPr algn="ctr">
                            <a:spcAft>
                              <a:spcPts val="0"/>
                            </a:spcAft>
                          </a:pPr>
                          <a14:m>
                            <m:oMathPara xmlns:m="http://schemas.openxmlformats.org/officeDocument/2006/math">
                              <m:oMathParaPr>
                                <m:jc m:val="centerGroup"/>
                              </m:oMathParaPr>
                              <m:oMath xmlns:m="http://schemas.openxmlformats.org/officeDocument/2006/math">
                                <m:sSup>
                                  <m:sSupPr>
                                    <m:ctrlPr>
                                      <a:rPr lang="zh-TW" sz="1200" i="1" kern="0">
                                        <a:effectLst/>
                                        <a:latin typeface="Cambria Math" panose="02040503050406030204" pitchFamily="18" charset="0"/>
                                      </a:rPr>
                                    </m:ctrlPr>
                                  </m:sSupPr>
                                  <m:e>
                                    <m:r>
                                      <a:rPr lang="en-US" sz="1200" kern="0">
                                        <a:effectLst/>
                                        <a:latin typeface="Cambria Math" panose="02040503050406030204" pitchFamily="18" charset="0"/>
                                      </a:rPr>
                                      <m:t>10</m:t>
                                    </m:r>
                                  </m:e>
                                  <m:sup>
                                    <m:r>
                                      <a:rPr lang="en-US" sz="1200" kern="0">
                                        <a:effectLst/>
                                        <a:latin typeface="Cambria Math" panose="02040503050406030204" pitchFamily="18" charset="0"/>
                                      </a:rPr>
                                      <m:t>−3</m:t>
                                    </m:r>
                                  </m:sup>
                                </m:sSup>
                              </m:oMath>
                            </m:oMathPara>
                          </a14:m>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tc>
                      <a:txBody>
                        <a:bodyPr/>
                        <a:lstStyle/>
                        <a:p>
                          <a:pPr algn="ctr">
                            <a:spcAft>
                              <a:spcPts val="0"/>
                            </a:spcAft>
                          </a:pPr>
                          <a:r>
                            <a:rPr lang="en-US" sz="1200" kern="0" dirty="0">
                              <a:effectLst/>
                            </a:rPr>
                            <a:t>-499.945</a:t>
                          </a:r>
                          <a:endParaRPr lang="zh-TW" sz="12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tc>
                      <a:txBody>
                        <a:bodyPr/>
                        <a:lstStyle/>
                        <a:p>
                          <a:pPr algn="ctr">
                            <a:spcAft>
                              <a:spcPts val="0"/>
                            </a:spcAft>
                          </a:pPr>
                          <a:r>
                            <a:rPr lang="en-US" sz="1200" kern="0" dirty="0">
                              <a:effectLst/>
                            </a:rPr>
                            <a:t>9249.641</a:t>
                          </a:r>
                          <a:endParaRPr lang="zh-TW" sz="12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tc>
                      <a:txBody>
                        <a:bodyPr/>
                        <a:lstStyle/>
                        <a:p>
                          <a:pPr algn="ctr">
                            <a:spcAft>
                              <a:spcPts val="0"/>
                            </a:spcAft>
                          </a:pPr>
                          <a:r>
                            <a:rPr lang="en-US" sz="1200" kern="0" dirty="0">
                              <a:effectLst/>
                            </a:rPr>
                            <a:t>-5.19828</a:t>
                          </a:r>
                          <a:endParaRPr lang="zh-TW" sz="12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extLst>
                      <a:ext uri="{0D108BD9-81ED-4DB2-BD59-A6C34878D82A}">
                        <a16:rowId xmlns:a16="http://schemas.microsoft.com/office/drawing/2014/main" val="1904852679"/>
                      </a:ext>
                    </a:extLst>
                  </a:tr>
                </a:tbl>
              </a:graphicData>
            </a:graphic>
          </p:graphicFrame>
        </mc:Choice>
        <mc:Fallback xmlns="">
          <p:graphicFrame>
            <p:nvGraphicFramePr>
              <p:cNvPr id="6" name="表格 5"/>
              <p:cNvGraphicFramePr>
                <a:graphicFrameLocks noGrp="1"/>
              </p:cNvGraphicFramePr>
              <p:nvPr>
                <p:extLst>
                  <p:ext uri="{D42A27DB-BD31-4B8C-83A1-F6EECF244321}">
                    <p14:modId xmlns:p14="http://schemas.microsoft.com/office/powerpoint/2010/main" val="2215940450"/>
                  </p:ext>
                </p:extLst>
              </p:nvPr>
            </p:nvGraphicFramePr>
            <p:xfrm>
              <a:off x="1252767" y="1755431"/>
              <a:ext cx="6352462" cy="3100241"/>
            </p:xfrm>
            <a:graphic>
              <a:graphicData uri="http://schemas.openxmlformats.org/drawingml/2006/table">
                <a:tbl>
                  <a:tblPr firstRow="1" firstCol="1" bandRow="1">
                    <a:tableStyleId>{5C22544A-7EE6-4342-B048-85BDC9FD1C3A}</a:tableStyleId>
                  </a:tblPr>
                  <a:tblGrid>
                    <a:gridCol w="822250">
                      <a:extLst>
                        <a:ext uri="{9D8B030D-6E8A-4147-A177-3AD203B41FA5}">
                          <a16:colId xmlns:a16="http://schemas.microsoft.com/office/drawing/2014/main" val="2792169451"/>
                        </a:ext>
                      </a:extLst>
                    </a:gridCol>
                    <a:gridCol w="975382">
                      <a:extLst>
                        <a:ext uri="{9D8B030D-6E8A-4147-A177-3AD203B41FA5}">
                          <a16:colId xmlns:a16="http://schemas.microsoft.com/office/drawing/2014/main" val="1728707933"/>
                        </a:ext>
                      </a:extLst>
                    </a:gridCol>
                    <a:gridCol w="916293">
                      <a:extLst>
                        <a:ext uri="{9D8B030D-6E8A-4147-A177-3AD203B41FA5}">
                          <a16:colId xmlns:a16="http://schemas.microsoft.com/office/drawing/2014/main" val="1614791817"/>
                        </a:ext>
                      </a:extLst>
                    </a:gridCol>
                    <a:gridCol w="1061101">
                      <a:extLst>
                        <a:ext uri="{9D8B030D-6E8A-4147-A177-3AD203B41FA5}">
                          <a16:colId xmlns:a16="http://schemas.microsoft.com/office/drawing/2014/main" val="2849664535"/>
                        </a:ext>
                      </a:extLst>
                    </a:gridCol>
                    <a:gridCol w="763993">
                      <a:extLst>
                        <a:ext uri="{9D8B030D-6E8A-4147-A177-3AD203B41FA5}">
                          <a16:colId xmlns:a16="http://schemas.microsoft.com/office/drawing/2014/main" val="1769775472"/>
                        </a:ext>
                      </a:extLst>
                    </a:gridCol>
                    <a:gridCol w="967058">
                      <a:extLst>
                        <a:ext uri="{9D8B030D-6E8A-4147-A177-3AD203B41FA5}">
                          <a16:colId xmlns:a16="http://schemas.microsoft.com/office/drawing/2014/main" val="569244279"/>
                        </a:ext>
                      </a:extLst>
                    </a:gridCol>
                    <a:gridCol w="846385">
                      <a:extLst>
                        <a:ext uri="{9D8B030D-6E8A-4147-A177-3AD203B41FA5}">
                          <a16:colId xmlns:a16="http://schemas.microsoft.com/office/drawing/2014/main" val="3943155317"/>
                        </a:ext>
                      </a:extLst>
                    </a:gridCol>
                  </a:tblGrid>
                  <a:tr h="264362">
                    <a:tc>
                      <a:txBody>
                        <a:bodyPr/>
                        <a:lstStyle/>
                        <a:p>
                          <a:endParaRPr lang="zh-TW" sz="1200" kern="100" dirty="0">
                            <a:effectLst/>
                            <a:latin typeface="Calibri" panose="020F0502020204030204" pitchFamily="34" charset="0"/>
                            <a:cs typeface="Times New Roman" panose="02020603050405020304" pitchFamily="18" charset="0"/>
                          </a:endParaRPr>
                        </a:p>
                      </a:txBody>
                      <a:tcPr marL="17780" marR="17780" marT="0" marB="0" anchor="ctr"/>
                    </a:tc>
                    <a:tc gridSpan="3">
                      <a:txBody>
                        <a:bodyPr/>
                        <a:lstStyle/>
                        <a:p>
                          <a:pPr algn="ctr">
                            <a:spcAft>
                              <a:spcPts val="0"/>
                            </a:spcAft>
                          </a:pPr>
                          <a:r>
                            <a:rPr lang="en-US" sz="1200" kern="0">
                              <a:effectLst/>
                            </a:rPr>
                            <a:t>Uniform Premium</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tc hMerge="1">
                      <a:txBody>
                        <a:bodyPr/>
                        <a:lstStyle/>
                        <a:p>
                          <a:endParaRPr lang="zh-TW" altLang="en-US"/>
                        </a:p>
                      </a:txBody>
                      <a:tcPr/>
                    </a:tc>
                    <a:tc hMerge="1">
                      <a:txBody>
                        <a:bodyPr/>
                        <a:lstStyle/>
                        <a:p>
                          <a:endParaRPr lang="zh-TW" altLang="en-US"/>
                        </a:p>
                      </a:txBody>
                      <a:tcPr/>
                    </a:tc>
                    <a:tc gridSpan="3">
                      <a:txBody>
                        <a:bodyPr/>
                        <a:lstStyle/>
                        <a:p>
                          <a:pPr algn="ctr">
                            <a:spcAft>
                              <a:spcPts val="0"/>
                            </a:spcAft>
                          </a:pPr>
                          <a:r>
                            <a:rPr lang="en-US" sz="1200" kern="0">
                              <a:effectLst/>
                            </a:rPr>
                            <a:t>Individualized Premium</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tc hMerge="1">
                      <a:txBody>
                        <a:bodyPr/>
                        <a:lstStyle/>
                        <a:p>
                          <a:endParaRPr lang="zh-TW" altLang="en-US"/>
                        </a:p>
                      </a:txBody>
                      <a:tcPr/>
                    </a:tc>
                    <a:tc hMerge="1">
                      <a:txBody>
                        <a:bodyPr/>
                        <a:lstStyle/>
                        <a:p>
                          <a:endParaRPr lang="zh-TW" altLang="en-US"/>
                        </a:p>
                      </a:txBody>
                      <a:tcPr/>
                    </a:tc>
                    <a:extLst>
                      <a:ext uri="{0D108BD9-81ED-4DB2-BD59-A6C34878D82A}">
                        <a16:rowId xmlns:a16="http://schemas.microsoft.com/office/drawing/2014/main" val="486956739"/>
                      </a:ext>
                    </a:extLst>
                  </a:tr>
                  <a:tr h="264362">
                    <a:tc>
                      <a:txBody>
                        <a:bodyPr/>
                        <a:lstStyle/>
                        <a:p>
                          <a:endParaRPr lang="zh-TW"/>
                        </a:p>
                      </a:txBody>
                      <a:tcPr marL="17780" marR="17780" marT="0" marB="0" anchor="ctr">
                        <a:blipFill>
                          <a:blip r:embed="rId3"/>
                          <a:stretch>
                            <a:fillRect l="-741" t="-100000" r="-675556" b="-965909"/>
                          </a:stretch>
                        </a:blipFill>
                      </a:tcPr>
                    </a:tc>
                    <a:tc>
                      <a:txBody>
                        <a:bodyPr/>
                        <a:lstStyle/>
                        <a:p>
                          <a:endParaRPr lang="zh-TW"/>
                        </a:p>
                      </a:txBody>
                      <a:tcPr marL="17780" marR="17780" marT="0" marB="0" anchor="ctr">
                        <a:blipFill>
                          <a:blip r:embed="rId3"/>
                          <a:stretch>
                            <a:fillRect l="-85000" t="-100000" r="-470000" b="-965909"/>
                          </a:stretch>
                        </a:blipFill>
                      </a:tcPr>
                    </a:tc>
                    <a:tc>
                      <a:txBody>
                        <a:bodyPr/>
                        <a:lstStyle/>
                        <a:p>
                          <a:endParaRPr lang="zh-TW"/>
                        </a:p>
                      </a:txBody>
                      <a:tcPr marL="17780" marR="17780" marT="0" marB="0" anchor="ctr">
                        <a:blipFill>
                          <a:blip r:embed="rId3"/>
                          <a:stretch>
                            <a:fillRect l="-196026" t="-100000" r="-398013" b="-965909"/>
                          </a:stretch>
                        </a:blipFill>
                      </a:tcPr>
                    </a:tc>
                    <a:tc>
                      <a:txBody>
                        <a:bodyPr/>
                        <a:lstStyle/>
                        <a:p>
                          <a:pPr algn="ctr">
                            <a:spcAft>
                              <a:spcPts val="0"/>
                            </a:spcAft>
                          </a:pPr>
                          <a:r>
                            <a:rPr lang="en-US" sz="1200" kern="0">
                              <a:effectLst/>
                            </a:rPr>
                            <a:t>Sharpe</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tc>
                      <a:txBody>
                        <a:bodyPr/>
                        <a:lstStyle/>
                        <a:p>
                          <a:endParaRPr lang="zh-TW"/>
                        </a:p>
                      </a:txBody>
                      <a:tcPr marL="17780" marR="17780" marT="0" marB="0" anchor="ctr">
                        <a:blipFill>
                          <a:blip r:embed="rId3"/>
                          <a:stretch>
                            <a:fillRect l="-496800" t="-100000" r="-241600" b="-965909"/>
                          </a:stretch>
                        </a:blipFill>
                      </a:tcPr>
                    </a:tc>
                    <a:tc>
                      <a:txBody>
                        <a:bodyPr/>
                        <a:lstStyle/>
                        <a:p>
                          <a:endParaRPr lang="zh-TW"/>
                        </a:p>
                      </a:txBody>
                      <a:tcPr marL="17780" marR="17780" marT="0" marB="0" anchor="ctr">
                        <a:blipFill>
                          <a:blip r:embed="rId3"/>
                          <a:stretch>
                            <a:fillRect l="-469182" t="-100000" r="-89937" b="-965909"/>
                          </a:stretch>
                        </a:blipFill>
                      </a:tcPr>
                    </a:tc>
                    <a:tc>
                      <a:txBody>
                        <a:bodyPr/>
                        <a:lstStyle/>
                        <a:p>
                          <a:pPr algn="ctr">
                            <a:spcAft>
                              <a:spcPts val="0"/>
                            </a:spcAft>
                          </a:pPr>
                          <a:r>
                            <a:rPr lang="en-US" sz="1200" kern="0">
                              <a:effectLst/>
                            </a:rPr>
                            <a:t>Sharpe</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extLst>
                      <a:ext uri="{0D108BD9-81ED-4DB2-BD59-A6C34878D82A}">
                        <a16:rowId xmlns:a16="http://schemas.microsoft.com/office/drawing/2014/main" val="1524084174"/>
                      </a:ext>
                    </a:extLst>
                  </a:tr>
                  <a:tr h="264362">
                    <a:tc>
                      <a:txBody>
                        <a:bodyPr/>
                        <a:lstStyle/>
                        <a:p>
                          <a:pPr algn="ctr">
                            <a:spcAft>
                              <a:spcPts val="0"/>
                            </a:spcAft>
                          </a:pPr>
                          <a:r>
                            <a:rPr lang="en-US" sz="1200" kern="0" dirty="0">
                              <a:effectLst/>
                            </a:rPr>
                            <a:t>0</a:t>
                          </a:r>
                          <a:endParaRPr lang="zh-TW" sz="12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tc>
                      <a:txBody>
                        <a:bodyPr/>
                        <a:lstStyle/>
                        <a:p>
                          <a:pPr algn="ctr">
                            <a:spcAft>
                              <a:spcPts val="0"/>
                            </a:spcAft>
                          </a:pPr>
                          <a:r>
                            <a:rPr lang="en-US" sz="1200" kern="0">
                              <a:effectLst/>
                            </a:rPr>
                            <a:t>0</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tc>
                      <a:txBody>
                        <a:bodyPr/>
                        <a:lstStyle/>
                        <a:p>
                          <a:pPr algn="ctr">
                            <a:spcAft>
                              <a:spcPts val="0"/>
                            </a:spcAft>
                          </a:pPr>
                          <a:r>
                            <a:rPr lang="en-US" sz="1200" kern="0" dirty="0">
                              <a:effectLst/>
                            </a:rPr>
                            <a:t>89.31047</a:t>
                          </a:r>
                          <a:endParaRPr lang="zh-TW" sz="12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tc>
                      <a:txBody>
                        <a:bodyPr/>
                        <a:lstStyle/>
                        <a:p>
                          <a:pPr algn="ctr">
                            <a:spcAft>
                              <a:spcPts val="0"/>
                            </a:spcAft>
                          </a:pPr>
                          <a:r>
                            <a:rPr lang="en-US" sz="1200" kern="0">
                              <a:effectLst/>
                            </a:rPr>
                            <a:t>0</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tc>
                      <a:txBody>
                        <a:bodyPr/>
                        <a:lstStyle/>
                        <a:p>
                          <a:pPr algn="ctr">
                            <a:spcAft>
                              <a:spcPts val="0"/>
                            </a:spcAft>
                          </a:pPr>
                          <a:r>
                            <a:rPr lang="en-US" sz="1200" kern="0" dirty="0">
                              <a:effectLst/>
                            </a:rPr>
                            <a:t>0</a:t>
                          </a:r>
                          <a:endParaRPr lang="zh-TW" sz="12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tc>
                      <a:txBody>
                        <a:bodyPr/>
                        <a:lstStyle/>
                        <a:p>
                          <a:pPr algn="ctr">
                            <a:spcAft>
                              <a:spcPts val="0"/>
                            </a:spcAft>
                          </a:pPr>
                          <a:r>
                            <a:rPr lang="en-US" sz="1200" kern="0">
                              <a:effectLst/>
                            </a:rPr>
                            <a:t>89.31047</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tc>
                      <a:txBody>
                        <a:bodyPr/>
                        <a:lstStyle/>
                        <a:p>
                          <a:pPr algn="ctr">
                            <a:spcAft>
                              <a:spcPts val="0"/>
                            </a:spcAft>
                          </a:pPr>
                          <a:r>
                            <a:rPr lang="en-US" sz="1200" kern="0">
                              <a:effectLst/>
                            </a:rPr>
                            <a:t>0</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extLst>
                      <a:ext uri="{0D108BD9-81ED-4DB2-BD59-A6C34878D82A}">
                        <a16:rowId xmlns:a16="http://schemas.microsoft.com/office/drawing/2014/main" val="3429516563"/>
                      </a:ext>
                    </a:extLst>
                  </a:tr>
                  <a:tr h="461431">
                    <a:tc>
                      <a:txBody>
                        <a:bodyPr/>
                        <a:lstStyle/>
                        <a:p>
                          <a:endParaRPr lang="zh-TW"/>
                        </a:p>
                      </a:txBody>
                      <a:tcPr marL="17780" marR="17780" marT="0" marB="0" anchor="ctr">
                        <a:blipFill>
                          <a:blip r:embed="rId3"/>
                          <a:stretch>
                            <a:fillRect l="-741" t="-172368" r="-675556" b="-402632"/>
                          </a:stretch>
                        </a:blipFill>
                      </a:tcPr>
                    </a:tc>
                    <a:tc>
                      <a:txBody>
                        <a:bodyPr/>
                        <a:lstStyle/>
                        <a:p>
                          <a:endParaRPr lang="zh-TW"/>
                        </a:p>
                      </a:txBody>
                      <a:tcPr marL="17780" marR="17780" marT="0" marB="0" anchor="ctr">
                        <a:blipFill>
                          <a:blip r:embed="rId3"/>
                          <a:stretch>
                            <a:fillRect l="-85000" t="-172368" r="-470000" b="-402632"/>
                          </a:stretch>
                        </a:blipFill>
                      </a:tcPr>
                    </a:tc>
                    <a:tc>
                      <a:txBody>
                        <a:bodyPr/>
                        <a:lstStyle/>
                        <a:p>
                          <a:pPr algn="ctr">
                            <a:spcAft>
                              <a:spcPts val="0"/>
                            </a:spcAft>
                          </a:pPr>
                          <a:r>
                            <a:rPr lang="en-US" sz="1200" kern="0">
                              <a:effectLst/>
                            </a:rPr>
                            <a:t>89.31048</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tc>
                      <a:txBody>
                        <a:bodyPr/>
                        <a:lstStyle/>
                        <a:p>
                          <a:endParaRPr lang="zh-TW"/>
                        </a:p>
                      </a:txBody>
                      <a:tcPr marL="17780" marR="17780" marT="0" marB="0" anchor="ctr">
                        <a:blipFill>
                          <a:blip r:embed="rId3"/>
                          <a:stretch>
                            <a:fillRect l="-256897" t="-172368" r="-245402" b="-402632"/>
                          </a:stretch>
                        </a:blipFill>
                      </a:tcPr>
                    </a:tc>
                    <a:tc>
                      <a:txBody>
                        <a:bodyPr/>
                        <a:lstStyle/>
                        <a:p>
                          <a:pPr algn="ctr">
                            <a:spcAft>
                              <a:spcPts val="0"/>
                            </a:spcAft>
                          </a:pPr>
                          <a:r>
                            <a:rPr lang="en-US" sz="1200" kern="0">
                              <a:effectLst/>
                            </a:rPr>
                            <a:t>-0.49995</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tc>
                      <a:txBody>
                        <a:bodyPr/>
                        <a:lstStyle/>
                        <a:p>
                          <a:pPr algn="ctr">
                            <a:spcAft>
                              <a:spcPts val="0"/>
                            </a:spcAft>
                          </a:pPr>
                          <a:r>
                            <a:rPr lang="en-US" sz="1200" kern="0">
                              <a:effectLst/>
                            </a:rPr>
                            <a:t>88.49129</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tc>
                      <a:txBody>
                        <a:bodyPr/>
                        <a:lstStyle/>
                        <a:p>
                          <a:pPr algn="ctr">
                            <a:spcAft>
                              <a:spcPts val="0"/>
                            </a:spcAft>
                          </a:pPr>
                          <a:r>
                            <a:rPr lang="en-US" sz="1200" kern="0" dirty="0">
                              <a:effectLst/>
                            </a:rPr>
                            <a:t>-0.05315</a:t>
                          </a:r>
                          <a:endParaRPr lang="zh-TW" sz="12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extLst>
                      <a:ext uri="{0D108BD9-81ED-4DB2-BD59-A6C34878D82A}">
                        <a16:rowId xmlns:a16="http://schemas.microsoft.com/office/drawing/2014/main" val="347717128"/>
                      </a:ext>
                    </a:extLst>
                  </a:tr>
                  <a:tr h="461431">
                    <a:tc>
                      <a:txBody>
                        <a:bodyPr/>
                        <a:lstStyle/>
                        <a:p>
                          <a:endParaRPr lang="zh-TW"/>
                        </a:p>
                      </a:txBody>
                      <a:tcPr marL="17780" marR="17780" marT="0" marB="0" anchor="ctr">
                        <a:blipFill>
                          <a:blip r:embed="rId3"/>
                          <a:stretch>
                            <a:fillRect l="-741" t="-272368" r="-675556" b="-302632"/>
                          </a:stretch>
                        </a:blipFill>
                      </a:tcPr>
                    </a:tc>
                    <a:tc>
                      <a:txBody>
                        <a:bodyPr/>
                        <a:lstStyle/>
                        <a:p>
                          <a:endParaRPr lang="zh-TW"/>
                        </a:p>
                      </a:txBody>
                      <a:tcPr marL="17780" marR="17780" marT="0" marB="0" anchor="ctr">
                        <a:blipFill>
                          <a:blip r:embed="rId3"/>
                          <a:stretch>
                            <a:fillRect l="-85000" t="-272368" r="-470000" b="-302632"/>
                          </a:stretch>
                        </a:blipFill>
                      </a:tcPr>
                    </a:tc>
                    <a:tc>
                      <a:txBody>
                        <a:bodyPr/>
                        <a:lstStyle/>
                        <a:p>
                          <a:pPr algn="ctr">
                            <a:spcAft>
                              <a:spcPts val="0"/>
                            </a:spcAft>
                          </a:pPr>
                          <a:r>
                            <a:rPr lang="en-US" sz="1200" kern="0" dirty="0">
                              <a:effectLst/>
                            </a:rPr>
                            <a:t>89.31147</a:t>
                          </a:r>
                          <a:endParaRPr lang="zh-TW" sz="12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tc>
                      <a:txBody>
                        <a:bodyPr/>
                        <a:lstStyle/>
                        <a:p>
                          <a:endParaRPr lang="zh-TW"/>
                        </a:p>
                      </a:txBody>
                      <a:tcPr marL="17780" marR="17780" marT="0" marB="0" anchor="ctr">
                        <a:blipFill>
                          <a:blip r:embed="rId3"/>
                          <a:stretch>
                            <a:fillRect l="-256897" t="-272368" r="-245402" b="-302632"/>
                          </a:stretch>
                        </a:blipFill>
                      </a:tcPr>
                    </a:tc>
                    <a:tc>
                      <a:txBody>
                        <a:bodyPr/>
                        <a:lstStyle/>
                        <a:p>
                          <a:pPr algn="ctr">
                            <a:spcAft>
                              <a:spcPts val="0"/>
                            </a:spcAft>
                          </a:pPr>
                          <a:r>
                            <a:rPr lang="en-US" sz="1200" kern="0">
                              <a:effectLst/>
                            </a:rPr>
                            <a:t>-4.99945</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tc>
                      <a:txBody>
                        <a:bodyPr/>
                        <a:lstStyle/>
                        <a:p>
                          <a:pPr algn="ctr">
                            <a:spcAft>
                              <a:spcPts val="0"/>
                            </a:spcAft>
                          </a:pPr>
                          <a:r>
                            <a:rPr lang="en-US" sz="1200" kern="0">
                              <a:effectLst/>
                            </a:rPr>
                            <a:t>82.01772</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tc>
                      <a:txBody>
                        <a:bodyPr/>
                        <a:lstStyle/>
                        <a:p>
                          <a:pPr algn="ctr">
                            <a:spcAft>
                              <a:spcPts val="0"/>
                            </a:spcAft>
                          </a:pPr>
                          <a:r>
                            <a:rPr lang="en-US" sz="1200" kern="0">
                              <a:effectLst/>
                            </a:rPr>
                            <a:t>-0.55204</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extLst>
                      <a:ext uri="{0D108BD9-81ED-4DB2-BD59-A6C34878D82A}">
                        <a16:rowId xmlns:a16="http://schemas.microsoft.com/office/drawing/2014/main" val="2865027750"/>
                      </a:ext>
                    </a:extLst>
                  </a:tr>
                  <a:tr h="461431">
                    <a:tc>
                      <a:txBody>
                        <a:bodyPr/>
                        <a:lstStyle/>
                        <a:p>
                          <a:endParaRPr lang="zh-TW"/>
                        </a:p>
                      </a:txBody>
                      <a:tcPr marL="17780" marR="17780" marT="0" marB="0" anchor="ctr">
                        <a:blipFill>
                          <a:blip r:embed="rId3"/>
                          <a:stretch>
                            <a:fillRect l="-741" t="-372368" r="-675556" b="-202632"/>
                          </a:stretch>
                        </a:blipFill>
                      </a:tcPr>
                    </a:tc>
                    <a:tc>
                      <a:txBody>
                        <a:bodyPr/>
                        <a:lstStyle/>
                        <a:p>
                          <a:endParaRPr lang="zh-TW"/>
                        </a:p>
                      </a:txBody>
                      <a:tcPr marL="17780" marR="17780" marT="0" marB="0" anchor="ctr">
                        <a:blipFill>
                          <a:blip r:embed="rId3"/>
                          <a:stretch>
                            <a:fillRect l="-85000" t="-372368" r="-470000" b="-202632"/>
                          </a:stretch>
                        </a:blipFill>
                      </a:tcPr>
                    </a:tc>
                    <a:tc>
                      <a:txBody>
                        <a:bodyPr/>
                        <a:lstStyle/>
                        <a:p>
                          <a:pPr algn="ctr">
                            <a:spcAft>
                              <a:spcPts val="0"/>
                            </a:spcAft>
                          </a:pPr>
                          <a:r>
                            <a:rPr lang="en-US" sz="1200" kern="0" dirty="0">
                              <a:effectLst/>
                            </a:rPr>
                            <a:t>89.33547</a:t>
                          </a:r>
                          <a:endParaRPr lang="zh-TW" sz="12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tc>
                      <a:txBody>
                        <a:bodyPr/>
                        <a:lstStyle/>
                        <a:p>
                          <a:endParaRPr lang="zh-TW"/>
                        </a:p>
                      </a:txBody>
                      <a:tcPr marL="17780" marR="17780" marT="0" marB="0" anchor="ctr">
                        <a:blipFill>
                          <a:blip r:embed="rId3"/>
                          <a:stretch>
                            <a:fillRect l="-256897" t="-372368" r="-245402" b="-202632"/>
                          </a:stretch>
                        </a:blipFill>
                      </a:tcPr>
                    </a:tc>
                    <a:tc>
                      <a:txBody>
                        <a:bodyPr/>
                        <a:lstStyle/>
                        <a:p>
                          <a:pPr algn="ctr">
                            <a:spcAft>
                              <a:spcPts val="0"/>
                            </a:spcAft>
                          </a:pPr>
                          <a:r>
                            <a:rPr lang="en-US" sz="1200" kern="0" dirty="0">
                              <a:effectLst/>
                            </a:rPr>
                            <a:t>-24.9973</a:t>
                          </a:r>
                          <a:endParaRPr lang="zh-TW" sz="12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tc>
                      <a:txBody>
                        <a:bodyPr/>
                        <a:lstStyle/>
                        <a:p>
                          <a:pPr algn="ctr">
                            <a:spcAft>
                              <a:spcPts val="0"/>
                            </a:spcAft>
                          </a:pPr>
                          <a:r>
                            <a:rPr lang="en-US" sz="1200" kern="0">
                              <a:effectLst/>
                            </a:rPr>
                            <a:t>72.82572</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tc>
                      <a:txBody>
                        <a:bodyPr/>
                        <a:lstStyle/>
                        <a:p>
                          <a:pPr algn="ctr">
                            <a:spcAft>
                              <a:spcPts val="0"/>
                            </a:spcAft>
                          </a:pPr>
                          <a:r>
                            <a:rPr lang="en-US" sz="1200" kern="0">
                              <a:effectLst/>
                            </a:rPr>
                            <a:t>-2.92921</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extLst>
                      <a:ext uri="{0D108BD9-81ED-4DB2-BD59-A6C34878D82A}">
                        <a16:rowId xmlns:a16="http://schemas.microsoft.com/office/drawing/2014/main" val="168189831"/>
                      </a:ext>
                    </a:extLst>
                  </a:tr>
                  <a:tr h="461431">
                    <a:tc>
                      <a:txBody>
                        <a:bodyPr/>
                        <a:lstStyle/>
                        <a:p>
                          <a:endParaRPr lang="zh-TW"/>
                        </a:p>
                      </a:txBody>
                      <a:tcPr marL="17780" marR="17780" marT="0" marB="0" anchor="ctr">
                        <a:blipFill>
                          <a:blip r:embed="rId3"/>
                          <a:stretch>
                            <a:fillRect l="-741" t="-472368" r="-675556" b="-102632"/>
                          </a:stretch>
                        </a:blipFill>
                      </a:tcPr>
                    </a:tc>
                    <a:tc>
                      <a:txBody>
                        <a:bodyPr/>
                        <a:lstStyle/>
                        <a:p>
                          <a:endParaRPr lang="zh-TW"/>
                        </a:p>
                      </a:txBody>
                      <a:tcPr marL="17780" marR="17780" marT="0" marB="0" anchor="ctr">
                        <a:blipFill>
                          <a:blip r:embed="rId3"/>
                          <a:stretch>
                            <a:fillRect l="-85000" t="-472368" r="-470000" b="-102632"/>
                          </a:stretch>
                        </a:blipFill>
                      </a:tcPr>
                    </a:tc>
                    <a:tc>
                      <a:txBody>
                        <a:bodyPr/>
                        <a:lstStyle/>
                        <a:p>
                          <a:pPr algn="ctr">
                            <a:spcAft>
                              <a:spcPts val="0"/>
                            </a:spcAft>
                          </a:pPr>
                          <a:r>
                            <a:rPr lang="en-US" sz="1200" kern="0">
                              <a:effectLst/>
                            </a:rPr>
                            <a:t>89.41047</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tc>
                      <a:txBody>
                        <a:bodyPr/>
                        <a:lstStyle/>
                        <a:p>
                          <a:endParaRPr lang="zh-TW"/>
                        </a:p>
                      </a:txBody>
                      <a:tcPr marL="17780" marR="17780" marT="0" marB="0" anchor="ctr">
                        <a:blipFill>
                          <a:blip r:embed="rId3"/>
                          <a:stretch>
                            <a:fillRect l="-256897" t="-472368" r="-245402" b="-102632"/>
                          </a:stretch>
                        </a:blipFill>
                      </a:tcPr>
                    </a:tc>
                    <a:tc>
                      <a:txBody>
                        <a:bodyPr/>
                        <a:lstStyle/>
                        <a:p>
                          <a:pPr algn="ctr">
                            <a:spcAft>
                              <a:spcPts val="0"/>
                            </a:spcAft>
                          </a:pPr>
                          <a:r>
                            <a:rPr lang="en-US" sz="1200" kern="0" dirty="0">
                              <a:effectLst/>
                            </a:rPr>
                            <a:t>-49.9945</a:t>
                          </a:r>
                          <a:endParaRPr lang="zh-TW" sz="12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tc>
                      <a:txBody>
                        <a:bodyPr/>
                        <a:lstStyle/>
                        <a:p>
                          <a:pPr algn="ctr">
                            <a:spcAft>
                              <a:spcPts val="0"/>
                            </a:spcAft>
                          </a:pPr>
                          <a:r>
                            <a:rPr lang="en-US" sz="1200" kern="0">
                              <a:effectLst/>
                            </a:rPr>
                            <a:t>106.2885</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tc>
                      <a:txBody>
                        <a:bodyPr/>
                        <a:lstStyle/>
                        <a:p>
                          <a:pPr algn="ctr">
                            <a:spcAft>
                              <a:spcPts val="0"/>
                            </a:spcAft>
                          </a:pPr>
                          <a:r>
                            <a:rPr lang="en-US" sz="1200" kern="0">
                              <a:effectLst/>
                            </a:rPr>
                            <a:t>-4.8493</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extLst>
                      <a:ext uri="{0D108BD9-81ED-4DB2-BD59-A6C34878D82A}">
                        <a16:rowId xmlns:a16="http://schemas.microsoft.com/office/drawing/2014/main" val="3699180734"/>
                      </a:ext>
                    </a:extLst>
                  </a:tr>
                  <a:tr h="461431">
                    <a:tc>
                      <a:txBody>
                        <a:bodyPr/>
                        <a:lstStyle/>
                        <a:p>
                          <a:endParaRPr lang="zh-TW"/>
                        </a:p>
                      </a:txBody>
                      <a:tcPr marL="17780" marR="17780" marT="0" marB="0" anchor="ctr">
                        <a:blipFill>
                          <a:blip r:embed="rId3"/>
                          <a:stretch>
                            <a:fillRect l="-741" t="-572368" r="-675556" b="-2632"/>
                          </a:stretch>
                        </a:blipFill>
                      </a:tcPr>
                    </a:tc>
                    <a:tc>
                      <a:txBody>
                        <a:bodyPr/>
                        <a:lstStyle/>
                        <a:p>
                          <a:endParaRPr lang="zh-TW"/>
                        </a:p>
                      </a:txBody>
                      <a:tcPr marL="17780" marR="17780" marT="0" marB="0" anchor="ctr">
                        <a:blipFill>
                          <a:blip r:embed="rId3"/>
                          <a:stretch>
                            <a:fillRect l="-85000" t="-572368" r="-470000" b="-2632"/>
                          </a:stretch>
                        </a:blipFill>
                      </a:tcPr>
                    </a:tc>
                    <a:tc>
                      <a:txBody>
                        <a:bodyPr/>
                        <a:lstStyle/>
                        <a:p>
                          <a:pPr algn="ctr">
                            <a:spcAft>
                              <a:spcPts val="0"/>
                            </a:spcAft>
                          </a:pPr>
                          <a:r>
                            <a:rPr lang="en-US" sz="1200" kern="0">
                              <a:effectLst/>
                            </a:rPr>
                            <a:t>99.31007</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tc>
                      <a:txBody>
                        <a:bodyPr/>
                        <a:lstStyle/>
                        <a:p>
                          <a:endParaRPr lang="zh-TW"/>
                        </a:p>
                      </a:txBody>
                      <a:tcPr marL="17780" marR="17780" marT="0" marB="0" anchor="ctr">
                        <a:blipFill>
                          <a:blip r:embed="rId3"/>
                          <a:stretch>
                            <a:fillRect l="-256897" t="-572368" r="-245402" b="-2632"/>
                          </a:stretch>
                        </a:blipFill>
                      </a:tcPr>
                    </a:tc>
                    <a:tc>
                      <a:txBody>
                        <a:bodyPr/>
                        <a:lstStyle/>
                        <a:p>
                          <a:pPr algn="ctr">
                            <a:spcAft>
                              <a:spcPts val="0"/>
                            </a:spcAft>
                          </a:pPr>
                          <a:r>
                            <a:rPr lang="en-US" sz="1200" kern="0" dirty="0">
                              <a:effectLst/>
                            </a:rPr>
                            <a:t>-499.945</a:t>
                          </a:r>
                          <a:endParaRPr lang="zh-TW" sz="12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tc>
                      <a:txBody>
                        <a:bodyPr/>
                        <a:lstStyle/>
                        <a:p>
                          <a:pPr algn="ctr">
                            <a:spcAft>
                              <a:spcPts val="0"/>
                            </a:spcAft>
                          </a:pPr>
                          <a:r>
                            <a:rPr lang="en-US" sz="1200" kern="0" dirty="0">
                              <a:effectLst/>
                            </a:rPr>
                            <a:t>9249.641</a:t>
                          </a:r>
                          <a:endParaRPr lang="zh-TW" sz="12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tc>
                      <a:txBody>
                        <a:bodyPr/>
                        <a:lstStyle/>
                        <a:p>
                          <a:pPr algn="ctr">
                            <a:spcAft>
                              <a:spcPts val="0"/>
                            </a:spcAft>
                          </a:pPr>
                          <a:r>
                            <a:rPr lang="en-US" sz="1200" kern="0" dirty="0">
                              <a:effectLst/>
                            </a:rPr>
                            <a:t>-5.19828</a:t>
                          </a:r>
                          <a:endParaRPr lang="zh-TW" sz="12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extLst>
                      <a:ext uri="{0D108BD9-81ED-4DB2-BD59-A6C34878D82A}">
                        <a16:rowId xmlns:a16="http://schemas.microsoft.com/office/drawing/2014/main" val="1904852679"/>
                      </a:ext>
                    </a:extLst>
                  </a:tr>
                </a:tbl>
              </a:graphicData>
            </a:graphic>
          </p:graphicFrame>
        </mc:Fallback>
      </mc:AlternateContent>
      <mc:AlternateContent xmlns:mc="http://schemas.openxmlformats.org/markup-compatibility/2006" xmlns:a14="http://schemas.microsoft.com/office/drawing/2010/main">
        <mc:Choice Requires="a14">
          <p:sp>
            <p:nvSpPr>
              <p:cNvPr id="4" name="文字方塊 3"/>
              <p:cNvSpPr txBox="1"/>
              <p:nvPr/>
            </p:nvSpPr>
            <p:spPr>
              <a:xfrm>
                <a:off x="171984" y="4932208"/>
                <a:ext cx="8750465" cy="1477328"/>
              </a:xfrm>
              <a:prstGeom prst="rect">
                <a:avLst/>
              </a:prstGeom>
              <a:noFill/>
            </p:spPr>
            <p:txBody>
              <a:bodyPr wrap="square" rtlCol="0">
                <a:spAutoFit/>
              </a:bodyPr>
              <a:lstStyle/>
              <a:p>
                <a:pPr marL="285750" indent="-285750">
                  <a:buFont typeface="Arial" panose="020B0604020202020204" pitchFamily="34" charset="0"/>
                  <a:buChar char="•"/>
                </a:pPr>
                <a:r>
                  <a:rPr lang="en-US" altLang="zh-TW" dirty="0" smtClean="0">
                    <a:solidFill>
                      <a:srgbClr val="C00000"/>
                    </a:solidFill>
                  </a:rPr>
                  <a:t>The </a:t>
                </a:r>
                <a:r>
                  <a:rPr lang="en-US" altLang="zh-TW" dirty="0">
                    <a:solidFill>
                      <a:srgbClr val="C00000"/>
                    </a:solidFill>
                  </a:rPr>
                  <a:t>uniform premium </a:t>
                </a:r>
                <a:r>
                  <a:rPr lang="en-US" altLang="zh-TW" dirty="0" smtClean="0">
                    <a:solidFill>
                      <a:srgbClr val="C00000"/>
                    </a:solidFill>
                  </a:rPr>
                  <a:t>system </a:t>
                </a:r>
                <a:r>
                  <a:rPr lang="en-US" altLang="zh-TW" dirty="0" smtClean="0"/>
                  <a:t>shows, </a:t>
                </a:r>
                <a:r>
                  <a:rPr lang="en-US" altLang="zh-TW" dirty="0"/>
                  <a:t>a </a:t>
                </a:r>
                <a:r>
                  <a:rPr lang="en-US" altLang="zh-TW" dirty="0" smtClean="0"/>
                  <a:t>slight increase in </a:t>
                </a:r>
                <a:r>
                  <a:rPr lang="en-US" altLang="zh-TW" dirty="0"/>
                  <a:t>E(Gain) and </a:t>
                </a:r>
                <a:r>
                  <a:rPr lang="en-US" altLang="zh-TW" dirty="0" err="1" smtClean="0"/>
                  <a:t>Var</a:t>
                </a:r>
                <a:r>
                  <a:rPr lang="en-US" altLang="zh-TW" dirty="0" smtClean="0"/>
                  <a:t>(Gain). </a:t>
                </a:r>
                <a:r>
                  <a:rPr lang="en-US" altLang="zh-TW" dirty="0"/>
                  <a:t>The Sharpe </a:t>
                </a:r>
                <a:r>
                  <a:rPr lang="en-US" altLang="zh-TW" dirty="0" smtClean="0"/>
                  <a:t>ratio </a:t>
                </a:r>
                <a:r>
                  <a:rPr lang="en-US" altLang="zh-TW" dirty="0"/>
                  <a:t>also </a:t>
                </a:r>
                <a:r>
                  <a:rPr lang="en-US" altLang="zh-TW" dirty="0" smtClean="0"/>
                  <a:t>slightly </a:t>
                </a:r>
                <a:r>
                  <a:rPr lang="en-US" altLang="zh-TW" dirty="0"/>
                  <a:t>increases from 0 to about 0.001, indicating that the uniform </a:t>
                </a:r>
                <a:r>
                  <a:rPr lang="en-US" altLang="zh-TW" dirty="0" smtClean="0"/>
                  <a:t>system maintains stability </a:t>
                </a:r>
              </a:p>
              <a:p>
                <a:pPr marL="285750" indent="-285750">
                  <a:buFont typeface="Arial" panose="020B0604020202020204" pitchFamily="34" charset="0"/>
                  <a:buChar char="•"/>
                </a:pPr>
                <a:r>
                  <a:rPr lang="en-US" altLang="zh-TW" dirty="0" smtClean="0">
                    <a:solidFill>
                      <a:srgbClr val="C00000"/>
                    </a:solidFill>
                  </a:rPr>
                  <a:t>The </a:t>
                </a:r>
                <a:r>
                  <a:rPr lang="en-US" altLang="zh-TW" dirty="0">
                    <a:solidFill>
                      <a:srgbClr val="C00000"/>
                    </a:solidFill>
                  </a:rPr>
                  <a:t>individualized premium </a:t>
                </a:r>
                <a:r>
                  <a:rPr lang="en-US" altLang="zh-TW" dirty="0" smtClean="0">
                    <a:solidFill>
                      <a:srgbClr val="C00000"/>
                    </a:solidFill>
                  </a:rPr>
                  <a:t>system </a:t>
                </a:r>
                <a:r>
                  <a:rPr lang="en-US" altLang="zh-TW" dirty="0"/>
                  <a:t>shows significant </a:t>
                </a:r>
                <a:r>
                  <a:rPr lang="en-US" altLang="zh-TW" dirty="0" smtClean="0"/>
                  <a:t>deterioration as </a:t>
                </a:r>
                <a14:m>
                  <m:oMath xmlns:m="http://schemas.openxmlformats.org/officeDocument/2006/math">
                    <m:r>
                      <m:rPr>
                        <m:sty m:val="p"/>
                      </m:rPr>
                      <a:rPr lang="en-US" altLang="zh-TW">
                        <a:latin typeface="Cambria Math" panose="02040503050406030204" pitchFamily="18" charset="0"/>
                      </a:rPr>
                      <m:t>λ</m:t>
                    </m:r>
                  </m:oMath>
                </a14:m>
                <a:r>
                  <a:rPr lang="en-US" altLang="zh-TW" dirty="0" smtClean="0"/>
                  <a:t> </a:t>
                </a:r>
                <a:r>
                  <a:rPr lang="en-US" altLang="zh-TW" dirty="0"/>
                  <a:t>increases</a:t>
                </a:r>
                <a:r>
                  <a:rPr lang="en-US" altLang="zh-TW" dirty="0" smtClean="0"/>
                  <a:t>.</a:t>
                </a:r>
                <a:endParaRPr lang="zh-TW" altLang="zh-TW" dirty="0"/>
              </a:p>
              <a:p>
                <a:endParaRPr lang="zh-TW" altLang="en-US" dirty="0"/>
              </a:p>
            </p:txBody>
          </p:sp>
        </mc:Choice>
        <mc:Fallback xmlns="">
          <p:sp>
            <p:nvSpPr>
              <p:cNvPr id="4" name="文字方塊 3"/>
              <p:cNvSpPr txBox="1">
                <a:spLocks noRot="1" noChangeAspect="1" noMove="1" noResize="1" noEditPoints="1" noAdjustHandles="1" noChangeArrowheads="1" noChangeShapeType="1" noTextEdit="1"/>
              </p:cNvSpPr>
              <p:nvPr/>
            </p:nvSpPr>
            <p:spPr>
              <a:xfrm>
                <a:off x="171984" y="4932208"/>
                <a:ext cx="8750465" cy="1477328"/>
              </a:xfrm>
              <a:prstGeom prst="rect">
                <a:avLst/>
              </a:prstGeom>
              <a:blipFill>
                <a:blip r:embed="rId4"/>
                <a:stretch>
                  <a:fillRect l="-418" t="-2066"/>
                </a:stretch>
              </a:blipFill>
            </p:spPr>
            <p:txBody>
              <a:bodyPr/>
              <a:lstStyle/>
              <a:p>
                <a:r>
                  <a:rPr lang="zh-TW" altLang="en-US">
                    <a:noFill/>
                  </a:rPr>
                  <a:t> </a:t>
                </a:r>
              </a:p>
            </p:txBody>
          </p:sp>
        </mc:Fallback>
      </mc:AlternateContent>
    </p:spTree>
    <p:extLst>
      <p:ext uri="{BB962C8B-B14F-4D97-AF65-F5344CB8AC3E}">
        <p14:creationId xmlns:p14="http://schemas.microsoft.com/office/powerpoint/2010/main" val="3398042368"/>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內容版面配置區 2"/>
              <p:cNvSpPr>
                <a:spLocks noGrp="1"/>
              </p:cNvSpPr>
              <p:nvPr>
                <p:ph idx="1"/>
              </p:nvPr>
            </p:nvSpPr>
            <p:spPr>
              <a:xfrm>
                <a:off x="617520" y="540599"/>
                <a:ext cx="7543801" cy="4023360"/>
              </a:xfrm>
            </p:spPr>
            <p:txBody>
              <a:bodyPr/>
              <a:lstStyle/>
              <a:p>
                <a:r>
                  <a:rPr lang="en-US" altLang="zh-TW" dirty="0"/>
                  <a:t>Table 2: Sensitivity Analysis of </a:t>
                </a:r>
                <a14:m>
                  <m:oMath xmlns:m="http://schemas.openxmlformats.org/officeDocument/2006/math">
                    <m:r>
                      <m:rPr>
                        <m:sty m:val="p"/>
                      </m:rPr>
                      <a:rPr lang="en-US" altLang="zh-TW">
                        <a:latin typeface="Cambria Math" panose="02040503050406030204" pitchFamily="18" charset="0"/>
                      </a:rPr>
                      <m:t>E</m:t>
                    </m:r>
                    <m:r>
                      <a:rPr lang="en-US" altLang="zh-TW">
                        <a:latin typeface="Cambria Math" panose="02040503050406030204" pitchFamily="18" charset="0"/>
                      </a:rPr>
                      <m:t>(</m:t>
                    </m:r>
                    <m:r>
                      <m:rPr>
                        <m:sty m:val="p"/>
                      </m:rPr>
                      <a:rPr lang="en-US" altLang="zh-TW">
                        <a:latin typeface="Cambria Math" panose="02040503050406030204" pitchFamily="18" charset="0"/>
                      </a:rPr>
                      <m:t>N</m:t>
                    </m:r>
                    <m:r>
                      <a:rPr lang="en-US" altLang="zh-TW">
                        <a:latin typeface="Cambria Math" panose="02040503050406030204" pitchFamily="18" charset="0"/>
                      </a:rPr>
                      <m:t>)</m:t>
                    </m:r>
                  </m:oMath>
                </a14:m>
                <a:endParaRPr lang="zh-TW" altLang="zh-TW" dirty="0"/>
              </a:p>
              <a:p>
                <a:endParaRPr lang="zh-TW" altLang="en-US" dirty="0"/>
              </a:p>
            </p:txBody>
          </p:sp>
        </mc:Choice>
        <mc:Fallback xmlns="">
          <p:sp>
            <p:nvSpPr>
              <p:cNvPr id="3" name="內容版面配置區 2"/>
              <p:cNvSpPr>
                <a:spLocks noGrp="1" noRot="1" noChangeAspect="1" noMove="1" noResize="1" noEditPoints="1" noAdjustHandles="1" noChangeArrowheads="1" noChangeShapeType="1" noTextEdit="1"/>
              </p:cNvSpPr>
              <p:nvPr>
                <p:ph idx="1"/>
              </p:nvPr>
            </p:nvSpPr>
            <p:spPr>
              <a:xfrm>
                <a:off x="617520" y="540599"/>
                <a:ext cx="7543801" cy="4023360"/>
              </a:xfrm>
              <a:blipFill>
                <a:blip r:embed="rId2"/>
                <a:stretch>
                  <a:fillRect l="-808" t="-1667"/>
                </a:stretch>
              </a:blipFill>
            </p:spPr>
            <p:txBody>
              <a:bodyPr/>
              <a:lstStyle/>
              <a:p>
                <a:r>
                  <a:rPr lang="zh-TW" altLang="en-US">
                    <a:noFill/>
                  </a:rPr>
                  <a:t> </a:t>
                </a:r>
              </a:p>
            </p:txBody>
          </p:sp>
        </mc:Fallback>
      </mc:AlternateContent>
      <mc:AlternateContent xmlns:mc="http://schemas.openxmlformats.org/markup-compatibility/2006" xmlns:a14="http://schemas.microsoft.com/office/drawing/2010/main">
        <mc:Choice Requires="a14">
          <p:graphicFrame>
            <p:nvGraphicFramePr>
              <p:cNvPr id="4" name="表格 3"/>
              <p:cNvGraphicFramePr>
                <a:graphicFrameLocks noGrp="1"/>
              </p:cNvGraphicFramePr>
              <p:nvPr>
                <p:extLst>
                  <p:ext uri="{D42A27DB-BD31-4B8C-83A1-F6EECF244321}">
                    <p14:modId xmlns:p14="http://schemas.microsoft.com/office/powerpoint/2010/main" val="2571673152"/>
                  </p:ext>
                </p:extLst>
              </p:nvPr>
            </p:nvGraphicFramePr>
            <p:xfrm>
              <a:off x="991638" y="998849"/>
              <a:ext cx="6795564" cy="3041288"/>
            </p:xfrm>
            <a:graphic>
              <a:graphicData uri="http://schemas.openxmlformats.org/drawingml/2006/table">
                <a:tbl>
                  <a:tblPr firstRow="1" firstCol="1" bandRow="1">
                    <a:tableStyleId>{5C22544A-7EE6-4342-B048-85BDC9FD1C3A}</a:tableStyleId>
                  </a:tblPr>
                  <a:tblGrid>
                    <a:gridCol w="879604">
                      <a:extLst>
                        <a:ext uri="{9D8B030D-6E8A-4147-A177-3AD203B41FA5}">
                          <a16:colId xmlns:a16="http://schemas.microsoft.com/office/drawing/2014/main" val="3609718127"/>
                        </a:ext>
                      </a:extLst>
                    </a:gridCol>
                    <a:gridCol w="1043417">
                      <a:extLst>
                        <a:ext uri="{9D8B030D-6E8A-4147-A177-3AD203B41FA5}">
                          <a16:colId xmlns:a16="http://schemas.microsoft.com/office/drawing/2014/main" val="1228829132"/>
                        </a:ext>
                      </a:extLst>
                    </a:gridCol>
                    <a:gridCol w="1034514">
                      <a:extLst>
                        <a:ext uri="{9D8B030D-6E8A-4147-A177-3AD203B41FA5}">
                          <a16:colId xmlns:a16="http://schemas.microsoft.com/office/drawing/2014/main" val="2725856488"/>
                        </a:ext>
                      </a:extLst>
                    </a:gridCol>
                    <a:gridCol w="961510">
                      <a:extLst>
                        <a:ext uri="{9D8B030D-6E8A-4147-A177-3AD203B41FA5}">
                          <a16:colId xmlns:a16="http://schemas.microsoft.com/office/drawing/2014/main" val="4059708807"/>
                        </a:ext>
                      </a:extLst>
                    </a:gridCol>
                    <a:gridCol w="927680">
                      <a:extLst>
                        <a:ext uri="{9D8B030D-6E8A-4147-A177-3AD203B41FA5}">
                          <a16:colId xmlns:a16="http://schemas.microsoft.com/office/drawing/2014/main" val="722311325"/>
                        </a:ext>
                      </a:extLst>
                    </a:gridCol>
                    <a:gridCol w="1034514">
                      <a:extLst>
                        <a:ext uri="{9D8B030D-6E8A-4147-A177-3AD203B41FA5}">
                          <a16:colId xmlns:a16="http://schemas.microsoft.com/office/drawing/2014/main" val="3899717085"/>
                        </a:ext>
                      </a:extLst>
                    </a:gridCol>
                    <a:gridCol w="914325">
                      <a:extLst>
                        <a:ext uri="{9D8B030D-6E8A-4147-A177-3AD203B41FA5}">
                          <a16:colId xmlns:a16="http://schemas.microsoft.com/office/drawing/2014/main" val="249691821"/>
                        </a:ext>
                      </a:extLst>
                    </a:gridCol>
                  </a:tblGrid>
                  <a:tr h="380161">
                    <a:tc>
                      <a:txBody>
                        <a:bodyPr/>
                        <a:lstStyle/>
                        <a:p>
                          <a:endParaRPr lang="zh-TW" sz="1200" kern="100">
                            <a:effectLst/>
                            <a:latin typeface="Calibri" panose="020F0502020204030204" pitchFamily="34" charset="0"/>
                            <a:cs typeface="Times New Roman" panose="02020603050405020304" pitchFamily="18" charset="0"/>
                          </a:endParaRPr>
                        </a:p>
                      </a:txBody>
                      <a:tcPr marL="17780" marR="17780" marT="0" marB="0" anchor="ctr"/>
                    </a:tc>
                    <a:tc gridSpan="3">
                      <a:txBody>
                        <a:bodyPr/>
                        <a:lstStyle/>
                        <a:p>
                          <a:pPr algn="ctr">
                            <a:spcAft>
                              <a:spcPts val="0"/>
                            </a:spcAft>
                          </a:pPr>
                          <a:r>
                            <a:rPr lang="en-US" sz="1200" kern="0" dirty="0">
                              <a:effectLst/>
                            </a:rPr>
                            <a:t>Uniform Premium</a:t>
                          </a:r>
                          <a:endParaRPr lang="zh-TW" sz="12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tc hMerge="1">
                      <a:txBody>
                        <a:bodyPr/>
                        <a:lstStyle/>
                        <a:p>
                          <a:endParaRPr lang="zh-TW" altLang="en-US"/>
                        </a:p>
                      </a:txBody>
                      <a:tcPr/>
                    </a:tc>
                    <a:tc hMerge="1">
                      <a:txBody>
                        <a:bodyPr/>
                        <a:lstStyle/>
                        <a:p>
                          <a:endParaRPr lang="zh-TW" altLang="en-US"/>
                        </a:p>
                      </a:txBody>
                      <a:tcPr/>
                    </a:tc>
                    <a:tc gridSpan="3">
                      <a:txBody>
                        <a:bodyPr/>
                        <a:lstStyle/>
                        <a:p>
                          <a:pPr algn="ctr">
                            <a:spcAft>
                              <a:spcPts val="0"/>
                            </a:spcAft>
                          </a:pPr>
                          <a:r>
                            <a:rPr lang="en-US" sz="1200" kern="0">
                              <a:effectLst/>
                            </a:rPr>
                            <a:t>Individualized Premium</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tc hMerge="1">
                      <a:txBody>
                        <a:bodyPr/>
                        <a:lstStyle/>
                        <a:p>
                          <a:endParaRPr lang="zh-TW" altLang="en-US"/>
                        </a:p>
                      </a:txBody>
                      <a:tcPr/>
                    </a:tc>
                    <a:tc hMerge="1">
                      <a:txBody>
                        <a:bodyPr/>
                        <a:lstStyle/>
                        <a:p>
                          <a:endParaRPr lang="zh-TW" altLang="en-US"/>
                        </a:p>
                      </a:txBody>
                      <a:tcPr/>
                    </a:tc>
                    <a:extLst>
                      <a:ext uri="{0D108BD9-81ED-4DB2-BD59-A6C34878D82A}">
                        <a16:rowId xmlns:a16="http://schemas.microsoft.com/office/drawing/2014/main" val="1634670185"/>
                      </a:ext>
                    </a:extLst>
                  </a:tr>
                  <a:tr h="380161">
                    <a:tc>
                      <a:txBody>
                        <a:bodyPr/>
                        <a:lstStyle/>
                        <a:p>
                          <a:pPr algn="ctr">
                            <a:spcAft>
                              <a:spcPts val="0"/>
                            </a:spcAft>
                          </a:pPr>
                          <a14:m>
                            <m:oMathPara xmlns:m="http://schemas.openxmlformats.org/officeDocument/2006/math">
                              <m:oMathParaPr>
                                <m:jc m:val="centerGroup"/>
                              </m:oMathParaPr>
                              <m:oMath xmlns:m="http://schemas.openxmlformats.org/officeDocument/2006/math">
                                <m:r>
                                  <a:rPr lang="en-US" sz="1200" kern="0">
                                    <a:effectLst/>
                                    <a:latin typeface="Cambria Math" panose="02040503050406030204" pitchFamily="18" charset="0"/>
                                  </a:rPr>
                                  <m:t>𝐸</m:t>
                                </m:r>
                                <m:r>
                                  <a:rPr lang="en-US" sz="1200" kern="0">
                                    <a:effectLst/>
                                    <a:latin typeface="Cambria Math" panose="02040503050406030204" pitchFamily="18" charset="0"/>
                                  </a:rPr>
                                  <m:t>(</m:t>
                                </m:r>
                                <m:r>
                                  <a:rPr lang="en-US" sz="1200" kern="0">
                                    <a:effectLst/>
                                    <a:latin typeface="Cambria Math" panose="02040503050406030204" pitchFamily="18" charset="0"/>
                                  </a:rPr>
                                  <m:t>𝑁</m:t>
                                </m:r>
                                <m:r>
                                  <a:rPr lang="en-US" sz="1200" kern="0">
                                    <a:effectLst/>
                                    <a:latin typeface="Cambria Math" panose="02040503050406030204" pitchFamily="18" charset="0"/>
                                  </a:rPr>
                                  <m:t>)</m:t>
                                </m:r>
                              </m:oMath>
                            </m:oMathPara>
                          </a14:m>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tc>
                      <a:txBody>
                        <a:bodyPr/>
                        <a:lstStyle/>
                        <a:p>
                          <a:pPr algn="ctr">
                            <a:spcAft>
                              <a:spcPts val="0"/>
                            </a:spcAft>
                          </a:pPr>
                          <a14:m>
                            <m:oMathPara xmlns:m="http://schemas.openxmlformats.org/officeDocument/2006/math">
                              <m:oMathParaPr>
                                <m:jc m:val="centerGroup"/>
                              </m:oMathParaPr>
                              <m:oMath xmlns:m="http://schemas.openxmlformats.org/officeDocument/2006/math">
                                <m:r>
                                  <a:rPr lang="en-US" sz="1200" kern="0">
                                    <a:effectLst/>
                                    <a:latin typeface="Cambria Math" panose="02040503050406030204" pitchFamily="18" charset="0"/>
                                  </a:rPr>
                                  <m:t>𝐸</m:t>
                                </m:r>
                                <m:r>
                                  <a:rPr lang="en-US" sz="1200" kern="0">
                                    <a:effectLst/>
                                    <a:latin typeface="Cambria Math" panose="02040503050406030204" pitchFamily="18" charset="0"/>
                                  </a:rPr>
                                  <m:t>(</m:t>
                                </m:r>
                                <m:r>
                                  <a:rPr lang="en-US" sz="1200" kern="0">
                                    <a:effectLst/>
                                    <a:latin typeface="Cambria Math" panose="02040503050406030204" pitchFamily="18" charset="0"/>
                                  </a:rPr>
                                  <m:t>𝐺𝑎𝑖𝑛</m:t>
                                </m:r>
                                <m:r>
                                  <a:rPr lang="en-US" sz="1200" kern="0">
                                    <a:effectLst/>
                                    <a:latin typeface="Cambria Math" panose="02040503050406030204" pitchFamily="18" charset="0"/>
                                  </a:rPr>
                                  <m:t>)</m:t>
                                </m:r>
                              </m:oMath>
                            </m:oMathPara>
                          </a14:m>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tc>
                      <a:txBody>
                        <a:bodyPr/>
                        <a:lstStyle/>
                        <a:p>
                          <a:pPr algn="ctr">
                            <a:spcAft>
                              <a:spcPts val="0"/>
                            </a:spcAft>
                          </a:pPr>
                          <a14:m>
                            <m:oMathPara xmlns:m="http://schemas.openxmlformats.org/officeDocument/2006/math">
                              <m:oMathParaPr>
                                <m:jc m:val="centerGroup"/>
                              </m:oMathParaPr>
                              <m:oMath xmlns:m="http://schemas.openxmlformats.org/officeDocument/2006/math">
                                <m:r>
                                  <a:rPr lang="en-US" sz="1200" kern="0">
                                    <a:effectLst/>
                                    <a:latin typeface="Cambria Math" panose="02040503050406030204" pitchFamily="18" charset="0"/>
                                  </a:rPr>
                                  <m:t>𝑉𝑎𝑟</m:t>
                                </m:r>
                                <m:r>
                                  <a:rPr lang="en-US" sz="1200" kern="0">
                                    <a:effectLst/>
                                    <a:latin typeface="Cambria Math" panose="02040503050406030204" pitchFamily="18" charset="0"/>
                                  </a:rPr>
                                  <m:t>(</m:t>
                                </m:r>
                                <m:r>
                                  <a:rPr lang="en-US" sz="1200" kern="0">
                                    <a:effectLst/>
                                    <a:latin typeface="Cambria Math" panose="02040503050406030204" pitchFamily="18" charset="0"/>
                                  </a:rPr>
                                  <m:t>𝐺𝑎𝑖𝑛</m:t>
                                </m:r>
                                <m:r>
                                  <a:rPr lang="en-US" sz="1200" kern="0">
                                    <a:effectLst/>
                                    <a:latin typeface="Cambria Math" panose="02040503050406030204" pitchFamily="18" charset="0"/>
                                  </a:rPr>
                                  <m:t>)</m:t>
                                </m:r>
                              </m:oMath>
                            </m:oMathPara>
                          </a14:m>
                          <a:endParaRPr lang="zh-TW" sz="12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tc>
                      <a:txBody>
                        <a:bodyPr/>
                        <a:lstStyle/>
                        <a:p>
                          <a:pPr algn="ctr">
                            <a:spcAft>
                              <a:spcPts val="0"/>
                            </a:spcAft>
                          </a:pPr>
                          <a:r>
                            <a:rPr lang="en-US" sz="1200" kern="0">
                              <a:effectLst/>
                            </a:rPr>
                            <a:t>Sharpe</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tc>
                      <a:txBody>
                        <a:bodyPr/>
                        <a:lstStyle/>
                        <a:p>
                          <a:pPr algn="ctr">
                            <a:spcAft>
                              <a:spcPts val="0"/>
                            </a:spcAft>
                          </a:pPr>
                          <a14:m>
                            <m:oMathPara xmlns:m="http://schemas.openxmlformats.org/officeDocument/2006/math">
                              <m:oMathParaPr>
                                <m:jc m:val="centerGroup"/>
                              </m:oMathParaPr>
                              <m:oMath xmlns:m="http://schemas.openxmlformats.org/officeDocument/2006/math">
                                <m:r>
                                  <a:rPr lang="en-US" sz="1200" kern="0">
                                    <a:effectLst/>
                                    <a:latin typeface="Cambria Math" panose="02040503050406030204" pitchFamily="18" charset="0"/>
                                  </a:rPr>
                                  <m:t>𝐸</m:t>
                                </m:r>
                                <m:r>
                                  <a:rPr lang="en-US" sz="1200" kern="0">
                                    <a:effectLst/>
                                    <a:latin typeface="Cambria Math" panose="02040503050406030204" pitchFamily="18" charset="0"/>
                                  </a:rPr>
                                  <m:t>(</m:t>
                                </m:r>
                                <m:r>
                                  <a:rPr lang="en-US" sz="1200" kern="0">
                                    <a:effectLst/>
                                    <a:latin typeface="Cambria Math" panose="02040503050406030204" pitchFamily="18" charset="0"/>
                                  </a:rPr>
                                  <m:t>𝐺𝑎𝑖𝑛</m:t>
                                </m:r>
                                <m:r>
                                  <a:rPr lang="en-US" sz="1200" kern="0">
                                    <a:effectLst/>
                                    <a:latin typeface="Cambria Math" panose="02040503050406030204" pitchFamily="18" charset="0"/>
                                  </a:rPr>
                                  <m:t>)</m:t>
                                </m:r>
                              </m:oMath>
                            </m:oMathPara>
                          </a14:m>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tc>
                      <a:txBody>
                        <a:bodyPr/>
                        <a:lstStyle/>
                        <a:p>
                          <a:pPr algn="ctr">
                            <a:spcAft>
                              <a:spcPts val="0"/>
                            </a:spcAft>
                          </a:pPr>
                          <a14:m>
                            <m:oMathPara xmlns:m="http://schemas.openxmlformats.org/officeDocument/2006/math">
                              <m:oMathParaPr>
                                <m:jc m:val="centerGroup"/>
                              </m:oMathParaPr>
                              <m:oMath xmlns:m="http://schemas.openxmlformats.org/officeDocument/2006/math">
                                <m:r>
                                  <a:rPr lang="en-US" sz="1200" kern="0">
                                    <a:effectLst/>
                                    <a:latin typeface="Cambria Math" panose="02040503050406030204" pitchFamily="18" charset="0"/>
                                  </a:rPr>
                                  <m:t>𝑉𝑎𝑟</m:t>
                                </m:r>
                                <m:r>
                                  <a:rPr lang="en-US" sz="1200" kern="0">
                                    <a:effectLst/>
                                    <a:latin typeface="Cambria Math" panose="02040503050406030204" pitchFamily="18" charset="0"/>
                                  </a:rPr>
                                  <m:t>(</m:t>
                                </m:r>
                                <m:r>
                                  <a:rPr lang="en-US" sz="1200" kern="0">
                                    <a:effectLst/>
                                    <a:latin typeface="Cambria Math" panose="02040503050406030204" pitchFamily="18" charset="0"/>
                                  </a:rPr>
                                  <m:t>𝐺𝑎𝑖𝑛</m:t>
                                </m:r>
                                <m:r>
                                  <a:rPr lang="en-US" sz="1200" kern="0">
                                    <a:effectLst/>
                                    <a:latin typeface="Cambria Math" panose="02040503050406030204" pitchFamily="18" charset="0"/>
                                  </a:rPr>
                                  <m:t>)</m:t>
                                </m:r>
                              </m:oMath>
                            </m:oMathPara>
                          </a14:m>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tc>
                      <a:txBody>
                        <a:bodyPr/>
                        <a:lstStyle/>
                        <a:p>
                          <a:pPr algn="ctr">
                            <a:spcAft>
                              <a:spcPts val="0"/>
                            </a:spcAft>
                          </a:pPr>
                          <a:r>
                            <a:rPr lang="en-US" sz="1200" kern="0">
                              <a:effectLst/>
                            </a:rPr>
                            <a:t>Sharpe</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extLst>
                      <a:ext uri="{0D108BD9-81ED-4DB2-BD59-A6C34878D82A}">
                        <a16:rowId xmlns:a16="http://schemas.microsoft.com/office/drawing/2014/main" val="3781765105"/>
                      </a:ext>
                    </a:extLst>
                  </a:tr>
                  <a:tr h="380161">
                    <a:tc>
                      <a:txBody>
                        <a:bodyPr/>
                        <a:lstStyle/>
                        <a:p>
                          <a:pPr algn="ctr">
                            <a:spcAft>
                              <a:spcPts val="0"/>
                            </a:spcAft>
                          </a:pPr>
                          <a:r>
                            <a:rPr lang="en-US" sz="1200" kern="100">
                              <a:effectLst/>
                            </a:rPr>
                            <a:t>100</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tc>
                      <a:txBody>
                        <a:bodyPr/>
                        <a:lstStyle/>
                        <a:p>
                          <a:pPr algn="ctr">
                            <a:spcAft>
                              <a:spcPts val="0"/>
                            </a:spcAft>
                          </a:pPr>
                          <a:r>
                            <a:rPr lang="en-US" sz="1200" kern="100">
                              <a:effectLst/>
                            </a:rPr>
                            <a:t>0.001</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tc>
                      <a:txBody>
                        <a:bodyPr/>
                        <a:lstStyle/>
                        <a:p>
                          <a:pPr algn="ctr">
                            <a:spcAft>
                              <a:spcPts val="0"/>
                            </a:spcAft>
                          </a:pPr>
                          <a:r>
                            <a:rPr lang="en-US" sz="1200" kern="100">
                              <a:effectLst/>
                            </a:rPr>
                            <a:t>0.823882</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tc>
                      <a:txBody>
                        <a:bodyPr/>
                        <a:lstStyle/>
                        <a:p>
                          <a:pPr algn="ctr">
                            <a:spcAft>
                              <a:spcPts val="0"/>
                            </a:spcAft>
                          </a:pPr>
                          <a:r>
                            <a:rPr lang="en-US" sz="1200" kern="100">
                              <a:effectLst/>
                            </a:rPr>
                            <a:t>0.001102</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tc>
                      <a:txBody>
                        <a:bodyPr/>
                        <a:lstStyle/>
                        <a:p>
                          <a:pPr>
                            <a:spcAft>
                              <a:spcPts val="0"/>
                            </a:spcAft>
                            <a:tabLst>
                              <a:tab pos="251460" algn="dec"/>
                            </a:tabLst>
                          </a:pPr>
                          <a:r>
                            <a:rPr lang="en-US" sz="1200" kern="100">
                              <a:effectLst/>
                            </a:rPr>
                            <a:t>-0.00445</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tc>
                      <a:txBody>
                        <a:bodyPr/>
                        <a:lstStyle/>
                        <a:p>
                          <a:pPr algn="ctr">
                            <a:spcAft>
                              <a:spcPts val="0"/>
                            </a:spcAft>
                          </a:pPr>
                          <a:r>
                            <a:rPr lang="en-US" sz="1200" kern="100">
                              <a:effectLst/>
                            </a:rPr>
                            <a:t>0.004645</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tc>
                      <a:txBody>
                        <a:bodyPr/>
                        <a:lstStyle/>
                        <a:p>
                          <a:pPr algn="ctr">
                            <a:spcAft>
                              <a:spcPts val="0"/>
                            </a:spcAft>
                          </a:pPr>
                          <a:r>
                            <a:rPr lang="en-US" sz="1200" kern="100">
                              <a:effectLst/>
                            </a:rPr>
                            <a:t>-0.06529</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extLst>
                      <a:ext uri="{0D108BD9-81ED-4DB2-BD59-A6C34878D82A}">
                        <a16:rowId xmlns:a16="http://schemas.microsoft.com/office/drawing/2014/main" val="3981249799"/>
                      </a:ext>
                    </a:extLst>
                  </a:tr>
                  <a:tr h="380161">
                    <a:tc>
                      <a:txBody>
                        <a:bodyPr/>
                        <a:lstStyle/>
                        <a:p>
                          <a:pPr algn="ctr">
                            <a:spcAft>
                              <a:spcPts val="0"/>
                            </a:spcAft>
                          </a:pPr>
                          <a:r>
                            <a:rPr lang="en-US" sz="1200" kern="100">
                              <a:effectLst/>
                            </a:rPr>
                            <a:t>500</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tc>
                      <a:txBody>
                        <a:bodyPr/>
                        <a:lstStyle/>
                        <a:p>
                          <a:pPr algn="ctr">
                            <a:spcAft>
                              <a:spcPts val="0"/>
                            </a:spcAft>
                          </a:pPr>
                          <a:r>
                            <a:rPr lang="en-US" sz="1200" kern="100">
                              <a:effectLst/>
                            </a:rPr>
                            <a:t>0.001</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tc>
                      <a:txBody>
                        <a:bodyPr/>
                        <a:lstStyle/>
                        <a:p>
                          <a:pPr algn="ctr">
                            <a:spcAft>
                              <a:spcPts val="0"/>
                            </a:spcAft>
                          </a:pPr>
                          <a:r>
                            <a:rPr lang="en-US" sz="1200" kern="100">
                              <a:effectLst/>
                            </a:rPr>
                            <a:t>4.133336</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tc>
                      <a:txBody>
                        <a:bodyPr/>
                        <a:lstStyle/>
                        <a:p>
                          <a:pPr algn="ctr">
                            <a:spcAft>
                              <a:spcPts val="0"/>
                            </a:spcAft>
                          </a:pPr>
                          <a:r>
                            <a:rPr lang="en-US" sz="1200" kern="100">
                              <a:effectLst/>
                            </a:rPr>
                            <a:t>0.000492</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tc>
                      <a:txBody>
                        <a:bodyPr/>
                        <a:lstStyle/>
                        <a:p>
                          <a:pPr>
                            <a:spcAft>
                              <a:spcPts val="0"/>
                            </a:spcAft>
                            <a:tabLst>
                              <a:tab pos="251460" algn="dec"/>
                            </a:tabLst>
                          </a:pPr>
                          <a:r>
                            <a:rPr lang="en-US" sz="1200" kern="100">
                              <a:effectLst/>
                            </a:rPr>
                            <a:t>-0.12425</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tc>
                      <a:txBody>
                        <a:bodyPr/>
                        <a:lstStyle/>
                        <a:p>
                          <a:pPr algn="ctr">
                            <a:spcAft>
                              <a:spcPts val="0"/>
                            </a:spcAft>
                          </a:pPr>
                          <a:r>
                            <a:rPr lang="en-US" sz="1200" kern="100">
                              <a:effectLst/>
                            </a:rPr>
                            <a:t>0.236741</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tc>
                      <a:txBody>
                        <a:bodyPr/>
                        <a:lstStyle/>
                        <a:p>
                          <a:pPr algn="ctr">
                            <a:spcAft>
                              <a:spcPts val="0"/>
                            </a:spcAft>
                          </a:pPr>
                          <a:r>
                            <a:rPr lang="en-US" sz="1200" kern="100">
                              <a:effectLst/>
                            </a:rPr>
                            <a:t>-0.25536</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extLst>
                      <a:ext uri="{0D108BD9-81ED-4DB2-BD59-A6C34878D82A}">
                        <a16:rowId xmlns:a16="http://schemas.microsoft.com/office/drawing/2014/main" val="2872083990"/>
                      </a:ext>
                    </a:extLst>
                  </a:tr>
                  <a:tr h="380161">
                    <a:tc>
                      <a:txBody>
                        <a:bodyPr/>
                        <a:lstStyle/>
                        <a:p>
                          <a:pPr algn="ctr">
                            <a:spcAft>
                              <a:spcPts val="0"/>
                            </a:spcAft>
                          </a:pPr>
                          <a:r>
                            <a:rPr lang="en-US" sz="1200" kern="100">
                              <a:effectLst/>
                            </a:rPr>
                            <a:t>1000</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tc>
                      <a:txBody>
                        <a:bodyPr/>
                        <a:lstStyle/>
                        <a:p>
                          <a:pPr algn="ctr">
                            <a:spcAft>
                              <a:spcPts val="0"/>
                            </a:spcAft>
                          </a:pPr>
                          <a:r>
                            <a:rPr lang="en-US" sz="1200" kern="100">
                              <a:effectLst/>
                            </a:rPr>
                            <a:t>0.001</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tc>
                      <a:txBody>
                        <a:bodyPr/>
                        <a:lstStyle/>
                        <a:p>
                          <a:pPr algn="ctr">
                            <a:spcAft>
                              <a:spcPts val="0"/>
                            </a:spcAft>
                          </a:pPr>
                          <a:r>
                            <a:rPr lang="en-US" sz="1200" kern="100">
                              <a:effectLst/>
                            </a:rPr>
                            <a:t>8.302106</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tc>
                      <a:txBody>
                        <a:bodyPr/>
                        <a:lstStyle/>
                        <a:p>
                          <a:pPr algn="ctr">
                            <a:spcAft>
                              <a:spcPts val="0"/>
                            </a:spcAft>
                          </a:pPr>
                          <a:r>
                            <a:rPr lang="en-US" sz="1200" kern="100">
                              <a:effectLst/>
                            </a:rPr>
                            <a:t>0.000347</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tc>
                      <a:txBody>
                        <a:bodyPr/>
                        <a:lstStyle/>
                        <a:p>
                          <a:pPr>
                            <a:spcAft>
                              <a:spcPts val="0"/>
                            </a:spcAft>
                            <a:tabLst>
                              <a:tab pos="251460" algn="dec"/>
                            </a:tabLst>
                          </a:pPr>
                          <a:r>
                            <a:rPr lang="en-US" sz="1200" kern="100">
                              <a:effectLst/>
                            </a:rPr>
                            <a:t>-0.499</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tc>
                      <a:txBody>
                        <a:bodyPr/>
                        <a:lstStyle/>
                        <a:p>
                          <a:pPr algn="ctr">
                            <a:spcAft>
                              <a:spcPts val="0"/>
                            </a:spcAft>
                          </a:pPr>
                          <a:r>
                            <a:rPr lang="en-US" sz="1200" kern="100">
                              <a:effectLst/>
                            </a:rPr>
                            <a:t>1.007911</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tc>
                      <a:txBody>
                        <a:bodyPr/>
                        <a:lstStyle/>
                        <a:p>
                          <a:pPr algn="ctr">
                            <a:spcAft>
                              <a:spcPts val="0"/>
                            </a:spcAft>
                          </a:pPr>
                          <a:r>
                            <a:rPr lang="en-US" sz="1200" kern="100">
                              <a:effectLst/>
                            </a:rPr>
                            <a:t>-0.49704</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extLst>
                      <a:ext uri="{0D108BD9-81ED-4DB2-BD59-A6C34878D82A}">
                        <a16:rowId xmlns:a16="http://schemas.microsoft.com/office/drawing/2014/main" val="3164252955"/>
                      </a:ext>
                    </a:extLst>
                  </a:tr>
                  <a:tr h="380161">
                    <a:tc>
                      <a:txBody>
                        <a:bodyPr/>
                        <a:lstStyle/>
                        <a:p>
                          <a:pPr algn="ctr">
                            <a:spcAft>
                              <a:spcPts val="0"/>
                            </a:spcAft>
                          </a:pPr>
                          <a:r>
                            <a:rPr lang="en-US" sz="1200" kern="100">
                              <a:effectLst/>
                            </a:rPr>
                            <a:t>2500</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tc>
                      <a:txBody>
                        <a:bodyPr/>
                        <a:lstStyle/>
                        <a:p>
                          <a:pPr algn="ctr">
                            <a:spcAft>
                              <a:spcPts val="0"/>
                            </a:spcAft>
                          </a:pPr>
                          <a:r>
                            <a:rPr lang="en-US" sz="1200" kern="100">
                              <a:effectLst/>
                            </a:rPr>
                            <a:t>0.001</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tc>
                      <a:txBody>
                        <a:bodyPr/>
                        <a:lstStyle/>
                        <a:p>
                          <a:pPr algn="ctr">
                            <a:spcAft>
                              <a:spcPts val="0"/>
                            </a:spcAft>
                          </a:pPr>
                          <a:r>
                            <a:rPr lang="en-US" sz="1200" kern="100">
                              <a:effectLst/>
                            </a:rPr>
                            <a:t>21.02142</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tc>
                      <a:txBody>
                        <a:bodyPr/>
                        <a:lstStyle/>
                        <a:p>
                          <a:pPr algn="ctr">
                            <a:spcAft>
                              <a:spcPts val="0"/>
                            </a:spcAft>
                          </a:pPr>
                          <a:r>
                            <a:rPr lang="en-US" sz="1200" kern="100">
                              <a:effectLst/>
                            </a:rPr>
                            <a:t>0.000218</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tc>
                      <a:txBody>
                        <a:bodyPr/>
                        <a:lstStyle/>
                        <a:p>
                          <a:pPr>
                            <a:spcAft>
                              <a:spcPts val="0"/>
                            </a:spcAft>
                            <a:tabLst>
                              <a:tab pos="251460" algn="dec"/>
                            </a:tabLst>
                          </a:pPr>
                          <a:r>
                            <a:rPr lang="en-US" sz="1200" kern="100">
                              <a:effectLst/>
                            </a:rPr>
                            <a:t>-3.12325</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tc>
                      <a:txBody>
                        <a:bodyPr/>
                        <a:lstStyle/>
                        <a:p>
                          <a:pPr algn="ctr">
                            <a:spcAft>
                              <a:spcPts val="0"/>
                            </a:spcAft>
                          </a:pPr>
                          <a:r>
                            <a:rPr lang="en-US" sz="1200" kern="100">
                              <a:effectLst/>
                            </a:rPr>
                            <a:t>6.528422</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tc>
                      <a:txBody>
                        <a:bodyPr/>
                        <a:lstStyle/>
                        <a:p>
                          <a:pPr algn="ctr">
                            <a:spcAft>
                              <a:spcPts val="0"/>
                            </a:spcAft>
                          </a:pPr>
                          <a:r>
                            <a:rPr lang="en-US" sz="1200" kern="100">
                              <a:effectLst/>
                            </a:rPr>
                            <a:t>-1.22237</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extLst>
                      <a:ext uri="{0D108BD9-81ED-4DB2-BD59-A6C34878D82A}">
                        <a16:rowId xmlns:a16="http://schemas.microsoft.com/office/drawing/2014/main" val="3622486074"/>
                      </a:ext>
                    </a:extLst>
                  </a:tr>
                  <a:tr h="380161">
                    <a:tc>
                      <a:txBody>
                        <a:bodyPr/>
                        <a:lstStyle/>
                        <a:p>
                          <a:pPr algn="ctr">
                            <a:spcAft>
                              <a:spcPts val="0"/>
                            </a:spcAft>
                          </a:pPr>
                          <a:r>
                            <a:rPr lang="en-US" sz="1200" kern="100">
                              <a:effectLst/>
                            </a:rPr>
                            <a:t>5000</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tc>
                      <a:txBody>
                        <a:bodyPr/>
                        <a:lstStyle/>
                        <a:p>
                          <a:pPr algn="ctr">
                            <a:spcAft>
                              <a:spcPts val="0"/>
                            </a:spcAft>
                          </a:pPr>
                          <a:r>
                            <a:rPr lang="en-US" sz="1200" kern="100">
                              <a:effectLst/>
                            </a:rPr>
                            <a:t>0.001</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tc>
                      <a:txBody>
                        <a:bodyPr/>
                        <a:lstStyle/>
                        <a:p>
                          <a:pPr algn="ctr">
                            <a:spcAft>
                              <a:spcPts val="0"/>
                            </a:spcAft>
                          </a:pPr>
                          <a:r>
                            <a:rPr lang="en-US" sz="1200" kern="100">
                              <a:effectLst/>
                            </a:rPr>
                            <a:t>42.93027</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tc>
                      <a:txBody>
                        <a:bodyPr/>
                        <a:lstStyle/>
                        <a:p>
                          <a:pPr algn="ctr">
                            <a:spcAft>
                              <a:spcPts val="0"/>
                            </a:spcAft>
                          </a:pPr>
                          <a:r>
                            <a:rPr lang="en-US" sz="1200" kern="100">
                              <a:effectLst/>
                            </a:rPr>
                            <a:t>0.000153</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tc>
                      <a:txBody>
                        <a:bodyPr/>
                        <a:lstStyle/>
                        <a:p>
                          <a:pPr>
                            <a:spcAft>
                              <a:spcPts val="0"/>
                            </a:spcAft>
                            <a:tabLst>
                              <a:tab pos="251460" algn="dec"/>
                            </a:tabLst>
                          </a:pPr>
                          <a:r>
                            <a:rPr lang="en-US" sz="1200" kern="100">
                              <a:effectLst/>
                            </a:rPr>
                            <a:t>-12.497</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tc>
                      <a:txBody>
                        <a:bodyPr/>
                        <a:lstStyle/>
                        <a:p>
                          <a:pPr algn="ctr">
                            <a:spcAft>
                              <a:spcPts val="0"/>
                            </a:spcAft>
                          </a:pPr>
                          <a:r>
                            <a:rPr lang="en-US" sz="1200" kern="100">
                              <a:effectLst/>
                            </a:rPr>
                            <a:t>26.41927</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tc>
                      <a:txBody>
                        <a:bodyPr/>
                        <a:lstStyle/>
                        <a:p>
                          <a:pPr algn="ctr">
                            <a:spcAft>
                              <a:spcPts val="0"/>
                            </a:spcAft>
                          </a:pPr>
                          <a:r>
                            <a:rPr lang="en-US" sz="1200" kern="100">
                              <a:effectLst/>
                            </a:rPr>
                            <a:t>-2.43134</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extLst>
                      <a:ext uri="{0D108BD9-81ED-4DB2-BD59-A6C34878D82A}">
                        <a16:rowId xmlns:a16="http://schemas.microsoft.com/office/drawing/2014/main" val="2014475328"/>
                      </a:ext>
                    </a:extLst>
                  </a:tr>
                  <a:tr h="380161">
                    <a:tc>
                      <a:txBody>
                        <a:bodyPr/>
                        <a:lstStyle/>
                        <a:p>
                          <a:pPr algn="ctr">
                            <a:spcAft>
                              <a:spcPts val="0"/>
                            </a:spcAft>
                          </a:pPr>
                          <a:r>
                            <a:rPr lang="en-US" sz="1200" kern="100">
                              <a:effectLst/>
                            </a:rPr>
                            <a:t>10000</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tc>
                      <a:txBody>
                        <a:bodyPr/>
                        <a:lstStyle/>
                        <a:p>
                          <a:pPr algn="ctr">
                            <a:spcAft>
                              <a:spcPts val="0"/>
                            </a:spcAft>
                          </a:pPr>
                          <a:r>
                            <a:rPr lang="en-US" sz="1200" kern="100">
                              <a:effectLst/>
                            </a:rPr>
                            <a:t>0.001</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tc>
                      <a:txBody>
                        <a:bodyPr/>
                        <a:lstStyle/>
                        <a:p>
                          <a:pPr algn="ctr">
                            <a:spcAft>
                              <a:spcPts val="0"/>
                            </a:spcAft>
                          </a:pPr>
                          <a:r>
                            <a:rPr lang="en-US" sz="1200" kern="100">
                              <a:effectLst/>
                            </a:rPr>
                            <a:t>89.41047</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tc>
                      <a:txBody>
                        <a:bodyPr/>
                        <a:lstStyle/>
                        <a:p>
                          <a:pPr algn="ctr">
                            <a:spcAft>
                              <a:spcPts val="0"/>
                            </a:spcAft>
                          </a:pPr>
                          <a:r>
                            <a:rPr lang="en-US" sz="1200" kern="100">
                              <a:effectLst/>
                            </a:rPr>
                            <a:t>0.000106</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tc>
                      <a:txBody>
                        <a:bodyPr/>
                        <a:lstStyle/>
                        <a:p>
                          <a:pPr>
                            <a:spcAft>
                              <a:spcPts val="0"/>
                            </a:spcAft>
                            <a:tabLst>
                              <a:tab pos="251460" algn="dec"/>
                            </a:tabLst>
                          </a:pPr>
                          <a:r>
                            <a:rPr lang="en-US" sz="1200" kern="100">
                              <a:effectLst/>
                            </a:rPr>
                            <a:t>-49.9945</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tc>
                      <a:txBody>
                        <a:bodyPr/>
                        <a:lstStyle/>
                        <a:p>
                          <a:pPr algn="ctr">
                            <a:spcAft>
                              <a:spcPts val="0"/>
                            </a:spcAft>
                          </a:pPr>
                          <a:r>
                            <a:rPr lang="en-US" sz="1200" kern="100">
                              <a:effectLst/>
                            </a:rPr>
                            <a:t>106.2885</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tc>
                      <a:txBody>
                        <a:bodyPr/>
                        <a:lstStyle/>
                        <a:p>
                          <a:pPr algn="ctr">
                            <a:spcAft>
                              <a:spcPts val="0"/>
                            </a:spcAft>
                          </a:pPr>
                          <a:r>
                            <a:rPr lang="en-US" sz="1200" kern="100" dirty="0">
                              <a:effectLst/>
                            </a:rPr>
                            <a:t>-4.8493</a:t>
                          </a:r>
                          <a:endParaRPr lang="zh-TW" sz="12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extLst>
                      <a:ext uri="{0D108BD9-81ED-4DB2-BD59-A6C34878D82A}">
                        <a16:rowId xmlns:a16="http://schemas.microsoft.com/office/drawing/2014/main" val="870328941"/>
                      </a:ext>
                    </a:extLst>
                  </a:tr>
                </a:tbl>
              </a:graphicData>
            </a:graphic>
          </p:graphicFrame>
        </mc:Choice>
        <mc:Fallback xmlns="">
          <p:graphicFrame>
            <p:nvGraphicFramePr>
              <p:cNvPr id="4" name="表格 3"/>
              <p:cNvGraphicFramePr>
                <a:graphicFrameLocks noGrp="1"/>
              </p:cNvGraphicFramePr>
              <p:nvPr>
                <p:extLst>
                  <p:ext uri="{D42A27DB-BD31-4B8C-83A1-F6EECF244321}">
                    <p14:modId xmlns:p14="http://schemas.microsoft.com/office/powerpoint/2010/main" val="2571673152"/>
                  </p:ext>
                </p:extLst>
              </p:nvPr>
            </p:nvGraphicFramePr>
            <p:xfrm>
              <a:off x="991638" y="998849"/>
              <a:ext cx="6795564" cy="3041288"/>
            </p:xfrm>
            <a:graphic>
              <a:graphicData uri="http://schemas.openxmlformats.org/drawingml/2006/table">
                <a:tbl>
                  <a:tblPr firstRow="1" firstCol="1" bandRow="1">
                    <a:tableStyleId>{5C22544A-7EE6-4342-B048-85BDC9FD1C3A}</a:tableStyleId>
                  </a:tblPr>
                  <a:tblGrid>
                    <a:gridCol w="879604">
                      <a:extLst>
                        <a:ext uri="{9D8B030D-6E8A-4147-A177-3AD203B41FA5}">
                          <a16:colId xmlns:a16="http://schemas.microsoft.com/office/drawing/2014/main" val="3609718127"/>
                        </a:ext>
                      </a:extLst>
                    </a:gridCol>
                    <a:gridCol w="1043417">
                      <a:extLst>
                        <a:ext uri="{9D8B030D-6E8A-4147-A177-3AD203B41FA5}">
                          <a16:colId xmlns:a16="http://schemas.microsoft.com/office/drawing/2014/main" val="1228829132"/>
                        </a:ext>
                      </a:extLst>
                    </a:gridCol>
                    <a:gridCol w="1034514">
                      <a:extLst>
                        <a:ext uri="{9D8B030D-6E8A-4147-A177-3AD203B41FA5}">
                          <a16:colId xmlns:a16="http://schemas.microsoft.com/office/drawing/2014/main" val="2725856488"/>
                        </a:ext>
                      </a:extLst>
                    </a:gridCol>
                    <a:gridCol w="961510">
                      <a:extLst>
                        <a:ext uri="{9D8B030D-6E8A-4147-A177-3AD203B41FA5}">
                          <a16:colId xmlns:a16="http://schemas.microsoft.com/office/drawing/2014/main" val="4059708807"/>
                        </a:ext>
                      </a:extLst>
                    </a:gridCol>
                    <a:gridCol w="927680">
                      <a:extLst>
                        <a:ext uri="{9D8B030D-6E8A-4147-A177-3AD203B41FA5}">
                          <a16:colId xmlns:a16="http://schemas.microsoft.com/office/drawing/2014/main" val="722311325"/>
                        </a:ext>
                      </a:extLst>
                    </a:gridCol>
                    <a:gridCol w="1034514">
                      <a:extLst>
                        <a:ext uri="{9D8B030D-6E8A-4147-A177-3AD203B41FA5}">
                          <a16:colId xmlns:a16="http://schemas.microsoft.com/office/drawing/2014/main" val="3899717085"/>
                        </a:ext>
                      </a:extLst>
                    </a:gridCol>
                    <a:gridCol w="914325">
                      <a:extLst>
                        <a:ext uri="{9D8B030D-6E8A-4147-A177-3AD203B41FA5}">
                          <a16:colId xmlns:a16="http://schemas.microsoft.com/office/drawing/2014/main" val="249691821"/>
                        </a:ext>
                      </a:extLst>
                    </a:gridCol>
                  </a:tblGrid>
                  <a:tr h="380161">
                    <a:tc>
                      <a:txBody>
                        <a:bodyPr/>
                        <a:lstStyle/>
                        <a:p>
                          <a:endParaRPr lang="zh-TW" sz="1200" kern="100">
                            <a:effectLst/>
                            <a:latin typeface="Calibri" panose="020F0502020204030204" pitchFamily="34" charset="0"/>
                            <a:cs typeface="Times New Roman" panose="02020603050405020304" pitchFamily="18" charset="0"/>
                          </a:endParaRPr>
                        </a:p>
                      </a:txBody>
                      <a:tcPr marL="17780" marR="17780" marT="0" marB="0" anchor="ctr"/>
                    </a:tc>
                    <a:tc gridSpan="3">
                      <a:txBody>
                        <a:bodyPr/>
                        <a:lstStyle/>
                        <a:p>
                          <a:pPr algn="ctr">
                            <a:spcAft>
                              <a:spcPts val="0"/>
                            </a:spcAft>
                          </a:pPr>
                          <a:r>
                            <a:rPr lang="en-US" sz="1200" kern="0" dirty="0">
                              <a:effectLst/>
                            </a:rPr>
                            <a:t>Uniform Premium</a:t>
                          </a:r>
                          <a:endParaRPr lang="zh-TW" sz="12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tc hMerge="1">
                      <a:txBody>
                        <a:bodyPr/>
                        <a:lstStyle/>
                        <a:p>
                          <a:endParaRPr lang="zh-TW" altLang="en-US"/>
                        </a:p>
                      </a:txBody>
                      <a:tcPr/>
                    </a:tc>
                    <a:tc hMerge="1">
                      <a:txBody>
                        <a:bodyPr/>
                        <a:lstStyle/>
                        <a:p>
                          <a:endParaRPr lang="zh-TW" altLang="en-US"/>
                        </a:p>
                      </a:txBody>
                      <a:tcPr/>
                    </a:tc>
                    <a:tc gridSpan="3">
                      <a:txBody>
                        <a:bodyPr/>
                        <a:lstStyle/>
                        <a:p>
                          <a:pPr algn="ctr">
                            <a:spcAft>
                              <a:spcPts val="0"/>
                            </a:spcAft>
                          </a:pPr>
                          <a:r>
                            <a:rPr lang="en-US" sz="1200" kern="0">
                              <a:effectLst/>
                            </a:rPr>
                            <a:t>Individualized Premium</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tc hMerge="1">
                      <a:txBody>
                        <a:bodyPr/>
                        <a:lstStyle/>
                        <a:p>
                          <a:endParaRPr lang="zh-TW" altLang="en-US"/>
                        </a:p>
                      </a:txBody>
                      <a:tcPr/>
                    </a:tc>
                    <a:tc hMerge="1">
                      <a:txBody>
                        <a:bodyPr/>
                        <a:lstStyle/>
                        <a:p>
                          <a:endParaRPr lang="zh-TW" altLang="en-US"/>
                        </a:p>
                      </a:txBody>
                      <a:tcPr/>
                    </a:tc>
                    <a:extLst>
                      <a:ext uri="{0D108BD9-81ED-4DB2-BD59-A6C34878D82A}">
                        <a16:rowId xmlns:a16="http://schemas.microsoft.com/office/drawing/2014/main" val="1634670185"/>
                      </a:ext>
                    </a:extLst>
                  </a:tr>
                  <a:tr h="380161">
                    <a:tc>
                      <a:txBody>
                        <a:bodyPr/>
                        <a:lstStyle/>
                        <a:p>
                          <a:endParaRPr lang="zh-TW"/>
                        </a:p>
                      </a:txBody>
                      <a:tcPr marL="17780" marR="17780" marT="0" marB="0" anchor="ctr">
                        <a:blipFill>
                          <a:blip r:embed="rId3"/>
                          <a:stretch>
                            <a:fillRect l="-694" t="-103226" r="-677778" b="-608065"/>
                          </a:stretch>
                        </a:blipFill>
                      </a:tcPr>
                    </a:tc>
                    <a:tc>
                      <a:txBody>
                        <a:bodyPr/>
                        <a:lstStyle/>
                        <a:p>
                          <a:endParaRPr lang="zh-TW"/>
                        </a:p>
                      </a:txBody>
                      <a:tcPr marL="17780" marR="17780" marT="0" marB="0" anchor="ctr">
                        <a:blipFill>
                          <a:blip r:embed="rId3"/>
                          <a:stretch>
                            <a:fillRect l="-84302" t="-103226" r="-467442" b="-608065"/>
                          </a:stretch>
                        </a:blipFill>
                      </a:tcPr>
                    </a:tc>
                    <a:tc>
                      <a:txBody>
                        <a:bodyPr/>
                        <a:lstStyle/>
                        <a:p>
                          <a:endParaRPr lang="zh-TW"/>
                        </a:p>
                      </a:txBody>
                      <a:tcPr marL="17780" marR="17780" marT="0" marB="0" anchor="ctr">
                        <a:blipFill>
                          <a:blip r:embed="rId3"/>
                          <a:stretch>
                            <a:fillRect l="-186471" t="-103226" r="-372941" b="-608065"/>
                          </a:stretch>
                        </a:blipFill>
                      </a:tcPr>
                    </a:tc>
                    <a:tc>
                      <a:txBody>
                        <a:bodyPr/>
                        <a:lstStyle/>
                        <a:p>
                          <a:pPr algn="ctr">
                            <a:spcAft>
                              <a:spcPts val="0"/>
                            </a:spcAft>
                          </a:pPr>
                          <a:r>
                            <a:rPr lang="en-US" sz="1200" kern="0">
                              <a:effectLst/>
                            </a:rPr>
                            <a:t>Sharpe</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tc>
                      <a:txBody>
                        <a:bodyPr/>
                        <a:lstStyle/>
                        <a:p>
                          <a:endParaRPr lang="zh-TW"/>
                        </a:p>
                      </a:txBody>
                      <a:tcPr marL="17780" marR="17780" marT="0" marB="0" anchor="ctr">
                        <a:blipFill>
                          <a:blip r:embed="rId3"/>
                          <a:stretch>
                            <a:fillRect l="-424342" t="-103226" r="-213158" b="-608065"/>
                          </a:stretch>
                        </a:blipFill>
                      </a:tcPr>
                    </a:tc>
                    <a:tc>
                      <a:txBody>
                        <a:bodyPr/>
                        <a:lstStyle/>
                        <a:p>
                          <a:endParaRPr lang="zh-TW"/>
                        </a:p>
                      </a:txBody>
                      <a:tcPr marL="17780" marR="17780" marT="0" marB="0" anchor="ctr">
                        <a:blipFill>
                          <a:blip r:embed="rId3"/>
                          <a:stretch>
                            <a:fillRect l="-468824" t="-103226" r="-90588" b="-608065"/>
                          </a:stretch>
                        </a:blipFill>
                      </a:tcPr>
                    </a:tc>
                    <a:tc>
                      <a:txBody>
                        <a:bodyPr/>
                        <a:lstStyle/>
                        <a:p>
                          <a:pPr algn="ctr">
                            <a:spcAft>
                              <a:spcPts val="0"/>
                            </a:spcAft>
                          </a:pPr>
                          <a:r>
                            <a:rPr lang="en-US" sz="1200" kern="0">
                              <a:effectLst/>
                            </a:rPr>
                            <a:t>Sharpe</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extLst>
                      <a:ext uri="{0D108BD9-81ED-4DB2-BD59-A6C34878D82A}">
                        <a16:rowId xmlns:a16="http://schemas.microsoft.com/office/drawing/2014/main" val="3781765105"/>
                      </a:ext>
                    </a:extLst>
                  </a:tr>
                  <a:tr h="380161">
                    <a:tc>
                      <a:txBody>
                        <a:bodyPr/>
                        <a:lstStyle/>
                        <a:p>
                          <a:pPr algn="ctr">
                            <a:spcAft>
                              <a:spcPts val="0"/>
                            </a:spcAft>
                          </a:pPr>
                          <a:r>
                            <a:rPr lang="en-US" sz="1200" kern="100">
                              <a:effectLst/>
                            </a:rPr>
                            <a:t>100</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tc>
                      <a:txBody>
                        <a:bodyPr/>
                        <a:lstStyle/>
                        <a:p>
                          <a:pPr algn="ctr">
                            <a:spcAft>
                              <a:spcPts val="0"/>
                            </a:spcAft>
                          </a:pPr>
                          <a:r>
                            <a:rPr lang="en-US" sz="1200" kern="100">
                              <a:effectLst/>
                            </a:rPr>
                            <a:t>0.001</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tc>
                      <a:txBody>
                        <a:bodyPr/>
                        <a:lstStyle/>
                        <a:p>
                          <a:pPr algn="ctr">
                            <a:spcAft>
                              <a:spcPts val="0"/>
                            </a:spcAft>
                          </a:pPr>
                          <a:r>
                            <a:rPr lang="en-US" sz="1200" kern="100">
                              <a:effectLst/>
                            </a:rPr>
                            <a:t>0.823882</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tc>
                      <a:txBody>
                        <a:bodyPr/>
                        <a:lstStyle/>
                        <a:p>
                          <a:pPr algn="ctr">
                            <a:spcAft>
                              <a:spcPts val="0"/>
                            </a:spcAft>
                          </a:pPr>
                          <a:r>
                            <a:rPr lang="en-US" sz="1200" kern="100">
                              <a:effectLst/>
                            </a:rPr>
                            <a:t>0.001102</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tc>
                      <a:txBody>
                        <a:bodyPr/>
                        <a:lstStyle/>
                        <a:p>
                          <a:pPr>
                            <a:spcAft>
                              <a:spcPts val="0"/>
                            </a:spcAft>
                            <a:tabLst>
                              <a:tab pos="251460" algn="dec"/>
                            </a:tabLst>
                          </a:pPr>
                          <a:r>
                            <a:rPr lang="en-US" sz="1200" kern="100">
                              <a:effectLst/>
                            </a:rPr>
                            <a:t>-0.00445</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tc>
                      <a:txBody>
                        <a:bodyPr/>
                        <a:lstStyle/>
                        <a:p>
                          <a:pPr algn="ctr">
                            <a:spcAft>
                              <a:spcPts val="0"/>
                            </a:spcAft>
                          </a:pPr>
                          <a:r>
                            <a:rPr lang="en-US" sz="1200" kern="100">
                              <a:effectLst/>
                            </a:rPr>
                            <a:t>0.004645</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tc>
                      <a:txBody>
                        <a:bodyPr/>
                        <a:lstStyle/>
                        <a:p>
                          <a:pPr algn="ctr">
                            <a:spcAft>
                              <a:spcPts val="0"/>
                            </a:spcAft>
                          </a:pPr>
                          <a:r>
                            <a:rPr lang="en-US" sz="1200" kern="100">
                              <a:effectLst/>
                            </a:rPr>
                            <a:t>-0.06529</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extLst>
                      <a:ext uri="{0D108BD9-81ED-4DB2-BD59-A6C34878D82A}">
                        <a16:rowId xmlns:a16="http://schemas.microsoft.com/office/drawing/2014/main" val="3981249799"/>
                      </a:ext>
                    </a:extLst>
                  </a:tr>
                  <a:tr h="380161">
                    <a:tc>
                      <a:txBody>
                        <a:bodyPr/>
                        <a:lstStyle/>
                        <a:p>
                          <a:pPr algn="ctr">
                            <a:spcAft>
                              <a:spcPts val="0"/>
                            </a:spcAft>
                          </a:pPr>
                          <a:r>
                            <a:rPr lang="en-US" sz="1200" kern="100">
                              <a:effectLst/>
                            </a:rPr>
                            <a:t>500</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tc>
                      <a:txBody>
                        <a:bodyPr/>
                        <a:lstStyle/>
                        <a:p>
                          <a:pPr algn="ctr">
                            <a:spcAft>
                              <a:spcPts val="0"/>
                            </a:spcAft>
                          </a:pPr>
                          <a:r>
                            <a:rPr lang="en-US" sz="1200" kern="100">
                              <a:effectLst/>
                            </a:rPr>
                            <a:t>0.001</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tc>
                      <a:txBody>
                        <a:bodyPr/>
                        <a:lstStyle/>
                        <a:p>
                          <a:pPr algn="ctr">
                            <a:spcAft>
                              <a:spcPts val="0"/>
                            </a:spcAft>
                          </a:pPr>
                          <a:r>
                            <a:rPr lang="en-US" sz="1200" kern="100">
                              <a:effectLst/>
                            </a:rPr>
                            <a:t>4.133336</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tc>
                      <a:txBody>
                        <a:bodyPr/>
                        <a:lstStyle/>
                        <a:p>
                          <a:pPr algn="ctr">
                            <a:spcAft>
                              <a:spcPts val="0"/>
                            </a:spcAft>
                          </a:pPr>
                          <a:r>
                            <a:rPr lang="en-US" sz="1200" kern="100">
                              <a:effectLst/>
                            </a:rPr>
                            <a:t>0.000492</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tc>
                      <a:txBody>
                        <a:bodyPr/>
                        <a:lstStyle/>
                        <a:p>
                          <a:pPr>
                            <a:spcAft>
                              <a:spcPts val="0"/>
                            </a:spcAft>
                            <a:tabLst>
                              <a:tab pos="251460" algn="dec"/>
                            </a:tabLst>
                          </a:pPr>
                          <a:r>
                            <a:rPr lang="en-US" sz="1200" kern="100">
                              <a:effectLst/>
                            </a:rPr>
                            <a:t>-0.12425</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tc>
                      <a:txBody>
                        <a:bodyPr/>
                        <a:lstStyle/>
                        <a:p>
                          <a:pPr algn="ctr">
                            <a:spcAft>
                              <a:spcPts val="0"/>
                            </a:spcAft>
                          </a:pPr>
                          <a:r>
                            <a:rPr lang="en-US" sz="1200" kern="100">
                              <a:effectLst/>
                            </a:rPr>
                            <a:t>0.236741</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tc>
                      <a:txBody>
                        <a:bodyPr/>
                        <a:lstStyle/>
                        <a:p>
                          <a:pPr algn="ctr">
                            <a:spcAft>
                              <a:spcPts val="0"/>
                            </a:spcAft>
                          </a:pPr>
                          <a:r>
                            <a:rPr lang="en-US" sz="1200" kern="100">
                              <a:effectLst/>
                            </a:rPr>
                            <a:t>-0.25536</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extLst>
                      <a:ext uri="{0D108BD9-81ED-4DB2-BD59-A6C34878D82A}">
                        <a16:rowId xmlns:a16="http://schemas.microsoft.com/office/drawing/2014/main" val="2872083990"/>
                      </a:ext>
                    </a:extLst>
                  </a:tr>
                  <a:tr h="380161">
                    <a:tc>
                      <a:txBody>
                        <a:bodyPr/>
                        <a:lstStyle/>
                        <a:p>
                          <a:pPr algn="ctr">
                            <a:spcAft>
                              <a:spcPts val="0"/>
                            </a:spcAft>
                          </a:pPr>
                          <a:r>
                            <a:rPr lang="en-US" sz="1200" kern="100">
                              <a:effectLst/>
                            </a:rPr>
                            <a:t>1000</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tc>
                      <a:txBody>
                        <a:bodyPr/>
                        <a:lstStyle/>
                        <a:p>
                          <a:pPr algn="ctr">
                            <a:spcAft>
                              <a:spcPts val="0"/>
                            </a:spcAft>
                          </a:pPr>
                          <a:r>
                            <a:rPr lang="en-US" sz="1200" kern="100">
                              <a:effectLst/>
                            </a:rPr>
                            <a:t>0.001</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tc>
                      <a:txBody>
                        <a:bodyPr/>
                        <a:lstStyle/>
                        <a:p>
                          <a:pPr algn="ctr">
                            <a:spcAft>
                              <a:spcPts val="0"/>
                            </a:spcAft>
                          </a:pPr>
                          <a:r>
                            <a:rPr lang="en-US" sz="1200" kern="100">
                              <a:effectLst/>
                            </a:rPr>
                            <a:t>8.302106</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tc>
                      <a:txBody>
                        <a:bodyPr/>
                        <a:lstStyle/>
                        <a:p>
                          <a:pPr algn="ctr">
                            <a:spcAft>
                              <a:spcPts val="0"/>
                            </a:spcAft>
                          </a:pPr>
                          <a:r>
                            <a:rPr lang="en-US" sz="1200" kern="100">
                              <a:effectLst/>
                            </a:rPr>
                            <a:t>0.000347</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tc>
                      <a:txBody>
                        <a:bodyPr/>
                        <a:lstStyle/>
                        <a:p>
                          <a:pPr>
                            <a:spcAft>
                              <a:spcPts val="0"/>
                            </a:spcAft>
                            <a:tabLst>
                              <a:tab pos="251460" algn="dec"/>
                            </a:tabLst>
                          </a:pPr>
                          <a:r>
                            <a:rPr lang="en-US" sz="1200" kern="100">
                              <a:effectLst/>
                            </a:rPr>
                            <a:t>-0.499</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tc>
                      <a:txBody>
                        <a:bodyPr/>
                        <a:lstStyle/>
                        <a:p>
                          <a:pPr algn="ctr">
                            <a:spcAft>
                              <a:spcPts val="0"/>
                            </a:spcAft>
                          </a:pPr>
                          <a:r>
                            <a:rPr lang="en-US" sz="1200" kern="100">
                              <a:effectLst/>
                            </a:rPr>
                            <a:t>1.007911</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tc>
                      <a:txBody>
                        <a:bodyPr/>
                        <a:lstStyle/>
                        <a:p>
                          <a:pPr algn="ctr">
                            <a:spcAft>
                              <a:spcPts val="0"/>
                            </a:spcAft>
                          </a:pPr>
                          <a:r>
                            <a:rPr lang="en-US" sz="1200" kern="100">
                              <a:effectLst/>
                            </a:rPr>
                            <a:t>-0.49704</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extLst>
                      <a:ext uri="{0D108BD9-81ED-4DB2-BD59-A6C34878D82A}">
                        <a16:rowId xmlns:a16="http://schemas.microsoft.com/office/drawing/2014/main" val="3164252955"/>
                      </a:ext>
                    </a:extLst>
                  </a:tr>
                  <a:tr h="380161">
                    <a:tc>
                      <a:txBody>
                        <a:bodyPr/>
                        <a:lstStyle/>
                        <a:p>
                          <a:pPr algn="ctr">
                            <a:spcAft>
                              <a:spcPts val="0"/>
                            </a:spcAft>
                          </a:pPr>
                          <a:r>
                            <a:rPr lang="en-US" sz="1200" kern="100">
                              <a:effectLst/>
                            </a:rPr>
                            <a:t>2500</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tc>
                      <a:txBody>
                        <a:bodyPr/>
                        <a:lstStyle/>
                        <a:p>
                          <a:pPr algn="ctr">
                            <a:spcAft>
                              <a:spcPts val="0"/>
                            </a:spcAft>
                          </a:pPr>
                          <a:r>
                            <a:rPr lang="en-US" sz="1200" kern="100">
                              <a:effectLst/>
                            </a:rPr>
                            <a:t>0.001</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tc>
                      <a:txBody>
                        <a:bodyPr/>
                        <a:lstStyle/>
                        <a:p>
                          <a:pPr algn="ctr">
                            <a:spcAft>
                              <a:spcPts val="0"/>
                            </a:spcAft>
                          </a:pPr>
                          <a:r>
                            <a:rPr lang="en-US" sz="1200" kern="100">
                              <a:effectLst/>
                            </a:rPr>
                            <a:t>21.02142</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tc>
                      <a:txBody>
                        <a:bodyPr/>
                        <a:lstStyle/>
                        <a:p>
                          <a:pPr algn="ctr">
                            <a:spcAft>
                              <a:spcPts val="0"/>
                            </a:spcAft>
                          </a:pPr>
                          <a:r>
                            <a:rPr lang="en-US" sz="1200" kern="100">
                              <a:effectLst/>
                            </a:rPr>
                            <a:t>0.000218</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tc>
                      <a:txBody>
                        <a:bodyPr/>
                        <a:lstStyle/>
                        <a:p>
                          <a:pPr>
                            <a:spcAft>
                              <a:spcPts val="0"/>
                            </a:spcAft>
                            <a:tabLst>
                              <a:tab pos="251460" algn="dec"/>
                            </a:tabLst>
                          </a:pPr>
                          <a:r>
                            <a:rPr lang="en-US" sz="1200" kern="100">
                              <a:effectLst/>
                            </a:rPr>
                            <a:t>-3.12325</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tc>
                      <a:txBody>
                        <a:bodyPr/>
                        <a:lstStyle/>
                        <a:p>
                          <a:pPr algn="ctr">
                            <a:spcAft>
                              <a:spcPts val="0"/>
                            </a:spcAft>
                          </a:pPr>
                          <a:r>
                            <a:rPr lang="en-US" sz="1200" kern="100">
                              <a:effectLst/>
                            </a:rPr>
                            <a:t>6.528422</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tc>
                      <a:txBody>
                        <a:bodyPr/>
                        <a:lstStyle/>
                        <a:p>
                          <a:pPr algn="ctr">
                            <a:spcAft>
                              <a:spcPts val="0"/>
                            </a:spcAft>
                          </a:pPr>
                          <a:r>
                            <a:rPr lang="en-US" sz="1200" kern="100">
                              <a:effectLst/>
                            </a:rPr>
                            <a:t>-1.22237</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extLst>
                      <a:ext uri="{0D108BD9-81ED-4DB2-BD59-A6C34878D82A}">
                        <a16:rowId xmlns:a16="http://schemas.microsoft.com/office/drawing/2014/main" val="3622486074"/>
                      </a:ext>
                    </a:extLst>
                  </a:tr>
                  <a:tr h="380161">
                    <a:tc>
                      <a:txBody>
                        <a:bodyPr/>
                        <a:lstStyle/>
                        <a:p>
                          <a:pPr algn="ctr">
                            <a:spcAft>
                              <a:spcPts val="0"/>
                            </a:spcAft>
                          </a:pPr>
                          <a:r>
                            <a:rPr lang="en-US" sz="1200" kern="100">
                              <a:effectLst/>
                            </a:rPr>
                            <a:t>5000</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tc>
                      <a:txBody>
                        <a:bodyPr/>
                        <a:lstStyle/>
                        <a:p>
                          <a:pPr algn="ctr">
                            <a:spcAft>
                              <a:spcPts val="0"/>
                            </a:spcAft>
                          </a:pPr>
                          <a:r>
                            <a:rPr lang="en-US" sz="1200" kern="100">
                              <a:effectLst/>
                            </a:rPr>
                            <a:t>0.001</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tc>
                      <a:txBody>
                        <a:bodyPr/>
                        <a:lstStyle/>
                        <a:p>
                          <a:pPr algn="ctr">
                            <a:spcAft>
                              <a:spcPts val="0"/>
                            </a:spcAft>
                          </a:pPr>
                          <a:r>
                            <a:rPr lang="en-US" sz="1200" kern="100">
                              <a:effectLst/>
                            </a:rPr>
                            <a:t>42.93027</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tc>
                      <a:txBody>
                        <a:bodyPr/>
                        <a:lstStyle/>
                        <a:p>
                          <a:pPr algn="ctr">
                            <a:spcAft>
                              <a:spcPts val="0"/>
                            </a:spcAft>
                          </a:pPr>
                          <a:r>
                            <a:rPr lang="en-US" sz="1200" kern="100">
                              <a:effectLst/>
                            </a:rPr>
                            <a:t>0.000153</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tc>
                      <a:txBody>
                        <a:bodyPr/>
                        <a:lstStyle/>
                        <a:p>
                          <a:pPr>
                            <a:spcAft>
                              <a:spcPts val="0"/>
                            </a:spcAft>
                            <a:tabLst>
                              <a:tab pos="251460" algn="dec"/>
                            </a:tabLst>
                          </a:pPr>
                          <a:r>
                            <a:rPr lang="en-US" sz="1200" kern="100">
                              <a:effectLst/>
                            </a:rPr>
                            <a:t>-12.497</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tc>
                      <a:txBody>
                        <a:bodyPr/>
                        <a:lstStyle/>
                        <a:p>
                          <a:pPr algn="ctr">
                            <a:spcAft>
                              <a:spcPts val="0"/>
                            </a:spcAft>
                          </a:pPr>
                          <a:r>
                            <a:rPr lang="en-US" sz="1200" kern="100">
                              <a:effectLst/>
                            </a:rPr>
                            <a:t>26.41927</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tc>
                      <a:txBody>
                        <a:bodyPr/>
                        <a:lstStyle/>
                        <a:p>
                          <a:pPr algn="ctr">
                            <a:spcAft>
                              <a:spcPts val="0"/>
                            </a:spcAft>
                          </a:pPr>
                          <a:r>
                            <a:rPr lang="en-US" sz="1200" kern="100">
                              <a:effectLst/>
                            </a:rPr>
                            <a:t>-2.43134</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extLst>
                      <a:ext uri="{0D108BD9-81ED-4DB2-BD59-A6C34878D82A}">
                        <a16:rowId xmlns:a16="http://schemas.microsoft.com/office/drawing/2014/main" val="2014475328"/>
                      </a:ext>
                    </a:extLst>
                  </a:tr>
                  <a:tr h="380161">
                    <a:tc>
                      <a:txBody>
                        <a:bodyPr/>
                        <a:lstStyle/>
                        <a:p>
                          <a:pPr algn="ctr">
                            <a:spcAft>
                              <a:spcPts val="0"/>
                            </a:spcAft>
                          </a:pPr>
                          <a:r>
                            <a:rPr lang="en-US" sz="1200" kern="100">
                              <a:effectLst/>
                            </a:rPr>
                            <a:t>10000</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tc>
                      <a:txBody>
                        <a:bodyPr/>
                        <a:lstStyle/>
                        <a:p>
                          <a:pPr algn="ctr">
                            <a:spcAft>
                              <a:spcPts val="0"/>
                            </a:spcAft>
                          </a:pPr>
                          <a:r>
                            <a:rPr lang="en-US" sz="1200" kern="100">
                              <a:effectLst/>
                            </a:rPr>
                            <a:t>0.001</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tc>
                      <a:txBody>
                        <a:bodyPr/>
                        <a:lstStyle/>
                        <a:p>
                          <a:pPr algn="ctr">
                            <a:spcAft>
                              <a:spcPts val="0"/>
                            </a:spcAft>
                          </a:pPr>
                          <a:r>
                            <a:rPr lang="en-US" sz="1200" kern="100">
                              <a:effectLst/>
                            </a:rPr>
                            <a:t>89.41047</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tc>
                      <a:txBody>
                        <a:bodyPr/>
                        <a:lstStyle/>
                        <a:p>
                          <a:pPr algn="ctr">
                            <a:spcAft>
                              <a:spcPts val="0"/>
                            </a:spcAft>
                          </a:pPr>
                          <a:r>
                            <a:rPr lang="en-US" sz="1200" kern="100">
                              <a:effectLst/>
                            </a:rPr>
                            <a:t>0.000106</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tc>
                      <a:txBody>
                        <a:bodyPr/>
                        <a:lstStyle/>
                        <a:p>
                          <a:pPr>
                            <a:spcAft>
                              <a:spcPts val="0"/>
                            </a:spcAft>
                            <a:tabLst>
                              <a:tab pos="251460" algn="dec"/>
                            </a:tabLst>
                          </a:pPr>
                          <a:r>
                            <a:rPr lang="en-US" sz="1200" kern="100">
                              <a:effectLst/>
                            </a:rPr>
                            <a:t>-49.9945</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tc>
                      <a:txBody>
                        <a:bodyPr/>
                        <a:lstStyle/>
                        <a:p>
                          <a:pPr algn="ctr">
                            <a:spcAft>
                              <a:spcPts val="0"/>
                            </a:spcAft>
                          </a:pPr>
                          <a:r>
                            <a:rPr lang="en-US" sz="1200" kern="100">
                              <a:effectLst/>
                            </a:rPr>
                            <a:t>106.2885</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tc>
                      <a:txBody>
                        <a:bodyPr/>
                        <a:lstStyle/>
                        <a:p>
                          <a:pPr algn="ctr">
                            <a:spcAft>
                              <a:spcPts val="0"/>
                            </a:spcAft>
                          </a:pPr>
                          <a:r>
                            <a:rPr lang="en-US" sz="1200" kern="100" dirty="0">
                              <a:effectLst/>
                            </a:rPr>
                            <a:t>-4.8493</a:t>
                          </a:r>
                          <a:endParaRPr lang="zh-TW" sz="12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extLst>
                      <a:ext uri="{0D108BD9-81ED-4DB2-BD59-A6C34878D82A}">
                        <a16:rowId xmlns:a16="http://schemas.microsoft.com/office/drawing/2014/main" val="870328941"/>
                      </a:ext>
                    </a:extLst>
                  </a:tr>
                </a:tbl>
              </a:graphicData>
            </a:graphic>
          </p:graphicFrame>
        </mc:Fallback>
      </mc:AlternateContent>
      <mc:AlternateContent xmlns:mc="http://schemas.openxmlformats.org/markup-compatibility/2006" xmlns:a14="http://schemas.microsoft.com/office/drawing/2010/main">
        <mc:Choice Requires="a14">
          <p:sp>
            <p:nvSpPr>
              <p:cNvPr id="5" name="文字方塊 4"/>
              <p:cNvSpPr txBox="1"/>
              <p:nvPr/>
            </p:nvSpPr>
            <p:spPr>
              <a:xfrm>
                <a:off x="131250" y="4119540"/>
                <a:ext cx="9155070" cy="2585323"/>
              </a:xfrm>
              <a:prstGeom prst="rect">
                <a:avLst/>
              </a:prstGeom>
              <a:noFill/>
            </p:spPr>
            <p:txBody>
              <a:bodyPr wrap="none" rtlCol="0">
                <a:spAutoFit/>
              </a:bodyPr>
              <a:lstStyle/>
              <a:p>
                <a:pPr marL="285750" indent="-285750">
                  <a:buFont typeface="Arial" panose="020B0604020202020204" pitchFamily="34" charset="0"/>
                  <a:buChar char="•"/>
                </a:pPr>
                <a:r>
                  <a:rPr lang="en-US" altLang="zh-TW" dirty="0" smtClean="0">
                    <a:solidFill>
                      <a:srgbClr val="FF0000"/>
                    </a:solidFill>
                  </a:rPr>
                  <a:t>The </a:t>
                </a:r>
                <a:r>
                  <a:rPr lang="en-US" altLang="zh-TW" dirty="0">
                    <a:solidFill>
                      <a:srgbClr val="FF0000"/>
                    </a:solidFill>
                  </a:rPr>
                  <a:t>uniform premium </a:t>
                </a:r>
                <a:r>
                  <a:rPr lang="en-US" altLang="zh-TW" dirty="0" smtClean="0">
                    <a:solidFill>
                      <a:srgbClr val="FF0000"/>
                    </a:solidFill>
                  </a:rPr>
                  <a:t>system </a:t>
                </a:r>
                <a:r>
                  <a:rPr lang="en-US" altLang="zh-TW" dirty="0" smtClean="0"/>
                  <a:t>shows the </a:t>
                </a:r>
                <a:r>
                  <a:rPr lang="en-US" altLang="zh-TW" dirty="0"/>
                  <a:t>expected Gain remains </a:t>
                </a:r>
                <a:r>
                  <a:rPr lang="en-US" altLang="zh-TW" dirty="0" smtClean="0"/>
                  <a:t>the same </a:t>
                </a:r>
                <a:r>
                  <a:rPr lang="en-US" altLang="zh-TW" dirty="0"/>
                  <a:t>at around </a:t>
                </a:r>
                <a:r>
                  <a:rPr lang="en-US" altLang="zh-TW" dirty="0" smtClean="0"/>
                  <a:t>0.001 </a:t>
                </a:r>
              </a:p>
              <a:p>
                <a:r>
                  <a:rPr lang="en-US" altLang="zh-TW" dirty="0" smtClean="0"/>
                  <a:t>and an increasing pattern in </a:t>
                </a:r>
                <a14:m>
                  <m:oMath xmlns:m="http://schemas.openxmlformats.org/officeDocument/2006/math">
                    <m:r>
                      <a:rPr lang="en-US" altLang="zh-TW" kern="0">
                        <a:latin typeface="Cambria Math" panose="02040503050406030204" pitchFamily="18" charset="0"/>
                      </a:rPr>
                      <m:t>𝑉𝑎𝑟</m:t>
                    </m:r>
                    <m:r>
                      <a:rPr lang="en-US" altLang="zh-TW" kern="0">
                        <a:latin typeface="Cambria Math" panose="02040503050406030204" pitchFamily="18" charset="0"/>
                      </a:rPr>
                      <m:t>(</m:t>
                    </m:r>
                    <m:r>
                      <a:rPr lang="en-US" altLang="zh-TW" kern="0">
                        <a:latin typeface="Cambria Math" panose="02040503050406030204" pitchFamily="18" charset="0"/>
                      </a:rPr>
                      <m:t>𝐺𝑎𝑖𝑛</m:t>
                    </m:r>
                    <m:r>
                      <a:rPr lang="en-US" altLang="zh-TW" kern="0">
                        <a:latin typeface="Cambria Math" panose="02040503050406030204" pitchFamily="18" charset="0"/>
                      </a:rPr>
                      <m:t>)</m:t>
                    </m:r>
                  </m:oMath>
                </a14:m>
                <a:r>
                  <a:rPr lang="en-US" altLang="zh-TW" dirty="0" smtClean="0"/>
                  <a:t>. The </a:t>
                </a:r>
                <a:r>
                  <a:rPr lang="en-US" altLang="zh-TW" dirty="0"/>
                  <a:t>Sharpe ratio slightly declines due to increased </a:t>
                </a:r>
                <a:endParaRPr lang="en-US" altLang="zh-TW" dirty="0" smtClean="0"/>
              </a:p>
              <a:p>
                <a:r>
                  <a:rPr lang="en-US" altLang="zh-TW" dirty="0" smtClean="0"/>
                  <a:t>volatility</a:t>
                </a:r>
                <a:r>
                  <a:rPr lang="en-US" altLang="zh-TW" dirty="0"/>
                  <a:t>, indicating that although a larger participant pool amplifies risk exposure</a:t>
                </a:r>
                <a:r>
                  <a:rPr lang="en-US" altLang="zh-TW" dirty="0" smtClean="0"/>
                  <a:t>, </a:t>
                </a:r>
              </a:p>
              <a:p>
                <a:r>
                  <a:rPr lang="en-US" altLang="zh-TW" dirty="0" smtClean="0"/>
                  <a:t>the </a:t>
                </a:r>
                <a:r>
                  <a:rPr lang="en-US" altLang="zh-TW" dirty="0"/>
                  <a:t>uniform premium scheme maintains stable profitability. </a:t>
                </a:r>
                <a:endParaRPr lang="en-US" altLang="zh-TW" dirty="0" smtClean="0"/>
              </a:p>
              <a:p>
                <a:endParaRPr lang="en-US" altLang="zh-TW" dirty="0" smtClean="0"/>
              </a:p>
              <a:p>
                <a:pPr marL="285750" indent="-285750">
                  <a:buFont typeface="Arial" panose="020B0604020202020204" pitchFamily="34" charset="0"/>
                  <a:buChar char="•"/>
                </a:pPr>
                <a:r>
                  <a:rPr lang="en-US" altLang="zh-TW" dirty="0" smtClean="0">
                    <a:solidFill>
                      <a:srgbClr val="FF0000"/>
                    </a:solidFill>
                  </a:rPr>
                  <a:t>The </a:t>
                </a:r>
                <a:r>
                  <a:rPr lang="en-US" altLang="zh-TW" dirty="0">
                    <a:solidFill>
                      <a:srgbClr val="FF0000"/>
                    </a:solidFill>
                  </a:rPr>
                  <a:t>individualized </a:t>
                </a:r>
                <a:r>
                  <a:rPr lang="en-US" altLang="zh-TW" dirty="0" smtClean="0">
                    <a:solidFill>
                      <a:srgbClr val="FF0000"/>
                    </a:solidFill>
                  </a:rPr>
                  <a:t>premium </a:t>
                </a:r>
                <a:r>
                  <a:rPr lang="en-US" altLang="zh-TW" dirty="0">
                    <a:solidFill>
                      <a:srgbClr val="FF0000"/>
                    </a:solidFill>
                  </a:rPr>
                  <a:t>system </a:t>
                </a:r>
                <a:r>
                  <a:rPr lang="en-US" altLang="zh-TW" dirty="0" smtClean="0"/>
                  <a:t>shows that the </a:t>
                </a:r>
                <a:r>
                  <a:rPr lang="en-US" altLang="zh-TW" dirty="0"/>
                  <a:t>expected Gain deteriorates </a:t>
                </a:r>
                <a:endParaRPr lang="en-US" altLang="zh-TW" dirty="0" smtClean="0"/>
              </a:p>
              <a:p>
                <a:r>
                  <a:rPr lang="en-US" altLang="zh-TW" dirty="0" smtClean="0"/>
                  <a:t>rapidly, and </a:t>
                </a:r>
                <a:r>
                  <a:rPr lang="en-US" altLang="zh-TW" dirty="0"/>
                  <a:t>both variance and </a:t>
                </a:r>
                <a:r>
                  <a:rPr lang="en-US" altLang="zh-TW" dirty="0" smtClean="0"/>
                  <a:t>Sharpe </a:t>
                </a:r>
                <a:r>
                  <a:rPr lang="en-US" altLang="zh-TW" dirty="0"/>
                  <a:t>ratio worsen significantly. This implies that high demand </a:t>
                </a:r>
                <a:endParaRPr lang="en-US" altLang="zh-TW" dirty="0" smtClean="0"/>
              </a:p>
              <a:p>
                <a:r>
                  <a:rPr lang="en-US" altLang="zh-TW" dirty="0" smtClean="0"/>
                  <a:t>under </a:t>
                </a:r>
                <a:r>
                  <a:rPr lang="en-US" altLang="zh-TW" dirty="0"/>
                  <a:t>individualized pricing </a:t>
                </a:r>
                <a:r>
                  <a:rPr lang="en-US" altLang="zh-TW" dirty="0" smtClean="0"/>
                  <a:t>triggers </a:t>
                </a:r>
                <a:r>
                  <a:rPr lang="en-US" altLang="zh-TW" dirty="0"/>
                  <a:t>price effects that exacerbate risk and lead to greater losses.</a:t>
                </a:r>
                <a:endParaRPr lang="zh-TW" altLang="zh-TW" dirty="0"/>
              </a:p>
              <a:p>
                <a:endParaRPr lang="zh-TW" altLang="en-US" dirty="0"/>
              </a:p>
            </p:txBody>
          </p:sp>
        </mc:Choice>
        <mc:Fallback xmlns="">
          <p:sp>
            <p:nvSpPr>
              <p:cNvPr id="5" name="文字方塊 4"/>
              <p:cNvSpPr txBox="1">
                <a:spLocks noRot="1" noChangeAspect="1" noMove="1" noResize="1" noEditPoints="1" noAdjustHandles="1" noChangeArrowheads="1" noChangeShapeType="1" noTextEdit="1"/>
              </p:cNvSpPr>
              <p:nvPr/>
            </p:nvSpPr>
            <p:spPr>
              <a:xfrm>
                <a:off x="131250" y="4119540"/>
                <a:ext cx="9155070" cy="2585323"/>
              </a:xfrm>
              <a:prstGeom prst="rect">
                <a:avLst/>
              </a:prstGeom>
              <a:blipFill>
                <a:blip r:embed="rId4"/>
                <a:stretch>
                  <a:fillRect l="-600" t="-1415"/>
                </a:stretch>
              </a:blipFill>
            </p:spPr>
            <p:txBody>
              <a:bodyPr/>
              <a:lstStyle/>
              <a:p>
                <a:r>
                  <a:rPr lang="zh-TW" altLang="en-US">
                    <a:noFill/>
                  </a:rPr>
                  <a:t> </a:t>
                </a:r>
              </a:p>
            </p:txBody>
          </p:sp>
        </mc:Fallback>
      </mc:AlternateContent>
    </p:spTree>
    <p:extLst>
      <p:ext uri="{BB962C8B-B14F-4D97-AF65-F5344CB8AC3E}">
        <p14:creationId xmlns:p14="http://schemas.microsoft.com/office/powerpoint/2010/main" val="1709357974"/>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內容版面配置區 2"/>
              <p:cNvSpPr>
                <a:spLocks noGrp="1"/>
              </p:cNvSpPr>
              <p:nvPr>
                <p:ph idx="1"/>
              </p:nvPr>
            </p:nvSpPr>
            <p:spPr>
              <a:xfrm>
                <a:off x="790734" y="363358"/>
                <a:ext cx="7543801" cy="4023360"/>
              </a:xfrm>
            </p:spPr>
            <p:txBody>
              <a:bodyPr/>
              <a:lstStyle/>
              <a:p>
                <a:r>
                  <a:rPr lang="en-US" altLang="zh-TW" dirty="0"/>
                  <a:t>Table 3: Sensitivity Analysis of </a:t>
                </a:r>
                <a14:m>
                  <m:oMath xmlns:m="http://schemas.openxmlformats.org/officeDocument/2006/math">
                    <m:r>
                      <m:rPr>
                        <m:sty m:val="p"/>
                      </m:rPr>
                      <a:rPr lang="en-US" altLang="zh-TW">
                        <a:latin typeface="Cambria Math" panose="02040503050406030204" pitchFamily="18" charset="0"/>
                      </a:rPr>
                      <m:t>Var</m:t>
                    </m:r>
                    <m:r>
                      <a:rPr lang="en-US" altLang="zh-TW">
                        <a:latin typeface="Cambria Math" panose="02040503050406030204" pitchFamily="18" charset="0"/>
                      </a:rPr>
                      <m:t>(</m:t>
                    </m:r>
                    <m:r>
                      <m:rPr>
                        <m:sty m:val="p"/>
                      </m:rPr>
                      <a:rPr lang="en-US" altLang="zh-TW">
                        <a:latin typeface="Cambria Math" panose="02040503050406030204" pitchFamily="18" charset="0"/>
                      </a:rPr>
                      <m:t>N</m:t>
                    </m:r>
                    <m:r>
                      <a:rPr lang="en-US" altLang="zh-TW">
                        <a:latin typeface="Cambria Math" panose="02040503050406030204" pitchFamily="18" charset="0"/>
                      </a:rPr>
                      <m:t>)</m:t>
                    </m:r>
                  </m:oMath>
                </a14:m>
                <a:endParaRPr lang="zh-TW" altLang="zh-TW" dirty="0"/>
              </a:p>
              <a:p>
                <a:endParaRPr lang="zh-TW" altLang="en-US" dirty="0"/>
              </a:p>
            </p:txBody>
          </p:sp>
        </mc:Choice>
        <mc:Fallback xmlns="">
          <p:sp>
            <p:nvSpPr>
              <p:cNvPr id="3" name="內容版面配置區 2"/>
              <p:cNvSpPr>
                <a:spLocks noGrp="1" noRot="1" noChangeAspect="1" noMove="1" noResize="1" noEditPoints="1" noAdjustHandles="1" noChangeArrowheads="1" noChangeShapeType="1" noTextEdit="1"/>
              </p:cNvSpPr>
              <p:nvPr>
                <p:ph idx="1"/>
              </p:nvPr>
            </p:nvSpPr>
            <p:spPr>
              <a:xfrm>
                <a:off x="790734" y="363358"/>
                <a:ext cx="7543801" cy="4023360"/>
              </a:xfrm>
              <a:blipFill>
                <a:blip r:embed="rId2"/>
                <a:stretch>
                  <a:fillRect l="-889" t="-1667"/>
                </a:stretch>
              </a:blipFill>
            </p:spPr>
            <p:txBody>
              <a:bodyPr/>
              <a:lstStyle/>
              <a:p>
                <a:r>
                  <a:rPr lang="zh-TW" altLang="en-US">
                    <a:noFill/>
                  </a:rPr>
                  <a:t> </a:t>
                </a:r>
              </a:p>
            </p:txBody>
          </p:sp>
        </mc:Fallback>
      </mc:AlternateContent>
      <mc:AlternateContent xmlns:mc="http://schemas.openxmlformats.org/markup-compatibility/2006" xmlns:a14="http://schemas.microsoft.com/office/drawing/2010/main">
        <mc:Choice Requires="a14">
          <p:graphicFrame>
            <p:nvGraphicFramePr>
              <p:cNvPr id="4" name="表格 3"/>
              <p:cNvGraphicFramePr>
                <a:graphicFrameLocks noGrp="1"/>
              </p:cNvGraphicFramePr>
              <p:nvPr>
                <p:extLst>
                  <p:ext uri="{D42A27DB-BD31-4B8C-83A1-F6EECF244321}">
                    <p14:modId xmlns:p14="http://schemas.microsoft.com/office/powerpoint/2010/main" val="1217999034"/>
                  </p:ext>
                </p:extLst>
              </p:nvPr>
            </p:nvGraphicFramePr>
            <p:xfrm>
              <a:off x="1224570" y="769385"/>
              <a:ext cx="6561930" cy="2787251"/>
            </p:xfrm>
            <a:graphic>
              <a:graphicData uri="http://schemas.openxmlformats.org/drawingml/2006/table">
                <a:tbl>
                  <a:tblPr firstRow="1" firstCol="1" bandRow="1">
                    <a:tableStyleId>{5C22544A-7EE6-4342-B048-85BDC9FD1C3A}</a:tableStyleId>
                  </a:tblPr>
                  <a:tblGrid>
                    <a:gridCol w="831497">
                      <a:extLst>
                        <a:ext uri="{9D8B030D-6E8A-4147-A177-3AD203B41FA5}">
                          <a16:colId xmlns:a16="http://schemas.microsoft.com/office/drawing/2014/main" val="185756825"/>
                        </a:ext>
                      </a:extLst>
                    </a:gridCol>
                    <a:gridCol w="986351">
                      <a:extLst>
                        <a:ext uri="{9D8B030D-6E8A-4147-A177-3AD203B41FA5}">
                          <a16:colId xmlns:a16="http://schemas.microsoft.com/office/drawing/2014/main" val="336122233"/>
                        </a:ext>
                      </a:extLst>
                    </a:gridCol>
                    <a:gridCol w="977936">
                      <a:extLst>
                        <a:ext uri="{9D8B030D-6E8A-4147-A177-3AD203B41FA5}">
                          <a16:colId xmlns:a16="http://schemas.microsoft.com/office/drawing/2014/main" val="1515299363"/>
                        </a:ext>
                      </a:extLst>
                    </a:gridCol>
                    <a:gridCol w="1141205">
                      <a:extLst>
                        <a:ext uri="{9D8B030D-6E8A-4147-A177-3AD203B41FA5}">
                          <a16:colId xmlns:a16="http://schemas.microsoft.com/office/drawing/2014/main" val="2258747278"/>
                        </a:ext>
                      </a:extLst>
                    </a:gridCol>
                    <a:gridCol w="772586">
                      <a:extLst>
                        <a:ext uri="{9D8B030D-6E8A-4147-A177-3AD203B41FA5}">
                          <a16:colId xmlns:a16="http://schemas.microsoft.com/office/drawing/2014/main" val="2425568832"/>
                        </a:ext>
                      </a:extLst>
                    </a:gridCol>
                    <a:gridCol w="977936">
                      <a:extLst>
                        <a:ext uri="{9D8B030D-6E8A-4147-A177-3AD203B41FA5}">
                          <a16:colId xmlns:a16="http://schemas.microsoft.com/office/drawing/2014/main" val="2383686341"/>
                        </a:ext>
                      </a:extLst>
                    </a:gridCol>
                    <a:gridCol w="874419">
                      <a:extLst>
                        <a:ext uri="{9D8B030D-6E8A-4147-A177-3AD203B41FA5}">
                          <a16:colId xmlns:a16="http://schemas.microsoft.com/office/drawing/2014/main" val="2490502141"/>
                        </a:ext>
                      </a:extLst>
                    </a:gridCol>
                  </a:tblGrid>
                  <a:tr h="318356">
                    <a:tc>
                      <a:txBody>
                        <a:bodyPr/>
                        <a:lstStyle/>
                        <a:p>
                          <a:pPr algn="l"/>
                          <a:endParaRPr lang="zh-TW" sz="1200" kern="100">
                            <a:effectLst/>
                            <a:latin typeface="Calibri" panose="020F0502020204030204" pitchFamily="34" charset="0"/>
                            <a:cs typeface="Times New Roman" panose="02020603050405020304" pitchFamily="18" charset="0"/>
                          </a:endParaRPr>
                        </a:p>
                      </a:txBody>
                      <a:tcPr marL="17780" marR="17780" marT="0" marB="0" anchor="ctr"/>
                    </a:tc>
                    <a:tc gridSpan="3">
                      <a:txBody>
                        <a:bodyPr/>
                        <a:lstStyle/>
                        <a:p>
                          <a:pPr algn="ctr">
                            <a:spcAft>
                              <a:spcPts val="0"/>
                            </a:spcAft>
                          </a:pPr>
                          <a:r>
                            <a:rPr lang="en-US" sz="1200" kern="0" dirty="0">
                              <a:effectLst/>
                            </a:rPr>
                            <a:t>Uniform Premium</a:t>
                          </a:r>
                          <a:endParaRPr lang="zh-TW" sz="12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tc hMerge="1">
                      <a:txBody>
                        <a:bodyPr/>
                        <a:lstStyle/>
                        <a:p>
                          <a:endParaRPr lang="zh-TW" altLang="en-US"/>
                        </a:p>
                      </a:txBody>
                      <a:tcPr/>
                    </a:tc>
                    <a:tc hMerge="1">
                      <a:txBody>
                        <a:bodyPr/>
                        <a:lstStyle/>
                        <a:p>
                          <a:endParaRPr lang="zh-TW" altLang="en-US"/>
                        </a:p>
                      </a:txBody>
                      <a:tcPr/>
                    </a:tc>
                    <a:tc gridSpan="3">
                      <a:txBody>
                        <a:bodyPr/>
                        <a:lstStyle/>
                        <a:p>
                          <a:pPr algn="ctr">
                            <a:spcAft>
                              <a:spcPts val="0"/>
                            </a:spcAft>
                          </a:pPr>
                          <a:r>
                            <a:rPr lang="en-US" sz="1200" kern="0">
                              <a:effectLst/>
                            </a:rPr>
                            <a:t>Individualized Premium</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tc hMerge="1">
                      <a:txBody>
                        <a:bodyPr/>
                        <a:lstStyle/>
                        <a:p>
                          <a:endParaRPr lang="zh-TW" altLang="en-US"/>
                        </a:p>
                      </a:txBody>
                      <a:tcPr/>
                    </a:tc>
                    <a:tc hMerge="1">
                      <a:txBody>
                        <a:bodyPr/>
                        <a:lstStyle/>
                        <a:p>
                          <a:endParaRPr lang="zh-TW" altLang="en-US"/>
                        </a:p>
                      </a:txBody>
                      <a:tcPr/>
                    </a:tc>
                    <a:extLst>
                      <a:ext uri="{0D108BD9-81ED-4DB2-BD59-A6C34878D82A}">
                        <a16:rowId xmlns:a16="http://schemas.microsoft.com/office/drawing/2014/main" val="1724901808"/>
                      </a:ext>
                    </a:extLst>
                  </a:tr>
                  <a:tr h="318356">
                    <a:tc>
                      <a:txBody>
                        <a:bodyPr/>
                        <a:lstStyle/>
                        <a:p>
                          <a:pPr algn="ctr">
                            <a:spcAft>
                              <a:spcPts val="0"/>
                            </a:spcAft>
                          </a:pPr>
                          <a14:m>
                            <m:oMathPara xmlns:m="http://schemas.openxmlformats.org/officeDocument/2006/math">
                              <m:oMathParaPr>
                                <m:jc m:val="centerGroup"/>
                              </m:oMathParaPr>
                              <m:oMath xmlns:m="http://schemas.openxmlformats.org/officeDocument/2006/math">
                                <m:r>
                                  <a:rPr lang="en-US" sz="1200" kern="0">
                                    <a:effectLst/>
                                    <a:latin typeface="Cambria Math" panose="02040503050406030204" pitchFamily="18" charset="0"/>
                                  </a:rPr>
                                  <m:t>𝑉𝑎𝑟</m:t>
                                </m:r>
                                <m:r>
                                  <a:rPr lang="en-US" sz="1200" kern="0">
                                    <a:effectLst/>
                                    <a:latin typeface="Cambria Math" panose="02040503050406030204" pitchFamily="18" charset="0"/>
                                  </a:rPr>
                                  <m:t>(</m:t>
                                </m:r>
                                <m:r>
                                  <a:rPr lang="en-US" sz="1200" kern="0">
                                    <a:effectLst/>
                                    <a:latin typeface="Cambria Math" panose="02040503050406030204" pitchFamily="18" charset="0"/>
                                  </a:rPr>
                                  <m:t>𝑁</m:t>
                                </m:r>
                                <m:r>
                                  <a:rPr lang="en-US" sz="1200" kern="0">
                                    <a:effectLst/>
                                    <a:latin typeface="Cambria Math" panose="02040503050406030204" pitchFamily="18" charset="0"/>
                                  </a:rPr>
                                  <m:t>)</m:t>
                                </m:r>
                              </m:oMath>
                            </m:oMathPara>
                          </a14:m>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tc>
                      <a:txBody>
                        <a:bodyPr/>
                        <a:lstStyle/>
                        <a:p>
                          <a:pPr algn="ctr">
                            <a:spcAft>
                              <a:spcPts val="0"/>
                            </a:spcAft>
                          </a:pPr>
                          <a14:m>
                            <m:oMathPara xmlns:m="http://schemas.openxmlformats.org/officeDocument/2006/math">
                              <m:oMathParaPr>
                                <m:jc m:val="centerGroup"/>
                              </m:oMathParaPr>
                              <m:oMath xmlns:m="http://schemas.openxmlformats.org/officeDocument/2006/math">
                                <m:r>
                                  <a:rPr lang="en-US" sz="1200" kern="0">
                                    <a:effectLst/>
                                    <a:latin typeface="Cambria Math" panose="02040503050406030204" pitchFamily="18" charset="0"/>
                                  </a:rPr>
                                  <m:t>𝐸</m:t>
                                </m:r>
                                <m:r>
                                  <a:rPr lang="en-US" sz="1200" kern="0">
                                    <a:effectLst/>
                                    <a:latin typeface="Cambria Math" panose="02040503050406030204" pitchFamily="18" charset="0"/>
                                  </a:rPr>
                                  <m:t>(</m:t>
                                </m:r>
                                <m:r>
                                  <a:rPr lang="en-US" sz="1200" kern="0">
                                    <a:effectLst/>
                                    <a:latin typeface="Cambria Math" panose="02040503050406030204" pitchFamily="18" charset="0"/>
                                  </a:rPr>
                                  <m:t>𝐺𝑎𝑖𝑛</m:t>
                                </m:r>
                                <m:r>
                                  <a:rPr lang="en-US" sz="1200" kern="0">
                                    <a:effectLst/>
                                    <a:latin typeface="Cambria Math" panose="02040503050406030204" pitchFamily="18" charset="0"/>
                                  </a:rPr>
                                  <m:t>)</m:t>
                                </m:r>
                              </m:oMath>
                            </m:oMathPara>
                          </a14:m>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tc>
                      <a:txBody>
                        <a:bodyPr/>
                        <a:lstStyle/>
                        <a:p>
                          <a:pPr algn="ctr">
                            <a:spcAft>
                              <a:spcPts val="0"/>
                            </a:spcAft>
                          </a:pPr>
                          <a14:m>
                            <m:oMathPara xmlns:m="http://schemas.openxmlformats.org/officeDocument/2006/math">
                              <m:oMathParaPr>
                                <m:jc m:val="centerGroup"/>
                              </m:oMathParaPr>
                              <m:oMath xmlns:m="http://schemas.openxmlformats.org/officeDocument/2006/math">
                                <m:r>
                                  <a:rPr lang="en-US" sz="1200" kern="0">
                                    <a:effectLst/>
                                    <a:latin typeface="Cambria Math" panose="02040503050406030204" pitchFamily="18" charset="0"/>
                                  </a:rPr>
                                  <m:t>𝑉𝑎𝑟</m:t>
                                </m:r>
                                <m:r>
                                  <a:rPr lang="en-US" sz="1200" kern="0">
                                    <a:effectLst/>
                                    <a:latin typeface="Cambria Math" panose="02040503050406030204" pitchFamily="18" charset="0"/>
                                  </a:rPr>
                                  <m:t>(</m:t>
                                </m:r>
                                <m:r>
                                  <a:rPr lang="en-US" sz="1200" kern="0">
                                    <a:effectLst/>
                                    <a:latin typeface="Cambria Math" panose="02040503050406030204" pitchFamily="18" charset="0"/>
                                  </a:rPr>
                                  <m:t>𝐺𝑎𝑖𝑛</m:t>
                                </m:r>
                                <m:r>
                                  <a:rPr lang="en-US" sz="1200" kern="0">
                                    <a:effectLst/>
                                    <a:latin typeface="Cambria Math" panose="02040503050406030204" pitchFamily="18" charset="0"/>
                                  </a:rPr>
                                  <m:t>)</m:t>
                                </m:r>
                              </m:oMath>
                            </m:oMathPara>
                          </a14:m>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tc>
                      <a:txBody>
                        <a:bodyPr/>
                        <a:lstStyle/>
                        <a:p>
                          <a:pPr algn="ctr">
                            <a:spcAft>
                              <a:spcPts val="0"/>
                            </a:spcAft>
                          </a:pPr>
                          <a:r>
                            <a:rPr lang="en-US" sz="1200" kern="0">
                              <a:effectLst/>
                            </a:rPr>
                            <a:t>Sharpe</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tc>
                      <a:txBody>
                        <a:bodyPr/>
                        <a:lstStyle/>
                        <a:p>
                          <a:pPr algn="ctr">
                            <a:spcAft>
                              <a:spcPts val="0"/>
                            </a:spcAft>
                          </a:pPr>
                          <a14:m>
                            <m:oMathPara xmlns:m="http://schemas.openxmlformats.org/officeDocument/2006/math">
                              <m:oMathParaPr>
                                <m:jc m:val="centerGroup"/>
                              </m:oMathParaPr>
                              <m:oMath xmlns:m="http://schemas.openxmlformats.org/officeDocument/2006/math">
                                <m:r>
                                  <a:rPr lang="en-US" sz="1200" kern="0">
                                    <a:effectLst/>
                                    <a:latin typeface="Cambria Math" panose="02040503050406030204" pitchFamily="18" charset="0"/>
                                  </a:rPr>
                                  <m:t>𝐸</m:t>
                                </m:r>
                                <m:r>
                                  <a:rPr lang="en-US" sz="1200" kern="0">
                                    <a:effectLst/>
                                    <a:latin typeface="Cambria Math" panose="02040503050406030204" pitchFamily="18" charset="0"/>
                                  </a:rPr>
                                  <m:t>(</m:t>
                                </m:r>
                                <m:r>
                                  <a:rPr lang="en-US" sz="1200" kern="0">
                                    <a:effectLst/>
                                    <a:latin typeface="Cambria Math" panose="02040503050406030204" pitchFamily="18" charset="0"/>
                                  </a:rPr>
                                  <m:t>𝐺𝑎𝑖𝑛</m:t>
                                </m:r>
                                <m:r>
                                  <a:rPr lang="en-US" sz="1200" kern="0">
                                    <a:effectLst/>
                                    <a:latin typeface="Cambria Math" panose="02040503050406030204" pitchFamily="18" charset="0"/>
                                  </a:rPr>
                                  <m:t>)</m:t>
                                </m:r>
                              </m:oMath>
                            </m:oMathPara>
                          </a14:m>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tc>
                      <a:txBody>
                        <a:bodyPr/>
                        <a:lstStyle/>
                        <a:p>
                          <a:pPr algn="ctr">
                            <a:spcAft>
                              <a:spcPts val="0"/>
                            </a:spcAft>
                          </a:pPr>
                          <a14:m>
                            <m:oMathPara xmlns:m="http://schemas.openxmlformats.org/officeDocument/2006/math">
                              <m:oMathParaPr>
                                <m:jc m:val="centerGroup"/>
                              </m:oMathParaPr>
                              <m:oMath xmlns:m="http://schemas.openxmlformats.org/officeDocument/2006/math">
                                <m:r>
                                  <a:rPr lang="en-US" sz="1200" kern="0">
                                    <a:effectLst/>
                                    <a:latin typeface="Cambria Math" panose="02040503050406030204" pitchFamily="18" charset="0"/>
                                  </a:rPr>
                                  <m:t>𝑉𝑎𝑟</m:t>
                                </m:r>
                                <m:r>
                                  <a:rPr lang="en-US" sz="1200" kern="0">
                                    <a:effectLst/>
                                    <a:latin typeface="Cambria Math" panose="02040503050406030204" pitchFamily="18" charset="0"/>
                                  </a:rPr>
                                  <m:t>(</m:t>
                                </m:r>
                                <m:r>
                                  <a:rPr lang="en-US" sz="1200" kern="0">
                                    <a:effectLst/>
                                    <a:latin typeface="Cambria Math" panose="02040503050406030204" pitchFamily="18" charset="0"/>
                                  </a:rPr>
                                  <m:t>𝐺𝑎𝑖𝑛</m:t>
                                </m:r>
                                <m:r>
                                  <a:rPr lang="en-US" sz="1200" kern="0">
                                    <a:effectLst/>
                                    <a:latin typeface="Cambria Math" panose="02040503050406030204" pitchFamily="18" charset="0"/>
                                  </a:rPr>
                                  <m:t>)</m:t>
                                </m:r>
                              </m:oMath>
                            </m:oMathPara>
                          </a14:m>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tc>
                      <a:txBody>
                        <a:bodyPr/>
                        <a:lstStyle/>
                        <a:p>
                          <a:pPr algn="ctr">
                            <a:spcAft>
                              <a:spcPts val="0"/>
                            </a:spcAft>
                          </a:pPr>
                          <a:r>
                            <a:rPr lang="en-US" sz="1200" kern="0">
                              <a:effectLst/>
                            </a:rPr>
                            <a:t>Sharpe</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extLst>
                      <a:ext uri="{0D108BD9-81ED-4DB2-BD59-A6C34878D82A}">
                        <a16:rowId xmlns:a16="http://schemas.microsoft.com/office/drawing/2014/main" val="469347542"/>
                      </a:ext>
                    </a:extLst>
                  </a:tr>
                  <a:tr h="318356">
                    <a:tc>
                      <a:txBody>
                        <a:bodyPr/>
                        <a:lstStyle/>
                        <a:p>
                          <a:pPr algn="ctr">
                            <a:spcAft>
                              <a:spcPts val="0"/>
                            </a:spcAft>
                          </a:pPr>
                          <a:r>
                            <a:rPr lang="en-US" sz="1200" kern="100">
                              <a:effectLst/>
                            </a:rPr>
                            <a:t>0</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tc>
                      <a:txBody>
                        <a:bodyPr/>
                        <a:lstStyle/>
                        <a:p>
                          <a:pPr algn="ctr">
                            <a:spcAft>
                              <a:spcPts val="0"/>
                            </a:spcAft>
                          </a:pPr>
                          <a:r>
                            <a:rPr lang="en-US" sz="1200" kern="100">
                              <a:effectLst/>
                            </a:rPr>
                            <a:t>0</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tc>
                      <a:txBody>
                        <a:bodyPr/>
                        <a:lstStyle/>
                        <a:p>
                          <a:pPr algn="ctr">
                            <a:spcAft>
                              <a:spcPts val="0"/>
                            </a:spcAft>
                          </a:pPr>
                          <a:r>
                            <a:rPr lang="en-US" sz="1200" kern="100">
                              <a:effectLst/>
                            </a:rPr>
                            <a:t>89.3104</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tc>
                      <a:txBody>
                        <a:bodyPr/>
                        <a:lstStyle/>
                        <a:p>
                          <a:pPr algn="ctr">
                            <a:spcAft>
                              <a:spcPts val="0"/>
                            </a:spcAft>
                          </a:pPr>
                          <a:r>
                            <a:rPr lang="en-US" sz="1200" kern="100">
                              <a:effectLst/>
                            </a:rPr>
                            <a:t>0</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tc>
                      <a:txBody>
                        <a:bodyPr/>
                        <a:lstStyle/>
                        <a:p>
                          <a:pPr algn="ctr">
                            <a:spcAft>
                              <a:spcPts val="0"/>
                            </a:spcAft>
                          </a:pPr>
                          <a:r>
                            <a:rPr lang="en-US" sz="1200" kern="100">
                              <a:effectLst/>
                            </a:rPr>
                            <a:t>-49.995</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tc>
                      <a:txBody>
                        <a:bodyPr/>
                        <a:lstStyle/>
                        <a:p>
                          <a:pPr algn="ctr">
                            <a:spcAft>
                              <a:spcPts val="0"/>
                            </a:spcAft>
                          </a:pPr>
                          <a:r>
                            <a:rPr lang="en-US" sz="1200" kern="100">
                              <a:effectLst/>
                            </a:rPr>
                            <a:t>89.3104</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tc>
                      <a:txBody>
                        <a:bodyPr/>
                        <a:lstStyle/>
                        <a:p>
                          <a:pPr algn="ctr">
                            <a:spcAft>
                              <a:spcPts val="0"/>
                            </a:spcAft>
                          </a:pPr>
                          <a:r>
                            <a:rPr lang="en-US" sz="1200" kern="100">
                              <a:effectLst/>
                            </a:rPr>
                            <a:t>-5.29024</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extLst>
                      <a:ext uri="{0D108BD9-81ED-4DB2-BD59-A6C34878D82A}">
                        <a16:rowId xmlns:a16="http://schemas.microsoft.com/office/drawing/2014/main" val="583409402"/>
                      </a:ext>
                    </a:extLst>
                  </a:tr>
                  <a:tr h="318356">
                    <a:tc>
                      <a:txBody>
                        <a:bodyPr/>
                        <a:lstStyle/>
                        <a:p>
                          <a:pPr algn="ctr">
                            <a:spcAft>
                              <a:spcPts val="0"/>
                            </a:spcAft>
                          </a:pPr>
                          <a:r>
                            <a:rPr lang="en-US" sz="1200" kern="100">
                              <a:effectLst/>
                            </a:rPr>
                            <a:t>100</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tc>
                      <a:txBody>
                        <a:bodyPr/>
                        <a:lstStyle/>
                        <a:p>
                          <a:pPr algn="ctr">
                            <a:spcAft>
                              <a:spcPts val="0"/>
                            </a:spcAft>
                          </a:pPr>
                          <a14:m>
                            <m:oMathPara xmlns:m="http://schemas.openxmlformats.org/officeDocument/2006/math">
                              <m:oMathParaPr>
                                <m:jc m:val="centerGroup"/>
                              </m:oMathParaPr>
                              <m:oMath xmlns:m="http://schemas.openxmlformats.org/officeDocument/2006/math">
                                <m:sSup>
                                  <m:sSupPr>
                                    <m:ctrlPr>
                                      <a:rPr lang="zh-TW" sz="1200" i="1" kern="0">
                                        <a:effectLst/>
                                        <a:latin typeface="Cambria Math" panose="02040503050406030204" pitchFamily="18" charset="0"/>
                                      </a:rPr>
                                    </m:ctrlPr>
                                  </m:sSupPr>
                                  <m:e>
                                    <m:r>
                                      <a:rPr lang="en-US" sz="1200" kern="0">
                                        <a:effectLst/>
                                        <a:latin typeface="Cambria Math" panose="02040503050406030204" pitchFamily="18" charset="0"/>
                                      </a:rPr>
                                      <m:t>10</m:t>
                                    </m:r>
                                  </m:e>
                                  <m:sup>
                                    <m:r>
                                      <a:rPr lang="en-US" sz="1200" kern="0">
                                        <a:effectLst/>
                                        <a:latin typeface="Cambria Math" panose="02040503050406030204" pitchFamily="18" charset="0"/>
                                      </a:rPr>
                                      <m:t>−4</m:t>
                                    </m:r>
                                  </m:sup>
                                </m:sSup>
                              </m:oMath>
                            </m:oMathPara>
                          </a14:m>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tc>
                      <a:txBody>
                        <a:bodyPr/>
                        <a:lstStyle/>
                        <a:p>
                          <a:pPr algn="ctr">
                            <a:spcAft>
                              <a:spcPts val="0"/>
                            </a:spcAft>
                          </a:pPr>
                          <a:r>
                            <a:rPr lang="en-US" sz="1200" kern="100">
                              <a:effectLst/>
                            </a:rPr>
                            <a:t>89.32041</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tc>
                      <a:txBody>
                        <a:bodyPr/>
                        <a:lstStyle/>
                        <a:p>
                          <a:pPr algn="ctr">
                            <a:spcAft>
                              <a:spcPts val="0"/>
                            </a:spcAft>
                          </a:pPr>
                          <a14:m>
                            <m:oMathPara xmlns:m="http://schemas.openxmlformats.org/officeDocument/2006/math">
                              <m:oMathParaPr>
                                <m:jc m:val="centerGroup"/>
                              </m:oMathParaPr>
                              <m:oMath xmlns:m="http://schemas.openxmlformats.org/officeDocument/2006/math">
                                <m:r>
                                  <a:rPr lang="en-US" sz="1200" kern="100">
                                    <a:effectLst/>
                                    <a:latin typeface="Cambria Math" panose="02040503050406030204" pitchFamily="18" charset="0"/>
                                  </a:rPr>
                                  <m:t>1.06∗</m:t>
                                </m:r>
                                <m:sSup>
                                  <m:sSupPr>
                                    <m:ctrlPr>
                                      <a:rPr lang="zh-TW" sz="1200" i="1" kern="100">
                                        <a:effectLst/>
                                        <a:latin typeface="Cambria Math" panose="02040503050406030204" pitchFamily="18" charset="0"/>
                                      </a:rPr>
                                    </m:ctrlPr>
                                  </m:sSupPr>
                                  <m:e>
                                    <m:r>
                                      <a:rPr lang="en-US" sz="1200" kern="100">
                                        <a:effectLst/>
                                        <a:latin typeface="Cambria Math" panose="02040503050406030204" pitchFamily="18" charset="0"/>
                                      </a:rPr>
                                      <m:t>10</m:t>
                                    </m:r>
                                  </m:e>
                                  <m:sup>
                                    <m:r>
                                      <a:rPr lang="en-US" sz="1200" kern="100">
                                        <a:effectLst/>
                                        <a:latin typeface="Cambria Math" panose="02040503050406030204" pitchFamily="18" charset="0"/>
                                      </a:rPr>
                                      <m:t>−5</m:t>
                                    </m:r>
                                  </m:sup>
                                </m:sSup>
                              </m:oMath>
                            </m:oMathPara>
                          </a14:m>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tc>
                      <a:txBody>
                        <a:bodyPr/>
                        <a:lstStyle/>
                        <a:p>
                          <a:pPr algn="ctr">
                            <a:spcAft>
                              <a:spcPts val="0"/>
                            </a:spcAft>
                          </a:pPr>
                          <a:r>
                            <a:rPr lang="en-US" sz="1200" kern="100">
                              <a:effectLst/>
                            </a:rPr>
                            <a:t>-49.995</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tc>
                      <a:txBody>
                        <a:bodyPr/>
                        <a:lstStyle/>
                        <a:p>
                          <a:pPr algn="ctr">
                            <a:spcAft>
                              <a:spcPts val="0"/>
                            </a:spcAft>
                          </a:pPr>
                          <a:r>
                            <a:rPr lang="en-US" sz="1200" kern="100">
                              <a:effectLst/>
                            </a:rPr>
                            <a:t>89.47866</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tc>
                      <a:txBody>
                        <a:bodyPr/>
                        <a:lstStyle/>
                        <a:p>
                          <a:pPr algn="ctr">
                            <a:spcAft>
                              <a:spcPts val="0"/>
                            </a:spcAft>
                          </a:pPr>
                          <a:r>
                            <a:rPr lang="en-US" sz="1200" kern="100">
                              <a:effectLst/>
                            </a:rPr>
                            <a:t>-5.28526</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extLst>
                      <a:ext uri="{0D108BD9-81ED-4DB2-BD59-A6C34878D82A}">
                        <a16:rowId xmlns:a16="http://schemas.microsoft.com/office/drawing/2014/main" val="1261888800"/>
                      </a:ext>
                    </a:extLst>
                  </a:tr>
                  <a:tr h="386191">
                    <a:tc>
                      <a:txBody>
                        <a:bodyPr/>
                        <a:lstStyle/>
                        <a:p>
                          <a:pPr algn="ctr">
                            <a:spcAft>
                              <a:spcPts val="0"/>
                            </a:spcAft>
                          </a:pPr>
                          <a:r>
                            <a:rPr lang="en-US" sz="1200" kern="100">
                              <a:effectLst/>
                            </a:rPr>
                            <a:t>500</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tc>
                      <a:txBody>
                        <a:bodyPr/>
                        <a:lstStyle/>
                        <a:p>
                          <a:pPr algn="ctr">
                            <a:spcAft>
                              <a:spcPts val="0"/>
                            </a:spcAft>
                          </a:pPr>
                          <a14:m>
                            <m:oMathPara xmlns:m="http://schemas.openxmlformats.org/officeDocument/2006/math">
                              <m:oMathParaPr>
                                <m:jc m:val="centerGroup"/>
                              </m:oMathParaPr>
                              <m:oMath xmlns:m="http://schemas.openxmlformats.org/officeDocument/2006/math">
                                <m:r>
                                  <a:rPr lang="en-US" sz="1200" kern="0">
                                    <a:effectLst/>
                                    <a:latin typeface="Cambria Math" panose="02040503050406030204" pitchFamily="18" charset="0"/>
                                  </a:rPr>
                                  <m:t>5∗</m:t>
                                </m:r>
                                <m:sSup>
                                  <m:sSupPr>
                                    <m:ctrlPr>
                                      <a:rPr lang="zh-TW" sz="1200" i="1" kern="0">
                                        <a:effectLst/>
                                        <a:latin typeface="Cambria Math" panose="02040503050406030204" pitchFamily="18" charset="0"/>
                                      </a:rPr>
                                    </m:ctrlPr>
                                  </m:sSupPr>
                                  <m:e>
                                    <m:r>
                                      <a:rPr lang="en-US" sz="1200" kern="0">
                                        <a:effectLst/>
                                        <a:latin typeface="Cambria Math" panose="02040503050406030204" pitchFamily="18" charset="0"/>
                                      </a:rPr>
                                      <m:t>10</m:t>
                                    </m:r>
                                  </m:e>
                                  <m:sup>
                                    <m:r>
                                      <a:rPr lang="en-US" sz="1200" kern="0">
                                        <a:effectLst/>
                                        <a:latin typeface="Cambria Math" panose="02040503050406030204" pitchFamily="18" charset="0"/>
                                      </a:rPr>
                                      <m:t>−4</m:t>
                                    </m:r>
                                  </m:sup>
                                </m:sSup>
                              </m:oMath>
                            </m:oMathPara>
                          </a14:m>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tc>
                      <a:txBody>
                        <a:bodyPr/>
                        <a:lstStyle/>
                        <a:p>
                          <a:pPr algn="ctr">
                            <a:spcAft>
                              <a:spcPts val="0"/>
                            </a:spcAft>
                          </a:pPr>
                          <a:r>
                            <a:rPr lang="en-US" sz="1200" kern="100">
                              <a:effectLst/>
                            </a:rPr>
                            <a:t>89.36043</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tc>
                      <a:txBody>
                        <a:bodyPr/>
                        <a:lstStyle/>
                        <a:p>
                          <a:pPr algn="ctr">
                            <a:spcAft>
                              <a:spcPts val="0"/>
                            </a:spcAft>
                          </a:pPr>
                          <a14:m>
                            <m:oMathPara xmlns:m="http://schemas.openxmlformats.org/officeDocument/2006/math">
                              <m:oMathParaPr>
                                <m:jc m:val="centerGroup"/>
                              </m:oMathParaPr>
                              <m:oMath xmlns:m="http://schemas.openxmlformats.org/officeDocument/2006/math">
                                <m:r>
                                  <a:rPr lang="en-US" sz="1200" kern="100">
                                    <a:effectLst/>
                                    <a:latin typeface="Cambria Math" panose="02040503050406030204" pitchFamily="18" charset="0"/>
                                  </a:rPr>
                                  <m:t>5.29∗</m:t>
                                </m:r>
                                <m:sSup>
                                  <m:sSupPr>
                                    <m:ctrlPr>
                                      <a:rPr lang="zh-TW" sz="1200" i="1" kern="100">
                                        <a:effectLst/>
                                        <a:latin typeface="Cambria Math" panose="02040503050406030204" pitchFamily="18" charset="0"/>
                                      </a:rPr>
                                    </m:ctrlPr>
                                  </m:sSupPr>
                                  <m:e>
                                    <m:r>
                                      <a:rPr lang="en-US" sz="1200" kern="100">
                                        <a:effectLst/>
                                        <a:latin typeface="Cambria Math" panose="02040503050406030204" pitchFamily="18" charset="0"/>
                                      </a:rPr>
                                      <m:t>10</m:t>
                                    </m:r>
                                  </m:e>
                                  <m:sup>
                                    <m:r>
                                      <a:rPr lang="en-US" sz="1200" kern="100">
                                        <a:effectLst/>
                                        <a:latin typeface="Cambria Math" panose="02040503050406030204" pitchFamily="18" charset="0"/>
                                      </a:rPr>
                                      <m:t>−5</m:t>
                                    </m:r>
                                  </m:sup>
                                </m:sSup>
                              </m:oMath>
                            </m:oMathPara>
                          </a14:m>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tc>
                      <a:txBody>
                        <a:bodyPr/>
                        <a:lstStyle/>
                        <a:p>
                          <a:pPr algn="ctr">
                            <a:spcAft>
                              <a:spcPts val="0"/>
                            </a:spcAft>
                          </a:pPr>
                          <a:r>
                            <a:rPr lang="en-US" sz="1200" kern="100">
                              <a:effectLst/>
                            </a:rPr>
                            <a:t>-49.9948</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tc>
                      <a:txBody>
                        <a:bodyPr/>
                        <a:lstStyle/>
                        <a:p>
                          <a:pPr algn="ctr">
                            <a:spcAft>
                              <a:spcPts val="0"/>
                            </a:spcAft>
                          </a:pPr>
                          <a:r>
                            <a:rPr lang="en-US" sz="1200" kern="100" dirty="0">
                              <a:effectLst/>
                            </a:rPr>
                            <a:t>93.55069</a:t>
                          </a:r>
                          <a:endParaRPr lang="zh-TW" sz="12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tc>
                      <a:txBody>
                        <a:bodyPr/>
                        <a:lstStyle/>
                        <a:p>
                          <a:pPr algn="ctr">
                            <a:spcAft>
                              <a:spcPts val="0"/>
                            </a:spcAft>
                          </a:pPr>
                          <a:r>
                            <a:rPr lang="en-US" sz="1200" kern="100">
                              <a:effectLst/>
                            </a:rPr>
                            <a:t>-5.16893</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extLst>
                      <a:ext uri="{0D108BD9-81ED-4DB2-BD59-A6C34878D82A}">
                        <a16:rowId xmlns:a16="http://schemas.microsoft.com/office/drawing/2014/main" val="133607598"/>
                      </a:ext>
                    </a:extLst>
                  </a:tr>
                  <a:tr h="394462">
                    <a:tc>
                      <a:txBody>
                        <a:bodyPr/>
                        <a:lstStyle/>
                        <a:p>
                          <a:pPr algn="ctr">
                            <a:spcAft>
                              <a:spcPts val="0"/>
                            </a:spcAft>
                          </a:pPr>
                          <a:r>
                            <a:rPr lang="en-US" sz="1200" kern="100">
                              <a:effectLst/>
                            </a:rPr>
                            <a:t>1000</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tc>
                      <a:txBody>
                        <a:bodyPr/>
                        <a:lstStyle/>
                        <a:p>
                          <a:pPr algn="ctr">
                            <a:spcAft>
                              <a:spcPts val="0"/>
                            </a:spcAft>
                          </a:pPr>
                          <a14:m>
                            <m:oMathPara xmlns:m="http://schemas.openxmlformats.org/officeDocument/2006/math">
                              <m:oMathParaPr>
                                <m:jc m:val="centerGroup"/>
                              </m:oMathParaPr>
                              <m:oMath xmlns:m="http://schemas.openxmlformats.org/officeDocument/2006/math">
                                <m:sSup>
                                  <m:sSupPr>
                                    <m:ctrlPr>
                                      <a:rPr lang="zh-TW" sz="1200" i="1" kern="100">
                                        <a:effectLst/>
                                        <a:latin typeface="Cambria Math" panose="02040503050406030204" pitchFamily="18" charset="0"/>
                                      </a:rPr>
                                    </m:ctrlPr>
                                  </m:sSupPr>
                                  <m:e>
                                    <m:r>
                                      <a:rPr lang="en-US" sz="1200" kern="100">
                                        <a:effectLst/>
                                        <a:latin typeface="Cambria Math" panose="02040503050406030204" pitchFamily="18" charset="0"/>
                                      </a:rPr>
                                      <m:t>10</m:t>
                                    </m:r>
                                  </m:e>
                                  <m:sup>
                                    <m:r>
                                      <a:rPr lang="en-US" sz="1200" kern="100">
                                        <a:effectLst/>
                                        <a:latin typeface="Cambria Math" panose="02040503050406030204" pitchFamily="18" charset="0"/>
                                      </a:rPr>
                                      <m:t>−3</m:t>
                                    </m:r>
                                  </m:sup>
                                </m:sSup>
                              </m:oMath>
                            </m:oMathPara>
                          </a14:m>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tc>
                      <a:txBody>
                        <a:bodyPr/>
                        <a:lstStyle/>
                        <a:p>
                          <a:pPr algn="ctr">
                            <a:spcAft>
                              <a:spcPts val="0"/>
                            </a:spcAft>
                          </a:pPr>
                          <a:r>
                            <a:rPr lang="en-US" sz="1200" kern="100">
                              <a:effectLst/>
                            </a:rPr>
                            <a:t>89.41047</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tc>
                      <a:txBody>
                        <a:bodyPr/>
                        <a:lstStyle/>
                        <a:p>
                          <a:pPr algn="ctr">
                            <a:spcAft>
                              <a:spcPts val="0"/>
                            </a:spcAft>
                          </a:pPr>
                          <a14:m>
                            <m:oMathPara xmlns:m="http://schemas.openxmlformats.org/officeDocument/2006/math">
                              <m:oMathParaPr>
                                <m:jc m:val="centerGroup"/>
                              </m:oMathParaPr>
                              <m:oMath xmlns:m="http://schemas.openxmlformats.org/officeDocument/2006/math">
                                <m:r>
                                  <a:rPr lang="en-US" sz="1200" kern="100">
                                    <a:effectLst/>
                                    <a:latin typeface="Cambria Math" panose="02040503050406030204" pitchFamily="18" charset="0"/>
                                  </a:rPr>
                                  <m:t>1.06∗</m:t>
                                </m:r>
                                <m:sSup>
                                  <m:sSupPr>
                                    <m:ctrlPr>
                                      <a:rPr lang="zh-TW" sz="1200" i="1" kern="100">
                                        <a:effectLst/>
                                        <a:latin typeface="Cambria Math" panose="02040503050406030204" pitchFamily="18" charset="0"/>
                                      </a:rPr>
                                    </m:ctrlPr>
                                  </m:sSupPr>
                                  <m:e>
                                    <m:r>
                                      <a:rPr lang="en-US" sz="1200" kern="100">
                                        <a:effectLst/>
                                        <a:latin typeface="Cambria Math" panose="02040503050406030204" pitchFamily="18" charset="0"/>
                                      </a:rPr>
                                      <m:t>10</m:t>
                                    </m:r>
                                  </m:e>
                                  <m:sup>
                                    <m:r>
                                      <a:rPr lang="en-US" sz="1200" kern="100">
                                        <a:effectLst/>
                                        <a:latin typeface="Cambria Math" panose="02040503050406030204" pitchFamily="18" charset="0"/>
                                      </a:rPr>
                                      <m:t>−4</m:t>
                                    </m:r>
                                  </m:sup>
                                </m:sSup>
                              </m:oMath>
                            </m:oMathPara>
                          </a14:m>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tc>
                      <a:txBody>
                        <a:bodyPr/>
                        <a:lstStyle/>
                        <a:p>
                          <a:pPr algn="ctr">
                            <a:spcAft>
                              <a:spcPts val="0"/>
                            </a:spcAft>
                          </a:pPr>
                          <a:r>
                            <a:rPr lang="en-US" sz="1200" kern="100">
                              <a:effectLst/>
                            </a:rPr>
                            <a:t>-49.9945</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tc>
                      <a:txBody>
                        <a:bodyPr/>
                        <a:lstStyle/>
                        <a:p>
                          <a:pPr algn="ctr">
                            <a:spcAft>
                              <a:spcPts val="0"/>
                            </a:spcAft>
                          </a:pPr>
                          <a:r>
                            <a:rPr lang="en-US" sz="1200" kern="100">
                              <a:effectLst/>
                            </a:rPr>
                            <a:t>106.2885</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tc>
                      <a:txBody>
                        <a:bodyPr/>
                        <a:lstStyle/>
                        <a:p>
                          <a:pPr algn="ctr">
                            <a:spcAft>
                              <a:spcPts val="0"/>
                            </a:spcAft>
                          </a:pPr>
                          <a:r>
                            <a:rPr lang="en-US" sz="1200" kern="100">
                              <a:effectLst/>
                            </a:rPr>
                            <a:t>-4.8493</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extLst>
                      <a:ext uri="{0D108BD9-81ED-4DB2-BD59-A6C34878D82A}">
                        <a16:rowId xmlns:a16="http://schemas.microsoft.com/office/drawing/2014/main" val="1886863370"/>
                      </a:ext>
                    </a:extLst>
                  </a:tr>
                  <a:tr h="414818">
                    <a:tc>
                      <a:txBody>
                        <a:bodyPr/>
                        <a:lstStyle/>
                        <a:p>
                          <a:pPr algn="ctr">
                            <a:spcAft>
                              <a:spcPts val="0"/>
                            </a:spcAft>
                          </a:pPr>
                          <a:r>
                            <a:rPr lang="en-US" sz="1200" kern="100">
                              <a:effectLst/>
                            </a:rPr>
                            <a:t>5000</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tc>
                      <a:txBody>
                        <a:bodyPr/>
                        <a:lstStyle/>
                        <a:p>
                          <a:pPr algn="ctr">
                            <a:spcAft>
                              <a:spcPts val="0"/>
                            </a:spcAft>
                          </a:pPr>
                          <a14:m>
                            <m:oMathPara xmlns:m="http://schemas.openxmlformats.org/officeDocument/2006/math">
                              <m:oMathParaPr>
                                <m:jc m:val="centerGroup"/>
                              </m:oMathParaPr>
                              <m:oMath xmlns:m="http://schemas.openxmlformats.org/officeDocument/2006/math">
                                <m:r>
                                  <a:rPr lang="en-US" sz="1200" kern="0">
                                    <a:effectLst/>
                                    <a:latin typeface="Cambria Math" panose="02040503050406030204" pitchFamily="18" charset="0"/>
                                  </a:rPr>
                                  <m:t>5∗</m:t>
                                </m:r>
                                <m:sSup>
                                  <m:sSupPr>
                                    <m:ctrlPr>
                                      <a:rPr lang="zh-TW" sz="1200" i="1" kern="0">
                                        <a:effectLst/>
                                        <a:latin typeface="Cambria Math" panose="02040503050406030204" pitchFamily="18" charset="0"/>
                                      </a:rPr>
                                    </m:ctrlPr>
                                  </m:sSupPr>
                                  <m:e>
                                    <m:r>
                                      <a:rPr lang="en-US" sz="1200" kern="0">
                                        <a:effectLst/>
                                        <a:latin typeface="Cambria Math" panose="02040503050406030204" pitchFamily="18" charset="0"/>
                                      </a:rPr>
                                      <m:t>10</m:t>
                                    </m:r>
                                  </m:e>
                                  <m:sup>
                                    <m:r>
                                      <a:rPr lang="en-US" sz="1200" kern="0">
                                        <a:effectLst/>
                                        <a:latin typeface="Cambria Math" panose="02040503050406030204" pitchFamily="18" charset="0"/>
                                      </a:rPr>
                                      <m:t>−3</m:t>
                                    </m:r>
                                  </m:sup>
                                </m:sSup>
                              </m:oMath>
                            </m:oMathPara>
                          </a14:m>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tc>
                      <a:txBody>
                        <a:bodyPr/>
                        <a:lstStyle/>
                        <a:p>
                          <a:pPr algn="ctr">
                            <a:spcAft>
                              <a:spcPts val="0"/>
                            </a:spcAft>
                          </a:pPr>
                          <a:r>
                            <a:rPr lang="en-US" sz="1200" kern="100">
                              <a:effectLst/>
                            </a:rPr>
                            <a:t>89.81065</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tc>
                      <a:txBody>
                        <a:bodyPr/>
                        <a:lstStyle/>
                        <a:p>
                          <a:pPr algn="ctr">
                            <a:spcAft>
                              <a:spcPts val="0"/>
                            </a:spcAft>
                          </a:pPr>
                          <a14:m>
                            <m:oMathPara xmlns:m="http://schemas.openxmlformats.org/officeDocument/2006/math">
                              <m:oMathParaPr>
                                <m:jc m:val="centerGroup"/>
                              </m:oMathParaPr>
                              <m:oMath xmlns:m="http://schemas.openxmlformats.org/officeDocument/2006/math">
                                <m:r>
                                  <a:rPr lang="en-US" sz="1200" kern="100">
                                    <a:effectLst/>
                                    <a:latin typeface="Cambria Math" panose="02040503050406030204" pitchFamily="18" charset="0"/>
                                  </a:rPr>
                                  <m:t>5.28∗</m:t>
                                </m:r>
                                <m:sSup>
                                  <m:sSupPr>
                                    <m:ctrlPr>
                                      <a:rPr lang="zh-TW" sz="1200" i="1" kern="100">
                                        <a:effectLst/>
                                        <a:latin typeface="Cambria Math" panose="02040503050406030204" pitchFamily="18" charset="0"/>
                                      </a:rPr>
                                    </m:ctrlPr>
                                  </m:sSupPr>
                                  <m:e>
                                    <m:r>
                                      <a:rPr lang="en-US" sz="1200" kern="100">
                                        <a:effectLst/>
                                        <a:latin typeface="Cambria Math" panose="02040503050406030204" pitchFamily="18" charset="0"/>
                                      </a:rPr>
                                      <m:t>10</m:t>
                                    </m:r>
                                  </m:e>
                                  <m:sup>
                                    <m:r>
                                      <a:rPr lang="en-US" sz="1200" kern="100">
                                        <a:effectLst/>
                                        <a:latin typeface="Cambria Math" panose="02040503050406030204" pitchFamily="18" charset="0"/>
                                      </a:rPr>
                                      <m:t>−4</m:t>
                                    </m:r>
                                  </m:sup>
                                </m:sSup>
                              </m:oMath>
                            </m:oMathPara>
                          </a14:m>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tc>
                      <a:txBody>
                        <a:bodyPr/>
                        <a:lstStyle/>
                        <a:p>
                          <a:pPr algn="ctr">
                            <a:spcAft>
                              <a:spcPts val="0"/>
                            </a:spcAft>
                          </a:pPr>
                          <a:r>
                            <a:rPr lang="en-US" sz="1200" kern="100">
                              <a:effectLst/>
                            </a:rPr>
                            <a:t>-49.9925</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tc>
                      <a:txBody>
                        <a:bodyPr/>
                        <a:lstStyle/>
                        <a:p>
                          <a:pPr algn="ctr">
                            <a:spcAft>
                              <a:spcPts val="0"/>
                            </a:spcAft>
                          </a:pPr>
                          <a:r>
                            <a:rPr lang="en-US" sz="1200" kern="100">
                              <a:effectLst/>
                            </a:rPr>
                            <a:t>514.1008</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tc>
                      <a:txBody>
                        <a:bodyPr/>
                        <a:lstStyle/>
                        <a:p>
                          <a:pPr algn="ctr">
                            <a:spcAft>
                              <a:spcPts val="0"/>
                            </a:spcAft>
                          </a:pPr>
                          <a:r>
                            <a:rPr lang="en-US" sz="1200" kern="100">
                              <a:effectLst/>
                            </a:rPr>
                            <a:t>-2.20486</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extLst>
                      <a:ext uri="{0D108BD9-81ED-4DB2-BD59-A6C34878D82A}">
                        <a16:rowId xmlns:a16="http://schemas.microsoft.com/office/drawing/2014/main" val="2766214559"/>
                      </a:ext>
                    </a:extLst>
                  </a:tr>
                  <a:tr h="318356">
                    <a:tc>
                      <a:txBody>
                        <a:bodyPr/>
                        <a:lstStyle/>
                        <a:p>
                          <a:pPr algn="ctr">
                            <a:spcAft>
                              <a:spcPts val="0"/>
                            </a:spcAft>
                          </a:pPr>
                          <a:r>
                            <a:rPr lang="en-US" sz="1200" kern="100">
                              <a:effectLst/>
                            </a:rPr>
                            <a:t>10000</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tc>
                      <a:txBody>
                        <a:bodyPr/>
                        <a:lstStyle/>
                        <a:p>
                          <a:pPr algn="ctr">
                            <a:spcAft>
                              <a:spcPts val="0"/>
                            </a:spcAft>
                          </a:pPr>
                          <a14:m>
                            <m:oMathPara xmlns:m="http://schemas.openxmlformats.org/officeDocument/2006/math">
                              <m:oMathParaPr>
                                <m:jc m:val="centerGroup"/>
                              </m:oMathParaPr>
                              <m:oMath xmlns:m="http://schemas.openxmlformats.org/officeDocument/2006/math">
                                <m:sSup>
                                  <m:sSupPr>
                                    <m:ctrlPr>
                                      <a:rPr lang="zh-TW" sz="1200" i="1" kern="0">
                                        <a:effectLst/>
                                        <a:latin typeface="Cambria Math" panose="02040503050406030204" pitchFamily="18" charset="0"/>
                                      </a:rPr>
                                    </m:ctrlPr>
                                  </m:sSupPr>
                                  <m:e>
                                    <m:r>
                                      <a:rPr lang="en-US" sz="1200" kern="0">
                                        <a:effectLst/>
                                        <a:latin typeface="Cambria Math" panose="02040503050406030204" pitchFamily="18" charset="0"/>
                                      </a:rPr>
                                      <m:t>10</m:t>
                                    </m:r>
                                  </m:e>
                                  <m:sup>
                                    <m:r>
                                      <a:rPr lang="en-US" sz="1200" kern="0">
                                        <a:effectLst/>
                                        <a:latin typeface="Cambria Math" panose="02040503050406030204" pitchFamily="18" charset="0"/>
                                      </a:rPr>
                                      <m:t>−2</m:t>
                                    </m:r>
                                  </m:sup>
                                </m:sSup>
                              </m:oMath>
                            </m:oMathPara>
                          </a14:m>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tc>
                      <a:txBody>
                        <a:bodyPr/>
                        <a:lstStyle/>
                        <a:p>
                          <a:pPr algn="ctr">
                            <a:spcAft>
                              <a:spcPts val="0"/>
                            </a:spcAft>
                          </a:pPr>
                          <a:r>
                            <a:rPr lang="en-US" sz="1200" kern="100">
                              <a:effectLst/>
                            </a:rPr>
                            <a:t>90.3107</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tc>
                      <a:txBody>
                        <a:bodyPr/>
                        <a:lstStyle/>
                        <a:p>
                          <a:pPr algn="ctr">
                            <a:spcAft>
                              <a:spcPts val="0"/>
                            </a:spcAft>
                          </a:pPr>
                          <a14:m>
                            <m:oMathPara xmlns:m="http://schemas.openxmlformats.org/officeDocument/2006/math">
                              <m:oMathParaPr>
                                <m:jc m:val="centerGroup"/>
                              </m:oMathParaPr>
                              <m:oMath xmlns:m="http://schemas.openxmlformats.org/officeDocument/2006/math">
                                <m:r>
                                  <a:rPr lang="en-US" sz="1200" kern="100">
                                    <a:effectLst/>
                                    <a:latin typeface="Cambria Math" panose="02040503050406030204" pitchFamily="18" charset="0"/>
                                  </a:rPr>
                                  <m:t>1.05∗</m:t>
                                </m:r>
                                <m:sSup>
                                  <m:sSupPr>
                                    <m:ctrlPr>
                                      <a:rPr lang="zh-TW" sz="1200" i="1" kern="100">
                                        <a:effectLst/>
                                        <a:latin typeface="Cambria Math" panose="02040503050406030204" pitchFamily="18" charset="0"/>
                                      </a:rPr>
                                    </m:ctrlPr>
                                  </m:sSupPr>
                                  <m:e>
                                    <m:r>
                                      <a:rPr lang="en-US" sz="1200" kern="100">
                                        <a:effectLst/>
                                        <a:latin typeface="Cambria Math" panose="02040503050406030204" pitchFamily="18" charset="0"/>
                                      </a:rPr>
                                      <m:t>10</m:t>
                                    </m:r>
                                  </m:e>
                                  <m:sup>
                                    <m:r>
                                      <a:rPr lang="en-US" sz="1200" kern="100">
                                        <a:effectLst/>
                                        <a:latin typeface="Cambria Math" panose="02040503050406030204" pitchFamily="18" charset="0"/>
                                      </a:rPr>
                                      <m:t>−3</m:t>
                                    </m:r>
                                  </m:sup>
                                </m:sSup>
                              </m:oMath>
                            </m:oMathPara>
                          </a14:m>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tc>
                      <a:txBody>
                        <a:bodyPr/>
                        <a:lstStyle/>
                        <a:p>
                          <a:pPr algn="ctr">
                            <a:spcAft>
                              <a:spcPts val="0"/>
                            </a:spcAft>
                          </a:pPr>
                          <a:r>
                            <a:rPr lang="en-US" sz="1200" kern="100">
                              <a:effectLst/>
                            </a:rPr>
                            <a:t>-49.99</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tc>
                      <a:txBody>
                        <a:bodyPr/>
                        <a:lstStyle/>
                        <a:p>
                          <a:pPr algn="ctr">
                            <a:spcAft>
                              <a:spcPts val="0"/>
                            </a:spcAft>
                          </a:pPr>
                          <a:r>
                            <a:rPr lang="en-US" sz="1200" kern="100">
                              <a:effectLst/>
                            </a:rPr>
                            <a:t>1788.641</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tc>
                      <a:txBody>
                        <a:bodyPr/>
                        <a:lstStyle/>
                        <a:p>
                          <a:pPr algn="ctr">
                            <a:spcAft>
                              <a:spcPts val="0"/>
                            </a:spcAft>
                          </a:pPr>
                          <a:r>
                            <a:rPr lang="en-US" sz="1200" kern="100" dirty="0">
                              <a:effectLst/>
                            </a:rPr>
                            <a:t>-1.18201</a:t>
                          </a:r>
                          <a:endParaRPr lang="zh-TW" sz="12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extLst>
                      <a:ext uri="{0D108BD9-81ED-4DB2-BD59-A6C34878D82A}">
                        <a16:rowId xmlns:a16="http://schemas.microsoft.com/office/drawing/2014/main" val="2623993830"/>
                      </a:ext>
                    </a:extLst>
                  </a:tr>
                </a:tbl>
              </a:graphicData>
            </a:graphic>
          </p:graphicFrame>
        </mc:Choice>
        <mc:Fallback xmlns="">
          <p:graphicFrame>
            <p:nvGraphicFramePr>
              <p:cNvPr id="4" name="表格 3"/>
              <p:cNvGraphicFramePr>
                <a:graphicFrameLocks noGrp="1"/>
              </p:cNvGraphicFramePr>
              <p:nvPr>
                <p:extLst>
                  <p:ext uri="{D42A27DB-BD31-4B8C-83A1-F6EECF244321}">
                    <p14:modId xmlns:p14="http://schemas.microsoft.com/office/powerpoint/2010/main" val="1217999034"/>
                  </p:ext>
                </p:extLst>
              </p:nvPr>
            </p:nvGraphicFramePr>
            <p:xfrm>
              <a:off x="1224570" y="769385"/>
              <a:ext cx="6561930" cy="2787251"/>
            </p:xfrm>
            <a:graphic>
              <a:graphicData uri="http://schemas.openxmlformats.org/drawingml/2006/table">
                <a:tbl>
                  <a:tblPr firstRow="1" firstCol="1" bandRow="1">
                    <a:tableStyleId>{5C22544A-7EE6-4342-B048-85BDC9FD1C3A}</a:tableStyleId>
                  </a:tblPr>
                  <a:tblGrid>
                    <a:gridCol w="831497">
                      <a:extLst>
                        <a:ext uri="{9D8B030D-6E8A-4147-A177-3AD203B41FA5}">
                          <a16:colId xmlns:a16="http://schemas.microsoft.com/office/drawing/2014/main" val="185756825"/>
                        </a:ext>
                      </a:extLst>
                    </a:gridCol>
                    <a:gridCol w="986351">
                      <a:extLst>
                        <a:ext uri="{9D8B030D-6E8A-4147-A177-3AD203B41FA5}">
                          <a16:colId xmlns:a16="http://schemas.microsoft.com/office/drawing/2014/main" val="336122233"/>
                        </a:ext>
                      </a:extLst>
                    </a:gridCol>
                    <a:gridCol w="977936">
                      <a:extLst>
                        <a:ext uri="{9D8B030D-6E8A-4147-A177-3AD203B41FA5}">
                          <a16:colId xmlns:a16="http://schemas.microsoft.com/office/drawing/2014/main" val="1515299363"/>
                        </a:ext>
                      </a:extLst>
                    </a:gridCol>
                    <a:gridCol w="1141205">
                      <a:extLst>
                        <a:ext uri="{9D8B030D-6E8A-4147-A177-3AD203B41FA5}">
                          <a16:colId xmlns:a16="http://schemas.microsoft.com/office/drawing/2014/main" val="2258747278"/>
                        </a:ext>
                      </a:extLst>
                    </a:gridCol>
                    <a:gridCol w="772586">
                      <a:extLst>
                        <a:ext uri="{9D8B030D-6E8A-4147-A177-3AD203B41FA5}">
                          <a16:colId xmlns:a16="http://schemas.microsoft.com/office/drawing/2014/main" val="2425568832"/>
                        </a:ext>
                      </a:extLst>
                    </a:gridCol>
                    <a:gridCol w="977936">
                      <a:extLst>
                        <a:ext uri="{9D8B030D-6E8A-4147-A177-3AD203B41FA5}">
                          <a16:colId xmlns:a16="http://schemas.microsoft.com/office/drawing/2014/main" val="2383686341"/>
                        </a:ext>
                      </a:extLst>
                    </a:gridCol>
                    <a:gridCol w="874419">
                      <a:extLst>
                        <a:ext uri="{9D8B030D-6E8A-4147-A177-3AD203B41FA5}">
                          <a16:colId xmlns:a16="http://schemas.microsoft.com/office/drawing/2014/main" val="2490502141"/>
                        </a:ext>
                      </a:extLst>
                    </a:gridCol>
                  </a:tblGrid>
                  <a:tr h="318356">
                    <a:tc>
                      <a:txBody>
                        <a:bodyPr/>
                        <a:lstStyle/>
                        <a:p>
                          <a:pPr algn="l"/>
                          <a:endParaRPr lang="zh-TW" sz="1200" kern="100">
                            <a:effectLst/>
                            <a:latin typeface="Calibri" panose="020F0502020204030204" pitchFamily="34" charset="0"/>
                            <a:cs typeface="Times New Roman" panose="02020603050405020304" pitchFamily="18" charset="0"/>
                          </a:endParaRPr>
                        </a:p>
                      </a:txBody>
                      <a:tcPr marL="17780" marR="17780" marT="0" marB="0" anchor="ctr"/>
                    </a:tc>
                    <a:tc gridSpan="3">
                      <a:txBody>
                        <a:bodyPr/>
                        <a:lstStyle/>
                        <a:p>
                          <a:pPr algn="ctr">
                            <a:spcAft>
                              <a:spcPts val="0"/>
                            </a:spcAft>
                          </a:pPr>
                          <a:r>
                            <a:rPr lang="en-US" sz="1200" kern="0" dirty="0">
                              <a:effectLst/>
                            </a:rPr>
                            <a:t>Uniform Premium</a:t>
                          </a:r>
                          <a:endParaRPr lang="zh-TW" sz="12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tc hMerge="1">
                      <a:txBody>
                        <a:bodyPr/>
                        <a:lstStyle/>
                        <a:p>
                          <a:endParaRPr lang="zh-TW" altLang="en-US"/>
                        </a:p>
                      </a:txBody>
                      <a:tcPr/>
                    </a:tc>
                    <a:tc hMerge="1">
                      <a:txBody>
                        <a:bodyPr/>
                        <a:lstStyle/>
                        <a:p>
                          <a:endParaRPr lang="zh-TW" altLang="en-US"/>
                        </a:p>
                      </a:txBody>
                      <a:tcPr/>
                    </a:tc>
                    <a:tc gridSpan="3">
                      <a:txBody>
                        <a:bodyPr/>
                        <a:lstStyle/>
                        <a:p>
                          <a:pPr algn="ctr">
                            <a:spcAft>
                              <a:spcPts val="0"/>
                            </a:spcAft>
                          </a:pPr>
                          <a:r>
                            <a:rPr lang="en-US" sz="1200" kern="0">
                              <a:effectLst/>
                            </a:rPr>
                            <a:t>Individualized Premium</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tc hMerge="1">
                      <a:txBody>
                        <a:bodyPr/>
                        <a:lstStyle/>
                        <a:p>
                          <a:endParaRPr lang="zh-TW" altLang="en-US"/>
                        </a:p>
                      </a:txBody>
                      <a:tcPr/>
                    </a:tc>
                    <a:tc hMerge="1">
                      <a:txBody>
                        <a:bodyPr/>
                        <a:lstStyle/>
                        <a:p>
                          <a:endParaRPr lang="zh-TW" altLang="en-US"/>
                        </a:p>
                      </a:txBody>
                      <a:tcPr/>
                    </a:tc>
                    <a:extLst>
                      <a:ext uri="{0D108BD9-81ED-4DB2-BD59-A6C34878D82A}">
                        <a16:rowId xmlns:a16="http://schemas.microsoft.com/office/drawing/2014/main" val="1724901808"/>
                      </a:ext>
                    </a:extLst>
                  </a:tr>
                  <a:tr h="318356">
                    <a:tc>
                      <a:txBody>
                        <a:bodyPr/>
                        <a:lstStyle/>
                        <a:p>
                          <a:endParaRPr lang="zh-TW"/>
                        </a:p>
                      </a:txBody>
                      <a:tcPr marL="17780" marR="17780" marT="0" marB="0" anchor="ctr">
                        <a:blipFill>
                          <a:blip r:embed="rId3"/>
                          <a:stretch>
                            <a:fillRect l="-730" t="-100000" r="-689781" b="-673585"/>
                          </a:stretch>
                        </a:blipFill>
                      </a:tcPr>
                    </a:tc>
                    <a:tc>
                      <a:txBody>
                        <a:bodyPr/>
                        <a:lstStyle/>
                        <a:p>
                          <a:endParaRPr lang="zh-TW"/>
                        </a:p>
                      </a:txBody>
                      <a:tcPr marL="17780" marR="17780" marT="0" marB="0" anchor="ctr">
                        <a:blipFill>
                          <a:blip r:embed="rId3"/>
                          <a:stretch>
                            <a:fillRect l="-85185" t="-100000" r="-483333" b="-673585"/>
                          </a:stretch>
                        </a:blipFill>
                      </a:tcPr>
                    </a:tc>
                    <a:tc>
                      <a:txBody>
                        <a:bodyPr/>
                        <a:lstStyle/>
                        <a:p>
                          <a:endParaRPr lang="zh-TW"/>
                        </a:p>
                      </a:txBody>
                      <a:tcPr marL="17780" marR="17780" marT="0" marB="0" anchor="ctr">
                        <a:blipFill>
                          <a:blip r:embed="rId3"/>
                          <a:stretch>
                            <a:fillRect l="-187500" t="-100000" r="-389375" b="-673585"/>
                          </a:stretch>
                        </a:blipFill>
                      </a:tcPr>
                    </a:tc>
                    <a:tc>
                      <a:txBody>
                        <a:bodyPr/>
                        <a:lstStyle/>
                        <a:p>
                          <a:pPr algn="ctr">
                            <a:spcAft>
                              <a:spcPts val="0"/>
                            </a:spcAft>
                          </a:pPr>
                          <a:r>
                            <a:rPr lang="en-US" sz="1200" kern="0">
                              <a:effectLst/>
                            </a:rPr>
                            <a:t>Sharpe</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tc>
                      <a:txBody>
                        <a:bodyPr/>
                        <a:lstStyle/>
                        <a:p>
                          <a:endParaRPr lang="zh-TW"/>
                        </a:p>
                      </a:txBody>
                      <a:tcPr marL="17780" marR="17780" marT="0" marB="0" anchor="ctr">
                        <a:blipFill>
                          <a:blip r:embed="rId3"/>
                          <a:stretch>
                            <a:fillRect l="-510236" t="-100000" r="-242520" b="-673585"/>
                          </a:stretch>
                        </a:blipFill>
                      </a:tcPr>
                    </a:tc>
                    <a:tc>
                      <a:txBody>
                        <a:bodyPr/>
                        <a:lstStyle/>
                        <a:p>
                          <a:endParaRPr lang="zh-TW"/>
                        </a:p>
                      </a:txBody>
                      <a:tcPr marL="17780" marR="17780" marT="0" marB="0" anchor="ctr">
                        <a:blipFill>
                          <a:blip r:embed="rId3"/>
                          <a:stretch>
                            <a:fillRect l="-484375" t="-100000" r="-92500" b="-673585"/>
                          </a:stretch>
                        </a:blipFill>
                      </a:tcPr>
                    </a:tc>
                    <a:tc>
                      <a:txBody>
                        <a:bodyPr/>
                        <a:lstStyle/>
                        <a:p>
                          <a:pPr algn="ctr">
                            <a:spcAft>
                              <a:spcPts val="0"/>
                            </a:spcAft>
                          </a:pPr>
                          <a:r>
                            <a:rPr lang="en-US" sz="1200" kern="0">
                              <a:effectLst/>
                            </a:rPr>
                            <a:t>Sharpe</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extLst>
                      <a:ext uri="{0D108BD9-81ED-4DB2-BD59-A6C34878D82A}">
                        <a16:rowId xmlns:a16="http://schemas.microsoft.com/office/drawing/2014/main" val="469347542"/>
                      </a:ext>
                    </a:extLst>
                  </a:tr>
                  <a:tr h="318356">
                    <a:tc>
                      <a:txBody>
                        <a:bodyPr/>
                        <a:lstStyle/>
                        <a:p>
                          <a:pPr algn="ctr">
                            <a:spcAft>
                              <a:spcPts val="0"/>
                            </a:spcAft>
                          </a:pPr>
                          <a:r>
                            <a:rPr lang="en-US" sz="1200" kern="100">
                              <a:effectLst/>
                            </a:rPr>
                            <a:t>0</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tc>
                      <a:txBody>
                        <a:bodyPr/>
                        <a:lstStyle/>
                        <a:p>
                          <a:pPr algn="ctr">
                            <a:spcAft>
                              <a:spcPts val="0"/>
                            </a:spcAft>
                          </a:pPr>
                          <a:r>
                            <a:rPr lang="en-US" sz="1200" kern="100">
                              <a:effectLst/>
                            </a:rPr>
                            <a:t>0</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tc>
                      <a:txBody>
                        <a:bodyPr/>
                        <a:lstStyle/>
                        <a:p>
                          <a:pPr algn="ctr">
                            <a:spcAft>
                              <a:spcPts val="0"/>
                            </a:spcAft>
                          </a:pPr>
                          <a:r>
                            <a:rPr lang="en-US" sz="1200" kern="100">
                              <a:effectLst/>
                            </a:rPr>
                            <a:t>89.3104</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tc>
                      <a:txBody>
                        <a:bodyPr/>
                        <a:lstStyle/>
                        <a:p>
                          <a:pPr algn="ctr">
                            <a:spcAft>
                              <a:spcPts val="0"/>
                            </a:spcAft>
                          </a:pPr>
                          <a:r>
                            <a:rPr lang="en-US" sz="1200" kern="100">
                              <a:effectLst/>
                            </a:rPr>
                            <a:t>0</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tc>
                      <a:txBody>
                        <a:bodyPr/>
                        <a:lstStyle/>
                        <a:p>
                          <a:pPr algn="ctr">
                            <a:spcAft>
                              <a:spcPts val="0"/>
                            </a:spcAft>
                          </a:pPr>
                          <a:r>
                            <a:rPr lang="en-US" sz="1200" kern="100">
                              <a:effectLst/>
                            </a:rPr>
                            <a:t>-49.995</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tc>
                      <a:txBody>
                        <a:bodyPr/>
                        <a:lstStyle/>
                        <a:p>
                          <a:pPr algn="ctr">
                            <a:spcAft>
                              <a:spcPts val="0"/>
                            </a:spcAft>
                          </a:pPr>
                          <a:r>
                            <a:rPr lang="en-US" sz="1200" kern="100">
                              <a:effectLst/>
                            </a:rPr>
                            <a:t>89.3104</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tc>
                      <a:txBody>
                        <a:bodyPr/>
                        <a:lstStyle/>
                        <a:p>
                          <a:pPr algn="ctr">
                            <a:spcAft>
                              <a:spcPts val="0"/>
                            </a:spcAft>
                          </a:pPr>
                          <a:r>
                            <a:rPr lang="en-US" sz="1200" kern="100">
                              <a:effectLst/>
                            </a:rPr>
                            <a:t>-5.29024</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extLst>
                      <a:ext uri="{0D108BD9-81ED-4DB2-BD59-A6C34878D82A}">
                        <a16:rowId xmlns:a16="http://schemas.microsoft.com/office/drawing/2014/main" val="583409402"/>
                      </a:ext>
                    </a:extLst>
                  </a:tr>
                  <a:tr h="318356">
                    <a:tc>
                      <a:txBody>
                        <a:bodyPr/>
                        <a:lstStyle/>
                        <a:p>
                          <a:pPr algn="ctr">
                            <a:spcAft>
                              <a:spcPts val="0"/>
                            </a:spcAft>
                          </a:pPr>
                          <a:r>
                            <a:rPr lang="en-US" sz="1200" kern="100">
                              <a:effectLst/>
                            </a:rPr>
                            <a:t>100</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tc>
                      <a:txBody>
                        <a:bodyPr/>
                        <a:lstStyle/>
                        <a:p>
                          <a:endParaRPr lang="zh-TW"/>
                        </a:p>
                      </a:txBody>
                      <a:tcPr marL="17780" marR="17780" marT="0" marB="0" anchor="ctr">
                        <a:blipFill>
                          <a:blip r:embed="rId3"/>
                          <a:stretch>
                            <a:fillRect l="-85185" t="-303846" r="-483333" b="-486538"/>
                          </a:stretch>
                        </a:blipFill>
                      </a:tcPr>
                    </a:tc>
                    <a:tc>
                      <a:txBody>
                        <a:bodyPr/>
                        <a:lstStyle/>
                        <a:p>
                          <a:pPr algn="ctr">
                            <a:spcAft>
                              <a:spcPts val="0"/>
                            </a:spcAft>
                          </a:pPr>
                          <a:r>
                            <a:rPr lang="en-US" sz="1200" kern="100">
                              <a:effectLst/>
                            </a:rPr>
                            <a:t>89.32041</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tc>
                      <a:txBody>
                        <a:bodyPr/>
                        <a:lstStyle/>
                        <a:p>
                          <a:endParaRPr lang="zh-TW"/>
                        </a:p>
                      </a:txBody>
                      <a:tcPr marL="17780" marR="17780" marT="0" marB="0" anchor="ctr">
                        <a:blipFill>
                          <a:blip r:embed="rId3"/>
                          <a:stretch>
                            <a:fillRect l="-244681" t="-303846" r="-231383" b="-486538"/>
                          </a:stretch>
                        </a:blipFill>
                      </a:tcPr>
                    </a:tc>
                    <a:tc>
                      <a:txBody>
                        <a:bodyPr/>
                        <a:lstStyle/>
                        <a:p>
                          <a:pPr algn="ctr">
                            <a:spcAft>
                              <a:spcPts val="0"/>
                            </a:spcAft>
                          </a:pPr>
                          <a:r>
                            <a:rPr lang="en-US" sz="1200" kern="100">
                              <a:effectLst/>
                            </a:rPr>
                            <a:t>-49.995</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tc>
                      <a:txBody>
                        <a:bodyPr/>
                        <a:lstStyle/>
                        <a:p>
                          <a:pPr algn="ctr">
                            <a:spcAft>
                              <a:spcPts val="0"/>
                            </a:spcAft>
                          </a:pPr>
                          <a:r>
                            <a:rPr lang="en-US" sz="1200" kern="100">
                              <a:effectLst/>
                            </a:rPr>
                            <a:t>89.47866</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tc>
                      <a:txBody>
                        <a:bodyPr/>
                        <a:lstStyle/>
                        <a:p>
                          <a:pPr algn="ctr">
                            <a:spcAft>
                              <a:spcPts val="0"/>
                            </a:spcAft>
                          </a:pPr>
                          <a:r>
                            <a:rPr lang="en-US" sz="1200" kern="100">
                              <a:effectLst/>
                            </a:rPr>
                            <a:t>-5.28526</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extLst>
                      <a:ext uri="{0D108BD9-81ED-4DB2-BD59-A6C34878D82A}">
                        <a16:rowId xmlns:a16="http://schemas.microsoft.com/office/drawing/2014/main" val="1261888800"/>
                      </a:ext>
                    </a:extLst>
                  </a:tr>
                  <a:tr h="386191">
                    <a:tc>
                      <a:txBody>
                        <a:bodyPr/>
                        <a:lstStyle/>
                        <a:p>
                          <a:pPr algn="ctr">
                            <a:spcAft>
                              <a:spcPts val="0"/>
                            </a:spcAft>
                          </a:pPr>
                          <a:r>
                            <a:rPr lang="en-US" sz="1200" kern="100">
                              <a:effectLst/>
                            </a:rPr>
                            <a:t>500</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tc>
                      <a:txBody>
                        <a:bodyPr/>
                        <a:lstStyle/>
                        <a:p>
                          <a:endParaRPr lang="zh-TW"/>
                        </a:p>
                      </a:txBody>
                      <a:tcPr marL="17780" marR="17780" marT="0" marB="0" anchor="ctr">
                        <a:blipFill>
                          <a:blip r:embed="rId3"/>
                          <a:stretch>
                            <a:fillRect l="-85185" t="-328125" r="-483333" b="-295313"/>
                          </a:stretch>
                        </a:blipFill>
                      </a:tcPr>
                    </a:tc>
                    <a:tc>
                      <a:txBody>
                        <a:bodyPr/>
                        <a:lstStyle/>
                        <a:p>
                          <a:pPr algn="ctr">
                            <a:spcAft>
                              <a:spcPts val="0"/>
                            </a:spcAft>
                          </a:pPr>
                          <a:r>
                            <a:rPr lang="en-US" sz="1200" kern="100">
                              <a:effectLst/>
                            </a:rPr>
                            <a:t>89.36043</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tc>
                      <a:txBody>
                        <a:bodyPr/>
                        <a:lstStyle/>
                        <a:p>
                          <a:endParaRPr lang="zh-TW"/>
                        </a:p>
                      </a:txBody>
                      <a:tcPr marL="17780" marR="17780" marT="0" marB="0" anchor="ctr">
                        <a:blipFill>
                          <a:blip r:embed="rId3"/>
                          <a:stretch>
                            <a:fillRect l="-244681" t="-328125" r="-231383" b="-295313"/>
                          </a:stretch>
                        </a:blipFill>
                      </a:tcPr>
                    </a:tc>
                    <a:tc>
                      <a:txBody>
                        <a:bodyPr/>
                        <a:lstStyle/>
                        <a:p>
                          <a:pPr algn="ctr">
                            <a:spcAft>
                              <a:spcPts val="0"/>
                            </a:spcAft>
                          </a:pPr>
                          <a:r>
                            <a:rPr lang="en-US" sz="1200" kern="100">
                              <a:effectLst/>
                            </a:rPr>
                            <a:t>-49.9948</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tc>
                      <a:txBody>
                        <a:bodyPr/>
                        <a:lstStyle/>
                        <a:p>
                          <a:pPr algn="ctr">
                            <a:spcAft>
                              <a:spcPts val="0"/>
                            </a:spcAft>
                          </a:pPr>
                          <a:r>
                            <a:rPr lang="en-US" sz="1200" kern="100" dirty="0">
                              <a:effectLst/>
                            </a:rPr>
                            <a:t>93.55069</a:t>
                          </a:r>
                          <a:endParaRPr lang="zh-TW" sz="12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tc>
                      <a:txBody>
                        <a:bodyPr/>
                        <a:lstStyle/>
                        <a:p>
                          <a:pPr algn="ctr">
                            <a:spcAft>
                              <a:spcPts val="0"/>
                            </a:spcAft>
                          </a:pPr>
                          <a:r>
                            <a:rPr lang="en-US" sz="1200" kern="100">
                              <a:effectLst/>
                            </a:rPr>
                            <a:t>-5.16893</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extLst>
                      <a:ext uri="{0D108BD9-81ED-4DB2-BD59-A6C34878D82A}">
                        <a16:rowId xmlns:a16="http://schemas.microsoft.com/office/drawing/2014/main" val="133607598"/>
                      </a:ext>
                    </a:extLst>
                  </a:tr>
                  <a:tr h="394462">
                    <a:tc>
                      <a:txBody>
                        <a:bodyPr/>
                        <a:lstStyle/>
                        <a:p>
                          <a:pPr algn="ctr">
                            <a:spcAft>
                              <a:spcPts val="0"/>
                            </a:spcAft>
                          </a:pPr>
                          <a:r>
                            <a:rPr lang="en-US" sz="1200" kern="100">
                              <a:effectLst/>
                            </a:rPr>
                            <a:t>1000</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tc>
                      <a:txBody>
                        <a:bodyPr/>
                        <a:lstStyle/>
                        <a:p>
                          <a:endParaRPr lang="zh-TW"/>
                        </a:p>
                      </a:txBody>
                      <a:tcPr marL="17780" marR="17780" marT="0" marB="0" anchor="ctr">
                        <a:blipFill>
                          <a:blip r:embed="rId3"/>
                          <a:stretch>
                            <a:fillRect l="-85185" t="-421538" r="-483333" b="-190769"/>
                          </a:stretch>
                        </a:blipFill>
                      </a:tcPr>
                    </a:tc>
                    <a:tc>
                      <a:txBody>
                        <a:bodyPr/>
                        <a:lstStyle/>
                        <a:p>
                          <a:pPr algn="ctr">
                            <a:spcAft>
                              <a:spcPts val="0"/>
                            </a:spcAft>
                          </a:pPr>
                          <a:r>
                            <a:rPr lang="en-US" sz="1200" kern="100">
                              <a:effectLst/>
                            </a:rPr>
                            <a:t>89.41047</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tc>
                      <a:txBody>
                        <a:bodyPr/>
                        <a:lstStyle/>
                        <a:p>
                          <a:endParaRPr lang="zh-TW"/>
                        </a:p>
                      </a:txBody>
                      <a:tcPr marL="17780" marR="17780" marT="0" marB="0" anchor="ctr">
                        <a:blipFill>
                          <a:blip r:embed="rId3"/>
                          <a:stretch>
                            <a:fillRect l="-244681" t="-421538" r="-231383" b="-190769"/>
                          </a:stretch>
                        </a:blipFill>
                      </a:tcPr>
                    </a:tc>
                    <a:tc>
                      <a:txBody>
                        <a:bodyPr/>
                        <a:lstStyle/>
                        <a:p>
                          <a:pPr algn="ctr">
                            <a:spcAft>
                              <a:spcPts val="0"/>
                            </a:spcAft>
                          </a:pPr>
                          <a:r>
                            <a:rPr lang="en-US" sz="1200" kern="100">
                              <a:effectLst/>
                            </a:rPr>
                            <a:t>-49.9945</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tc>
                      <a:txBody>
                        <a:bodyPr/>
                        <a:lstStyle/>
                        <a:p>
                          <a:pPr algn="ctr">
                            <a:spcAft>
                              <a:spcPts val="0"/>
                            </a:spcAft>
                          </a:pPr>
                          <a:r>
                            <a:rPr lang="en-US" sz="1200" kern="100">
                              <a:effectLst/>
                            </a:rPr>
                            <a:t>106.2885</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tc>
                      <a:txBody>
                        <a:bodyPr/>
                        <a:lstStyle/>
                        <a:p>
                          <a:pPr algn="ctr">
                            <a:spcAft>
                              <a:spcPts val="0"/>
                            </a:spcAft>
                          </a:pPr>
                          <a:r>
                            <a:rPr lang="en-US" sz="1200" kern="100">
                              <a:effectLst/>
                            </a:rPr>
                            <a:t>-4.8493</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extLst>
                      <a:ext uri="{0D108BD9-81ED-4DB2-BD59-A6C34878D82A}">
                        <a16:rowId xmlns:a16="http://schemas.microsoft.com/office/drawing/2014/main" val="1886863370"/>
                      </a:ext>
                    </a:extLst>
                  </a:tr>
                  <a:tr h="414818">
                    <a:tc>
                      <a:txBody>
                        <a:bodyPr/>
                        <a:lstStyle/>
                        <a:p>
                          <a:pPr algn="ctr">
                            <a:spcAft>
                              <a:spcPts val="0"/>
                            </a:spcAft>
                          </a:pPr>
                          <a:r>
                            <a:rPr lang="en-US" sz="1200" kern="100">
                              <a:effectLst/>
                            </a:rPr>
                            <a:t>5000</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tc>
                      <a:txBody>
                        <a:bodyPr/>
                        <a:lstStyle/>
                        <a:p>
                          <a:endParaRPr lang="zh-TW"/>
                        </a:p>
                      </a:txBody>
                      <a:tcPr marL="17780" marR="17780" marT="0" marB="0" anchor="ctr">
                        <a:blipFill>
                          <a:blip r:embed="rId3"/>
                          <a:stretch>
                            <a:fillRect l="-85185" t="-498529" r="-483333" b="-82353"/>
                          </a:stretch>
                        </a:blipFill>
                      </a:tcPr>
                    </a:tc>
                    <a:tc>
                      <a:txBody>
                        <a:bodyPr/>
                        <a:lstStyle/>
                        <a:p>
                          <a:pPr algn="ctr">
                            <a:spcAft>
                              <a:spcPts val="0"/>
                            </a:spcAft>
                          </a:pPr>
                          <a:r>
                            <a:rPr lang="en-US" sz="1200" kern="100">
                              <a:effectLst/>
                            </a:rPr>
                            <a:t>89.81065</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tc>
                      <a:txBody>
                        <a:bodyPr/>
                        <a:lstStyle/>
                        <a:p>
                          <a:endParaRPr lang="zh-TW"/>
                        </a:p>
                      </a:txBody>
                      <a:tcPr marL="17780" marR="17780" marT="0" marB="0" anchor="ctr">
                        <a:blipFill>
                          <a:blip r:embed="rId3"/>
                          <a:stretch>
                            <a:fillRect l="-244681" t="-498529" r="-231383" b="-82353"/>
                          </a:stretch>
                        </a:blipFill>
                      </a:tcPr>
                    </a:tc>
                    <a:tc>
                      <a:txBody>
                        <a:bodyPr/>
                        <a:lstStyle/>
                        <a:p>
                          <a:pPr algn="ctr">
                            <a:spcAft>
                              <a:spcPts val="0"/>
                            </a:spcAft>
                          </a:pPr>
                          <a:r>
                            <a:rPr lang="en-US" sz="1200" kern="100">
                              <a:effectLst/>
                            </a:rPr>
                            <a:t>-49.9925</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tc>
                      <a:txBody>
                        <a:bodyPr/>
                        <a:lstStyle/>
                        <a:p>
                          <a:pPr algn="ctr">
                            <a:spcAft>
                              <a:spcPts val="0"/>
                            </a:spcAft>
                          </a:pPr>
                          <a:r>
                            <a:rPr lang="en-US" sz="1200" kern="100">
                              <a:effectLst/>
                            </a:rPr>
                            <a:t>514.1008</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tc>
                      <a:txBody>
                        <a:bodyPr/>
                        <a:lstStyle/>
                        <a:p>
                          <a:pPr algn="ctr">
                            <a:spcAft>
                              <a:spcPts val="0"/>
                            </a:spcAft>
                          </a:pPr>
                          <a:r>
                            <a:rPr lang="en-US" sz="1200" kern="100">
                              <a:effectLst/>
                            </a:rPr>
                            <a:t>-2.20486</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extLst>
                      <a:ext uri="{0D108BD9-81ED-4DB2-BD59-A6C34878D82A}">
                        <a16:rowId xmlns:a16="http://schemas.microsoft.com/office/drawing/2014/main" val="2766214559"/>
                      </a:ext>
                    </a:extLst>
                  </a:tr>
                  <a:tr h="318356">
                    <a:tc>
                      <a:txBody>
                        <a:bodyPr/>
                        <a:lstStyle/>
                        <a:p>
                          <a:pPr algn="ctr">
                            <a:spcAft>
                              <a:spcPts val="0"/>
                            </a:spcAft>
                          </a:pPr>
                          <a:r>
                            <a:rPr lang="en-US" sz="1200" kern="100">
                              <a:effectLst/>
                            </a:rPr>
                            <a:t>10000</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tc>
                      <a:txBody>
                        <a:bodyPr/>
                        <a:lstStyle/>
                        <a:p>
                          <a:endParaRPr lang="zh-TW"/>
                        </a:p>
                      </a:txBody>
                      <a:tcPr marL="17780" marR="17780" marT="0" marB="0" anchor="ctr">
                        <a:blipFill>
                          <a:blip r:embed="rId3"/>
                          <a:stretch>
                            <a:fillRect l="-85185" t="-782692" r="-483333" b="-7692"/>
                          </a:stretch>
                        </a:blipFill>
                      </a:tcPr>
                    </a:tc>
                    <a:tc>
                      <a:txBody>
                        <a:bodyPr/>
                        <a:lstStyle/>
                        <a:p>
                          <a:pPr algn="ctr">
                            <a:spcAft>
                              <a:spcPts val="0"/>
                            </a:spcAft>
                          </a:pPr>
                          <a:r>
                            <a:rPr lang="en-US" sz="1200" kern="100">
                              <a:effectLst/>
                            </a:rPr>
                            <a:t>90.3107</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tc>
                      <a:txBody>
                        <a:bodyPr/>
                        <a:lstStyle/>
                        <a:p>
                          <a:endParaRPr lang="zh-TW"/>
                        </a:p>
                      </a:txBody>
                      <a:tcPr marL="17780" marR="17780" marT="0" marB="0" anchor="ctr">
                        <a:blipFill>
                          <a:blip r:embed="rId3"/>
                          <a:stretch>
                            <a:fillRect l="-244681" t="-782692" r="-231383" b="-7692"/>
                          </a:stretch>
                        </a:blipFill>
                      </a:tcPr>
                    </a:tc>
                    <a:tc>
                      <a:txBody>
                        <a:bodyPr/>
                        <a:lstStyle/>
                        <a:p>
                          <a:pPr algn="ctr">
                            <a:spcAft>
                              <a:spcPts val="0"/>
                            </a:spcAft>
                          </a:pPr>
                          <a:r>
                            <a:rPr lang="en-US" sz="1200" kern="100">
                              <a:effectLst/>
                            </a:rPr>
                            <a:t>-49.99</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tc>
                      <a:txBody>
                        <a:bodyPr/>
                        <a:lstStyle/>
                        <a:p>
                          <a:pPr algn="ctr">
                            <a:spcAft>
                              <a:spcPts val="0"/>
                            </a:spcAft>
                          </a:pPr>
                          <a:r>
                            <a:rPr lang="en-US" sz="1200" kern="100">
                              <a:effectLst/>
                            </a:rPr>
                            <a:t>1788.641</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tc>
                      <a:txBody>
                        <a:bodyPr/>
                        <a:lstStyle/>
                        <a:p>
                          <a:pPr algn="ctr">
                            <a:spcAft>
                              <a:spcPts val="0"/>
                            </a:spcAft>
                          </a:pPr>
                          <a:r>
                            <a:rPr lang="en-US" sz="1200" kern="100" dirty="0">
                              <a:effectLst/>
                            </a:rPr>
                            <a:t>-1.18201</a:t>
                          </a:r>
                          <a:endParaRPr lang="zh-TW" sz="12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extLst>
                      <a:ext uri="{0D108BD9-81ED-4DB2-BD59-A6C34878D82A}">
                        <a16:rowId xmlns:a16="http://schemas.microsoft.com/office/drawing/2014/main" val="2623993830"/>
                      </a:ext>
                    </a:extLst>
                  </a:tr>
                </a:tbl>
              </a:graphicData>
            </a:graphic>
          </p:graphicFrame>
        </mc:Fallback>
      </mc:AlternateContent>
      <p:sp>
        <p:nvSpPr>
          <p:cNvPr id="5" name="文字方塊 4"/>
          <p:cNvSpPr txBox="1"/>
          <p:nvPr/>
        </p:nvSpPr>
        <p:spPr>
          <a:xfrm>
            <a:off x="239380" y="3648511"/>
            <a:ext cx="9018623" cy="2585323"/>
          </a:xfrm>
          <a:prstGeom prst="rect">
            <a:avLst/>
          </a:prstGeom>
          <a:noFill/>
        </p:spPr>
        <p:txBody>
          <a:bodyPr wrap="none" rtlCol="0">
            <a:spAutoFit/>
          </a:bodyPr>
          <a:lstStyle/>
          <a:p>
            <a:pPr marL="285750" indent="-285750">
              <a:buFont typeface="Arial" panose="020B0604020202020204" pitchFamily="34" charset="0"/>
              <a:buChar char="•"/>
            </a:pPr>
            <a:r>
              <a:rPr lang="en-US" altLang="zh-TW" dirty="0" smtClean="0"/>
              <a:t>Under </a:t>
            </a:r>
            <a:r>
              <a:rPr lang="en-US" altLang="zh-TW" dirty="0">
                <a:solidFill>
                  <a:srgbClr val="FF0000"/>
                </a:solidFill>
              </a:rPr>
              <a:t>the uniform premium system</a:t>
            </a:r>
            <a:r>
              <a:rPr lang="en-US" altLang="zh-TW" dirty="0"/>
              <a:t>, </a:t>
            </a:r>
            <a:r>
              <a:rPr lang="en-US" altLang="zh-TW" dirty="0" smtClean="0"/>
              <a:t>the </a:t>
            </a:r>
            <a:r>
              <a:rPr lang="en-US" altLang="zh-TW" dirty="0"/>
              <a:t>Gain variance </a:t>
            </a:r>
            <a:r>
              <a:rPr lang="en-US" altLang="zh-TW" dirty="0" smtClean="0"/>
              <a:t>remains stable, </a:t>
            </a:r>
            <a:r>
              <a:rPr lang="en-US" altLang="zh-TW" dirty="0"/>
              <a:t>w</a:t>
            </a:r>
            <a:r>
              <a:rPr lang="en-US" altLang="zh-TW" dirty="0" smtClean="0"/>
              <a:t>hile </a:t>
            </a:r>
            <a:r>
              <a:rPr lang="en-US" altLang="zh-TW" dirty="0"/>
              <a:t>the Sharpe </a:t>
            </a:r>
            <a:endParaRPr lang="en-US" altLang="zh-TW" dirty="0" smtClean="0"/>
          </a:p>
          <a:p>
            <a:r>
              <a:rPr lang="en-US" altLang="zh-TW" dirty="0" smtClean="0"/>
              <a:t>ratio and the expected Gain increases, </a:t>
            </a:r>
            <a:r>
              <a:rPr lang="en-US" altLang="zh-TW" dirty="0"/>
              <a:t>the overall impact remains limited, suggesting that this </a:t>
            </a:r>
            <a:endParaRPr lang="en-US" altLang="zh-TW" dirty="0" smtClean="0"/>
          </a:p>
          <a:p>
            <a:r>
              <a:rPr lang="en-US" altLang="zh-TW" dirty="0" smtClean="0"/>
              <a:t>system </a:t>
            </a:r>
            <a:r>
              <a:rPr lang="en-US" altLang="zh-TW" dirty="0"/>
              <a:t>has a certain degree of resilience to demand uncertainty. </a:t>
            </a:r>
            <a:endParaRPr lang="en-US" altLang="zh-TW" dirty="0" smtClean="0"/>
          </a:p>
          <a:p>
            <a:endParaRPr lang="en-US" altLang="zh-TW" dirty="0" smtClean="0"/>
          </a:p>
          <a:p>
            <a:pPr marL="285750" indent="-285750">
              <a:buFont typeface="Arial" panose="020B0604020202020204" pitchFamily="34" charset="0"/>
              <a:buChar char="•"/>
            </a:pPr>
            <a:r>
              <a:rPr lang="en-US" altLang="zh-TW" dirty="0" smtClean="0"/>
              <a:t>The </a:t>
            </a:r>
            <a:r>
              <a:rPr lang="en-US" altLang="zh-TW" dirty="0"/>
              <a:t>individualized </a:t>
            </a:r>
            <a:r>
              <a:rPr lang="en-US" altLang="zh-TW" dirty="0" smtClean="0"/>
              <a:t>premium </a:t>
            </a:r>
            <a:r>
              <a:rPr lang="en-US" altLang="zh-TW" dirty="0"/>
              <a:t>system, although showing a nearly unchanged </a:t>
            </a:r>
            <a:endParaRPr lang="en-US" altLang="zh-TW" dirty="0" smtClean="0"/>
          </a:p>
          <a:p>
            <a:r>
              <a:rPr lang="en-US" altLang="zh-TW" dirty="0" smtClean="0"/>
              <a:t>expected Gain, </a:t>
            </a:r>
            <a:r>
              <a:rPr lang="en-US" altLang="zh-TW" dirty="0"/>
              <a:t>displays extreme fluctuations in variance and Sharpe ratio. This reflects </a:t>
            </a:r>
            <a:endParaRPr lang="en-US" altLang="zh-TW" dirty="0" smtClean="0"/>
          </a:p>
          <a:p>
            <a:r>
              <a:rPr lang="en-US" altLang="zh-TW" dirty="0" smtClean="0"/>
              <a:t>continued </a:t>
            </a:r>
            <a:r>
              <a:rPr lang="en-US" altLang="zh-TW" dirty="0"/>
              <a:t>vulnerability and persistent negative returns, emphasizing the system’s instability </a:t>
            </a:r>
            <a:endParaRPr lang="en-US" altLang="zh-TW" dirty="0" smtClean="0"/>
          </a:p>
          <a:p>
            <a:r>
              <a:rPr lang="en-US" altLang="zh-TW" dirty="0" smtClean="0"/>
              <a:t>in </a:t>
            </a:r>
            <a:r>
              <a:rPr lang="en-US" altLang="zh-TW" dirty="0"/>
              <a:t>the face of uncertain demand.</a:t>
            </a:r>
            <a:endParaRPr lang="zh-TW" altLang="zh-TW" dirty="0"/>
          </a:p>
          <a:p>
            <a:endParaRPr lang="zh-TW" altLang="en-US" dirty="0"/>
          </a:p>
        </p:txBody>
      </p:sp>
    </p:spTree>
    <p:extLst>
      <p:ext uri="{BB962C8B-B14F-4D97-AF65-F5344CB8AC3E}">
        <p14:creationId xmlns:p14="http://schemas.microsoft.com/office/powerpoint/2010/main" val="2245384521"/>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內容版面配置區 2"/>
              <p:cNvSpPr>
                <a:spLocks noGrp="1"/>
              </p:cNvSpPr>
              <p:nvPr>
                <p:ph idx="1"/>
              </p:nvPr>
            </p:nvSpPr>
            <p:spPr>
              <a:xfrm>
                <a:off x="746423" y="204229"/>
                <a:ext cx="7543801" cy="4023360"/>
              </a:xfrm>
            </p:spPr>
            <p:txBody>
              <a:bodyPr/>
              <a:lstStyle/>
              <a:p>
                <a:r>
                  <a:rPr lang="en-US" altLang="zh-TW" dirty="0"/>
                  <a:t>Table 4: Sensitivity Analysis of </a:t>
                </a:r>
                <a14:m>
                  <m:oMath xmlns:m="http://schemas.openxmlformats.org/officeDocument/2006/math">
                    <m:r>
                      <m:rPr>
                        <m:sty m:val="p"/>
                      </m:rPr>
                      <a:rPr lang="en-US" altLang="zh-TW">
                        <a:latin typeface="Cambria Math" panose="02040503050406030204" pitchFamily="18" charset="0"/>
                      </a:rPr>
                      <m:t>E</m:t>
                    </m:r>
                    <m:r>
                      <a:rPr lang="en-US" altLang="zh-TW">
                        <a:latin typeface="Cambria Math" panose="02040503050406030204" pitchFamily="18" charset="0"/>
                      </a:rPr>
                      <m:t>(</m:t>
                    </m:r>
                    <m:r>
                      <m:rPr>
                        <m:sty m:val="p"/>
                      </m:rPr>
                      <a:rPr lang="en-US" altLang="zh-TW">
                        <a:latin typeface="Cambria Math" panose="02040503050406030204" pitchFamily="18" charset="0"/>
                      </a:rPr>
                      <m:t>q</m:t>
                    </m:r>
                    <m:r>
                      <a:rPr lang="en-US" altLang="zh-TW">
                        <a:latin typeface="Cambria Math" panose="02040503050406030204" pitchFamily="18" charset="0"/>
                      </a:rPr>
                      <m:t>)</m:t>
                    </m:r>
                  </m:oMath>
                </a14:m>
                <a:endParaRPr lang="zh-TW" altLang="en-US" dirty="0"/>
              </a:p>
            </p:txBody>
          </p:sp>
        </mc:Choice>
        <mc:Fallback xmlns="">
          <p:sp>
            <p:nvSpPr>
              <p:cNvPr id="3" name="內容版面配置區 2"/>
              <p:cNvSpPr>
                <a:spLocks noGrp="1" noRot="1" noChangeAspect="1" noMove="1" noResize="1" noEditPoints="1" noAdjustHandles="1" noChangeArrowheads="1" noChangeShapeType="1" noTextEdit="1"/>
              </p:cNvSpPr>
              <p:nvPr>
                <p:ph idx="1"/>
              </p:nvPr>
            </p:nvSpPr>
            <p:spPr>
              <a:xfrm>
                <a:off x="746423" y="204229"/>
                <a:ext cx="7543801" cy="4023360"/>
              </a:xfrm>
              <a:blipFill>
                <a:blip r:embed="rId2"/>
                <a:stretch>
                  <a:fillRect l="-808" t="-1667"/>
                </a:stretch>
              </a:blipFill>
            </p:spPr>
            <p:txBody>
              <a:bodyPr/>
              <a:lstStyle/>
              <a:p>
                <a:r>
                  <a:rPr lang="zh-TW" altLang="en-US">
                    <a:noFill/>
                  </a:rPr>
                  <a:t> </a:t>
                </a:r>
              </a:p>
            </p:txBody>
          </p:sp>
        </mc:Fallback>
      </mc:AlternateContent>
      <mc:AlternateContent xmlns:mc="http://schemas.openxmlformats.org/markup-compatibility/2006" xmlns:a14="http://schemas.microsoft.com/office/drawing/2010/main">
        <mc:Choice Requires="a14">
          <p:graphicFrame>
            <p:nvGraphicFramePr>
              <p:cNvPr id="4" name="表格 3"/>
              <p:cNvGraphicFramePr>
                <a:graphicFrameLocks noGrp="1"/>
              </p:cNvGraphicFramePr>
              <p:nvPr>
                <p:extLst>
                  <p:ext uri="{D42A27DB-BD31-4B8C-83A1-F6EECF244321}">
                    <p14:modId xmlns:p14="http://schemas.microsoft.com/office/powerpoint/2010/main" val="2856818209"/>
                  </p:ext>
                </p:extLst>
              </p:nvPr>
            </p:nvGraphicFramePr>
            <p:xfrm>
              <a:off x="1192348" y="588117"/>
              <a:ext cx="6505533" cy="3371596"/>
            </p:xfrm>
            <a:graphic>
              <a:graphicData uri="http://schemas.openxmlformats.org/drawingml/2006/table">
                <a:tbl>
                  <a:tblPr firstRow="1" firstCol="1" bandRow="1">
                    <a:tableStyleId>{5C22544A-7EE6-4342-B048-85BDC9FD1C3A}</a:tableStyleId>
                  </a:tblPr>
                  <a:tblGrid>
                    <a:gridCol w="809708">
                      <a:extLst>
                        <a:ext uri="{9D8B030D-6E8A-4147-A177-3AD203B41FA5}">
                          <a16:colId xmlns:a16="http://schemas.microsoft.com/office/drawing/2014/main" val="2675700010"/>
                        </a:ext>
                      </a:extLst>
                    </a:gridCol>
                    <a:gridCol w="960505">
                      <a:extLst>
                        <a:ext uri="{9D8B030D-6E8A-4147-A177-3AD203B41FA5}">
                          <a16:colId xmlns:a16="http://schemas.microsoft.com/office/drawing/2014/main" val="3567972330"/>
                        </a:ext>
                      </a:extLst>
                    </a:gridCol>
                    <a:gridCol w="952309">
                      <a:extLst>
                        <a:ext uri="{9D8B030D-6E8A-4147-A177-3AD203B41FA5}">
                          <a16:colId xmlns:a16="http://schemas.microsoft.com/office/drawing/2014/main" val="803157407"/>
                        </a:ext>
                      </a:extLst>
                    </a:gridCol>
                    <a:gridCol w="1111301">
                      <a:extLst>
                        <a:ext uri="{9D8B030D-6E8A-4147-A177-3AD203B41FA5}">
                          <a16:colId xmlns:a16="http://schemas.microsoft.com/office/drawing/2014/main" val="621411529"/>
                        </a:ext>
                      </a:extLst>
                    </a:gridCol>
                    <a:gridCol w="752340">
                      <a:extLst>
                        <a:ext uri="{9D8B030D-6E8A-4147-A177-3AD203B41FA5}">
                          <a16:colId xmlns:a16="http://schemas.microsoft.com/office/drawing/2014/main" val="2287726822"/>
                        </a:ext>
                      </a:extLst>
                    </a:gridCol>
                    <a:gridCol w="952309">
                      <a:extLst>
                        <a:ext uri="{9D8B030D-6E8A-4147-A177-3AD203B41FA5}">
                          <a16:colId xmlns:a16="http://schemas.microsoft.com/office/drawing/2014/main" val="1570570307"/>
                        </a:ext>
                      </a:extLst>
                    </a:gridCol>
                    <a:gridCol w="967061">
                      <a:extLst>
                        <a:ext uri="{9D8B030D-6E8A-4147-A177-3AD203B41FA5}">
                          <a16:colId xmlns:a16="http://schemas.microsoft.com/office/drawing/2014/main" val="3340113609"/>
                        </a:ext>
                      </a:extLst>
                    </a:gridCol>
                  </a:tblGrid>
                  <a:tr h="270317">
                    <a:tc>
                      <a:txBody>
                        <a:bodyPr/>
                        <a:lstStyle/>
                        <a:p>
                          <a:endParaRPr lang="zh-TW" sz="1200" kern="100">
                            <a:effectLst/>
                            <a:latin typeface="Calibri" panose="020F0502020204030204" pitchFamily="34" charset="0"/>
                            <a:cs typeface="Times New Roman" panose="02020603050405020304" pitchFamily="18" charset="0"/>
                          </a:endParaRPr>
                        </a:p>
                      </a:txBody>
                      <a:tcPr marL="17780" marR="17780" marT="0" marB="0" anchor="ctr"/>
                    </a:tc>
                    <a:tc gridSpan="3">
                      <a:txBody>
                        <a:bodyPr/>
                        <a:lstStyle/>
                        <a:p>
                          <a:pPr algn="ctr">
                            <a:spcAft>
                              <a:spcPts val="0"/>
                            </a:spcAft>
                          </a:pPr>
                          <a:r>
                            <a:rPr lang="en-US" sz="1200" kern="0" dirty="0">
                              <a:effectLst/>
                            </a:rPr>
                            <a:t>Uniform Premium</a:t>
                          </a:r>
                          <a:endParaRPr lang="zh-TW" sz="12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tc hMerge="1">
                      <a:txBody>
                        <a:bodyPr/>
                        <a:lstStyle/>
                        <a:p>
                          <a:endParaRPr lang="zh-TW" altLang="en-US"/>
                        </a:p>
                      </a:txBody>
                      <a:tcPr/>
                    </a:tc>
                    <a:tc hMerge="1">
                      <a:txBody>
                        <a:bodyPr/>
                        <a:lstStyle/>
                        <a:p>
                          <a:endParaRPr lang="zh-TW" altLang="en-US"/>
                        </a:p>
                      </a:txBody>
                      <a:tcPr/>
                    </a:tc>
                    <a:tc gridSpan="3">
                      <a:txBody>
                        <a:bodyPr/>
                        <a:lstStyle/>
                        <a:p>
                          <a:pPr algn="ctr">
                            <a:spcAft>
                              <a:spcPts val="0"/>
                            </a:spcAft>
                          </a:pPr>
                          <a:r>
                            <a:rPr lang="en-US" sz="1200" kern="0">
                              <a:effectLst/>
                            </a:rPr>
                            <a:t>Individualized Premium</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tc hMerge="1">
                      <a:txBody>
                        <a:bodyPr/>
                        <a:lstStyle/>
                        <a:p>
                          <a:endParaRPr lang="zh-TW" altLang="en-US"/>
                        </a:p>
                      </a:txBody>
                      <a:tcPr/>
                    </a:tc>
                    <a:tc hMerge="1">
                      <a:txBody>
                        <a:bodyPr/>
                        <a:lstStyle/>
                        <a:p>
                          <a:endParaRPr lang="zh-TW" altLang="en-US"/>
                        </a:p>
                      </a:txBody>
                      <a:tcPr/>
                    </a:tc>
                    <a:extLst>
                      <a:ext uri="{0D108BD9-81ED-4DB2-BD59-A6C34878D82A}">
                        <a16:rowId xmlns:a16="http://schemas.microsoft.com/office/drawing/2014/main" val="2992210155"/>
                      </a:ext>
                    </a:extLst>
                  </a:tr>
                  <a:tr h="270317">
                    <a:tc>
                      <a:txBody>
                        <a:bodyPr/>
                        <a:lstStyle/>
                        <a:p>
                          <a:pPr algn="ctr">
                            <a:spcAft>
                              <a:spcPts val="0"/>
                            </a:spcAft>
                          </a:pPr>
                          <a14:m>
                            <m:oMathPara xmlns:m="http://schemas.openxmlformats.org/officeDocument/2006/math">
                              <m:oMathParaPr>
                                <m:jc m:val="centerGroup"/>
                              </m:oMathParaPr>
                              <m:oMath xmlns:m="http://schemas.openxmlformats.org/officeDocument/2006/math">
                                <m:r>
                                  <a:rPr lang="en-US" sz="1200" kern="0">
                                    <a:effectLst/>
                                    <a:latin typeface="Cambria Math" panose="02040503050406030204" pitchFamily="18" charset="0"/>
                                  </a:rPr>
                                  <m:t>𝐸</m:t>
                                </m:r>
                                <m:r>
                                  <a:rPr lang="en-US" sz="1200" kern="0">
                                    <a:effectLst/>
                                    <a:latin typeface="Cambria Math" panose="02040503050406030204" pitchFamily="18" charset="0"/>
                                  </a:rPr>
                                  <m:t>(</m:t>
                                </m:r>
                                <m:r>
                                  <a:rPr lang="en-US" sz="1200" kern="0">
                                    <a:effectLst/>
                                    <a:latin typeface="Cambria Math" panose="02040503050406030204" pitchFamily="18" charset="0"/>
                                  </a:rPr>
                                  <m:t>𝑞</m:t>
                                </m:r>
                                <m:r>
                                  <a:rPr lang="en-US" sz="1200" kern="0">
                                    <a:effectLst/>
                                    <a:latin typeface="Cambria Math" panose="02040503050406030204" pitchFamily="18" charset="0"/>
                                  </a:rPr>
                                  <m:t>)</m:t>
                                </m:r>
                              </m:oMath>
                            </m:oMathPara>
                          </a14:m>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tc>
                      <a:txBody>
                        <a:bodyPr/>
                        <a:lstStyle/>
                        <a:p>
                          <a:pPr algn="ctr">
                            <a:spcAft>
                              <a:spcPts val="0"/>
                            </a:spcAft>
                          </a:pPr>
                          <a14:m>
                            <m:oMathPara xmlns:m="http://schemas.openxmlformats.org/officeDocument/2006/math">
                              <m:oMathParaPr>
                                <m:jc m:val="centerGroup"/>
                              </m:oMathParaPr>
                              <m:oMath xmlns:m="http://schemas.openxmlformats.org/officeDocument/2006/math">
                                <m:r>
                                  <a:rPr lang="en-US" sz="1200" kern="0">
                                    <a:effectLst/>
                                    <a:latin typeface="Cambria Math" panose="02040503050406030204" pitchFamily="18" charset="0"/>
                                  </a:rPr>
                                  <m:t>𝐸</m:t>
                                </m:r>
                                <m:r>
                                  <a:rPr lang="en-US" sz="1200" kern="0">
                                    <a:effectLst/>
                                    <a:latin typeface="Cambria Math" panose="02040503050406030204" pitchFamily="18" charset="0"/>
                                  </a:rPr>
                                  <m:t>(</m:t>
                                </m:r>
                                <m:r>
                                  <a:rPr lang="en-US" sz="1200" kern="0">
                                    <a:effectLst/>
                                    <a:latin typeface="Cambria Math" panose="02040503050406030204" pitchFamily="18" charset="0"/>
                                  </a:rPr>
                                  <m:t>𝐺𝑎𝑖𝑛</m:t>
                                </m:r>
                                <m:r>
                                  <a:rPr lang="en-US" sz="1200" kern="0">
                                    <a:effectLst/>
                                    <a:latin typeface="Cambria Math" panose="02040503050406030204" pitchFamily="18" charset="0"/>
                                  </a:rPr>
                                  <m:t>)</m:t>
                                </m:r>
                              </m:oMath>
                            </m:oMathPara>
                          </a14:m>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tc>
                      <a:txBody>
                        <a:bodyPr/>
                        <a:lstStyle/>
                        <a:p>
                          <a:pPr algn="ctr">
                            <a:spcAft>
                              <a:spcPts val="0"/>
                            </a:spcAft>
                          </a:pPr>
                          <a14:m>
                            <m:oMathPara xmlns:m="http://schemas.openxmlformats.org/officeDocument/2006/math">
                              <m:oMathParaPr>
                                <m:jc m:val="centerGroup"/>
                              </m:oMathParaPr>
                              <m:oMath xmlns:m="http://schemas.openxmlformats.org/officeDocument/2006/math">
                                <m:r>
                                  <a:rPr lang="en-US" sz="1200" kern="0">
                                    <a:effectLst/>
                                    <a:latin typeface="Cambria Math" panose="02040503050406030204" pitchFamily="18" charset="0"/>
                                  </a:rPr>
                                  <m:t>𝑉𝑎𝑟</m:t>
                                </m:r>
                                <m:r>
                                  <a:rPr lang="en-US" sz="1200" kern="0">
                                    <a:effectLst/>
                                    <a:latin typeface="Cambria Math" panose="02040503050406030204" pitchFamily="18" charset="0"/>
                                  </a:rPr>
                                  <m:t>(</m:t>
                                </m:r>
                                <m:r>
                                  <a:rPr lang="en-US" sz="1200" kern="0">
                                    <a:effectLst/>
                                    <a:latin typeface="Cambria Math" panose="02040503050406030204" pitchFamily="18" charset="0"/>
                                  </a:rPr>
                                  <m:t>𝐺𝑎𝑖𝑛</m:t>
                                </m:r>
                                <m:r>
                                  <a:rPr lang="en-US" sz="1200" kern="0">
                                    <a:effectLst/>
                                    <a:latin typeface="Cambria Math" panose="02040503050406030204" pitchFamily="18" charset="0"/>
                                  </a:rPr>
                                  <m:t>)</m:t>
                                </m:r>
                              </m:oMath>
                            </m:oMathPara>
                          </a14:m>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tc>
                      <a:txBody>
                        <a:bodyPr/>
                        <a:lstStyle/>
                        <a:p>
                          <a:pPr algn="ctr">
                            <a:spcAft>
                              <a:spcPts val="0"/>
                            </a:spcAft>
                          </a:pPr>
                          <a:r>
                            <a:rPr lang="en-US" sz="1200" kern="0">
                              <a:effectLst/>
                            </a:rPr>
                            <a:t>Sharpe</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tc>
                      <a:txBody>
                        <a:bodyPr/>
                        <a:lstStyle/>
                        <a:p>
                          <a:pPr algn="ctr">
                            <a:spcAft>
                              <a:spcPts val="0"/>
                            </a:spcAft>
                          </a:pPr>
                          <a14:m>
                            <m:oMathPara xmlns:m="http://schemas.openxmlformats.org/officeDocument/2006/math">
                              <m:oMathParaPr>
                                <m:jc m:val="centerGroup"/>
                              </m:oMathParaPr>
                              <m:oMath xmlns:m="http://schemas.openxmlformats.org/officeDocument/2006/math">
                                <m:r>
                                  <a:rPr lang="en-US" sz="1200" kern="0">
                                    <a:effectLst/>
                                    <a:latin typeface="Cambria Math" panose="02040503050406030204" pitchFamily="18" charset="0"/>
                                  </a:rPr>
                                  <m:t>𝐸</m:t>
                                </m:r>
                                <m:r>
                                  <a:rPr lang="en-US" sz="1200" kern="0">
                                    <a:effectLst/>
                                    <a:latin typeface="Cambria Math" panose="02040503050406030204" pitchFamily="18" charset="0"/>
                                  </a:rPr>
                                  <m:t>(</m:t>
                                </m:r>
                                <m:r>
                                  <a:rPr lang="en-US" sz="1200" kern="0">
                                    <a:effectLst/>
                                    <a:latin typeface="Cambria Math" panose="02040503050406030204" pitchFamily="18" charset="0"/>
                                  </a:rPr>
                                  <m:t>𝐺𝑎𝑖𝑛</m:t>
                                </m:r>
                                <m:r>
                                  <a:rPr lang="en-US" sz="1200" kern="0">
                                    <a:effectLst/>
                                    <a:latin typeface="Cambria Math" panose="02040503050406030204" pitchFamily="18" charset="0"/>
                                  </a:rPr>
                                  <m:t>)</m:t>
                                </m:r>
                              </m:oMath>
                            </m:oMathPara>
                          </a14:m>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tc>
                      <a:txBody>
                        <a:bodyPr/>
                        <a:lstStyle/>
                        <a:p>
                          <a:pPr algn="ctr">
                            <a:spcAft>
                              <a:spcPts val="0"/>
                            </a:spcAft>
                          </a:pPr>
                          <a14:m>
                            <m:oMathPara xmlns:m="http://schemas.openxmlformats.org/officeDocument/2006/math">
                              <m:oMathParaPr>
                                <m:jc m:val="centerGroup"/>
                              </m:oMathParaPr>
                              <m:oMath xmlns:m="http://schemas.openxmlformats.org/officeDocument/2006/math">
                                <m:r>
                                  <a:rPr lang="en-US" sz="1200" kern="0">
                                    <a:effectLst/>
                                    <a:latin typeface="Cambria Math" panose="02040503050406030204" pitchFamily="18" charset="0"/>
                                  </a:rPr>
                                  <m:t>𝑉𝑎𝑟</m:t>
                                </m:r>
                                <m:r>
                                  <a:rPr lang="en-US" sz="1200" kern="0">
                                    <a:effectLst/>
                                    <a:latin typeface="Cambria Math" panose="02040503050406030204" pitchFamily="18" charset="0"/>
                                  </a:rPr>
                                  <m:t>(</m:t>
                                </m:r>
                                <m:r>
                                  <a:rPr lang="en-US" sz="1200" kern="0">
                                    <a:effectLst/>
                                    <a:latin typeface="Cambria Math" panose="02040503050406030204" pitchFamily="18" charset="0"/>
                                  </a:rPr>
                                  <m:t>𝐺𝑎𝑖𝑛</m:t>
                                </m:r>
                                <m:r>
                                  <a:rPr lang="en-US" sz="1200" kern="0">
                                    <a:effectLst/>
                                    <a:latin typeface="Cambria Math" panose="02040503050406030204" pitchFamily="18" charset="0"/>
                                  </a:rPr>
                                  <m:t>)</m:t>
                                </m:r>
                              </m:oMath>
                            </m:oMathPara>
                          </a14:m>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tc>
                      <a:txBody>
                        <a:bodyPr/>
                        <a:lstStyle/>
                        <a:p>
                          <a:pPr algn="ctr">
                            <a:spcAft>
                              <a:spcPts val="0"/>
                            </a:spcAft>
                          </a:pPr>
                          <a:r>
                            <a:rPr lang="en-US" sz="1200" kern="0">
                              <a:effectLst/>
                            </a:rPr>
                            <a:t>Sharpe</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extLst>
                      <a:ext uri="{0D108BD9-81ED-4DB2-BD59-A6C34878D82A}">
                        <a16:rowId xmlns:a16="http://schemas.microsoft.com/office/drawing/2014/main" val="1018515465"/>
                      </a:ext>
                    </a:extLst>
                  </a:tr>
                  <a:tr h="471827">
                    <a:tc>
                      <a:txBody>
                        <a:bodyPr/>
                        <a:lstStyle/>
                        <a:p>
                          <a:pPr algn="ctr">
                            <a:spcAft>
                              <a:spcPts val="0"/>
                            </a:spcAft>
                          </a:pPr>
                          <a14:m>
                            <m:oMathPara xmlns:m="http://schemas.openxmlformats.org/officeDocument/2006/math">
                              <m:oMathParaPr>
                                <m:jc m:val="centerGroup"/>
                              </m:oMathParaPr>
                              <m:oMath xmlns:m="http://schemas.openxmlformats.org/officeDocument/2006/math">
                                <m:sSup>
                                  <m:sSupPr>
                                    <m:ctrlPr>
                                      <a:rPr lang="zh-TW" sz="1200" i="1" kern="0">
                                        <a:effectLst/>
                                        <a:latin typeface="Cambria Math" panose="02040503050406030204" pitchFamily="18" charset="0"/>
                                      </a:rPr>
                                    </m:ctrlPr>
                                  </m:sSupPr>
                                  <m:e>
                                    <m:r>
                                      <a:rPr lang="en-US" sz="1200" kern="0">
                                        <a:effectLst/>
                                        <a:latin typeface="Cambria Math" panose="02040503050406030204" pitchFamily="18" charset="0"/>
                                      </a:rPr>
                                      <m:t>10</m:t>
                                    </m:r>
                                  </m:e>
                                  <m:sup>
                                    <m:r>
                                      <a:rPr lang="en-US" sz="1200" kern="0">
                                        <a:effectLst/>
                                        <a:latin typeface="Cambria Math" panose="02040503050406030204" pitchFamily="18" charset="0"/>
                                      </a:rPr>
                                      <m:t>−4</m:t>
                                    </m:r>
                                  </m:sup>
                                </m:sSup>
                              </m:oMath>
                            </m:oMathPara>
                          </a14:m>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tc>
                      <a:txBody>
                        <a:bodyPr/>
                        <a:lstStyle/>
                        <a:p>
                          <a:pPr algn="ctr">
                            <a:spcAft>
                              <a:spcPts val="0"/>
                            </a:spcAft>
                          </a:pPr>
                          <a:r>
                            <a:rPr lang="en-US" sz="1200" kern="100">
                              <a:effectLst/>
                            </a:rPr>
                            <a:t>0.001</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tc>
                      <a:txBody>
                        <a:bodyPr/>
                        <a:lstStyle/>
                        <a:p>
                          <a:pPr algn="ctr">
                            <a:spcAft>
                              <a:spcPts val="0"/>
                            </a:spcAft>
                          </a:pPr>
                          <a:r>
                            <a:rPr lang="en-US" sz="1200" kern="100">
                              <a:effectLst/>
                            </a:rPr>
                            <a:t>8.099266</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tc>
                      <a:txBody>
                        <a:bodyPr/>
                        <a:lstStyle/>
                        <a:p>
                          <a:pPr algn="ctr">
                            <a:spcAft>
                              <a:spcPts val="0"/>
                            </a:spcAft>
                          </a:pPr>
                          <a14:m>
                            <m:oMathPara xmlns:m="http://schemas.openxmlformats.org/officeDocument/2006/math">
                              <m:oMathParaPr>
                                <m:jc m:val="centerGroup"/>
                              </m:oMathParaPr>
                              <m:oMath xmlns:m="http://schemas.openxmlformats.org/officeDocument/2006/math">
                                <m:r>
                                  <a:rPr lang="en-US" sz="1200" kern="100">
                                    <a:effectLst/>
                                    <a:latin typeface="Cambria Math" panose="02040503050406030204" pitchFamily="18" charset="0"/>
                                  </a:rPr>
                                  <m:t>3.51∗</m:t>
                                </m:r>
                                <m:sSup>
                                  <m:sSupPr>
                                    <m:ctrlPr>
                                      <a:rPr lang="zh-TW" sz="1200" i="1" kern="100">
                                        <a:effectLst/>
                                        <a:latin typeface="Cambria Math" panose="02040503050406030204" pitchFamily="18" charset="0"/>
                                      </a:rPr>
                                    </m:ctrlPr>
                                  </m:sSupPr>
                                  <m:e>
                                    <m:r>
                                      <a:rPr lang="en-US" sz="1200" kern="100">
                                        <a:effectLst/>
                                        <a:latin typeface="Cambria Math" panose="02040503050406030204" pitchFamily="18" charset="0"/>
                                      </a:rPr>
                                      <m:t>10</m:t>
                                    </m:r>
                                  </m:e>
                                  <m:sup>
                                    <m:r>
                                      <a:rPr lang="en-US" sz="1200" kern="100">
                                        <a:effectLst/>
                                        <a:latin typeface="Cambria Math" panose="02040503050406030204" pitchFamily="18" charset="0"/>
                                      </a:rPr>
                                      <m:t>−4</m:t>
                                    </m:r>
                                  </m:sup>
                                </m:sSup>
                              </m:oMath>
                            </m:oMathPara>
                          </a14:m>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tc>
                      <a:txBody>
                        <a:bodyPr/>
                        <a:lstStyle/>
                        <a:p>
                          <a:pPr algn="ctr">
                            <a:spcAft>
                              <a:spcPts val="0"/>
                            </a:spcAft>
                          </a:pPr>
                          <a:r>
                            <a:rPr lang="en-US" sz="1200" kern="100">
                              <a:effectLst/>
                            </a:rPr>
                            <a:t>-49.9945</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tc>
                      <a:txBody>
                        <a:bodyPr/>
                        <a:lstStyle/>
                        <a:p>
                          <a:pPr algn="ctr">
                            <a:spcAft>
                              <a:spcPts val="0"/>
                            </a:spcAft>
                          </a:pPr>
                          <a:r>
                            <a:rPr lang="en-US" sz="1200" kern="100">
                              <a:effectLst/>
                            </a:rPr>
                            <a:t>25.04453</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tc>
                      <a:txBody>
                        <a:bodyPr/>
                        <a:lstStyle/>
                        <a:p>
                          <a:pPr algn="ctr">
                            <a:spcAft>
                              <a:spcPts val="0"/>
                            </a:spcAft>
                          </a:pPr>
                          <a:r>
                            <a:rPr lang="en-US" sz="1200" kern="100">
                              <a:effectLst/>
                            </a:rPr>
                            <a:t>-9.99001</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extLst>
                      <a:ext uri="{0D108BD9-81ED-4DB2-BD59-A6C34878D82A}">
                        <a16:rowId xmlns:a16="http://schemas.microsoft.com/office/drawing/2014/main" val="568784866"/>
                      </a:ext>
                    </a:extLst>
                  </a:tr>
                  <a:tr h="471827">
                    <a:tc>
                      <a:txBody>
                        <a:bodyPr/>
                        <a:lstStyle/>
                        <a:p>
                          <a:pPr algn="ctr">
                            <a:spcAft>
                              <a:spcPts val="0"/>
                            </a:spcAft>
                          </a:pPr>
                          <a14:m>
                            <m:oMathPara xmlns:m="http://schemas.openxmlformats.org/officeDocument/2006/math">
                              <m:oMathParaPr>
                                <m:jc m:val="centerGroup"/>
                              </m:oMathParaPr>
                              <m:oMath xmlns:m="http://schemas.openxmlformats.org/officeDocument/2006/math">
                                <m:r>
                                  <a:rPr lang="en-US" sz="1200" kern="0">
                                    <a:effectLst/>
                                    <a:latin typeface="Cambria Math" panose="02040503050406030204" pitchFamily="18" charset="0"/>
                                  </a:rPr>
                                  <m:t>5∗</m:t>
                                </m:r>
                                <m:sSup>
                                  <m:sSupPr>
                                    <m:ctrlPr>
                                      <a:rPr lang="zh-TW" sz="1200" i="1" kern="0">
                                        <a:effectLst/>
                                        <a:latin typeface="Cambria Math" panose="02040503050406030204" pitchFamily="18" charset="0"/>
                                      </a:rPr>
                                    </m:ctrlPr>
                                  </m:sSupPr>
                                  <m:e>
                                    <m:r>
                                      <a:rPr lang="en-US" sz="1200" kern="0">
                                        <a:effectLst/>
                                        <a:latin typeface="Cambria Math" panose="02040503050406030204" pitchFamily="18" charset="0"/>
                                      </a:rPr>
                                      <m:t>10</m:t>
                                    </m:r>
                                  </m:e>
                                  <m:sup>
                                    <m:r>
                                      <a:rPr lang="en-US" sz="1200" kern="0">
                                        <a:effectLst/>
                                        <a:latin typeface="Cambria Math" panose="02040503050406030204" pitchFamily="18" charset="0"/>
                                      </a:rPr>
                                      <m:t>−4</m:t>
                                    </m:r>
                                  </m:sup>
                                </m:sSup>
                              </m:oMath>
                            </m:oMathPara>
                          </a14:m>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tc>
                      <a:txBody>
                        <a:bodyPr/>
                        <a:lstStyle/>
                        <a:p>
                          <a:pPr algn="ctr">
                            <a:spcAft>
                              <a:spcPts val="0"/>
                            </a:spcAft>
                          </a:pPr>
                          <a:r>
                            <a:rPr lang="en-US" sz="1200" kern="100">
                              <a:effectLst/>
                            </a:rPr>
                            <a:t>0.001</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tc>
                      <a:txBody>
                        <a:bodyPr/>
                        <a:lstStyle/>
                        <a:p>
                          <a:pPr algn="ctr">
                            <a:spcAft>
                              <a:spcPts val="0"/>
                            </a:spcAft>
                          </a:pPr>
                          <a:r>
                            <a:rPr lang="en-US" sz="1200" kern="100">
                              <a:effectLst/>
                            </a:rPr>
                            <a:t>12.09687</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tc>
                      <a:txBody>
                        <a:bodyPr/>
                        <a:lstStyle/>
                        <a:p>
                          <a:pPr algn="ctr">
                            <a:spcAft>
                              <a:spcPts val="0"/>
                            </a:spcAft>
                          </a:pPr>
                          <a14:m>
                            <m:oMathPara xmlns:m="http://schemas.openxmlformats.org/officeDocument/2006/math">
                              <m:oMathParaPr>
                                <m:jc m:val="centerGroup"/>
                              </m:oMathParaPr>
                              <m:oMath xmlns:m="http://schemas.openxmlformats.org/officeDocument/2006/math">
                                <m:r>
                                  <a:rPr lang="en-US" sz="1200" kern="100">
                                    <a:effectLst/>
                                    <a:latin typeface="Cambria Math" panose="02040503050406030204" pitchFamily="18" charset="0"/>
                                  </a:rPr>
                                  <m:t>2.88∗</m:t>
                                </m:r>
                                <m:sSup>
                                  <m:sSupPr>
                                    <m:ctrlPr>
                                      <a:rPr lang="zh-TW" sz="1200" i="1" kern="100">
                                        <a:effectLst/>
                                        <a:latin typeface="Cambria Math" panose="02040503050406030204" pitchFamily="18" charset="0"/>
                                      </a:rPr>
                                    </m:ctrlPr>
                                  </m:sSupPr>
                                  <m:e>
                                    <m:r>
                                      <a:rPr lang="en-US" sz="1200" kern="100">
                                        <a:effectLst/>
                                        <a:latin typeface="Cambria Math" panose="02040503050406030204" pitchFamily="18" charset="0"/>
                                      </a:rPr>
                                      <m:t>10</m:t>
                                    </m:r>
                                  </m:e>
                                  <m:sup>
                                    <m:r>
                                      <a:rPr lang="en-US" sz="1200" kern="100">
                                        <a:effectLst/>
                                        <a:latin typeface="Cambria Math" panose="02040503050406030204" pitchFamily="18" charset="0"/>
                                      </a:rPr>
                                      <m:t>−4</m:t>
                                    </m:r>
                                  </m:sup>
                                </m:sSup>
                              </m:oMath>
                            </m:oMathPara>
                          </a14:m>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tc>
                      <a:txBody>
                        <a:bodyPr/>
                        <a:lstStyle/>
                        <a:p>
                          <a:pPr algn="ctr">
                            <a:spcAft>
                              <a:spcPts val="0"/>
                            </a:spcAft>
                          </a:pPr>
                          <a:r>
                            <a:rPr lang="en-US" sz="1200" kern="100">
                              <a:effectLst/>
                            </a:rPr>
                            <a:t>-49.9945</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tc>
                      <a:txBody>
                        <a:bodyPr/>
                        <a:lstStyle/>
                        <a:p>
                          <a:pPr algn="ctr">
                            <a:spcAft>
                              <a:spcPts val="0"/>
                            </a:spcAft>
                          </a:pPr>
                          <a:r>
                            <a:rPr lang="en-US" sz="1200" kern="100">
                              <a:effectLst/>
                            </a:rPr>
                            <a:t>29.03573</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tc>
                      <a:txBody>
                        <a:bodyPr/>
                        <a:lstStyle/>
                        <a:p>
                          <a:pPr algn="ctr">
                            <a:spcAft>
                              <a:spcPts val="0"/>
                            </a:spcAft>
                          </a:pPr>
                          <a:r>
                            <a:rPr lang="en-US" sz="1200" kern="100">
                              <a:effectLst/>
                            </a:rPr>
                            <a:t>-9.27803</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extLst>
                      <a:ext uri="{0D108BD9-81ED-4DB2-BD59-A6C34878D82A}">
                        <a16:rowId xmlns:a16="http://schemas.microsoft.com/office/drawing/2014/main" val="1103131737"/>
                      </a:ext>
                    </a:extLst>
                  </a:tr>
                  <a:tr h="471827">
                    <a:tc>
                      <a:txBody>
                        <a:bodyPr/>
                        <a:lstStyle/>
                        <a:p>
                          <a:pPr algn="ctr">
                            <a:spcAft>
                              <a:spcPts val="0"/>
                            </a:spcAft>
                          </a:pPr>
                          <a14:m>
                            <m:oMathPara xmlns:m="http://schemas.openxmlformats.org/officeDocument/2006/math">
                              <m:oMathParaPr>
                                <m:jc m:val="centerGroup"/>
                              </m:oMathParaPr>
                              <m:oMath xmlns:m="http://schemas.openxmlformats.org/officeDocument/2006/math">
                                <m:sSup>
                                  <m:sSupPr>
                                    <m:ctrlPr>
                                      <a:rPr lang="zh-TW" sz="1200" i="1" kern="100">
                                        <a:effectLst/>
                                        <a:latin typeface="Cambria Math" panose="02040503050406030204" pitchFamily="18" charset="0"/>
                                      </a:rPr>
                                    </m:ctrlPr>
                                  </m:sSupPr>
                                  <m:e>
                                    <m:r>
                                      <a:rPr lang="en-US" sz="1200" kern="100">
                                        <a:effectLst/>
                                        <a:latin typeface="Cambria Math" panose="02040503050406030204" pitchFamily="18" charset="0"/>
                                      </a:rPr>
                                      <m:t>10</m:t>
                                    </m:r>
                                  </m:e>
                                  <m:sup>
                                    <m:r>
                                      <a:rPr lang="en-US" sz="1200" kern="100">
                                        <a:effectLst/>
                                        <a:latin typeface="Cambria Math" panose="02040503050406030204" pitchFamily="18" charset="0"/>
                                      </a:rPr>
                                      <m:t>−3</m:t>
                                    </m:r>
                                  </m:sup>
                                </m:sSup>
                              </m:oMath>
                            </m:oMathPara>
                          </a14:m>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tc>
                      <a:txBody>
                        <a:bodyPr/>
                        <a:lstStyle/>
                        <a:p>
                          <a:pPr algn="ctr">
                            <a:spcAft>
                              <a:spcPts val="0"/>
                            </a:spcAft>
                          </a:pPr>
                          <a:r>
                            <a:rPr lang="en-US" sz="1200" kern="100">
                              <a:effectLst/>
                            </a:rPr>
                            <a:t>0.001</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tc>
                      <a:txBody>
                        <a:bodyPr/>
                        <a:lstStyle/>
                        <a:p>
                          <a:pPr algn="ctr">
                            <a:spcAft>
                              <a:spcPts val="0"/>
                            </a:spcAft>
                          </a:pPr>
                          <a:r>
                            <a:rPr lang="en-US" sz="1200" kern="100">
                              <a:effectLst/>
                            </a:rPr>
                            <a:t>17.08937</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tc>
                      <a:txBody>
                        <a:bodyPr/>
                        <a:lstStyle/>
                        <a:p>
                          <a:pPr algn="ctr">
                            <a:spcAft>
                              <a:spcPts val="0"/>
                            </a:spcAft>
                          </a:pPr>
                          <a14:m>
                            <m:oMathPara xmlns:m="http://schemas.openxmlformats.org/officeDocument/2006/math">
                              <m:oMathParaPr>
                                <m:jc m:val="centerGroup"/>
                              </m:oMathParaPr>
                              <m:oMath xmlns:m="http://schemas.openxmlformats.org/officeDocument/2006/math">
                                <m:r>
                                  <a:rPr lang="en-US" sz="1200" kern="100">
                                    <a:effectLst/>
                                    <a:latin typeface="Cambria Math" panose="02040503050406030204" pitchFamily="18" charset="0"/>
                                  </a:rPr>
                                  <m:t>2.42∗</m:t>
                                </m:r>
                                <m:sSup>
                                  <m:sSupPr>
                                    <m:ctrlPr>
                                      <a:rPr lang="zh-TW" sz="1200" i="1" kern="100">
                                        <a:effectLst/>
                                        <a:latin typeface="Cambria Math" panose="02040503050406030204" pitchFamily="18" charset="0"/>
                                      </a:rPr>
                                    </m:ctrlPr>
                                  </m:sSupPr>
                                  <m:e>
                                    <m:r>
                                      <a:rPr lang="en-US" sz="1200" kern="100">
                                        <a:effectLst/>
                                        <a:latin typeface="Cambria Math" panose="02040503050406030204" pitchFamily="18" charset="0"/>
                                      </a:rPr>
                                      <m:t>10</m:t>
                                    </m:r>
                                  </m:e>
                                  <m:sup>
                                    <m:r>
                                      <a:rPr lang="en-US" sz="1200" kern="100">
                                        <a:effectLst/>
                                        <a:latin typeface="Cambria Math" panose="02040503050406030204" pitchFamily="18" charset="0"/>
                                      </a:rPr>
                                      <m:t>−4</m:t>
                                    </m:r>
                                  </m:sup>
                                </m:sSup>
                              </m:oMath>
                            </m:oMathPara>
                          </a14:m>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tc>
                      <a:txBody>
                        <a:bodyPr/>
                        <a:lstStyle/>
                        <a:p>
                          <a:pPr algn="ctr">
                            <a:spcAft>
                              <a:spcPts val="0"/>
                            </a:spcAft>
                          </a:pPr>
                          <a:r>
                            <a:rPr lang="en-US" sz="1200" kern="100">
                              <a:effectLst/>
                            </a:rPr>
                            <a:t>-49.9945</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tc>
                      <a:txBody>
                        <a:bodyPr/>
                        <a:lstStyle/>
                        <a:p>
                          <a:pPr algn="ctr">
                            <a:spcAft>
                              <a:spcPts val="0"/>
                            </a:spcAft>
                          </a:pPr>
                          <a:r>
                            <a:rPr lang="en-US" sz="1200" kern="100">
                              <a:effectLst/>
                            </a:rPr>
                            <a:t>34.02067</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tc>
                      <a:txBody>
                        <a:bodyPr/>
                        <a:lstStyle/>
                        <a:p>
                          <a:pPr algn="ctr">
                            <a:spcAft>
                              <a:spcPts val="0"/>
                            </a:spcAft>
                          </a:pPr>
                          <a:r>
                            <a:rPr lang="en-US" sz="1200" kern="100">
                              <a:effectLst/>
                            </a:rPr>
                            <a:t>-8.57138</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extLst>
                      <a:ext uri="{0D108BD9-81ED-4DB2-BD59-A6C34878D82A}">
                        <a16:rowId xmlns:a16="http://schemas.microsoft.com/office/drawing/2014/main" val="1886246406"/>
                      </a:ext>
                    </a:extLst>
                  </a:tr>
                  <a:tr h="471827">
                    <a:tc>
                      <a:txBody>
                        <a:bodyPr/>
                        <a:lstStyle/>
                        <a:p>
                          <a:pPr algn="ctr">
                            <a:spcAft>
                              <a:spcPts val="0"/>
                            </a:spcAft>
                          </a:pPr>
                          <a14:m>
                            <m:oMathPara xmlns:m="http://schemas.openxmlformats.org/officeDocument/2006/math">
                              <m:oMathParaPr>
                                <m:jc m:val="centerGroup"/>
                              </m:oMathParaPr>
                              <m:oMath xmlns:m="http://schemas.openxmlformats.org/officeDocument/2006/math">
                                <m:r>
                                  <a:rPr lang="en-US" sz="1200" kern="0">
                                    <a:effectLst/>
                                    <a:latin typeface="Cambria Math" panose="02040503050406030204" pitchFamily="18" charset="0"/>
                                  </a:rPr>
                                  <m:t>5∗</m:t>
                                </m:r>
                                <m:sSup>
                                  <m:sSupPr>
                                    <m:ctrlPr>
                                      <a:rPr lang="zh-TW" sz="1200" i="1" kern="0">
                                        <a:effectLst/>
                                        <a:latin typeface="Cambria Math" panose="02040503050406030204" pitchFamily="18" charset="0"/>
                                      </a:rPr>
                                    </m:ctrlPr>
                                  </m:sSupPr>
                                  <m:e>
                                    <m:r>
                                      <a:rPr lang="en-US" sz="1200" kern="0">
                                        <a:effectLst/>
                                        <a:latin typeface="Cambria Math" panose="02040503050406030204" pitchFamily="18" charset="0"/>
                                      </a:rPr>
                                      <m:t>10</m:t>
                                    </m:r>
                                  </m:e>
                                  <m:sup>
                                    <m:r>
                                      <a:rPr lang="en-US" sz="1200" kern="0">
                                        <a:effectLst/>
                                        <a:latin typeface="Cambria Math" panose="02040503050406030204" pitchFamily="18" charset="0"/>
                                      </a:rPr>
                                      <m:t>−3</m:t>
                                    </m:r>
                                  </m:sup>
                                </m:sSup>
                              </m:oMath>
                            </m:oMathPara>
                          </a14:m>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tc>
                      <a:txBody>
                        <a:bodyPr/>
                        <a:lstStyle/>
                        <a:p>
                          <a:pPr algn="ctr">
                            <a:spcAft>
                              <a:spcPts val="0"/>
                            </a:spcAft>
                          </a:pPr>
                          <a:r>
                            <a:rPr lang="en-US" sz="1200" kern="100">
                              <a:effectLst/>
                            </a:rPr>
                            <a:t>0.001</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tc>
                      <a:txBody>
                        <a:bodyPr/>
                        <a:lstStyle/>
                        <a:p>
                          <a:pPr algn="ctr">
                            <a:spcAft>
                              <a:spcPts val="0"/>
                            </a:spcAft>
                          </a:pPr>
                          <a:r>
                            <a:rPr lang="en-US" sz="1200" kern="100">
                              <a:effectLst/>
                            </a:rPr>
                            <a:t>56.84937</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tc>
                      <a:txBody>
                        <a:bodyPr/>
                        <a:lstStyle/>
                        <a:p>
                          <a:pPr algn="ctr">
                            <a:spcAft>
                              <a:spcPts val="0"/>
                            </a:spcAft>
                          </a:pPr>
                          <a14:m>
                            <m:oMathPara xmlns:m="http://schemas.openxmlformats.org/officeDocument/2006/math">
                              <m:oMathParaPr>
                                <m:jc m:val="centerGroup"/>
                              </m:oMathParaPr>
                              <m:oMath xmlns:m="http://schemas.openxmlformats.org/officeDocument/2006/math">
                                <m:r>
                                  <a:rPr lang="en-US" sz="1200" kern="100">
                                    <a:effectLst/>
                                    <a:latin typeface="Cambria Math" panose="02040503050406030204" pitchFamily="18" charset="0"/>
                                  </a:rPr>
                                  <m:t>1.33∗</m:t>
                                </m:r>
                                <m:sSup>
                                  <m:sSupPr>
                                    <m:ctrlPr>
                                      <a:rPr lang="zh-TW" sz="1200" i="1" kern="100">
                                        <a:effectLst/>
                                        <a:latin typeface="Cambria Math" panose="02040503050406030204" pitchFamily="18" charset="0"/>
                                      </a:rPr>
                                    </m:ctrlPr>
                                  </m:sSupPr>
                                  <m:e>
                                    <m:r>
                                      <a:rPr lang="en-US" sz="1200" kern="100">
                                        <a:effectLst/>
                                        <a:latin typeface="Cambria Math" panose="02040503050406030204" pitchFamily="18" charset="0"/>
                                      </a:rPr>
                                      <m:t>10</m:t>
                                    </m:r>
                                  </m:e>
                                  <m:sup>
                                    <m:r>
                                      <a:rPr lang="en-US" sz="1200" kern="100">
                                        <a:effectLst/>
                                        <a:latin typeface="Cambria Math" panose="02040503050406030204" pitchFamily="18" charset="0"/>
                                      </a:rPr>
                                      <m:t>−4</m:t>
                                    </m:r>
                                  </m:sup>
                                </m:sSup>
                              </m:oMath>
                            </m:oMathPara>
                          </a14:m>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tc>
                      <a:txBody>
                        <a:bodyPr/>
                        <a:lstStyle/>
                        <a:p>
                          <a:pPr algn="ctr">
                            <a:spcAft>
                              <a:spcPts val="0"/>
                            </a:spcAft>
                          </a:pPr>
                          <a:r>
                            <a:rPr lang="en-US" sz="1200" kern="100">
                              <a:effectLst/>
                            </a:rPr>
                            <a:t>-49.9945</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tc>
                      <a:txBody>
                        <a:bodyPr/>
                        <a:lstStyle/>
                        <a:p>
                          <a:pPr algn="ctr">
                            <a:spcAft>
                              <a:spcPts val="0"/>
                            </a:spcAft>
                          </a:pPr>
                          <a:r>
                            <a:rPr lang="en-US" sz="1200" kern="100">
                              <a:effectLst/>
                            </a:rPr>
                            <a:t>73.73827</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tc>
                      <a:txBody>
                        <a:bodyPr/>
                        <a:lstStyle/>
                        <a:p>
                          <a:pPr algn="ctr">
                            <a:spcAft>
                              <a:spcPts val="0"/>
                            </a:spcAft>
                          </a:pPr>
                          <a:r>
                            <a:rPr lang="en-US" sz="1200" kern="100">
                              <a:effectLst/>
                            </a:rPr>
                            <a:t>-5.82205</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extLst>
                      <a:ext uri="{0D108BD9-81ED-4DB2-BD59-A6C34878D82A}">
                        <a16:rowId xmlns:a16="http://schemas.microsoft.com/office/drawing/2014/main" val="618670084"/>
                      </a:ext>
                    </a:extLst>
                  </a:tr>
                  <a:tr h="471827">
                    <a:tc>
                      <a:txBody>
                        <a:bodyPr/>
                        <a:lstStyle/>
                        <a:p>
                          <a:pPr algn="ctr">
                            <a:spcAft>
                              <a:spcPts val="0"/>
                            </a:spcAft>
                          </a:pPr>
                          <a14:m>
                            <m:oMathPara xmlns:m="http://schemas.openxmlformats.org/officeDocument/2006/math">
                              <m:oMathParaPr>
                                <m:jc m:val="centerGroup"/>
                              </m:oMathParaPr>
                              <m:oMath xmlns:m="http://schemas.openxmlformats.org/officeDocument/2006/math">
                                <m:r>
                                  <a:rPr lang="en-US" sz="1200" kern="0">
                                    <a:effectLst/>
                                    <a:latin typeface="Cambria Math" panose="02040503050406030204" pitchFamily="18" charset="0"/>
                                  </a:rPr>
                                  <m:t>8∗</m:t>
                                </m:r>
                                <m:sSup>
                                  <m:sSupPr>
                                    <m:ctrlPr>
                                      <a:rPr lang="zh-TW" sz="1200" i="1" kern="0">
                                        <a:effectLst/>
                                        <a:latin typeface="Cambria Math" panose="02040503050406030204" pitchFamily="18" charset="0"/>
                                      </a:rPr>
                                    </m:ctrlPr>
                                  </m:sSupPr>
                                  <m:e>
                                    <m:r>
                                      <a:rPr lang="en-US" sz="1200" kern="0">
                                        <a:effectLst/>
                                        <a:latin typeface="Cambria Math" panose="02040503050406030204" pitchFamily="18" charset="0"/>
                                      </a:rPr>
                                      <m:t>10</m:t>
                                    </m:r>
                                  </m:e>
                                  <m:sup>
                                    <m:r>
                                      <a:rPr lang="en-US" sz="1200" kern="0">
                                        <a:effectLst/>
                                        <a:latin typeface="Cambria Math" panose="02040503050406030204" pitchFamily="18" charset="0"/>
                                      </a:rPr>
                                      <m:t>−3</m:t>
                                    </m:r>
                                  </m:sup>
                                </m:sSup>
                              </m:oMath>
                            </m:oMathPara>
                          </a14:m>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tc>
                      <a:txBody>
                        <a:bodyPr/>
                        <a:lstStyle/>
                        <a:p>
                          <a:pPr algn="ctr">
                            <a:spcAft>
                              <a:spcPts val="0"/>
                            </a:spcAft>
                          </a:pPr>
                          <a:r>
                            <a:rPr lang="en-US" sz="1200" kern="100">
                              <a:effectLst/>
                            </a:rPr>
                            <a:t>0.001</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tc>
                      <a:txBody>
                        <a:bodyPr/>
                        <a:lstStyle/>
                        <a:p>
                          <a:pPr algn="ctr">
                            <a:spcAft>
                              <a:spcPts val="0"/>
                            </a:spcAft>
                          </a:pPr>
                          <a:r>
                            <a:rPr lang="en-US" sz="1200" kern="100">
                              <a:effectLst/>
                            </a:rPr>
                            <a:t>86.45937</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tc>
                      <a:txBody>
                        <a:bodyPr/>
                        <a:lstStyle/>
                        <a:p>
                          <a:pPr algn="ctr">
                            <a:spcAft>
                              <a:spcPts val="0"/>
                            </a:spcAft>
                          </a:pPr>
                          <a14:m>
                            <m:oMathPara xmlns:m="http://schemas.openxmlformats.org/officeDocument/2006/math">
                              <m:oMathParaPr>
                                <m:jc m:val="centerGroup"/>
                              </m:oMathParaPr>
                              <m:oMath xmlns:m="http://schemas.openxmlformats.org/officeDocument/2006/math">
                                <m:r>
                                  <a:rPr lang="en-US" sz="1200" kern="100">
                                    <a:effectLst/>
                                    <a:latin typeface="Cambria Math" panose="02040503050406030204" pitchFamily="18" charset="0"/>
                                  </a:rPr>
                                  <m:t>1.08∗</m:t>
                                </m:r>
                                <m:sSup>
                                  <m:sSupPr>
                                    <m:ctrlPr>
                                      <a:rPr lang="zh-TW" sz="1200" i="1" kern="100">
                                        <a:effectLst/>
                                        <a:latin typeface="Cambria Math" panose="02040503050406030204" pitchFamily="18" charset="0"/>
                                      </a:rPr>
                                    </m:ctrlPr>
                                  </m:sSupPr>
                                  <m:e>
                                    <m:r>
                                      <a:rPr lang="en-US" sz="1200" kern="100">
                                        <a:effectLst/>
                                        <a:latin typeface="Cambria Math" panose="02040503050406030204" pitchFamily="18" charset="0"/>
                                      </a:rPr>
                                      <m:t>10</m:t>
                                    </m:r>
                                  </m:e>
                                  <m:sup>
                                    <m:r>
                                      <a:rPr lang="en-US" sz="1200" kern="100">
                                        <a:effectLst/>
                                        <a:latin typeface="Cambria Math" panose="02040503050406030204" pitchFamily="18" charset="0"/>
                                      </a:rPr>
                                      <m:t>−4</m:t>
                                    </m:r>
                                  </m:sup>
                                </m:sSup>
                              </m:oMath>
                            </m:oMathPara>
                          </a14:m>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tc>
                      <a:txBody>
                        <a:bodyPr/>
                        <a:lstStyle/>
                        <a:p>
                          <a:pPr algn="ctr">
                            <a:spcAft>
                              <a:spcPts val="0"/>
                            </a:spcAft>
                          </a:pPr>
                          <a:r>
                            <a:rPr lang="en-US" sz="1200" kern="100">
                              <a:effectLst/>
                            </a:rPr>
                            <a:t>-49.9945</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tc>
                      <a:txBody>
                        <a:bodyPr/>
                        <a:lstStyle/>
                        <a:p>
                          <a:pPr algn="ctr">
                            <a:spcAft>
                              <a:spcPts val="0"/>
                            </a:spcAft>
                          </a:pPr>
                          <a:r>
                            <a:rPr lang="en-US" sz="1200" kern="100">
                              <a:effectLst/>
                            </a:rPr>
                            <a:t>103.3375</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tc>
                      <a:txBody>
                        <a:bodyPr/>
                        <a:lstStyle/>
                        <a:p>
                          <a:pPr algn="ctr">
                            <a:spcAft>
                              <a:spcPts val="0"/>
                            </a:spcAft>
                          </a:pPr>
                          <a:r>
                            <a:rPr lang="en-US" sz="1200" kern="100">
                              <a:effectLst/>
                            </a:rPr>
                            <a:t>-4.91805</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extLst>
                      <a:ext uri="{0D108BD9-81ED-4DB2-BD59-A6C34878D82A}">
                        <a16:rowId xmlns:a16="http://schemas.microsoft.com/office/drawing/2014/main" val="756763916"/>
                      </a:ext>
                    </a:extLst>
                  </a:tr>
                  <a:tr h="471827">
                    <a:tc>
                      <a:txBody>
                        <a:bodyPr/>
                        <a:lstStyle/>
                        <a:p>
                          <a:pPr algn="ctr">
                            <a:spcAft>
                              <a:spcPts val="0"/>
                            </a:spcAft>
                          </a:pPr>
                          <a14:m>
                            <m:oMathPara xmlns:m="http://schemas.openxmlformats.org/officeDocument/2006/math">
                              <m:oMathParaPr>
                                <m:jc m:val="centerGroup"/>
                              </m:oMathParaPr>
                              <m:oMath xmlns:m="http://schemas.openxmlformats.org/officeDocument/2006/math">
                                <m:sSup>
                                  <m:sSupPr>
                                    <m:ctrlPr>
                                      <a:rPr lang="zh-TW" sz="1200" i="1" kern="0">
                                        <a:effectLst/>
                                        <a:latin typeface="Cambria Math" panose="02040503050406030204" pitchFamily="18" charset="0"/>
                                      </a:rPr>
                                    </m:ctrlPr>
                                  </m:sSupPr>
                                  <m:e>
                                    <m:r>
                                      <a:rPr lang="en-US" sz="1200" kern="0">
                                        <a:effectLst/>
                                        <a:latin typeface="Cambria Math" panose="02040503050406030204" pitchFamily="18" charset="0"/>
                                      </a:rPr>
                                      <m:t>10</m:t>
                                    </m:r>
                                  </m:e>
                                  <m:sup>
                                    <m:r>
                                      <a:rPr lang="en-US" sz="1200" kern="0">
                                        <a:effectLst/>
                                        <a:latin typeface="Cambria Math" panose="02040503050406030204" pitchFamily="18" charset="0"/>
                                      </a:rPr>
                                      <m:t>−2</m:t>
                                    </m:r>
                                  </m:sup>
                                </m:sSup>
                              </m:oMath>
                            </m:oMathPara>
                          </a14:m>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tc>
                      <a:txBody>
                        <a:bodyPr/>
                        <a:lstStyle/>
                        <a:p>
                          <a:pPr algn="ctr">
                            <a:spcAft>
                              <a:spcPts val="0"/>
                            </a:spcAft>
                          </a:pPr>
                          <a:r>
                            <a:rPr lang="en-US" sz="1200" kern="100">
                              <a:effectLst/>
                            </a:rPr>
                            <a:t>0.001</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tc>
                      <a:txBody>
                        <a:bodyPr/>
                        <a:lstStyle/>
                        <a:p>
                          <a:pPr algn="ctr">
                            <a:spcAft>
                              <a:spcPts val="0"/>
                            </a:spcAft>
                          </a:pPr>
                          <a:r>
                            <a:rPr lang="en-US" sz="1200" kern="100">
                              <a:effectLst/>
                            </a:rPr>
                            <a:t>106.0994</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tc>
                      <a:txBody>
                        <a:bodyPr/>
                        <a:lstStyle/>
                        <a:p>
                          <a:pPr algn="ctr">
                            <a:spcAft>
                              <a:spcPts val="0"/>
                            </a:spcAft>
                          </a:pPr>
                          <a14:m>
                            <m:oMathPara xmlns:m="http://schemas.openxmlformats.org/officeDocument/2006/math">
                              <m:oMathParaPr>
                                <m:jc m:val="centerGroup"/>
                              </m:oMathParaPr>
                              <m:oMath xmlns:m="http://schemas.openxmlformats.org/officeDocument/2006/math">
                                <m:r>
                                  <a:rPr lang="en-US" sz="1200" kern="100">
                                    <a:effectLst/>
                                    <a:latin typeface="Cambria Math" panose="02040503050406030204" pitchFamily="18" charset="0"/>
                                  </a:rPr>
                                  <m:t>9.71∗</m:t>
                                </m:r>
                                <m:sSup>
                                  <m:sSupPr>
                                    <m:ctrlPr>
                                      <a:rPr lang="zh-TW" sz="1200" i="1" kern="100">
                                        <a:effectLst/>
                                        <a:latin typeface="Cambria Math" panose="02040503050406030204" pitchFamily="18" charset="0"/>
                                      </a:rPr>
                                    </m:ctrlPr>
                                  </m:sSupPr>
                                  <m:e>
                                    <m:r>
                                      <a:rPr lang="en-US" sz="1200" kern="100">
                                        <a:effectLst/>
                                        <a:latin typeface="Cambria Math" panose="02040503050406030204" pitchFamily="18" charset="0"/>
                                      </a:rPr>
                                      <m:t>10</m:t>
                                    </m:r>
                                  </m:e>
                                  <m:sup>
                                    <m:r>
                                      <a:rPr lang="en-US" sz="1200" kern="100">
                                        <a:effectLst/>
                                        <a:latin typeface="Cambria Math" panose="02040503050406030204" pitchFamily="18" charset="0"/>
                                      </a:rPr>
                                      <m:t>−5</m:t>
                                    </m:r>
                                  </m:sup>
                                </m:sSup>
                              </m:oMath>
                            </m:oMathPara>
                          </a14:m>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tc>
                      <a:txBody>
                        <a:bodyPr/>
                        <a:lstStyle/>
                        <a:p>
                          <a:pPr algn="ctr">
                            <a:spcAft>
                              <a:spcPts val="0"/>
                            </a:spcAft>
                          </a:pPr>
                          <a:r>
                            <a:rPr lang="en-US" sz="1200" kern="100">
                              <a:effectLst/>
                            </a:rPr>
                            <a:t>-49.9945</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tc>
                      <a:txBody>
                        <a:bodyPr/>
                        <a:lstStyle/>
                        <a:p>
                          <a:pPr algn="ctr">
                            <a:spcAft>
                              <a:spcPts val="0"/>
                            </a:spcAft>
                          </a:pPr>
                          <a:r>
                            <a:rPr lang="en-US" sz="1200" kern="100">
                              <a:effectLst/>
                            </a:rPr>
                            <a:t>122.9803</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tc>
                      <a:txBody>
                        <a:bodyPr/>
                        <a:lstStyle/>
                        <a:p>
                          <a:pPr algn="ctr">
                            <a:spcAft>
                              <a:spcPts val="0"/>
                            </a:spcAft>
                          </a:pPr>
                          <a:r>
                            <a:rPr lang="en-US" sz="1200" kern="100" dirty="0">
                              <a:effectLst/>
                            </a:rPr>
                            <a:t>-4.50821</a:t>
                          </a:r>
                          <a:endParaRPr lang="zh-TW" sz="12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extLst>
                      <a:ext uri="{0D108BD9-81ED-4DB2-BD59-A6C34878D82A}">
                        <a16:rowId xmlns:a16="http://schemas.microsoft.com/office/drawing/2014/main" val="1679577807"/>
                      </a:ext>
                    </a:extLst>
                  </a:tr>
                </a:tbl>
              </a:graphicData>
            </a:graphic>
          </p:graphicFrame>
        </mc:Choice>
        <mc:Fallback xmlns="">
          <p:graphicFrame>
            <p:nvGraphicFramePr>
              <p:cNvPr id="4" name="表格 3"/>
              <p:cNvGraphicFramePr>
                <a:graphicFrameLocks noGrp="1"/>
              </p:cNvGraphicFramePr>
              <p:nvPr>
                <p:extLst>
                  <p:ext uri="{D42A27DB-BD31-4B8C-83A1-F6EECF244321}">
                    <p14:modId xmlns:p14="http://schemas.microsoft.com/office/powerpoint/2010/main" val="2856818209"/>
                  </p:ext>
                </p:extLst>
              </p:nvPr>
            </p:nvGraphicFramePr>
            <p:xfrm>
              <a:off x="1192348" y="588117"/>
              <a:ext cx="6505533" cy="3371596"/>
            </p:xfrm>
            <a:graphic>
              <a:graphicData uri="http://schemas.openxmlformats.org/drawingml/2006/table">
                <a:tbl>
                  <a:tblPr firstRow="1" firstCol="1" bandRow="1">
                    <a:tableStyleId>{5C22544A-7EE6-4342-B048-85BDC9FD1C3A}</a:tableStyleId>
                  </a:tblPr>
                  <a:tblGrid>
                    <a:gridCol w="809708">
                      <a:extLst>
                        <a:ext uri="{9D8B030D-6E8A-4147-A177-3AD203B41FA5}">
                          <a16:colId xmlns:a16="http://schemas.microsoft.com/office/drawing/2014/main" val="2675700010"/>
                        </a:ext>
                      </a:extLst>
                    </a:gridCol>
                    <a:gridCol w="960505">
                      <a:extLst>
                        <a:ext uri="{9D8B030D-6E8A-4147-A177-3AD203B41FA5}">
                          <a16:colId xmlns:a16="http://schemas.microsoft.com/office/drawing/2014/main" val="3567972330"/>
                        </a:ext>
                      </a:extLst>
                    </a:gridCol>
                    <a:gridCol w="952309">
                      <a:extLst>
                        <a:ext uri="{9D8B030D-6E8A-4147-A177-3AD203B41FA5}">
                          <a16:colId xmlns:a16="http://schemas.microsoft.com/office/drawing/2014/main" val="803157407"/>
                        </a:ext>
                      </a:extLst>
                    </a:gridCol>
                    <a:gridCol w="1111301">
                      <a:extLst>
                        <a:ext uri="{9D8B030D-6E8A-4147-A177-3AD203B41FA5}">
                          <a16:colId xmlns:a16="http://schemas.microsoft.com/office/drawing/2014/main" val="621411529"/>
                        </a:ext>
                      </a:extLst>
                    </a:gridCol>
                    <a:gridCol w="752340">
                      <a:extLst>
                        <a:ext uri="{9D8B030D-6E8A-4147-A177-3AD203B41FA5}">
                          <a16:colId xmlns:a16="http://schemas.microsoft.com/office/drawing/2014/main" val="2287726822"/>
                        </a:ext>
                      </a:extLst>
                    </a:gridCol>
                    <a:gridCol w="952309">
                      <a:extLst>
                        <a:ext uri="{9D8B030D-6E8A-4147-A177-3AD203B41FA5}">
                          <a16:colId xmlns:a16="http://schemas.microsoft.com/office/drawing/2014/main" val="1570570307"/>
                        </a:ext>
                      </a:extLst>
                    </a:gridCol>
                    <a:gridCol w="967061">
                      <a:extLst>
                        <a:ext uri="{9D8B030D-6E8A-4147-A177-3AD203B41FA5}">
                          <a16:colId xmlns:a16="http://schemas.microsoft.com/office/drawing/2014/main" val="3340113609"/>
                        </a:ext>
                      </a:extLst>
                    </a:gridCol>
                  </a:tblGrid>
                  <a:tr h="270317">
                    <a:tc>
                      <a:txBody>
                        <a:bodyPr/>
                        <a:lstStyle/>
                        <a:p>
                          <a:endParaRPr lang="zh-TW" sz="1200" kern="100">
                            <a:effectLst/>
                            <a:latin typeface="Calibri" panose="020F0502020204030204" pitchFamily="34" charset="0"/>
                            <a:cs typeface="Times New Roman" panose="02020603050405020304" pitchFamily="18" charset="0"/>
                          </a:endParaRPr>
                        </a:p>
                      </a:txBody>
                      <a:tcPr marL="17780" marR="17780" marT="0" marB="0" anchor="ctr"/>
                    </a:tc>
                    <a:tc gridSpan="3">
                      <a:txBody>
                        <a:bodyPr/>
                        <a:lstStyle/>
                        <a:p>
                          <a:pPr algn="ctr">
                            <a:spcAft>
                              <a:spcPts val="0"/>
                            </a:spcAft>
                          </a:pPr>
                          <a:r>
                            <a:rPr lang="en-US" sz="1200" kern="0" dirty="0">
                              <a:effectLst/>
                            </a:rPr>
                            <a:t>Uniform Premium</a:t>
                          </a:r>
                          <a:endParaRPr lang="zh-TW" sz="12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tc hMerge="1">
                      <a:txBody>
                        <a:bodyPr/>
                        <a:lstStyle/>
                        <a:p>
                          <a:endParaRPr lang="zh-TW" altLang="en-US"/>
                        </a:p>
                      </a:txBody>
                      <a:tcPr/>
                    </a:tc>
                    <a:tc hMerge="1">
                      <a:txBody>
                        <a:bodyPr/>
                        <a:lstStyle/>
                        <a:p>
                          <a:endParaRPr lang="zh-TW" altLang="en-US"/>
                        </a:p>
                      </a:txBody>
                      <a:tcPr/>
                    </a:tc>
                    <a:tc gridSpan="3">
                      <a:txBody>
                        <a:bodyPr/>
                        <a:lstStyle/>
                        <a:p>
                          <a:pPr algn="ctr">
                            <a:spcAft>
                              <a:spcPts val="0"/>
                            </a:spcAft>
                          </a:pPr>
                          <a:r>
                            <a:rPr lang="en-US" sz="1200" kern="0">
                              <a:effectLst/>
                            </a:rPr>
                            <a:t>Individualized Premium</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tc hMerge="1">
                      <a:txBody>
                        <a:bodyPr/>
                        <a:lstStyle/>
                        <a:p>
                          <a:endParaRPr lang="zh-TW" altLang="en-US"/>
                        </a:p>
                      </a:txBody>
                      <a:tcPr/>
                    </a:tc>
                    <a:tc hMerge="1">
                      <a:txBody>
                        <a:bodyPr/>
                        <a:lstStyle/>
                        <a:p>
                          <a:endParaRPr lang="zh-TW" altLang="en-US"/>
                        </a:p>
                      </a:txBody>
                      <a:tcPr/>
                    </a:tc>
                    <a:extLst>
                      <a:ext uri="{0D108BD9-81ED-4DB2-BD59-A6C34878D82A}">
                        <a16:rowId xmlns:a16="http://schemas.microsoft.com/office/drawing/2014/main" val="2992210155"/>
                      </a:ext>
                    </a:extLst>
                  </a:tr>
                  <a:tr h="270317">
                    <a:tc>
                      <a:txBody>
                        <a:bodyPr/>
                        <a:lstStyle/>
                        <a:p>
                          <a:endParaRPr lang="zh-TW"/>
                        </a:p>
                      </a:txBody>
                      <a:tcPr marL="17780" marR="17780" marT="0" marB="0" anchor="ctr">
                        <a:blipFill>
                          <a:blip r:embed="rId3"/>
                          <a:stretch>
                            <a:fillRect l="-752" t="-100000" r="-706015" b="-1037778"/>
                          </a:stretch>
                        </a:blipFill>
                      </a:tcPr>
                    </a:tc>
                    <a:tc>
                      <a:txBody>
                        <a:bodyPr/>
                        <a:lstStyle/>
                        <a:p>
                          <a:endParaRPr lang="zh-TW"/>
                        </a:p>
                      </a:txBody>
                      <a:tcPr marL="17780" marR="17780" marT="0" marB="0" anchor="ctr">
                        <a:blipFill>
                          <a:blip r:embed="rId3"/>
                          <a:stretch>
                            <a:fillRect l="-84810" t="-100000" r="-494304" b="-1037778"/>
                          </a:stretch>
                        </a:blipFill>
                      </a:tcPr>
                    </a:tc>
                    <a:tc>
                      <a:txBody>
                        <a:bodyPr/>
                        <a:lstStyle/>
                        <a:p>
                          <a:endParaRPr lang="zh-TW"/>
                        </a:p>
                      </a:txBody>
                      <a:tcPr marL="17780" marR="17780" marT="0" marB="0" anchor="ctr">
                        <a:blipFill>
                          <a:blip r:embed="rId3"/>
                          <a:stretch>
                            <a:fillRect l="-187179" t="-100000" r="-400641" b="-1037778"/>
                          </a:stretch>
                        </a:blipFill>
                      </a:tcPr>
                    </a:tc>
                    <a:tc>
                      <a:txBody>
                        <a:bodyPr/>
                        <a:lstStyle/>
                        <a:p>
                          <a:pPr algn="ctr">
                            <a:spcAft>
                              <a:spcPts val="0"/>
                            </a:spcAft>
                          </a:pPr>
                          <a:r>
                            <a:rPr lang="en-US" sz="1200" kern="0">
                              <a:effectLst/>
                            </a:rPr>
                            <a:t>Sharpe</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tc>
                      <a:txBody>
                        <a:bodyPr/>
                        <a:lstStyle/>
                        <a:p>
                          <a:endParaRPr lang="zh-TW"/>
                        </a:p>
                      </a:txBody>
                      <a:tcPr marL="17780" marR="17780" marT="0" marB="0" anchor="ctr">
                        <a:blipFill>
                          <a:blip r:embed="rId3"/>
                          <a:stretch>
                            <a:fillRect l="-508065" t="-100000" r="-257258" b="-1037778"/>
                          </a:stretch>
                        </a:blipFill>
                      </a:tcPr>
                    </a:tc>
                    <a:tc>
                      <a:txBody>
                        <a:bodyPr/>
                        <a:lstStyle/>
                        <a:p>
                          <a:endParaRPr lang="zh-TW"/>
                        </a:p>
                      </a:txBody>
                      <a:tcPr marL="17780" marR="17780" marT="0" marB="0" anchor="ctr">
                        <a:blipFill>
                          <a:blip r:embed="rId3"/>
                          <a:stretch>
                            <a:fillRect l="-483333" t="-100000" r="-104487" b="-1037778"/>
                          </a:stretch>
                        </a:blipFill>
                      </a:tcPr>
                    </a:tc>
                    <a:tc>
                      <a:txBody>
                        <a:bodyPr/>
                        <a:lstStyle/>
                        <a:p>
                          <a:pPr algn="ctr">
                            <a:spcAft>
                              <a:spcPts val="0"/>
                            </a:spcAft>
                          </a:pPr>
                          <a:r>
                            <a:rPr lang="en-US" sz="1200" kern="0">
                              <a:effectLst/>
                            </a:rPr>
                            <a:t>Sharpe</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extLst>
                      <a:ext uri="{0D108BD9-81ED-4DB2-BD59-A6C34878D82A}">
                        <a16:rowId xmlns:a16="http://schemas.microsoft.com/office/drawing/2014/main" val="1018515465"/>
                      </a:ext>
                    </a:extLst>
                  </a:tr>
                  <a:tr h="471827">
                    <a:tc>
                      <a:txBody>
                        <a:bodyPr/>
                        <a:lstStyle/>
                        <a:p>
                          <a:endParaRPr lang="zh-TW"/>
                        </a:p>
                      </a:txBody>
                      <a:tcPr marL="17780" marR="17780" marT="0" marB="0" anchor="ctr">
                        <a:blipFill>
                          <a:blip r:embed="rId3"/>
                          <a:stretch>
                            <a:fillRect l="-752" t="-116883" r="-706015" b="-506494"/>
                          </a:stretch>
                        </a:blipFill>
                      </a:tcPr>
                    </a:tc>
                    <a:tc>
                      <a:txBody>
                        <a:bodyPr/>
                        <a:lstStyle/>
                        <a:p>
                          <a:pPr algn="ctr">
                            <a:spcAft>
                              <a:spcPts val="0"/>
                            </a:spcAft>
                          </a:pPr>
                          <a:r>
                            <a:rPr lang="en-US" sz="1200" kern="100">
                              <a:effectLst/>
                            </a:rPr>
                            <a:t>0.001</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tc>
                      <a:txBody>
                        <a:bodyPr/>
                        <a:lstStyle/>
                        <a:p>
                          <a:pPr algn="ctr">
                            <a:spcAft>
                              <a:spcPts val="0"/>
                            </a:spcAft>
                          </a:pPr>
                          <a:r>
                            <a:rPr lang="en-US" sz="1200" kern="100">
                              <a:effectLst/>
                            </a:rPr>
                            <a:t>8.099266</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tc>
                      <a:txBody>
                        <a:bodyPr/>
                        <a:lstStyle/>
                        <a:p>
                          <a:endParaRPr lang="zh-TW"/>
                        </a:p>
                      </a:txBody>
                      <a:tcPr marL="17780" marR="17780" marT="0" marB="0" anchor="ctr">
                        <a:blipFill>
                          <a:blip r:embed="rId3"/>
                          <a:stretch>
                            <a:fillRect l="-246154" t="-116883" r="-243407" b="-506494"/>
                          </a:stretch>
                        </a:blipFill>
                      </a:tcPr>
                    </a:tc>
                    <a:tc>
                      <a:txBody>
                        <a:bodyPr/>
                        <a:lstStyle/>
                        <a:p>
                          <a:pPr algn="ctr">
                            <a:spcAft>
                              <a:spcPts val="0"/>
                            </a:spcAft>
                          </a:pPr>
                          <a:r>
                            <a:rPr lang="en-US" sz="1200" kern="100">
                              <a:effectLst/>
                            </a:rPr>
                            <a:t>-49.9945</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tc>
                      <a:txBody>
                        <a:bodyPr/>
                        <a:lstStyle/>
                        <a:p>
                          <a:pPr algn="ctr">
                            <a:spcAft>
                              <a:spcPts val="0"/>
                            </a:spcAft>
                          </a:pPr>
                          <a:r>
                            <a:rPr lang="en-US" sz="1200" kern="100">
                              <a:effectLst/>
                            </a:rPr>
                            <a:t>25.04453</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tc>
                      <a:txBody>
                        <a:bodyPr/>
                        <a:lstStyle/>
                        <a:p>
                          <a:pPr algn="ctr">
                            <a:spcAft>
                              <a:spcPts val="0"/>
                            </a:spcAft>
                          </a:pPr>
                          <a:r>
                            <a:rPr lang="en-US" sz="1200" kern="100">
                              <a:effectLst/>
                            </a:rPr>
                            <a:t>-9.99001</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extLst>
                      <a:ext uri="{0D108BD9-81ED-4DB2-BD59-A6C34878D82A}">
                        <a16:rowId xmlns:a16="http://schemas.microsoft.com/office/drawing/2014/main" val="568784866"/>
                      </a:ext>
                    </a:extLst>
                  </a:tr>
                  <a:tr h="471827">
                    <a:tc>
                      <a:txBody>
                        <a:bodyPr/>
                        <a:lstStyle/>
                        <a:p>
                          <a:endParaRPr lang="zh-TW"/>
                        </a:p>
                      </a:txBody>
                      <a:tcPr marL="17780" marR="17780" marT="0" marB="0" anchor="ctr">
                        <a:blipFill>
                          <a:blip r:embed="rId3"/>
                          <a:stretch>
                            <a:fillRect l="-752" t="-214103" r="-706015" b="-400000"/>
                          </a:stretch>
                        </a:blipFill>
                      </a:tcPr>
                    </a:tc>
                    <a:tc>
                      <a:txBody>
                        <a:bodyPr/>
                        <a:lstStyle/>
                        <a:p>
                          <a:pPr algn="ctr">
                            <a:spcAft>
                              <a:spcPts val="0"/>
                            </a:spcAft>
                          </a:pPr>
                          <a:r>
                            <a:rPr lang="en-US" sz="1200" kern="100">
                              <a:effectLst/>
                            </a:rPr>
                            <a:t>0.001</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tc>
                      <a:txBody>
                        <a:bodyPr/>
                        <a:lstStyle/>
                        <a:p>
                          <a:pPr algn="ctr">
                            <a:spcAft>
                              <a:spcPts val="0"/>
                            </a:spcAft>
                          </a:pPr>
                          <a:r>
                            <a:rPr lang="en-US" sz="1200" kern="100">
                              <a:effectLst/>
                            </a:rPr>
                            <a:t>12.09687</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tc>
                      <a:txBody>
                        <a:bodyPr/>
                        <a:lstStyle/>
                        <a:p>
                          <a:endParaRPr lang="zh-TW"/>
                        </a:p>
                      </a:txBody>
                      <a:tcPr marL="17780" marR="17780" marT="0" marB="0" anchor="ctr">
                        <a:blipFill>
                          <a:blip r:embed="rId3"/>
                          <a:stretch>
                            <a:fillRect l="-246154" t="-214103" r="-243407" b="-400000"/>
                          </a:stretch>
                        </a:blipFill>
                      </a:tcPr>
                    </a:tc>
                    <a:tc>
                      <a:txBody>
                        <a:bodyPr/>
                        <a:lstStyle/>
                        <a:p>
                          <a:pPr algn="ctr">
                            <a:spcAft>
                              <a:spcPts val="0"/>
                            </a:spcAft>
                          </a:pPr>
                          <a:r>
                            <a:rPr lang="en-US" sz="1200" kern="100">
                              <a:effectLst/>
                            </a:rPr>
                            <a:t>-49.9945</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tc>
                      <a:txBody>
                        <a:bodyPr/>
                        <a:lstStyle/>
                        <a:p>
                          <a:pPr algn="ctr">
                            <a:spcAft>
                              <a:spcPts val="0"/>
                            </a:spcAft>
                          </a:pPr>
                          <a:r>
                            <a:rPr lang="en-US" sz="1200" kern="100">
                              <a:effectLst/>
                            </a:rPr>
                            <a:t>29.03573</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tc>
                      <a:txBody>
                        <a:bodyPr/>
                        <a:lstStyle/>
                        <a:p>
                          <a:pPr algn="ctr">
                            <a:spcAft>
                              <a:spcPts val="0"/>
                            </a:spcAft>
                          </a:pPr>
                          <a:r>
                            <a:rPr lang="en-US" sz="1200" kern="100">
                              <a:effectLst/>
                            </a:rPr>
                            <a:t>-9.27803</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extLst>
                      <a:ext uri="{0D108BD9-81ED-4DB2-BD59-A6C34878D82A}">
                        <a16:rowId xmlns:a16="http://schemas.microsoft.com/office/drawing/2014/main" val="1103131737"/>
                      </a:ext>
                    </a:extLst>
                  </a:tr>
                  <a:tr h="471827">
                    <a:tc>
                      <a:txBody>
                        <a:bodyPr/>
                        <a:lstStyle/>
                        <a:p>
                          <a:endParaRPr lang="zh-TW"/>
                        </a:p>
                      </a:txBody>
                      <a:tcPr marL="17780" marR="17780" marT="0" marB="0" anchor="ctr">
                        <a:blipFill>
                          <a:blip r:embed="rId3"/>
                          <a:stretch>
                            <a:fillRect l="-752" t="-318182" r="-706015" b="-305195"/>
                          </a:stretch>
                        </a:blipFill>
                      </a:tcPr>
                    </a:tc>
                    <a:tc>
                      <a:txBody>
                        <a:bodyPr/>
                        <a:lstStyle/>
                        <a:p>
                          <a:pPr algn="ctr">
                            <a:spcAft>
                              <a:spcPts val="0"/>
                            </a:spcAft>
                          </a:pPr>
                          <a:r>
                            <a:rPr lang="en-US" sz="1200" kern="100">
                              <a:effectLst/>
                            </a:rPr>
                            <a:t>0.001</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tc>
                      <a:txBody>
                        <a:bodyPr/>
                        <a:lstStyle/>
                        <a:p>
                          <a:pPr algn="ctr">
                            <a:spcAft>
                              <a:spcPts val="0"/>
                            </a:spcAft>
                          </a:pPr>
                          <a:r>
                            <a:rPr lang="en-US" sz="1200" kern="100">
                              <a:effectLst/>
                            </a:rPr>
                            <a:t>17.08937</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tc>
                      <a:txBody>
                        <a:bodyPr/>
                        <a:lstStyle/>
                        <a:p>
                          <a:endParaRPr lang="zh-TW"/>
                        </a:p>
                      </a:txBody>
                      <a:tcPr marL="17780" marR="17780" marT="0" marB="0" anchor="ctr">
                        <a:blipFill>
                          <a:blip r:embed="rId3"/>
                          <a:stretch>
                            <a:fillRect l="-246154" t="-318182" r="-243407" b="-305195"/>
                          </a:stretch>
                        </a:blipFill>
                      </a:tcPr>
                    </a:tc>
                    <a:tc>
                      <a:txBody>
                        <a:bodyPr/>
                        <a:lstStyle/>
                        <a:p>
                          <a:pPr algn="ctr">
                            <a:spcAft>
                              <a:spcPts val="0"/>
                            </a:spcAft>
                          </a:pPr>
                          <a:r>
                            <a:rPr lang="en-US" sz="1200" kern="100">
                              <a:effectLst/>
                            </a:rPr>
                            <a:t>-49.9945</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tc>
                      <a:txBody>
                        <a:bodyPr/>
                        <a:lstStyle/>
                        <a:p>
                          <a:pPr algn="ctr">
                            <a:spcAft>
                              <a:spcPts val="0"/>
                            </a:spcAft>
                          </a:pPr>
                          <a:r>
                            <a:rPr lang="en-US" sz="1200" kern="100">
                              <a:effectLst/>
                            </a:rPr>
                            <a:t>34.02067</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tc>
                      <a:txBody>
                        <a:bodyPr/>
                        <a:lstStyle/>
                        <a:p>
                          <a:pPr algn="ctr">
                            <a:spcAft>
                              <a:spcPts val="0"/>
                            </a:spcAft>
                          </a:pPr>
                          <a:r>
                            <a:rPr lang="en-US" sz="1200" kern="100">
                              <a:effectLst/>
                            </a:rPr>
                            <a:t>-8.57138</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extLst>
                      <a:ext uri="{0D108BD9-81ED-4DB2-BD59-A6C34878D82A}">
                        <a16:rowId xmlns:a16="http://schemas.microsoft.com/office/drawing/2014/main" val="1886246406"/>
                      </a:ext>
                    </a:extLst>
                  </a:tr>
                  <a:tr h="471827">
                    <a:tc>
                      <a:txBody>
                        <a:bodyPr/>
                        <a:lstStyle/>
                        <a:p>
                          <a:endParaRPr lang="zh-TW"/>
                        </a:p>
                      </a:txBody>
                      <a:tcPr marL="17780" marR="17780" marT="0" marB="0" anchor="ctr">
                        <a:blipFill>
                          <a:blip r:embed="rId3"/>
                          <a:stretch>
                            <a:fillRect l="-752" t="-412821" r="-706015" b="-201282"/>
                          </a:stretch>
                        </a:blipFill>
                      </a:tcPr>
                    </a:tc>
                    <a:tc>
                      <a:txBody>
                        <a:bodyPr/>
                        <a:lstStyle/>
                        <a:p>
                          <a:pPr algn="ctr">
                            <a:spcAft>
                              <a:spcPts val="0"/>
                            </a:spcAft>
                          </a:pPr>
                          <a:r>
                            <a:rPr lang="en-US" sz="1200" kern="100">
                              <a:effectLst/>
                            </a:rPr>
                            <a:t>0.001</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tc>
                      <a:txBody>
                        <a:bodyPr/>
                        <a:lstStyle/>
                        <a:p>
                          <a:pPr algn="ctr">
                            <a:spcAft>
                              <a:spcPts val="0"/>
                            </a:spcAft>
                          </a:pPr>
                          <a:r>
                            <a:rPr lang="en-US" sz="1200" kern="100">
                              <a:effectLst/>
                            </a:rPr>
                            <a:t>56.84937</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tc>
                      <a:txBody>
                        <a:bodyPr/>
                        <a:lstStyle/>
                        <a:p>
                          <a:endParaRPr lang="zh-TW"/>
                        </a:p>
                      </a:txBody>
                      <a:tcPr marL="17780" marR="17780" marT="0" marB="0" anchor="ctr">
                        <a:blipFill>
                          <a:blip r:embed="rId3"/>
                          <a:stretch>
                            <a:fillRect l="-246154" t="-412821" r="-243407" b="-201282"/>
                          </a:stretch>
                        </a:blipFill>
                      </a:tcPr>
                    </a:tc>
                    <a:tc>
                      <a:txBody>
                        <a:bodyPr/>
                        <a:lstStyle/>
                        <a:p>
                          <a:pPr algn="ctr">
                            <a:spcAft>
                              <a:spcPts val="0"/>
                            </a:spcAft>
                          </a:pPr>
                          <a:r>
                            <a:rPr lang="en-US" sz="1200" kern="100">
                              <a:effectLst/>
                            </a:rPr>
                            <a:t>-49.9945</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tc>
                      <a:txBody>
                        <a:bodyPr/>
                        <a:lstStyle/>
                        <a:p>
                          <a:pPr algn="ctr">
                            <a:spcAft>
                              <a:spcPts val="0"/>
                            </a:spcAft>
                          </a:pPr>
                          <a:r>
                            <a:rPr lang="en-US" sz="1200" kern="100">
                              <a:effectLst/>
                            </a:rPr>
                            <a:t>73.73827</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tc>
                      <a:txBody>
                        <a:bodyPr/>
                        <a:lstStyle/>
                        <a:p>
                          <a:pPr algn="ctr">
                            <a:spcAft>
                              <a:spcPts val="0"/>
                            </a:spcAft>
                          </a:pPr>
                          <a:r>
                            <a:rPr lang="en-US" sz="1200" kern="100">
                              <a:effectLst/>
                            </a:rPr>
                            <a:t>-5.82205</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extLst>
                      <a:ext uri="{0D108BD9-81ED-4DB2-BD59-A6C34878D82A}">
                        <a16:rowId xmlns:a16="http://schemas.microsoft.com/office/drawing/2014/main" val="618670084"/>
                      </a:ext>
                    </a:extLst>
                  </a:tr>
                  <a:tr h="471827">
                    <a:tc>
                      <a:txBody>
                        <a:bodyPr/>
                        <a:lstStyle/>
                        <a:p>
                          <a:endParaRPr lang="zh-TW"/>
                        </a:p>
                      </a:txBody>
                      <a:tcPr marL="17780" marR="17780" marT="0" marB="0" anchor="ctr">
                        <a:blipFill>
                          <a:blip r:embed="rId3"/>
                          <a:stretch>
                            <a:fillRect l="-752" t="-519481" r="-706015" b="-103896"/>
                          </a:stretch>
                        </a:blipFill>
                      </a:tcPr>
                    </a:tc>
                    <a:tc>
                      <a:txBody>
                        <a:bodyPr/>
                        <a:lstStyle/>
                        <a:p>
                          <a:pPr algn="ctr">
                            <a:spcAft>
                              <a:spcPts val="0"/>
                            </a:spcAft>
                          </a:pPr>
                          <a:r>
                            <a:rPr lang="en-US" sz="1200" kern="100">
                              <a:effectLst/>
                            </a:rPr>
                            <a:t>0.001</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tc>
                      <a:txBody>
                        <a:bodyPr/>
                        <a:lstStyle/>
                        <a:p>
                          <a:pPr algn="ctr">
                            <a:spcAft>
                              <a:spcPts val="0"/>
                            </a:spcAft>
                          </a:pPr>
                          <a:r>
                            <a:rPr lang="en-US" sz="1200" kern="100">
                              <a:effectLst/>
                            </a:rPr>
                            <a:t>86.45937</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tc>
                      <a:txBody>
                        <a:bodyPr/>
                        <a:lstStyle/>
                        <a:p>
                          <a:endParaRPr lang="zh-TW"/>
                        </a:p>
                      </a:txBody>
                      <a:tcPr marL="17780" marR="17780" marT="0" marB="0" anchor="ctr">
                        <a:blipFill>
                          <a:blip r:embed="rId3"/>
                          <a:stretch>
                            <a:fillRect l="-246154" t="-519481" r="-243407" b="-103896"/>
                          </a:stretch>
                        </a:blipFill>
                      </a:tcPr>
                    </a:tc>
                    <a:tc>
                      <a:txBody>
                        <a:bodyPr/>
                        <a:lstStyle/>
                        <a:p>
                          <a:pPr algn="ctr">
                            <a:spcAft>
                              <a:spcPts val="0"/>
                            </a:spcAft>
                          </a:pPr>
                          <a:r>
                            <a:rPr lang="en-US" sz="1200" kern="100">
                              <a:effectLst/>
                            </a:rPr>
                            <a:t>-49.9945</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tc>
                      <a:txBody>
                        <a:bodyPr/>
                        <a:lstStyle/>
                        <a:p>
                          <a:pPr algn="ctr">
                            <a:spcAft>
                              <a:spcPts val="0"/>
                            </a:spcAft>
                          </a:pPr>
                          <a:r>
                            <a:rPr lang="en-US" sz="1200" kern="100">
                              <a:effectLst/>
                            </a:rPr>
                            <a:t>103.3375</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tc>
                      <a:txBody>
                        <a:bodyPr/>
                        <a:lstStyle/>
                        <a:p>
                          <a:pPr algn="ctr">
                            <a:spcAft>
                              <a:spcPts val="0"/>
                            </a:spcAft>
                          </a:pPr>
                          <a:r>
                            <a:rPr lang="en-US" sz="1200" kern="100">
                              <a:effectLst/>
                            </a:rPr>
                            <a:t>-4.91805</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extLst>
                      <a:ext uri="{0D108BD9-81ED-4DB2-BD59-A6C34878D82A}">
                        <a16:rowId xmlns:a16="http://schemas.microsoft.com/office/drawing/2014/main" val="756763916"/>
                      </a:ext>
                    </a:extLst>
                  </a:tr>
                  <a:tr h="471827">
                    <a:tc>
                      <a:txBody>
                        <a:bodyPr/>
                        <a:lstStyle/>
                        <a:p>
                          <a:endParaRPr lang="zh-TW"/>
                        </a:p>
                      </a:txBody>
                      <a:tcPr marL="17780" marR="17780" marT="0" marB="0" anchor="ctr">
                        <a:blipFill>
                          <a:blip r:embed="rId3"/>
                          <a:stretch>
                            <a:fillRect l="-752" t="-611538" r="-706015" b="-2564"/>
                          </a:stretch>
                        </a:blipFill>
                      </a:tcPr>
                    </a:tc>
                    <a:tc>
                      <a:txBody>
                        <a:bodyPr/>
                        <a:lstStyle/>
                        <a:p>
                          <a:pPr algn="ctr">
                            <a:spcAft>
                              <a:spcPts val="0"/>
                            </a:spcAft>
                          </a:pPr>
                          <a:r>
                            <a:rPr lang="en-US" sz="1200" kern="100">
                              <a:effectLst/>
                            </a:rPr>
                            <a:t>0.001</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tc>
                      <a:txBody>
                        <a:bodyPr/>
                        <a:lstStyle/>
                        <a:p>
                          <a:pPr algn="ctr">
                            <a:spcAft>
                              <a:spcPts val="0"/>
                            </a:spcAft>
                          </a:pPr>
                          <a:r>
                            <a:rPr lang="en-US" sz="1200" kern="100">
                              <a:effectLst/>
                            </a:rPr>
                            <a:t>106.0994</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tc>
                      <a:txBody>
                        <a:bodyPr/>
                        <a:lstStyle/>
                        <a:p>
                          <a:endParaRPr lang="zh-TW"/>
                        </a:p>
                      </a:txBody>
                      <a:tcPr marL="17780" marR="17780" marT="0" marB="0" anchor="ctr">
                        <a:blipFill>
                          <a:blip r:embed="rId3"/>
                          <a:stretch>
                            <a:fillRect l="-246154" t="-611538" r="-243407" b="-2564"/>
                          </a:stretch>
                        </a:blipFill>
                      </a:tcPr>
                    </a:tc>
                    <a:tc>
                      <a:txBody>
                        <a:bodyPr/>
                        <a:lstStyle/>
                        <a:p>
                          <a:pPr algn="ctr">
                            <a:spcAft>
                              <a:spcPts val="0"/>
                            </a:spcAft>
                          </a:pPr>
                          <a:r>
                            <a:rPr lang="en-US" sz="1200" kern="100">
                              <a:effectLst/>
                            </a:rPr>
                            <a:t>-49.9945</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tc>
                      <a:txBody>
                        <a:bodyPr/>
                        <a:lstStyle/>
                        <a:p>
                          <a:pPr algn="ctr">
                            <a:spcAft>
                              <a:spcPts val="0"/>
                            </a:spcAft>
                          </a:pPr>
                          <a:r>
                            <a:rPr lang="en-US" sz="1200" kern="100">
                              <a:effectLst/>
                            </a:rPr>
                            <a:t>122.9803</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tc>
                      <a:txBody>
                        <a:bodyPr/>
                        <a:lstStyle/>
                        <a:p>
                          <a:pPr algn="ctr">
                            <a:spcAft>
                              <a:spcPts val="0"/>
                            </a:spcAft>
                          </a:pPr>
                          <a:r>
                            <a:rPr lang="en-US" sz="1200" kern="100" dirty="0">
                              <a:effectLst/>
                            </a:rPr>
                            <a:t>-4.50821</a:t>
                          </a:r>
                          <a:endParaRPr lang="zh-TW" sz="12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extLst>
                      <a:ext uri="{0D108BD9-81ED-4DB2-BD59-A6C34878D82A}">
                        <a16:rowId xmlns:a16="http://schemas.microsoft.com/office/drawing/2014/main" val="1679577807"/>
                      </a:ext>
                    </a:extLst>
                  </a:tr>
                </a:tbl>
              </a:graphicData>
            </a:graphic>
          </p:graphicFrame>
        </mc:Fallback>
      </mc:AlternateContent>
      <p:sp>
        <p:nvSpPr>
          <p:cNvPr id="5" name="文字方塊 4"/>
          <p:cNvSpPr txBox="1"/>
          <p:nvPr/>
        </p:nvSpPr>
        <p:spPr>
          <a:xfrm>
            <a:off x="326953" y="4038362"/>
            <a:ext cx="9133013" cy="2585323"/>
          </a:xfrm>
          <a:prstGeom prst="rect">
            <a:avLst/>
          </a:prstGeom>
          <a:noFill/>
        </p:spPr>
        <p:txBody>
          <a:bodyPr wrap="none" rtlCol="0">
            <a:spAutoFit/>
          </a:bodyPr>
          <a:lstStyle/>
          <a:p>
            <a:pPr marL="285750" indent="-285750">
              <a:buFont typeface="Arial" panose="020B0604020202020204" pitchFamily="34" charset="0"/>
              <a:buChar char="•"/>
            </a:pPr>
            <a:r>
              <a:rPr lang="en-US" altLang="zh-TW" dirty="0" smtClean="0"/>
              <a:t>The </a:t>
            </a:r>
            <a:r>
              <a:rPr lang="en-US" altLang="zh-TW" dirty="0"/>
              <a:t>uniform premium system maintains a stable expected </a:t>
            </a:r>
            <a:r>
              <a:rPr lang="en-US" altLang="zh-TW" dirty="0" smtClean="0"/>
              <a:t>Gain, </a:t>
            </a:r>
            <a:r>
              <a:rPr lang="en-US" altLang="zh-TW" dirty="0"/>
              <a:t>showing strong resistance </a:t>
            </a:r>
            <a:endParaRPr lang="en-US" altLang="zh-TW" dirty="0" smtClean="0"/>
          </a:p>
          <a:p>
            <a:r>
              <a:rPr lang="en-US" altLang="zh-TW" dirty="0" smtClean="0"/>
              <a:t>to </a:t>
            </a:r>
            <a:r>
              <a:rPr lang="en-US" altLang="zh-TW" dirty="0"/>
              <a:t>increasing mortality risk. However, the variance of Gain rises </a:t>
            </a:r>
            <a:r>
              <a:rPr lang="en-US" altLang="zh-TW" dirty="0" smtClean="0"/>
              <a:t>significantly, </a:t>
            </a:r>
            <a:r>
              <a:rPr lang="en-US" altLang="zh-TW" dirty="0"/>
              <a:t>and the Sharpe </a:t>
            </a:r>
            <a:endParaRPr lang="en-US" altLang="zh-TW" dirty="0" smtClean="0"/>
          </a:p>
          <a:p>
            <a:r>
              <a:rPr lang="en-US" altLang="zh-TW" dirty="0" smtClean="0"/>
              <a:t>ratio </a:t>
            </a:r>
            <a:r>
              <a:rPr lang="en-US" altLang="zh-TW" dirty="0"/>
              <a:t>declines accordingly, indicating erosion in risk-adjusted returns. </a:t>
            </a:r>
            <a:endParaRPr lang="en-US" altLang="zh-TW" dirty="0" smtClean="0"/>
          </a:p>
          <a:p>
            <a:endParaRPr lang="en-US" altLang="zh-TW" dirty="0"/>
          </a:p>
          <a:p>
            <a:pPr marL="285750" indent="-285750">
              <a:buFont typeface="Arial" panose="020B0604020202020204" pitchFamily="34" charset="0"/>
              <a:buChar char="•"/>
            </a:pPr>
            <a:r>
              <a:rPr lang="en-US" altLang="zh-TW" dirty="0" smtClean="0"/>
              <a:t>Under </a:t>
            </a:r>
            <a:r>
              <a:rPr lang="en-US" altLang="zh-TW" dirty="0"/>
              <a:t>the individualized premium system, E(Gain) consistently remains </a:t>
            </a:r>
            <a:r>
              <a:rPr lang="en-US" altLang="zh-TW" dirty="0" smtClean="0"/>
              <a:t>the same, </a:t>
            </a:r>
            <a:r>
              <a:rPr lang="en-US" altLang="zh-TW" dirty="0"/>
              <a:t>with Gain </a:t>
            </a:r>
            <a:endParaRPr lang="en-US" altLang="zh-TW" dirty="0" smtClean="0"/>
          </a:p>
          <a:p>
            <a:r>
              <a:rPr lang="en-US" altLang="zh-TW" dirty="0" smtClean="0"/>
              <a:t>variance </a:t>
            </a:r>
            <a:r>
              <a:rPr lang="en-US" altLang="zh-TW" dirty="0"/>
              <a:t>increasing </a:t>
            </a:r>
            <a:r>
              <a:rPr lang="en-US" altLang="zh-TW" dirty="0" smtClean="0"/>
              <a:t>significantly. </a:t>
            </a:r>
            <a:r>
              <a:rPr lang="en-US" altLang="zh-TW" dirty="0"/>
              <a:t>Despite slight improvements in the Sharpe ratio, values </a:t>
            </a:r>
            <a:endParaRPr lang="en-US" altLang="zh-TW" dirty="0" smtClean="0"/>
          </a:p>
          <a:p>
            <a:r>
              <a:rPr lang="en-US" altLang="zh-TW" dirty="0" smtClean="0"/>
              <a:t>remain </a:t>
            </a:r>
            <a:r>
              <a:rPr lang="en-US" altLang="zh-TW" dirty="0"/>
              <a:t>negative, suggesting that even though price increases are triggered by higher </a:t>
            </a:r>
            <a:endParaRPr lang="en-US" altLang="zh-TW" dirty="0" smtClean="0"/>
          </a:p>
          <a:p>
            <a:r>
              <a:rPr lang="en-US" altLang="zh-TW" dirty="0" smtClean="0"/>
              <a:t>mortality </a:t>
            </a:r>
            <a:r>
              <a:rPr lang="en-US" altLang="zh-TW" dirty="0"/>
              <a:t>rates, they are insufficient to offset the associated losses.</a:t>
            </a:r>
            <a:endParaRPr lang="zh-TW" altLang="zh-TW" dirty="0"/>
          </a:p>
          <a:p>
            <a:endParaRPr lang="zh-TW" altLang="en-US" dirty="0"/>
          </a:p>
        </p:txBody>
      </p:sp>
    </p:spTree>
    <p:extLst>
      <p:ext uri="{BB962C8B-B14F-4D97-AF65-F5344CB8AC3E}">
        <p14:creationId xmlns:p14="http://schemas.microsoft.com/office/powerpoint/2010/main" val="178650010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Blockchain and P2P Insurance</a:t>
            </a:r>
          </a:p>
        </p:txBody>
      </p:sp>
      <p:sp>
        <p:nvSpPr>
          <p:cNvPr id="3" name="Content Placeholder 2"/>
          <p:cNvSpPr>
            <a:spLocks noGrp="1"/>
          </p:cNvSpPr>
          <p:nvPr>
            <p:ph idx="1"/>
          </p:nvPr>
        </p:nvSpPr>
        <p:spPr/>
        <p:txBody>
          <a:bodyPr/>
          <a:lstStyle/>
          <a:p>
            <a:r>
              <a:rPr dirty="0" err="1"/>
              <a:t>Blockchain</a:t>
            </a:r>
            <a:r>
              <a:rPr dirty="0"/>
              <a:t> features:</a:t>
            </a:r>
          </a:p>
          <a:p>
            <a:pPr lvl="1"/>
            <a:r>
              <a:rPr dirty="0"/>
              <a:t>Decentralization, transparency, automat</a:t>
            </a:r>
            <a:r>
              <a:rPr lang="en-US" dirty="0"/>
              <a:t>ed execution</a:t>
            </a:r>
            <a:endParaRPr dirty="0"/>
          </a:p>
          <a:p>
            <a:r>
              <a:rPr dirty="0"/>
              <a:t>Benefits:</a:t>
            </a:r>
          </a:p>
          <a:p>
            <a:pPr lvl="1"/>
            <a:r>
              <a:rPr dirty="0"/>
              <a:t>Fraud reduction, efficient claims, trust mechanisms</a:t>
            </a:r>
          </a:p>
          <a:p>
            <a:r>
              <a:rPr dirty="0"/>
              <a:t>P2P Insurance:</a:t>
            </a:r>
          </a:p>
          <a:p>
            <a:pPr lvl="1"/>
            <a:r>
              <a:rPr dirty="0"/>
              <a:t>Shared risk, no central insurer, smart contracts</a:t>
            </a: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內容版面配置區 2"/>
              <p:cNvSpPr>
                <a:spLocks noGrp="1"/>
              </p:cNvSpPr>
              <p:nvPr>
                <p:ph idx="1"/>
              </p:nvPr>
            </p:nvSpPr>
            <p:spPr>
              <a:xfrm>
                <a:off x="770592" y="186118"/>
                <a:ext cx="7543801" cy="4023360"/>
              </a:xfrm>
            </p:spPr>
            <p:txBody>
              <a:bodyPr/>
              <a:lstStyle/>
              <a:p>
                <a:r>
                  <a:rPr lang="en-US" altLang="zh-TW" dirty="0"/>
                  <a:t>Table 5: Sensitivity Analysis of </a:t>
                </a:r>
                <a14:m>
                  <m:oMath xmlns:m="http://schemas.openxmlformats.org/officeDocument/2006/math">
                    <m:r>
                      <m:rPr>
                        <m:sty m:val="p"/>
                      </m:rPr>
                      <a:rPr lang="en-US" altLang="zh-TW">
                        <a:latin typeface="Cambria Math" panose="02040503050406030204" pitchFamily="18" charset="0"/>
                      </a:rPr>
                      <m:t>Var</m:t>
                    </m:r>
                    <m:r>
                      <a:rPr lang="en-US" altLang="zh-TW">
                        <a:latin typeface="Cambria Math" panose="02040503050406030204" pitchFamily="18" charset="0"/>
                      </a:rPr>
                      <m:t>(</m:t>
                    </m:r>
                    <m:r>
                      <m:rPr>
                        <m:sty m:val="p"/>
                      </m:rPr>
                      <a:rPr lang="en-US" altLang="zh-TW">
                        <a:latin typeface="Cambria Math" panose="02040503050406030204" pitchFamily="18" charset="0"/>
                      </a:rPr>
                      <m:t>q</m:t>
                    </m:r>
                    <m:r>
                      <a:rPr lang="en-US" altLang="zh-TW">
                        <a:latin typeface="Cambria Math" panose="02040503050406030204" pitchFamily="18" charset="0"/>
                      </a:rPr>
                      <m:t>)</m:t>
                    </m:r>
                  </m:oMath>
                </a14:m>
                <a:endParaRPr lang="zh-TW" altLang="en-US" dirty="0"/>
              </a:p>
            </p:txBody>
          </p:sp>
        </mc:Choice>
        <mc:Fallback xmlns="">
          <p:sp>
            <p:nvSpPr>
              <p:cNvPr id="3" name="內容版面配置區 2"/>
              <p:cNvSpPr>
                <a:spLocks noGrp="1" noRot="1" noChangeAspect="1" noMove="1" noResize="1" noEditPoints="1" noAdjustHandles="1" noChangeArrowheads="1" noChangeShapeType="1" noTextEdit="1"/>
              </p:cNvSpPr>
              <p:nvPr>
                <p:ph idx="1"/>
              </p:nvPr>
            </p:nvSpPr>
            <p:spPr>
              <a:xfrm>
                <a:off x="770592" y="186118"/>
                <a:ext cx="7543801" cy="4023360"/>
              </a:xfrm>
              <a:blipFill>
                <a:blip r:embed="rId2"/>
                <a:stretch>
                  <a:fillRect l="-808" t="-1667"/>
                </a:stretch>
              </a:blipFill>
            </p:spPr>
            <p:txBody>
              <a:bodyPr/>
              <a:lstStyle/>
              <a:p>
                <a:r>
                  <a:rPr lang="zh-TW" altLang="en-US">
                    <a:noFill/>
                  </a:rPr>
                  <a:t> </a:t>
                </a:r>
              </a:p>
            </p:txBody>
          </p:sp>
        </mc:Fallback>
      </mc:AlternateContent>
      <mc:AlternateContent xmlns:mc="http://schemas.openxmlformats.org/markup-compatibility/2006" xmlns:a14="http://schemas.microsoft.com/office/drawing/2010/main">
        <mc:Choice Requires="a14">
          <p:graphicFrame>
            <p:nvGraphicFramePr>
              <p:cNvPr id="4" name="表格 3"/>
              <p:cNvGraphicFramePr>
                <a:graphicFrameLocks noGrp="1"/>
              </p:cNvGraphicFramePr>
              <p:nvPr>
                <p:extLst>
                  <p:ext uri="{D42A27DB-BD31-4B8C-83A1-F6EECF244321}">
                    <p14:modId xmlns:p14="http://schemas.microsoft.com/office/powerpoint/2010/main" val="1731612020"/>
                  </p:ext>
                </p:extLst>
              </p:nvPr>
            </p:nvGraphicFramePr>
            <p:xfrm>
              <a:off x="1432727" y="563949"/>
              <a:ext cx="6219529" cy="3030870"/>
            </p:xfrm>
            <a:graphic>
              <a:graphicData uri="http://schemas.openxmlformats.org/drawingml/2006/table">
                <a:tbl>
                  <a:tblPr firstRow="1" firstCol="1" bandRow="1">
                    <a:tableStyleId>{5C22544A-7EE6-4342-B048-85BDC9FD1C3A}</a:tableStyleId>
                  </a:tblPr>
                  <a:tblGrid>
                    <a:gridCol w="760507">
                      <a:extLst>
                        <a:ext uri="{9D8B030D-6E8A-4147-A177-3AD203B41FA5}">
                          <a16:colId xmlns:a16="http://schemas.microsoft.com/office/drawing/2014/main" val="2275196316"/>
                        </a:ext>
                      </a:extLst>
                    </a:gridCol>
                    <a:gridCol w="902139">
                      <a:extLst>
                        <a:ext uri="{9D8B030D-6E8A-4147-A177-3AD203B41FA5}">
                          <a16:colId xmlns:a16="http://schemas.microsoft.com/office/drawing/2014/main" val="995287902"/>
                        </a:ext>
                      </a:extLst>
                    </a:gridCol>
                    <a:gridCol w="894442">
                      <a:extLst>
                        <a:ext uri="{9D8B030D-6E8A-4147-A177-3AD203B41FA5}">
                          <a16:colId xmlns:a16="http://schemas.microsoft.com/office/drawing/2014/main" val="2795355666"/>
                        </a:ext>
                      </a:extLst>
                    </a:gridCol>
                    <a:gridCol w="1153076">
                      <a:extLst>
                        <a:ext uri="{9D8B030D-6E8A-4147-A177-3AD203B41FA5}">
                          <a16:colId xmlns:a16="http://schemas.microsoft.com/office/drawing/2014/main" val="856062063"/>
                        </a:ext>
                      </a:extLst>
                    </a:gridCol>
                    <a:gridCol w="706625">
                      <a:extLst>
                        <a:ext uri="{9D8B030D-6E8A-4147-A177-3AD203B41FA5}">
                          <a16:colId xmlns:a16="http://schemas.microsoft.com/office/drawing/2014/main" val="841534499"/>
                        </a:ext>
                      </a:extLst>
                    </a:gridCol>
                    <a:gridCol w="894442">
                      <a:extLst>
                        <a:ext uri="{9D8B030D-6E8A-4147-A177-3AD203B41FA5}">
                          <a16:colId xmlns:a16="http://schemas.microsoft.com/office/drawing/2014/main" val="27666834"/>
                        </a:ext>
                      </a:extLst>
                    </a:gridCol>
                    <a:gridCol w="908298">
                      <a:extLst>
                        <a:ext uri="{9D8B030D-6E8A-4147-A177-3AD203B41FA5}">
                          <a16:colId xmlns:a16="http://schemas.microsoft.com/office/drawing/2014/main" val="69430416"/>
                        </a:ext>
                      </a:extLst>
                    </a:gridCol>
                  </a:tblGrid>
                  <a:tr h="243000">
                    <a:tc>
                      <a:txBody>
                        <a:bodyPr/>
                        <a:lstStyle/>
                        <a:p>
                          <a:pPr algn="l"/>
                          <a:endParaRPr lang="zh-TW" sz="1200" kern="100">
                            <a:effectLst/>
                            <a:latin typeface="Calibri" panose="020F0502020204030204" pitchFamily="34" charset="0"/>
                            <a:cs typeface="Times New Roman" panose="02020603050405020304" pitchFamily="18" charset="0"/>
                          </a:endParaRPr>
                        </a:p>
                      </a:txBody>
                      <a:tcPr marL="17780" marR="17780" marT="0" marB="0" anchor="ctr"/>
                    </a:tc>
                    <a:tc gridSpan="3">
                      <a:txBody>
                        <a:bodyPr/>
                        <a:lstStyle/>
                        <a:p>
                          <a:pPr algn="ctr">
                            <a:spcAft>
                              <a:spcPts val="0"/>
                            </a:spcAft>
                          </a:pPr>
                          <a:r>
                            <a:rPr lang="en-US" sz="1200" kern="0">
                              <a:effectLst/>
                            </a:rPr>
                            <a:t>Uniform Premium</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tc hMerge="1">
                      <a:txBody>
                        <a:bodyPr/>
                        <a:lstStyle/>
                        <a:p>
                          <a:endParaRPr lang="zh-TW" altLang="en-US"/>
                        </a:p>
                      </a:txBody>
                      <a:tcPr/>
                    </a:tc>
                    <a:tc hMerge="1">
                      <a:txBody>
                        <a:bodyPr/>
                        <a:lstStyle/>
                        <a:p>
                          <a:endParaRPr lang="zh-TW" altLang="en-US"/>
                        </a:p>
                      </a:txBody>
                      <a:tcPr/>
                    </a:tc>
                    <a:tc gridSpan="3">
                      <a:txBody>
                        <a:bodyPr/>
                        <a:lstStyle/>
                        <a:p>
                          <a:pPr algn="ctr">
                            <a:spcAft>
                              <a:spcPts val="0"/>
                            </a:spcAft>
                          </a:pPr>
                          <a:r>
                            <a:rPr lang="en-US" sz="1200" kern="0">
                              <a:effectLst/>
                            </a:rPr>
                            <a:t>Individualized Premium</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tc hMerge="1">
                      <a:txBody>
                        <a:bodyPr/>
                        <a:lstStyle/>
                        <a:p>
                          <a:endParaRPr lang="zh-TW" altLang="en-US"/>
                        </a:p>
                      </a:txBody>
                      <a:tcPr/>
                    </a:tc>
                    <a:tc hMerge="1">
                      <a:txBody>
                        <a:bodyPr/>
                        <a:lstStyle/>
                        <a:p>
                          <a:endParaRPr lang="zh-TW" altLang="en-US"/>
                        </a:p>
                      </a:txBody>
                      <a:tcPr/>
                    </a:tc>
                    <a:extLst>
                      <a:ext uri="{0D108BD9-81ED-4DB2-BD59-A6C34878D82A}">
                        <a16:rowId xmlns:a16="http://schemas.microsoft.com/office/drawing/2014/main" val="3147605443"/>
                      </a:ext>
                    </a:extLst>
                  </a:tr>
                  <a:tr h="243000">
                    <a:tc>
                      <a:txBody>
                        <a:bodyPr/>
                        <a:lstStyle/>
                        <a:p>
                          <a:pPr algn="ctr">
                            <a:spcAft>
                              <a:spcPts val="0"/>
                            </a:spcAft>
                          </a:pPr>
                          <a14:m>
                            <m:oMathPara xmlns:m="http://schemas.openxmlformats.org/officeDocument/2006/math">
                              <m:oMathParaPr>
                                <m:jc m:val="centerGroup"/>
                              </m:oMathParaPr>
                              <m:oMath xmlns:m="http://schemas.openxmlformats.org/officeDocument/2006/math">
                                <m:r>
                                  <a:rPr lang="en-US" sz="1200" kern="0">
                                    <a:effectLst/>
                                    <a:latin typeface="Cambria Math" panose="02040503050406030204" pitchFamily="18" charset="0"/>
                                  </a:rPr>
                                  <m:t>𝑉𝑎𝑟</m:t>
                                </m:r>
                                <m:r>
                                  <a:rPr lang="en-US" sz="1200" kern="0">
                                    <a:effectLst/>
                                    <a:latin typeface="Cambria Math" panose="02040503050406030204" pitchFamily="18" charset="0"/>
                                  </a:rPr>
                                  <m:t>(</m:t>
                                </m:r>
                                <m:r>
                                  <a:rPr lang="en-US" sz="1200" kern="0">
                                    <a:effectLst/>
                                    <a:latin typeface="Cambria Math" panose="02040503050406030204" pitchFamily="18" charset="0"/>
                                  </a:rPr>
                                  <m:t>𝑞</m:t>
                                </m:r>
                                <m:r>
                                  <a:rPr lang="en-US" sz="1200" kern="0">
                                    <a:effectLst/>
                                    <a:latin typeface="Cambria Math" panose="02040503050406030204" pitchFamily="18" charset="0"/>
                                  </a:rPr>
                                  <m:t>)</m:t>
                                </m:r>
                              </m:oMath>
                            </m:oMathPara>
                          </a14:m>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tc>
                      <a:txBody>
                        <a:bodyPr/>
                        <a:lstStyle/>
                        <a:p>
                          <a:pPr algn="ctr">
                            <a:spcAft>
                              <a:spcPts val="0"/>
                            </a:spcAft>
                          </a:pPr>
                          <a14:m>
                            <m:oMathPara xmlns:m="http://schemas.openxmlformats.org/officeDocument/2006/math">
                              <m:oMathParaPr>
                                <m:jc m:val="centerGroup"/>
                              </m:oMathParaPr>
                              <m:oMath xmlns:m="http://schemas.openxmlformats.org/officeDocument/2006/math">
                                <m:r>
                                  <a:rPr lang="en-US" sz="1200" kern="0">
                                    <a:effectLst/>
                                    <a:latin typeface="Cambria Math" panose="02040503050406030204" pitchFamily="18" charset="0"/>
                                  </a:rPr>
                                  <m:t>𝐸</m:t>
                                </m:r>
                                <m:r>
                                  <a:rPr lang="en-US" sz="1200" kern="0">
                                    <a:effectLst/>
                                    <a:latin typeface="Cambria Math" panose="02040503050406030204" pitchFamily="18" charset="0"/>
                                  </a:rPr>
                                  <m:t>(</m:t>
                                </m:r>
                                <m:r>
                                  <a:rPr lang="en-US" sz="1200" kern="0">
                                    <a:effectLst/>
                                    <a:latin typeface="Cambria Math" panose="02040503050406030204" pitchFamily="18" charset="0"/>
                                  </a:rPr>
                                  <m:t>𝐺𝑎𝑖𝑛</m:t>
                                </m:r>
                                <m:r>
                                  <a:rPr lang="en-US" sz="1200" kern="0">
                                    <a:effectLst/>
                                    <a:latin typeface="Cambria Math" panose="02040503050406030204" pitchFamily="18" charset="0"/>
                                  </a:rPr>
                                  <m:t>)</m:t>
                                </m:r>
                              </m:oMath>
                            </m:oMathPara>
                          </a14:m>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tc>
                      <a:txBody>
                        <a:bodyPr/>
                        <a:lstStyle/>
                        <a:p>
                          <a:pPr algn="ctr">
                            <a:spcAft>
                              <a:spcPts val="0"/>
                            </a:spcAft>
                          </a:pPr>
                          <a14:m>
                            <m:oMathPara xmlns:m="http://schemas.openxmlformats.org/officeDocument/2006/math">
                              <m:oMathParaPr>
                                <m:jc m:val="centerGroup"/>
                              </m:oMathParaPr>
                              <m:oMath xmlns:m="http://schemas.openxmlformats.org/officeDocument/2006/math">
                                <m:r>
                                  <a:rPr lang="en-US" sz="1200" kern="0">
                                    <a:effectLst/>
                                    <a:latin typeface="Cambria Math" panose="02040503050406030204" pitchFamily="18" charset="0"/>
                                  </a:rPr>
                                  <m:t>𝑉𝑎𝑟</m:t>
                                </m:r>
                                <m:r>
                                  <a:rPr lang="en-US" sz="1200" kern="0">
                                    <a:effectLst/>
                                    <a:latin typeface="Cambria Math" panose="02040503050406030204" pitchFamily="18" charset="0"/>
                                  </a:rPr>
                                  <m:t>(</m:t>
                                </m:r>
                                <m:r>
                                  <a:rPr lang="en-US" sz="1200" kern="0">
                                    <a:effectLst/>
                                    <a:latin typeface="Cambria Math" panose="02040503050406030204" pitchFamily="18" charset="0"/>
                                  </a:rPr>
                                  <m:t>𝐺𝑎𝑖𝑛</m:t>
                                </m:r>
                                <m:r>
                                  <a:rPr lang="en-US" sz="1200" kern="0">
                                    <a:effectLst/>
                                    <a:latin typeface="Cambria Math" panose="02040503050406030204" pitchFamily="18" charset="0"/>
                                  </a:rPr>
                                  <m:t>)</m:t>
                                </m:r>
                              </m:oMath>
                            </m:oMathPara>
                          </a14:m>
                          <a:endParaRPr lang="zh-TW" sz="12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tc>
                      <a:txBody>
                        <a:bodyPr/>
                        <a:lstStyle/>
                        <a:p>
                          <a:pPr algn="ctr">
                            <a:spcAft>
                              <a:spcPts val="0"/>
                            </a:spcAft>
                          </a:pPr>
                          <a:r>
                            <a:rPr lang="en-US" sz="1200" kern="0">
                              <a:effectLst/>
                            </a:rPr>
                            <a:t>Sharpe</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tc>
                      <a:txBody>
                        <a:bodyPr/>
                        <a:lstStyle/>
                        <a:p>
                          <a:pPr algn="ctr">
                            <a:spcAft>
                              <a:spcPts val="0"/>
                            </a:spcAft>
                          </a:pPr>
                          <a14:m>
                            <m:oMathPara xmlns:m="http://schemas.openxmlformats.org/officeDocument/2006/math">
                              <m:oMathParaPr>
                                <m:jc m:val="centerGroup"/>
                              </m:oMathParaPr>
                              <m:oMath xmlns:m="http://schemas.openxmlformats.org/officeDocument/2006/math">
                                <m:r>
                                  <a:rPr lang="en-US" sz="1200" kern="0">
                                    <a:effectLst/>
                                    <a:latin typeface="Cambria Math" panose="02040503050406030204" pitchFamily="18" charset="0"/>
                                  </a:rPr>
                                  <m:t>𝐸</m:t>
                                </m:r>
                                <m:r>
                                  <a:rPr lang="en-US" sz="1200" kern="0">
                                    <a:effectLst/>
                                    <a:latin typeface="Cambria Math" panose="02040503050406030204" pitchFamily="18" charset="0"/>
                                  </a:rPr>
                                  <m:t>(</m:t>
                                </m:r>
                                <m:r>
                                  <a:rPr lang="en-US" sz="1200" kern="0">
                                    <a:effectLst/>
                                    <a:latin typeface="Cambria Math" panose="02040503050406030204" pitchFamily="18" charset="0"/>
                                  </a:rPr>
                                  <m:t>𝐺𝑎𝑖𝑛</m:t>
                                </m:r>
                                <m:r>
                                  <a:rPr lang="en-US" sz="1200" kern="0">
                                    <a:effectLst/>
                                    <a:latin typeface="Cambria Math" panose="02040503050406030204" pitchFamily="18" charset="0"/>
                                  </a:rPr>
                                  <m:t>)</m:t>
                                </m:r>
                              </m:oMath>
                            </m:oMathPara>
                          </a14:m>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tc>
                      <a:txBody>
                        <a:bodyPr/>
                        <a:lstStyle/>
                        <a:p>
                          <a:pPr algn="ctr">
                            <a:spcAft>
                              <a:spcPts val="0"/>
                            </a:spcAft>
                          </a:pPr>
                          <a14:m>
                            <m:oMathPara xmlns:m="http://schemas.openxmlformats.org/officeDocument/2006/math">
                              <m:oMathParaPr>
                                <m:jc m:val="centerGroup"/>
                              </m:oMathParaPr>
                              <m:oMath xmlns:m="http://schemas.openxmlformats.org/officeDocument/2006/math">
                                <m:r>
                                  <a:rPr lang="en-US" sz="1200" kern="0">
                                    <a:effectLst/>
                                    <a:latin typeface="Cambria Math" panose="02040503050406030204" pitchFamily="18" charset="0"/>
                                  </a:rPr>
                                  <m:t>𝑉𝑎𝑟</m:t>
                                </m:r>
                                <m:r>
                                  <a:rPr lang="en-US" sz="1200" kern="0">
                                    <a:effectLst/>
                                    <a:latin typeface="Cambria Math" panose="02040503050406030204" pitchFamily="18" charset="0"/>
                                  </a:rPr>
                                  <m:t>(</m:t>
                                </m:r>
                                <m:r>
                                  <a:rPr lang="en-US" sz="1200" kern="0">
                                    <a:effectLst/>
                                    <a:latin typeface="Cambria Math" panose="02040503050406030204" pitchFamily="18" charset="0"/>
                                  </a:rPr>
                                  <m:t>𝐺𝑎𝑖𝑛</m:t>
                                </m:r>
                                <m:r>
                                  <a:rPr lang="en-US" sz="1200" kern="0">
                                    <a:effectLst/>
                                    <a:latin typeface="Cambria Math" panose="02040503050406030204" pitchFamily="18" charset="0"/>
                                  </a:rPr>
                                  <m:t>)</m:t>
                                </m:r>
                              </m:oMath>
                            </m:oMathPara>
                          </a14:m>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tc>
                      <a:txBody>
                        <a:bodyPr/>
                        <a:lstStyle/>
                        <a:p>
                          <a:pPr algn="ctr">
                            <a:spcAft>
                              <a:spcPts val="0"/>
                            </a:spcAft>
                          </a:pPr>
                          <a:r>
                            <a:rPr lang="en-US" sz="1200" kern="0">
                              <a:effectLst/>
                            </a:rPr>
                            <a:t>Sharpe</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extLst>
                      <a:ext uri="{0D108BD9-81ED-4DB2-BD59-A6C34878D82A}">
                        <a16:rowId xmlns:a16="http://schemas.microsoft.com/office/drawing/2014/main" val="3233976261"/>
                      </a:ext>
                    </a:extLst>
                  </a:tr>
                  <a:tr h="424145">
                    <a:tc>
                      <a:txBody>
                        <a:bodyPr/>
                        <a:lstStyle/>
                        <a:p>
                          <a:pPr algn="ctr">
                            <a:spcAft>
                              <a:spcPts val="0"/>
                            </a:spcAft>
                          </a:pPr>
                          <a:r>
                            <a:rPr lang="en-US" sz="1200" kern="100">
                              <a:effectLst/>
                            </a:rPr>
                            <a:t>0</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tc>
                      <a:txBody>
                        <a:bodyPr/>
                        <a:lstStyle/>
                        <a:p>
                          <a:pPr algn="ctr">
                            <a:spcAft>
                              <a:spcPts val="0"/>
                            </a:spcAft>
                          </a:pPr>
                          <a:r>
                            <a:rPr lang="en-US" sz="1200" kern="100">
                              <a:effectLst/>
                            </a:rPr>
                            <a:t>0.001</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tc>
                      <a:txBody>
                        <a:bodyPr/>
                        <a:lstStyle/>
                        <a:p>
                          <a:pPr algn="ctr">
                            <a:spcAft>
                              <a:spcPts val="0"/>
                            </a:spcAft>
                          </a:pPr>
                          <a:r>
                            <a:rPr lang="en-US" sz="1200" kern="100">
                              <a:effectLst/>
                            </a:rPr>
                            <a:t>82.4111</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tc>
                      <a:txBody>
                        <a:bodyPr/>
                        <a:lstStyle/>
                        <a:p>
                          <a:pPr algn="ctr">
                            <a:spcAft>
                              <a:spcPts val="0"/>
                            </a:spcAft>
                          </a:pPr>
                          <a14:m>
                            <m:oMathPara xmlns:m="http://schemas.openxmlformats.org/officeDocument/2006/math">
                              <m:oMathParaPr>
                                <m:jc m:val="centerGroup"/>
                              </m:oMathParaPr>
                              <m:oMath xmlns:m="http://schemas.openxmlformats.org/officeDocument/2006/math">
                                <m:r>
                                  <a:rPr lang="en-US" sz="1200" kern="100">
                                    <a:effectLst/>
                                    <a:latin typeface="Cambria Math" panose="02040503050406030204" pitchFamily="18" charset="0"/>
                                  </a:rPr>
                                  <m:t>1.1∗</m:t>
                                </m:r>
                                <m:sSup>
                                  <m:sSupPr>
                                    <m:ctrlPr>
                                      <a:rPr lang="zh-TW" sz="1200" i="1" kern="100">
                                        <a:effectLst/>
                                        <a:latin typeface="Cambria Math" panose="02040503050406030204" pitchFamily="18" charset="0"/>
                                      </a:rPr>
                                    </m:ctrlPr>
                                  </m:sSupPr>
                                  <m:e>
                                    <m:r>
                                      <a:rPr lang="en-US" sz="1200" kern="100">
                                        <a:effectLst/>
                                        <a:latin typeface="Cambria Math" panose="02040503050406030204" pitchFamily="18" charset="0"/>
                                      </a:rPr>
                                      <m:t>10</m:t>
                                    </m:r>
                                  </m:e>
                                  <m:sup>
                                    <m:r>
                                      <a:rPr lang="en-US" sz="1200" kern="100">
                                        <a:effectLst/>
                                        <a:latin typeface="Cambria Math" panose="02040503050406030204" pitchFamily="18" charset="0"/>
                                      </a:rPr>
                                      <m:t>−4</m:t>
                                    </m:r>
                                  </m:sup>
                                </m:sSup>
                              </m:oMath>
                            </m:oMathPara>
                          </a14:m>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tc>
                      <a:txBody>
                        <a:bodyPr/>
                        <a:lstStyle/>
                        <a:p>
                          <a:pPr algn="ctr">
                            <a:spcAft>
                              <a:spcPts val="0"/>
                            </a:spcAft>
                          </a:pPr>
                          <a:r>
                            <a:rPr lang="en-US" sz="1200" kern="100">
                              <a:effectLst/>
                            </a:rPr>
                            <a:t>-49.9945</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tc>
                      <a:txBody>
                        <a:bodyPr/>
                        <a:lstStyle/>
                        <a:p>
                          <a:pPr algn="ctr">
                            <a:spcAft>
                              <a:spcPts val="0"/>
                            </a:spcAft>
                          </a:pPr>
                          <a:r>
                            <a:rPr lang="en-US" sz="1200" kern="100">
                              <a:effectLst/>
                            </a:rPr>
                            <a:t>99.28911</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tc>
                      <a:txBody>
                        <a:bodyPr/>
                        <a:lstStyle/>
                        <a:p>
                          <a:pPr algn="ctr">
                            <a:spcAft>
                              <a:spcPts val="0"/>
                            </a:spcAft>
                          </a:pPr>
                          <a:r>
                            <a:rPr lang="en-US" sz="1200" kern="100">
                              <a:effectLst/>
                            </a:rPr>
                            <a:t>-5.01732</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extLst>
                      <a:ext uri="{0D108BD9-81ED-4DB2-BD59-A6C34878D82A}">
                        <a16:rowId xmlns:a16="http://schemas.microsoft.com/office/drawing/2014/main" val="4178606072"/>
                      </a:ext>
                    </a:extLst>
                  </a:tr>
                  <a:tr h="424145">
                    <a:tc>
                      <a:txBody>
                        <a:bodyPr/>
                        <a:lstStyle/>
                        <a:p>
                          <a:pPr algn="ctr">
                            <a:spcAft>
                              <a:spcPts val="0"/>
                            </a:spcAft>
                          </a:pPr>
                          <a14:m>
                            <m:oMathPara xmlns:m="http://schemas.openxmlformats.org/officeDocument/2006/math">
                              <m:oMathParaPr>
                                <m:jc m:val="centerGroup"/>
                              </m:oMathParaPr>
                              <m:oMath xmlns:m="http://schemas.openxmlformats.org/officeDocument/2006/math">
                                <m:sSup>
                                  <m:sSupPr>
                                    <m:ctrlPr>
                                      <a:rPr lang="zh-TW" sz="1200" i="1" kern="0">
                                        <a:effectLst/>
                                        <a:latin typeface="Cambria Math" panose="02040503050406030204" pitchFamily="18" charset="0"/>
                                      </a:rPr>
                                    </m:ctrlPr>
                                  </m:sSupPr>
                                  <m:e>
                                    <m:r>
                                      <a:rPr lang="en-US" sz="1200" kern="0">
                                        <a:effectLst/>
                                        <a:latin typeface="Cambria Math" panose="02040503050406030204" pitchFamily="18" charset="0"/>
                                      </a:rPr>
                                      <m:t>10</m:t>
                                    </m:r>
                                  </m:e>
                                  <m:sup>
                                    <m:r>
                                      <a:rPr lang="en-US" sz="1200" kern="0">
                                        <a:effectLst/>
                                        <a:latin typeface="Cambria Math" panose="02040503050406030204" pitchFamily="18" charset="0"/>
                                      </a:rPr>
                                      <m:t>−8</m:t>
                                    </m:r>
                                  </m:sup>
                                </m:sSup>
                              </m:oMath>
                            </m:oMathPara>
                          </a14:m>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tc>
                      <a:txBody>
                        <a:bodyPr/>
                        <a:lstStyle/>
                        <a:p>
                          <a:pPr algn="ctr">
                            <a:spcAft>
                              <a:spcPts val="0"/>
                            </a:spcAft>
                          </a:pPr>
                          <a:r>
                            <a:rPr lang="en-US" sz="1200" kern="100">
                              <a:effectLst/>
                            </a:rPr>
                            <a:t>0.001</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tc>
                      <a:txBody>
                        <a:bodyPr/>
                        <a:lstStyle/>
                        <a:p>
                          <a:pPr algn="ctr">
                            <a:spcAft>
                              <a:spcPts val="0"/>
                            </a:spcAft>
                          </a:pPr>
                          <a:r>
                            <a:rPr lang="en-US" sz="1200" kern="100">
                              <a:effectLst/>
                            </a:rPr>
                            <a:t>83.41101</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tc>
                      <a:txBody>
                        <a:bodyPr/>
                        <a:lstStyle/>
                        <a:p>
                          <a:pPr algn="ctr">
                            <a:spcAft>
                              <a:spcPts val="0"/>
                            </a:spcAft>
                          </a:pPr>
                          <a14:m>
                            <m:oMathPara xmlns:m="http://schemas.openxmlformats.org/officeDocument/2006/math">
                              <m:oMathParaPr>
                                <m:jc m:val="centerGroup"/>
                              </m:oMathParaPr>
                              <m:oMath xmlns:m="http://schemas.openxmlformats.org/officeDocument/2006/math">
                                <m:r>
                                  <a:rPr lang="en-US" sz="1200" kern="100">
                                    <a:effectLst/>
                                    <a:latin typeface="Cambria Math" panose="02040503050406030204" pitchFamily="18" charset="0"/>
                                  </a:rPr>
                                  <m:t>1.09∗</m:t>
                                </m:r>
                                <m:sSup>
                                  <m:sSupPr>
                                    <m:ctrlPr>
                                      <a:rPr lang="zh-TW" sz="1200" i="1" kern="100">
                                        <a:effectLst/>
                                        <a:latin typeface="Cambria Math" panose="02040503050406030204" pitchFamily="18" charset="0"/>
                                      </a:rPr>
                                    </m:ctrlPr>
                                  </m:sSupPr>
                                  <m:e>
                                    <m:r>
                                      <a:rPr lang="en-US" sz="1200" kern="100">
                                        <a:effectLst/>
                                        <a:latin typeface="Cambria Math" panose="02040503050406030204" pitchFamily="18" charset="0"/>
                                      </a:rPr>
                                      <m:t>10</m:t>
                                    </m:r>
                                  </m:e>
                                  <m:sup>
                                    <m:r>
                                      <a:rPr lang="en-US" sz="1200" kern="100">
                                        <a:effectLst/>
                                        <a:latin typeface="Cambria Math" panose="02040503050406030204" pitchFamily="18" charset="0"/>
                                      </a:rPr>
                                      <m:t>−4</m:t>
                                    </m:r>
                                  </m:sup>
                                </m:sSup>
                              </m:oMath>
                            </m:oMathPara>
                          </a14:m>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tc>
                      <a:txBody>
                        <a:bodyPr/>
                        <a:lstStyle/>
                        <a:p>
                          <a:pPr algn="ctr">
                            <a:spcAft>
                              <a:spcPts val="0"/>
                            </a:spcAft>
                          </a:pPr>
                          <a:r>
                            <a:rPr lang="en-US" sz="1200" kern="100">
                              <a:effectLst/>
                            </a:rPr>
                            <a:t>-49.9945</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tc>
                      <a:txBody>
                        <a:bodyPr/>
                        <a:lstStyle/>
                        <a:p>
                          <a:pPr algn="ctr">
                            <a:spcAft>
                              <a:spcPts val="0"/>
                            </a:spcAft>
                          </a:pPr>
                          <a:r>
                            <a:rPr lang="en-US" sz="1200" kern="100">
                              <a:effectLst/>
                            </a:rPr>
                            <a:t>100.289</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tc>
                      <a:txBody>
                        <a:bodyPr/>
                        <a:lstStyle/>
                        <a:p>
                          <a:pPr algn="ctr">
                            <a:spcAft>
                              <a:spcPts val="0"/>
                            </a:spcAft>
                          </a:pPr>
                          <a:r>
                            <a:rPr lang="en-US" sz="1200" kern="100">
                              <a:effectLst/>
                            </a:rPr>
                            <a:t>-4.99224</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extLst>
                      <a:ext uri="{0D108BD9-81ED-4DB2-BD59-A6C34878D82A}">
                        <a16:rowId xmlns:a16="http://schemas.microsoft.com/office/drawing/2014/main" val="4015193627"/>
                      </a:ext>
                    </a:extLst>
                  </a:tr>
                  <a:tr h="424145">
                    <a:tc>
                      <a:txBody>
                        <a:bodyPr/>
                        <a:lstStyle/>
                        <a:p>
                          <a:pPr algn="ctr">
                            <a:spcAft>
                              <a:spcPts val="0"/>
                            </a:spcAft>
                          </a:pPr>
                          <a14:m>
                            <m:oMathPara xmlns:m="http://schemas.openxmlformats.org/officeDocument/2006/math">
                              <m:oMathParaPr>
                                <m:jc m:val="centerGroup"/>
                              </m:oMathParaPr>
                              <m:oMath xmlns:m="http://schemas.openxmlformats.org/officeDocument/2006/math">
                                <m:sSup>
                                  <m:sSupPr>
                                    <m:ctrlPr>
                                      <a:rPr lang="zh-TW" sz="1200" i="1" kern="0">
                                        <a:effectLst/>
                                        <a:latin typeface="Cambria Math" panose="02040503050406030204" pitchFamily="18" charset="0"/>
                                      </a:rPr>
                                    </m:ctrlPr>
                                  </m:sSupPr>
                                  <m:e>
                                    <m:r>
                                      <a:rPr lang="en-US" sz="1200" kern="0">
                                        <a:effectLst/>
                                        <a:latin typeface="Cambria Math" panose="02040503050406030204" pitchFamily="18" charset="0"/>
                                      </a:rPr>
                                      <m:t>10</m:t>
                                    </m:r>
                                  </m:e>
                                  <m:sup>
                                    <m:r>
                                      <a:rPr lang="en-US" sz="1200" kern="0">
                                        <a:effectLst/>
                                        <a:latin typeface="Cambria Math" panose="02040503050406030204" pitchFamily="18" charset="0"/>
                                      </a:rPr>
                                      <m:t>−7</m:t>
                                    </m:r>
                                  </m:sup>
                                </m:sSup>
                              </m:oMath>
                            </m:oMathPara>
                          </a14:m>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tc>
                      <a:txBody>
                        <a:bodyPr/>
                        <a:lstStyle/>
                        <a:p>
                          <a:pPr algn="ctr">
                            <a:spcAft>
                              <a:spcPts val="0"/>
                            </a:spcAft>
                          </a:pPr>
                          <a:r>
                            <a:rPr lang="en-US" sz="1200" kern="100">
                              <a:effectLst/>
                            </a:rPr>
                            <a:t>0.001</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tc>
                      <a:txBody>
                        <a:bodyPr/>
                        <a:lstStyle/>
                        <a:p>
                          <a:pPr algn="ctr">
                            <a:spcAft>
                              <a:spcPts val="0"/>
                            </a:spcAft>
                          </a:pPr>
                          <a:r>
                            <a:rPr lang="en-US" sz="1200" kern="100">
                              <a:effectLst/>
                            </a:rPr>
                            <a:t>92.4102</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tc>
                      <a:txBody>
                        <a:bodyPr/>
                        <a:lstStyle/>
                        <a:p>
                          <a:pPr algn="ctr">
                            <a:spcAft>
                              <a:spcPts val="0"/>
                            </a:spcAft>
                          </a:pPr>
                          <a14:m>
                            <m:oMathPara xmlns:m="http://schemas.openxmlformats.org/officeDocument/2006/math">
                              <m:oMathParaPr>
                                <m:jc m:val="centerGroup"/>
                              </m:oMathParaPr>
                              <m:oMath xmlns:m="http://schemas.openxmlformats.org/officeDocument/2006/math">
                                <m:r>
                                  <a:rPr lang="en-US" sz="1200" kern="100">
                                    <a:effectLst/>
                                    <a:latin typeface="Cambria Math" panose="02040503050406030204" pitchFamily="18" charset="0"/>
                                  </a:rPr>
                                  <m:t>1.04∗</m:t>
                                </m:r>
                                <m:sSup>
                                  <m:sSupPr>
                                    <m:ctrlPr>
                                      <a:rPr lang="zh-TW" sz="1200" i="1" kern="100">
                                        <a:effectLst/>
                                        <a:latin typeface="Cambria Math" panose="02040503050406030204" pitchFamily="18" charset="0"/>
                                      </a:rPr>
                                    </m:ctrlPr>
                                  </m:sSupPr>
                                  <m:e>
                                    <m:r>
                                      <a:rPr lang="en-US" sz="1200" kern="100">
                                        <a:effectLst/>
                                        <a:latin typeface="Cambria Math" panose="02040503050406030204" pitchFamily="18" charset="0"/>
                                      </a:rPr>
                                      <m:t>10</m:t>
                                    </m:r>
                                  </m:e>
                                  <m:sup>
                                    <m:r>
                                      <a:rPr lang="en-US" sz="1200" kern="100">
                                        <a:effectLst/>
                                        <a:latin typeface="Cambria Math" panose="02040503050406030204" pitchFamily="18" charset="0"/>
                                      </a:rPr>
                                      <m:t>−4</m:t>
                                    </m:r>
                                  </m:sup>
                                </m:sSup>
                              </m:oMath>
                            </m:oMathPara>
                          </a14:m>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tc>
                      <a:txBody>
                        <a:bodyPr/>
                        <a:lstStyle/>
                        <a:p>
                          <a:pPr algn="ctr">
                            <a:spcAft>
                              <a:spcPts val="0"/>
                            </a:spcAft>
                          </a:pPr>
                          <a:r>
                            <a:rPr lang="en-US" sz="1200" kern="100">
                              <a:effectLst/>
                            </a:rPr>
                            <a:t>-49.9945</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tc>
                      <a:txBody>
                        <a:bodyPr/>
                        <a:lstStyle/>
                        <a:p>
                          <a:pPr algn="ctr">
                            <a:spcAft>
                              <a:spcPts val="0"/>
                            </a:spcAft>
                          </a:pPr>
                          <a:r>
                            <a:rPr lang="en-US" sz="1200" kern="100">
                              <a:effectLst/>
                            </a:rPr>
                            <a:t>109.2882</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tc>
                      <a:txBody>
                        <a:bodyPr/>
                        <a:lstStyle/>
                        <a:p>
                          <a:pPr algn="ctr">
                            <a:spcAft>
                              <a:spcPts val="0"/>
                            </a:spcAft>
                          </a:pPr>
                          <a:r>
                            <a:rPr lang="en-US" sz="1200" kern="100">
                              <a:effectLst/>
                            </a:rPr>
                            <a:t>-4.78229</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extLst>
                      <a:ext uri="{0D108BD9-81ED-4DB2-BD59-A6C34878D82A}">
                        <a16:rowId xmlns:a16="http://schemas.microsoft.com/office/drawing/2014/main" val="2911532218"/>
                      </a:ext>
                    </a:extLst>
                  </a:tr>
                  <a:tr h="424145">
                    <a:tc>
                      <a:txBody>
                        <a:bodyPr/>
                        <a:lstStyle/>
                        <a:p>
                          <a:pPr algn="ctr">
                            <a:spcAft>
                              <a:spcPts val="0"/>
                            </a:spcAft>
                          </a:pPr>
                          <a14:m>
                            <m:oMathPara xmlns:m="http://schemas.openxmlformats.org/officeDocument/2006/math">
                              <m:oMathParaPr>
                                <m:jc m:val="centerGroup"/>
                              </m:oMathParaPr>
                              <m:oMath xmlns:m="http://schemas.openxmlformats.org/officeDocument/2006/math">
                                <m:sSup>
                                  <m:sSupPr>
                                    <m:ctrlPr>
                                      <a:rPr lang="zh-TW" sz="1200" i="1" kern="0">
                                        <a:effectLst/>
                                        <a:latin typeface="Cambria Math" panose="02040503050406030204" pitchFamily="18" charset="0"/>
                                      </a:rPr>
                                    </m:ctrlPr>
                                  </m:sSupPr>
                                  <m:e>
                                    <m:r>
                                      <a:rPr lang="en-US" sz="1200" kern="0">
                                        <a:effectLst/>
                                        <a:latin typeface="Cambria Math" panose="02040503050406030204" pitchFamily="18" charset="0"/>
                                      </a:rPr>
                                      <m:t>10</m:t>
                                    </m:r>
                                  </m:e>
                                  <m:sup>
                                    <m:r>
                                      <a:rPr lang="en-US" sz="1200" kern="0">
                                        <a:effectLst/>
                                        <a:latin typeface="Cambria Math" panose="02040503050406030204" pitchFamily="18" charset="0"/>
                                      </a:rPr>
                                      <m:t>−6</m:t>
                                    </m:r>
                                  </m:sup>
                                </m:sSup>
                              </m:oMath>
                            </m:oMathPara>
                          </a14:m>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tc>
                      <a:txBody>
                        <a:bodyPr/>
                        <a:lstStyle/>
                        <a:p>
                          <a:pPr algn="ctr">
                            <a:spcAft>
                              <a:spcPts val="0"/>
                            </a:spcAft>
                          </a:pPr>
                          <a:r>
                            <a:rPr lang="en-US" sz="1200" kern="100">
                              <a:effectLst/>
                            </a:rPr>
                            <a:t>0.001</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tc>
                      <a:txBody>
                        <a:bodyPr/>
                        <a:lstStyle/>
                        <a:p>
                          <a:pPr algn="ctr">
                            <a:spcAft>
                              <a:spcPts val="0"/>
                            </a:spcAft>
                          </a:pPr>
                          <a:r>
                            <a:rPr lang="en-US" sz="1200" kern="100">
                              <a:effectLst/>
                            </a:rPr>
                            <a:t>182.4021</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tc>
                      <a:txBody>
                        <a:bodyPr/>
                        <a:lstStyle/>
                        <a:p>
                          <a:pPr algn="ctr">
                            <a:spcAft>
                              <a:spcPts val="0"/>
                            </a:spcAft>
                          </a:pPr>
                          <a14:m>
                            <m:oMathPara xmlns:m="http://schemas.openxmlformats.org/officeDocument/2006/math">
                              <m:oMathParaPr>
                                <m:jc m:val="centerGroup"/>
                              </m:oMathParaPr>
                              <m:oMath xmlns:m="http://schemas.openxmlformats.org/officeDocument/2006/math">
                                <m:r>
                                  <a:rPr lang="en-US" sz="1200" kern="0">
                                    <a:effectLst/>
                                    <a:latin typeface="Cambria Math" panose="02040503050406030204" pitchFamily="18" charset="0"/>
                                  </a:rPr>
                                  <m:t>7.4∗</m:t>
                                </m:r>
                                <m:sSup>
                                  <m:sSupPr>
                                    <m:ctrlPr>
                                      <a:rPr lang="zh-TW" sz="1200" i="1" kern="0">
                                        <a:effectLst/>
                                        <a:latin typeface="Cambria Math" panose="02040503050406030204" pitchFamily="18" charset="0"/>
                                      </a:rPr>
                                    </m:ctrlPr>
                                  </m:sSupPr>
                                  <m:e>
                                    <m:r>
                                      <a:rPr lang="en-US" sz="1200" kern="0">
                                        <a:effectLst/>
                                        <a:latin typeface="Cambria Math" panose="02040503050406030204" pitchFamily="18" charset="0"/>
                                      </a:rPr>
                                      <m:t>10</m:t>
                                    </m:r>
                                  </m:e>
                                  <m:sup>
                                    <m:r>
                                      <a:rPr lang="en-US" sz="1200" kern="0">
                                        <a:effectLst/>
                                        <a:latin typeface="Cambria Math" panose="02040503050406030204" pitchFamily="18" charset="0"/>
                                      </a:rPr>
                                      <m:t>−5</m:t>
                                    </m:r>
                                  </m:sup>
                                </m:sSup>
                              </m:oMath>
                            </m:oMathPara>
                          </a14:m>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tc>
                      <a:txBody>
                        <a:bodyPr/>
                        <a:lstStyle/>
                        <a:p>
                          <a:pPr algn="ctr">
                            <a:spcAft>
                              <a:spcPts val="0"/>
                            </a:spcAft>
                          </a:pPr>
                          <a:r>
                            <a:rPr lang="en-US" sz="1200" kern="100">
                              <a:effectLst/>
                            </a:rPr>
                            <a:t>-49.9945</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tc>
                      <a:txBody>
                        <a:bodyPr/>
                        <a:lstStyle/>
                        <a:p>
                          <a:pPr algn="ctr">
                            <a:spcAft>
                              <a:spcPts val="0"/>
                            </a:spcAft>
                          </a:pPr>
                          <a:r>
                            <a:rPr lang="en-US" sz="1200" kern="100">
                              <a:effectLst/>
                            </a:rPr>
                            <a:t>199.2801</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tc>
                      <a:txBody>
                        <a:bodyPr/>
                        <a:lstStyle/>
                        <a:p>
                          <a:pPr algn="ctr">
                            <a:spcAft>
                              <a:spcPts val="0"/>
                            </a:spcAft>
                          </a:pPr>
                          <a:r>
                            <a:rPr lang="en-US" sz="1200" kern="100">
                              <a:effectLst/>
                            </a:rPr>
                            <a:t>-3.54152</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extLst>
                      <a:ext uri="{0D108BD9-81ED-4DB2-BD59-A6C34878D82A}">
                        <a16:rowId xmlns:a16="http://schemas.microsoft.com/office/drawing/2014/main" val="3571677594"/>
                      </a:ext>
                    </a:extLst>
                  </a:tr>
                  <a:tr h="424145">
                    <a:tc>
                      <a:txBody>
                        <a:bodyPr/>
                        <a:lstStyle/>
                        <a:p>
                          <a:pPr algn="ctr">
                            <a:spcAft>
                              <a:spcPts val="0"/>
                            </a:spcAft>
                          </a:pPr>
                          <a14:m>
                            <m:oMathPara xmlns:m="http://schemas.openxmlformats.org/officeDocument/2006/math">
                              <m:oMathParaPr>
                                <m:jc m:val="centerGroup"/>
                              </m:oMathParaPr>
                              <m:oMath xmlns:m="http://schemas.openxmlformats.org/officeDocument/2006/math">
                                <m:sSup>
                                  <m:sSupPr>
                                    <m:ctrlPr>
                                      <a:rPr lang="zh-TW" sz="1200" i="1" kern="0">
                                        <a:effectLst/>
                                        <a:latin typeface="Cambria Math" panose="02040503050406030204" pitchFamily="18" charset="0"/>
                                      </a:rPr>
                                    </m:ctrlPr>
                                  </m:sSupPr>
                                  <m:e>
                                    <m:r>
                                      <a:rPr lang="en-US" sz="1200" kern="0">
                                        <a:effectLst/>
                                        <a:latin typeface="Cambria Math" panose="02040503050406030204" pitchFamily="18" charset="0"/>
                                      </a:rPr>
                                      <m:t>10</m:t>
                                    </m:r>
                                  </m:e>
                                  <m:sup>
                                    <m:r>
                                      <a:rPr lang="en-US" sz="1200" kern="0">
                                        <a:effectLst/>
                                        <a:latin typeface="Cambria Math" panose="02040503050406030204" pitchFamily="18" charset="0"/>
                                      </a:rPr>
                                      <m:t>−5</m:t>
                                    </m:r>
                                  </m:sup>
                                </m:sSup>
                              </m:oMath>
                            </m:oMathPara>
                          </a14:m>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tc>
                      <a:txBody>
                        <a:bodyPr/>
                        <a:lstStyle/>
                        <a:p>
                          <a:pPr algn="ctr">
                            <a:spcAft>
                              <a:spcPts val="0"/>
                            </a:spcAft>
                          </a:pPr>
                          <a:r>
                            <a:rPr lang="en-US" sz="1200" kern="100">
                              <a:effectLst/>
                            </a:rPr>
                            <a:t>0.001</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tc>
                      <a:txBody>
                        <a:bodyPr/>
                        <a:lstStyle/>
                        <a:p>
                          <a:pPr algn="ctr">
                            <a:spcAft>
                              <a:spcPts val="0"/>
                            </a:spcAft>
                          </a:pPr>
                          <a:r>
                            <a:rPr lang="en-US" sz="1200" kern="100">
                              <a:effectLst/>
                            </a:rPr>
                            <a:t>1082.321</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tc>
                      <a:txBody>
                        <a:bodyPr/>
                        <a:lstStyle/>
                        <a:p>
                          <a:pPr algn="ctr">
                            <a:spcAft>
                              <a:spcPts val="0"/>
                            </a:spcAft>
                          </a:pPr>
                          <a14:m>
                            <m:oMathPara xmlns:m="http://schemas.openxmlformats.org/officeDocument/2006/math">
                              <m:oMathParaPr>
                                <m:jc m:val="centerGroup"/>
                              </m:oMathParaPr>
                              <m:oMath xmlns:m="http://schemas.openxmlformats.org/officeDocument/2006/math">
                                <m:r>
                                  <a:rPr lang="en-US" sz="1200" kern="100">
                                    <a:effectLst/>
                                    <a:latin typeface="Cambria Math" panose="02040503050406030204" pitchFamily="18" charset="0"/>
                                  </a:rPr>
                                  <m:t>3.04∗</m:t>
                                </m:r>
                                <m:sSup>
                                  <m:sSupPr>
                                    <m:ctrlPr>
                                      <a:rPr lang="zh-TW" sz="1200" i="1" kern="100">
                                        <a:effectLst/>
                                        <a:latin typeface="Cambria Math" panose="02040503050406030204" pitchFamily="18" charset="0"/>
                                      </a:rPr>
                                    </m:ctrlPr>
                                  </m:sSupPr>
                                  <m:e>
                                    <m:r>
                                      <a:rPr lang="en-US" sz="1200" kern="100">
                                        <a:effectLst/>
                                        <a:latin typeface="Cambria Math" panose="02040503050406030204" pitchFamily="18" charset="0"/>
                                      </a:rPr>
                                      <m:t>10</m:t>
                                    </m:r>
                                  </m:e>
                                  <m:sup>
                                    <m:r>
                                      <a:rPr lang="en-US" sz="1200" kern="100">
                                        <a:effectLst/>
                                        <a:latin typeface="Cambria Math" panose="02040503050406030204" pitchFamily="18" charset="0"/>
                                      </a:rPr>
                                      <m:t>−5</m:t>
                                    </m:r>
                                  </m:sup>
                                </m:sSup>
                              </m:oMath>
                            </m:oMathPara>
                          </a14:m>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tc>
                      <a:txBody>
                        <a:bodyPr/>
                        <a:lstStyle/>
                        <a:p>
                          <a:pPr algn="ctr">
                            <a:spcAft>
                              <a:spcPts val="0"/>
                            </a:spcAft>
                          </a:pPr>
                          <a:r>
                            <a:rPr lang="en-US" sz="1200" kern="100">
                              <a:effectLst/>
                            </a:rPr>
                            <a:t>-49.9945</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tc>
                      <a:txBody>
                        <a:bodyPr/>
                        <a:lstStyle/>
                        <a:p>
                          <a:pPr algn="ctr">
                            <a:spcAft>
                              <a:spcPts val="0"/>
                            </a:spcAft>
                          </a:pPr>
                          <a:r>
                            <a:rPr lang="en-US" sz="1200" kern="100">
                              <a:effectLst/>
                            </a:rPr>
                            <a:t>1099.199</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tc>
                      <a:txBody>
                        <a:bodyPr/>
                        <a:lstStyle/>
                        <a:p>
                          <a:pPr algn="ctr">
                            <a:spcAft>
                              <a:spcPts val="0"/>
                            </a:spcAft>
                          </a:pPr>
                          <a:r>
                            <a:rPr lang="en-US" sz="1200" kern="100">
                              <a:effectLst/>
                            </a:rPr>
                            <a:t>-1.50794</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extLst>
                      <a:ext uri="{0D108BD9-81ED-4DB2-BD59-A6C34878D82A}">
                        <a16:rowId xmlns:a16="http://schemas.microsoft.com/office/drawing/2014/main" val="2987442912"/>
                      </a:ext>
                    </a:extLst>
                  </a:tr>
                  <a:tr h="424145">
                    <a:tc>
                      <a:txBody>
                        <a:bodyPr/>
                        <a:lstStyle/>
                        <a:p>
                          <a:pPr algn="ctr">
                            <a:spcAft>
                              <a:spcPts val="0"/>
                            </a:spcAft>
                          </a:pPr>
                          <a14:m>
                            <m:oMathPara xmlns:m="http://schemas.openxmlformats.org/officeDocument/2006/math">
                              <m:oMathParaPr>
                                <m:jc m:val="centerGroup"/>
                              </m:oMathParaPr>
                              <m:oMath xmlns:m="http://schemas.openxmlformats.org/officeDocument/2006/math">
                                <m:sSup>
                                  <m:sSupPr>
                                    <m:ctrlPr>
                                      <a:rPr lang="zh-TW" sz="1200" i="1" kern="0">
                                        <a:effectLst/>
                                        <a:latin typeface="Cambria Math" panose="02040503050406030204" pitchFamily="18" charset="0"/>
                                      </a:rPr>
                                    </m:ctrlPr>
                                  </m:sSupPr>
                                  <m:e>
                                    <m:r>
                                      <a:rPr lang="en-US" sz="1200" kern="0">
                                        <a:effectLst/>
                                        <a:latin typeface="Cambria Math" panose="02040503050406030204" pitchFamily="18" charset="0"/>
                                      </a:rPr>
                                      <m:t>10</m:t>
                                    </m:r>
                                  </m:e>
                                  <m:sup>
                                    <m:r>
                                      <a:rPr lang="en-US" sz="1200" kern="0">
                                        <a:effectLst/>
                                        <a:latin typeface="Cambria Math" panose="02040503050406030204" pitchFamily="18" charset="0"/>
                                      </a:rPr>
                                      <m:t>−4</m:t>
                                    </m:r>
                                  </m:sup>
                                </m:sSup>
                              </m:oMath>
                            </m:oMathPara>
                          </a14:m>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tc>
                      <a:txBody>
                        <a:bodyPr/>
                        <a:lstStyle/>
                        <a:p>
                          <a:pPr algn="ctr">
                            <a:spcAft>
                              <a:spcPts val="0"/>
                            </a:spcAft>
                          </a:pPr>
                          <a:r>
                            <a:rPr lang="en-US" sz="1200" kern="100">
                              <a:effectLst/>
                            </a:rPr>
                            <a:t>0.001</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tc>
                      <a:txBody>
                        <a:bodyPr/>
                        <a:lstStyle/>
                        <a:p>
                          <a:pPr algn="ctr">
                            <a:spcAft>
                              <a:spcPts val="0"/>
                            </a:spcAft>
                          </a:pPr>
                          <a:r>
                            <a:rPr lang="en-US" sz="1200" kern="100">
                              <a:effectLst/>
                            </a:rPr>
                            <a:t>10081.51</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tc>
                      <a:txBody>
                        <a:bodyPr/>
                        <a:lstStyle/>
                        <a:p>
                          <a:pPr algn="ctr">
                            <a:spcAft>
                              <a:spcPts val="0"/>
                            </a:spcAft>
                          </a:pPr>
                          <a14:m>
                            <m:oMathPara xmlns:m="http://schemas.openxmlformats.org/officeDocument/2006/math">
                              <m:oMathParaPr>
                                <m:jc m:val="centerGroup"/>
                              </m:oMathParaPr>
                              <m:oMath xmlns:m="http://schemas.openxmlformats.org/officeDocument/2006/math">
                                <m:r>
                                  <a:rPr lang="en-US" sz="1200" kern="100">
                                    <a:effectLst/>
                                    <a:latin typeface="Cambria Math" panose="02040503050406030204" pitchFamily="18" charset="0"/>
                                  </a:rPr>
                                  <m:t>9.96∗</m:t>
                                </m:r>
                                <m:sSup>
                                  <m:sSupPr>
                                    <m:ctrlPr>
                                      <a:rPr lang="zh-TW" sz="1200" i="1" kern="100">
                                        <a:effectLst/>
                                        <a:latin typeface="Cambria Math" panose="02040503050406030204" pitchFamily="18" charset="0"/>
                                      </a:rPr>
                                    </m:ctrlPr>
                                  </m:sSupPr>
                                  <m:e>
                                    <m:r>
                                      <a:rPr lang="en-US" sz="1200" kern="100">
                                        <a:effectLst/>
                                        <a:latin typeface="Cambria Math" panose="02040503050406030204" pitchFamily="18" charset="0"/>
                                      </a:rPr>
                                      <m:t>10</m:t>
                                    </m:r>
                                  </m:e>
                                  <m:sup>
                                    <m:r>
                                      <a:rPr lang="en-US" sz="1200" kern="100">
                                        <a:effectLst/>
                                        <a:latin typeface="Cambria Math" panose="02040503050406030204" pitchFamily="18" charset="0"/>
                                      </a:rPr>
                                      <m:t>−6</m:t>
                                    </m:r>
                                  </m:sup>
                                </m:sSup>
                              </m:oMath>
                            </m:oMathPara>
                          </a14:m>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tc>
                      <a:txBody>
                        <a:bodyPr/>
                        <a:lstStyle/>
                        <a:p>
                          <a:pPr algn="ctr">
                            <a:spcAft>
                              <a:spcPts val="0"/>
                            </a:spcAft>
                          </a:pPr>
                          <a:r>
                            <a:rPr lang="en-US" sz="1200" kern="100">
                              <a:effectLst/>
                            </a:rPr>
                            <a:t>-49.9945</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tc>
                      <a:txBody>
                        <a:bodyPr/>
                        <a:lstStyle/>
                        <a:p>
                          <a:pPr algn="ctr">
                            <a:spcAft>
                              <a:spcPts val="0"/>
                            </a:spcAft>
                          </a:pPr>
                          <a:r>
                            <a:rPr lang="en-US" sz="1200" kern="100">
                              <a:effectLst/>
                            </a:rPr>
                            <a:t>10098.39</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tc>
                      <a:txBody>
                        <a:bodyPr/>
                        <a:lstStyle/>
                        <a:p>
                          <a:pPr algn="ctr">
                            <a:spcAft>
                              <a:spcPts val="0"/>
                            </a:spcAft>
                          </a:pPr>
                          <a:r>
                            <a:rPr lang="en-US" sz="1200" kern="100" dirty="0">
                              <a:effectLst/>
                            </a:rPr>
                            <a:t>-0.4975</a:t>
                          </a:r>
                          <a:endParaRPr lang="zh-TW" sz="12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extLst>
                      <a:ext uri="{0D108BD9-81ED-4DB2-BD59-A6C34878D82A}">
                        <a16:rowId xmlns:a16="http://schemas.microsoft.com/office/drawing/2014/main" val="1144555464"/>
                      </a:ext>
                    </a:extLst>
                  </a:tr>
                </a:tbl>
              </a:graphicData>
            </a:graphic>
          </p:graphicFrame>
        </mc:Choice>
        <mc:Fallback xmlns="">
          <p:graphicFrame>
            <p:nvGraphicFramePr>
              <p:cNvPr id="4" name="表格 3"/>
              <p:cNvGraphicFramePr>
                <a:graphicFrameLocks noGrp="1"/>
              </p:cNvGraphicFramePr>
              <p:nvPr>
                <p:extLst>
                  <p:ext uri="{D42A27DB-BD31-4B8C-83A1-F6EECF244321}">
                    <p14:modId xmlns:p14="http://schemas.microsoft.com/office/powerpoint/2010/main" val="1731612020"/>
                  </p:ext>
                </p:extLst>
              </p:nvPr>
            </p:nvGraphicFramePr>
            <p:xfrm>
              <a:off x="1432727" y="563949"/>
              <a:ext cx="6219529" cy="3030870"/>
            </p:xfrm>
            <a:graphic>
              <a:graphicData uri="http://schemas.openxmlformats.org/drawingml/2006/table">
                <a:tbl>
                  <a:tblPr firstRow="1" firstCol="1" bandRow="1">
                    <a:tableStyleId>{5C22544A-7EE6-4342-B048-85BDC9FD1C3A}</a:tableStyleId>
                  </a:tblPr>
                  <a:tblGrid>
                    <a:gridCol w="760507">
                      <a:extLst>
                        <a:ext uri="{9D8B030D-6E8A-4147-A177-3AD203B41FA5}">
                          <a16:colId xmlns:a16="http://schemas.microsoft.com/office/drawing/2014/main" val="2275196316"/>
                        </a:ext>
                      </a:extLst>
                    </a:gridCol>
                    <a:gridCol w="902139">
                      <a:extLst>
                        <a:ext uri="{9D8B030D-6E8A-4147-A177-3AD203B41FA5}">
                          <a16:colId xmlns:a16="http://schemas.microsoft.com/office/drawing/2014/main" val="995287902"/>
                        </a:ext>
                      </a:extLst>
                    </a:gridCol>
                    <a:gridCol w="894442">
                      <a:extLst>
                        <a:ext uri="{9D8B030D-6E8A-4147-A177-3AD203B41FA5}">
                          <a16:colId xmlns:a16="http://schemas.microsoft.com/office/drawing/2014/main" val="2795355666"/>
                        </a:ext>
                      </a:extLst>
                    </a:gridCol>
                    <a:gridCol w="1153076">
                      <a:extLst>
                        <a:ext uri="{9D8B030D-6E8A-4147-A177-3AD203B41FA5}">
                          <a16:colId xmlns:a16="http://schemas.microsoft.com/office/drawing/2014/main" val="856062063"/>
                        </a:ext>
                      </a:extLst>
                    </a:gridCol>
                    <a:gridCol w="706625">
                      <a:extLst>
                        <a:ext uri="{9D8B030D-6E8A-4147-A177-3AD203B41FA5}">
                          <a16:colId xmlns:a16="http://schemas.microsoft.com/office/drawing/2014/main" val="841534499"/>
                        </a:ext>
                      </a:extLst>
                    </a:gridCol>
                    <a:gridCol w="894442">
                      <a:extLst>
                        <a:ext uri="{9D8B030D-6E8A-4147-A177-3AD203B41FA5}">
                          <a16:colId xmlns:a16="http://schemas.microsoft.com/office/drawing/2014/main" val="27666834"/>
                        </a:ext>
                      </a:extLst>
                    </a:gridCol>
                    <a:gridCol w="908298">
                      <a:extLst>
                        <a:ext uri="{9D8B030D-6E8A-4147-A177-3AD203B41FA5}">
                          <a16:colId xmlns:a16="http://schemas.microsoft.com/office/drawing/2014/main" val="69430416"/>
                        </a:ext>
                      </a:extLst>
                    </a:gridCol>
                  </a:tblGrid>
                  <a:tr h="243000">
                    <a:tc>
                      <a:txBody>
                        <a:bodyPr/>
                        <a:lstStyle/>
                        <a:p>
                          <a:pPr algn="l"/>
                          <a:endParaRPr lang="zh-TW" sz="1200" kern="100">
                            <a:effectLst/>
                            <a:latin typeface="Calibri" panose="020F0502020204030204" pitchFamily="34" charset="0"/>
                            <a:cs typeface="Times New Roman" panose="02020603050405020304" pitchFamily="18" charset="0"/>
                          </a:endParaRPr>
                        </a:p>
                      </a:txBody>
                      <a:tcPr marL="17780" marR="17780" marT="0" marB="0" anchor="ctr"/>
                    </a:tc>
                    <a:tc gridSpan="3">
                      <a:txBody>
                        <a:bodyPr/>
                        <a:lstStyle/>
                        <a:p>
                          <a:pPr algn="ctr">
                            <a:spcAft>
                              <a:spcPts val="0"/>
                            </a:spcAft>
                          </a:pPr>
                          <a:r>
                            <a:rPr lang="en-US" sz="1200" kern="0">
                              <a:effectLst/>
                            </a:rPr>
                            <a:t>Uniform Premium</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tc hMerge="1">
                      <a:txBody>
                        <a:bodyPr/>
                        <a:lstStyle/>
                        <a:p>
                          <a:endParaRPr lang="zh-TW" altLang="en-US"/>
                        </a:p>
                      </a:txBody>
                      <a:tcPr/>
                    </a:tc>
                    <a:tc hMerge="1">
                      <a:txBody>
                        <a:bodyPr/>
                        <a:lstStyle/>
                        <a:p>
                          <a:endParaRPr lang="zh-TW" altLang="en-US"/>
                        </a:p>
                      </a:txBody>
                      <a:tcPr/>
                    </a:tc>
                    <a:tc gridSpan="3">
                      <a:txBody>
                        <a:bodyPr/>
                        <a:lstStyle/>
                        <a:p>
                          <a:pPr algn="ctr">
                            <a:spcAft>
                              <a:spcPts val="0"/>
                            </a:spcAft>
                          </a:pPr>
                          <a:r>
                            <a:rPr lang="en-US" sz="1200" kern="0">
                              <a:effectLst/>
                            </a:rPr>
                            <a:t>Individualized Premium</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tc hMerge="1">
                      <a:txBody>
                        <a:bodyPr/>
                        <a:lstStyle/>
                        <a:p>
                          <a:endParaRPr lang="zh-TW" altLang="en-US"/>
                        </a:p>
                      </a:txBody>
                      <a:tcPr/>
                    </a:tc>
                    <a:tc hMerge="1">
                      <a:txBody>
                        <a:bodyPr/>
                        <a:lstStyle/>
                        <a:p>
                          <a:endParaRPr lang="zh-TW" altLang="en-US"/>
                        </a:p>
                      </a:txBody>
                      <a:tcPr/>
                    </a:tc>
                    <a:extLst>
                      <a:ext uri="{0D108BD9-81ED-4DB2-BD59-A6C34878D82A}">
                        <a16:rowId xmlns:a16="http://schemas.microsoft.com/office/drawing/2014/main" val="3147605443"/>
                      </a:ext>
                    </a:extLst>
                  </a:tr>
                  <a:tr h="243000">
                    <a:tc>
                      <a:txBody>
                        <a:bodyPr/>
                        <a:lstStyle/>
                        <a:p>
                          <a:endParaRPr lang="zh-TW"/>
                        </a:p>
                      </a:txBody>
                      <a:tcPr marL="17780" marR="17780" marT="0" marB="0" anchor="ctr">
                        <a:blipFill>
                          <a:blip r:embed="rId3"/>
                          <a:stretch>
                            <a:fillRect l="-1600" t="-107500" r="-720000" b="-1050000"/>
                          </a:stretch>
                        </a:blipFill>
                      </a:tcPr>
                    </a:tc>
                    <a:tc>
                      <a:txBody>
                        <a:bodyPr/>
                        <a:lstStyle/>
                        <a:p>
                          <a:endParaRPr lang="zh-TW"/>
                        </a:p>
                      </a:txBody>
                      <a:tcPr marL="17780" marR="17780" marT="0" marB="0" anchor="ctr">
                        <a:blipFill>
                          <a:blip r:embed="rId3"/>
                          <a:stretch>
                            <a:fillRect l="-85811" t="-107500" r="-508108" b="-1050000"/>
                          </a:stretch>
                        </a:blipFill>
                      </a:tcPr>
                    </a:tc>
                    <a:tc>
                      <a:txBody>
                        <a:bodyPr/>
                        <a:lstStyle/>
                        <a:p>
                          <a:endParaRPr lang="zh-TW"/>
                        </a:p>
                      </a:txBody>
                      <a:tcPr marL="17780" marR="17780" marT="0" marB="0" anchor="ctr">
                        <a:blipFill>
                          <a:blip r:embed="rId3"/>
                          <a:stretch>
                            <a:fillRect l="-187075" t="-107500" r="-411565" b="-1050000"/>
                          </a:stretch>
                        </a:blipFill>
                      </a:tcPr>
                    </a:tc>
                    <a:tc>
                      <a:txBody>
                        <a:bodyPr/>
                        <a:lstStyle/>
                        <a:p>
                          <a:pPr algn="ctr">
                            <a:spcAft>
                              <a:spcPts val="0"/>
                            </a:spcAft>
                          </a:pPr>
                          <a:r>
                            <a:rPr lang="en-US" sz="1200" kern="0">
                              <a:effectLst/>
                            </a:rPr>
                            <a:t>Sharpe</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tc>
                      <a:txBody>
                        <a:bodyPr/>
                        <a:lstStyle/>
                        <a:p>
                          <a:endParaRPr lang="zh-TW"/>
                        </a:p>
                      </a:txBody>
                      <a:tcPr marL="17780" marR="17780" marT="0" marB="0" anchor="ctr">
                        <a:blipFill>
                          <a:blip r:embed="rId3"/>
                          <a:stretch>
                            <a:fillRect l="-526724" t="-107500" r="-258621" b="-1050000"/>
                          </a:stretch>
                        </a:blipFill>
                      </a:tcPr>
                    </a:tc>
                    <a:tc>
                      <a:txBody>
                        <a:bodyPr/>
                        <a:lstStyle/>
                        <a:p>
                          <a:endParaRPr lang="zh-TW"/>
                        </a:p>
                      </a:txBody>
                      <a:tcPr marL="17780" marR="17780" marT="0" marB="0" anchor="ctr">
                        <a:blipFill>
                          <a:blip r:embed="rId3"/>
                          <a:stretch>
                            <a:fillRect l="-494558" t="-107500" r="-104082" b="-1050000"/>
                          </a:stretch>
                        </a:blipFill>
                      </a:tcPr>
                    </a:tc>
                    <a:tc>
                      <a:txBody>
                        <a:bodyPr/>
                        <a:lstStyle/>
                        <a:p>
                          <a:pPr algn="ctr">
                            <a:spcAft>
                              <a:spcPts val="0"/>
                            </a:spcAft>
                          </a:pPr>
                          <a:r>
                            <a:rPr lang="en-US" sz="1200" kern="0">
                              <a:effectLst/>
                            </a:rPr>
                            <a:t>Sharpe</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extLst>
                      <a:ext uri="{0D108BD9-81ED-4DB2-BD59-A6C34878D82A}">
                        <a16:rowId xmlns:a16="http://schemas.microsoft.com/office/drawing/2014/main" val="3233976261"/>
                      </a:ext>
                    </a:extLst>
                  </a:tr>
                  <a:tr h="424145">
                    <a:tc>
                      <a:txBody>
                        <a:bodyPr/>
                        <a:lstStyle/>
                        <a:p>
                          <a:pPr algn="ctr">
                            <a:spcAft>
                              <a:spcPts val="0"/>
                            </a:spcAft>
                          </a:pPr>
                          <a:r>
                            <a:rPr lang="en-US" sz="1200" kern="100">
                              <a:effectLst/>
                            </a:rPr>
                            <a:t>0</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tc>
                      <a:txBody>
                        <a:bodyPr/>
                        <a:lstStyle/>
                        <a:p>
                          <a:pPr algn="ctr">
                            <a:spcAft>
                              <a:spcPts val="0"/>
                            </a:spcAft>
                          </a:pPr>
                          <a:r>
                            <a:rPr lang="en-US" sz="1200" kern="100">
                              <a:effectLst/>
                            </a:rPr>
                            <a:t>0.001</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tc>
                      <a:txBody>
                        <a:bodyPr/>
                        <a:lstStyle/>
                        <a:p>
                          <a:pPr algn="ctr">
                            <a:spcAft>
                              <a:spcPts val="0"/>
                            </a:spcAft>
                          </a:pPr>
                          <a:r>
                            <a:rPr lang="en-US" sz="1200" kern="100">
                              <a:effectLst/>
                            </a:rPr>
                            <a:t>82.4111</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tc>
                      <a:txBody>
                        <a:bodyPr/>
                        <a:lstStyle/>
                        <a:p>
                          <a:endParaRPr lang="zh-TW"/>
                        </a:p>
                      </a:txBody>
                      <a:tcPr marL="17780" marR="17780" marT="0" marB="0" anchor="ctr">
                        <a:blipFill>
                          <a:blip r:embed="rId3"/>
                          <a:stretch>
                            <a:fillRect l="-223280" t="-118571" r="-220106" b="-500000"/>
                          </a:stretch>
                        </a:blipFill>
                      </a:tcPr>
                    </a:tc>
                    <a:tc>
                      <a:txBody>
                        <a:bodyPr/>
                        <a:lstStyle/>
                        <a:p>
                          <a:pPr algn="ctr">
                            <a:spcAft>
                              <a:spcPts val="0"/>
                            </a:spcAft>
                          </a:pPr>
                          <a:r>
                            <a:rPr lang="en-US" sz="1200" kern="100">
                              <a:effectLst/>
                            </a:rPr>
                            <a:t>-49.9945</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tc>
                      <a:txBody>
                        <a:bodyPr/>
                        <a:lstStyle/>
                        <a:p>
                          <a:pPr algn="ctr">
                            <a:spcAft>
                              <a:spcPts val="0"/>
                            </a:spcAft>
                          </a:pPr>
                          <a:r>
                            <a:rPr lang="en-US" sz="1200" kern="100">
                              <a:effectLst/>
                            </a:rPr>
                            <a:t>99.28911</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tc>
                      <a:txBody>
                        <a:bodyPr/>
                        <a:lstStyle/>
                        <a:p>
                          <a:pPr algn="ctr">
                            <a:spcAft>
                              <a:spcPts val="0"/>
                            </a:spcAft>
                          </a:pPr>
                          <a:r>
                            <a:rPr lang="en-US" sz="1200" kern="100">
                              <a:effectLst/>
                            </a:rPr>
                            <a:t>-5.01732</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extLst>
                      <a:ext uri="{0D108BD9-81ED-4DB2-BD59-A6C34878D82A}">
                        <a16:rowId xmlns:a16="http://schemas.microsoft.com/office/drawing/2014/main" val="4178606072"/>
                      </a:ext>
                    </a:extLst>
                  </a:tr>
                  <a:tr h="424145">
                    <a:tc>
                      <a:txBody>
                        <a:bodyPr/>
                        <a:lstStyle/>
                        <a:p>
                          <a:endParaRPr lang="zh-TW"/>
                        </a:p>
                      </a:txBody>
                      <a:tcPr marL="17780" marR="17780" marT="0" marB="0" anchor="ctr">
                        <a:blipFill>
                          <a:blip r:embed="rId3"/>
                          <a:stretch>
                            <a:fillRect l="-1600" t="-221739" r="-720000" b="-407246"/>
                          </a:stretch>
                        </a:blipFill>
                      </a:tcPr>
                    </a:tc>
                    <a:tc>
                      <a:txBody>
                        <a:bodyPr/>
                        <a:lstStyle/>
                        <a:p>
                          <a:pPr algn="ctr">
                            <a:spcAft>
                              <a:spcPts val="0"/>
                            </a:spcAft>
                          </a:pPr>
                          <a:r>
                            <a:rPr lang="en-US" sz="1200" kern="100">
                              <a:effectLst/>
                            </a:rPr>
                            <a:t>0.001</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tc>
                      <a:txBody>
                        <a:bodyPr/>
                        <a:lstStyle/>
                        <a:p>
                          <a:pPr algn="ctr">
                            <a:spcAft>
                              <a:spcPts val="0"/>
                            </a:spcAft>
                          </a:pPr>
                          <a:r>
                            <a:rPr lang="en-US" sz="1200" kern="100">
                              <a:effectLst/>
                            </a:rPr>
                            <a:t>83.41101</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tc>
                      <a:txBody>
                        <a:bodyPr/>
                        <a:lstStyle/>
                        <a:p>
                          <a:endParaRPr lang="zh-TW"/>
                        </a:p>
                      </a:txBody>
                      <a:tcPr marL="17780" marR="17780" marT="0" marB="0" anchor="ctr">
                        <a:blipFill>
                          <a:blip r:embed="rId3"/>
                          <a:stretch>
                            <a:fillRect l="-223280" t="-221739" r="-220106" b="-407246"/>
                          </a:stretch>
                        </a:blipFill>
                      </a:tcPr>
                    </a:tc>
                    <a:tc>
                      <a:txBody>
                        <a:bodyPr/>
                        <a:lstStyle/>
                        <a:p>
                          <a:pPr algn="ctr">
                            <a:spcAft>
                              <a:spcPts val="0"/>
                            </a:spcAft>
                          </a:pPr>
                          <a:r>
                            <a:rPr lang="en-US" sz="1200" kern="100">
                              <a:effectLst/>
                            </a:rPr>
                            <a:t>-49.9945</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tc>
                      <a:txBody>
                        <a:bodyPr/>
                        <a:lstStyle/>
                        <a:p>
                          <a:pPr algn="ctr">
                            <a:spcAft>
                              <a:spcPts val="0"/>
                            </a:spcAft>
                          </a:pPr>
                          <a:r>
                            <a:rPr lang="en-US" sz="1200" kern="100">
                              <a:effectLst/>
                            </a:rPr>
                            <a:t>100.289</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tc>
                      <a:txBody>
                        <a:bodyPr/>
                        <a:lstStyle/>
                        <a:p>
                          <a:pPr algn="ctr">
                            <a:spcAft>
                              <a:spcPts val="0"/>
                            </a:spcAft>
                          </a:pPr>
                          <a:r>
                            <a:rPr lang="en-US" sz="1200" kern="100">
                              <a:effectLst/>
                            </a:rPr>
                            <a:t>-4.99224</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extLst>
                      <a:ext uri="{0D108BD9-81ED-4DB2-BD59-A6C34878D82A}">
                        <a16:rowId xmlns:a16="http://schemas.microsoft.com/office/drawing/2014/main" val="4015193627"/>
                      </a:ext>
                    </a:extLst>
                  </a:tr>
                  <a:tr h="424145">
                    <a:tc>
                      <a:txBody>
                        <a:bodyPr/>
                        <a:lstStyle/>
                        <a:p>
                          <a:endParaRPr lang="zh-TW"/>
                        </a:p>
                      </a:txBody>
                      <a:tcPr marL="17780" marR="17780" marT="0" marB="0" anchor="ctr">
                        <a:blipFill>
                          <a:blip r:embed="rId3"/>
                          <a:stretch>
                            <a:fillRect l="-1600" t="-317143" r="-720000" b="-301429"/>
                          </a:stretch>
                        </a:blipFill>
                      </a:tcPr>
                    </a:tc>
                    <a:tc>
                      <a:txBody>
                        <a:bodyPr/>
                        <a:lstStyle/>
                        <a:p>
                          <a:pPr algn="ctr">
                            <a:spcAft>
                              <a:spcPts val="0"/>
                            </a:spcAft>
                          </a:pPr>
                          <a:r>
                            <a:rPr lang="en-US" sz="1200" kern="100">
                              <a:effectLst/>
                            </a:rPr>
                            <a:t>0.001</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tc>
                      <a:txBody>
                        <a:bodyPr/>
                        <a:lstStyle/>
                        <a:p>
                          <a:pPr algn="ctr">
                            <a:spcAft>
                              <a:spcPts val="0"/>
                            </a:spcAft>
                          </a:pPr>
                          <a:r>
                            <a:rPr lang="en-US" sz="1200" kern="100">
                              <a:effectLst/>
                            </a:rPr>
                            <a:t>92.4102</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tc>
                      <a:txBody>
                        <a:bodyPr/>
                        <a:lstStyle/>
                        <a:p>
                          <a:endParaRPr lang="zh-TW"/>
                        </a:p>
                      </a:txBody>
                      <a:tcPr marL="17780" marR="17780" marT="0" marB="0" anchor="ctr">
                        <a:blipFill>
                          <a:blip r:embed="rId3"/>
                          <a:stretch>
                            <a:fillRect l="-223280" t="-317143" r="-220106" b="-301429"/>
                          </a:stretch>
                        </a:blipFill>
                      </a:tcPr>
                    </a:tc>
                    <a:tc>
                      <a:txBody>
                        <a:bodyPr/>
                        <a:lstStyle/>
                        <a:p>
                          <a:pPr algn="ctr">
                            <a:spcAft>
                              <a:spcPts val="0"/>
                            </a:spcAft>
                          </a:pPr>
                          <a:r>
                            <a:rPr lang="en-US" sz="1200" kern="100">
                              <a:effectLst/>
                            </a:rPr>
                            <a:t>-49.9945</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tc>
                      <a:txBody>
                        <a:bodyPr/>
                        <a:lstStyle/>
                        <a:p>
                          <a:pPr algn="ctr">
                            <a:spcAft>
                              <a:spcPts val="0"/>
                            </a:spcAft>
                          </a:pPr>
                          <a:r>
                            <a:rPr lang="en-US" sz="1200" kern="100">
                              <a:effectLst/>
                            </a:rPr>
                            <a:t>109.2882</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tc>
                      <a:txBody>
                        <a:bodyPr/>
                        <a:lstStyle/>
                        <a:p>
                          <a:pPr algn="ctr">
                            <a:spcAft>
                              <a:spcPts val="0"/>
                            </a:spcAft>
                          </a:pPr>
                          <a:r>
                            <a:rPr lang="en-US" sz="1200" kern="100">
                              <a:effectLst/>
                            </a:rPr>
                            <a:t>-4.78229</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extLst>
                      <a:ext uri="{0D108BD9-81ED-4DB2-BD59-A6C34878D82A}">
                        <a16:rowId xmlns:a16="http://schemas.microsoft.com/office/drawing/2014/main" val="2911532218"/>
                      </a:ext>
                    </a:extLst>
                  </a:tr>
                  <a:tr h="424145">
                    <a:tc>
                      <a:txBody>
                        <a:bodyPr/>
                        <a:lstStyle/>
                        <a:p>
                          <a:endParaRPr lang="zh-TW"/>
                        </a:p>
                      </a:txBody>
                      <a:tcPr marL="17780" marR="17780" marT="0" marB="0" anchor="ctr">
                        <a:blipFill>
                          <a:blip r:embed="rId3"/>
                          <a:stretch>
                            <a:fillRect l="-1600" t="-417143" r="-720000" b="-201429"/>
                          </a:stretch>
                        </a:blipFill>
                      </a:tcPr>
                    </a:tc>
                    <a:tc>
                      <a:txBody>
                        <a:bodyPr/>
                        <a:lstStyle/>
                        <a:p>
                          <a:pPr algn="ctr">
                            <a:spcAft>
                              <a:spcPts val="0"/>
                            </a:spcAft>
                          </a:pPr>
                          <a:r>
                            <a:rPr lang="en-US" sz="1200" kern="100">
                              <a:effectLst/>
                            </a:rPr>
                            <a:t>0.001</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tc>
                      <a:txBody>
                        <a:bodyPr/>
                        <a:lstStyle/>
                        <a:p>
                          <a:pPr algn="ctr">
                            <a:spcAft>
                              <a:spcPts val="0"/>
                            </a:spcAft>
                          </a:pPr>
                          <a:r>
                            <a:rPr lang="en-US" sz="1200" kern="100">
                              <a:effectLst/>
                            </a:rPr>
                            <a:t>182.4021</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tc>
                      <a:txBody>
                        <a:bodyPr/>
                        <a:lstStyle/>
                        <a:p>
                          <a:endParaRPr lang="zh-TW"/>
                        </a:p>
                      </a:txBody>
                      <a:tcPr marL="17780" marR="17780" marT="0" marB="0" anchor="ctr">
                        <a:blipFill>
                          <a:blip r:embed="rId3"/>
                          <a:stretch>
                            <a:fillRect l="-223280" t="-417143" r="-220106" b="-201429"/>
                          </a:stretch>
                        </a:blipFill>
                      </a:tcPr>
                    </a:tc>
                    <a:tc>
                      <a:txBody>
                        <a:bodyPr/>
                        <a:lstStyle/>
                        <a:p>
                          <a:pPr algn="ctr">
                            <a:spcAft>
                              <a:spcPts val="0"/>
                            </a:spcAft>
                          </a:pPr>
                          <a:r>
                            <a:rPr lang="en-US" sz="1200" kern="100">
                              <a:effectLst/>
                            </a:rPr>
                            <a:t>-49.9945</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tc>
                      <a:txBody>
                        <a:bodyPr/>
                        <a:lstStyle/>
                        <a:p>
                          <a:pPr algn="ctr">
                            <a:spcAft>
                              <a:spcPts val="0"/>
                            </a:spcAft>
                          </a:pPr>
                          <a:r>
                            <a:rPr lang="en-US" sz="1200" kern="100">
                              <a:effectLst/>
                            </a:rPr>
                            <a:t>199.2801</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tc>
                      <a:txBody>
                        <a:bodyPr/>
                        <a:lstStyle/>
                        <a:p>
                          <a:pPr algn="ctr">
                            <a:spcAft>
                              <a:spcPts val="0"/>
                            </a:spcAft>
                          </a:pPr>
                          <a:r>
                            <a:rPr lang="en-US" sz="1200" kern="100">
                              <a:effectLst/>
                            </a:rPr>
                            <a:t>-3.54152</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extLst>
                      <a:ext uri="{0D108BD9-81ED-4DB2-BD59-A6C34878D82A}">
                        <a16:rowId xmlns:a16="http://schemas.microsoft.com/office/drawing/2014/main" val="3571677594"/>
                      </a:ext>
                    </a:extLst>
                  </a:tr>
                  <a:tr h="424145">
                    <a:tc>
                      <a:txBody>
                        <a:bodyPr/>
                        <a:lstStyle/>
                        <a:p>
                          <a:endParaRPr lang="zh-TW"/>
                        </a:p>
                      </a:txBody>
                      <a:tcPr marL="17780" marR="17780" marT="0" marB="0" anchor="ctr">
                        <a:blipFill>
                          <a:blip r:embed="rId3"/>
                          <a:stretch>
                            <a:fillRect l="-1600" t="-524638" r="-720000" b="-104348"/>
                          </a:stretch>
                        </a:blipFill>
                      </a:tcPr>
                    </a:tc>
                    <a:tc>
                      <a:txBody>
                        <a:bodyPr/>
                        <a:lstStyle/>
                        <a:p>
                          <a:pPr algn="ctr">
                            <a:spcAft>
                              <a:spcPts val="0"/>
                            </a:spcAft>
                          </a:pPr>
                          <a:r>
                            <a:rPr lang="en-US" sz="1200" kern="100">
                              <a:effectLst/>
                            </a:rPr>
                            <a:t>0.001</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tc>
                      <a:txBody>
                        <a:bodyPr/>
                        <a:lstStyle/>
                        <a:p>
                          <a:pPr algn="ctr">
                            <a:spcAft>
                              <a:spcPts val="0"/>
                            </a:spcAft>
                          </a:pPr>
                          <a:r>
                            <a:rPr lang="en-US" sz="1200" kern="100">
                              <a:effectLst/>
                            </a:rPr>
                            <a:t>1082.321</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tc>
                      <a:txBody>
                        <a:bodyPr/>
                        <a:lstStyle/>
                        <a:p>
                          <a:endParaRPr lang="zh-TW"/>
                        </a:p>
                      </a:txBody>
                      <a:tcPr marL="17780" marR="17780" marT="0" marB="0" anchor="ctr">
                        <a:blipFill>
                          <a:blip r:embed="rId3"/>
                          <a:stretch>
                            <a:fillRect l="-223280" t="-524638" r="-220106" b="-104348"/>
                          </a:stretch>
                        </a:blipFill>
                      </a:tcPr>
                    </a:tc>
                    <a:tc>
                      <a:txBody>
                        <a:bodyPr/>
                        <a:lstStyle/>
                        <a:p>
                          <a:pPr algn="ctr">
                            <a:spcAft>
                              <a:spcPts val="0"/>
                            </a:spcAft>
                          </a:pPr>
                          <a:r>
                            <a:rPr lang="en-US" sz="1200" kern="100">
                              <a:effectLst/>
                            </a:rPr>
                            <a:t>-49.9945</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tc>
                      <a:txBody>
                        <a:bodyPr/>
                        <a:lstStyle/>
                        <a:p>
                          <a:pPr algn="ctr">
                            <a:spcAft>
                              <a:spcPts val="0"/>
                            </a:spcAft>
                          </a:pPr>
                          <a:r>
                            <a:rPr lang="en-US" sz="1200" kern="100">
                              <a:effectLst/>
                            </a:rPr>
                            <a:t>1099.199</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tc>
                      <a:txBody>
                        <a:bodyPr/>
                        <a:lstStyle/>
                        <a:p>
                          <a:pPr algn="ctr">
                            <a:spcAft>
                              <a:spcPts val="0"/>
                            </a:spcAft>
                          </a:pPr>
                          <a:r>
                            <a:rPr lang="en-US" sz="1200" kern="100">
                              <a:effectLst/>
                            </a:rPr>
                            <a:t>-1.50794</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extLst>
                      <a:ext uri="{0D108BD9-81ED-4DB2-BD59-A6C34878D82A}">
                        <a16:rowId xmlns:a16="http://schemas.microsoft.com/office/drawing/2014/main" val="2987442912"/>
                      </a:ext>
                    </a:extLst>
                  </a:tr>
                  <a:tr h="424145">
                    <a:tc>
                      <a:txBody>
                        <a:bodyPr/>
                        <a:lstStyle/>
                        <a:p>
                          <a:endParaRPr lang="zh-TW"/>
                        </a:p>
                      </a:txBody>
                      <a:tcPr marL="17780" marR="17780" marT="0" marB="0" anchor="ctr">
                        <a:blipFill>
                          <a:blip r:embed="rId3"/>
                          <a:stretch>
                            <a:fillRect l="-1600" t="-615714" r="-720000" b="-2857"/>
                          </a:stretch>
                        </a:blipFill>
                      </a:tcPr>
                    </a:tc>
                    <a:tc>
                      <a:txBody>
                        <a:bodyPr/>
                        <a:lstStyle/>
                        <a:p>
                          <a:pPr algn="ctr">
                            <a:spcAft>
                              <a:spcPts val="0"/>
                            </a:spcAft>
                          </a:pPr>
                          <a:r>
                            <a:rPr lang="en-US" sz="1200" kern="100">
                              <a:effectLst/>
                            </a:rPr>
                            <a:t>0.001</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tc>
                      <a:txBody>
                        <a:bodyPr/>
                        <a:lstStyle/>
                        <a:p>
                          <a:pPr algn="ctr">
                            <a:spcAft>
                              <a:spcPts val="0"/>
                            </a:spcAft>
                          </a:pPr>
                          <a:r>
                            <a:rPr lang="en-US" sz="1200" kern="100">
                              <a:effectLst/>
                            </a:rPr>
                            <a:t>10081.51</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tc>
                      <a:txBody>
                        <a:bodyPr/>
                        <a:lstStyle/>
                        <a:p>
                          <a:endParaRPr lang="zh-TW"/>
                        </a:p>
                      </a:txBody>
                      <a:tcPr marL="17780" marR="17780" marT="0" marB="0" anchor="ctr">
                        <a:blipFill>
                          <a:blip r:embed="rId3"/>
                          <a:stretch>
                            <a:fillRect l="-223280" t="-615714" r="-220106" b="-2857"/>
                          </a:stretch>
                        </a:blipFill>
                      </a:tcPr>
                    </a:tc>
                    <a:tc>
                      <a:txBody>
                        <a:bodyPr/>
                        <a:lstStyle/>
                        <a:p>
                          <a:pPr algn="ctr">
                            <a:spcAft>
                              <a:spcPts val="0"/>
                            </a:spcAft>
                          </a:pPr>
                          <a:r>
                            <a:rPr lang="en-US" sz="1200" kern="100">
                              <a:effectLst/>
                            </a:rPr>
                            <a:t>-49.9945</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tc>
                      <a:txBody>
                        <a:bodyPr/>
                        <a:lstStyle/>
                        <a:p>
                          <a:pPr algn="ctr">
                            <a:spcAft>
                              <a:spcPts val="0"/>
                            </a:spcAft>
                          </a:pPr>
                          <a:r>
                            <a:rPr lang="en-US" sz="1200" kern="100">
                              <a:effectLst/>
                            </a:rPr>
                            <a:t>10098.39</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tc>
                      <a:txBody>
                        <a:bodyPr/>
                        <a:lstStyle/>
                        <a:p>
                          <a:pPr algn="ctr">
                            <a:spcAft>
                              <a:spcPts val="0"/>
                            </a:spcAft>
                          </a:pPr>
                          <a:r>
                            <a:rPr lang="en-US" sz="1200" kern="100" dirty="0">
                              <a:effectLst/>
                            </a:rPr>
                            <a:t>-0.4975</a:t>
                          </a:r>
                          <a:endParaRPr lang="zh-TW" sz="12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extLst>
                      <a:ext uri="{0D108BD9-81ED-4DB2-BD59-A6C34878D82A}">
                        <a16:rowId xmlns:a16="http://schemas.microsoft.com/office/drawing/2014/main" val="1144555464"/>
                      </a:ext>
                    </a:extLst>
                  </a:tr>
                </a:tbl>
              </a:graphicData>
            </a:graphic>
          </p:graphicFrame>
        </mc:Fallback>
      </mc:AlternateContent>
      <p:sp>
        <p:nvSpPr>
          <p:cNvPr id="5" name="文字方塊 4"/>
          <p:cNvSpPr txBox="1"/>
          <p:nvPr/>
        </p:nvSpPr>
        <p:spPr>
          <a:xfrm>
            <a:off x="163675" y="3689833"/>
            <a:ext cx="9089348" cy="2031325"/>
          </a:xfrm>
          <a:prstGeom prst="rect">
            <a:avLst/>
          </a:prstGeom>
          <a:noFill/>
        </p:spPr>
        <p:txBody>
          <a:bodyPr wrap="none" rtlCol="0">
            <a:spAutoFit/>
          </a:bodyPr>
          <a:lstStyle/>
          <a:p>
            <a:r>
              <a:rPr lang="en-US" altLang="zh-TW" dirty="0" smtClean="0"/>
              <a:t>Increasing </a:t>
            </a:r>
            <a:r>
              <a:rPr lang="en-US" altLang="zh-TW" dirty="0" err="1" smtClean="0"/>
              <a:t>Var</a:t>
            </a:r>
            <a:r>
              <a:rPr lang="en-US" altLang="zh-TW" dirty="0" smtClean="0"/>
              <a:t>(q) </a:t>
            </a:r>
            <a:r>
              <a:rPr lang="en-US" altLang="zh-TW" dirty="0"/>
              <a:t>causes the Gain variance in the uniform premium scheme to surge </a:t>
            </a:r>
            <a:r>
              <a:rPr lang="en-US" altLang="zh-TW" dirty="0" smtClean="0"/>
              <a:t>a lot, </a:t>
            </a:r>
            <a:r>
              <a:rPr lang="en-US" altLang="zh-TW" dirty="0"/>
              <a:t>and </a:t>
            </a:r>
            <a:endParaRPr lang="en-US" altLang="zh-TW" dirty="0" smtClean="0"/>
          </a:p>
          <a:p>
            <a:r>
              <a:rPr lang="en-US" altLang="zh-TW" dirty="0" smtClean="0"/>
              <a:t>the </a:t>
            </a:r>
            <a:r>
              <a:rPr lang="en-US" altLang="zh-TW" dirty="0"/>
              <a:t>Sharpe ratio </a:t>
            </a:r>
            <a:r>
              <a:rPr lang="en-US" altLang="zh-TW" dirty="0" smtClean="0"/>
              <a:t>to decrease a lot. </a:t>
            </a:r>
            <a:r>
              <a:rPr lang="en-US" altLang="zh-TW" dirty="0"/>
              <a:t>While the expected Gain stays stable at 0.001, the rising </a:t>
            </a:r>
            <a:endParaRPr lang="en-US" altLang="zh-TW" dirty="0" smtClean="0"/>
          </a:p>
          <a:p>
            <a:r>
              <a:rPr lang="en-US" altLang="zh-TW" dirty="0" smtClean="0"/>
              <a:t>volatility </a:t>
            </a:r>
            <a:r>
              <a:rPr lang="en-US" altLang="zh-TW" dirty="0"/>
              <a:t>significantly undermines the system’s risk-return efficiency. </a:t>
            </a:r>
            <a:endParaRPr lang="en-US" altLang="zh-TW" dirty="0" smtClean="0"/>
          </a:p>
          <a:p>
            <a:endParaRPr lang="en-US" altLang="zh-TW" dirty="0"/>
          </a:p>
          <a:p>
            <a:r>
              <a:rPr lang="en-US" altLang="zh-TW" dirty="0" smtClean="0"/>
              <a:t>For </a:t>
            </a:r>
            <a:r>
              <a:rPr lang="en-US" altLang="zh-TW" dirty="0"/>
              <a:t>the individualized premium system, E(Gain) remains fixed at -49.995, while variance climbs </a:t>
            </a:r>
            <a:endParaRPr lang="en-US" altLang="zh-TW" dirty="0" smtClean="0"/>
          </a:p>
          <a:p>
            <a:r>
              <a:rPr lang="en-US" altLang="zh-TW" dirty="0" smtClean="0"/>
              <a:t>from </a:t>
            </a:r>
            <a:r>
              <a:rPr lang="en-US" altLang="zh-TW" dirty="0"/>
              <a:t>99.22 to 10,098.39 and the Sharpe ratio drops from -5.017 to -0.4975.</a:t>
            </a:r>
            <a:endParaRPr lang="zh-TW" altLang="zh-TW" dirty="0"/>
          </a:p>
          <a:p>
            <a:endParaRPr lang="zh-TW" altLang="en-US" dirty="0"/>
          </a:p>
        </p:txBody>
      </p:sp>
    </p:spTree>
    <p:extLst>
      <p:ext uri="{BB962C8B-B14F-4D97-AF65-F5344CB8AC3E}">
        <p14:creationId xmlns:p14="http://schemas.microsoft.com/office/powerpoint/2010/main" val="1638223892"/>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sp>
        <p:nvSpPr>
          <p:cNvPr id="3" name="內容版面配置區 2"/>
          <p:cNvSpPr>
            <a:spLocks noGrp="1"/>
          </p:cNvSpPr>
          <p:nvPr>
            <p:ph idx="1"/>
          </p:nvPr>
        </p:nvSpPr>
        <p:spPr>
          <a:xfrm>
            <a:off x="567975" y="1845734"/>
            <a:ext cx="7702109" cy="4023360"/>
          </a:xfrm>
        </p:spPr>
        <p:txBody>
          <a:bodyPr>
            <a:normAutofit/>
          </a:bodyPr>
          <a:lstStyle/>
          <a:p>
            <a:r>
              <a:rPr lang="en-US" altLang="zh-TW" dirty="0"/>
              <a:t>In summary, both demand-related parameters N (including its expectation and variance) and mortality-related parameters q (expectation and uncertainty) </a:t>
            </a:r>
            <a:r>
              <a:rPr lang="en-US" altLang="zh-TW" dirty="0" smtClean="0"/>
              <a:t>have meaningful </a:t>
            </a:r>
            <a:r>
              <a:rPr lang="en-US" altLang="zh-TW" dirty="0"/>
              <a:t>influence on insurance profitability. </a:t>
            </a:r>
            <a:endParaRPr lang="en-US" altLang="zh-TW" dirty="0" smtClean="0"/>
          </a:p>
          <a:p>
            <a:r>
              <a:rPr lang="en-US" altLang="zh-TW" dirty="0" smtClean="0">
                <a:solidFill>
                  <a:srgbClr val="FF0000"/>
                </a:solidFill>
              </a:rPr>
              <a:t>The </a:t>
            </a:r>
            <a:r>
              <a:rPr lang="en-US" altLang="zh-TW" dirty="0">
                <a:solidFill>
                  <a:srgbClr val="FF0000"/>
                </a:solidFill>
              </a:rPr>
              <a:t>uniform premium system exhibits stability in expected Gain</a:t>
            </a:r>
            <a:r>
              <a:rPr lang="en-US" altLang="zh-TW" dirty="0"/>
              <a:t>, indicating its advantage in risk pooling and profit consistency. However, its variance is still highly responsive to demand and mortality risks, which leads to deterioration in Sharpe ratios and exposes the system to volatility under extreme conditions. </a:t>
            </a:r>
            <a:endParaRPr lang="en-US" altLang="zh-TW" dirty="0" smtClean="0"/>
          </a:p>
          <a:p>
            <a:r>
              <a:rPr lang="en-US" altLang="zh-TW" dirty="0" smtClean="0">
                <a:solidFill>
                  <a:srgbClr val="FF0000"/>
                </a:solidFill>
              </a:rPr>
              <a:t>The individualized </a:t>
            </a:r>
            <a:r>
              <a:rPr lang="en-US" altLang="zh-TW" dirty="0">
                <a:solidFill>
                  <a:srgbClr val="FF0000"/>
                </a:solidFill>
              </a:rPr>
              <a:t>premium system consistently yields structural losses in all sensitivity tests. </a:t>
            </a:r>
            <a:r>
              <a:rPr lang="en-US" altLang="zh-TW" dirty="0"/>
              <a:t>Nonetheless, it demonstrates dynamic pricing responsiveness. </a:t>
            </a:r>
            <a:endParaRPr lang="en-US" altLang="zh-TW" dirty="0" smtClean="0"/>
          </a:p>
        </p:txBody>
      </p:sp>
    </p:spTree>
    <p:extLst>
      <p:ext uri="{BB962C8B-B14F-4D97-AF65-F5344CB8AC3E}">
        <p14:creationId xmlns:p14="http://schemas.microsoft.com/office/powerpoint/2010/main" val="2301374794"/>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a:t>Conclusion</a:t>
            </a:r>
            <a:endParaRPr lang="zh-TW" altLang="en-US" dirty="0"/>
          </a:p>
        </p:txBody>
      </p:sp>
      <p:sp>
        <p:nvSpPr>
          <p:cNvPr id="3" name="內容版面配置區 2"/>
          <p:cNvSpPr>
            <a:spLocks noGrp="1"/>
          </p:cNvSpPr>
          <p:nvPr>
            <p:ph idx="1"/>
          </p:nvPr>
        </p:nvSpPr>
        <p:spPr>
          <a:xfrm>
            <a:off x="527693" y="1845733"/>
            <a:ext cx="8088614" cy="4571179"/>
          </a:xfrm>
        </p:spPr>
        <p:txBody>
          <a:bodyPr>
            <a:normAutofit fontScale="92500" lnSpcReduction="10000"/>
          </a:bodyPr>
          <a:lstStyle/>
          <a:p>
            <a:pPr>
              <a:buFont typeface="Wingdings" panose="05000000000000000000" pitchFamily="2" charset="2"/>
              <a:buChar char="l"/>
            </a:pPr>
            <a:r>
              <a:rPr lang="en-US" altLang="zh-TW" dirty="0"/>
              <a:t>This study investigates the risks and implications of implementing a market-based premium pricing mechanism in a blockchain-enabled P2P insurance model.  </a:t>
            </a:r>
          </a:p>
          <a:p>
            <a:pPr>
              <a:buFont typeface="Wingdings" panose="05000000000000000000" pitchFamily="2" charset="2"/>
              <a:buChar char="l"/>
            </a:pPr>
            <a:r>
              <a:rPr lang="en-US" altLang="zh-TW" b="1" dirty="0"/>
              <a:t>Uniform Premium System</a:t>
            </a:r>
            <a:r>
              <a:rPr lang="en-US" altLang="zh-TW" dirty="0"/>
              <a:t>: Demonstrates greater financial stability under moderate price sensitivity. Expected gains remain stable, and the system shows some resilience even when sensitivity increases.</a:t>
            </a:r>
          </a:p>
          <a:p>
            <a:pPr>
              <a:buFont typeface="Wingdings" panose="05000000000000000000" pitchFamily="2" charset="2"/>
              <a:buChar char="l"/>
            </a:pPr>
            <a:r>
              <a:rPr lang="en-US" altLang="zh-TW" b="1" dirty="0"/>
              <a:t>Individualized Premium System</a:t>
            </a:r>
            <a:r>
              <a:rPr lang="en-US" altLang="zh-TW" dirty="0"/>
              <a:t>: Provides fairness by reflecting entry order but suffers from financial instability under high sensitivity—early participants pay too little, leading to insufficient premium collection and poor shock resistance.</a:t>
            </a:r>
          </a:p>
          <a:p>
            <a:pPr>
              <a:buFont typeface="Wingdings" panose="05000000000000000000" pitchFamily="2" charset="2"/>
              <a:buChar char="l"/>
            </a:pPr>
            <a:r>
              <a:rPr lang="en-US" altLang="zh-TW" dirty="0"/>
              <a:t>To mitigate these issues, a </a:t>
            </a:r>
            <a:r>
              <a:rPr lang="en-US" altLang="zh-TW" b="1" dirty="0"/>
              <a:t>minimum premium constraint</a:t>
            </a:r>
            <a:r>
              <a:rPr lang="en-US" altLang="zh-TW" dirty="0"/>
              <a:t> is introduced. In the </a:t>
            </a:r>
            <a:r>
              <a:rPr lang="en-US" altLang="zh-TW" b="1" dirty="0"/>
              <a:t>uniform system</a:t>
            </a:r>
            <a:r>
              <a:rPr lang="en-US" altLang="zh-TW" dirty="0"/>
              <a:t>, it significantly improves performance under extreme market changes. In the </a:t>
            </a:r>
            <a:r>
              <a:rPr lang="en-US" altLang="zh-TW" b="1" dirty="0"/>
              <a:t>individualized system</a:t>
            </a:r>
            <a:r>
              <a:rPr lang="en-US" altLang="zh-TW" dirty="0"/>
              <a:t>, only </a:t>
            </a:r>
            <a:r>
              <a:rPr lang="en-US" altLang="zh-TW" dirty="0" smtClean="0"/>
              <a:t>limited </a:t>
            </a:r>
            <a:r>
              <a:rPr lang="en-US" altLang="zh-TW" dirty="0"/>
              <a:t>improvements are observed, with structural vulnerabilities remaining.</a:t>
            </a:r>
          </a:p>
          <a:p>
            <a:pPr>
              <a:buFont typeface="Wingdings" panose="05000000000000000000" pitchFamily="2" charset="2"/>
              <a:buChar char="l"/>
            </a:pPr>
            <a:r>
              <a:rPr lang="en-US" altLang="zh-TW" dirty="0"/>
              <a:t>The </a:t>
            </a:r>
            <a:r>
              <a:rPr lang="en-US" altLang="zh-TW" b="1" dirty="0"/>
              <a:t>price sensitivity parameter (λ)</a:t>
            </a:r>
            <a:r>
              <a:rPr lang="en-US" altLang="zh-TW" dirty="0"/>
              <a:t> is identified as a crucial determinant of system robustness. While higher λ enhances responsiveness to market signals, it also increases volatility and risk, especially when participant numbers and mortality rates are uncertain.</a:t>
            </a:r>
          </a:p>
          <a:p>
            <a:endParaRPr lang="zh-TW" altLang="en-US" dirty="0"/>
          </a:p>
        </p:txBody>
      </p:sp>
    </p:spTree>
    <p:extLst>
      <p:ext uri="{BB962C8B-B14F-4D97-AF65-F5344CB8AC3E}">
        <p14:creationId xmlns:p14="http://schemas.microsoft.com/office/powerpoint/2010/main" val="812294421"/>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3A276B53-71F0-4228-9D5B-CF5778FE60A0}"/>
              </a:ext>
            </a:extLst>
          </p:cNvPr>
          <p:cNvSpPr>
            <a:spLocks noGrp="1"/>
          </p:cNvSpPr>
          <p:nvPr>
            <p:ph type="title"/>
          </p:nvPr>
        </p:nvSpPr>
        <p:spPr/>
        <p:txBody>
          <a:bodyPr/>
          <a:lstStyle/>
          <a:p>
            <a:endParaRPr lang="zh-TW" altLang="en-US"/>
          </a:p>
        </p:txBody>
      </p:sp>
      <p:sp>
        <p:nvSpPr>
          <p:cNvPr id="3" name="內容版面配置區 2">
            <a:extLst>
              <a:ext uri="{FF2B5EF4-FFF2-40B4-BE49-F238E27FC236}">
                <a16:creationId xmlns:a16="http://schemas.microsoft.com/office/drawing/2014/main" id="{5844B8A9-F9D4-44A6-BCAF-390B854844F4}"/>
              </a:ext>
            </a:extLst>
          </p:cNvPr>
          <p:cNvSpPr>
            <a:spLocks noGrp="1"/>
          </p:cNvSpPr>
          <p:nvPr>
            <p:ph idx="1"/>
          </p:nvPr>
        </p:nvSpPr>
        <p:spPr/>
        <p:txBody>
          <a:bodyPr>
            <a:normAutofit/>
          </a:bodyPr>
          <a:lstStyle/>
          <a:p>
            <a:r>
              <a:rPr lang="en-US" altLang="zh-TW" sz="4400" dirty="0"/>
              <a:t>Thank you for your </a:t>
            </a:r>
            <a:r>
              <a:rPr lang="en-US" altLang="zh-TW" sz="4400" dirty="0" smtClean="0"/>
              <a:t>attention!!</a:t>
            </a:r>
            <a:endParaRPr lang="zh-TW" altLang="en-US" sz="4400" dirty="0"/>
          </a:p>
        </p:txBody>
      </p:sp>
    </p:spTree>
    <p:extLst>
      <p:ext uri="{BB962C8B-B14F-4D97-AF65-F5344CB8AC3E}">
        <p14:creationId xmlns:p14="http://schemas.microsoft.com/office/powerpoint/2010/main" val="374122573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Challenges of Traditional Insurance</a:t>
            </a:r>
          </a:p>
        </p:txBody>
      </p:sp>
      <p:sp>
        <p:nvSpPr>
          <p:cNvPr id="3" name="Content Placeholder 2"/>
          <p:cNvSpPr>
            <a:spLocks noGrp="1"/>
          </p:cNvSpPr>
          <p:nvPr>
            <p:ph idx="1"/>
          </p:nvPr>
        </p:nvSpPr>
        <p:spPr/>
        <p:txBody>
          <a:bodyPr/>
          <a:lstStyle/>
          <a:p>
            <a:r>
              <a:rPr dirty="0"/>
              <a:t>1. High premiums due to extra costs (commissions, admin, etc.)</a:t>
            </a:r>
          </a:p>
          <a:p>
            <a:r>
              <a:rPr dirty="0"/>
              <a:t>2. Market power concentrated in insurers</a:t>
            </a:r>
          </a:p>
          <a:p>
            <a:pPr lvl="1"/>
            <a:r>
              <a:rPr dirty="0"/>
              <a:t>High-risk individuals excluded</a:t>
            </a:r>
          </a:p>
          <a:p>
            <a:r>
              <a:rPr dirty="0"/>
              <a:t>3. Lack of transparency</a:t>
            </a:r>
          </a:p>
          <a:p>
            <a:pPr lvl="1"/>
            <a:r>
              <a:rPr dirty="0"/>
              <a:t>Trust issues among consumers</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Research Motivation &amp; Objectives</a:t>
            </a:r>
          </a:p>
        </p:txBody>
      </p:sp>
      <p:sp>
        <p:nvSpPr>
          <p:cNvPr id="3" name="Content Placeholder 2"/>
          <p:cNvSpPr>
            <a:spLocks noGrp="1"/>
          </p:cNvSpPr>
          <p:nvPr>
            <p:ph idx="1"/>
          </p:nvPr>
        </p:nvSpPr>
        <p:spPr/>
        <p:txBody>
          <a:bodyPr/>
          <a:lstStyle/>
          <a:p>
            <a:pPr>
              <a:buFont typeface="Wingdings" panose="05000000000000000000" pitchFamily="2" charset="2"/>
              <a:buChar char="l"/>
            </a:pPr>
            <a:r>
              <a:rPr lang="en-US" altLang="zh-TW" dirty="0" smtClean="0"/>
              <a:t>The </a:t>
            </a:r>
            <a:r>
              <a:rPr lang="en-US" altLang="zh-TW" dirty="0"/>
              <a:t>decentralized P2P insurance model allows participants to share risks among themselves. Each participant acts as both insurer and insured</a:t>
            </a:r>
            <a:r>
              <a:rPr lang="en-US" altLang="zh-TW" dirty="0" smtClean="0"/>
              <a:t>.</a:t>
            </a:r>
          </a:p>
          <a:p>
            <a:pPr>
              <a:buFont typeface="Wingdings" panose="05000000000000000000" pitchFamily="2" charset="2"/>
              <a:buChar char="l"/>
            </a:pPr>
            <a:r>
              <a:rPr lang="en-US" altLang="zh-TW" dirty="0"/>
              <a:t>Most existing studies have focused on risk-sharing rules under the sharing economy or the formation of P2P insurance contracts using </a:t>
            </a:r>
            <a:r>
              <a:rPr lang="en-US" altLang="zh-TW" dirty="0" err="1"/>
              <a:t>blockchain</a:t>
            </a:r>
            <a:r>
              <a:rPr lang="en-US" altLang="zh-TW" dirty="0"/>
              <a:t> technology. </a:t>
            </a:r>
            <a:endParaRPr lang="en-US" dirty="0" smtClean="0"/>
          </a:p>
          <a:p>
            <a:pPr>
              <a:buFont typeface="Wingdings" panose="05000000000000000000" pitchFamily="2" charset="2"/>
              <a:buChar char="l"/>
            </a:pPr>
            <a:r>
              <a:rPr dirty="0" smtClean="0"/>
              <a:t>Traditional </a:t>
            </a:r>
            <a:r>
              <a:rPr dirty="0"/>
              <a:t>P2P pricing lacks market responsiveness.</a:t>
            </a:r>
          </a:p>
          <a:p>
            <a:pPr>
              <a:buFont typeface="Wingdings" panose="05000000000000000000" pitchFamily="2" charset="2"/>
              <a:buChar char="l"/>
            </a:pPr>
            <a:r>
              <a:rPr dirty="0"/>
              <a:t>This study proposes market-based pricing:</a:t>
            </a:r>
          </a:p>
          <a:p>
            <a:pPr lvl="1"/>
            <a:r>
              <a:rPr dirty="0"/>
              <a:t>Prices reflect demand and participant behavior</a:t>
            </a:r>
          </a:p>
          <a:p>
            <a:pPr lvl="1"/>
            <a:r>
              <a:rPr dirty="0"/>
              <a:t>Aims for efficiency and adaptability</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altLang="zh-TW" dirty="0"/>
              <a:t>Literature Review--</a:t>
            </a:r>
            <a:br>
              <a:rPr lang="en-US" altLang="zh-TW" dirty="0"/>
            </a:br>
            <a:r>
              <a:rPr dirty="0"/>
              <a:t>Fundamentals of </a:t>
            </a:r>
            <a:r>
              <a:rPr dirty="0" err="1"/>
              <a:t>Blockchain</a:t>
            </a:r>
            <a:endParaRPr dirty="0"/>
          </a:p>
        </p:txBody>
      </p:sp>
      <p:sp>
        <p:nvSpPr>
          <p:cNvPr id="3" name="Content Placeholder 2"/>
          <p:cNvSpPr>
            <a:spLocks noGrp="1"/>
          </p:cNvSpPr>
          <p:nvPr>
            <p:ph idx="1"/>
          </p:nvPr>
        </p:nvSpPr>
        <p:spPr/>
        <p:txBody>
          <a:bodyPr>
            <a:normAutofit fontScale="92500" lnSpcReduction="10000"/>
          </a:bodyPr>
          <a:lstStyle/>
          <a:p>
            <a:pPr>
              <a:buFont typeface="Wingdings" panose="05000000000000000000" pitchFamily="2" charset="2"/>
              <a:buChar char="l"/>
            </a:pPr>
            <a:r>
              <a:rPr lang="en-US" dirty="0"/>
              <a:t> </a:t>
            </a:r>
            <a:r>
              <a:rPr dirty="0"/>
              <a:t>The concept of </a:t>
            </a:r>
            <a:r>
              <a:rPr dirty="0" err="1"/>
              <a:t>blockchain</a:t>
            </a:r>
            <a:r>
              <a:rPr dirty="0"/>
              <a:t> was first introduced in the 2008 Bitcoin white paper by Satoshi </a:t>
            </a:r>
            <a:r>
              <a:rPr dirty="0" err="1"/>
              <a:t>Nakamoto</a:t>
            </a:r>
            <a:r>
              <a:rPr dirty="0"/>
              <a:t>. The technology combines cryptography, consensus mechanisms, and decentralized networks. </a:t>
            </a:r>
            <a:endParaRPr lang="en-US" dirty="0"/>
          </a:p>
          <a:p>
            <a:pPr>
              <a:buFont typeface="Wingdings" panose="05000000000000000000" pitchFamily="2" charset="2"/>
              <a:buChar char="l"/>
            </a:pPr>
            <a:r>
              <a:rPr dirty="0" err="1"/>
              <a:t>Ethereum</a:t>
            </a:r>
            <a:r>
              <a:rPr lang="en-US" dirty="0"/>
              <a:t> </a:t>
            </a:r>
            <a:r>
              <a:rPr lang="en-US" altLang="zh-TW" dirty="0" err="1"/>
              <a:t>Buterin</a:t>
            </a:r>
            <a:r>
              <a:rPr lang="en-US" altLang="zh-TW" dirty="0"/>
              <a:t> proposed in 2013</a:t>
            </a:r>
            <a:r>
              <a:rPr dirty="0"/>
              <a:t> later introduced </a:t>
            </a:r>
            <a:r>
              <a:rPr dirty="0">
                <a:solidFill>
                  <a:srgbClr val="C00000"/>
                </a:solidFill>
              </a:rPr>
              <a:t>smart contracts</a:t>
            </a:r>
            <a:r>
              <a:rPr dirty="0"/>
              <a:t>, allowing for decentralized applications (</a:t>
            </a:r>
            <a:r>
              <a:rPr dirty="0" err="1"/>
              <a:t>DApps</a:t>
            </a:r>
            <a:r>
              <a:rPr dirty="0"/>
              <a:t>). </a:t>
            </a:r>
            <a:r>
              <a:rPr dirty="0" err="1"/>
              <a:t>Blockchain</a:t>
            </a:r>
            <a:r>
              <a:rPr dirty="0"/>
              <a:t> enhances transparency, security, and efficiency, especially in finance and insurance. </a:t>
            </a:r>
            <a:endParaRPr lang="en-US" dirty="0"/>
          </a:p>
          <a:p>
            <a:pPr>
              <a:buFont typeface="Wingdings" panose="05000000000000000000" pitchFamily="2" charset="2"/>
              <a:buChar char="l"/>
            </a:pPr>
            <a:r>
              <a:rPr lang="en-US" altLang="zh-TW" dirty="0"/>
              <a:t>Consortium (federated) </a:t>
            </a:r>
            <a:r>
              <a:rPr lang="en-US" altLang="zh-TW" dirty="0" err="1"/>
              <a:t>blockchains</a:t>
            </a:r>
            <a:r>
              <a:rPr lang="en-US" altLang="zh-TW" dirty="0"/>
              <a:t>, a hybrid between public and private chains, allow specific participants to jointly maintain the network. These are suitable for multi-party cooperation, such as </a:t>
            </a:r>
            <a:r>
              <a:rPr lang="en-US" altLang="zh-TW" dirty="0">
                <a:solidFill>
                  <a:srgbClr val="FF0000"/>
                </a:solidFill>
              </a:rPr>
              <a:t>supply chain management </a:t>
            </a:r>
            <a:r>
              <a:rPr lang="en-US" altLang="zh-TW" dirty="0"/>
              <a:t>or </a:t>
            </a:r>
            <a:r>
              <a:rPr lang="en-US" altLang="zh-TW" dirty="0">
                <a:solidFill>
                  <a:srgbClr val="FF0000"/>
                </a:solidFill>
              </a:rPr>
              <a:t>medical data sharing </a:t>
            </a:r>
            <a:r>
              <a:rPr lang="en-US" altLang="zh-TW" dirty="0"/>
              <a:t>(O'Leary, 2017; Zhang and Lin, 2018).</a:t>
            </a:r>
            <a:endParaRPr lang="en-US" dirty="0"/>
          </a:p>
          <a:p>
            <a:pPr>
              <a:buFont typeface="Wingdings" panose="05000000000000000000" pitchFamily="2" charset="2"/>
              <a:buChar char="l"/>
            </a:pPr>
            <a:r>
              <a:rPr lang="en-US" altLang="zh-TW" dirty="0" err="1"/>
              <a:t>Cosma</a:t>
            </a:r>
            <a:r>
              <a:rPr lang="en-US" altLang="zh-TW" dirty="0"/>
              <a:t> and </a:t>
            </a:r>
            <a:r>
              <a:rPr lang="en-US" altLang="zh-TW" dirty="0" err="1"/>
              <a:t>Rimo</a:t>
            </a:r>
            <a:r>
              <a:rPr lang="en-US" altLang="zh-TW" dirty="0"/>
              <a:t> (2024) report that insurers can </a:t>
            </a:r>
            <a:r>
              <a:rPr lang="en-US" altLang="zh-TW" dirty="0">
                <a:solidFill>
                  <a:srgbClr val="FF0000"/>
                </a:solidFill>
              </a:rPr>
              <a:t>use smart contracts to automatically verify and pay claims, increasing efficiency and transparency</a:t>
            </a:r>
            <a:r>
              <a:rPr lang="en-US" altLang="zh-TW" dirty="0"/>
              <a:t>. Combined with </a:t>
            </a:r>
            <a:r>
              <a:rPr lang="en-US" altLang="zh-TW" dirty="0" err="1"/>
              <a:t>IoT</a:t>
            </a:r>
            <a:r>
              <a:rPr lang="en-US" altLang="zh-TW" dirty="0"/>
              <a:t> devices, they enable real-time data collection and responsiveness.</a:t>
            </a:r>
            <a:endParaRPr dirty="0"/>
          </a:p>
        </p:txBody>
      </p:sp>
    </p:spTree>
    <p:extLst>
      <p:ext uri="{BB962C8B-B14F-4D97-AF65-F5344CB8AC3E}">
        <p14:creationId xmlns:p14="http://schemas.microsoft.com/office/powerpoint/2010/main" val="107603397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altLang="zh-TW" sz="4000" dirty="0"/>
              <a:t>Literature Review--</a:t>
            </a:r>
            <a:br>
              <a:rPr lang="en-US" altLang="zh-TW" sz="4000" dirty="0"/>
            </a:br>
            <a:r>
              <a:rPr sz="4000" dirty="0"/>
              <a:t>Current Landscape of P2P Insurance</a:t>
            </a:r>
          </a:p>
        </p:txBody>
      </p:sp>
      <p:sp>
        <p:nvSpPr>
          <p:cNvPr id="3" name="Content Placeholder 2"/>
          <p:cNvSpPr>
            <a:spLocks noGrp="1"/>
          </p:cNvSpPr>
          <p:nvPr>
            <p:ph idx="1"/>
          </p:nvPr>
        </p:nvSpPr>
        <p:spPr>
          <a:xfrm>
            <a:off x="822959" y="1845734"/>
            <a:ext cx="7950447" cy="4023360"/>
          </a:xfrm>
        </p:spPr>
        <p:txBody>
          <a:bodyPr>
            <a:normAutofit lnSpcReduction="10000"/>
          </a:bodyPr>
          <a:lstStyle/>
          <a:p>
            <a:pPr>
              <a:buFont typeface="Wingdings" panose="05000000000000000000" pitchFamily="2" charset="2"/>
              <a:buChar char="l"/>
            </a:pPr>
            <a:r>
              <a:rPr dirty="0">
                <a:solidFill>
                  <a:srgbClr val="FF0000"/>
                </a:solidFill>
              </a:rPr>
              <a:t>Decentralized finance (</a:t>
            </a:r>
            <a:r>
              <a:rPr dirty="0" err="1">
                <a:solidFill>
                  <a:srgbClr val="FF0000"/>
                </a:solidFill>
              </a:rPr>
              <a:t>DeFi</a:t>
            </a:r>
            <a:r>
              <a:rPr dirty="0">
                <a:solidFill>
                  <a:srgbClr val="FF0000"/>
                </a:solidFill>
              </a:rPr>
              <a:t>) </a:t>
            </a:r>
            <a:r>
              <a:rPr dirty="0"/>
              <a:t>and </a:t>
            </a:r>
            <a:r>
              <a:rPr dirty="0">
                <a:solidFill>
                  <a:srgbClr val="FF0000"/>
                </a:solidFill>
              </a:rPr>
              <a:t>blockchain</a:t>
            </a:r>
            <a:r>
              <a:rPr dirty="0"/>
              <a:t> enable trust, smart contract-based insurance. </a:t>
            </a:r>
            <a:r>
              <a:rPr lang="en-US" altLang="zh-TW" dirty="0"/>
              <a:t>Moreover, the growth of the sharing economy further supports </a:t>
            </a:r>
            <a:r>
              <a:rPr lang="en-US" altLang="zh-TW" dirty="0" err="1"/>
              <a:t>DeFi</a:t>
            </a:r>
            <a:r>
              <a:rPr lang="en-US" altLang="zh-TW" dirty="0"/>
              <a:t>. Blockchain enables transactions in peer-to-peer (P2P) services (</a:t>
            </a:r>
            <a:r>
              <a:rPr lang="en-US" altLang="zh-TW" dirty="0" err="1"/>
              <a:t>Mainelli</a:t>
            </a:r>
            <a:r>
              <a:rPr lang="en-US" altLang="zh-TW" dirty="0"/>
              <a:t> and Smith, 2015).</a:t>
            </a:r>
            <a:endParaRPr lang="en-US" dirty="0"/>
          </a:p>
          <a:p>
            <a:pPr>
              <a:buFont typeface="Wingdings" panose="05000000000000000000" pitchFamily="2" charset="2"/>
              <a:buChar char="l"/>
            </a:pPr>
            <a:r>
              <a:rPr dirty="0"/>
              <a:t>P2P </a:t>
            </a:r>
            <a:r>
              <a:rPr dirty="0" smtClean="0"/>
              <a:t>insurance</a:t>
            </a:r>
            <a:r>
              <a:rPr lang="zh-TW" altLang="en-US" dirty="0" smtClean="0"/>
              <a:t> </a:t>
            </a:r>
            <a:r>
              <a:rPr lang="en-US" altLang="zh-TW" dirty="0" smtClean="0"/>
              <a:t>was</a:t>
            </a:r>
            <a:r>
              <a:rPr dirty="0" smtClean="0"/>
              <a:t> </a:t>
            </a:r>
            <a:r>
              <a:rPr lang="en-US" dirty="0"/>
              <a:t>introduced by </a:t>
            </a:r>
            <a:r>
              <a:rPr dirty="0" err="1"/>
              <a:t>Friendsurance</a:t>
            </a:r>
            <a:r>
              <a:rPr dirty="0"/>
              <a:t> </a:t>
            </a:r>
            <a:r>
              <a:rPr lang="en-US" dirty="0"/>
              <a:t> in </a:t>
            </a:r>
            <a:r>
              <a:rPr dirty="0" smtClean="0"/>
              <a:t>2010</a:t>
            </a:r>
            <a:r>
              <a:rPr lang="en-US" dirty="0" smtClean="0"/>
              <a:t>.</a:t>
            </a:r>
            <a:r>
              <a:rPr dirty="0" smtClean="0"/>
              <a:t> </a:t>
            </a:r>
            <a:r>
              <a:rPr lang="en-US" altLang="zh-TW" dirty="0"/>
              <a:t>It brings together individuals with similar insurance needs into a social network, where part of the premium is pooled. </a:t>
            </a:r>
            <a:r>
              <a:rPr dirty="0" smtClean="0"/>
              <a:t> </a:t>
            </a:r>
            <a:endParaRPr lang="en-US" dirty="0"/>
          </a:p>
          <a:p>
            <a:pPr>
              <a:buFont typeface="Wingdings" panose="05000000000000000000" pitchFamily="2" charset="2"/>
              <a:buChar char="l"/>
            </a:pPr>
            <a:r>
              <a:rPr lang="en-US" altLang="zh-TW" dirty="0" err="1"/>
              <a:t>Denuit</a:t>
            </a:r>
            <a:r>
              <a:rPr lang="en-US" altLang="zh-TW" dirty="0"/>
              <a:t> and Robert (2021a) classify P2P insurance into:</a:t>
            </a:r>
          </a:p>
          <a:p>
            <a:pPr marL="0" indent="0">
              <a:buNone/>
            </a:pPr>
            <a:r>
              <a:rPr lang="en-US" altLang="zh-TW" dirty="0"/>
              <a:t>  </a:t>
            </a:r>
            <a:r>
              <a:rPr lang="en-US" altLang="zh-TW" dirty="0">
                <a:solidFill>
                  <a:srgbClr val="FF0000"/>
                </a:solidFill>
              </a:rPr>
              <a:t>1.</a:t>
            </a:r>
            <a:r>
              <a:rPr lang="en-US" altLang="zh-TW" dirty="0"/>
              <a:t> </a:t>
            </a:r>
            <a:r>
              <a:rPr lang="en-US" altLang="zh-TW" dirty="0">
                <a:solidFill>
                  <a:srgbClr val="FF0000"/>
                </a:solidFill>
              </a:rPr>
              <a:t>Autonomous model</a:t>
            </a:r>
            <a:r>
              <a:rPr lang="en-US" altLang="zh-TW" dirty="0"/>
              <a:t>: e.g., </a:t>
            </a:r>
            <a:r>
              <a:rPr lang="en-US" altLang="zh-TW" dirty="0" err="1"/>
              <a:t>TongJuBao</a:t>
            </a:r>
            <a:r>
              <a:rPr lang="en-US" altLang="zh-TW" dirty="0"/>
              <a:t> (China, 2015), where participants form a risk pool without insurers, directly sharing risks via civil contracts.   </a:t>
            </a:r>
          </a:p>
          <a:p>
            <a:pPr marL="0" indent="0">
              <a:buNone/>
            </a:pPr>
            <a:r>
              <a:rPr lang="en-US" altLang="zh-TW" dirty="0"/>
              <a:t>  </a:t>
            </a:r>
            <a:r>
              <a:rPr lang="en-US" altLang="zh-TW" dirty="0">
                <a:solidFill>
                  <a:srgbClr val="FF0000"/>
                </a:solidFill>
              </a:rPr>
              <a:t>2.Carrier model</a:t>
            </a:r>
            <a:r>
              <a:rPr lang="en-US" altLang="zh-TW" dirty="0"/>
              <a:t>: e.g., Lemonade (USA, 2015), where customers share group risks and receive refunds after risk settlement—similar to Taiwan’s participating policies.</a:t>
            </a:r>
            <a:endParaRPr lang="en-US" dirty="0"/>
          </a:p>
        </p:txBody>
      </p:sp>
    </p:spTree>
    <p:extLst>
      <p:ext uri="{BB962C8B-B14F-4D97-AF65-F5344CB8AC3E}">
        <p14:creationId xmlns:p14="http://schemas.microsoft.com/office/powerpoint/2010/main" val="24089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031E18DE-94BD-42EA-84FC-8E9FCABD1934}"/>
              </a:ext>
            </a:extLst>
          </p:cNvPr>
          <p:cNvSpPr>
            <a:spLocks noGrp="1"/>
          </p:cNvSpPr>
          <p:nvPr>
            <p:ph type="title"/>
          </p:nvPr>
        </p:nvSpPr>
        <p:spPr/>
        <p:txBody>
          <a:bodyPr/>
          <a:lstStyle/>
          <a:p>
            <a:endParaRPr lang="zh-TW" altLang="en-US"/>
          </a:p>
        </p:txBody>
      </p:sp>
      <p:sp>
        <p:nvSpPr>
          <p:cNvPr id="3" name="內容版面配置區 2">
            <a:extLst>
              <a:ext uri="{FF2B5EF4-FFF2-40B4-BE49-F238E27FC236}">
                <a16:creationId xmlns:a16="http://schemas.microsoft.com/office/drawing/2014/main" id="{68C5002B-9918-4337-9220-2A25F9FE3844}"/>
              </a:ext>
            </a:extLst>
          </p:cNvPr>
          <p:cNvSpPr>
            <a:spLocks noGrp="1"/>
          </p:cNvSpPr>
          <p:nvPr>
            <p:ph idx="1"/>
          </p:nvPr>
        </p:nvSpPr>
        <p:spPr/>
        <p:txBody>
          <a:bodyPr>
            <a:normAutofit fontScale="92500" lnSpcReduction="20000"/>
          </a:bodyPr>
          <a:lstStyle/>
          <a:p>
            <a:pPr>
              <a:buFont typeface="Wingdings" panose="05000000000000000000" pitchFamily="2" charset="2"/>
              <a:buChar char="l"/>
            </a:pPr>
            <a:r>
              <a:rPr lang="en-US" altLang="zh-TW" dirty="0">
                <a:solidFill>
                  <a:srgbClr val="FF0000"/>
                </a:solidFill>
              </a:rPr>
              <a:t>Automated smart contracts </a:t>
            </a:r>
            <a:r>
              <a:rPr lang="en-US" altLang="zh-TW" dirty="0"/>
              <a:t>handle policy issuance, ID verification, claims, and dispute resolution, enhancing efficiency and lowering third-party costs (</a:t>
            </a:r>
            <a:r>
              <a:rPr lang="en-US" altLang="zh-TW" dirty="0" err="1"/>
              <a:t>Tasca</a:t>
            </a:r>
            <a:r>
              <a:rPr lang="en-US" altLang="zh-TW" dirty="0"/>
              <a:t>, 2019).</a:t>
            </a:r>
          </a:p>
          <a:p>
            <a:pPr>
              <a:buFont typeface="Wingdings" panose="05000000000000000000" pitchFamily="2" charset="2"/>
              <a:buChar char="l"/>
            </a:pPr>
            <a:r>
              <a:rPr lang="en-US" altLang="zh-TW" dirty="0"/>
              <a:t>Blockchain also enables </a:t>
            </a:r>
            <a:r>
              <a:rPr lang="en-US" altLang="zh-TW" dirty="0">
                <a:solidFill>
                  <a:srgbClr val="FF0000"/>
                </a:solidFill>
              </a:rPr>
              <a:t>dynamic pricing</a:t>
            </a:r>
            <a:r>
              <a:rPr lang="en-US" altLang="zh-TW" dirty="0"/>
              <a:t>. Smart contracts linked to external data or IoT can adjust premiums in real time based on risk and demand (Liu et al., 2019). </a:t>
            </a:r>
          </a:p>
          <a:p>
            <a:pPr>
              <a:buFont typeface="Wingdings" panose="05000000000000000000" pitchFamily="2" charset="2"/>
              <a:buChar char="l"/>
            </a:pPr>
            <a:r>
              <a:rPr lang="en-US" altLang="zh-TW" dirty="0"/>
              <a:t>Real World Assets (RWAs) like real estate, invoices, or vehicles can be </a:t>
            </a:r>
            <a:r>
              <a:rPr lang="en-US" altLang="zh-TW" dirty="0">
                <a:solidFill>
                  <a:srgbClr val="FF0000"/>
                </a:solidFill>
              </a:rPr>
              <a:t>tokenized on-chain for insurance purposes</a:t>
            </a:r>
            <a:r>
              <a:rPr lang="en-US" altLang="zh-TW" dirty="0"/>
              <a:t>. These can serve as collateral, reduce moral hazard, and enhance liquidity. For instance, IoT devices can stream weather or crop data on-chain in agricultural insurance for real-time risk assessment (</a:t>
            </a:r>
            <a:r>
              <a:rPr lang="en-US" altLang="zh-TW" dirty="0" err="1"/>
              <a:t>Xiong</a:t>
            </a:r>
            <a:r>
              <a:rPr lang="en-US" altLang="zh-TW" dirty="0"/>
              <a:t> et al. (2020)). Even insurance policies themselves can be tokenized for reinsurance or securitization.</a:t>
            </a:r>
          </a:p>
          <a:p>
            <a:pPr>
              <a:buFont typeface="Wingdings" panose="05000000000000000000" pitchFamily="2" charset="2"/>
              <a:buChar char="l"/>
            </a:pPr>
            <a:r>
              <a:rPr lang="en-US" altLang="zh-TW" dirty="0"/>
              <a:t>Overall, blockchain fosters innovation in product design, underwriting, and claims. It boosts transparency and efficiency (Popovic et al. (2020), and </a:t>
            </a:r>
            <a:r>
              <a:rPr lang="en-US" altLang="zh-TW" dirty="0" err="1"/>
              <a:t>Cosma</a:t>
            </a:r>
            <a:r>
              <a:rPr lang="en-US" altLang="zh-TW" dirty="0"/>
              <a:t> and Rimo (2024)).</a:t>
            </a:r>
            <a:endParaRPr lang="zh-TW" altLang="en-US" dirty="0"/>
          </a:p>
        </p:txBody>
      </p:sp>
    </p:spTree>
    <p:extLst>
      <p:ext uri="{BB962C8B-B14F-4D97-AF65-F5344CB8AC3E}">
        <p14:creationId xmlns:p14="http://schemas.microsoft.com/office/powerpoint/2010/main" val="411299776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altLang="zh-TW" dirty="0"/>
              <a:t>Literature Review--</a:t>
            </a:r>
            <a:br>
              <a:rPr lang="en-US" altLang="zh-TW" dirty="0"/>
            </a:br>
            <a:r>
              <a:rPr dirty="0"/>
              <a:t>Market-Based Pricing in Insurance</a:t>
            </a:r>
          </a:p>
        </p:txBody>
      </p:sp>
      <p:sp>
        <p:nvSpPr>
          <p:cNvPr id="3" name="Content Placeholder 2"/>
          <p:cNvSpPr>
            <a:spLocks noGrp="1"/>
          </p:cNvSpPr>
          <p:nvPr>
            <p:ph idx="1"/>
          </p:nvPr>
        </p:nvSpPr>
        <p:spPr/>
        <p:txBody>
          <a:bodyPr>
            <a:normAutofit lnSpcReduction="10000"/>
          </a:bodyPr>
          <a:lstStyle/>
          <a:p>
            <a:pPr>
              <a:buFont typeface="Wingdings" panose="05000000000000000000" pitchFamily="2" charset="2"/>
              <a:buChar char="l"/>
            </a:pPr>
            <a:r>
              <a:rPr dirty="0"/>
              <a:t>Traditional insurance pricing is actuarial, slow to adapt to market changes. Studies suggest dynamic pricing based on demand can improve efficiency. </a:t>
            </a:r>
            <a:endParaRPr lang="en-US" dirty="0"/>
          </a:p>
          <a:p>
            <a:pPr>
              <a:buFont typeface="Wingdings" panose="05000000000000000000" pitchFamily="2" charset="2"/>
              <a:buChar char="l"/>
            </a:pPr>
            <a:r>
              <a:rPr lang="en-US" altLang="zh-TW" dirty="0" err="1"/>
              <a:t>Emms</a:t>
            </a:r>
            <a:r>
              <a:rPr lang="en-US" altLang="zh-TW" dirty="0"/>
              <a:t> (2008) built a non-life pricing model incorporating randomness in average premiums and exposure size and compared dynamic and deterministic strategies.</a:t>
            </a:r>
          </a:p>
          <a:p>
            <a:pPr>
              <a:buFont typeface="Wingdings" panose="05000000000000000000" pitchFamily="2" charset="2"/>
              <a:buChar char="l"/>
            </a:pPr>
            <a:r>
              <a:rPr lang="en-US" altLang="zh-TW" dirty="0" err="1"/>
              <a:t>Mourdoukoutas</a:t>
            </a:r>
            <a:r>
              <a:rPr lang="en-US" altLang="zh-TW" dirty="0"/>
              <a:t> et al. (2021) used game theory to derive optimal nonlife insurance premiums in competitive markets and analyzed how stochastic policy counts and claims affect pricing. </a:t>
            </a:r>
          </a:p>
          <a:p>
            <a:pPr>
              <a:buFont typeface="Wingdings" panose="05000000000000000000" pitchFamily="2" charset="2"/>
              <a:buChar char="l"/>
            </a:pPr>
            <a:r>
              <a:rPr dirty="0" err="1"/>
              <a:t>Blockchain</a:t>
            </a:r>
            <a:r>
              <a:rPr dirty="0"/>
              <a:t> can support such systems by allowing real-time, transparent premium adjustments. </a:t>
            </a:r>
            <a:r>
              <a:rPr lang="en-US" dirty="0"/>
              <a:t>Our</a:t>
            </a:r>
            <a:r>
              <a:rPr dirty="0"/>
              <a:t> study proposes a model incorporating demand variability with a linear relationship to premium levels for better responsiveness.</a:t>
            </a:r>
          </a:p>
        </p:txBody>
      </p:sp>
    </p:spTree>
    <p:extLst>
      <p:ext uri="{BB962C8B-B14F-4D97-AF65-F5344CB8AC3E}">
        <p14:creationId xmlns:p14="http://schemas.microsoft.com/office/powerpoint/2010/main" val="451562401"/>
      </p:ext>
    </p:extLst>
  </p:cSld>
  <p:clrMapOvr>
    <a:masterClrMapping/>
  </p:clrMapOvr>
  <p:timing>
    <p:tnLst>
      <p:par>
        <p:cTn id="1" dur="indefinite" restart="never" nodeType="tmRoot"/>
      </p:par>
    </p:tnLst>
  </p:timing>
</p:sld>
</file>

<file path=ppt/theme/theme1.xml><?xml version="1.0" encoding="utf-8"?>
<a:theme xmlns:a="http://schemas.openxmlformats.org/drawingml/2006/main" name="回顧">
  <a:themeElements>
    <a:clrScheme name="回顧">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回顧">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回顧">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docProps/app.xml><?xml version="1.0" encoding="utf-8"?>
<Properties xmlns="http://schemas.openxmlformats.org/officeDocument/2006/extended-properties" xmlns:vt="http://schemas.openxmlformats.org/officeDocument/2006/docPropsVTypes">
  <Template>Retrospect</Template>
  <TotalTime>639</TotalTime>
  <Words>2663</Words>
  <Application>Microsoft Office PowerPoint</Application>
  <PresentationFormat>如螢幕大小 (4:3)</PresentationFormat>
  <Paragraphs>421</Paragraphs>
  <Slides>33</Slides>
  <Notes>0</Notes>
  <HiddenSlides>0</HiddenSlides>
  <MMClips>0</MMClips>
  <ScaleCrop>false</ScaleCrop>
  <HeadingPairs>
    <vt:vector size="6" baseType="variant">
      <vt:variant>
        <vt:lpstr>使用字型</vt:lpstr>
      </vt:variant>
      <vt:variant>
        <vt:i4>7</vt:i4>
      </vt:variant>
      <vt:variant>
        <vt:lpstr>佈景主題</vt:lpstr>
      </vt:variant>
      <vt:variant>
        <vt:i4>1</vt:i4>
      </vt:variant>
      <vt:variant>
        <vt:lpstr>投影片標題</vt:lpstr>
      </vt:variant>
      <vt:variant>
        <vt:i4>33</vt:i4>
      </vt:variant>
    </vt:vector>
  </HeadingPairs>
  <TitlesOfParts>
    <vt:vector size="41" baseType="lpstr">
      <vt:lpstr>新細明體</vt:lpstr>
      <vt:lpstr>Arial</vt:lpstr>
      <vt:lpstr>Calibri</vt:lpstr>
      <vt:lpstr>Calibri Light</vt:lpstr>
      <vt:lpstr>Cambria Math</vt:lpstr>
      <vt:lpstr>Times New Roman</vt:lpstr>
      <vt:lpstr>Wingdings</vt:lpstr>
      <vt:lpstr>回顧</vt:lpstr>
      <vt:lpstr>Risk analysis in tokenization of life insurance </vt:lpstr>
      <vt:lpstr>Research Background</vt:lpstr>
      <vt:lpstr>Blockchain and P2P Insurance</vt:lpstr>
      <vt:lpstr>Challenges of Traditional Insurance</vt:lpstr>
      <vt:lpstr>Research Motivation &amp; Objectives</vt:lpstr>
      <vt:lpstr>Literature Review-- Fundamentals of Blockchain</vt:lpstr>
      <vt:lpstr>Literature Review-- Current Landscape of P2P Insurance</vt:lpstr>
      <vt:lpstr>PowerPoint 簡報</vt:lpstr>
      <vt:lpstr>Literature Review-- Market-Based Pricing in Insurance</vt:lpstr>
      <vt:lpstr>Methodology—Claim Model</vt:lpstr>
      <vt:lpstr>Methodology—Market-Based Premium</vt:lpstr>
      <vt:lpstr>PowerPoint 簡報</vt:lpstr>
      <vt:lpstr>Theoretical Analysis</vt:lpstr>
      <vt:lpstr>Theoretical Analysis Uniform Premium System</vt:lpstr>
      <vt:lpstr>PowerPoint 簡報</vt:lpstr>
      <vt:lpstr>PowerPoint 簡報</vt:lpstr>
      <vt:lpstr>PowerPoint 簡報</vt:lpstr>
      <vt:lpstr>Theoretical Analysis Individualized Premium System</vt:lpstr>
      <vt:lpstr>PowerPoint 簡報</vt:lpstr>
      <vt:lpstr>Numerical Illustration and Analyses</vt:lpstr>
      <vt:lpstr>PowerPoint 簡報</vt:lpstr>
      <vt:lpstr>PowerPoint 簡報</vt:lpstr>
      <vt:lpstr>PowerPoint 簡報</vt:lpstr>
      <vt:lpstr>Simulation with Minimum Premium Constraint Max(P_i,P_0)</vt:lpstr>
      <vt:lpstr>PowerPoint 簡報</vt:lpstr>
      <vt:lpstr>Sensitivity Analysis</vt:lpstr>
      <vt:lpstr>PowerPoint 簡報</vt:lpstr>
      <vt:lpstr>PowerPoint 簡報</vt:lpstr>
      <vt:lpstr>PowerPoint 簡報</vt:lpstr>
      <vt:lpstr>PowerPoint 簡報</vt:lpstr>
      <vt:lpstr>PowerPoint 簡報</vt:lpstr>
      <vt:lpstr>Conclusion</vt:lpstr>
      <vt:lpstr>PowerPoint 簡報</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Market-Based Pricing in Blockchain-Enabled P2P Insurance</dc:title>
  <dc:subject/>
  <dc:creator>Tzuling</dc:creator>
  <cp:keywords/>
  <dc:description>generated using python-pptx</dc:description>
  <cp:lastModifiedBy>Tzuling</cp:lastModifiedBy>
  <cp:revision>83</cp:revision>
  <dcterms:created xsi:type="dcterms:W3CDTF">2013-01-27T09:14:16Z</dcterms:created>
  <dcterms:modified xsi:type="dcterms:W3CDTF">2025-08-27T01:46:03Z</dcterms:modified>
  <cp:category/>
</cp:coreProperties>
</file>