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990A3-59D2-4D38-AB67-093658843FBB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E7063-DE41-4CAC-9565-0FD02EC04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350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E7063-DE41-4CAC-9565-0FD02EC0421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9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68487-C591-4CD7-A128-4B73B3793E0D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8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0C5D-5234-4D84-A2F5-D3382247C9BC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44B84-32DB-45FA-845C-387088629A64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6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E9CCE-0B1B-4BF4-9FFA-2CFB89E9B076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3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6291-327E-427C-8C16-A30CF50A8678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3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9494E-CDF4-48B2-ACAB-F08F846CA1E5}" type="datetime1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91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62C7-C262-462D-B198-9377B99ED38E}" type="datetime1">
              <a:rPr lang="en-US" smtClean="0"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5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EDC8-2DBB-45E5-87D8-286706F764F0}" type="datetime1">
              <a:rPr lang="en-US" smtClean="0"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C810-E4CF-4D33-9DA8-777CCCF88B6C}" type="datetime1">
              <a:rPr lang="en-US" smtClean="0"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8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5C30-BE1F-41FE-9AE6-57AEFC3DA201}" type="datetime1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6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E3EB-0ED5-40D5-8183-5458598D35C9}" type="datetime1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4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6FE5-905A-4453-88B8-664DEEAC8980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FBC51-F3A6-440C-84BD-4E3437EB2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/>
              <a:t>Longevity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800" b="1" dirty="0" smtClean="0"/>
              <a:t>The dark side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sz="3200" dirty="0" smtClean="0"/>
          </a:p>
          <a:p>
            <a:r>
              <a:rPr lang="en-US" sz="3200" dirty="0" smtClean="0"/>
              <a:t>Sam Gutterman, FSA, FCAS, MAAA, </a:t>
            </a:r>
            <a:r>
              <a:rPr lang="en-US" sz="3200" dirty="0" err="1" smtClean="0"/>
              <a:t>HonFIA</a:t>
            </a:r>
            <a:endParaRPr lang="en-US" sz="3200" dirty="0" smtClean="0"/>
          </a:p>
          <a:p>
            <a:r>
              <a:rPr lang="en-US" sz="3200" dirty="0" smtClean="0"/>
              <a:t>Longevity 12 – Chicago, September 29-30, 2016</a:t>
            </a:r>
            <a:endParaRPr lang="en-US" sz="3200" dirty="0"/>
          </a:p>
        </p:txBody>
      </p:sp>
      <p:sp>
        <p:nvSpPr>
          <p:cNvPr id="5" name="AutoShape 4" descr="https://mail.google.com/mail/?ui=2&amp;ik=a5a0f2813a&amp;view=fimg&amp;th=1574c82caa8c647c&amp;attid=0.3&amp;disp=emb&amp;attbid=ANGjdJ95FNsrEp3EmOVPNFddAGKTOUis37QmVBc_sM9UQWODDgoE8mij8hbXFV0xWTW0vNViEp_8KvnxIGeZ4zbaeYzPw00riG6b8dU3woNCvTeh3g1mh0emvZfZEug&amp;sz=w160-h146&amp;ats=1474462508141&amp;rm=1574c82caa8c647c&amp;zw&amp;atsh=1"/>
          <p:cNvSpPr>
            <a:spLocks noChangeAspect="1" noChangeArrowheads="1"/>
          </p:cNvSpPr>
          <p:nvPr/>
        </p:nvSpPr>
        <p:spPr bwMode="auto">
          <a:xfrm>
            <a:off x="155575" y="-327025"/>
            <a:ext cx="7620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96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Recently in the U.S., there has been a slowdown in mortality improvement</a:t>
            </a:r>
          </a:p>
          <a:p>
            <a:r>
              <a:rPr lang="en-US" dirty="0" smtClean="0"/>
              <a:t>In the future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Previous improvement in cardiovascular disease mortality will be tough to duplicate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Adverse effects of human behavior will be difficult to offset in any case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Favorable effects of decreasing smoking prevalence will diminish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Longer exposure to high prevalence of obesity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Suicides and drug overdoses may be difficult to overcome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Although some population segments will become increasingly fit, sedentary living may more than offset in other segments</a:t>
            </a:r>
          </a:p>
          <a:p>
            <a:r>
              <a:rPr lang="en-US" dirty="0" smtClean="0"/>
              <a:t>Favorable influences are bound to arise, but it is easy to forget that unfavorable influences may also emerge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z="1400" smtClean="0"/>
              <a:t>10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35020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Longevity – the dark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U.S. experience</a:t>
            </a:r>
          </a:p>
          <a:p>
            <a:r>
              <a:rPr lang="en-US" dirty="0" smtClean="0"/>
              <a:t>Factors to consider, focusing on the effects of human behavior and differences between population segments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z="1400" smtClean="0"/>
              <a:t>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5190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U.S. mortality experience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3177"/>
              </p:ext>
            </p:extLst>
          </p:nvPr>
        </p:nvGraphicFramePr>
        <p:xfrm>
          <a:off x="812800" y="1388528"/>
          <a:ext cx="8542866" cy="43145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9112"/>
                <a:gridCol w="581120"/>
                <a:gridCol w="791313"/>
                <a:gridCol w="1186969"/>
                <a:gridCol w="1186969"/>
                <a:gridCol w="1434259"/>
                <a:gridCol w="1186969"/>
                <a:gridCol w="1206155"/>
              </a:tblGrid>
              <a:tr h="18476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Age-adjusted rates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Heart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Chronic </a:t>
                      </a:r>
                      <a:r>
                        <a:rPr lang="en-US" sz="1200" b="1" u="none" strike="noStrike" dirty="0" smtClean="0">
                          <a:effectLst/>
                        </a:rPr>
                        <a:t>Lower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</a:rPr>
                        <a:t>Accidents </a:t>
                      </a:r>
                      <a:r>
                        <a:rPr lang="en-US" sz="1200" b="1" u="none" strike="noStrike" dirty="0">
                          <a:effectLst/>
                        </a:rPr>
                        <a:t>+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995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All causes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Diseases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Cancers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Respiratory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 smtClean="0">
                          <a:effectLst/>
                        </a:rPr>
                        <a:t>Suicides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Other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728.0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167.2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157.4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41.3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306.7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724.6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167.0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161.2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40.5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53.5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302.4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731.9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169.8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163.2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42.1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52.0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304.8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2012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732.8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170.5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166.5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41.5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302.6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2011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741.3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173.7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169.0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42.5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304.7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747.0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179.1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172.8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42.2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302.8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749.6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182.8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173.5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42.7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301.3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774.9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192.1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176.4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44.7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310.9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775.3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196.1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179.3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41.4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306.8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791.8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205.5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181.8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41.0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312.3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815.0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216.8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185.1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43.9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50.4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318.8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813.7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221.6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186.8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41.6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314.6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843.5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236.3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190.9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43.7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324.2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855.9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244.6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194.3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48.0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325.1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858.8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249.5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196.5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43.9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46.4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322.5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84768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2000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869.0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257.6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199.6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44.2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45.3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322.3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34277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Average improvement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7958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2012-15/2008-11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0.81%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1.92%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1.63%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1.00%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-1.32%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0.07%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942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2008-11/2004-07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3.65%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-0.62%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0.67%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  <a:tr h="1942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2004-07/2000-03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1.76%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4.14%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1.61%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1.14%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-1.82%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0.82%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0" marR="5710" marT="571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z="1400" smtClean="0"/>
              <a:t>3</a:t>
            </a:fld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812800" y="5774267"/>
            <a:ext cx="11057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Rate of improvement has recently been in decline overall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Especially for cardiovascular diseases, the main driver of mortality improvement over the last half century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Some areas of mortality deterioration or stabilization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719470" y="2650067"/>
            <a:ext cx="19391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NVSR “Deaths: Final Data for 2014” and Rapid Release for 2015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2525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in smoking prevalence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4067" y="5426839"/>
            <a:ext cx="1155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Decrease in smoking for males over the last 60 years – a significant factor in the reduction in U.S. mortality over the last 25 years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Although this should continue for one or more decades, its effect will diminish and reduce mortality improvement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effect of the decrease in smoking for females on their mortality is just recently been observed.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Although this should continue for awhile, because of lower prevalence, this effect should taper in 20 or 30 years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z="1400" smtClean="0"/>
              <a:t>4</a:t>
            </a:fld>
            <a:endParaRPr lang="en-US" sz="1400" dirty="0"/>
          </a:p>
        </p:txBody>
      </p:sp>
      <p:pic>
        <p:nvPicPr>
          <p:cNvPr id="8" name="Chart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933" y="1430144"/>
            <a:ext cx="7552267" cy="374080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94133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Obesity – delayed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in adult and childhood obesity over last 40 years is well documented – now up to 35.7% for U.S. adults</a:t>
            </a:r>
          </a:p>
          <a:p>
            <a:r>
              <a:rPr lang="en-US" dirty="0" smtClean="0"/>
              <a:t>Although obesity mortality paradox has arisen in certain areas where the effect of obesity on mortality is favorable (e.g., older ages, those with current health conditions)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Overall should contribute to mortality deterioration in the future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Possibly with a long lagged effect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z="1400" smtClean="0"/>
              <a:t>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0872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in educational bump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7" y="1854200"/>
            <a:ext cx="11717866" cy="5003799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 smtClean="0"/>
              <a:t>Improvement in educational attainment has been shown to improve mortality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		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										</a:t>
            </a:r>
            <a:r>
              <a:rPr lang="en-US" sz="3300" dirty="0" smtClean="0"/>
              <a:t>source: CPS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sz="4600" dirty="0" smtClean="0"/>
              <a:t>The U.S. will reach a steady state educational level through age 74 by 2020</a:t>
            </a:r>
          </a:p>
          <a:p>
            <a:r>
              <a:rPr lang="en-US" sz="4600" dirty="0" smtClean="0"/>
              <a:t>Thus, although mortality has benefited from increasing educational levels for past 50 years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4200" dirty="0" smtClean="0"/>
              <a:t>This boost will be reduced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691176"/>
              </p:ext>
            </p:extLst>
          </p:nvPr>
        </p:nvGraphicFramePr>
        <p:xfrm>
          <a:off x="1642535" y="2401359"/>
          <a:ext cx="3450163" cy="1485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1865"/>
                <a:gridCol w="618067"/>
                <a:gridCol w="558800"/>
                <a:gridCol w="541866"/>
                <a:gridCol w="664751"/>
                <a:gridCol w="524814"/>
              </a:tblGrid>
              <a:tr h="18415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&lt; High School Diploma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1990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1980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1970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25-34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35-44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45-54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11%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55-64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65-74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75+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48%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50478"/>
              </p:ext>
            </p:extLst>
          </p:nvPr>
        </p:nvGraphicFramePr>
        <p:xfrm>
          <a:off x="1642536" y="4022196"/>
          <a:ext cx="3450162" cy="1485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397"/>
                <a:gridCol w="635000"/>
                <a:gridCol w="533400"/>
                <a:gridCol w="626534"/>
                <a:gridCol w="587299"/>
                <a:gridCol w="534532"/>
              </a:tblGrid>
              <a:tr h="18415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High School Graduate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2010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1990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1980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1970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25-34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35-44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45-54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33%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39%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38%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55-64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65-74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75+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38%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701186"/>
              </p:ext>
            </p:extLst>
          </p:nvPr>
        </p:nvGraphicFramePr>
        <p:xfrm>
          <a:off x="5609161" y="2401359"/>
          <a:ext cx="3517907" cy="1485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3581"/>
                <a:gridCol w="566774"/>
                <a:gridCol w="557002"/>
                <a:gridCol w="566774"/>
                <a:gridCol w="566774"/>
                <a:gridCol w="557002"/>
              </a:tblGrid>
              <a:tr h="18415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Some College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1990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1980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1970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25-34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35-44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34%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45-54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55-64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36%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65-74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75+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289709"/>
              </p:ext>
            </p:extLst>
          </p:nvPr>
        </p:nvGraphicFramePr>
        <p:xfrm>
          <a:off x="5611276" y="4022196"/>
          <a:ext cx="3515792" cy="1485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4703"/>
                <a:gridCol w="568011"/>
                <a:gridCol w="568011"/>
                <a:gridCol w="509252"/>
                <a:gridCol w="568011"/>
                <a:gridCol w="577804"/>
              </a:tblGrid>
              <a:tr h="18415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College Degree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2010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1990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1980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1970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25-34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35-44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33%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45-54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55-64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65-74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75+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z="1400" smtClean="0"/>
              <a:t>6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70356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Cardiovascular – the easy stuff is behind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Improvements in mortality due to cardiovascular diseases have been the great driver of mortality improvement over the last half century in economically developed countries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But significant low hanging fruit have been identified (improved diagnostics and treatment of risk factors such as high blood pressure and cholesterol) and to a great extent harvested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z="1400" smtClean="0"/>
              <a:t>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04818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factors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9291"/>
            <a:ext cx="10515600" cy="50662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Inequality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Mortality improvement of those with lower incomes have been smaller than those with higher income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Related to higher risk factors, e.g., smoking, obesity, education</a:t>
            </a:r>
          </a:p>
          <a:p>
            <a:r>
              <a:rPr lang="en-US" dirty="0" smtClean="0"/>
              <a:t>Aging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Mortality improvement at older ages have historically been more difficult to achieve (“age gradient”)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Increase in frequency of multiple health conditions in the elderly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Nothing on the horizon that would counter this trend</a:t>
            </a:r>
          </a:p>
          <a:p>
            <a:r>
              <a:rPr lang="en-US" dirty="0" smtClean="0"/>
              <a:t>Marrieds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Those who are married have traditionally had better mortality experience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Will this continue as rate of marriage has decreased?</a:t>
            </a:r>
          </a:p>
          <a:p>
            <a:r>
              <a:rPr lang="en-US" dirty="0" smtClean="0"/>
              <a:t>Drug abuse, suicides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BC51-F3A6-440C-84BD-4E3437EB2406}" type="slidenum">
              <a:rPr lang="en-US" sz="1400" smtClean="0"/>
              <a:t>8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82988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Unknown unknowns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18333" cy="4351338"/>
          </a:xfrm>
        </p:spPr>
        <p:txBody>
          <a:bodyPr/>
          <a:lstStyle/>
          <a:p>
            <a:r>
              <a:rPr lang="en-US" sz="3000" dirty="0" smtClean="0"/>
              <a:t>Future drivers of favorable mortality improvement will likely emerge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smtClean="0"/>
              <a:t>Enhanced medical treatment, pharmaceuticals, technology breakthroughs, self-driving cars</a:t>
            </a:r>
          </a:p>
          <a:p>
            <a:r>
              <a:rPr lang="en-US" sz="3000" dirty="0" smtClean="0"/>
              <a:t>But there are also possible drivers of unfavorable mortality improvement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/>
              <a:t>P</a:t>
            </a:r>
            <a:r>
              <a:rPr lang="en-US" sz="2800" dirty="0" smtClean="0"/>
              <a:t>andemics, antimicrobial resistance (700,000 per annum globally now; 10m by 2050?), natural and man-made disasters (increasing with future climate change), conflicts/terrorism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675467" cy="365125"/>
          </a:xfrm>
        </p:spPr>
        <p:txBody>
          <a:bodyPr/>
          <a:lstStyle/>
          <a:p>
            <a:fld id="{2F6FBC51-F3A6-440C-84BD-4E3437EB2406}" type="slidenum">
              <a:rPr lang="en-US" sz="1400" smtClean="0"/>
              <a:t>9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59630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6065</TotalTime>
  <Words>1038</Words>
  <Application>Microsoft Office PowerPoint</Application>
  <PresentationFormat>Widescreen</PresentationFormat>
  <Paragraphs>392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Wingdings</vt:lpstr>
      <vt:lpstr>Office Theme</vt:lpstr>
      <vt:lpstr>Longevity The dark side</vt:lpstr>
      <vt:lpstr>Longevity – the dark side</vt:lpstr>
      <vt:lpstr>Recent U.S. mortality experience</vt:lpstr>
      <vt:lpstr>Decrease in smoking prevalence</vt:lpstr>
      <vt:lpstr>Obesity – delayed effect</vt:lpstr>
      <vt:lpstr>Reduction in educational bump effect</vt:lpstr>
      <vt:lpstr>Cardiovascular – the easy stuff is behind us</vt:lpstr>
      <vt:lpstr>Other factors </vt:lpstr>
      <vt:lpstr>Unknown unknowns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Longevity The dark side</dc:title>
  <dc:creator>Sam Gutterman</dc:creator>
  <cp:lastModifiedBy>Marilyn Parris-Bell</cp:lastModifiedBy>
  <cp:revision>38</cp:revision>
  <dcterms:created xsi:type="dcterms:W3CDTF">2016-08-04T17:37:14Z</dcterms:created>
  <dcterms:modified xsi:type="dcterms:W3CDTF">2016-10-18T08:09:49Z</dcterms:modified>
</cp:coreProperties>
</file>