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b876f007ac5e4668" Type="http://schemas.microsoft.com/office/2007/relationships/ui/extensibility" Target="customUI/customUI14.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21"/>
  </p:notesMasterIdLst>
  <p:handoutMasterIdLst>
    <p:handoutMasterId r:id="rId22"/>
  </p:handoutMasterIdLst>
  <p:sldIdLst>
    <p:sldId id="256" r:id="rId2"/>
    <p:sldId id="261" r:id="rId3"/>
    <p:sldId id="267" r:id="rId4"/>
    <p:sldId id="300" r:id="rId5"/>
    <p:sldId id="295" r:id="rId6"/>
    <p:sldId id="296" r:id="rId7"/>
    <p:sldId id="291" r:id="rId8"/>
    <p:sldId id="268" r:id="rId9"/>
    <p:sldId id="297" r:id="rId10"/>
    <p:sldId id="283" r:id="rId11"/>
    <p:sldId id="294" r:id="rId12"/>
    <p:sldId id="277" r:id="rId13"/>
    <p:sldId id="292" r:id="rId14"/>
    <p:sldId id="303" r:id="rId15"/>
    <p:sldId id="289" r:id="rId16"/>
    <p:sldId id="299" r:id="rId17"/>
    <p:sldId id="290" r:id="rId18"/>
    <p:sldId id="280" r:id="rId19"/>
    <p:sldId id="298" r:id="rId20"/>
  </p:sldIdLst>
  <p:sldSz cx="9144000" cy="5143500" type="screen16x9"/>
  <p:notesSz cx="6797675" cy="9926638"/>
  <p:custDataLst>
    <p:tags r:id="rId2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7">
          <p15:clr>
            <a:srgbClr val="A4A3A4"/>
          </p15:clr>
        </p15:guide>
        <p15:guide id="2" orient="horz" pos="2797">
          <p15:clr>
            <a:srgbClr val="A4A3A4"/>
          </p15:clr>
        </p15:guide>
        <p15:guide id="3" pos="5715" userDrawn="1">
          <p15:clr>
            <a:srgbClr val="A4A3A4"/>
          </p15:clr>
        </p15:guide>
        <p15:guide id="4" pos="158" userDrawn="1">
          <p15:clr>
            <a:srgbClr val="A4A3A4"/>
          </p15:clr>
        </p15:guide>
        <p15:guide id="5" orient="horz" pos="1257" userDrawn="1">
          <p15:clr>
            <a:srgbClr val="A4A3A4"/>
          </p15:clr>
        </p15:guide>
        <p15:guide id="6" orient="horz" pos="2663" userDrawn="1">
          <p15:clr>
            <a:srgbClr val="A4A3A4"/>
          </p15:clr>
        </p15:guide>
        <p15:guide id="7" orient="horz" pos="940" userDrawn="1">
          <p15:clr>
            <a:srgbClr val="A4A3A4"/>
          </p15:clr>
        </p15:guide>
      </p15:sldGuideLst>
    </p:ext>
    <p:ext uri="{2D200454-40CA-4A62-9FC3-DE9A4176ACB9}">
      <p15:notesGuideLst xmlns:p15="http://schemas.microsoft.com/office/powerpoint/2012/main">
        <p15:guide id="1" orient="horz" pos="6143">
          <p15:clr>
            <a:srgbClr val="A4A3A4"/>
          </p15:clr>
        </p15:guide>
        <p15:guide id="2" pos="4112">
          <p15:clr>
            <a:srgbClr val="A4A3A4"/>
          </p15:clr>
        </p15:guide>
        <p15:guide id="3" pos="17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o Wieland | screenmakers" initials="scr M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36" autoAdjust="0"/>
    <p:restoredTop sz="92289" autoAdjust="0"/>
  </p:normalViewPr>
  <p:slideViewPr>
    <p:cSldViewPr snapToGrid="0" showGuides="1">
      <p:cViewPr varScale="1">
        <p:scale>
          <a:sx n="105" d="100"/>
          <a:sy n="105" d="100"/>
        </p:scale>
        <p:origin x="432" y="62"/>
      </p:cViewPr>
      <p:guideLst>
        <p:guide orient="horz" pos="667"/>
        <p:guide orient="horz" pos="2797"/>
        <p:guide pos="5715"/>
        <p:guide pos="158"/>
        <p:guide orient="horz" pos="1257"/>
        <p:guide orient="horz" pos="2663"/>
        <p:guide orient="horz" pos="940"/>
      </p:guideLst>
    </p:cSldViewPr>
  </p:slideViewPr>
  <p:outlineViewPr>
    <p:cViewPr>
      <p:scale>
        <a:sx n="33" d="100"/>
        <a:sy n="33" d="100"/>
      </p:scale>
      <p:origin x="0" y="11868"/>
    </p:cViewPr>
  </p:outlineViewPr>
  <p:notesTextViewPr>
    <p:cViewPr>
      <p:scale>
        <a:sx n="3" d="2"/>
        <a:sy n="3" d="2"/>
      </p:scale>
      <p:origin x="0" y="0"/>
    </p:cViewPr>
  </p:notesTextViewPr>
  <p:sorterViewPr>
    <p:cViewPr>
      <p:scale>
        <a:sx n="65" d="100"/>
        <a:sy n="65" d="100"/>
      </p:scale>
      <p:origin x="0" y="2148"/>
    </p:cViewPr>
  </p:sorterViewPr>
  <p:notesViewPr>
    <p:cSldViewPr snapToGrid="0" showGuides="1">
      <p:cViewPr varScale="1">
        <p:scale>
          <a:sx n="47" d="100"/>
          <a:sy n="47" d="100"/>
        </p:scale>
        <p:origin x="2778" y="42"/>
      </p:cViewPr>
      <p:guideLst>
        <p:guide orient="horz" pos="6143"/>
        <p:guide pos="4112"/>
        <p:guide pos="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268135" y="9293616"/>
            <a:ext cx="2945659" cy="496333"/>
          </a:xfrm>
          <a:prstGeom prst="rect">
            <a:avLst/>
          </a:prstGeom>
        </p:spPr>
        <p:txBody>
          <a:bodyPr vert="horz" lIns="0" tIns="0" rIns="0" bIns="0" rtlCol="0" anchor="b"/>
          <a:lstStyle>
            <a:lvl1pPr algn="r">
              <a:defRPr sz="1200"/>
            </a:lvl1pPr>
          </a:lstStyle>
          <a:p>
            <a:pPr algn="l"/>
            <a:fld id="{08461442-6A1F-4983-ADA0-F09007DAF05C}" type="slidenum">
              <a:rPr lang="de-DE" smtClean="0"/>
              <a:pPr algn="l"/>
              <a:t>‹#›</a:t>
            </a:fld>
            <a:endParaRPr lang="de-DE" dirty="0"/>
          </a:p>
        </p:txBody>
      </p:sp>
      <p:cxnSp>
        <p:nvCxnSpPr>
          <p:cNvPr id="7" name="Gerade Verbindung 6"/>
          <p:cNvCxnSpPr/>
          <p:nvPr/>
        </p:nvCxnSpPr>
        <p:spPr>
          <a:xfrm flipH="1">
            <a:off x="269440" y="9400113"/>
            <a:ext cx="625879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962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265326" y="204788"/>
            <a:ext cx="6275613" cy="3530633"/>
          </a:xfrm>
          <a:prstGeom prst="rect">
            <a:avLst/>
          </a:prstGeom>
          <a:noFill/>
          <a:ln w="12700">
            <a:solidFill>
              <a:schemeClr val="tx1">
                <a:lumMod val="60000"/>
                <a:lumOff val="40000"/>
              </a:schemeClr>
            </a:solidFill>
          </a:ln>
        </p:spPr>
        <p:txBody>
          <a:bodyPr vert="horz" lIns="92720" tIns="46361" rIns="92720" bIns="46361" rtlCol="0" anchor="ctr"/>
          <a:lstStyle/>
          <a:p>
            <a:endParaRPr lang="de-DE" dirty="0"/>
          </a:p>
        </p:txBody>
      </p:sp>
      <p:sp>
        <p:nvSpPr>
          <p:cNvPr id="8" name="Notizenplatzhalter 4"/>
          <p:cNvSpPr>
            <a:spLocks noGrp="1"/>
          </p:cNvSpPr>
          <p:nvPr>
            <p:ph type="body" sz="quarter" idx="3"/>
          </p:nvPr>
        </p:nvSpPr>
        <p:spPr>
          <a:xfrm>
            <a:off x="269440" y="4271270"/>
            <a:ext cx="6260059" cy="5412480"/>
          </a:xfrm>
          <a:prstGeom prst="rect">
            <a:avLst/>
          </a:prstGeom>
        </p:spPr>
        <p:txBody>
          <a:bodyPr vert="horz" lIns="92720" tIns="46361" rIns="92720" bIns="46361"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TextBox 8"/>
          <p:cNvSpPr txBox="1"/>
          <p:nvPr/>
        </p:nvSpPr>
        <p:spPr>
          <a:xfrm>
            <a:off x="166705" y="3916615"/>
            <a:ext cx="598557" cy="279338"/>
          </a:xfrm>
          <a:prstGeom prst="rect">
            <a:avLst/>
          </a:prstGeom>
          <a:noFill/>
        </p:spPr>
        <p:txBody>
          <a:bodyPr wrap="none" lIns="92729" tIns="46365" rIns="92729" bIns="46365" rtlCol="0">
            <a:spAutoFit/>
          </a:bodyPr>
          <a:lstStyle/>
          <a:p>
            <a:r>
              <a:rPr lang="de-DE" sz="1200" dirty="0" smtClean="0">
                <a:solidFill>
                  <a:schemeClr val="tx1">
                    <a:lumMod val="60000"/>
                    <a:lumOff val="40000"/>
                  </a:schemeClr>
                </a:solidFill>
              </a:rPr>
              <a:t>Notes</a:t>
            </a:r>
            <a:endParaRPr lang="de-DE" sz="1200" dirty="0">
              <a:solidFill>
                <a:schemeClr val="tx1">
                  <a:lumMod val="60000"/>
                  <a:lumOff val="40000"/>
                </a:schemeClr>
              </a:solidFill>
            </a:endParaRPr>
          </a:p>
        </p:txBody>
      </p:sp>
      <p:cxnSp>
        <p:nvCxnSpPr>
          <p:cNvPr id="11" name="Straight Connector 10"/>
          <p:cNvCxnSpPr>
            <a:endCxn id="8" idx="1"/>
          </p:cNvCxnSpPr>
          <p:nvPr/>
        </p:nvCxnSpPr>
        <p:spPr>
          <a:xfrm>
            <a:off x="269440" y="4195953"/>
            <a:ext cx="0" cy="2781557"/>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9440" y="4200340"/>
            <a:ext cx="3130030" cy="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57592"/>
      </p:ext>
    </p:extLst>
  </p:cSld>
  <p:clrMap bg1="lt1" tx1="dk1" bg2="lt2" tx2="dk2" accent1="accent1" accent2="accent2" accent3="accent3" accent4="accent4" accent5="accent5" accent6="accent6" hlink="hlink" folHlink="folHlink"/>
  <p:notesStyle>
    <a:lvl1pPr marL="0" indent="0" algn="l" defTabSz="914400" rtl="0" eaLnBrk="1" latinLnBrk="0" hangingPunct="1">
      <a:spcBef>
        <a:spcPts val="1200"/>
      </a:spcBef>
      <a:buClr>
        <a:schemeClr val="accent2"/>
      </a:buClr>
      <a:buFont typeface="Wingdings 3" pitchFamily="18" charset="2"/>
      <a:buNone/>
      <a:defRPr sz="1200" b="1" kern="1200">
        <a:solidFill>
          <a:schemeClr val="tx1"/>
        </a:solidFill>
        <a:latin typeface="+mn-lt"/>
        <a:ea typeface="+mn-ea"/>
        <a:cs typeface="+mn-cs"/>
      </a:defRPr>
    </a:lvl1pPr>
    <a:lvl2pPr marL="4763" indent="0" algn="l" defTabSz="914400" rtl="0" eaLnBrk="1" latinLnBrk="0" hangingPunct="1">
      <a:spcBef>
        <a:spcPts val="800"/>
      </a:spcBef>
      <a:defRPr sz="1200" kern="1200">
        <a:solidFill>
          <a:schemeClr val="tx1"/>
        </a:solidFill>
        <a:latin typeface="+mn-lt"/>
        <a:ea typeface="+mn-ea"/>
        <a:cs typeface="+mn-cs"/>
      </a:defRPr>
    </a:lvl2pPr>
    <a:lvl3pPr marL="177800" indent="-177800" algn="l" defTabSz="914400" rtl="0" eaLnBrk="1" latinLnBrk="0" hangingPunct="1">
      <a:spcBef>
        <a:spcPts val="600"/>
      </a:spcBef>
      <a:buClr>
        <a:schemeClr val="accent2"/>
      </a:buClr>
      <a:buSzPct val="80000"/>
      <a:buFont typeface="Wingdings 3" pitchFamily="18" charset="2"/>
      <a:buChar char=""/>
      <a:defRPr sz="1200" kern="1200">
        <a:solidFill>
          <a:schemeClr val="tx1"/>
        </a:solidFill>
        <a:latin typeface="+mn-lt"/>
        <a:ea typeface="+mn-ea"/>
        <a:cs typeface="+mn-cs"/>
      </a:defRPr>
    </a:lvl3pPr>
    <a:lvl4pPr marL="320675" indent="-142875" algn="l" defTabSz="914400" rtl="0" eaLnBrk="1" latinLnBrk="0" hangingPunct="1">
      <a:spcBef>
        <a:spcPts val="300"/>
      </a:spcBef>
      <a:buClr>
        <a:schemeClr val="accent2"/>
      </a:buClr>
      <a:buSzPct val="120000"/>
      <a:buFont typeface="Arial" pitchFamily="34" charset="0"/>
      <a:buChar char="•"/>
      <a:defRPr sz="1200" kern="1200">
        <a:solidFill>
          <a:schemeClr val="tx1"/>
        </a:solidFill>
        <a:latin typeface="+mn-lt"/>
        <a:ea typeface="+mn-ea"/>
        <a:cs typeface="+mn-cs"/>
      </a:defRPr>
    </a:lvl4pPr>
    <a:lvl5pPr marL="534988" indent="-179388" algn="l" defTabSz="914400" rtl="0" eaLnBrk="1" latinLnBrk="0" hangingPunct="1">
      <a:spcBef>
        <a:spcPts val="300"/>
      </a:spcBef>
      <a:buClr>
        <a:schemeClr val="accent2"/>
      </a:buClr>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02559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endParaRPr lang="de-DE"/>
          </a:p>
        </p:txBody>
      </p:sp>
    </p:spTree>
    <p:extLst>
      <p:ext uri="{BB962C8B-B14F-4D97-AF65-F5344CB8AC3E}">
        <p14:creationId xmlns:p14="http://schemas.microsoft.com/office/powerpoint/2010/main" val="389455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60778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77143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GB" dirty="0" smtClean="0"/>
              <a:t>Reference value: historical average = 1.12%</a:t>
            </a:r>
            <a:endParaRPr lang="en-GB" dirty="0"/>
          </a:p>
        </p:txBody>
      </p:sp>
    </p:spTree>
    <p:extLst>
      <p:ext uri="{BB962C8B-B14F-4D97-AF65-F5344CB8AC3E}">
        <p14:creationId xmlns:p14="http://schemas.microsoft.com/office/powerpoint/2010/main" val="898276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5113" y="204788"/>
            <a:ext cx="6275387" cy="3530600"/>
          </a:xfrm>
        </p:spPr>
      </p:sp>
      <p:sp>
        <p:nvSpPr>
          <p:cNvPr id="3" name="Notes Placeholder 2"/>
          <p:cNvSpPr>
            <a:spLocks noGrp="1"/>
          </p:cNvSpPr>
          <p:nvPr>
            <p:ph type="body" idx="1"/>
          </p:nvPr>
        </p:nvSpPr>
        <p:spPr/>
        <p:txBody>
          <a:bodyPr/>
          <a:lstStyle/>
          <a:p>
            <a:r>
              <a:rPr lang="en-GB" dirty="0" smtClean="0"/>
              <a:t>Remark: This picture has been calculated for a two-sided option, i.e., the value</a:t>
            </a:r>
            <a:r>
              <a:rPr lang="en-GB" baseline="0" dirty="0" smtClean="0"/>
              <a:t> of the hedge is allowed to move in both directions. This is a slightly different structure then previously described. </a:t>
            </a:r>
          </a:p>
          <a:p>
            <a:endParaRPr lang="en-GB" baseline="0" dirty="0" smtClean="0"/>
          </a:p>
          <a:p>
            <a:r>
              <a:rPr lang="en-GB" baseline="0" dirty="0" smtClean="0"/>
              <a:t>The scale on the x-Axis is arbitrary.</a:t>
            </a:r>
            <a:endParaRPr lang="en-GB" dirty="0"/>
          </a:p>
        </p:txBody>
      </p:sp>
    </p:spTree>
    <p:extLst>
      <p:ext uri="{BB962C8B-B14F-4D97-AF65-F5344CB8AC3E}">
        <p14:creationId xmlns:p14="http://schemas.microsoft.com/office/powerpoint/2010/main" val="16983897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2.emf"/><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oleObject" Target="../embeddings/oleObject1.bin"/><Relationship Id="rId17" Type="http://schemas.openxmlformats.org/officeDocument/2006/relationships/image" Target="../media/image4.jpeg"/><Relationship Id="rId2" Type="http://schemas.openxmlformats.org/officeDocument/2006/relationships/tags" Target="../tags/tag4.xml"/><Relationship Id="rId16" Type="http://schemas.openxmlformats.org/officeDocument/2006/relationships/image" Target="../media/image3.jpg"/><Relationship Id="rId1" Type="http://schemas.openxmlformats.org/officeDocument/2006/relationships/vmlDrawing" Target="../drawings/vmlDrawing1.vml"/><Relationship Id="rId6" Type="http://schemas.openxmlformats.org/officeDocument/2006/relationships/tags" Target="../tags/tag8.xml"/><Relationship Id="rId11" Type="http://schemas.openxmlformats.org/officeDocument/2006/relationships/slideMaster" Target="../slideMasters/slideMaster1.xml"/><Relationship Id="rId5" Type="http://schemas.openxmlformats.org/officeDocument/2006/relationships/tags" Target="../tags/tag7.xml"/><Relationship Id="rId15" Type="http://schemas.openxmlformats.org/officeDocument/2006/relationships/oleObject" Target="../embeddings/oleObject3.bin"/><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6.emf"/><Relationship Id="rId3" Type="http://schemas.openxmlformats.org/officeDocument/2006/relationships/tags" Target="../tags/tag14.xml"/><Relationship Id="rId7" Type="http://schemas.openxmlformats.org/officeDocument/2006/relationships/slideMaster" Target="../slideMasters/slideMaster1.xml"/><Relationship Id="rId12" Type="http://schemas.openxmlformats.org/officeDocument/2006/relationships/oleObject" Target="../embeddings/oleObject6.bin"/><Relationship Id="rId2" Type="http://schemas.openxmlformats.org/officeDocument/2006/relationships/tags" Target="../tags/tag13.xml"/><Relationship Id="rId1" Type="http://schemas.openxmlformats.org/officeDocument/2006/relationships/vmlDrawing" Target="../drawings/vmlDrawing2.vml"/><Relationship Id="rId6" Type="http://schemas.openxmlformats.org/officeDocument/2006/relationships/tags" Target="../tags/tag17.xml"/><Relationship Id="rId11" Type="http://schemas.openxmlformats.org/officeDocument/2006/relationships/oleObject" Target="../embeddings/oleObject5.bin"/><Relationship Id="rId5" Type="http://schemas.openxmlformats.org/officeDocument/2006/relationships/tags" Target="../tags/tag16.xml"/><Relationship Id="rId10" Type="http://schemas.openxmlformats.org/officeDocument/2006/relationships/image" Target="../media/image2.emf"/><Relationship Id="rId4" Type="http://schemas.openxmlformats.org/officeDocument/2006/relationships/tags" Target="../tags/tag15.xml"/><Relationship Id="rId9" Type="http://schemas.openxmlformats.org/officeDocument/2006/relationships/oleObject" Target="../embeddings/oleObject4.bin"/><Relationship Id="rId1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oleObject" Target="../embeddings/oleObject7.bin"/><Relationship Id="rId18" Type="http://schemas.openxmlformats.org/officeDocument/2006/relationships/image" Target="../media/image1.jpe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5.emf"/><Relationship Id="rId17" Type="http://schemas.openxmlformats.org/officeDocument/2006/relationships/image" Target="../media/image6.emf"/><Relationship Id="rId2" Type="http://schemas.openxmlformats.org/officeDocument/2006/relationships/tags" Target="../tags/tag18.xml"/><Relationship Id="rId16" Type="http://schemas.openxmlformats.org/officeDocument/2006/relationships/oleObject" Target="../embeddings/oleObject9.bin"/><Relationship Id="rId1" Type="http://schemas.openxmlformats.org/officeDocument/2006/relationships/vmlDrawing" Target="../drawings/vmlDrawing3.vml"/><Relationship Id="rId6" Type="http://schemas.openxmlformats.org/officeDocument/2006/relationships/tags" Target="../tags/tag22.xml"/><Relationship Id="rId11" Type="http://schemas.openxmlformats.org/officeDocument/2006/relationships/slideMaster" Target="../slideMasters/slideMaster1.xml"/><Relationship Id="rId5" Type="http://schemas.openxmlformats.org/officeDocument/2006/relationships/tags" Target="../tags/tag21.xml"/><Relationship Id="rId15" Type="http://schemas.openxmlformats.org/officeDocument/2006/relationships/oleObject" Target="../embeddings/oleObject8.bin"/><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Freeform 7"/>
          <p:cNvSpPr>
            <a:spLocks/>
          </p:cNvSpPr>
          <p:nvPr userDrawn="1">
            <p:custDataLst>
              <p:tags r:id="rId2"/>
            </p:custDataLst>
          </p:nvPr>
        </p:nvSpPr>
        <p:spPr bwMode="auto">
          <a:xfrm>
            <a:off x="73024" y="2944537"/>
            <a:ext cx="9001125" cy="1225223"/>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29031"/>
              <a:gd name="connsiteX1" fmla="*/ 8801346 w 8801346"/>
              <a:gd name="connsiteY1" fmla="*/ 0 h 1629031"/>
              <a:gd name="connsiteX2" fmla="*/ 8801346 w 8801346"/>
              <a:gd name="connsiteY2" fmla="*/ 1282979 h 1629031"/>
              <a:gd name="connsiteX3" fmla="*/ 6110026 w 8801346"/>
              <a:gd name="connsiteY3" fmla="*/ 1282979 h 1629031"/>
              <a:gd name="connsiteX4" fmla="*/ 5963202 w 8801346"/>
              <a:gd name="connsiteY4" fmla="*/ 1282979 h 1629031"/>
              <a:gd name="connsiteX5" fmla="*/ 1444214 w 8801346"/>
              <a:gd name="connsiteY5" fmla="*/ 1282979 h 1629031"/>
              <a:gd name="connsiteX6" fmla="*/ 1510057 w 8801346"/>
              <a:gd name="connsiteY6" fmla="*/ 1629031 h 1629031"/>
              <a:gd name="connsiteX7" fmla="*/ 724255 w 8801346"/>
              <a:gd name="connsiteY7" fmla="*/ 1282979 h 1629031"/>
              <a:gd name="connsiteX8" fmla="*/ 0 w 8801346"/>
              <a:gd name="connsiteY8" fmla="*/ 1282979 h 1629031"/>
              <a:gd name="connsiteX9" fmla="*/ 0 w 8801346"/>
              <a:gd name="connsiteY9" fmla="*/ 0 h 1629031"/>
              <a:gd name="connsiteX0" fmla="*/ 0 w 8801346"/>
              <a:gd name="connsiteY0" fmla="*/ 0 h 1636185"/>
              <a:gd name="connsiteX1" fmla="*/ 8801346 w 8801346"/>
              <a:gd name="connsiteY1" fmla="*/ 0 h 1636185"/>
              <a:gd name="connsiteX2" fmla="*/ 8801346 w 8801346"/>
              <a:gd name="connsiteY2" fmla="*/ 1282979 h 1636185"/>
              <a:gd name="connsiteX3" fmla="*/ 6110026 w 8801346"/>
              <a:gd name="connsiteY3" fmla="*/ 1282979 h 1636185"/>
              <a:gd name="connsiteX4" fmla="*/ 5963202 w 8801346"/>
              <a:gd name="connsiteY4" fmla="*/ 1282979 h 1636185"/>
              <a:gd name="connsiteX5" fmla="*/ 1444214 w 8801346"/>
              <a:gd name="connsiteY5" fmla="*/ 1282979 h 1636185"/>
              <a:gd name="connsiteX6" fmla="*/ 1507709 w 8801346"/>
              <a:gd name="connsiteY6" fmla="*/ 1636185 h 1636185"/>
              <a:gd name="connsiteX7" fmla="*/ 724255 w 8801346"/>
              <a:gd name="connsiteY7" fmla="*/ 1282979 h 1636185"/>
              <a:gd name="connsiteX8" fmla="*/ 0 w 8801346"/>
              <a:gd name="connsiteY8" fmla="*/ 1282979 h 1636185"/>
              <a:gd name="connsiteX9" fmla="*/ 0 w 8801346"/>
              <a:gd name="connsiteY9" fmla="*/ 0 h 1636185"/>
              <a:gd name="connsiteX0" fmla="*/ 0 w 8801346"/>
              <a:gd name="connsiteY0" fmla="*/ 0 h 1636185"/>
              <a:gd name="connsiteX1" fmla="*/ 8801346 w 8801346"/>
              <a:gd name="connsiteY1" fmla="*/ 0 h 1636185"/>
              <a:gd name="connsiteX2" fmla="*/ 8801346 w 8801346"/>
              <a:gd name="connsiteY2" fmla="*/ 1282979 h 1636185"/>
              <a:gd name="connsiteX3" fmla="*/ 6110026 w 8801346"/>
              <a:gd name="connsiteY3" fmla="*/ 1282979 h 1636185"/>
              <a:gd name="connsiteX4" fmla="*/ 5963202 w 8801346"/>
              <a:gd name="connsiteY4" fmla="*/ 1282979 h 1636185"/>
              <a:gd name="connsiteX5" fmla="*/ 1425435 w 8801346"/>
              <a:gd name="connsiteY5" fmla="*/ 1282979 h 1636185"/>
              <a:gd name="connsiteX6" fmla="*/ 1507709 w 8801346"/>
              <a:gd name="connsiteY6" fmla="*/ 1636185 h 1636185"/>
              <a:gd name="connsiteX7" fmla="*/ 724255 w 8801346"/>
              <a:gd name="connsiteY7" fmla="*/ 1282979 h 1636185"/>
              <a:gd name="connsiteX8" fmla="*/ 0 w 8801346"/>
              <a:gd name="connsiteY8" fmla="*/ 1282979 h 1636185"/>
              <a:gd name="connsiteX9" fmla="*/ 0 w 8801346"/>
              <a:gd name="connsiteY9" fmla="*/ 0 h 163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6185">
                <a:moveTo>
                  <a:pt x="0" y="0"/>
                </a:moveTo>
                <a:lnTo>
                  <a:pt x="8801346" y="0"/>
                </a:lnTo>
                <a:lnTo>
                  <a:pt x="8801346" y="1282979"/>
                </a:lnTo>
                <a:lnTo>
                  <a:pt x="6110026" y="1282979"/>
                </a:lnTo>
                <a:lnTo>
                  <a:pt x="5963202" y="1282979"/>
                </a:lnTo>
                <a:lnTo>
                  <a:pt x="1425435" y="1282979"/>
                </a:lnTo>
                <a:lnTo>
                  <a:pt x="1507709" y="1636185"/>
                </a:lnTo>
                <a:lnTo>
                  <a:pt x="724255" y="1282979"/>
                </a:lnTo>
                <a:lnTo>
                  <a:pt x="0" y="1282979"/>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de-DE"/>
          </a:p>
        </p:txBody>
      </p:sp>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2640484422"/>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29039"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9" y="1192"/>
                        <a:ext cx="1587" cy="1190"/>
                      </a:xfrm>
                      <a:prstGeom prst="rect">
                        <a:avLst/>
                      </a:prstGeom>
                    </p:spPr>
                  </p:pic>
                </p:oleObj>
              </mc:Fallback>
            </mc:AlternateContent>
          </a:graphicData>
        </a:graphic>
      </p:graphicFrame>
      <p:sp>
        <p:nvSpPr>
          <p:cNvPr id="7174" name="VCT_Marker_ID_6161" hidden="1"/>
          <p:cNvSpPr>
            <a:spLocks noChangeArrowheads="1"/>
          </p:cNvSpPr>
          <p:nvPr>
            <p:custDataLst>
              <p:tags r:id="rId4"/>
            </p:custDataLst>
          </p:nvPr>
        </p:nvSpPr>
        <p:spPr bwMode="gray">
          <a:xfrm>
            <a:off x="1270000" y="95250"/>
            <a:ext cx="127000" cy="952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dirty="0"/>
          </a:p>
        </p:txBody>
      </p:sp>
      <p:sp>
        <p:nvSpPr>
          <p:cNvPr id="7216" name="VCT_Backup_ID_7216" hidden="1"/>
          <p:cNvSpPr txBox="1">
            <a:spLocks noChangeArrowheads="1"/>
          </p:cNvSpPr>
          <p:nvPr>
            <p:custDataLst>
              <p:tags r:id="rId5"/>
            </p:custDataLst>
          </p:nvPr>
        </p:nvSpPr>
        <p:spPr bwMode="gray">
          <a:xfrm>
            <a:off x="471489" y="2872979"/>
            <a:ext cx="8416925" cy="778669"/>
          </a:xfrm>
          <a:prstGeom prst="rect">
            <a:avLst/>
          </a:prstGeom>
          <a:noFill/>
          <a:ln>
            <a:noFill/>
          </a:ln>
          <a:effectLst/>
          <a:extLst>
            <a:ext uri="{909E8E84-426E-40DD-AFC4-6F175D3DCCD1}">
              <a14:hiddenFill xmlns:a14="http://schemas.microsoft.com/office/drawing/2010/main">
                <a:solidFill>
                  <a:srgbClr val="00A6D6"/>
                </a:solidFill>
              </a14:hiddenFill>
            </a:ext>
            <a:ext uri="{91240B29-F687-4F45-9708-019B960494DF}">
              <a14:hiddenLine xmlns:a14="http://schemas.microsoft.com/office/drawing/2010/main" w="9525">
                <a:solidFill>
                  <a:srgbClr val="3E3E3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3000" dirty="0">
                <a:solidFill>
                  <a:schemeClr val="accent2"/>
                </a:solidFill>
              </a:rPr>
              <a:t>Click to edit Master title style</a:t>
            </a:r>
            <a:endParaRPr lang="de-DE" sz="3000" dirty="0">
              <a:solidFill>
                <a:schemeClr val="accent2"/>
              </a:solidFill>
            </a:endParaRPr>
          </a:p>
        </p:txBody>
      </p:sp>
      <p:sp>
        <p:nvSpPr>
          <p:cNvPr id="7217" name="VCT_Backup_ID_7217" hidden="1"/>
          <p:cNvSpPr txBox="1">
            <a:spLocks noChangeArrowheads="1"/>
          </p:cNvSpPr>
          <p:nvPr>
            <p:custDataLst>
              <p:tags r:id="rId6"/>
            </p:custDataLst>
          </p:nvPr>
        </p:nvSpPr>
        <p:spPr bwMode="gray">
          <a:xfrm>
            <a:off x="468313" y="3705225"/>
            <a:ext cx="8420100" cy="702469"/>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a:solidFill>
                  <a:schemeClr val="tx1"/>
                </a:solidFill>
                <a:latin typeface="Arial" charset="0"/>
              </a:defRPr>
            </a:lvl1pPr>
            <a:lvl2pPr marL="344488" algn="l">
              <a:defRPr>
                <a:solidFill>
                  <a:schemeClr val="tx1"/>
                </a:solidFill>
                <a:latin typeface="Arial" charset="0"/>
              </a:defRPr>
            </a:lvl2pPr>
            <a:lvl3pPr marL="631825"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en-US" sz="1800" b="1" dirty="0"/>
              <a:t>Enter Subtitle and Date Here</a:t>
            </a:r>
            <a:endParaRPr lang="de-DE" sz="1800" b="1" dirty="0"/>
          </a:p>
        </p:txBody>
      </p:sp>
      <p:graphicFrame>
        <p:nvGraphicFramePr>
          <p:cNvPr id="15" name="Object 3" hidden="1"/>
          <p:cNvGraphicFramePr>
            <a:graphicFrameLocks noChangeAspect="1"/>
          </p:cNvGraphicFramePr>
          <p:nvPr>
            <p:custDataLst>
              <p:tags r:id="rId7"/>
            </p:custDataLst>
            <p:extLst>
              <p:ext uri="{D42A27DB-BD31-4B8C-83A1-F6EECF244321}">
                <p14:modId xmlns:p14="http://schemas.microsoft.com/office/powerpoint/2010/main" val="2640484422"/>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29040"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3"/>
                      <a:stretch>
                        <a:fillRect/>
                      </a:stretch>
                    </p:blipFill>
                    <p:spPr>
                      <a:xfrm>
                        <a:off x="1589" y="1192"/>
                        <a:ext cx="1587" cy="1190"/>
                      </a:xfrm>
                      <a:prstGeom prst="rect">
                        <a:avLst/>
                      </a:prstGeom>
                    </p:spPr>
                  </p:pic>
                </p:oleObj>
              </mc:Fallback>
            </mc:AlternateContent>
          </a:graphicData>
        </a:graphic>
      </p:graphicFrame>
      <p:sp>
        <p:nvSpPr>
          <p:cNvPr id="7172" name="Rectangle 4"/>
          <p:cNvSpPr>
            <a:spLocks noGrp="1" noChangeArrowheads="1"/>
          </p:cNvSpPr>
          <p:nvPr>
            <p:ph type="ctrTitle" sz="quarter"/>
            <p:custDataLst>
              <p:tags r:id="rId8"/>
            </p:custDataLst>
          </p:nvPr>
        </p:nvSpPr>
        <p:spPr bwMode="white">
          <a:xfrm>
            <a:off x="248645" y="3073403"/>
            <a:ext cx="8550289" cy="323165"/>
          </a:xfrm>
        </p:spPr>
        <p:txBody>
          <a:bodyPr wrap="none" tIns="0" rIns="0" bIns="0">
            <a:noAutofit/>
          </a:bodyPr>
          <a:lstStyle>
            <a:lvl1pPr>
              <a:defRPr sz="2400" b="1">
                <a:solidFill>
                  <a:schemeClr val="bg1"/>
                </a:solidFill>
              </a:defRPr>
            </a:lvl1pPr>
          </a:lstStyle>
          <a:p>
            <a:pPr lvl="0"/>
            <a:r>
              <a:rPr lang="en-US" noProof="0" smtClean="0"/>
              <a:t>Click to edit Master title style</a:t>
            </a:r>
            <a:endParaRPr lang="de-DE" noProof="0" dirty="0" smtClean="0"/>
          </a:p>
        </p:txBody>
      </p:sp>
      <p:sp>
        <p:nvSpPr>
          <p:cNvPr id="7175" name="Rectangle 7"/>
          <p:cNvSpPr>
            <a:spLocks noGrp="1" noChangeArrowheads="1"/>
          </p:cNvSpPr>
          <p:nvPr>
            <p:ph type="subTitle" idx="1"/>
            <p:custDataLst>
              <p:tags r:id="rId9"/>
            </p:custDataLst>
          </p:nvPr>
        </p:nvSpPr>
        <p:spPr bwMode="white">
          <a:xfrm>
            <a:off x="251190" y="3444816"/>
            <a:ext cx="8550289" cy="228524"/>
          </a:xfrm>
          <a:prstGeom prst="rect">
            <a:avLst/>
          </a:prstGeom>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Ins="0">
            <a:noAutofit/>
          </a:bodyPr>
          <a:lstStyle>
            <a:lvl1pPr marL="0" indent="0">
              <a:buFont typeface="Wingdings 3" pitchFamily="18" charset="2"/>
              <a:buNone/>
              <a:defRPr sz="1600" b="0">
                <a:solidFill>
                  <a:schemeClr val="bg1"/>
                </a:solidFill>
              </a:defRPr>
            </a:lvl1pPr>
          </a:lstStyle>
          <a:p>
            <a:pPr lvl="0"/>
            <a:r>
              <a:rPr lang="en-US" noProof="0" smtClean="0"/>
              <a:t>Click to edit Master subtitle style</a:t>
            </a:r>
            <a:endParaRPr lang="en-US" noProof="0" dirty="0" smtClean="0"/>
          </a:p>
        </p:txBody>
      </p:sp>
      <p:graphicFrame>
        <p:nvGraphicFramePr>
          <p:cNvPr id="22" name="Object 3" hidden="1"/>
          <p:cNvGraphicFramePr>
            <a:graphicFrameLocks noChangeAspect="1"/>
          </p:cNvGraphicFramePr>
          <p:nvPr userDrawn="1">
            <p:custDataLst>
              <p:tags r:id="rId10"/>
            </p:custDataLst>
            <p:extLst>
              <p:ext uri="{D42A27DB-BD31-4B8C-83A1-F6EECF244321}">
                <p14:modId xmlns:p14="http://schemas.microsoft.com/office/powerpoint/2010/main" val="2640484422"/>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29041"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3"/>
                      <a:stretch>
                        <a:fillRect/>
                      </a:stretch>
                    </p:blipFill>
                    <p:spPr>
                      <a:xfrm>
                        <a:off x="1589" y="1192"/>
                        <a:ext cx="1587" cy="1190"/>
                      </a:xfrm>
                      <a:prstGeom prst="rect">
                        <a:avLst/>
                      </a:prstGeom>
                    </p:spPr>
                  </p:pic>
                </p:oleObj>
              </mc:Fallback>
            </mc:AlternateContent>
          </a:graphicData>
        </a:graphic>
      </p:graphicFrame>
      <p:pic>
        <p:nvPicPr>
          <p:cNvPr id="14" name="Picture 1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7632" y="74613"/>
            <a:ext cx="9006517" cy="2806700"/>
          </a:xfrm>
          <a:prstGeom prst="rect">
            <a:avLst/>
          </a:prstGeom>
        </p:spPr>
      </p:pic>
      <p:pic>
        <p:nvPicPr>
          <p:cNvPr id="16" name="Bild 4" descr="180126_hrv_ppt_logo_16zu9_titelfolie.jpg"/>
          <p:cNvPicPr>
            <a:picLocks noChangeAspect="1"/>
          </p:cNvPicPr>
          <p:nvPr userDrawn="1"/>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58936" y="4785033"/>
            <a:ext cx="1583498" cy="288040"/>
          </a:xfrm>
          <a:prstGeom prst="rect">
            <a:avLst/>
          </a:prstGeom>
        </p:spPr>
      </p:pic>
    </p:spTree>
    <p:extLst>
      <p:ext uri="{BB962C8B-B14F-4D97-AF65-F5344CB8AC3E}">
        <p14:creationId xmlns:p14="http://schemas.microsoft.com/office/powerpoint/2010/main" val="1442375313"/>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left / text right_02">
    <p:spTree>
      <p:nvGrpSpPr>
        <p:cNvPr id="1" name=""/>
        <p:cNvGrpSpPr/>
        <p:nvPr/>
      </p:nvGrpSpPr>
      <p:grpSpPr>
        <a:xfrm>
          <a:off x="0" y="0"/>
          <a:ext cx="0" cy="0"/>
          <a:chOff x="0" y="0"/>
          <a:chExt cx="0" cy="0"/>
        </a:xfrm>
      </p:grpSpPr>
      <p:sp>
        <p:nvSpPr>
          <p:cNvPr id="13" name="Foliennummernplatzhalter 4"/>
          <p:cNvSpPr>
            <a:spLocks noGrp="1"/>
          </p:cNvSpPr>
          <p:nvPr>
            <p:ph type="sldNum" sz="quarter" idx="11"/>
          </p:nvPr>
        </p:nvSpPr>
        <p:spPr>
          <a:xfrm>
            <a:off x="243621" y="4956039"/>
            <a:ext cx="381000" cy="170100"/>
          </a:xfrm>
          <a:prstGeom prst="rect">
            <a:avLst/>
          </a:prstGeom>
          <a:ln>
            <a:no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14"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en-GB" smtClean="0"/>
              <a:t>A new framework for longevity index covers</a:t>
            </a:r>
            <a:endParaRPr lang="de-DE"/>
          </a:p>
        </p:txBody>
      </p:sp>
      <p:sp>
        <p:nvSpPr>
          <p:cNvPr id="16"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cxnSp>
        <p:nvCxnSpPr>
          <p:cNvPr id="17" name="Gerade Verbindung 9"/>
          <p:cNvCxnSpPr/>
          <p:nvPr userDrawn="1"/>
        </p:nvCxnSpPr>
        <p:spPr bwMode="auto">
          <a:xfrm>
            <a:off x="252413" y="1261735"/>
            <a:ext cx="4246070"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Diagrammplatzhalter 3"/>
          <p:cNvSpPr>
            <a:spLocks noGrp="1"/>
          </p:cNvSpPr>
          <p:nvPr>
            <p:ph type="chart" sz="quarter" idx="16"/>
          </p:nvPr>
        </p:nvSpPr>
        <p:spPr>
          <a:xfrm>
            <a:off x="254508" y="1412081"/>
            <a:ext cx="4243975" cy="3076575"/>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dirty="0"/>
          </a:p>
        </p:txBody>
      </p:sp>
      <p:sp>
        <p:nvSpPr>
          <p:cNvPr id="19" name="Textplatzhalter 5"/>
          <p:cNvSpPr>
            <a:spLocks noGrp="1"/>
          </p:cNvSpPr>
          <p:nvPr>
            <p:ph type="body" sz="quarter" idx="19"/>
          </p:nvPr>
        </p:nvSpPr>
        <p:spPr>
          <a:xfrm>
            <a:off x="4753174" y="1412081"/>
            <a:ext cx="4320976" cy="3076575"/>
          </a:xfrm>
          <a:ln>
            <a:noFill/>
          </a:ln>
        </p:spPr>
        <p:txBody>
          <a:bodyPr>
            <a:noAutofit/>
          </a:bodyPr>
          <a:lstStyle>
            <a:lvl1pPr>
              <a:defRPr sz="1400"/>
            </a:lvl1pPr>
            <a:lvl2pPr>
              <a:defRPr sz="1200"/>
            </a:lvl2pPr>
            <a:lvl3pPr>
              <a:defRPr sz="1000"/>
            </a:lvl3pPr>
            <a:lvl4pPr>
              <a:defRPr sz="14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0" name="Textplatzhalter 12"/>
          <p:cNvSpPr>
            <a:spLocks noGrp="1"/>
          </p:cNvSpPr>
          <p:nvPr>
            <p:ph type="body" sz="quarter" idx="17" hasCustomPrompt="1"/>
          </p:nvPr>
        </p:nvSpPr>
        <p:spPr>
          <a:xfrm>
            <a:off x="241797" y="1031002"/>
            <a:ext cx="3156893" cy="210827"/>
          </a:xfrm>
          <a:noFill/>
          <a:ln>
            <a:noFill/>
          </a:ln>
        </p:spPr>
        <p:txBody>
          <a:bodyPr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21" name="Textplatzhalter 12"/>
          <p:cNvSpPr>
            <a:spLocks noGrp="1"/>
          </p:cNvSpPr>
          <p:nvPr>
            <p:ph type="body" sz="quarter" idx="18" hasCustomPrompt="1"/>
          </p:nvPr>
        </p:nvSpPr>
        <p:spPr>
          <a:xfrm>
            <a:off x="3604107" y="1031002"/>
            <a:ext cx="899215" cy="210827"/>
          </a:xfrm>
          <a:noFill/>
          <a:ln>
            <a:noFill/>
          </a:ln>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spTree>
    <p:extLst>
      <p:ext uri="{BB962C8B-B14F-4D97-AF65-F5344CB8AC3E}">
        <p14:creationId xmlns:p14="http://schemas.microsoft.com/office/powerpoint/2010/main" val="329250404"/>
      </p:ext>
    </p:extLst>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harts left / 2 text right_01">
    <p:spTree>
      <p:nvGrpSpPr>
        <p:cNvPr id="1" name=""/>
        <p:cNvGrpSpPr/>
        <p:nvPr/>
      </p:nvGrpSpPr>
      <p:grpSpPr>
        <a:xfrm>
          <a:off x="0" y="0"/>
          <a:ext cx="0" cy="0"/>
          <a:chOff x="0" y="0"/>
          <a:chExt cx="0" cy="0"/>
        </a:xfrm>
      </p:grpSpPr>
      <p:sp>
        <p:nvSpPr>
          <p:cNvPr id="15" name="Foliennummernplatzhalter 4"/>
          <p:cNvSpPr>
            <a:spLocks noGrp="1"/>
          </p:cNvSpPr>
          <p:nvPr>
            <p:ph type="sldNum" sz="quarter" idx="11"/>
          </p:nvPr>
        </p:nvSpPr>
        <p:spPr>
          <a:xfrm>
            <a:off x="243621" y="4956039"/>
            <a:ext cx="381000" cy="170100"/>
          </a:xfrm>
          <a:prstGeom prst="rect">
            <a:avLst/>
          </a:prstGeom>
          <a:ln>
            <a:no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18"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en-GB" smtClean="0"/>
              <a:t>A new framework for longevity index covers</a:t>
            </a:r>
            <a:endParaRPr lang="de-DE"/>
          </a:p>
        </p:txBody>
      </p:sp>
      <p:cxnSp>
        <p:nvCxnSpPr>
          <p:cNvPr id="22" name="Gerade Verbindung 9"/>
          <p:cNvCxnSpPr/>
          <p:nvPr userDrawn="1"/>
        </p:nvCxnSpPr>
        <p:spPr bwMode="auto">
          <a:xfrm>
            <a:off x="252413" y="1263135"/>
            <a:ext cx="5737326"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Diagrammplatzhalter 3"/>
          <p:cNvSpPr>
            <a:spLocks noGrp="1"/>
          </p:cNvSpPr>
          <p:nvPr>
            <p:ph type="chart" sz="quarter" idx="16"/>
          </p:nvPr>
        </p:nvSpPr>
        <p:spPr>
          <a:xfrm>
            <a:off x="254509" y="1356597"/>
            <a:ext cx="5735230" cy="1350169"/>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a:p>
        </p:txBody>
      </p:sp>
      <p:sp>
        <p:nvSpPr>
          <p:cNvPr id="24" name="Textplatzhalter 12"/>
          <p:cNvSpPr>
            <a:spLocks noGrp="1"/>
          </p:cNvSpPr>
          <p:nvPr>
            <p:ph type="body" sz="quarter" idx="17" hasCustomPrompt="1"/>
          </p:nvPr>
        </p:nvSpPr>
        <p:spPr>
          <a:xfrm>
            <a:off x="241796" y="1031002"/>
            <a:ext cx="4139659" cy="210827"/>
          </a:xfrm>
          <a:noFill/>
          <a:ln>
            <a:noFill/>
          </a:ln>
        </p:spPr>
        <p:txBody>
          <a:bodyPr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25" name="Textplatzhalter 12"/>
          <p:cNvSpPr>
            <a:spLocks noGrp="1"/>
          </p:cNvSpPr>
          <p:nvPr>
            <p:ph type="body" sz="quarter" idx="18" hasCustomPrompt="1"/>
          </p:nvPr>
        </p:nvSpPr>
        <p:spPr>
          <a:xfrm>
            <a:off x="4615452" y="1031002"/>
            <a:ext cx="1368846" cy="210827"/>
          </a:xfrm>
          <a:noFill/>
          <a:ln>
            <a:noFill/>
          </a:ln>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sp>
        <p:nvSpPr>
          <p:cNvPr id="26" name="Textplatzhalter 5"/>
          <p:cNvSpPr>
            <a:spLocks noGrp="1"/>
          </p:cNvSpPr>
          <p:nvPr>
            <p:ph type="body" sz="quarter" idx="19"/>
          </p:nvPr>
        </p:nvSpPr>
        <p:spPr>
          <a:xfrm>
            <a:off x="6228185" y="1356597"/>
            <a:ext cx="2845965" cy="1350169"/>
          </a:xfrm>
          <a:ln>
            <a:noFill/>
          </a:ln>
        </p:spPr>
        <p:txBody>
          <a:bodyPr>
            <a:noAutofit/>
          </a:bodyPr>
          <a:lstStyle>
            <a:lvl1pPr>
              <a:defRPr sz="1400"/>
            </a:lvl1pPr>
            <a:lvl2pPr>
              <a:defRPr lang="en-US" sz="1200" dirty="0" smtClean="0"/>
            </a:lvl2pPr>
            <a:lvl3pPr>
              <a:defRPr sz="1000"/>
            </a:lvl3pPr>
            <a:lvl4pPr>
              <a:defRPr lang="en-US" sz="1400" b="1" i="0" dirty="0" smtClean="0">
                <a:solidFill>
                  <a:schemeClr val="tx1"/>
                </a:solidFill>
                <a:latin typeface="Arial" panose="020B0604020202020204" pitchFamily="34" charset="0"/>
                <a:cs typeface="Arial" panose="020B0604020202020204" pitchFamily="34" charset="0"/>
              </a:defRPr>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7" name="Textplatzhalter 12"/>
          <p:cNvSpPr>
            <a:spLocks noGrp="1"/>
          </p:cNvSpPr>
          <p:nvPr>
            <p:ph type="body" sz="quarter" idx="20" hasCustomPrompt="1"/>
          </p:nvPr>
        </p:nvSpPr>
        <p:spPr>
          <a:xfrm>
            <a:off x="248723" y="2817378"/>
            <a:ext cx="4139659" cy="210827"/>
          </a:xfrm>
          <a:noFill/>
          <a:ln>
            <a:noFill/>
          </a:ln>
        </p:spPr>
        <p:txBody>
          <a:bodyPr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28" name="Textplatzhalter 12"/>
          <p:cNvSpPr>
            <a:spLocks noGrp="1"/>
          </p:cNvSpPr>
          <p:nvPr>
            <p:ph type="body" sz="quarter" idx="21" hasCustomPrompt="1"/>
          </p:nvPr>
        </p:nvSpPr>
        <p:spPr>
          <a:xfrm>
            <a:off x="4622379" y="2817378"/>
            <a:ext cx="1368846" cy="210827"/>
          </a:xfrm>
          <a:noFill/>
          <a:ln>
            <a:noFill/>
          </a:ln>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cxnSp>
        <p:nvCxnSpPr>
          <p:cNvPr id="29" name="Gerade Verbindung 18"/>
          <p:cNvCxnSpPr/>
          <p:nvPr userDrawn="1"/>
        </p:nvCxnSpPr>
        <p:spPr bwMode="auto">
          <a:xfrm>
            <a:off x="252413" y="3047762"/>
            <a:ext cx="5737326"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Diagrammplatzhalter 3"/>
          <p:cNvSpPr>
            <a:spLocks noGrp="1"/>
          </p:cNvSpPr>
          <p:nvPr>
            <p:ph type="chart" sz="quarter" idx="22"/>
          </p:nvPr>
        </p:nvSpPr>
        <p:spPr>
          <a:xfrm>
            <a:off x="254509" y="3138795"/>
            <a:ext cx="5735230" cy="1428443"/>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a:p>
        </p:txBody>
      </p:sp>
      <p:sp>
        <p:nvSpPr>
          <p:cNvPr id="31" name="Textplatzhalter 5"/>
          <p:cNvSpPr>
            <a:spLocks noGrp="1"/>
          </p:cNvSpPr>
          <p:nvPr>
            <p:ph type="body" sz="quarter" idx="23"/>
          </p:nvPr>
        </p:nvSpPr>
        <p:spPr>
          <a:xfrm>
            <a:off x="6228185" y="3138795"/>
            <a:ext cx="2845965" cy="1428443"/>
          </a:xfrm>
          <a:ln>
            <a:noFill/>
          </a:ln>
        </p:spPr>
        <p:txBody>
          <a:bodyPr>
            <a:noAutofit/>
          </a:bodyPr>
          <a:lstStyle>
            <a:lvl1pPr algn="l" rtl="0" eaLnBrk="1" fontAlgn="base" hangingPunct="1">
              <a:lnSpc>
                <a:spcPct val="110000"/>
              </a:lnSpc>
              <a:spcBef>
                <a:spcPts val="600"/>
              </a:spcBef>
              <a:spcAft>
                <a:spcPts val="0"/>
              </a:spcAft>
              <a:buClr>
                <a:schemeClr val="accent2"/>
              </a:buClr>
              <a:defRPr lang="en-US" sz="1400" dirty="0" smtClean="0">
                <a:solidFill>
                  <a:schemeClr val="tx1"/>
                </a:solidFill>
                <a:latin typeface="Arial" panose="020B0604020202020204" pitchFamily="34" charset="0"/>
                <a:ea typeface="+mn-ea"/>
                <a:cs typeface="Arial" panose="020B0604020202020204" pitchFamily="34" charset="0"/>
              </a:defRPr>
            </a:lvl1pPr>
            <a:lvl2pPr algn="l" rtl="0" eaLnBrk="1" fontAlgn="base" hangingPunct="1">
              <a:lnSpc>
                <a:spcPct val="110000"/>
              </a:lnSpc>
              <a:spcBef>
                <a:spcPts val="600"/>
              </a:spcBef>
              <a:spcAft>
                <a:spcPts val="0"/>
              </a:spcAft>
              <a:buClr>
                <a:schemeClr val="accent2"/>
              </a:buClr>
              <a:defRPr lang="en-US" sz="1200" dirty="0" smtClean="0">
                <a:solidFill>
                  <a:schemeClr val="tx1"/>
                </a:solidFill>
                <a:latin typeface="Arial" panose="020B0604020202020204" pitchFamily="34" charset="0"/>
                <a:ea typeface="+mn-ea"/>
                <a:cs typeface="Arial" panose="020B0604020202020204" pitchFamily="34" charset="0"/>
              </a:defRPr>
            </a:lvl2pPr>
            <a:lvl3pPr algn="l" rtl="0" eaLnBrk="1" fontAlgn="base" hangingPunct="1">
              <a:lnSpc>
                <a:spcPct val="110000"/>
              </a:lnSpc>
              <a:spcBef>
                <a:spcPts val="600"/>
              </a:spcBef>
              <a:spcAft>
                <a:spcPts val="0"/>
              </a:spcAft>
              <a:buClr>
                <a:schemeClr val="accent2"/>
              </a:buClr>
              <a:defRPr lang="en-US" sz="1000" dirty="0" smtClean="0">
                <a:solidFill>
                  <a:schemeClr val="tx1"/>
                </a:solidFill>
                <a:latin typeface="Arial" panose="020B0604020202020204" pitchFamily="34" charset="0"/>
                <a:ea typeface="+mn-ea"/>
                <a:cs typeface="Arial" panose="020B0604020202020204" pitchFamily="34" charset="0"/>
              </a:defRPr>
            </a:lvl3pPr>
            <a:lvl4pPr algn="l" rtl="0" eaLnBrk="1" fontAlgn="base" hangingPunct="1">
              <a:lnSpc>
                <a:spcPct val="110000"/>
              </a:lnSpc>
              <a:spcBef>
                <a:spcPts val="600"/>
              </a:spcBef>
              <a:spcAft>
                <a:spcPts val="0"/>
              </a:spcAft>
              <a:buClr>
                <a:schemeClr val="accent2"/>
              </a:buClr>
              <a:defRPr lang="en-US" sz="1400" dirty="0" smtClean="0">
                <a:solidFill>
                  <a:schemeClr val="tx1"/>
                </a:solidFill>
                <a:latin typeface="Arial" panose="020B0604020202020204" pitchFamily="34" charset="0"/>
                <a:ea typeface="+mn-ea"/>
                <a:cs typeface="Arial" panose="020B0604020202020204" pitchFamily="34" charset="0"/>
              </a:defRPr>
            </a:lvl4pPr>
            <a:lvl5pPr algn="l" rtl="0" eaLnBrk="1" fontAlgn="base" hangingPunct="1">
              <a:lnSpc>
                <a:spcPct val="110000"/>
              </a:lnSpc>
              <a:spcBef>
                <a:spcPts val="600"/>
              </a:spcBef>
              <a:spcAft>
                <a:spcPts val="0"/>
              </a:spcAft>
              <a:buClr>
                <a:schemeClr val="accent2"/>
              </a:buClr>
              <a:defRPr lang="de-DE" sz="1200" dirty="0">
                <a:solidFill>
                  <a:schemeClr val="tx1"/>
                </a:solidFill>
                <a:latin typeface="Arial" panose="020B0604020202020204" pitchFamily="34" charset="0"/>
                <a:ea typeface="+mn-ea"/>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32"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spTree>
    <p:extLst>
      <p:ext uri="{BB962C8B-B14F-4D97-AF65-F5344CB8AC3E}">
        <p14:creationId xmlns:p14="http://schemas.microsoft.com/office/powerpoint/2010/main" val="1677715506"/>
      </p:ext>
    </p:extLst>
  </p:cSld>
  <p:clrMapOvr>
    <a:masterClrMapping/>
  </p:clrMapOvr>
  <p:transition spd="slow"/>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harts left / 2 text right_02">
    <p:spTree>
      <p:nvGrpSpPr>
        <p:cNvPr id="1" name=""/>
        <p:cNvGrpSpPr/>
        <p:nvPr/>
      </p:nvGrpSpPr>
      <p:grpSpPr>
        <a:xfrm>
          <a:off x="0" y="0"/>
          <a:ext cx="0" cy="0"/>
          <a:chOff x="0" y="0"/>
          <a:chExt cx="0" cy="0"/>
        </a:xfrm>
      </p:grpSpPr>
      <p:sp>
        <p:nvSpPr>
          <p:cNvPr id="15" name="Foliennummernplatzhalter 4"/>
          <p:cNvSpPr>
            <a:spLocks noGrp="1"/>
          </p:cNvSpPr>
          <p:nvPr>
            <p:ph type="sldNum" sz="quarter" idx="11"/>
          </p:nvPr>
        </p:nvSpPr>
        <p:spPr>
          <a:xfrm>
            <a:off x="243621" y="4956039"/>
            <a:ext cx="381000" cy="170100"/>
          </a:xfrm>
          <a:prstGeom prst="rect">
            <a:avLst/>
          </a:prstGeom>
          <a:ln>
            <a:no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23"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en-GB" smtClean="0"/>
              <a:t>A new framework for longevity index covers</a:t>
            </a:r>
            <a:endParaRPr lang="de-DE"/>
          </a:p>
        </p:txBody>
      </p:sp>
      <p:cxnSp>
        <p:nvCxnSpPr>
          <p:cNvPr id="36" name="Gerade Verbindung 9"/>
          <p:cNvCxnSpPr/>
          <p:nvPr userDrawn="1"/>
        </p:nvCxnSpPr>
        <p:spPr bwMode="auto">
          <a:xfrm>
            <a:off x="252413" y="1263135"/>
            <a:ext cx="4246070"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Diagrammplatzhalter 3"/>
          <p:cNvSpPr>
            <a:spLocks noGrp="1"/>
          </p:cNvSpPr>
          <p:nvPr>
            <p:ph type="chart" sz="quarter" idx="16"/>
          </p:nvPr>
        </p:nvSpPr>
        <p:spPr>
          <a:xfrm>
            <a:off x="254509" y="1368171"/>
            <a:ext cx="4140000" cy="1350169"/>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dirty="0"/>
          </a:p>
        </p:txBody>
      </p:sp>
      <p:sp>
        <p:nvSpPr>
          <p:cNvPr id="38" name="Textplatzhalter 5"/>
          <p:cNvSpPr>
            <a:spLocks noGrp="1"/>
          </p:cNvSpPr>
          <p:nvPr>
            <p:ph type="body" sz="quarter" idx="19"/>
          </p:nvPr>
        </p:nvSpPr>
        <p:spPr>
          <a:xfrm>
            <a:off x="4753174" y="1368171"/>
            <a:ext cx="4320976" cy="1350169"/>
          </a:xfrm>
          <a:ln>
            <a:noFill/>
          </a:ln>
        </p:spPr>
        <p:txBody>
          <a:bodyPr>
            <a:noAutofit/>
          </a:bodyPr>
          <a:lstStyle>
            <a:lvl1pPr algn="l" rtl="0" eaLnBrk="1" fontAlgn="base" hangingPunct="1">
              <a:lnSpc>
                <a:spcPct val="110000"/>
              </a:lnSpc>
              <a:spcBef>
                <a:spcPts val="600"/>
              </a:spcBef>
              <a:spcAft>
                <a:spcPts val="0"/>
              </a:spcAft>
              <a:buClr>
                <a:schemeClr val="accent2"/>
              </a:buClr>
              <a:defRPr lang="en-US" sz="1400" dirty="0" smtClean="0">
                <a:solidFill>
                  <a:schemeClr val="tx1"/>
                </a:solidFill>
                <a:latin typeface="Arial" panose="020B0604020202020204" pitchFamily="34" charset="0"/>
                <a:ea typeface="+mn-ea"/>
                <a:cs typeface="Arial" panose="020B0604020202020204" pitchFamily="34" charset="0"/>
              </a:defRPr>
            </a:lvl1pPr>
            <a:lvl2pPr algn="l" rtl="0" eaLnBrk="1" fontAlgn="base" hangingPunct="1">
              <a:lnSpc>
                <a:spcPct val="110000"/>
              </a:lnSpc>
              <a:spcBef>
                <a:spcPts val="600"/>
              </a:spcBef>
              <a:spcAft>
                <a:spcPts val="0"/>
              </a:spcAft>
              <a:buClr>
                <a:schemeClr val="accent2"/>
              </a:buClr>
              <a:defRPr lang="en-US" sz="1200" dirty="0" smtClean="0">
                <a:solidFill>
                  <a:schemeClr val="tx1"/>
                </a:solidFill>
                <a:latin typeface="Arial" panose="020B0604020202020204" pitchFamily="34" charset="0"/>
                <a:ea typeface="+mn-ea"/>
                <a:cs typeface="Arial" panose="020B0604020202020204" pitchFamily="34" charset="0"/>
              </a:defRPr>
            </a:lvl2pPr>
            <a:lvl3pPr algn="l" rtl="0" eaLnBrk="1" fontAlgn="base" hangingPunct="1">
              <a:lnSpc>
                <a:spcPct val="110000"/>
              </a:lnSpc>
              <a:spcBef>
                <a:spcPts val="600"/>
              </a:spcBef>
              <a:spcAft>
                <a:spcPts val="0"/>
              </a:spcAft>
              <a:buClr>
                <a:schemeClr val="accent2"/>
              </a:buClr>
              <a:defRPr lang="en-US" sz="1000" dirty="0" smtClean="0">
                <a:solidFill>
                  <a:schemeClr val="tx1"/>
                </a:solidFill>
                <a:latin typeface="Arial" panose="020B0604020202020204" pitchFamily="34" charset="0"/>
                <a:ea typeface="+mn-ea"/>
                <a:cs typeface="Arial" panose="020B0604020202020204" pitchFamily="34" charset="0"/>
              </a:defRPr>
            </a:lvl3pPr>
            <a:lvl4pPr algn="l" rtl="0" eaLnBrk="1" fontAlgn="base" hangingPunct="1">
              <a:lnSpc>
                <a:spcPct val="110000"/>
              </a:lnSpc>
              <a:spcBef>
                <a:spcPts val="600"/>
              </a:spcBef>
              <a:spcAft>
                <a:spcPts val="0"/>
              </a:spcAft>
              <a:buClr>
                <a:schemeClr val="accent2"/>
              </a:buClr>
              <a:defRPr lang="en-US" sz="1400" dirty="0" smtClean="0">
                <a:solidFill>
                  <a:schemeClr val="tx1"/>
                </a:solidFill>
                <a:latin typeface="Arial" panose="020B0604020202020204" pitchFamily="34" charset="0"/>
                <a:ea typeface="+mn-ea"/>
                <a:cs typeface="Arial" panose="020B0604020202020204" pitchFamily="34" charset="0"/>
              </a:defRPr>
            </a:lvl4pPr>
            <a:lvl5pPr algn="l" rtl="0" eaLnBrk="1" fontAlgn="base" hangingPunct="1">
              <a:lnSpc>
                <a:spcPct val="110000"/>
              </a:lnSpc>
              <a:spcBef>
                <a:spcPts val="600"/>
              </a:spcBef>
              <a:spcAft>
                <a:spcPts val="0"/>
              </a:spcAft>
              <a:buClr>
                <a:schemeClr val="accent2"/>
              </a:buClr>
              <a:defRPr lang="de-DE" sz="1200" dirty="0">
                <a:solidFill>
                  <a:schemeClr val="tx1"/>
                </a:solidFill>
                <a:latin typeface="Arial" panose="020B0604020202020204" pitchFamily="34" charset="0"/>
                <a:ea typeface="+mn-ea"/>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39" name="Textplatzhalter 12"/>
          <p:cNvSpPr>
            <a:spLocks noGrp="1"/>
          </p:cNvSpPr>
          <p:nvPr>
            <p:ph type="body" sz="quarter" idx="20" hasCustomPrompt="1"/>
          </p:nvPr>
        </p:nvSpPr>
        <p:spPr>
          <a:xfrm>
            <a:off x="236009" y="2823165"/>
            <a:ext cx="3157200" cy="210827"/>
          </a:xfrm>
          <a:noFill/>
          <a:ln>
            <a:noFill/>
          </a:ln>
        </p:spPr>
        <p:txBody>
          <a:bodyPr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40" name="Textplatzhalter 12"/>
          <p:cNvSpPr>
            <a:spLocks noGrp="1"/>
          </p:cNvSpPr>
          <p:nvPr>
            <p:ph type="body" sz="quarter" idx="21" hasCustomPrompt="1"/>
          </p:nvPr>
        </p:nvSpPr>
        <p:spPr>
          <a:xfrm>
            <a:off x="3575171" y="2823165"/>
            <a:ext cx="900000" cy="210827"/>
          </a:xfrm>
          <a:noFill/>
          <a:ln>
            <a:noFill/>
          </a:ln>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cxnSp>
        <p:nvCxnSpPr>
          <p:cNvPr id="41" name="Gerade Verbindung 18"/>
          <p:cNvCxnSpPr/>
          <p:nvPr userDrawn="1"/>
        </p:nvCxnSpPr>
        <p:spPr bwMode="auto">
          <a:xfrm>
            <a:off x="252413" y="3047762"/>
            <a:ext cx="4246070"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Diagrammplatzhalter 3"/>
          <p:cNvSpPr>
            <a:spLocks noGrp="1"/>
          </p:cNvSpPr>
          <p:nvPr>
            <p:ph type="chart" sz="quarter" idx="22"/>
          </p:nvPr>
        </p:nvSpPr>
        <p:spPr>
          <a:xfrm>
            <a:off x="252413" y="3150369"/>
            <a:ext cx="4228901" cy="1416869"/>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a:p>
        </p:txBody>
      </p:sp>
      <p:sp>
        <p:nvSpPr>
          <p:cNvPr id="43" name="Textplatzhalter 5"/>
          <p:cNvSpPr>
            <a:spLocks noGrp="1"/>
          </p:cNvSpPr>
          <p:nvPr>
            <p:ph type="body" sz="quarter" idx="23"/>
          </p:nvPr>
        </p:nvSpPr>
        <p:spPr>
          <a:xfrm>
            <a:off x="4753174" y="3150369"/>
            <a:ext cx="4320976" cy="1416869"/>
          </a:xfrm>
          <a:ln>
            <a:noFill/>
          </a:ln>
        </p:spPr>
        <p:txBody>
          <a:bodyPr>
            <a:noAutofit/>
          </a:bodyPr>
          <a:lstStyle>
            <a:lvl1pPr algn="l" rtl="0" eaLnBrk="1" fontAlgn="base" hangingPunct="1">
              <a:lnSpc>
                <a:spcPct val="110000"/>
              </a:lnSpc>
              <a:spcBef>
                <a:spcPts val="600"/>
              </a:spcBef>
              <a:spcAft>
                <a:spcPts val="0"/>
              </a:spcAft>
              <a:buClr>
                <a:schemeClr val="accent2"/>
              </a:buClr>
              <a:defRPr lang="en-US" sz="1400" dirty="0" smtClean="0">
                <a:solidFill>
                  <a:schemeClr val="tx1"/>
                </a:solidFill>
                <a:latin typeface="Arial" panose="020B0604020202020204" pitchFamily="34" charset="0"/>
                <a:ea typeface="+mn-ea"/>
                <a:cs typeface="Arial" panose="020B0604020202020204" pitchFamily="34" charset="0"/>
              </a:defRPr>
            </a:lvl1pPr>
            <a:lvl2pPr algn="l" rtl="0" eaLnBrk="1" fontAlgn="base" hangingPunct="1">
              <a:lnSpc>
                <a:spcPct val="110000"/>
              </a:lnSpc>
              <a:spcBef>
                <a:spcPts val="600"/>
              </a:spcBef>
              <a:spcAft>
                <a:spcPts val="0"/>
              </a:spcAft>
              <a:buClr>
                <a:schemeClr val="accent2"/>
              </a:buClr>
              <a:defRPr lang="en-US" sz="1200" dirty="0" smtClean="0">
                <a:solidFill>
                  <a:schemeClr val="tx1"/>
                </a:solidFill>
                <a:latin typeface="Arial" panose="020B0604020202020204" pitchFamily="34" charset="0"/>
                <a:ea typeface="+mn-ea"/>
                <a:cs typeface="Arial" panose="020B0604020202020204" pitchFamily="34" charset="0"/>
              </a:defRPr>
            </a:lvl2pPr>
            <a:lvl3pPr algn="l" rtl="0" eaLnBrk="1" fontAlgn="base" hangingPunct="1">
              <a:lnSpc>
                <a:spcPct val="110000"/>
              </a:lnSpc>
              <a:spcBef>
                <a:spcPts val="600"/>
              </a:spcBef>
              <a:spcAft>
                <a:spcPts val="0"/>
              </a:spcAft>
              <a:buClr>
                <a:schemeClr val="accent2"/>
              </a:buClr>
              <a:defRPr lang="en-US" sz="1000" dirty="0" smtClean="0">
                <a:solidFill>
                  <a:schemeClr val="tx1"/>
                </a:solidFill>
                <a:latin typeface="Arial" panose="020B0604020202020204" pitchFamily="34" charset="0"/>
                <a:ea typeface="+mn-ea"/>
                <a:cs typeface="Arial" panose="020B0604020202020204" pitchFamily="34" charset="0"/>
              </a:defRPr>
            </a:lvl3pPr>
            <a:lvl4pPr algn="l" rtl="0" eaLnBrk="1" fontAlgn="base" hangingPunct="1">
              <a:lnSpc>
                <a:spcPct val="110000"/>
              </a:lnSpc>
              <a:spcBef>
                <a:spcPts val="600"/>
              </a:spcBef>
              <a:spcAft>
                <a:spcPts val="0"/>
              </a:spcAft>
              <a:buClr>
                <a:schemeClr val="accent2"/>
              </a:buClr>
              <a:defRPr lang="en-US" sz="1400" dirty="0" smtClean="0">
                <a:solidFill>
                  <a:schemeClr val="tx1"/>
                </a:solidFill>
                <a:latin typeface="Arial" panose="020B0604020202020204" pitchFamily="34" charset="0"/>
                <a:ea typeface="+mn-ea"/>
                <a:cs typeface="Arial" panose="020B0604020202020204" pitchFamily="34" charset="0"/>
              </a:defRPr>
            </a:lvl4pPr>
            <a:lvl5pPr algn="l" rtl="0" eaLnBrk="1" fontAlgn="base" hangingPunct="1">
              <a:lnSpc>
                <a:spcPct val="110000"/>
              </a:lnSpc>
              <a:spcBef>
                <a:spcPts val="600"/>
              </a:spcBef>
              <a:spcAft>
                <a:spcPts val="0"/>
              </a:spcAft>
              <a:buClr>
                <a:schemeClr val="accent2"/>
              </a:buClr>
              <a:defRPr lang="de-DE" sz="1200" dirty="0">
                <a:solidFill>
                  <a:schemeClr val="tx1"/>
                </a:solidFill>
                <a:latin typeface="Arial" panose="020B0604020202020204" pitchFamily="34" charset="0"/>
                <a:ea typeface="+mn-ea"/>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4" name="Textplatzhalter 12"/>
          <p:cNvSpPr>
            <a:spLocks noGrp="1"/>
          </p:cNvSpPr>
          <p:nvPr>
            <p:ph type="body" sz="quarter" idx="17" hasCustomPrompt="1"/>
          </p:nvPr>
        </p:nvSpPr>
        <p:spPr>
          <a:xfrm>
            <a:off x="241797" y="1031002"/>
            <a:ext cx="3156893" cy="210827"/>
          </a:xfrm>
          <a:noFill/>
          <a:ln>
            <a:noFill/>
          </a:ln>
        </p:spPr>
        <p:txBody>
          <a:bodyPr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45" name="Textplatzhalter 12"/>
          <p:cNvSpPr>
            <a:spLocks noGrp="1"/>
          </p:cNvSpPr>
          <p:nvPr>
            <p:ph type="body" sz="quarter" idx="18" hasCustomPrompt="1"/>
          </p:nvPr>
        </p:nvSpPr>
        <p:spPr>
          <a:xfrm>
            <a:off x="3575172" y="1031002"/>
            <a:ext cx="899215" cy="210827"/>
          </a:xfrm>
          <a:noFill/>
          <a:ln>
            <a:noFill/>
          </a:ln>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sp>
        <p:nvSpPr>
          <p:cNvPr id="46"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spTree>
    <p:extLst>
      <p:ext uri="{BB962C8B-B14F-4D97-AF65-F5344CB8AC3E}">
        <p14:creationId xmlns:p14="http://schemas.microsoft.com/office/powerpoint/2010/main" val="1818278039"/>
      </p:ext>
    </p:extLst>
  </p:cSld>
  <p:clrMapOvr>
    <a:masterClrMapping/>
  </p:clrMapOvr>
  <p:transition spd="slow"/>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top / text bottom_01">
    <p:spTree>
      <p:nvGrpSpPr>
        <p:cNvPr id="1" name=""/>
        <p:cNvGrpSpPr/>
        <p:nvPr/>
      </p:nvGrpSpPr>
      <p:grpSpPr>
        <a:xfrm>
          <a:off x="0" y="0"/>
          <a:ext cx="0" cy="0"/>
          <a:chOff x="0" y="0"/>
          <a:chExt cx="0" cy="0"/>
        </a:xfrm>
      </p:grpSpPr>
      <p:sp>
        <p:nvSpPr>
          <p:cNvPr id="12" name="Foliennummernplatzhalter 4"/>
          <p:cNvSpPr>
            <a:spLocks noGrp="1"/>
          </p:cNvSpPr>
          <p:nvPr>
            <p:ph type="sldNum" sz="quarter" idx="11"/>
          </p:nvPr>
        </p:nvSpPr>
        <p:spPr>
          <a:xfrm>
            <a:off x="243621" y="4956039"/>
            <a:ext cx="381000" cy="170100"/>
          </a:xfrm>
          <a:prstGeom prst="rect">
            <a:avLst/>
          </a:prstGeom>
          <a:ln>
            <a:no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15"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en-GB" smtClean="0"/>
              <a:t>A new framework for longevity index covers</a:t>
            </a:r>
            <a:endParaRPr lang="de-DE"/>
          </a:p>
        </p:txBody>
      </p:sp>
      <p:cxnSp>
        <p:nvCxnSpPr>
          <p:cNvPr id="16" name="Gerade Verbindung 9"/>
          <p:cNvCxnSpPr/>
          <p:nvPr userDrawn="1"/>
        </p:nvCxnSpPr>
        <p:spPr bwMode="auto">
          <a:xfrm>
            <a:off x="252413" y="1261735"/>
            <a:ext cx="8821737"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Diagrammplatzhalter 3"/>
          <p:cNvSpPr>
            <a:spLocks noGrp="1"/>
          </p:cNvSpPr>
          <p:nvPr>
            <p:ph type="chart" sz="quarter" idx="16"/>
          </p:nvPr>
        </p:nvSpPr>
        <p:spPr>
          <a:xfrm>
            <a:off x="255193" y="1412081"/>
            <a:ext cx="8818957" cy="1808280"/>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dirty="0"/>
          </a:p>
        </p:txBody>
      </p:sp>
      <p:sp>
        <p:nvSpPr>
          <p:cNvPr id="18" name="Textplatzhalter 12"/>
          <p:cNvSpPr>
            <a:spLocks noGrp="1"/>
          </p:cNvSpPr>
          <p:nvPr>
            <p:ph type="body" sz="quarter" idx="17" hasCustomPrompt="1"/>
          </p:nvPr>
        </p:nvSpPr>
        <p:spPr>
          <a:xfrm>
            <a:off x="243621" y="1029862"/>
            <a:ext cx="6966305" cy="210827"/>
          </a:xfrm>
          <a:noFill/>
          <a:ln>
            <a:noFill/>
          </a:ln>
        </p:spPr>
        <p:txBody>
          <a:bodyPr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19" name="Textplatzhalter 12"/>
          <p:cNvSpPr>
            <a:spLocks noGrp="1"/>
          </p:cNvSpPr>
          <p:nvPr>
            <p:ph type="body" sz="quarter" idx="18" hasCustomPrompt="1"/>
          </p:nvPr>
        </p:nvSpPr>
        <p:spPr>
          <a:xfrm>
            <a:off x="7712109" y="1024075"/>
            <a:ext cx="1368846" cy="210827"/>
          </a:xfrm>
          <a:noFill/>
          <a:ln>
            <a:noFill/>
          </a:ln>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sp>
        <p:nvSpPr>
          <p:cNvPr id="20" name="Textplatzhalter 5"/>
          <p:cNvSpPr>
            <a:spLocks noGrp="1"/>
          </p:cNvSpPr>
          <p:nvPr>
            <p:ph type="body" sz="quarter" idx="19"/>
          </p:nvPr>
        </p:nvSpPr>
        <p:spPr>
          <a:xfrm>
            <a:off x="249407" y="3354838"/>
            <a:ext cx="8824743" cy="1350272"/>
          </a:xfrm>
          <a:ln>
            <a:noFill/>
          </a:ln>
        </p:spPr>
        <p:txBody>
          <a:bodyPr>
            <a:noAutofit/>
          </a:bodyPr>
          <a:lstStyle>
            <a:lvl1pPr>
              <a:defRPr sz="1400"/>
            </a:lvl1pPr>
            <a:lvl2pPr>
              <a:defRPr sz="1200"/>
            </a:lvl2pPr>
            <a:lvl3pPr>
              <a:defRPr sz="1000"/>
            </a:lvl3pPr>
            <a:lvl4pPr>
              <a:defRPr sz="14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1"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spTree>
    <p:extLst>
      <p:ext uri="{BB962C8B-B14F-4D97-AF65-F5344CB8AC3E}">
        <p14:creationId xmlns:p14="http://schemas.microsoft.com/office/powerpoint/2010/main" val="1790935408"/>
      </p:ext>
    </p:extLst>
  </p:cSld>
  <p:clrMapOvr>
    <a:masterClrMapping/>
  </p:clrMapOvr>
  <p:transition spd="slow"/>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top / text bottom_02">
    <p:spTree>
      <p:nvGrpSpPr>
        <p:cNvPr id="1" name=""/>
        <p:cNvGrpSpPr/>
        <p:nvPr/>
      </p:nvGrpSpPr>
      <p:grpSpPr>
        <a:xfrm>
          <a:off x="0" y="0"/>
          <a:ext cx="0" cy="0"/>
          <a:chOff x="0" y="0"/>
          <a:chExt cx="0" cy="0"/>
        </a:xfrm>
      </p:grpSpPr>
      <p:sp>
        <p:nvSpPr>
          <p:cNvPr id="12" name="Foliennummernplatzhalter 4"/>
          <p:cNvSpPr>
            <a:spLocks noGrp="1"/>
          </p:cNvSpPr>
          <p:nvPr>
            <p:ph type="sldNum" sz="quarter" idx="11"/>
          </p:nvPr>
        </p:nvSpPr>
        <p:spPr>
          <a:xfrm>
            <a:off x="243621" y="4956039"/>
            <a:ext cx="381000" cy="170100"/>
          </a:xfrm>
          <a:prstGeom prst="rect">
            <a:avLst/>
          </a:prstGeom>
          <a:ln>
            <a:no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15"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en-GB" smtClean="0"/>
              <a:t>A new framework for longevity index covers</a:t>
            </a:r>
            <a:endParaRPr lang="de-DE"/>
          </a:p>
        </p:txBody>
      </p:sp>
      <p:cxnSp>
        <p:nvCxnSpPr>
          <p:cNvPr id="16" name="Gerade Verbindung 9"/>
          <p:cNvCxnSpPr/>
          <p:nvPr userDrawn="1"/>
        </p:nvCxnSpPr>
        <p:spPr bwMode="auto">
          <a:xfrm>
            <a:off x="252413" y="1261735"/>
            <a:ext cx="8821737"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Diagrammplatzhalter 3"/>
          <p:cNvSpPr>
            <a:spLocks noGrp="1"/>
          </p:cNvSpPr>
          <p:nvPr>
            <p:ph type="chart" sz="quarter" idx="16"/>
          </p:nvPr>
        </p:nvSpPr>
        <p:spPr>
          <a:xfrm>
            <a:off x="252412" y="1412081"/>
            <a:ext cx="8821737" cy="1485000"/>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a:p>
        </p:txBody>
      </p:sp>
      <p:sp>
        <p:nvSpPr>
          <p:cNvPr id="18" name="Textplatzhalter 12"/>
          <p:cNvSpPr>
            <a:spLocks noGrp="1"/>
          </p:cNvSpPr>
          <p:nvPr>
            <p:ph type="body" sz="quarter" idx="17" hasCustomPrompt="1"/>
          </p:nvPr>
        </p:nvSpPr>
        <p:spPr>
          <a:xfrm>
            <a:off x="244761" y="1031002"/>
            <a:ext cx="6966305" cy="210827"/>
          </a:xfrm>
          <a:noFill/>
          <a:ln>
            <a:noFill/>
          </a:ln>
        </p:spPr>
        <p:txBody>
          <a:bodyPr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19" name="Textplatzhalter 12"/>
          <p:cNvSpPr>
            <a:spLocks noGrp="1"/>
          </p:cNvSpPr>
          <p:nvPr>
            <p:ph type="body" sz="quarter" idx="18" hasCustomPrompt="1"/>
          </p:nvPr>
        </p:nvSpPr>
        <p:spPr>
          <a:xfrm>
            <a:off x="7713249" y="1036789"/>
            <a:ext cx="1368846" cy="210827"/>
          </a:xfrm>
          <a:noFill/>
          <a:ln>
            <a:noFill/>
          </a:ln>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sp>
        <p:nvSpPr>
          <p:cNvPr id="20" name="Textplatzhalter 5"/>
          <p:cNvSpPr>
            <a:spLocks noGrp="1"/>
          </p:cNvSpPr>
          <p:nvPr>
            <p:ph type="body" sz="quarter" idx="19"/>
          </p:nvPr>
        </p:nvSpPr>
        <p:spPr>
          <a:xfrm>
            <a:off x="252413" y="3040765"/>
            <a:ext cx="8821737" cy="1485000"/>
          </a:xfrm>
          <a:ln>
            <a:noFill/>
          </a:ln>
        </p:spPr>
        <p:txBody>
          <a:bodyPr>
            <a:noAutofit/>
          </a:bodyPr>
          <a:lstStyle>
            <a:lvl1pPr>
              <a:defRPr sz="1400"/>
            </a:lvl1pPr>
            <a:lvl2pPr>
              <a:defRPr sz="1200"/>
            </a:lvl2pPr>
            <a:lvl3pPr>
              <a:defRPr sz="1000"/>
            </a:lvl3pPr>
            <a:lvl4pPr>
              <a:defRPr sz="14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1"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spTree>
    <p:extLst>
      <p:ext uri="{BB962C8B-B14F-4D97-AF65-F5344CB8AC3E}">
        <p14:creationId xmlns:p14="http://schemas.microsoft.com/office/powerpoint/2010/main" val="3019077457"/>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22" name="Freeform 7"/>
          <p:cNvSpPr>
            <a:spLocks noChangeAspect="1"/>
          </p:cNvSpPr>
          <p:nvPr>
            <p:custDataLst>
              <p:tags r:id="rId2"/>
            </p:custDataLst>
          </p:nvPr>
        </p:nvSpPr>
        <p:spPr bwMode="auto">
          <a:xfrm>
            <a:off x="107350" y="79822"/>
            <a:ext cx="8928699" cy="1223437"/>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44214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23087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3801">
                <a:moveTo>
                  <a:pt x="0" y="0"/>
                </a:moveTo>
                <a:lnTo>
                  <a:pt x="8801346" y="0"/>
                </a:lnTo>
                <a:lnTo>
                  <a:pt x="8801346" y="1282979"/>
                </a:lnTo>
                <a:lnTo>
                  <a:pt x="6110026" y="1282979"/>
                </a:lnTo>
                <a:lnTo>
                  <a:pt x="5963202" y="1282979"/>
                </a:lnTo>
                <a:lnTo>
                  <a:pt x="1423087" y="1282979"/>
                </a:lnTo>
                <a:lnTo>
                  <a:pt x="1512406" y="1633801"/>
                </a:lnTo>
                <a:lnTo>
                  <a:pt x="724255" y="1282979"/>
                </a:lnTo>
                <a:lnTo>
                  <a:pt x="0" y="1282979"/>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de-DE"/>
          </a:p>
        </p:txBody>
      </p:sp>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8842" y="272822"/>
            <a:ext cx="916746" cy="343409"/>
          </a:xfrm>
          <a:prstGeom prst="rect">
            <a:avLst/>
          </a:prstGeom>
        </p:spPr>
      </p:pic>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3183386600"/>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1078"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9" y="1192"/>
                        <a:ext cx="1587" cy="1190"/>
                      </a:xfrm>
                      <a:prstGeom prst="rect">
                        <a:avLst/>
                      </a:prstGeom>
                    </p:spPr>
                  </p:pic>
                </p:oleObj>
              </mc:Fallback>
            </mc:AlternateContent>
          </a:graphicData>
        </a:graphic>
      </p:graphicFrame>
      <p:graphicFrame>
        <p:nvGraphicFramePr>
          <p:cNvPr id="10" name="Object 2" hidden="1"/>
          <p:cNvGraphicFramePr>
            <a:graphicFrameLocks noChangeAspect="1"/>
          </p:cNvGraphicFramePr>
          <p:nvPr>
            <p:custDataLst>
              <p:tags r:id="rId4"/>
            </p:custDataLst>
            <p:extLst>
              <p:ext uri="{D42A27DB-BD31-4B8C-83A1-F6EECF244321}">
                <p14:modId xmlns:p14="http://schemas.microsoft.com/office/powerpoint/2010/main" val="152728892"/>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1079"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0"/>
                      <a:stretch>
                        <a:fillRect/>
                      </a:stretch>
                    </p:blipFill>
                    <p:spPr>
                      <a:xfrm>
                        <a:off x="1589" y="1192"/>
                        <a:ext cx="1587" cy="1190"/>
                      </a:xfrm>
                      <a:prstGeom prst="rect">
                        <a:avLst/>
                      </a:prstGeom>
                    </p:spPr>
                  </p:pic>
                </p:oleObj>
              </mc:Fallback>
            </mc:AlternateContent>
          </a:graphicData>
        </a:graphic>
      </p:graphicFrame>
      <p:sp>
        <p:nvSpPr>
          <p:cNvPr id="8" name="Freeform 7"/>
          <p:cNvSpPr>
            <a:spLocks noChangeAspect="1"/>
          </p:cNvSpPr>
          <p:nvPr userDrawn="1">
            <p:custDataLst>
              <p:tags r:id="rId5"/>
            </p:custDataLst>
          </p:nvPr>
        </p:nvSpPr>
        <p:spPr bwMode="auto">
          <a:xfrm>
            <a:off x="73026" y="79822"/>
            <a:ext cx="9001124" cy="1223437"/>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44214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23087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3801">
                <a:moveTo>
                  <a:pt x="0" y="0"/>
                </a:moveTo>
                <a:lnTo>
                  <a:pt x="8801346" y="0"/>
                </a:lnTo>
                <a:lnTo>
                  <a:pt x="8801346" y="1282979"/>
                </a:lnTo>
                <a:lnTo>
                  <a:pt x="6110026" y="1282979"/>
                </a:lnTo>
                <a:lnTo>
                  <a:pt x="5963202" y="1282979"/>
                </a:lnTo>
                <a:lnTo>
                  <a:pt x="1423087" y="1282979"/>
                </a:lnTo>
                <a:lnTo>
                  <a:pt x="1512406" y="1633801"/>
                </a:lnTo>
                <a:lnTo>
                  <a:pt x="724255" y="1282979"/>
                </a:lnTo>
                <a:lnTo>
                  <a:pt x="0" y="1282979"/>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de-DE"/>
          </a:p>
        </p:txBody>
      </p:sp>
      <p:graphicFrame>
        <p:nvGraphicFramePr>
          <p:cNvPr id="12" name="Object 2" hidden="1"/>
          <p:cNvGraphicFramePr>
            <a:graphicFrameLocks noChangeAspect="1"/>
          </p:cNvGraphicFramePr>
          <p:nvPr userDrawn="1">
            <p:custDataLst>
              <p:tags r:id="rId6"/>
            </p:custDataLst>
            <p:extLst>
              <p:ext uri="{D42A27DB-BD31-4B8C-83A1-F6EECF244321}">
                <p14:modId xmlns:p14="http://schemas.microsoft.com/office/powerpoint/2010/main" val="152728892"/>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1080"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0"/>
                      <a:stretch>
                        <a:fillRect/>
                      </a:stretch>
                    </p:blipFill>
                    <p:spPr>
                      <a:xfrm>
                        <a:off x="1589" y="1192"/>
                        <a:ext cx="1587" cy="1190"/>
                      </a:xfrm>
                      <a:prstGeom prst="rect">
                        <a:avLst/>
                      </a:prstGeom>
                    </p:spPr>
                  </p:pic>
                </p:oleObj>
              </mc:Fallback>
            </mc:AlternateContent>
          </a:graphicData>
        </a:graphic>
      </p:graphicFrame>
      <p:sp>
        <p:nvSpPr>
          <p:cNvPr id="15" name="Textplatzhalter 3"/>
          <p:cNvSpPr>
            <a:spLocks noGrp="1"/>
          </p:cNvSpPr>
          <p:nvPr>
            <p:ph type="body" sz="quarter" idx="10"/>
          </p:nvPr>
        </p:nvSpPr>
        <p:spPr>
          <a:xfrm>
            <a:off x="245058" y="189837"/>
            <a:ext cx="7146324" cy="323165"/>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noAutofit/>
          </a:bodyPr>
          <a:lstStyle>
            <a:lvl1pPr marL="0" indent="0">
              <a:buNone/>
              <a:defRPr lang="de-DE" sz="2400" b="1" kern="1200">
                <a:solidFill>
                  <a:schemeClr val="bg1"/>
                </a:solidFill>
                <a:latin typeface="Arial" panose="020B0604020202020204" pitchFamily="34" charset="0"/>
                <a:ea typeface="+mj-ea"/>
                <a:cs typeface="Arial" panose="020B0604020202020204" pitchFamily="34" charset="0"/>
              </a:defRPr>
            </a:lvl1pPr>
          </a:lstStyle>
          <a:p>
            <a:pPr marL="0" lvl="0" defTabSz="914400" latinLnBrk="0">
              <a:lnSpc>
                <a:spcPct val="100000"/>
              </a:lnSpc>
              <a:spcBef>
                <a:spcPts val="0"/>
              </a:spcBef>
              <a:spcAft>
                <a:spcPct val="0"/>
              </a:spcAft>
            </a:pPr>
            <a:r>
              <a:rPr lang="en-US" smtClean="0"/>
              <a:t>Edit Master text styles</a:t>
            </a:r>
          </a:p>
        </p:txBody>
      </p:sp>
      <p:pic>
        <p:nvPicPr>
          <p:cNvPr id="17" name="Bild 16"/>
          <p:cNvPicPr>
            <a:picLocks noChangeAspect="1"/>
          </p:cNvPicPr>
          <p:nvPr userDrawn="1"/>
        </p:nvPicPr>
        <p:blipFill>
          <a:blip r:embed="rId13"/>
          <a:stretch>
            <a:fillRect/>
          </a:stretch>
        </p:blipFill>
        <p:spPr>
          <a:xfrm>
            <a:off x="8264237" y="259544"/>
            <a:ext cx="698500" cy="342900"/>
          </a:xfrm>
          <a:prstGeom prst="rect">
            <a:avLst/>
          </a:prstGeom>
        </p:spPr>
      </p:pic>
      <p:pic>
        <p:nvPicPr>
          <p:cNvPr id="13" name="Bild 15" descr="180126_hrv_ppt_logo_16zu9_trennfolie.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15282" y="4864558"/>
            <a:ext cx="1005383" cy="182880"/>
          </a:xfrm>
          <a:prstGeom prst="rect">
            <a:avLst/>
          </a:prstGeom>
        </p:spPr>
      </p:pic>
    </p:spTree>
    <p:extLst>
      <p:ext uri="{BB962C8B-B14F-4D97-AF65-F5344CB8AC3E}">
        <p14:creationId xmlns:p14="http://schemas.microsoft.com/office/powerpoint/2010/main" val="2609033417"/>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slide">
    <p:spTree>
      <p:nvGrpSpPr>
        <p:cNvPr id="1" name=""/>
        <p:cNvGrpSpPr/>
        <p:nvPr/>
      </p:nvGrpSpPr>
      <p:grpSpPr>
        <a:xfrm>
          <a:off x="0" y="0"/>
          <a:ext cx="0" cy="0"/>
          <a:chOff x="0" y="0"/>
          <a:chExt cx="0" cy="0"/>
        </a:xfrm>
      </p:grpSpPr>
      <p:pic>
        <p:nvPicPr>
          <p:cNvPr id="13" name="Grafik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38842" y="272822"/>
            <a:ext cx="916746" cy="343409"/>
          </a:xfrm>
          <a:prstGeom prst="rect">
            <a:avLst/>
          </a:prstGeom>
        </p:spPr>
      </p:pic>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243808464"/>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0057"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9" y="1192"/>
                        <a:ext cx="1587" cy="1190"/>
                      </a:xfrm>
                      <a:prstGeom prst="rect">
                        <a:avLst/>
                      </a:prstGeom>
                    </p:spPr>
                  </p:pic>
                </p:oleObj>
              </mc:Fallback>
            </mc:AlternateContent>
          </a:graphicData>
        </a:graphic>
      </p:graphicFrame>
      <p:sp>
        <p:nvSpPr>
          <p:cNvPr id="7174" name="VCT_Marker_ID_6161" hidden="1"/>
          <p:cNvSpPr>
            <a:spLocks noChangeArrowheads="1"/>
          </p:cNvSpPr>
          <p:nvPr>
            <p:custDataLst>
              <p:tags r:id="rId3"/>
            </p:custDataLst>
          </p:nvPr>
        </p:nvSpPr>
        <p:spPr bwMode="gray">
          <a:xfrm>
            <a:off x="1270000" y="95250"/>
            <a:ext cx="127000" cy="952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de-DE" dirty="0"/>
          </a:p>
        </p:txBody>
      </p:sp>
      <p:sp>
        <p:nvSpPr>
          <p:cNvPr id="7216" name="VCT_Backup_ID_7216" hidden="1"/>
          <p:cNvSpPr txBox="1">
            <a:spLocks noChangeArrowheads="1"/>
          </p:cNvSpPr>
          <p:nvPr>
            <p:custDataLst>
              <p:tags r:id="rId4"/>
            </p:custDataLst>
          </p:nvPr>
        </p:nvSpPr>
        <p:spPr bwMode="gray">
          <a:xfrm>
            <a:off x="471489" y="2872979"/>
            <a:ext cx="8416925" cy="778669"/>
          </a:xfrm>
          <a:prstGeom prst="rect">
            <a:avLst/>
          </a:prstGeom>
          <a:noFill/>
          <a:ln>
            <a:noFill/>
          </a:ln>
          <a:effectLst/>
          <a:extLst>
            <a:ext uri="{909E8E84-426E-40DD-AFC4-6F175D3DCCD1}">
              <a14:hiddenFill xmlns:a14="http://schemas.microsoft.com/office/drawing/2010/main">
                <a:solidFill>
                  <a:srgbClr val="00A6D6"/>
                </a:solidFill>
              </a14:hiddenFill>
            </a:ext>
            <a:ext uri="{91240B29-F687-4F45-9708-019B960494DF}">
              <a14:hiddenLine xmlns:a14="http://schemas.microsoft.com/office/drawing/2010/main" w="9525">
                <a:solidFill>
                  <a:srgbClr val="3E3E3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a:solidFill>
                  <a:schemeClr val="tx1"/>
                </a:solidFill>
                <a:latin typeface="Arial" charset="0"/>
              </a:defRPr>
            </a:lvl1pPr>
            <a:lvl2pPr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US" sz="3000" dirty="0">
                <a:solidFill>
                  <a:schemeClr val="accent2"/>
                </a:solidFill>
              </a:rPr>
              <a:t>Click to edit Master title style</a:t>
            </a:r>
            <a:endParaRPr lang="de-DE" sz="3000" dirty="0">
              <a:solidFill>
                <a:schemeClr val="accent2"/>
              </a:solidFill>
            </a:endParaRPr>
          </a:p>
        </p:txBody>
      </p:sp>
      <p:sp>
        <p:nvSpPr>
          <p:cNvPr id="7217" name="VCT_Backup_ID_7217" hidden="1"/>
          <p:cNvSpPr txBox="1">
            <a:spLocks noChangeArrowheads="1"/>
          </p:cNvSpPr>
          <p:nvPr>
            <p:custDataLst>
              <p:tags r:id="rId5"/>
            </p:custDataLst>
          </p:nvPr>
        </p:nvSpPr>
        <p:spPr bwMode="gray">
          <a:xfrm>
            <a:off x="468313" y="3705225"/>
            <a:ext cx="8420100" cy="702469"/>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a:defRPr>
                <a:solidFill>
                  <a:schemeClr val="tx1"/>
                </a:solidFill>
                <a:latin typeface="Arial" charset="0"/>
              </a:defRPr>
            </a:lvl1pPr>
            <a:lvl2pPr marL="344488" algn="l">
              <a:defRPr>
                <a:solidFill>
                  <a:schemeClr val="tx1"/>
                </a:solidFill>
                <a:latin typeface="Arial" charset="0"/>
              </a:defRPr>
            </a:lvl2pPr>
            <a:lvl3pPr marL="631825"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r>
              <a:rPr lang="en-US" sz="1800" b="1" dirty="0"/>
              <a:t>Enter Subtitle and Date Here</a:t>
            </a:r>
            <a:endParaRPr lang="de-DE" sz="1800" b="1" dirty="0"/>
          </a:p>
        </p:txBody>
      </p:sp>
      <p:graphicFrame>
        <p:nvGraphicFramePr>
          <p:cNvPr id="15" name="Object 3" hidden="1"/>
          <p:cNvGraphicFramePr>
            <a:graphicFrameLocks noChangeAspect="1"/>
          </p:cNvGraphicFramePr>
          <p:nvPr>
            <p:custDataLst>
              <p:tags r:id="rId6"/>
            </p:custDataLst>
            <p:extLst>
              <p:ext uri="{D42A27DB-BD31-4B8C-83A1-F6EECF244321}">
                <p14:modId xmlns:p14="http://schemas.microsoft.com/office/powerpoint/2010/main" val="1434992563"/>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0058"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4"/>
                      <a:stretch>
                        <a:fillRect/>
                      </a:stretch>
                    </p:blipFill>
                    <p:spPr>
                      <a:xfrm>
                        <a:off x="1589" y="1192"/>
                        <a:ext cx="1587" cy="1190"/>
                      </a:xfrm>
                      <a:prstGeom prst="rect">
                        <a:avLst/>
                      </a:prstGeom>
                    </p:spPr>
                  </p:pic>
                </p:oleObj>
              </mc:Fallback>
            </mc:AlternateContent>
          </a:graphicData>
        </a:graphic>
      </p:graphicFrame>
      <p:pic>
        <p:nvPicPr>
          <p:cNvPr id="16" name="Grafik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38842" y="272822"/>
            <a:ext cx="916746" cy="343409"/>
          </a:xfrm>
          <a:prstGeom prst="rect">
            <a:avLst/>
          </a:prstGeom>
        </p:spPr>
      </p:pic>
      <p:graphicFrame>
        <p:nvGraphicFramePr>
          <p:cNvPr id="17" name="Object 3" hidden="1"/>
          <p:cNvGraphicFramePr>
            <a:graphicFrameLocks noChangeAspect="1"/>
          </p:cNvGraphicFramePr>
          <p:nvPr userDrawn="1">
            <p:custDataLst>
              <p:tags r:id="rId7"/>
            </p:custDataLst>
            <p:extLst>
              <p:ext uri="{D42A27DB-BD31-4B8C-83A1-F6EECF244321}">
                <p14:modId xmlns:p14="http://schemas.microsoft.com/office/powerpoint/2010/main" val="1434992563"/>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0059"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4"/>
                      <a:stretch>
                        <a:fillRect/>
                      </a:stretch>
                    </p:blipFill>
                    <p:spPr>
                      <a:xfrm>
                        <a:off x="1589" y="1192"/>
                        <a:ext cx="1587" cy="1190"/>
                      </a:xfrm>
                      <a:prstGeom prst="rect">
                        <a:avLst/>
                      </a:prstGeom>
                    </p:spPr>
                  </p:pic>
                </p:oleObj>
              </mc:Fallback>
            </mc:AlternateContent>
          </a:graphicData>
        </a:graphic>
      </p:graphicFrame>
      <p:sp>
        <p:nvSpPr>
          <p:cNvPr id="20" name="Rectangle 4"/>
          <p:cNvSpPr>
            <a:spLocks noGrp="1" noChangeArrowheads="1"/>
          </p:cNvSpPr>
          <p:nvPr>
            <p:ph type="ctrTitle" sz="quarter"/>
            <p:custDataLst>
              <p:tags r:id="rId8"/>
            </p:custDataLst>
          </p:nvPr>
        </p:nvSpPr>
        <p:spPr bwMode="white">
          <a:xfrm>
            <a:off x="252413" y="1599913"/>
            <a:ext cx="8723312" cy="323165"/>
          </a:xfrm>
          <a:ln>
            <a:noFill/>
          </a:ln>
        </p:spPr>
        <p:txBody>
          <a:bodyPr wrap="none" tIns="0" rIns="0" bIns="0" anchor="t" anchorCtr="0">
            <a:noAutofit/>
          </a:bodyPr>
          <a:lstStyle>
            <a:lvl1pPr>
              <a:defRPr sz="2400" b="1">
                <a:solidFill>
                  <a:schemeClr val="accent2"/>
                </a:solidFill>
              </a:defRPr>
            </a:lvl1pPr>
          </a:lstStyle>
          <a:p>
            <a:pPr lvl="0"/>
            <a:r>
              <a:rPr lang="en-US" noProof="0" smtClean="0"/>
              <a:t>Click to edit Master title style</a:t>
            </a:r>
            <a:endParaRPr lang="de-DE" noProof="0" dirty="0" smtClean="0"/>
          </a:p>
        </p:txBody>
      </p:sp>
      <p:sp>
        <p:nvSpPr>
          <p:cNvPr id="21" name="Rectangle 7"/>
          <p:cNvSpPr>
            <a:spLocks noGrp="1" noChangeArrowheads="1"/>
          </p:cNvSpPr>
          <p:nvPr>
            <p:ph type="subTitle" idx="1"/>
            <p:custDataLst>
              <p:tags r:id="rId9"/>
            </p:custDataLst>
          </p:nvPr>
        </p:nvSpPr>
        <p:spPr bwMode="white">
          <a:xfrm>
            <a:off x="252413" y="1972513"/>
            <a:ext cx="8723312" cy="228524"/>
          </a:xfrm>
          <a:prstGeom prst="rect">
            <a:avLst/>
          </a:prstGeom>
          <a:ln w="9525" algn="ctr">
            <a:noFill/>
            <a:miter lim="800000"/>
            <a:headEnd/>
            <a:tailEnd/>
          </a:ln>
          <a:extLst>
            <a:ext uri="{909E8E84-426E-40DD-AFC4-6F175D3DCCD1}">
              <a14:hiddenFill xmlns:a14="http://schemas.microsoft.com/office/drawing/2010/main">
                <a:solidFill>
                  <a:srgbClr val="7889FB"/>
                </a:solidFill>
              </a14:hiddenFill>
            </a:ext>
          </a:extLst>
        </p:spPr>
        <p:txBody>
          <a:bodyPr wrap="none" rIns="0">
            <a:noAutofit/>
          </a:bodyPr>
          <a:lstStyle>
            <a:lvl1pPr marL="0" indent="0">
              <a:buFont typeface="Wingdings 3" pitchFamily="18" charset="2"/>
              <a:buNone/>
              <a:defRPr sz="1600" b="0">
                <a:solidFill>
                  <a:schemeClr val="tx1"/>
                </a:solidFill>
              </a:defRPr>
            </a:lvl1pPr>
          </a:lstStyle>
          <a:p>
            <a:pPr lvl="0"/>
            <a:r>
              <a:rPr lang="en-US" noProof="0" smtClean="0"/>
              <a:t>Click to edit Master subtitle style</a:t>
            </a:r>
            <a:endParaRPr lang="en-US" noProof="0" dirty="0" smtClean="0"/>
          </a:p>
        </p:txBody>
      </p:sp>
      <p:sp>
        <p:nvSpPr>
          <p:cNvPr id="22" name="Freeform 7"/>
          <p:cNvSpPr>
            <a:spLocks noChangeAspect="1"/>
          </p:cNvSpPr>
          <p:nvPr userDrawn="1">
            <p:custDataLst>
              <p:tags r:id="rId10"/>
            </p:custDataLst>
          </p:nvPr>
        </p:nvSpPr>
        <p:spPr bwMode="auto">
          <a:xfrm>
            <a:off x="73026" y="79822"/>
            <a:ext cx="9001124" cy="1223437"/>
          </a:xfrm>
          <a:custGeom>
            <a:avLst/>
            <a:gdLst>
              <a:gd name="connsiteX0" fmla="*/ 0 w 8801346"/>
              <a:gd name="connsiteY0" fmla="*/ 0 h 1633802"/>
              <a:gd name="connsiteX1" fmla="*/ 8801346 w 8801346"/>
              <a:gd name="connsiteY1" fmla="*/ 0 h 1633802"/>
              <a:gd name="connsiteX2" fmla="*/ 8801346 w 8801346"/>
              <a:gd name="connsiteY2" fmla="*/ 1282979 h 1633802"/>
              <a:gd name="connsiteX3" fmla="*/ 6110026 w 8801346"/>
              <a:gd name="connsiteY3" fmla="*/ 1282979 h 1633802"/>
              <a:gd name="connsiteX4" fmla="*/ 5963202 w 8801346"/>
              <a:gd name="connsiteY4" fmla="*/ 1282979 h 1633802"/>
              <a:gd name="connsiteX5" fmla="*/ 1444214 w 8801346"/>
              <a:gd name="connsiteY5" fmla="*/ 1282979 h 1633802"/>
              <a:gd name="connsiteX6" fmla="*/ 1519184 w 8801346"/>
              <a:gd name="connsiteY6" fmla="*/ 1633802 h 1633802"/>
              <a:gd name="connsiteX7" fmla="*/ 724255 w 8801346"/>
              <a:gd name="connsiteY7" fmla="*/ 1282979 h 1633802"/>
              <a:gd name="connsiteX8" fmla="*/ 0 w 8801346"/>
              <a:gd name="connsiteY8" fmla="*/ 1282979 h 1633802"/>
              <a:gd name="connsiteX9" fmla="*/ 0 w 8801346"/>
              <a:gd name="connsiteY9" fmla="*/ 0 h 1633802"/>
              <a:gd name="connsiteX0" fmla="*/ 0 w 8801346"/>
              <a:gd name="connsiteY0" fmla="*/ 0 h 1640956"/>
              <a:gd name="connsiteX1" fmla="*/ 8801346 w 8801346"/>
              <a:gd name="connsiteY1" fmla="*/ 0 h 1640956"/>
              <a:gd name="connsiteX2" fmla="*/ 8801346 w 8801346"/>
              <a:gd name="connsiteY2" fmla="*/ 1282979 h 1640956"/>
              <a:gd name="connsiteX3" fmla="*/ 6110026 w 8801346"/>
              <a:gd name="connsiteY3" fmla="*/ 1282979 h 1640956"/>
              <a:gd name="connsiteX4" fmla="*/ 5963202 w 8801346"/>
              <a:gd name="connsiteY4" fmla="*/ 1282979 h 1640956"/>
              <a:gd name="connsiteX5" fmla="*/ 1444214 w 8801346"/>
              <a:gd name="connsiteY5" fmla="*/ 1282979 h 1640956"/>
              <a:gd name="connsiteX6" fmla="*/ 1535879 w 8801346"/>
              <a:gd name="connsiteY6" fmla="*/ 1640956 h 1640956"/>
              <a:gd name="connsiteX7" fmla="*/ 724255 w 8801346"/>
              <a:gd name="connsiteY7" fmla="*/ 1282979 h 1640956"/>
              <a:gd name="connsiteX8" fmla="*/ 0 w 8801346"/>
              <a:gd name="connsiteY8" fmla="*/ 1282979 h 1640956"/>
              <a:gd name="connsiteX9" fmla="*/ 0 w 8801346"/>
              <a:gd name="connsiteY9" fmla="*/ 0 h 1640956"/>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44214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 name="connsiteX0" fmla="*/ 0 w 8801346"/>
              <a:gd name="connsiteY0" fmla="*/ 0 h 1633801"/>
              <a:gd name="connsiteX1" fmla="*/ 8801346 w 8801346"/>
              <a:gd name="connsiteY1" fmla="*/ 0 h 1633801"/>
              <a:gd name="connsiteX2" fmla="*/ 8801346 w 8801346"/>
              <a:gd name="connsiteY2" fmla="*/ 1282979 h 1633801"/>
              <a:gd name="connsiteX3" fmla="*/ 6110026 w 8801346"/>
              <a:gd name="connsiteY3" fmla="*/ 1282979 h 1633801"/>
              <a:gd name="connsiteX4" fmla="*/ 5963202 w 8801346"/>
              <a:gd name="connsiteY4" fmla="*/ 1282979 h 1633801"/>
              <a:gd name="connsiteX5" fmla="*/ 1423087 w 8801346"/>
              <a:gd name="connsiteY5" fmla="*/ 1282979 h 1633801"/>
              <a:gd name="connsiteX6" fmla="*/ 1512406 w 8801346"/>
              <a:gd name="connsiteY6" fmla="*/ 1633801 h 1633801"/>
              <a:gd name="connsiteX7" fmla="*/ 724255 w 8801346"/>
              <a:gd name="connsiteY7" fmla="*/ 1282979 h 1633801"/>
              <a:gd name="connsiteX8" fmla="*/ 0 w 8801346"/>
              <a:gd name="connsiteY8" fmla="*/ 1282979 h 1633801"/>
              <a:gd name="connsiteX9" fmla="*/ 0 w 8801346"/>
              <a:gd name="connsiteY9" fmla="*/ 0 h 163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1346" h="1633801">
                <a:moveTo>
                  <a:pt x="0" y="0"/>
                </a:moveTo>
                <a:lnTo>
                  <a:pt x="8801346" y="0"/>
                </a:lnTo>
                <a:lnTo>
                  <a:pt x="8801346" y="1282979"/>
                </a:lnTo>
                <a:lnTo>
                  <a:pt x="6110026" y="1282979"/>
                </a:lnTo>
                <a:lnTo>
                  <a:pt x="5963202" y="1282979"/>
                </a:lnTo>
                <a:lnTo>
                  <a:pt x="1423087" y="1282979"/>
                </a:lnTo>
                <a:lnTo>
                  <a:pt x="1512406" y="1633801"/>
                </a:lnTo>
                <a:lnTo>
                  <a:pt x="724255" y="1282979"/>
                </a:lnTo>
                <a:lnTo>
                  <a:pt x="0" y="1282979"/>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de-DE"/>
          </a:p>
        </p:txBody>
      </p:sp>
      <p:pic>
        <p:nvPicPr>
          <p:cNvPr id="18" name="Bild 21"/>
          <p:cNvPicPr>
            <a:picLocks noChangeAspect="1"/>
          </p:cNvPicPr>
          <p:nvPr userDrawn="1"/>
        </p:nvPicPr>
        <p:blipFill>
          <a:blip r:embed="rId17"/>
          <a:stretch>
            <a:fillRect/>
          </a:stretch>
        </p:blipFill>
        <p:spPr>
          <a:xfrm>
            <a:off x="8264237" y="259544"/>
            <a:ext cx="698500" cy="342900"/>
          </a:xfrm>
          <a:prstGeom prst="rect">
            <a:avLst/>
          </a:prstGeom>
        </p:spPr>
      </p:pic>
      <p:pic>
        <p:nvPicPr>
          <p:cNvPr id="23" name="Bild 15" descr="180126_hrv_ppt_logo_16zu9_trennfolie.jp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015282" y="4864558"/>
            <a:ext cx="1005383" cy="182880"/>
          </a:xfrm>
          <a:prstGeom prst="rect">
            <a:avLst/>
          </a:prstGeom>
        </p:spPr>
      </p:pic>
    </p:spTree>
    <p:extLst>
      <p:ext uri="{BB962C8B-B14F-4D97-AF65-F5344CB8AC3E}">
        <p14:creationId xmlns:p14="http://schemas.microsoft.com/office/powerpoint/2010/main" val="318480035"/>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extplatzhalter 5"/>
          <p:cNvSpPr>
            <a:spLocks noGrp="1"/>
          </p:cNvSpPr>
          <p:nvPr>
            <p:ph type="body" sz="quarter" idx="13"/>
          </p:nvPr>
        </p:nvSpPr>
        <p:spPr>
          <a:xfrm>
            <a:off x="254000" y="1012500"/>
            <a:ext cx="8820150" cy="1560427"/>
          </a:xfrm>
        </p:spPr>
        <p:txBody>
          <a:bodyPr vert="horz" wrap="square" lIns="0" tIns="0" rIns="0" bIns="0" rtlCol="0">
            <a:spAutoFit/>
          </a:bodyPr>
          <a:lstStyle>
            <a:lvl1pPr marL="268288" indent="-268288">
              <a:buFont typeface="Wingdings 3" pitchFamily="18" charset="2"/>
              <a:buChar char=""/>
              <a:defRPr lang="de-DE" smtClean="0"/>
            </a:lvl1pPr>
            <a:lvl2pPr>
              <a:defRPr lang="de-DE" smtClean="0"/>
            </a:lvl2pPr>
            <a:lvl3pPr marL="658800" indent="-212400">
              <a:buFont typeface="Arial Black" pitchFamily="34" charset="0"/>
              <a:buChar char="−"/>
              <a:defRPr lang="de-DE" smtClean="0"/>
            </a:lvl3pPr>
            <a:lvl4pPr>
              <a:defRPr lang="de-DE" smtClean="0"/>
            </a:lvl4pPr>
            <a:lvl5pPr>
              <a:defRPr lang="de-DE"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7"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sp>
        <p:nvSpPr>
          <p:cNvPr id="8" name="Foliennummernplatzhalter 4"/>
          <p:cNvSpPr>
            <a:spLocks noGrp="1"/>
          </p:cNvSpPr>
          <p:nvPr>
            <p:ph type="sldNum" sz="quarter" idx="11"/>
          </p:nvPr>
        </p:nvSpPr>
        <p:spPr>
          <a:xfrm>
            <a:off x="243621" y="4956039"/>
            <a:ext cx="381000" cy="170100"/>
          </a:xfrm>
          <a:prstGeom prst="rect">
            <a:avLst/>
          </a:prstGeom>
          <a:ln>
            <a:no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10"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en-GB" smtClean="0"/>
              <a:t>A new framework for longevity index covers</a:t>
            </a:r>
            <a:endParaRPr lang="de-DE"/>
          </a:p>
        </p:txBody>
      </p:sp>
    </p:spTree>
    <p:extLst>
      <p:ext uri="{BB962C8B-B14F-4D97-AF65-F5344CB8AC3E}">
        <p14:creationId xmlns:p14="http://schemas.microsoft.com/office/powerpoint/2010/main" val="4217527160"/>
      </p:ext>
    </p:extLst>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eft and right">
    <p:spTree>
      <p:nvGrpSpPr>
        <p:cNvPr id="1" name=""/>
        <p:cNvGrpSpPr/>
        <p:nvPr/>
      </p:nvGrpSpPr>
      <p:grpSpPr>
        <a:xfrm>
          <a:off x="0" y="0"/>
          <a:ext cx="0" cy="0"/>
          <a:chOff x="0" y="0"/>
          <a:chExt cx="0" cy="0"/>
        </a:xfrm>
      </p:grpSpPr>
      <p:sp>
        <p:nvSpPr>
          <p:cNvPr id="7"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sp>
        <p:nvSpPr>
          <p:cNvPr id="8" name="Textplatzhalter 5"/>
          <p:cNvSpPr>
            <a:spLocks noGrp="1"/>
          </p:cNvSpPr>
          <p:nvPr>
            <p:ph type="body" sz="quarter" idx="13"/>
          </p:nvPr>
        </p:nvSpPr>
        <p:spPr>
          <a:xfrm>
            <a:off x="243620" y="1006713"/>
            <a:ext cx="4140000" cy="1729704"/>
          </a:xfrm>
          <a:ln>
            <a:noFill/>
          </a:ln>
        </p:spPr>
        <p:txBody>
          <a:bodyPr vert="horz" wrap="square" lIns="0" tIns="0" rIns="0" bIns="0" rtlCol="0">
            <a:spAutoFit/>
          </a:bodyPr>
          <a:lstStyle>
            <a:lvl1pPr marL="268288" indent="-268288">
              <a:buFont typeface="Wingdings 3" pitchFamily="18" charset="2"/>
              <a:buChar char=""/>
              <a:defRPr lang="de-DE" smtClean="0"/>
            </a:lvl1pPr>
            <a:lvl2pPr>
              <a:defRPr lang="de-DE" smtClean="0"/>
            </a:lvl2pPr>
            <a:lvl3pPr marL="658800" indent="-212400">
              <a:buFont typeface="Arial Black" pitchFamily="34" charset="0"/>
              <a:buChar char="−"/>
              <a:defRPr lang="de-DE" smtClean="0"/>
            </a:lvl3pPr>
            <a:lvl4pPr>
              <a:defRPr lang="de-DE" smtClean="0"/>
            </a:lvl4pPr>
            <a:lvl5pPr>
              <a:defRPr lang="de-DE"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1" name="Textplatzhalter 5"/>
          <p:cNvSpPr>
            <a:spLocks noGrp="1"/>
          </p:cNvSpPr>
          <p:nvPr>
            <p:ph type="body" sz="quarter" idx="14"/>
          </p:nvPr>
        </p:nvSpPr>
        <p:spPr>
          <a:xfrm>
            <a:off x="4934150" y="1014154"/>
            <a:ext cx="4140000" cy="1729704"/>
          </a:xfrm>
          <a:ln>
            <a:noFill/>
          </a:ln>
        </p:spPr>
        <p:txBody>
          <a:bodyPr vert="horz" wrap="square" lIns="0" tIns="0" rIns="0" bIns="0" rtlCol="0">
            <a:spAutoFit/>
          </a:bodyPr>
          <a:lstStyle>
            <a:lvl1pPr marL="268288" indent="-268288">
              <a:buFont typeface="Wingdings 3" pitchFamily="18" charset="2"/>
              <a:buChar char=""/>
              <a:defRPr lang="de-DE" smtClean="0"/>
            </a:lvl1pPr>
            <a:lvl2pPr>
              <a:defRPr lang="de-DE" smtClean="0"/>
            </a:lvl2pPr>
            <a:lvl3pPr marL="658800" indent="-212400">
              <a:buFont typeface="Arial Black" pitchFamily="34" charset="0"/>
              <a:buChar char="−"/>
              <a:defRPr lang="de-DE" smtClean="0"/>
            </a:lvl3pPr>
            <a:lvl4pPr>
              <a:defRPr lang="de-DE" smtClean="0"/>
            </a:lvl4pPr>
            <a:lvl5pPr>
              <a:defRPr lang="de-DE"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4" name="Foliennummernplatzhalter 4"/>
          <p:cNvSpPr>
            <a:spLocks noGrp="1"/>
          </p:cNvSpPr>
          <p:nvPr>
            <p:ph type="sldNum" sz="quarter" idx="11"/>
          </p:nvPr>
        </p:nvSpPr>
        <p:spPr>
          <a:xfrm>
            <a:off x="243621" y="4956039"/>
            <a:ext cx="381000" cy="170100"/>
          </a:xfrm>
          <a:prstGeom prst="rect">
            <a:avLst/>
          </a:prstGeom>
          <a:ln>
            <a:solidFill>
              <a:srgbClr val="FF0000"/>
            </a:solid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15"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en-GB" smtClean="0"/>
              <a:t>A new framework for longevity index covers</a:t>
            </a:r>
            <a:endParaRPr lang="de-DE" dirty="0"/>
          </a:p>
        </p:txBody>
      </p:sp>
    </p:spTree>
    <p:extLst>
      <p:ext uri="{BB962C8B-B14F-4D97-AF65-F5344CB8AC3E}">
        <p14:creationId xmlns:p14="http://schemas.microsoft.com/office/powerpoint/2010/main" val="3784642631"/>
      </p:ext>
    </p:extLst>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Foliennummernplatzhalter 4"/>
          <p:cNvSpPr>
            <a:spLocks noGrp="1"/>
          </p:cNvSpPr>
          <p:nvPr>
            <p:ph type="sldNum" sz="quarter" idx="11"/>
          </p:nvPr>
        </p:nvSpPr>
        <p:spPr>
          <a:xfrm>
            <a:off x="243621" y="4956039"/>
            <a:ext cx="381000" cy="170100"/>
          </a:xfrm>
          <a:prstGeom prst="rect">
            <a:avLst/>
          </a:prstGeom>
          <a:ln>
            <a:no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15"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en-GB" smtClean="0"/>
              <a:t>A new framework for longevity index covers</a:t>
            </a:r>
            <a:endParaRPr lang="de-DE"/>
          </a:p>
        </p:txBody>
      </p:sp>
      <p:sp>
        <p:nvSpPr>
          <p:cNvPr id="16"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spTree>
    <p:extLst>
      <p:ext uri="{BB962C8B-B14F-4D97-AF65-F5344CB8AC3E}">
        <p14:creationId xmlns:p14="http://schemas.microsoft.com/office/powerpoint/2010/main" val="3244953143"/>
      </p:ext>
    </p:extLst>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fullsize">
    <p:spTree>
      <p:nvGrpSpPr>
        <p:cNvPr id="1" name=""/>
        <p:cNvGrpSpPr/>
        <p:nvPr/>
      </p:nvGrpSpPr>
      <p:grpSpPr>
        <a:xfrm>
          <a:off x="0" y="0"/>
          <a:ext cx="0" cy="0"/>
          <a:chOff x="0" y="0"/>
          <a:chExt cx="0" cy="0"/>
        </a:xfrm>
      </p:grpSpPr>
      <p:sp>
        <p:nvSpPr>
          <p:cNvPr id="9" name="Foliennummernplatzhalter 4"/>
          <p:cNvSpPr>
            <a:spLocks noGrp="1"/>
          </p:cNvSpPr>
          <p:nvPr>
            <p:ph type="sldNum" sz="quarter" idx="11"/>
          </p:nvPr>
        </p:nvSpPr>
        <p:spPr>
          <a:xfrm>
            <a:off x="243621" y="4956039"/>
            <a:ext cx="381000" cy="170100"/>
          </a:xfrm>
          <a:prstGeom prst="rect">
            <a:avLst/>
          </a:prstGeom>
          <a:ln>
            <a:no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13"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en-GB" smtClean="0"/>
              <a:t>A new framework for longevity index covers</a:t>
            </a:r>
            <a:endParaRPr lang="de-DE"/>
          </a:p>
        </p:txBody>
      </p:sp>
      <p:sp>
        <p:nvSpPr>
          <p:cNvPr id="14"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cxnSp>
        <p:nvCxnSpPr>
          <p:cNvPr id="16" name="Gerade Verbindung 9"/>
          <p:cNvCxnSpPr/>
          <p:nvPr userDrawn="1"/>
        </p:nvCxnSpPr>
        <p:spPr bwMode="auto">
          <a:xfrm>
            <a:off x="252413" y="1261735"/>
            <a:ext cx="8821737"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Diagrammplatzhalter 3"/>
          <p:cNvSpPr>
            <a:spLocks noGrp="1"/>
          </p:cNvSpPr>
          <p:nvPr>
            <p:ph type="chart" sz="quarter" idx="16"/>
          </p:nvPr>
        </p:nvSpPr>
        <p:spPr>
          <a:xfrm>
            <a:off x="252413" y="1412081"/>
            <a:ext cx="8821737" cy="3076576"/>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dirty="0"/>
          </a:p>
        </p:txBody>
      </p:sp>
      <p:sp>
        <p:nvSpPr>
          <p:cNvPr id="18" name="Textplatzhalter 12"/>
          <p:cNvSpPr>
            <a:spLocks noGrp="1"/>
          </p:cNvSpPr>
          <p:nvPr>
            <p:ph type="body" sz="quarter" idx="17" hasCustomPrompt="1"/>
          </p:nvPr>
        </p:nvSpPr>
        <p:spPr>
          <a:xfrm>
            <a:off x="243621" y="1029862"/>
            <a:ext cx="6966305" cy="210827"/>
          </a:xfrm>
          <a:noFill/>
          <a:ln>
            <a:noFill/>
          </a:ln>
        </p:spPr>
        <p:txBody>
          <a:bodyPr wrap="none"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19" name="Textplatzhalter 12"/>
          <p:cNvSpPr>
            <a:spLocks noGrp="1"/>
          </p:cNvSpPr>
          <p:nvPr>
            <p:ph type="body" sz="quarter" idx="18" hasCustomPrompt="1"/>
          </p:nvPr>
        </p:nvSpPr>
        <p:spPr>
          <a:xfrm>
            <a:off x="7700535" y="1029862"/>
            <a:ext cx="1368846" cy="210827"/>
          </a:xfrm>
          <a:noFill/>
          <a:ln>
            <a:noFill/>
          </a:ln>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spTree>
    <p:extLst>
      <p:ext uri="{BB962C8B-B14F-4D97-AF65-F5344CB8AC3E}">
        <p14:creationId xmlns:p14="http://schemas.microsoft.com/office/powerpoint/2010/main" val="2068075756"/>
      </p:ext>
    </p:extLst>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left and right">
    <p:spTree>
      <p:nvGrpSpPr>
        <p:cNvPr id="1" name=""/>
        <p:cNvGrpSpPr/>
        <p:nvPr/>
      </p:nvGrpSpPr>
      <p:grpSpPr>
        <a:xfrm>
          <a:off x="0" y="0"/>
          <a:ext cx="0" cy="0"/>
          <a:chOff x="0" y="0"/>
          <a:chExt cx="0" cy="0"/>
        </a:xfrm>
      </p:grpSpPr>
      <p:sp>
        <p:nvSpPr>
          <p:cNvPr id="18" name="Foliennummernplatzhalter 4"/>
          <p:cNvSpPr>
            <a:spLocks noGrp="1"/>
          </p:cNvSpPr>
          <p:nvPr>
            <p:ph type="sldNum" sz="quarter" idx="11"/>
          </p:nvPr>
        </p:nvSpPr>
        <p:spPr>
          <a:xfrm>
            <a:off x="243621" y="4956039"/>
            <a:ext cx="381000" cy="170100"/>
          </a:xfrm>
          <a:prstGeom prst="rect">
            <a:avLst/>
          </a:prstGeom>
          <a:ln>
            <a:no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19"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en-GB" smtClean="0"/>
              <a:t>A new framework for longevity index covers</a:t>
            </a:r>
            <a:endParaRPr lang="de-DE"/>
          </a:p>
        </p:txBody>
      </p:sp>
      <p:cxnSp>
        <p:nvCxnSpPr>
          <p:cNvPr id="21" name="Gerade Verbindung 9"/>
          <p:cNvCxnSpPr/>
          <p:nvPr userDrawn="1"/>
        </p:nvCxnSpPr>
        <p:spPr bwMode="auto">
          <a:xfrm>
            <a:off x="252413" y="1263135"/>
            <a:ext cx="4248150"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Diagrammplatzhalter 3"/>
          <p:cNvSpPr>
            <a:spLocks noGrp="1"/>
          </p:cNvSpPr>
          <p:nvPr>
            <p:ph type="chart" sz="quarter" idx="16"/>
          </p:nvPr>
        </p:nvSpPr>
        <p:spPr>
          <a:xfrm>
            <a:off x="252413" y="1412081"/>
            <a:ext cx="4248151" cy="3076576"/>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a:p>
        </p:txBody>
      </p:sp>
      <p:sp>
        <p:nvSpPr>
          <p:cNvPr id="23" name="Textplatzhalter 12"/>
          <p:cNvSpPr>
            <a:spLocks noGrp="1"/>
          </p:cNvSpPr>
          <p:nvPr>
            <p:ph type="body" sz="quarter" idx="17" hasCustomPrompt="1"/>
          </p:nvPr>
        </p:nvSpPr>
        <p:spPr>
          <a:xfrm>
            <a:off x="243620" y="1031002"/>
            <a:ext cx="3149881" cy="210827"/>
          </a:xfrm>
          <a:noFill/>
          <a:ln>
            <a:noFill/>
          </a:ln>
        </p:spPr>
        <p:txBody>
          <a:bodyPr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24" name="Textplatzhalter 12"/>
          <p:cNvSpPr>
            <a:spLocks noGrp="1"/>
          </p:cNvSpPr>
          <p:nvPr>
            <p:ph type="body" sz="quarter" idx="18" hasCustomPrompt="1"/>
          </p:nvPr>
        </p:nvSpPr>
        <p:spPr>
          <a:xfrm>
            <a:off x="3635896" y="1031002"/>
            <a:ext cx="864667" cy="210827"/>
          </a:xfrm>
          <a:noFill/>
          <a:ln>
            <a:noFill/>
          </a:ln>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sp>
        <p:nvSpPr>
          <p:cNvPr id="25" name="Diagrammplatzhalter 3"/>
          <p:cNvSpPr>
            <a:spLocks noGrp="1"/>
          </p:cNvSpPr>
          <p:nvPr>
            <p:ph type="chart" sz="quarter" idx="19"/>
          </p:nvPr>
        </p:nvSpPr>
        <p:spPr>
          <a:xfrm>
            <a:off x="4876800" y="1412081"/>
            <a:ext cx="4197350" cy="3076576"/>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a:p>
        </p:txBody>
      </p:sp>
      <p:cxnSp>
        <p:nvCxnSpPr>
          <p:cNvPr id="26" name="Gerade Verbindung 13"/>
          <p:cNvCxnSpPr/>
          <p:nvPr userDrawn="1"/>
        </p:nvCxnSpPr>
        <p:spPr bwMode="auto">
          <a:xfrm>
            <a:off x="4893970" y="1263135"/>
            <a:ext cx="4180180"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platzhalter 12"/>
          <p:cNvSpPr>
            <a:spLocks noGrp="1"/>
          </p:cNvSpPr>
          <p:nvPr>
            <p:ph type="body" sz="quarter" idx="20" hasCustomPrompt="1"/>
          </p:nvPr>
        </p:nvSpPr>
        <p:spPr>
          <a:xfrm>
            <a:off x="4876800" y="1031002"/>
            <a:ext cx="3149881" cy="210827"/>
          </a:xfrm>
          <a:noFill/>
          <a:ln>
            <a:noFill/>
          </a:ln>
        </p:spPr>
        <p:txBody>
          <a:bodyPr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28" name="Textplatzhalter 12"/>
          <p:cNvSpPr>
            <a:spLocks noGrp="1"/>
          </p:cNvSpPr>
          <p:nvPr>
            <p:ph type="body" sz="quarter" idx="21" hasCustomPrompt="1"/>
          </p:nvPr>
        </p:nvSpPr>
        <p:spPr>
          <a:xfrm>
            <a:off x="8206106" y="1031002"/>
            <a:ext cx="864667" cy="210827"/>
          </a:xfrm>
          <a:noFill/>
          <a:ln>
            <a:noFill/>
          </a:ln>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sp>
        <p:nvSpPr>
          <p:cNvPr id="29"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spTree>
    <p:extLst>
      <p:ext uri="{BB962C8B-B14F-4D97-AF65-F5344CB8AC3E}">
        <p14:creationId xmlns:p14="http://schemas.microsoft.com/office/powerpoint/2010/main" val="3067532154"/>
      </p:ext>
    </p:extLst>
  </p:cSld>
  <p:clrMapOvr>
    <a:masterClrMapping/>
  </p:clrMapOvr>
  <p:transition spd="slow"/>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left / Text right 01">
    <p:spTree>
      <p:nvGrpSpPr>
        <p:cNvPr id="1" name=""/>
        <p:cNvGrpSpPr/>
        <p:nvPr/>
      </p:nvGrpSpPr>
      <p:grpSpPr>
        <a:xfrm>
          <a:off x="0" y="0"/>
          <a:ext cx="0" cy="0"/>
          <a:chOff x="0" y="0"/>
          <a:chExt cx="0" cy="0"/>
        </a:xfrm>
      </p:grpSpPr>
      <p:sp>
        <p:nvSpPr>
          <p:cNvPr id="12" name="Foliennummernplatzhalter 4"/>
          <p:cNvSpPr>
            <a:spLocks noGrp="1"/>
          </p:cNvSpPr>
          <p:nvPr>
            <p:ph type="sldNum" sz="quarter" idx="11"/>
          </p:nvPr>
        </p:nvSpPr>
        <p:spPr>
          <a:xfrm>
            <a:off x="243621" y="4956039"/>
            <a:ext cx="381000" cy="170100"/>
          </a:xfrm>
          <a:prstGeom prst="rect">
            <a:avLst/>
          </a:prstGeom>
          <a:ln>
            <a:noFill/>
          </a:ln>
        </p:spPr>
        <p:txBody>
          <a:bodyPr anchor="b"/>
          <a:lstStyle>
            <a:lvl1pPr>
              <a:defRPr sz="800">
                <a:solidFill>
                  <a:srgbClr val="796E6B"/>
                </a:solidFill>
              </a:defRPr>
            </a:lvl1pPr>
          </a:lstStyle>
          <a:p>
            <a:fld id="{D2E93386-642E-403F-9299-29B2788FE86B}" type="slidenum">
              <a:rPr lang="de-DE" smtClean="0"/>
              <a:pPr/>
              <a:t>‹#›</a:t>
            </a:fld>
            <a:endParaRPr lang="de-DE" dirty="0"/>
          </a:p>
        </p:txBody>
      </p:sp>
      <p:sp>
        <p:nvSpPr>
          <p:cNvPr id="15"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en-GB" smtClean="0"/>
              <a:t>A new framework for longevity index covers</a:t>
            </a:r>
            <a:endParaRPr lang="de-DE"/>
          </a:p>
        </p:txBody>
      </p:sp>
      <p:cxnSp>
        <p:nvCxnSpPr>
          <p:cNvPr id="17" name="Gerade Verbindung 9"/>
          <p:cNvCxnSpPr/>
          <p:nvPr userDrawn="1"/>
        </p:nvCxnSpPr>
        <p:spPr bwMode="auto">
          <a:xfrm>
            <a:off x="252413" y="1261735"/>
            <a:ext cx="5639101" cy="0"/>
          </a:xfrm>
          <a:prstGeom prst="line">
            <a:avLst/>
          </a:prstGeom>
          <a:solidFill>
            <a:schemeClr val="bg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Diagrammplatzhalter 3"/>
          <p:cNvSpPr>
            <a:spLocks noGrp="1"/>
          </p:cNvSpPr>
          <p:nvPr>
            <p:ph type="chart" sz="quarter" idx="16"/>
          </p:nvPr>
        </p:nvSpPr>
        <p:spPr>
          <a:xfrm>
            <a:off x="247582" y="1412081"/>
            <a:ext cx="5644229" cy="3076575"/>
          </a:xfrm>
          <a:ln>
            <a:noFill/>
          </a:ln>
        </p:spPr>
        <p:txBody>
          <a:bodyPr>
            <a:noAutofit/>
          </a:bodyPr>
          <a:lstStyle>
            <a:lvl1pPr marL="0" indent="0">
              <a:lnSpc>
                <a:spcPct val="100000"/>
              </a:lnSpc>
              <a:spcBef>
                <a:spcPts val="0"/>
              </a:spcBef>
              <a:buNone/>
              <a:defRPr sz="1600"/>
            </a:lvl1pPr>
          </a:lstStyle>
          <a:p>
            <a:r>
              <a:rPr lang="en-US" smtClean="0"/>
              <a:t>Click icon to add chart</a:t>
            </a:r>
            <a:endParaRPr lang="de-DE" dirty="0"/>
          </a:p>
        </p:txBody>
      </p:sp>
      <p:sp>
        <p:nvSpPr>
          <p:cNvPr id="19" name="Textplatzhalter 12"/>
          <p:cNvSpPr>
            <a:spLocks noGrp="1"/>
          </p:cNvSpPr>
          <p:nvPr>
            <p:ph type="body" sz="quarter" idx="17" hasCustomPrompt="1"/>
          </p:nvPr>
        </p:nvSpPr>
        <p:spPr>
          <a:xfrm>
            <a:off x="244076" y="1029862"/>
            <a:ext cx="4139659" cy="210827"/>
          </a:xfrm>
          <a:noFill/>
          <a:ln>
            <a:noFill/>
          </a:ln>
        </p:spPr>
        <p:txBody>
          <a:bodyPr anchor="ctr" anchorCtr="0">
            <a:noAutofit/>
          </a:bodyPr>
          <a:lstStyle>
            <a:lvl1pPr marL="0" indent="0">
              <a:spcBef>
                <a:spcPts val="0"/>
              </a:spcBef>
              <a:buNone/>
              <a:defRPr sz="1400" b="1"/>
            </a:lvl1pPr>
          </a:lstStyle>
          <a:p>
            <a:pPr lvl="0"/>
            <a:r>
              <a:rPr lang="de-DE" dirty="0" err="1" smtClean="0"/>
              <a:t>Placeholder</a:t>
            </a:r>
            <a:r>
              <a:rPr lang="de-DE" dirty="0" smtClean="0"/>
              <a:t> </a:t>
            </a:r>
            <a:r>
              <a:rPr lang="de-DE" dirty="0" err="1" smtClean="0"/>
              <a:t>chart</a:t>
            </a:r>
            <a:r>
              <a:rPr lang="de-DE" dirty="0" smtClean="0"/>
              <a:t> title</a:t>
            </a:r>
            <a:endParaRPr lang="de-DE" dirty="0"/>
          </a:p>
        </p:txBody>
      </p:sp>
      <p:sp>
        <p:nvSpPr>
          <p:cNvPr id="20" name="Textplatzhalter 12"/>
          <p:cNvSpPr>
            <a:spLocks noGrp="1"/>
          </p:cNvSpPr>
          <p:nvPr>
            <p:ph type="body" sz="quarter" idx="18" hasCustomPrompt="1"/>
          </p:nvPr>
        </p:nvSpPr>
        <p:spPr>
          <a:xfrm>
            <a:off x="4529787" y="1029862"/>
            <a:ext cx="1368846" cy="210827"/>
          </a:xfrm>
          <a:noFill/>
        </p:spPr>
        <p:txBody>
          <a:bodyPr wrap="none" anchor="ctr" anchorCtr="0">
            <a:noAutofit/>
          </a:bodyPr>
          <a:lstStyle>
            <a:lvl1pPr marL="0" indent="0" algn="r">
              <a:spcBef>
                <a:spcPts val="0"/>
              </a:spcBef>
              <a:buNone/>
              <a:defRPr sz="1400" b="0"/>
            </a:lvl1pPr>
          </a:lstStyle>
          <a:p>
            <a:pPr lvl="0"/>
            <a:r>
              <a:rPr lang="de-DE" dirty="0" smtClean="0"/>
              <a:t>in XY</a:t>
            </a:r>
            <a:endParaRPr lang="de-DE" dirty="0"/>
          </a:p>
        </p:txBody>
      </p:sp>
      <p:sp>
        <p:nvSpPr>
          <p:cNvPr id="21" name="Textplatzhalter 5"/>
          <p:cNvSpPr>
            <a:spLocks noGrp="1"/>
          </p:cNvSpPr>
          <p:nvPr>
            <p:ph type="body" sz="quarter" idx="19"/>
          </p:nvPr>
        </p:nvSpPr>
        <p:spPr>
          <a:xfrm>
            <a:off x="6228185" y="1412081"/>
            <a:ext cx="2845965" cy="3076575"/>
          </a:xfrm>
          <a:ln>
            <a:noFill/>
          </a:ln>
        </p:spPr>
        <p:txBody>
          <a:bodyPr>
            <a:noAutofit/>
          </a:bodyPr>
          <a:lstStyle>
            <a:lvl1pPr>
              <a:defRPr sz="1400"/>
            </a:lvl1pPr>
            <a:lvl2pPr>
              <a:defRPr sz="1200"/>
            </a:lvl2pPr>
            <a:lvl3pPr>
              <a:defRPr sz="1000"/>
            </a:lvl3pPr>
            <a:lvl4pPr>
              <a:defRPr sz="14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2" name="Titel 1"/>
          <p:cNvSpPr>
            <a:spLocks noGrp="1"/>
          </p:cNvSpPr>
          <p:nvPr>
            <p:ph type="title"/>
          </p:nvPr>
        </p:nvSpPr>
        <p:spPr>
          <a:xfrm>
            <a:off x="249407" y="266400"/>
            <a:ext cx="8726318" cy="253916"/>
          </a:xfr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lvl1pPr>
              <a:defRPr lang="de-DE" dirty="0"/>
            </a:lvl1pPr>
          </a:lstStyle>
          <a:p>
            <a:pPr lvl="0"/>
            <a:r>
              <a:rPr lang="en-US" smtClean="0"/>
              <a:t>Click to edit Master title style</a:t>
            </a:r>
            <a:endParaRPr lang="de-DE" dirty="0"/>
          </a:p>
        </p:txBody>
      </p:sp>
    </p:spTree>
    <p:extLst>
      <p:ext uri="{BB962C8B-B14F-4D97-AF65-F5344CB8AC3E}">
        <p14:creationId xmlns:p14="http://schemas.microsoft.com/office/powerpoint/2010/main" val="3754397783"/>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Freeform 6"/>
          <p:cNvSpPr>
            <a:spLocks noChangeAspect="1"/>
          </p:cNvSpPr>
          <p:nvPr/>
        </p:nvSpPr>
        <p:spPr bwMode="auto">
          <a:xfrm>
            <a:off x="69743" y="260350"/>
            <a:ext cx="9004407" cy="610906"/>
          </a:xfrm>
          <a:custGeom>
            <a:avLst/>
            <a:gdLst/>
            <a:ahLst/>
            <a:cxnLst/>
            <a:rect l="l" t="t" r="r" b="b"/>
            <a:pathLst>
              <a:path w="8858250" h="868435">
                <a:moveTo>
                  <a:pt x="0" y="0"/>
                </a:moveTo>
                <a:lnTo>
                  <a:pt x="8858250" y="0"/>
                </a:lnTo>
                <a:lnTo>
                  <a:pt x="8858250" y="867438"/>
                </a:lnTo>
                <a:lnTo>
                  <a:pt x="6149529" y="867438"/>
                </a:lnTo>
                <a:lnTo>
                  <a:pt x="6001756" y="867438"/>
                </a:lnTo>
                <a:lnTo>
                  <a:pt x="1434348" y="867438"/>
                </a:lnTo>
                <a:lnTo>
                  <a:pt x="1434509" y="868435"/>
                </a:lnTo>
                <a:lnTo>
                  <a:pt x="707417" y="868435"/>
                </a:lnTo>
                <a:lnTo>
                  <a:pt x="704973" y="867438"/>
                </a:lnTo>
                <a:lnTo>
                  <a:pt x="0" y="867438"/>
                </a:lnTo>
                <a:close/>
              </a:path>
            </a:pathLst>
          </a:custGeom>
          <a:solidFill>
            <a:schemeClr val="accent6">
              <a:lumMod val="20000"/>
              <a:lumOff val="80000"/>
            </a:schemeClr>
          </a:solidFill>
          <a:ln w="317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R="0" lvl="0" indent="0" fontAlgn="base">
              <a:lnSpc>
                <a:spcPct val="100000"/>
              </a:lnSpc>
              <a:spcBef>
                <a:spcPct val="0"/>
              </a:spcBef>
              <a:spcAft>
                <a:spcPct val="0"/>
              </a:spcAft>
              <a:buClrTx/>
              <a:buSzTx/>
              <a:buFontTx/>
              <a:buNone/>
              <a:tabLst/>
            </a:pPr>
            <a:endParaRPr kumimoji="0" lang="de-DE" sz="2000" b="0" i="0" u="none" strike="noStrike" kern="0" cap="none" spc="0" normalizeH="0" baseline="0" dirty="0">
              <a:ln>
                <a:noFill/>
              </a:ln>
              <a:solidFill>
                <a:srgbClr val="FFFFFF"/>
              </a:solidFill>
              <a:effectLst/>
              <a:uLnTx/>
              <a:uFillTx/>
              <a:latin typeface="Arial" charset="0"/>
            </a:endParaRPr>
          </a:p>
        </p:txBody>
      </p:sp>
      <p:sp>
        <p:nvSpPr>
          <p:cNvPr id="6148" name="VCT_Marker_ID_3095" hidden="1"/>
          <p:cNvSpPr>
            <a:spLocks noChangeArrowheads="1"/>
          </p:cNvSpPr>
          <p:nvPr>
            <p:custDataLst>
              <p:tags r:id="rId16"/>
            </p:custDataLst>
          </p:nvPr>
        </p:nvSpPr>
        <p:spPr bwMode="gray">
          <a:xfrm>
            <a:off x="1270000" y="95250"/>
            <a:ext cx="127000" cy="952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GB" dirty="0"/>
          </a:p>
        </p:txBody>
      </p:sp>
      <p:sp>
        <p:nvSpPr>
          <p:cNvPr id="6150" name="Rectangle 6"/>
          <p:cNvSpPr>
            <a:spLocks noGrp="1" noChangeArrowheads="1"/>
          </p:cNvSpPr>
          <p:nvPr>
            <p:ph type="title"/>
          </p:nvPr>
        </p:nvSpPr>
        <p:spPr bwMode="black">
          <a:xfrm>
            <a:off x="248400" y="266400"/>
            <a:ext cx="8742327"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0" tIns="0" rIns="0" bIns="0" numCol="1" anchor="ctr" anchorCtr="0" compatLnSpc="1">
            <a:prstTxWarp prst="textNoShape">
              <a:avLst/>
            </a:prstTxWarp>
            <a:noAutofit/>
          </a:bodyPr>
          <a:lstStyle/>
          <a:p>
            <a:pPr lvl="0"/>
            <a:endParaRPr lang="de-DE" dirty="0" smtClean="0"/>
          </a:p>
        </p:txBody>
      </p:sp>
      <p:sp>
        <p:nvSpPr>
          <p:cNvPr id="2" name="Textplatzhalter 1"/>
          <p:cNvSpPr>
            <a:spLocks noGrp="1"/>
          </p:cNvSpPr>
          <p:nvPr>
            <p:ph type="body" idx="1"/>
          </p:nvPr>
        </p:nvSpPr>
        <p:spPr>
          <a:xfrm>
            <a:off x="243630" y="1006157"/>
            <a:ext cx="8835600" cy="1594283"/>
          </a:xfrm>
          <a:prstGeom prst="rect">
            <a:avLst/>
          </a:prstGeom>
          <a:ln>
            <a:noFill/>
          </a:ln>
        </p:spPr>
        <p:txBody>
          <a:bodyPr vert="horz" wrap="square" lIns="0" tIns="0" rIns="0" bIns="0" rtlCol="0">
            <a:sp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4" name="Freeform 6"/>
          <p:cNvSpPr>
            <a:spLocks/>
          </p:cNvSpPr>
          <p:nvPr/>
        </p:nvSpPr>
        <p:spPr bwMode="auto">
          <a:xfrm>
            <a:off x="65782" y="828055"/>
            <a:ext cx="9008368" cy="45719"/>
          </a:xfrm>
          <a:custGeom>
            <a:avLst/>
            <a:gdLst/>
            <a:ahLst/>
            <a:cxnLst/>
            <a:rect l="l" t="t" r="r" b="b"/>
            <a:pathLst>
              <a:path w="8858250" h="868435">
                <a:moveTo>
                  <a:pt x="0" y="0"/>
                </a:moveTo>
                <a:lnTo>
                  <a:pt x="8858250" y="0"/>
                </a:lnTo>
                <a:lnTo>
                  <a:pt x="8858250" y="867438"/>
                </a:lnTo>
                <a:lnTo>
                  <a:pt x="6149529" y="867438"/>
                </a:lnTo>
                <a:lnTo>
                  <a:pt x="6001756" y="867438"/>
                </a:lnTo>
                <a:lnTo>
                  <a:pt x="1434348" y="867438"/>
                </a:lnTo>
                <a:lnTo>
                  <a:pt x="1434509" y="868435"/>
                </a:lnTo>
                <a:lnTo>
                  <a:pt x="707417" y="868435"/>
                </a:lnTo>
                <a:lnTo>
                  <a:pt x="704973" y="867438"/>
                </a:lnTo>
                <a:lnTo>
                  <a:pt x="0" y="867438"/>
                </a:lnTo>
                <a:close/>
              </a:path>
            </a:pathLst>
          </a:custGeom>
          <a:solidFill>
            <a:schemeClr val="accent1"/>
          </a:solidFill>
          <a:ln w="317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R="0" lvl="0" indent="0" fontAlgn="base">
              <a:lnSpc>
                <a:spcPct val="100000"/>
              </a:lnSpc>
              <a:spcBef>
                <a:spcPct val="0"/>
              </a:spcBef>
              <a:spcAft>
                <a:spcPct val="0"/>
              </a:spcAft>
              <a:buClrTx/>
              <a:buSzTx/>
              <a:buFontTx/>
              <a:buNone/>
              <a:tabLst/>
            </a:pPr>
            <a:endParaRPr kumimoji="0" lang="de-DE" sz="1000" b="0" i="0" u="none" strike="noStrike" kern="0" cap="none" spc="0" normalizeH="0" baseline="0">
              <a:ln>
                <a:noFill/>
              </a:ln>
              <a:solidFill>
                <a:srgbClr val="FFFFFF"/>
              </a:solidFill>
              <a:effectLst/>
              <a:uLnTx/>
              <a:uFillTx/>
              <a:latin typeface="Arial" charset="0"/>
            </a:endParaRPr>
          </a:p>
        </p:txBody>
      </p:sp>
      <p:cxnSp>
        <p:nvCxnSpPr>
          <p:cNvPr id="17" name="Gerade Verbindung 16"/>
          <p:cNvCxnSpPr/>
          <p:nvPr/>
        </p:nvCxnSpPr>
        <p:spPr bwMode="gray">
          <a:xfrm>
            <a:off x="254000" y="4787674"/>
            <a:ext cx="8820150" cy="0"/>
          </a:xfrm>
          <a:prstGeom prst="line">
            <a:avLst/>
          </a:prstGeom>
          <a:solidFill>
            <a:schemeClr val="bg1"/>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Fußzeilenplatzhalter 2"/>
          <p:cNvSpPr>
            <a:spLocks noGrp="1"/>
          </p:cNvSpPr>
          <p:nvPr>
            <p:ph type="ftr" sz="quarter" idx="3"/>
          </p:nvPr>
        </p:nvSpPr>
        <p:spPr>
          <a:xfrm>
            <a:off x="610821" y="4956039"/>
            <a:ext cx="6260400" cy="170100"/>
          </a:xfrm>
          <a:prstGeom prst="rect">
            <a:avLst/>
          </a:prstGeom>
          <a:ln>
            <a:noFill/>
          </a:ln>
        </p:spPr>
        <p:txBody>
          <a:bodyPr vert="horz" lIns="0" tIns="0" rIns="0" bIns="0" rtlCol="0" anchor="t" anchorCtr="0"/>
          <a:lstStyle>
            <a:lvl1pPr algn="l">
              <a:defRPr sz="800">
                <a:solidFill>
                  <a:srgbClr val="796E6B"/>
                </a:solidFill>
              </a:defRPr>
            </a:lvl1pPr>
          </a:lstStyle>
          <a:p>
            <a:r>
              <a:rPr lang="en-GB" smtClean="0"/>
              <a:t>A new framework for longevity index covers</a:t>
            </a:r>
            <a:endParaRPr lang="de-DE" dirty="0"/>
          </a:p>
        </p:txBody>
      </p:sp>
      <p:pic>
        <p:nvPicPr>
          <p:cNvPr id="11" name="Bild 15" descr="180126_hrv_ppt_logo_16zu9_trennfolie.jp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015282" y="4864558"/>
            <a:ext cx="1005383" cy="182880"/>
          </a:xfrm>
          <a:prstGeom prst="rect">
            <a:avLst/>
          </a:prstGeom>
        </p:spPr>
      </p:pic>
      <p:cxnSp>
        <p:nvCxnSpPr>
          <p:cNvPr id="3" name="Straight Connector 2"/>
          <p:cNvCxnSpPr/>
          <p:nvPr userDrawn="1">
            <p:custDataLst>
              <p:tags r:id="rId17"/>
            </p:custDataLst>
          </p:nvPr>
        </p:nvCxnSpPr>
        <p:spPr bwMode="auto">
          <a:xfrm>
            <a:off x="560685" y="4957793"/>
            <a:ext cx="0" cy="126000"/>
          </a:xfrm>
          <a:prstGeom prst="line">
            <a:avLst/>
          </a:prstGeom>
          <a:solidFill>
            <a:schemeClr val="bg1"/>
          </a:solidFill>
          <a:ln w="9525" cap="flat" cmpd="sng" algn="ctr">
            <a:solidFill>
              <a:srgbClr val="B4AEA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Slide Number Placeholder 3"/>
          <p:cNvSpPr>
            <a:spLocks noGrp="1"/>
          </p:cNvSpPr>
          <p:nvPr>
            <p:ph type="sldNum" sz="quarter" idx="4"/>
          </p:nvPr>
        </p:nvSpPr>
        <p:spPr>
          <a:xfrm>
            <a:off x="5603620" y="48515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1B3A0F6-C3B9-41F9-82F7-EFFD2AA89F44}" type="slidenum">
              <a:rPr lang="en-GB" smtClean="0"/>
              <a:t>‹#›</a:t>
            </a:fld>
            <a:endParaRPr lang="en-GB"/>
          </a:p>
        </p:txBody>
      </p:sp>
    </p:spTree>
    <p:extLst>
      <p:ext uri="{BB962C8B-B14F-4D97-AF65-F5344CB8AC3E}">
        <p14:creationId xmlns:p14="http://schemas.microsoft.com/office/powerpoint/2010/main" val="387018991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14" r:id="rId5"/>
    <p:sldLayoutId id="2147483709"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ransition spd="slow"/>
  <p:timing>
    <p:tnLst>
      <p:par>
        <p:cTn id="1" dur="indefinite" restart="never" nodeType="tmRoot"/>
      </p:par>
    </p:tnLst>
  </p:timing>
  <p:hf sldNum="0" hdr="0" dt="0"/>
  <p:txStyles>
    <p:titleStyle>
      <a:lvl1pPr algn="l" rtl="0" eaLnBrk="1" fontAlgn="base" hangingPunct="1">
        <a:lnSpc>
          <a:spcPct val="100000"/>
        </a:lnSpc>
        <a:spcBef>
          <a:spcPts val="0"/>
        </a:spcBef>
        <a:spcAft>
          <a:spcPct val="0"/>
        </a:spcAft>
        <a:defRPr sz="2000" b="1">
          <a:solidFill>
            <a:srgbClr val="005192"/>
          </a:solidFill>
          <a:latin typeface="Arial" panose="020B0604020202020204" pitchFamily="34" charset="0"/>
          <a:ea typeface="+mj-ea"/>
          <a:cs typeface="Arial" panose="020B0604020202020204" pitchFamily="34" charset="0"/>
        </a:defRPr>
      </a:lvl1pPr>
      <a:lvl2pPr algn="l" rtl="0" eaLnBrk="1" fontAlgn="base" hangingPunct="1">
        <a:lnSpc>
          <a:spcPct val="110000"/>
        </a:lnSpc>
        <a:spcBef>
          <a:spcPct val="20000"/>
        </a:spcBef>
        <a:spcAft>
          <a:spcPct val="0"/>
        </a:spcAft>
        <a:defRPr sz="2000" b="1">
          <a:solidFill>
            <a:schemeClr val="accent2"/>
          </a:solidFill>
          <a:latin typeface="Arial" charset="0"/>
        </a:defRPr>
      </a:lvl2pPr>
      <a:lvl3pPr algn="l" rtl="0" eaLnBrk="1" fontAlgn="base" hangingPunct="1">
        <a:lnSpc>
          <a:spcPct val="110000"/>
        </a:lnSpc>
        <a:spcBef>
          <a:spcPct val="20000"/>
        </a:spcBef>
        <a:spcAft>
          <a:spcPct val="0"/>
        </a:spcAft>
        <a:defRPr sz="2000" b="1">
          <a:solidFill>
            <a:schemeClr val="accent2"/>
          </a:solidFill>
          <a:latin typeface="Arial" charset="0"/>
        </a:defRPr>
      </a:lvl3pPr>
      <a:lvl4pPr algn="l" rtl="0" eaLnBrk="1" fontAlgn="base" hangingPunct="1">
        <a:lnSpc>
          <a:spcPct val="110000"/>
        </a:lnSpc>
        <a:spcBef>
          <a:spcPct val="20000"/>
        </a:spcBef>
        <a:spcAft>
          <a:spcPct val="0"/>
        </a:spcAft>
        <a:defRPr sz="2000" b="1">
          <a:solidFill>
            <a:schemeClr val="accent2"/>
          </a:solidFill>
          <a:latin typeface="Arial" charset="0"/>
        </a:defRPr>
      </a:lvl4pPr>
      <a:lvl5pPr algn="l" rtl="0" eaLnBrk="1" fontAlgn="base" hangingPunct="1">
        <a:lnSpc>
          <a:spcPct val="110000"/>
        </a:lnSpc>
        <a:spcBef>
          <a:spcPct val="20000"/>
        </a:spcBef>
        <a:spcAft>
          <a:spcPct val="0"/>
        </a:spcAft>
        <a:defRPr sz="2000" b="1">
          <a:solidFill>
            <a:schemeClr val="accent2"/>
          </a:solidFill>
          <a:latin typeface="Arial" charset="0"/>
        </a:defRPr>
      </a:lvl5pPr>
      <a:lvl6pPr marL="457200" algn="l" rtl="0" eaLnBrk="1" fontAlgn="base" hangingPunct="1">
        <a:lnSpc>
          <a:spcPct val="110000"/>
        </a:lnSpc>
        <a:spcBef>
          <a:spcPct val="20000"/>
        </a:spcBef>
        <a:spcAft>
          <a:spcPct val="0"/>
        </a:spcAft>
        <a:defRPr sz="2000" b="1">
          <a:solidFill>
            <a:schemeClr val="accent2"/>
          </a:solidFill>
          <a:latin typeface="Arial" charset="0"/>
        </a:defRPr>
      </a:lvl6pPr>
      <a:lvl7pPr marL="914400" algn="l" rtl="0" eaLnBrk="1" fontAlgn="base" hangingPunct="1">
        <a:lnSpc>
          <a:spcPct val="110000"/>
        </a:lnSpc>
        <a:spcBef>
          <a:spcPct val="20000"/>
        </a:spcBef>
        <a:spcAft>
          <a:spcPct val="0"/>
        </a:spcAft>
        <a:defRPr sz="2000" b="1">
          <a:solidFill>
            <a:schemeClr val="accent2"/>
          </a:solidFill>
          <a:latin typeface="Arial" charset="0"/>
        </a:defRPr>
      </a:lvl7pPr>
      <a:lvl8pPr marL="1371600" algn="l" rtl="0" eaLnBrk="1" fontAlgn="base" hangingPunct="1">
        <a:lnSpc>
          <a:spcPct val="110000"/>
        </a:lnSpc>
        <a:spcBef>
          <a:spcPct val="20000"/>
        </a:spcBef>
        <a:spcAft>
          <a:spcPct val="0"/>
        </a:spcAft>
        <a:defRPr sz="2000" b="1">
          <a:solidFill>
            <a:schemeClr val="accent2"/>
          </a:solidFill>
          <a:latin typeface="Arial" charset="0"/>
        </a:defRPr>
      </a:lvl8pPr>
      <a:lvl9pPr marL="1828800" algn="l" rtl="0" eaLnBrk="1" fontAlgn="base" hangingPunct="1">
        <a:lnSpc>
          <a:spcPct val="110000"/>
        </a:lnSpc>
        <a:spcBef>
          <a:spcPct val="20000"/>
        </a:spcBef>
        <a:spcAft>
          <a:spcPct val="0"/>
        </a:spcAft>
        <a:defRPr sz="2000" b="1">
          <a:solidFill>
            <a:schemeClr val="accent2"/>
          </a:solidFill>
          <a:latin typeface="Arial" charset="0"/>
        </a:defRPr>
      </a:lvl9pPr>
    </p:titleStyle>
    <p:bodyStyle>
      <a:lvl1pPr marL="270000" indent="-270000" algn="l" rtl="0" eaLnBrk="1" fontAlgn="base" hangingPunct="1">
        <a:lnSpc>
          <a:spcPct val="110000"/>
        </a:lnSpc>
        <a:spcBef>
          <a:spcPts val="600"/>
        </a:spcBef>
        <a:spcAft>
          <a:spcPts val="0"/>
        </a:spcAft>
        <a:buClr>
          <a:schemeClr val="accent2"/>
        </a:buClr>
        <a:buSzPct val="80000"/>
        <a:buFont typeface="Wingdings 3" pitchFamily="18" charset="2"/>
        <a:buChar char=""/>
        <a:defRPr sz="160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sz="1400">
          <a:solidFill>
            <a:schemeClr val="tx1"/>
          </a:solidFill>
          <a:latin typeface="Arial" panose="020B0604020202020204" pitchFamily="34" charset="0"/>
          <a:cs typeface="Arial" panose="020B0604020202020204" pitchFamily="34" charset="0"/>
        </a:defRPr>
      </a:lvl2pPr>
      <a:lvl3pPr marL="658800" indent="-211138" algn="l" rtl="0" eaLnBrk="1" fontAlgn="base" hangingPunct="1">
        <a:lnSpc>
          <a:spcPct val="110000"/>
        </a:lnSpc>
        <a:spcBef>
          <a:spcPts val="600"/>
        </a:spcBef>
        <a:spcAft>
          <a:spcPts val="0"/>
        </a:spcAft>
        <a:buClr>
          <a:schemeClr val="accent2"/>
        </a:buClr>
        <a:buFont typeface="Arial Black" pitchFamily="34" charset="0"/>
        <a:buChar char="−"/>
        <a:defRPr sz="120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sz="1600" b="1" i="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sz="160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30.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48645" y="3073403"/>
            <a:ext cx="8550289" cy="323165"/>
          </a:xfrm>
          <a:effectLst>
            <a:reflection endPos="0" dir="5400000" sy="-100000" algn="bl" rotWithShape="0"/>
          </a:effectLst>
        </p:spPr>
        <p:txBody>
          <a:bodyPr vert="horz" wrap="none" anchor="t"/>
          <a:lstStyle/>
          <a:p>
            <a:pPr eaLnBrk="0" hangingPunct="0">
              <a:spcAft>
                <a:spcPts val="0"/>
              </a:spcAft>
            </a:pPr>
            <a:r>
              <a:rPr lang="en-US" kern="1200" smtClean="0">
                <a:solidFill>
                  <a:srgbClr val="FFFFFF"/>
                </a:solidFill>
              </a:rPr>
              <a:t>A new framework for longevity index covers</a:t>
            </a:r>
            <a:endParaRPr lang="en-US" kern="1200" dirty="0">
              <a:solidFill>
                <a:srgbClr val="FFFFFF"/>
              </a:solidFill>
            </a:endParaRPr>
          </a:p>
        </p:txBody>
      </p:sp>
      <p:sp>
        <p:nvSpPr>
          <p:cNvPr id="3" name="Subtitle 2"/>
          <p:cNvSpPr>
            <a:spLocks noGrp="1"/>
          </p:cNvSpPr>
          <p:nvPr>
            <p:ph type="subTitle" idx="1"/>
          </p:nvPr>
        </p:nvSpPr>
        <p:spPr>
          <a:xfrm>
            <a:off x="251190" y="3444816"/>
            <a:ext cx="8550289" cy="228524"/>
          </a:xfrm>
          <a:effectLst>
            <a:reflection endPos="0" dir="5400000" sy="-100000" algn="bl" rotWithShape="0"/>
          </a:effectLst>
        </p:spPr>
        <p:txBody>
          <a:bodyPr vert="horz" wrap="none" anchor="t"/>
          <a:lstStyle/>
          <a:p>
            <a:pPr eaLnBrk="0" hangingPunct="0">
              <a:lnSpc>
                <a:spcPct val="100000"/>
              </a:lnSpc>
              <a:spcBef>
                <a:spcPts val="0"/>
              </a:spcBef>
            </a:pPr>
            <a:r>
              <a:rPr lang="en-US" kern="1200" smtClean="0">
                <a:solidFill>
                  <a:srgbClr val="FFFFFF"/>
                </a:solidFill>
              </a:rPr>
              <a:t>Fourteenth International Longevity Risk and Capital Markets Solutions Conference</a:t>
            </a:r>
            <a:endParaRPr lang="en-US" kern="1200" dirty="0">
              <a:solidFill>
                <a:srgbClr val="FFFFFF"/>
              </a:solidFill>
            </a:endParaRPr>
          </a:p>
        </p:txBody>
      </p:sp>
      <p:sp>
        <p:nvSpPr>
          <p:cNvPr id="4" name="Rectangle 3"/>
          <p:cNvSpPr/>
          <p:nvPr>
            <p:custDataLst>
              <p:tags r:id="rId1"/>
            </p:custDataLst>
          </p:nvPr>
        </p:nvSpPr>
        <p:spPr bwMode="auto">
          <a:xfrm>
            <a:off x="1682193" y="4027138"/>
            <a:ext cx="7172616" cy="236988"/>
          </a:xfrm>
          <a:prstGeom prst="rect">
            <a:avLst/>
          </a:prstGeom>
          <a:noFill/>
          <a:ln w="9525" cap="flat" cmpd="sng" algn="ctr">
            <a:noFill/>
            <a:prstDash val="solid"/>
            <a:round/>
            <a:headEnd type="none" w="med" len="med"/>
            <a:tailEnd type="none" w="med" len="med"/>
          </a:ln>
          <a:effectLst>
            <a:reflection endPos="0" dir="5400000" sy="-100000" algn="bl" rotWithShape="0"/>
          </a:effectLst>
          <a:extLst>
            <a:ext uri="{909E8E84-426E-40DD-AFC4-6F175D3DCCD1}">
              <a14:hiddenFill xmlns:a14="http://schemas.microsoft.com/office/drawing/2010/main">
                <a:solidFill>
                  <a:srgbClr val="D6D1CC"/>
                </a:solidFill>
              </a14:hiddenFill>
            </a:ext>
            <a:ext uri="{91240B29-F687-4F45-9708-019B960494DF}">
              <a14:hiddenLine xmlns:a14="http://schemas.microsoft.com/office/drawing/2010/main" w="9525" cap="flat" cmpd="sng" algn="ctr">
                <a:solidFill>
                  <a:srgbClr val="D6D1CC"/>
                </a:solidFill>
                <a:prstDash val="solid"/>
                <a:round/>
                <a:headEnd type="none" w="med" len="med"/>
                <a:tailEnd type="none" w="med" len="med"/>
              </a14:hiddenLine>
            </a:ext>
          </a:extLst>
        </p:spPr>
        <p:txBody>
          <a:bodyPr vert="horz" wrap="none" lIns="0" tIns="0" rIns="0" bIns="0" numCol="1" rtlCol="0" anchor="t" anchorCtr="0" compatLnSpc="1">
            <a:prstTxWarp prst="textNoShape">
              <a:avLst/>
            </a:prstTxWarp>
          </a:bodyPr>
          <a:lstStyle/>
          <a:p>
            <a:pPr eaLnBrk="0" fontAlgn="base" hangingPunct="0">
              <a:buClr>
                <a:schemeClr val="accent2"/>
              </a:buClr>
            </a:pPr>
            <a:r>
              <a:rPr kumimoji="0" lang="en-US" sz="1200" b="1" normalizeH="0" smtClean="0">
                <a:ln>
                  <a:noFill/>
                </a:ln>
                <a:effectLst/>
                <a:latin typeface="Arial" panose="020B0604020202020204" pitchFamily="34" charset="0"/>
              </a:rPr>
              <a:t> Cord-Roland Rinke, Managing Director, Life &amp; Health - Asia and Longevity</a:t>
            </a:r>
            <a:endParaRPr kumimoji="0" lang="en-GB" sz="1200" b="1" normalizeH="0" dirty="0" smtClean="0">
              <a:ln>
                <a:noFill/>
              </a:ln>
              <a:effectLst/>
              <a:latin typeface="Arial" panose="020B0604020202020204" pitchFamily="34" charset="0"/>
            </a:endParaRPr>
          </a:p>
        </p:txBody>
      </p:sp>
      <p:sp>
        <p:nvSpPr>
          <p:cNvPr id="5" name="Rectangle 4"/>
          <p:cNvSpPr/>
          <p:nvPr>
            <p:custDataLst>
              <p:tags r:id="rId2"/>
            </p:custDataLst>
          </p:nvPr>
        </p:nvSpPr>
        <p:spPr bwMode="auto">
          <a:xfrm>
            <a:off x="1682193" y="4191919"/>
            <a:ext cx="7172616" cy="236988"/>
          </a:xfrm>
          <a:prstGeom prst="rect">
            <a:avLst/>
          </a:prstGeom>
          <a:noFill/>
          <a:ln w="9525" cap="flat" cmpd="sng" algn="ctr">
            <a:noFill/>
            <a:prstDash val="solid"/>
            <a:round/>
            <a:headEnd type="none" w="med" len="med"/>
            <a:tailEnd type="none" w="med" len="med"/>
          </a:ln>
          <a:effectLst>
            <a:reflection endPos="0" dir="5400000" sy="-100000" algn="bl" rotWithShape="0"/>
          </a:effectLst>
          <a:extLst>
            <a:ext uri="{909E8E84-426E-40DD-AFC4-6F175D3DCCD1}">
              <a14:hiddenFill xmlns:a14="http://schemas.microsoft.com/office/drawing/2010/main">
                <a:solidFill>
                  <a:srgbClr val="D6D1CC"/>
                </a:solidFill>
              </a14:hiddenFill>
            </a:ext>
            <a:ext uri="{91240B29-F687-4F45-9708-019B960494DF}">
              <a14:hiddenLine xmlns:a14="http://schemas.microsoft.com/office/drawing/2010/main" w="9525" cap="flat" cmpd="sng" algn="ctr">
                <a:solidFill>
                  <a:srgbClr val="D6D1CC"/>
                </a:solidFill>
                <a:prstDash val="solid"/>
                <a:round/>
                <a:headEnd type="none" w="med" len="med"/>
                <a:tailEnd type="none" w="med" len="med"/>
              </a14:hiddenLine>
            </a:ext>
          </a:extLst>
        </p:spPr>
        <p:txBody>
          <a:bodyPr vert="horz" wrap="none" lIns="0" tIns="0" rIns="0" bIns="0" numCol="1" rtlCol="0" anchor="t" anchorCtr="0" compatLnSpc="1">
            <a:prstTxWarp prst="textNoShape">
              <a:avLst/>
            </a:prstTxWarp>
          </a:bodyPr>
          <a:lstStyle/>
          <a:p>
            <a:pPr marL="285750" indent="-285750" eaLnBrk="0" fontAlgn="base" hangingPunct="0">
              <a:buClr>
                <a:schemeClr val="accent2"/>
              </a:buClr>
            </a:pPr>
            <a:endParaRPr kumimoji="0" lang="en-GB" sz="1200" b="1" normalizeH="0" smtClean="0">
              <a:ln>
                <a:noFill/>
              </a:ln>
              <a:effectLst/>
              <a:latin typeface="Arial" panose="020B0604020202020204" pitchFamily="34" charset="0"/>
            </a:endParaRPr>
          </a:p>
        </p:txBody>
      </p:sp>
      <p:sp>
        <p:nvSpPr>
          <p:cNvPr id="6" name="Rectangle 5"/>
          <p:cNvSpPr/>
          <p:nvPr>
            <p:custDataLst>
              <p:tags r:id="rId3"/>
            </p:custDataLst>
          </p:nvPr>
        </p:nvSpPr>
        <p:spPr bwMode="auto">
          <a:xfrm>
            <a:off x="1682193" y="4387179"/>
            <a:ext cx="7172616" cy="236988"/>
          </a:xfrm>
          <a:prstGeom prst="rect">
            <a:avLst/>
          </a:prstGeom>
          <a:noFill/>
          <a:ln w="9525" cap="flat" cmpd="sng" algn="ctr">
            <a:noFill/>
            <a:prstDash val="solid"/>
            <a:round/>
            <a:headEnd type="none" w="med" len="med"/>
            <a:tailEnd type="none" w="med" len="med"/>
          </a:ln>
          <a:effectLst>
            <a:reflection endPos="0" dir="5400000" sy="-100000" algn="bl" rotWithShape="0"/>
          </a:effectLst>
          <a:extLst>
            <a:ext uri="{909E8E84-426E-40DD-AFC4-6F175D3DCCD1}">
              <a14:hiddenFill xmlns:a14="http://schemas.microsoft.com/office/drawing/2010/main">
                <a:solidFill>
                  <a:srgbClr val="D6D1CC"/>
                </a:solidFill>
              </a14:hiddenFill>
            </a:ext>
            <a:ext uri="{91240B29-F687-4F45-9708-019B960494DF}">
              <a14:hiddenLine xmlns:a14="http://schemas.microsoft.com/office/drawing/2010/main" w="9525" cap="flat" cmpd="sng" algn="ctr">
                <a:solidFill>
                  <a:srgbClr val="D6D1CC"/>
                </a:solidFill>
                <a:prstDash val="solid"/>
                <a:round/>
                <a:headEnd type="none" w="med" len="med"/>
                <a:tailEnd type="none" w="med" len="med"/>
              </a14:hiddenLine>
            </a:ext>
          </a:extLst>
        </p:spPr>
        <p:txBody>
          <a:bodyPr vert="horz" wrap="none" lIns="0" tIns="0" rIns="0" bIns="0" numCol="1" rtlCol="0" anchor="t" anchorCtr="0" compatLnSpc="1">
            <a:prstTxWarp prst="textNoShape">
              <a:avLst/>
            </a:prstTxWarp>
          </a:bodyPr>
          <a:lstStyle/>
          <a:p>
            <a:pPr marL="285750" indent="-285750" eaLnBrk="0" fontAlgn="base" hangingPunct="0">
              <a:buClr>
                <a:schemeClr val="accent2"/>
              </a:buClr>
            </a:pPr>
            <a:endParaRPr kumimoji="0" lang="en-GB" sz="1200" b="1" normalizeH="0" smtClean="0">
              <a:ln>
                <a:noFill/>
              </a:ln>
              <a:effectLst/>
              <a:latin typeface="Arial" panose="020B0604020202020204" pitchFamily="34" charset="0"/>
            </a:endParaRPr>
          </a:p>
        </p:txBody>
      </p:sp>
      <p:sp>
        <p:nvSpPr>
          <p:cNvPr id="7" name="Rectangle 6"/>
          <p:cNvSpPr/>
          <p:nvPr>
            <p:custDataLst>
              <p:tags r:id="rId4"/>
            </p:custDataLst>
          </p:nvPr>
        </p:nvSpPr>
        <p:spPr bwMode="auto">
          <a:xfrm>
            <a:off x="237211" y="4771794"/>
            <a:ext cx="5733225" cy="372410"/>
          </a:xfrm>
          <a:prstGeom prst="rect">
            <a:avLst/>
          </a:prstGeom>
          <a:noFill/>
          <a:ln w="9525" cap="flat" cmpd="sng" algn="ctr">
            <a:noFill/>
            <a:prstDash val="solid"/>
            <a:round/>
            <a:headEnd type="none" w="med" len="med"/>
            <a:tailEnd type="none" w="med" len="med"/>
          </a:ln>
          <a:effectLst>
            <a:reflection endPos="0" dir="5400000" sy="-100000" algn="bl" rotWithShape="0"/>
          </a:effectLst>
          <a:extLst>
            <a:ext uri="{909E8E84-426E-40DD-AFC4-6F175D3DCCD1}">
              <a14:hiddenFill xmlns:a14="http://schemas.microsoft.com/office/drawing/2010/main">
                <a:solidFill>
                  <a:srgbClr val="D6D1CC"/>
                </a:solidFill>
              </a14:hiddenFill>
            </a:ext>
            <a:ext uri="{91240B29-F687-4F45-9708-019B960494DF}">
              <a14:hiddenLine xmlns:a14="http://schemas.microsoft.com/office/drawing/2010/main" w="9525" cap="flat" cmpd="sng" algn="ctr">
                <a:solidFill>
                  <a:srgbClr val="D6D1CC"/>
                </a:solidFill>
                <a:prstDash val="solid"/>
                <a:round/>
                <a:headEnd type="none" w="med" len="med"/>
                <a:tailEnd type="none" w="med" len="med"/>
              </a14:hiddenLine>
            </a:ext>
          </a:extLst>
        </p:spPr>
        <p:txBody>
          <a:bodyPr vert="horz" wrap="none" lIns="0" tIns="0" rIns="0" bIns="0" numCol="1" rtlCol="0" anchor="t" anchorCtr="0" compatLnSpc="1">
            <a:prstTxWarp prst="textNoShape">
              <a:avLst/>
            </a:prstTxWarp>
          </a:bodyPr>
          <a:lstStyle/>
          <a:p>
            <a:pPr eaLnBrk="0" fontAlgn="base" hangingPunct="0">
              <a:buClr>
                <a:schemeClr val="accent2"/>
              </a:buClr>
            </a:pPr>
            <a:r>
              <a:rPr kumimoji="0" lang="en-GB" sz="1100" normalizeH="0" smtClean="0">
                <a:ln>
                  <a:noFill/>
                </a:ln>
                <a:solidFill>
                  <a:srgbClr val="796E6B"/>
                </a:solidFill>
                <a:effectLst/>
                <a:latin typeface="Arial" panose="020B0604020202020204" pitchFamily="34" charset="0"/>
              </a:rPr>
              <a:t> </a:t>
            </a:r>
          </a:p>
          <a:p>
            <a:pPr eaLnBrk="0" fontAlgn="base" hangingPunct="0">
              <a:buClr>
                <a:schemeClr val="accent2"/>
              </a:buClr>
            </a:pPr>
            <a:r>
              <a:rPr kumimoji="0" lang="en-GB" sz="1100" normalizeH="0" smtClean="0">
                <a:ln>
                  <a:noFill/>
                </a:ln>
                <a:solidFill>
                  <a:srgbClr val="796E6B"/>
                </a:solidFill>
                <a:effectLst/>
                <a:latin typeface="Arial" panose="020B0604020202020204" pitchFamily="34" charset="0"/>
              </a:rPr>
              <a:t>Amsterdam, 21st September 2018</a:t>
            </a:r>
            <a:endParaRPr kumimoji="0" lang="en-GB" sz="1100" normalizeH="0" dirty="0" smtClean="0">
              <a:ln>
                <a:noFill/>
              </a:ln>
              <a:solidFill>
                <a:srgbClr val="796E6B"/>
              </a:solidFill>
              <a:effectLst/>
              <a:latin typeface="Arial" panose="020B0604020202020204" pitchFamily="34" charset="0"/>
            </a:endParaRPr>
          </a:p>
        </p:txBody>
      </p:sp>
    </p:spTree>
    <p:extLst>
      <p:ext uri="{BB962C8B-B14F-4D97-AF65-F5344CB8AC3E}">
        <p14:creationId xmlns:p14="http://schemas.microsoft.com/office/powerpoint/2010/main" val="41649007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46685" y="1356685"/>
            <a:ext cx="4578252" cy="2452979"/>
          </a:xfrm>
        </p:spPr>
        <p:txBody>
          <a:bodyPr/>
          <a:lstStyle/>
          <a:p>
            <a:r>
              <a:rPr lang="en-GB" dirty="0" smtClean="0"/>
              <a:t>At inception</a:t>
            </a:r>
          </a:p>
          <a:p>
            <a:pPr lvl="1"/>
            <a:r>
              <a:rPr lang="en-GB" dirty="0" smtClean="0"/>
              <a:t>Buyer purchases bond/derivative at nominal value</a:t>
            </a:r>
          </a:p>
          <a:p>
            <a:pPr>
              <a:spcBef>
                <a:spcPts val="1800"/>
              </a:spcBef>
            </a:pPr>
            <a:r>
              <a:rPr lang="en-GB" dirty="0" smtClean="0"/>
              <a:t>In between</a:t>
            </a:r>
          </a:p>
          <a:p>
            <a:pPr lvl="1"/>
            <a:r>
              <a:rPr lang="en-GB" dirty="0" smtClean="0"/>
              <a:t>Interest payment of e.g. Libor plus risk spread</a:t>
            </a:r>
          </a:p>
          <a:p>
            <a:pPr>
              <a:spcBef>
                <a:spcPts val="1800"/>
              </a:spcBef>
            </a:pPr>
            <a:r>
              <a:rPr lang="en-GB" dirty="0" smtClean="0"/>
              <a:t>At maturity</a:t>
            </a:r>
          </a:p>
          <a:p>
            <a:pPr lvl="1"/>
            <a:r>
              <a:rPr lang="en-GB" dirty="0" smtClean="0"/>
              <a:t>Final settlement as full or partial pay out depending on the value of the index</a:t>
            </a:r>
            <a:endParaRPr lang="en-GB"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GB" kern="1200" smtClean="0"/>
              <a:t>Framework for index cover</a:t>
            </a:r>
            <a:endParaRPr lang="en-GB" kern="1200" dirty="0"/>
          </a:p>
        </p:txBody>
      </p:sp>
      <p:sp>
        <p:nvSpPr>
          <p:cNvPr id="4" name="TextBox 3"/>
          <p:cNvSpPr txBox="1"/>
          <p:nvPr>
            <p:custDataLst>
              <p:tags r:id="rId1"/>
            </p:custDataLst>
          </p:nvPr>
        </p:nvSpPr>
        <p:spPr>
          <a:xfrm>
            <a:off x="248019" y="543260"/>
            <a:ext cx="89928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GB" sz="1600" smtClean="0">
                <a:solidFill>
                  <a:srgbClr val="005192"/>
                </a:solidFill>
                <a:latin typeface="Arial" panose="020B0604020202020204" pitchFamily="34" charset="0"/>
              </a:rPr>
              <a:t>Cash flow</a:t>
            </a:r>
            <a:endParaRPr lang="en-GB" sz="1600" dirty="0" err="1" smtClean="0">
              <a:solidFill>
                <a:srgbClr val="005192"/>
              </a:solidFill>
              <a:latin typeface="Arial" panose="020B0604020202020204" pitchFamily="34" charset="0"/>
            </a:endParaRPr>
          </a:p>
        </p:txBody>
      </p:sp>
      <p:grpSp>
        <p:nvGrpSpPr>
          <p:cNvPr id="5" name="Group 4"/>
          <p:cNvGrpSpPr/>
          <p:nvPr/>
        </p:nvGrpSpPr>
        <p:grpSpPr>
          <a:xfrm>
            <a:off x="5030370" y="1635920"/>
            <a:ext cx="3486573" cy="1617380"/>
            <a:chOff x="4747831" y="1209543"/>
            <a:chExt cx="3486573" cy="1617380"/>
          </a:xfrm>
        </p:grpSpPr>
        <p:cxnSp>
          <p:nvCxnSpPr>
            <p:cNvPr id="27" name="Straight Connector 26"/>
            <p:cNvCxnSpPr/>
            <p:nvPr/>
          </p:nvCxnSpPr>
          <p:spPr bwMode="auto">
            <a:xfrm>
              <a:off x="7359091" y="2526278"/>
              <a:ext cx="0" cy="65838"/>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7841706" y="2521510"/>
              <a:ext cx="0" cy="65838"/>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6393485" y="2526278"/>
              <a:ext cx="0" cy="65838"/>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a:off x="5581498" y="2526279"/>
              <a:ext cx="2633856" cy="0"/>
            </a:xfrm>
            <a:prstGeom prst="straightConnector1">
              <a:avLst/>
            </a:prstGeom>
            <a:ln>
              <a:headEnd type="none" w="med" len="med"/>
              <a:tailEnd type="triangle"/>
            </a:ln>
            <a:extLst/>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bwMode="auto">
            <a:xfrm flipV="1">
              <a:off x="5605780" y="1209543"/>
              <a:ext cx="0" cy="1382573"/>
            </a:xfrm>
            <a:prstGeom prst="straightConnector1">
              <a:avLst/>
            </a:prstGeom>
            <a:ln>
              <a:headEnd type="none" w="med" len="med"/>
              <a:tailEnd type="triangle"/>
            </a:ln>
            <a:extLst/>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bwMode="auto">
            <a:xfrm>
              <a:off x="5571693" y="1348532"/>
              <a:ext cx="2479853" cy="0"/>
            </a:xfrm>
            <a:prstGeom prst="line">
              <a:avLst/>
            </a:prstGeom>
            <a:solidFill>
              <a:schemeClr val="bg1"/>
            </a:solidFill>
            <a:ln w="9525" cap="flat" cmpd="sng" algn="ctr">
              <a:solidFill>
                <a:schemeClr val="accent6"/>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5571693" y="1937406"/>
              <a:ext cx="2479853" cy="0"/>
            </a:xfrm>
            <a:prstGeom prst="line">
              <a:avLst/>
            </a:prstGeom>
            <a:solidFill>
              <a:schemeClr val="bg1"/>
            </a:solidFill>
            <a:ln w="9525" cap="flat" cmpd="sng" algn="ctr">
              <a:solidFill>
                <a:schemeClr val="accent6"/>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5209585" y="2403168"/>
              <a:ext cx="369012" cy="246221"/>
            </a:xfrm>
            <a:prstGeom prst="rect">
              <a:avLst/>
            </a:prstGeom>
            <a:noFill/>
          </p:spPr>
          <p:txBody>
            <a:bodyPr wrap="none" rtlCol="0">
              <a:spAutoFit/>
            </a:bodyPr>
            <a:lstStyle/>
            <a:p>
              <a:pPr>
                <a:spcBef>
                  <a:spcPts val="600"/>
                </a:spcBef>
                <a:buClr>
                  <a:schemeClr val="accent2"/>
                </a:buClr>
              </a:pPr>
              <a:r>
                <a:rPr lang="en-GB" sz="1000" dirty="0" smtClean="0"/>
                <a:t>0%</a:t>
              </a:r>
            </a:p>
          </p:txBody>
        </p:sp>
        <p:sp>
          <p:nvSpPr>
            <p:cNvPr id="13" name="TextBox 12"/>
            <p:cNvSpPr txBox="1"/>
            <p:nvPr/>
          </p:nvSpPr>
          <p:spPr>
            <a:xfrm>
              <a:off x="5139053" y="1814295"/>
              <a:ext cx="439544" cy="246221"/>
            </a:xfrm>
            <a:prstGeom prst="rect">
              <a:avLst/>
            </a:prstGeom>
            <a:noFill/>
          </p:spPr>
          <p:txBody>
            <a:bodyPr wrap="none" rtlCol="0">
              <a:spAutoFit/>
            </a:bodyPr>
            <a:lstStyle/>
            <a:p>
              <a:pPr>
                <a:spcBef>
                  <a:spcPts val="600"/>
                </a:spcBef>
                <a:buClr>
                  <a:schemeClr val="accent2"/>
                </a:buClr>
              </a:pPr>
              <a:r>
                <a:rPr lang="en-GB" sz="1000" dirty="0" smtClean="0"/>
                <a:t>50%</a:t>
              </a:r>
            </a:p>
          </p:txBody>
        </p:sp>
        <p:sp>
          <p:nvSpPr>
            <p:cNvPr id="14" name="TextBox 13"/>
            <p:cNvSpPr txBox="1"/>
            <p:nvPr/>
          </p:nvSpPr>
          <p:spPr>
            <a:xfrm>
              <a:off x="5068521" y="1229080"/>
              <a:ext cx="510076" cy="246221"/>
            </a:xfrm>
            <a:prstGeom prst="rect">
              <a:avLst/>
            </a:prstGeom>
            <a:noFill/>
          </p:spPr>
          <p:txBody>
            <a:bodyPr wrap="none" rtlCol="0">
              <a:spAutoFit/>
            </a:bodyPr>
            <a:lstStyle/>
            <a:p>
              <a:pPr>
                <a:spcBef>
                  <a:spcPts val="600"/>
                </a:spcBef>
                <a:buClr>
                  <a:schemeClr val="accent2"/>
                </a:buClr>
              </a:pPr>
              <a:r>
                <a:rPr lang="en-GB" sz="1000" dirty="0" smtClean="0"/>
                <a:t>100%</a:t>
              </a:r>
            </a:p>
          </p:txBody>
        </p:sp>
        <p:cxnSp>
          <p:nvCxnSpPr>
            <p:cNvPr id="19" name="Straight Connector 18"/>
            <p:cNvCxnSpPr>
              <a:stCxn id="14" idx="3"/>
            </p:cNvCxnSpPr>
            <p:nvPr/>
          </p:nvCxnSpPr>
          <p:spPr bwMode="auto">
            <a:xfrm flipV="1">
              <a:off x="5578597" y="1348532"/>
              <a:ext cx="814888" cy="3659"/>
            </a:xfrm>
            <a:prstGeom prst="line">
              <a:avLst/>
            </a:prstGeom>
            <a:ln w="38100">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7359091" y="2526278"/>
              <a:ext cx="765861" cy="0"/>
            </a:xfrm>
            <a:prstGeom prst="line">
              <a:avLst/>
            </a:prstGeom>
            <a:ln w="38100">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6393485" y="1348532"/>
              <a:ext cx="965606" cy="1177746"/>
            </a:xfrm>
            <a:prstGeom prst="line">
              <a:avLst/>
            </a:prstGeom>
            <a:ln w="38100" cap="rnd">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sp>
          <p:nvSpPr>
            <p:cNvPr id="29" name="Down Arrow 28"/>
            <p:cNvSpPr/>
            <p:nvPr/>
          </p:nvSpPr>
          <p:spPr bwMode="auto">
            <a:xfrm flipV="1">
              <a:off x="6323635" y="1456347"/>
              <a:ext cx="105867" cy="342652"/>
            </a:xfrm>
            <a:prstGeom prst="downArrow">
              <a:avLst/>
            </a:prstGeom>
            <a:solidFill>
              <a:srgbClr val="D6D1CC"/>
            </a:solidFill>
            <a:ln w="9525" cap="flat" cmpd="sng" algn="ctr">
              <a:solidFill>
                <a:srgbClr val="D6D1CC"/>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30" name="Down Arrow 29"/>
            <p:cNvSpPr/>
            <p:nvPr/>
          </p:nvSpPr>
          <p:spPr bwMode="auto">
            <a:xfrm>
              <a:off x="7318275" y="2111056"/>
              <a:ext cx="105867" cy="342652"/>
            </a:xfrm>
            <a:prstGeom prst="downArrow">
              <a:avLst/>
            </a:prstGeom>
            <a:solidFill>
              <a:srgbClr val="D6D1CC"/>
            </a:solidFill>
            <a:ln w="9525" cap="flat" cmpd="sng" algn="ctr">
              <a:solidFill>
                <a:srgbClr val="D6D1CC"/>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32" name="TextBox 31"/>
            <p:cNvSpPr txBox="1"/>
            <p:nvPr/>
          </p:nvSpPr>
          <p:spPr>
            <a:xfrm>
              <a:off x="5556934" y="1415129"/>
              <a:ext cx="814647" cy="400110"/>
            </a:xfrm>
            <a:prstGeom prst="rect">
              <a:avLst/>
            </a:prstGeom>
            <a:noFill/>
          </p:spPr>
          <p:txBody>
            <a:bodyPr wrap="none" rtlCol="0">
              <a:spAutoFit/>
            </a:bodyPr>
            <a:lstStyle/>
            <a:p>
              <a:pPr algn="r">
                <a:buClr>
                  <a:schemeClr val="accent2"/>
                </a:buClr>
              </a:pPr>
              <a:r>
                <a:rPr lang="en-GB" sz="1000" dirty="0" smtClean="0">
                  <a:solidFill>
                    <a:schemeClr val="accent1"/>
                  </a:solidFill>
                </a:rPr>
                <a:t>attachment</a:t>
              </a:r>
            </a:p>
            <a:p>
              <a:pPr algn="r">
                <a:buClr>
                  <a:schemeClr val="accent2"/>
                </a:buClr>
              </a:pPr>
              <a:r>
                <a:rPr lang="en-GB" sz="1000" dirty="0" smtClean="0">
                  <a:solidFill>
                    <a:schemeClr val="accent1"/>
                  </a:solidFill>
                </a:rPr>
                <a:t>point</a:t>
              </a:r>
            </a:p>
          </p:txBody>
        </p:sp>
        <p:sp>
          <p:nvSpPr>
            <p:cNvPr id="33" name="TextBox 32"/>
            <p:cNvSpPr txBox="1"/>
            <p:nvPr/>
          </p:nvSpPr>
          <p:spPr>
            <a:xfrm>
              <a:off x="7384491" y="2044158"/>
              <a:ext cx="849913" cy="400110"/>
            </a:xfrm>
            <a:prstGeom prst="rect">
              <a:avLst/>
            </a:prstGeom>
            <a:noFill/>
          </p:spPr>
          <p:txBody>
            <a:bodyPr wrap="none" rtlCol="0">
              <a:spAutoFit/>
            </a:bodyPr>
            <a:lstStyle/>
            <a:p>
              <a:pPr>
                <a:buClr>
                  <a:schemeClr val="accent2"/>
                </a:buClr>
              </a:pPr>
              <a:r>
                <a:rPr lang="en-GB" sz="1000" dirty="0" smtClean="0">
                  <a:solidFill>
                    <a:schemeClr val="accent1"/>
                  </a:solidFill>
                </a:rPr>
                <a:t>detachment</a:t>
              </a:r>
            </a:p>
            <a:p>
              <a:pPr>
                <a:buClr>
                  <a:schemeClr val="accent2"/>
                </a:buClr>
              </a:pPr>
              <a:r>
                <a:rPr lang="en-GB" sz="1000" dirty="0" smtClean="0">
                  <a:solidFill>
                    <a:schemeClr val="accent1"/>
                  </a:solidFill>
                </a:rPr>
                <a:t>point</a:t>
              </a:r>
            </a:p>
          </p:txBody>
        </p:sp>
        <p:sp>
          <p:nvSpPr>
            <p:cNvPr id="39" name="TextBox 38"/>
            <p:cNvSpPr txBox="1"/>
            <p:nvPr/>
          </p:nvSpPr>
          <p:spPr>
            <a:xfrm rot="16200000">
              <a:off x="4316944" y="1737350"/>
              <a:ext cx="1261884" cy="400110"/>
            </a:xfrm>
            <a:prstGeom prst="rect">
              <a:avLst/>
            </a:prstGeom>
            <a:noFill/>
          </p:spPr>
          <p:txBody>
            <a:bodyPr wrap="none" rtlCol="0">
              <a:spAutoFit/>
            </a:bodyPr>
            <a:lstStyle/>
            <a:p>
              <a:pPr algn="ctr">
                <a:buClr>
                  <a:schemeClr val="accent2"/>
                </a:buClr>
              </a:pPr>
              <a:r>
                <a:rPr lang="en-GB" sz="1000" dirty="0" smtClean="0"/>
                <a:t>Final repayment </a:t>
              </a:r>
            </a:p>
            <a:p>
              <a:pPr algn="ctr">
                <a:buClr>
                  <a:schemeClr val="accent2"/>
                </a:buClr>
              </a:pPr>
              <a:r>
                <a:rPr lang="en-GB" sz="1000" dirty="0" smtClean="0"/>
                <a:t>% of nominal value</a:t>
              </a:r>
            </a:p>
          </p:txBody>
        </p:sp>
        <p:sp>
          <p:nvSpPr>
            <p:cNvPr id="40" name="TextBox 39"/>
            <p:cNvSpPr txBox="1"/>
            <p:nvPr/>
          </p:nvSpPr>
          <p:spPr>
            <a:xfrm>
              <a:off x="6767336" y="2580702"/>
              <a:ext cx="1467068" cy="246221"/>
            </a:xfrm>
            <a:prstGeom prst="rect">
              <a:avLst/>
            </a:prstGeom>
            <a:noFill/>
          </p:spPr>
          <p:txBody>
            <a:bodyPr wrap="none" rtlCol="0">
              <a:spAutoFit/>
            </a:bodyPr>
            <a:lstStyle/>
            <a:p>
              <a:pPr algn="ctr">
                <a:buClr>
                  <a:schemeClr val="accent2"/>
                </a:buClr>
              </a:pPr>
              <a:r>
                <a:rPr lang="en-GB" sz="1000" dirty="0" smtClean="0"/>
                <a:t>Index value at maturity</a:t>
              </a:r>
            </a:p>
          </p:txBody>
        </p:sp>
        <p:cxnSp>
          <p:nvCxnSpPr>
            <p:cNvPr id="24" name="Straight Connector 23"/>
            <p:cNvCxnSpPr/>
            <p:nvPr/>
          </p:nvCxnSpPr>
          <p:spPr bwMode="auto">
            <a:xfrm>
              <a:off x="6876288" y="2526278"/>
              <a:ext cx="0" cy="65838"/>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6392303" y="2527488"/>
              <a:ext cx="0" cy="65838"/>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5909500" y="2527488"/>
              <a:ext cx="0" cy="65838"/>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Footer Placeholder 6"/>
          <p:cNvSpPr>
            <a:spLocks noGrp="1"/>
          </p:cNvSpPr>
          <p:nvPr>
            <p:ph type="ftr" sz="quarter" idx="3"/>
          </p:nvPr>
        </p:nvSpPr>
        <p:spPr>
          <a:xfrm>
            <a:off x="709200" y="4954800"/>
            <a:ext cx="6260400" cy="226800"/>
          </a:xfrm>
          <a:effectLst>
            <a:reflection endPos="0" dir="5400000" sy="-100000" algn="bl" rotWithShape="0"/>
          </a:effectLst>
        </p:spPr>
        <p:txBody>
          <a:bodyPr vert="horz" wrap="none" anchor="t"/>
          <a:lstStyle/>
          <a:p>
            <a:pPr eaLnBrk="0" hangingPunct="0"/>
            <a:r>
              <a:rPr lang="en-GB" smtClean="0">
                <a:latin typeface="Arial" panose="020B0604020202020204" pitchFamily="34" charset="0"/>
              </a:rPr>
              <a:t>A new framework for longevity index covers</a:t>
            </a:r>
            <a:endParaRPr lang="en-GB">
              <a:latin typeface="Arial" panose="020B0604020202020204" pitchFamily="34" charset="0"/>
            </a:endParaRPr>
          </a:p>
        </p:txBody>
      </p:sp>
      <p:sp>
        <p:nvSpPr>
          <p:cNvPr id="15" name="Slide Number Placeholder 14" hidden="1"/>
          <p:cNvSpPr>
            <a:spLocks noGrp="1"/>
          </p:cNvSpPr>
          <p:nvPr>
            <p:ph type="sldNum" sz="quarter" idx="11"/>
          </p:nvPr>
        </p:nvSpPr>
        <p:spPr/>
        <p:txBody>
          <a:bodyPr/>
          <a:lstStyle/>
          <a:p>
            <a:endParaRPr lang="en-GB"/>
          </a:p>
        </p:txBody>
      </p:sp>
      <p:sp>
        <p:nvSpPr>
          <p:cNvPr id="35" name="Fußzeilenplatzhalter 2"/>
          <p:cNvSpPr txBox="1">
            <a:spLocks/>
          </p:cNvSpPr>
          <p:nvPr/>
        </p:nvSpPr>
        <p:spPr>
          <a:xfrm>
            <a:off x="241774" y="4956455"/>
            <a:ext cx="261059" cy="156232"/>
          </a:xfrm>
          <a:prstGeom prst="rect">
            <a:avLst/>
          </a:prstGeom>
          <a:ln>
            <a:noFill/>
          </a:ln>
          <a:effectLst>
            <a:reflection endPos="0" dir="5400000" sy="-100000" algn="bl" rotWithShape="0"/>
          </a:effectLst>
        </p:spPr>
        <p:txBody>
          <a:bodyPr vert="horz" wrap="none" lIns="0" tIns="0" rIns="0" bIns="0" rtlCol="0" anchor="t" anchorCtr="0"/>
          <a:lstStyle>
            <a:defPPr>
              <a:defRPr lang="de-DE"/>
            </a:defPPr>
            <a:lvl1pPr marL="0" algn="l" defTabSz="914400" rtl="0" eaLnBrk="1" latinLnBrk="0" hangingPunct="1">
              <a:defRPr sz="800" kern="1200">
                <a:solidFill>
                  <a:srgbClr val="796E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r>
              <a:rPr lang="en-GB" dirty="0" smtClean="0">
                <a:latin typeface="Arial" panose="020B0604020202020204" pitchFamily="34" charset="0"/>
              </a:rPr>
              <a:t>10</a:t>
            </a:r>
            <a:endParaRPr lang="en-GB" dirty="0">
              <a:latin typeface="Arial" panose="020B0604020202020204" pitchFamily="34" charset="0"/>
            </a:endParaRPr>
          </a:p>
        </p:txBody>
      </p:sp>
    </p:spTree>
    <p:extLst>
      <p:ext uri="{BB962C8B-B14F-4D97-AF65-F5344CB8AC3E}">
        <p14:creationId xmlns:p14="http://schemas.microsoft.com/office/powerpoint/2010/main" val="211200470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GB" kern="1200" smtClean="0"/>
              <a:t>Framework for index cover</a:t>
            </a:r>
            <a:endParaRPr lang="en-GB" kern="1200" dirty="0"/>
          </a:p>
        </p:txBody>
      </p:sp>
      <p:sp>
        <p:nvSpPr>
          <p:cNvPr id="4" name="TextBox 3"/>
          <p:cNvSpPr txBox="1"/>
          <p:nvPr>
            <p:custDataLst>
              <p:tags r:id="rId1"/>
            </p:custDataLst>
          </p:nvPr>
        </p:nvSpPr>
        <p:spPr>
          <a:xfrm>
            <a:off x="248019" y="543260"/>
            <a:ext cx="101149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GB" sz="1600" dirty="0" smtClean="0">
                <a:solidFill>
                  <a:srgbClr val="005192"/>
                </a:solidFill>
                <a:latin typeface="Arial" panose="020B0604020202020204" pitchFamily="34" charset="0"/>
              </a:rPr>
              <a:t>Calculation</a:t>
            </a:r>
          </a:p>
        </p:txBody>
      </p:sp>
      <mc:AlternateContent xmlns:mc="http://schemas.openxmlformats.org/markup-compatibility/2006" xmlns:a14="http://schemas.microsoft.com/office/drawing/2010/main">
        <mc:Choice Requires="a14">
          <p:sp>
            <p:nvSpPr>
              <p:cNvPr id="24" name="TextBox 23"/>
              <p:cNvSpPr txBox="1"/>
              <p:nvPr/>
            </p:nvSpPr>
            <p:spPr>
              <a:xfrm>
                <a:off x="1872484" y="2113577"/>
                <a:ext cx="1386726" cy="614848"/>
              </a:xfrm>
              <a:prstGeom prst="rect">
                <a:avLst/>
              </a:prstGeom>
              <a:noFill/>
            </p:spPr>
            <p:txBody>
              <a:bodyPr wrap="none" lIns="0" tIns="0" rIns="0" bIns="0" rtlCol="0">
                <a:spAutoFit/>
              </a:bodyPr>
              <a:lstStyle/>
              <a:p>
                <a:pPr>
                  <a:spcBef>
                    <a:spcPts val="600"/>
                  </a:spcBef>
                  <a:buClr>
                    <a:schemeClr val="accent2"/>
                  </a:buClr>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𝐼</m:t>
                      </m:r>
                      <m:d>
                        <m:dPr>
                          <m:ctrlPr>
                            <a:rPr lang="de-DE" sz="1400" b="0" i="1" smtClean="0">
                              <a:latin typeface="Cambria Math" panose="02040503050406030204" pitchFamily="18" charset="0"/>
                            </a:rPr>
                          </m:ctrlPr>
                        </m:dPr>
                        <m:e>
                          <m:r>
                            <a:rPr lang="de-DE" sz="1400" b="0" i="1" smtClean="0">
                              <a:latin typeface="Cambria Math" panose="02040503050406030204" pitchFamily="18" charset="0"/>
                            </a:rPr>
                            <m:t>𝑡</m:t>
                          </m:r>
                        </m:e>
                      </m:d>
                      <m:r>
                        <a:rPr lang="de-DE" sz="1400" b="0" i="1" smtClean="0">
                          <a:latin typeface="Cambria Math" panose="02040503050406030204" pitchFamily="18" charset="0"/>
                        </a:rPr>
                        <m:t>=</m:t>
                      </m:r>
                      <m:f>
                        <m:fPr>
                          <m:ctrlPr>
                            <a:rPr lang="de-DE" sz="1400" i="1">
                              <a:latin typeface="Cambria Math" panose="02040503050406030204" pitchFamily="18" charset="0"/>
                            </a:rPr>
                          </m:ctrlPr>
                        </m:fPr>
                        <m:num>
                          <m:r>
                            <a:rPr lang="de-DE" sz="1400" i="1">
                              <a:latin typeface="Cambria Math" panose="02040503050406030204" pitchFamily="18" charset="0"/>
                            </a:rPr>
                            <m:t>1</m:t>
                          </m:r>
                        </m:num>
                        <m:den>
                          <m:r>
                            <a:rPr lang="de-DE" sz="1400" i="1">
                              <a:latin typeface="Cambria Math" panose="02040503050406030204" pitchFamily="18" charset="0"/>
                            </a:rPr>
                            <m:t>5</m:t>
                          </m:r>
                        </m:den>
                      </m:f>
                      <m:r>
                        <a:rPr lang="de-DE" sz="1400" i="1">
                          <a:latin typeface="Cambria Math" panose="02040503050406030204" pitchFamily="18" charset="0"/>
                        </a:rPr>
                        <m:t>  </m:t>
                      </m:r>
                      <m:nary>
                        <m:naryPr>
                          <m:chr m:val="∑"/>
                          <m:ctrlPr>
                            <a:rPr lang="de-DE" sz="1400" i="1">
                              <a:latin typeface="Cambria Math" panose="02040503050406030204" pitchFamily="18" charset="0"/>
                            </a:rPr>
                          </m:ctrlPr>
                        </m:naryPr>
                        <m:sub>
                          <m:r>
                            <a:rPr lang="de-DE" sz="1400" i="1">
                              <a:latin typeface="Cambria Math" panose="02040503050406030204" pitchFamily="18" charset="0"/>
                            </a:rPr>
                            <m:t>𝑦</m:t>
                          </m:r>
                          <m:r>
                            <a:rPr lang="de-DE" sz="1400" i="1">
                              <a:latin typeface="Cambria Math" panose="02040503050406030204" pitchFamily="18" charset="0"/>
                            </a:rPr>
                            <m:t>=</m:t>
                          </m:r>
                          <m:sSub>
                            <m:sSubPr>
                              <m:ctrlPr>
                                <a:rPr lang="de-DE" sz="1400" i="1">
                                  <a:latin typeface="Cambria Math" panose="02040503050406030204" pitchFamily="18" charset="0"/>
                                </a:rPr>
                              </m:ctrlPr>
                            </m:sSubPr>
                            <m:e>
                              <m:r>
                                <a:rPr lang="de-DE" sz="1400" i="1">
                                  <a:latin typeface="Cambria Math" panose="02040503050406030204" pitchFamily="18" charset="0"/>
                                </a:rPr>
                                <m:t>𝑦</m:t>
                              </m:r>
                            </m:e>
                            <m:sub>
                              <m:r>
                                <a:rPr lang="de-DE" sz="1400" i="1">
                                  <a:latin typeface="Cambria Math" panose="02040503050406030204" pitchFamily="18" charset="0"/>
                                </a:rPr>
                                <m:t>0</m:t>
                              </m:r>
                            </m:sub>
                          </m:sSub>
                        </m:sub>
                        <m:sup>
                          <m:sSub>
                            <m:sSubPr>
                              <m:ctrlPr>
                                <a:rPr lang="de-DE" sz="1400" i="1">
                                  <a:latin typeface="Cambria Math" panose="02040503050406030204" pitchFamily="18" charset="0"/>
                                </a:rPr>
                              </m:ctrlPr>
                            </m:sSubPr>
                            <m:e>
                              <m:r>
                                <a:rPr lang="de-DE" sz="1400" i="1">
                                  <a:latin typeface="Cambria Math" panose="02040503050406030204" pitchFamily="18" charset="0"/>
                                </a:rPr>
                                <m:t>𝑦</m:t>
                              </m:r>
                            </m:e>
                            <m:sub>
                              <m:r>
                                <a:rPr lang="de-DE" sz="1400" i="1">
                                  <a:latin typeface="Cambria Math" panose="02040503050406030204" pitchFamily="18" charset="0"/>
                                </a:rPr>
                                <m:t>4</m:t>
                              </m:r>
                            </m:sub>
                          </m:sSub>
                        </m:sup>
                        <m:e>
                          <m:sSub>
                            <m:sSubPr>
                              <m:ctrlPr>
                                <a:rPr lang="de-DE" sz="1400" i="1">
                                  <a:latin typeface="Cambria Math" panose="02040503050406030204" pitchFamily="18" charset="0"/>
                                </a:rPr>
                              </m:ctrlPr>
                            </m:sSubPr>
                            <m:e>
                              <m:r>
                                <a:rPr lang="de-DE" sz="1400" i="1">
                                  <a:latin typeface="Cambria Math" panose="02040503050406030204" pitchFamily="18" charset="0"/>
                                </a:rPr>
                                <m:t>𝑖</m:t>
                              </m:r>
                            </m:e>
                            <m:sub>
                              <m:r>
                                <a:rPr lang="de-DE" sz="1400" i="1">
                                  <a:latin typeface="Cambria Math" panose="02040503050406030204" pitchFamily="18" charset="0"/>
                                </a:rPr>
                                <m:t>𝑦</m:t>
                              </m:r>
                              <m:r>
                                <a:rPr lang="de-DE" sz="1400" i="1">
                                  <a:latin typeface="Cambria Math" panose="02040503050406030204" pitchFamily="18" charset="0"/>
                                </a:rPr>
                                <m:t>, </m:t>
                              </m:r>
                              <m:r>
                                <a:rPr lang="de-DE" sz="1400" i="1">
                                  <a:latin typeface="Cambria Math" panose="02040503050406030204" pitchFamily="18" charset="0"/>
                                </a:rPr>
                                <m:t>𝑡</m:t>
                              </m:r>
                            </m:sub>
                          </m:sSub>
                        </m:e>
                      </m:nary>
                    </m:oMath>
                  </m:oMathPara>
                </a14:m>
                <a:endParaRPr lang="en-GB" sz="1400" dirty="0" err="1" smtClean="0"/>
              </a:p>
            </p:txBody>
          </p:sp>
        </mc:Choice>
        <mc:Fallback xmlns="">
          <p:sp>
            <p:nvSpPr>
              <p:cNvPr id="24" name="TextBox 23"/>
              <p:cNvSpPr txBox="1">
                <a:spLocks noRot="1" noChangeAspect="1" noMove="1" noResize="1" noEditPoints="1" noAdjustHandles="1" noChangeArrowheads="1" noChangeShapeType="1" noTextEdit="1"/>
              </p:cNvSpPr>
              <p:nvPr/>
            </p:nvSpPr>
            <p:spPr>
              <a:xfrm>
                <a:off x="1872484" y="2113577"/>
                <a:ext cx="1386726" cy="614848"/>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821524" y="1277241"/>
                <a:ext cx="1912190" cy="5275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𝑖</m:t>
                      </m:r>
                      <m:d>
                        <m:dPr>
                          <m:ctrlPr>
                            <a:rPr lang="en-GB" sz="1400" i="1">
                              <a:latin typeface="Cambria Math" panose="02040503050406030204" pitchFamily="18" charset="0"/>
                            </a:rPr>
                          </m:ctrlPr>
                        </m:dPr>
                        <m:e>
                          <m:r>
                            <a:rPr lang="en-GB" sz="1400" i="1">
                              <a:latin typeface="Cambria Math" panose="02040503050406030204" pitchFamily="18" charset="0"/>
                            </a:rPr>
                            <m:t>𝑦</m:t>
                          </m:r>
                          <m:r>
                            <a:rPr lang="en-GB" sz="1400" i="0">
                              <a:latin typeface="Cambria Math" panose="02040503050406030204" pitchFamily="18" charset="0"/>
                            </a:rPr>
                            <m:t>,</m:t>
                          </m:r>
                          <m:r>
                            <a:rPr lang="en-GB" sz="1400" i="1">
                              <a:latin typeface="Cambria Math" panose="02040503050406030204" pitchFamily="18" charset="0"/>
                            </a:rPr>
                            <m:t>𝑡</m:t>
                          </m:r>
                        </m:e>
                      </m:d>
                      <m:r>
                        <a:rPr lang="en-GB" sz="1400" i="0">
                          <a:latin typeface="Cambria Math" panose="02040503050406030204" pitchFamily="18" charset="0"/>
                        </a:rPr>
                        <m:t>=1−</m:t>
                      </m:r>
                      <m:f>
                        <m:fPr>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rPr>
                                <m:t>𝑚</m:t>
                              </m:r>
                            </m:e>
                            <m:sub>
                              <m:r>
                                <a:rPr lang="en-GB" sz="1400" i="1">
                                  <a:latin typeface="Cambria Math" panose="02040503050406030204" pitchFamily="18" charset="0"/>
                                </a:rPr>
                                <m:t>𝑦</m:t>
                              </m:r>
                              <m:r>
                                <a:rPr lang="en-GB" sz="1400" i="0">
                                  <a:latin typeface="Cambria Math" panose="02040503050406030204" pitchFamily="18" charset="0"/>
                                </a:rPr>
                                <m:t>,</m:t>
                              </m:r>
                              <m:r>
                                <a:rPr lang="en-GB" sz="1400" i="1">
                                  <a:latin typeface="Cambria Math" panose="02040503050406030204" pitchFamily="18" charset="0"/>
                                </a:rPr>
                                <m:t>𝑡</m:t>
                              </m:r>
                            </m:sub>
                          </m:sSub>
                        </m:num>
                        <m:den>
                          <m:sSub>
                            <m:sSubPr>
                              <m:ctrlPr>
                                <a:rPr lang="en-GB" sz="1400" i="1">
                                  <a:latin typeface="Cambria Math" panose="02040503050406030204" pitchFamily="18" charset="0"/>
                                </a:rPr>
                              </m:ctrlPr>
                            </m:sSubPr>
                            <m:e>
                              <m:r>
                                <a:rPr lang="en-GB" sz="1400" i="1">
                                  <a:latin typeface="Cambria Math" panose="02040503050406030204" pitchFamily="18" charset="0"/>
                                </a:rPr>
                                <m:t>𝑚</m:t>
                              </m:r>
                            </m:e>
                            <m:sub>
                              <m:r>
                                <a:rPr lang="en-GB" sz="1400" i="1">
                                  <a:latin typeface="Cambria Math" panose="02040503050406030204" pitchFamily="18" charset="0"/>
                                </a:rPr>
                                <m:t>𝑦</m:t>
                              </m:r>
                              <m:r>
                                <a:rPr lang="en-GB" sz="1400" i="0">
                                  <a:latin typeface="Cambria Math" panose="02040503050406030204" pitchFamily="18" charset="0"/>
                                </a:rPr>
                                <m:t>−1,</m:t>
                              </m:r>
                              <m:r>
                                <a:rPr lang="en-GB" sz="1400" i="1">
                                  <a:latin typeface="Cambria Math" panose="02040503050406030204" pitchFamily="18" charset="0"/>
                                </a:rPr>
                                <m:t>𝑡</m:t>
                              </m:r>
                              <m:r>
                                <a:rPr lang="en-GB" sz="1400" i="0">
                                  <a:latin typeface="Cambria Math" panose="02040503050406030204" pitchFamily="18" charset="0"/>
                                </a:rPr>
                                <m:t>−1</m:t>
                              </m:r>
                            </m:sub>
                          </m:sSub>
                        </m:den>
                      </m:f>
                    </m:oMath>
                  </m:oMathPara>
                </a14:m>
                <a:endParaRPr lang="en-GB" sz="1400" dirty="0"/>
              </a:p>
            </p:txBody>
          </p:sp>
        </mc:Choice>
        <mc:Fallback xmlns="">
          <p:sp>
            <p:nvSpPr>
              <p:cNvPr id="16" name="Rectangle 15"/>
              <p:cNvSpPr>
                <a:spLocks noRot="1" noChangeAspect="1" noMove="1" noResize="1" noEditPoints="1" noAdjustHandles="1" noChangeArrowheads="1" noChangeShapeType="1" noTextEdit="1"/>
              </p:cNvSpPr>
              <p:nvPr/>
            </p:nvSpPr>
            <p:spPr>
              <a:xfrm>
                <a:off x="821524" y="1277241"/>
                <a:ext cx="1912190" cy="527517"/>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90030" y="3405992"/>
                <a:ext cx="3481837" cy="338554"/>
              </a:xfrm>
              <a:prstGeom prst="rect">
                <a:avLst/>
              </a:prstGeom>
              <a:noFill/>
            </p:spPr>
            <p:txBody>
              <a:bodyPr wrap="square" rtlCol="0">
                <a:spAutoFit/>
              </a:bodyPr>
              <a:lstStyle/>
              <a:p>
                <a:pPr>
                  <a:spcBef>
                    <a:spcPts val="600"/>
                  </a:spcBef>
                  <a:buClr>
                    <a:schemeClr val="accent2"/>
                  </a:buClr>
                </a:pPr>
                <a:r>
                  <a:rPr lang="en-GB" sz="1400" dirty="0" smtClean="0"/>
                  <a:t>with leverage </a:t>
                </a:r>
                <a14:m>
                  <m:oMath xmlns:m="http://schemas.openxmlformats.org/officeDocument/2006/math">
                    <m:r>
                      <a:rPr lang="de-DE" sz="1400" i="1">
                        <a:latin typeface="Cambria Math" panose="02040503050406030204" pitchFamily="18" charset="0"/>
                      </a:rPr>
                      <m:t>𝐿</m:t>
                    </m:r>
                  </m:oMath>
                </a14:m>
                <a:r>
                  <a:rPr lang="en-GB" sz="1600" dirty="0" smtClean="0"/>
                  <a:t> </a:t>
                </a:r>
                <a:r>
                  <a:rPr lang="en-GB" sz="1600" dirty="0"/>
                  <a:t>and </a:t>
                </a:r>
                <a:r>
                  <a:rPr lang="en-GB" sz="1600" dirty="0" smtClean="0"/>
                  <a:t>reference value </a:t>
                </a:r>
                <a14:m>
                  <m:oMath xmlns:m="http://schemas.openxmlformats.org/officeDocument/2006/math">
                    <m:r>
                      <a:rPr lang="de-DE" sz="1400" i="1">
                        <a:latin typeface="Cambria Math" panose="02040503050406030204" pitchFamily="18" charset="0"/>
                      </a:rPr>
                      <m:t>𝑅</m:t>
                    </m:r>
                  </m:oMath>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390030" y="3405992"/>
                <a:ext cx="3481837" cy="338554"/>
              </a:xfrm>
              <a:prstGeom prst="rect">
                <a:avLst/>
              </a:prstGeom>
              <a:blipFill>
                <a:blip r:embed="rId6"/>
                <a:stretch>
                  <a:fillRect l="-525" t="-5455" b="-23636"/>
                </a:stretch>
              </a:blipFill>
            </p:spPr>
            <p:txBody>
              <a:bodyPr/>
              <a:lstStyle/>
              <a:p>
                <a:r>
                  <a:rPr lang="de-DE">
                    <a:noFill/>
                  </a:rPr>
                  <a:t> </a:t>
                </a:r>
              </a:p>
            </p:txBody>
          </p:sp>
        </mc:Fallback>
      </mc:AlternateContent>
      <p:sp>
        <p:nvSpPr>
          <p:cNvPr id="42" name="Text Placeholder 1"/>
          <p:cNvSpPr>
            <a:spLocks noGrp="1"/>
          </p:cNvSpPr>
          <p:nvPr>
            <p:ph type="body" sz="quarter" idx="13"/>
          </p:nvPr>
        </p:nvSpPr>
        <p:spPr>
          <a:xfrm>
            <a:off x="236746" y="1008441"/>
            <a:ext cx="3549156" cy="249812"/>
          </a:xfrm>
        </p:spPr>
        <p:txBody>
          <a:bodyPr/>
          <a:lstStyle/>
          <a:p>
            <a:r>
              <a:rPr lang="en-GB" dirty="0"/>
              <a:t>Improvement for cohort 𝑦 in year 𝑡</a:t>
            </a:r>
          </a:p>
        </p:txBody>
      </p:sp>
      <p:sp>
        <p:nvSpPr>
          <p:cNvPr id="43" name="Text Placeholder 1"/>
          <p:cNvSpPr txBox="1">
            <a:spLocks/>
          </p:cNvSpPr>
          <p:nvPr/>
        </p:nvSpPr>
        <p:spPr>
          <a:xfrm>
            <a:off x="236744" y="1823746"/>
            <a:ext cx="3302973" cy="249812"/>
          </a:xfrm>
          <a:prstGeom prst="rect">
            <a:avLst/>
          </a:prstGeom>
          <a:ln>
            <a:noFill/>
          </a:ln>
        </p:spPr>
        <p:txBody>
          <a:bodyPr vert="horz" wrap="square" lIns="0" tIns="0" rIns="0" bIns="0" rtlCol="0">
            <a:spAutoFit/>
          </a:bodyPr>
          <a:lstStyle>
            <a:lvl1pPr marL="268288" indent="-268288" algn="l" rtl="0" eaLnBrk="1" fontAlgn="base" hangingPunct="1">
              <a:lnSpc>
                <a:spcPct val="110000"/>
              </a:lnSpc>
              <a:spcBef>
                <a:spcPts val="600"/>
              </a:spcBef>
              <a:spcAft>
                <a:spcPts val="0"/>
              </a:spcAft>
              <a:buClr>
                <a:schemeClr val="accent2"/>
              </a:buClr>
              <a:buSzPct val="80000"/>
              <a:buFont typeface="Wingdings 3" pitchFamily="18" charset="2"/>
              <a:buChar char=""/>
              <a:defRPr lang="de-DE" sz="1600" smtClean="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lang="de-DE" sz="1400" smtClean="0">
                <a:solidFill>
                  <a:schemeClr val="tx1"/>
                </a:solidFill>
                <a:latin typeface="Arial" panose="020B0604020202020204" pitchFamily="34" charset="0"/>
                <a:cs typeface="Arial" panose="020B0604020202020204" pitchFamily="34" charset="0"/>
              </a:defRPr>
            </a:lvl2pPr>
            <a:lvl3pPr marL="658800" indent="-212400" algn="l" rtl="0" eaLnBrk="1" fontAlgn="base" hangingPunct="1">
              <a:lnSpc>
                <a:spcPct val="110000"/>
              </a:lnSpc>
              <a:spcBef>
                <a:spcPts val="600"/>
              </a:spcBef>
              <a:spcAft>
                <a:spcPts val="0"/>
              </a:spcAft>
              <a:buClr>
                <a:schemeClr val="accent2"/>
              </a:buClr>
              <a:buFont typeface="Arial Black" pitchFamily="34" charset="0"/>
              <a:buChar char="−"/>
              <a:defRPr lang="de-DE" sz="1200" smtClean="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lang="de-DE" sz="1600" b="1" i="0" smtClean="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lang="de-DE" sz="1600" dirty="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r>
              <a:rPr lang="en-GB" kern="0" dirty="0" smtClean="0"/>
              <a:t>Annual Index value</a:t>
            </a:r>
            <a:endParaRPr lang="en-GB" kern="0" dirty="0"/>
          </a:p>
        </p:txBody>
      </p:sp>
      <p:sp>
        <p:nvSpPr>
          <p:cNvPr id="44" name="Text Placeholder 1"/>
          <p:cNvSpPr txBox="1">
            <a:spLocks/>
          </p:cNvSpPr>
          <p:nvPr/>
        </p:nvSpPr>
        <p:spPr>
          <a:xfrm>
            <a:off x="236744" y="3862445"/>
            <a:ext cx="3464752" cy="249812"/>
          </a:xfrm>
          <a:prstGeom prst="rect">
            <a:avLst/>
          </a:prstGeom>
          <a:ln>
            <a:noFill/>
          </a:ln>
        </p:spPr>
        <p:txBody>
          <a:bodyPr vert="horz" wrap="square" lIns="0" tIns="0" rIns="0" bIns="0" rtlCol="0">
            <a:spAutoFit/>
          </a:bodyPr>
          <a:lstStyle>
            <a:lvl1pPr marL="268288" indent="-268288" algn="l" rtl="0" eaLnBrk="1" fontAlgn="base" hangingPunct="1">
              <a:lnSpc>
                <a:spcPct val="110000"/>
              </a:lnSpc>
              <a:spcBef>
                <a:spcPts val="600"/>
              </a:spcBef>
              <a:spcAft>
                <a:spcPts val="0"/>
              </a:spcAft>
              <a:buClr>
                <a:schemeClr val="accent2"/>
              </a:buClr>
              <a:buSzPct val="80000"/>
              <a:buFont typeface="Wingdings 3" pitchFamily="18" charset="2"/>
              <a:buChar char=""/>
              <a:defRPr lang="de-DE" sz="1600" smtClean="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lang="de-DE" sz="1400" smtClean="0">
                <a:solidFill>
                  <a:schemeClr val="tx1"/>
                </a:solidFill>
                <a:latin typeface="Arial" panose="020B0604020202020204" pitchFamily="34" charset="0"/>
                <a:cs typeface="Arial" panose="020B0604020202020204" pitchFamily="34" charset="0"/>
              </a:defRPr>
            </a:lvl2pPr>
            <a:lvl3pPr marL="658800" indent="-212400" algn="l" rtl="0" eaLnBrk="1" fontAlgn="base" hangingPunct="1">
              <a:lnSpc>
                <a:spcPct val="110000"/>
              </a:lnSpc>
              <a:spcBef>
                <a:spcPts val="600"/>
              </a:spcBef>
              <a:spcAft>
                <a:spcPts val="0"/>
              </a:spcAft>
              <a:buClr>
                <a:schemeClr val="accent2"/>
              </a:buClr>
              <a:buFont typeface="Arial Black" pitchFamily="34" charset="0"/>
              <a:buChar char="−"/>
              <a:defRPr lang="de-DE" sz="1200" smtClean="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lang="de-DE" sz="1600" b="1" i="0" smtClean="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lang="de-DE" sz="1600" dirty="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r>
              <a:rPr lang="en-GB" kern="0" dirty="0" smtClean="0"/>
              <a:t>Final payment rate</a:t>
            </a:r>
            <a:endParaRPr lang="en-GB" kern="0" dirty="0"/>
          </a:p>
        </p:txBody>
      </p:sp>
      <p:sp>
        <p:nvSpPr>
          <p:cNvPr id="15" name="Text Placeholder 1"/>
          <p:cNvSpPr txBox="1">
            <a:spLocks/>
          </p:cNvSpPr>
          <p:nvPr/>
        </p:nvSpPr>
        <p:spPr>
          <a:xfrm>
            <a:off x="220997" y="2747413"/>
            <a:ext cx="3302973" cy="249812"/>
          </a:xfrm>
          <a:prstGeom prst="rect">
            <a:avLst/>
          </a:prstGeom>
          <a:ln>
            <a:noFill/>
          </a:ln>
        </p:spPr>
        <p:txBody>
          <a:bodyPr vert="horz" wrap="square" lIns="0" tIns="0" rIns="0" bIns="0" rtlCol="0">
            <a:spAutoFit/>
          </a:bodyPr>
          <a:lstStyle>
            <a:lvl1pPr marL="268288" indent="-268288" algn="l" rtl="0" eaLnBrk="1" fontAlgn="base" hangingPunct="1">
              <a:lnSpc>
                <a:spcPct val="110000"/>
              </a:lnSpc>
              <a:spcBef>
                <a:spcPts val="600"/>
              </a:spcBef>
              <a:spcAft>
                <a:spcPts val="0"/>
              </a:spcAft>
              <a:buClr>
                <a:schemeClr val="accent2"/>
              </a:buClr>
              <a:buSzPct val="80000"/>
              <a:buFont typeface="Wingdings 3" pitchFamily="18" charset="2"/>
              <a:buChar char=""/>
              <a:defRPr lang="de-DE" sz="1600" smtClean="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lang="de-DE" sz="1400" smtClean="0">
                <a:solidFill>
                  <a:schemeClr val="tx1"/>
                </a:solidFill>
                <a:latin typeface="Arial" panose="020B0604020202020204" pitchFamily="34" charset="0"/>
                <a:cs typeface="Arial" panose="020B0604020202020204" pitchFamily="34" charset="0"/>
              </a:defRPr>
            </a:lvl2pPr>
            <a:lvl3pPr marL="658800" indent="-212400" algn="l" rtl="0" eaLnBrk="1" fontAlgn="base" hangingPunct="1">
              <a:lnSpc>
                <a:spcPct val="110000"/>
              </a:lnSpc>
              <a:spcBef>
                <a:spcPts val="600"/>
              </a:spcBef>
              <a:spcAft>
                <a:spcPts val="0"/>
              </a:spcAft>
              <a:buClr>
                <a:schemeClr val="accent2"/>
              </a:buClr>
              <a:buFont typeface="Arial Black" pitchFamily="34" charset="0"/>
              <a:buChar char="−"/>
              <a:defRPr lang="de-DE" sz="1200" smtClean="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lang="de-DE" sz="1600" b="1" i="0" smtClean="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lang="de-DE" sz="1600" dirty="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r>
              <a:rPr lang="en-GB" kern="0" dirty="0" smtClean="0"/>
              <a:t>Annual payment rate</a:t>
            </a:r>
            <a:endParaRPr lang="en-GB" kern="0" dirty="0"/>
          </a:p>
        </p:txBody>
      </p:sp>
      <mc:AlternateContent xmlns:mc="http://schemas.openxmlformats.org/markup-compatibility/2006" xmlns:a14="http://schemas.microsoft.com/office/drawing/2010/main">
        <mc:Choice Requires="a14">
          <p:sp>
            <p:nvSpPr>
              <p:cNvPr id="2" name="Rectangle 1"/>
              <p:cNvSpPr/>
              <p:nvPr/>
            </p:nvSpPr>
            <p:spPr>
              <a:xfrm>
                <a:off x="1035621" y="3016213"/>
                <a:ext cx="1939249" cy="307777"/>
              </a:xfrm>
              <a:prstGeom prst="rect">
                <a:avLst/>
              </a:prstGeom>
            </p:spPr>
            <p:txBody>
              <a:bodyPr wrap="none">
                <a:spAutoFit/>
              </a:bodyPr>
              <a:lstStyle/>
              <a:p>
                <a14:m>
                  <m:oMath xmlns:m="http://schemas.openxmlformats.org/officeDocument/2006/math">
                    <m:r>
                      <a:rPr lang="de-DE" sz="1400" b="0" i="1" smtClean="0">
                        <a:latin typeface="Cambria Math" panose="02040503050406030204" pitchFamily="18" charset="0"/>
                      </a:rPr>
                      <m:t>𝐹</m:t>
                    </m:r>
                    <m:d>
                      <m:dPr>
                        <m:ctrlPr>
                          <a:rPr lang="de-DE" sz="1400" b="0" i="1" smtClean="0">
                            <a:latin typeface="Cambria Math" panose="02040503050406030204" pitchFamily="18" charset="0"/>
                          </a:rPr>
                        </m:ctrlPr>
                      </m:dPr>
                      <m:e>
                        <m:r>
                          <a:rPr lang="de-DE" sz="1400" b="0" i="1" smtClean="0">
                            <a:latin typeface="Cambria Math" panose="02040503050406030204" pitchFamily="18" charset="0"/>
                          </a:rPr>
                          <m:t>𝑡</m:t>
                        </m:r>
                      </m:e>
                    </m:d>
                    <m:r>
                      <a:rPr lang="de-DE" sz="1400" b="0" i="1" smtClean="0">
                        <a:latin typeface="Cambria Math" panose="02040503050406030204" pitchFamily="18" charset="0"/>
                      </a:rPr>
                      <m:t>=</m:t>
                    </m:r>
                    <m:r>
                      <a:rPr lang="de-DE" sz="1400" i="1">
                        <a:latin typeface="Cambria Math" panose="02040503050406030204" pitchFamily="18" charset="0"/>
                      </a:rPr>
                      <m:t>𝐿</m:t>
                    </m:r>
                    <m:r>
                      <a:rPr lang="de-DE" sz="1400" i="1">
                        <a:latin typeface="Cambria Math" panose="02040503050406030204" pitchFamily="18" charset="0"/>
                      </a:rPr>
                      <m:t> ∙ </m:t>
                    </m:r>
                    <m:d>
                      <m:dPr>
                        <m:ctrlPr>
                          <a:rPr lang="de-DE" sz="1400" i="1">
                            <a:latin typeface="Cambria Math" panose="02040503050406030204" pitchFamily="18" charset="0"/>
                            <a:ea typeface="Cambria Math" panose="02040503050406030204" pitchFamily="18" charset="0"/>
                          </a:rPr>
                        </m:ctrlPr>
                      </m:dPr>
                      <m:e>
                        <m:r>
                          <a:rPr lang="de-DE" sz="1400" i="1">
                            <a:latin typeface="Cambria Math" panose="02040503050406030204" pitchFamily="18" charset="0"/>
                          </a:rPr>
                          <m:t>𝐼</m:t>
                        </m:r>
                        <m:d>
                          <m:dPr>
                            <m:ctrlPr>
                              <a:rPr lang="de-DE" sz="1400" i="1">
                                <a:latin typeface="Cambria Math" panose="02040503050406030204" pitchFamily="18" charset="0"/>
                              </a:rPr>
                            </m:ctrlPr>
                          </m:dPr>
                          <m:e>
                            <m:r>
                              <a:rPr lang="de-DE" sz="1400" b="0" i="1" smtClean="0">
                                <a:latin typeface="Cambria Math" panose="02040503050406030204" pitchFamily="18" charset="0"/>
                              </a:rPr>
                              <m:t>𝑡</m:t>
                            </m:r>
                          </m:e>
                        </m:d>
                        <m:r>
                          <a:rPr lang="de-DE" sz="1400" i="1">
                            <a:latin typeface="Cambria Math" panose="02040503050406030204" pitchFamily="18" charset="0"/>
                          </a:rPr>
                          <m:t> −</m:t>
                        </m:r>
                        <m:r>
                          <a:rPr lang="de-DE" sz="1400" i="1">
                            <a:latin typeface="Cambria Math" panose="02040503050406030204" pitchFamily="18" charset="0"/>
                          </a:rPr>
                          <m:t>𝑅</m:t>
                        </m:r>
                      </m:e>
                    </m:d>
                  </m:oMath>
                </a14:m>
                <a:r>
                  <a:rPr lang="en-GB" sz="1400" dirty="0" smtClean="0"/>
                  <a:t>,</a:t>
                </a:r>
                <a:endParaRPr lang="en-GB" sz="1400" dirty="0"/>
              </a:p>
            </p:txBody>
          </p:sp>
        </mc:Choice>
        <mc:Fallback xmlns="">
          <p:sp>
            <p:nvSpPr>
              <p:cNvPr id="2" name="Rectangle 1"/>
              <p:cNvSpPr>
                <a:spLocks noRot="1" noChangeAspect="1" noMove="1" noResize="1" noEditPoints="1" noAdjustHandles="1" noChangeArrowheads="1" noChangeShapeType="1" noTextEdit="1"/>
              </p:cNvSpPr>
              <p:nvPr/>
            </p:nvSpPr>
            <p:spPr>
              <a:xfrm>
                <a:off x="1035621" y="3016213"/>
                <a:ext cx="1939249" cy="307777"/>
              </a:xfrm>
              <a:prstGeom prst="rect">
                <a:avLst/>
              </a:prstGeom>
              <a:blipFill>
                <a:blip r:embed="rId7"/>
                <a:stretch>
                  <a:fillRect t="-4000"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046338" y="3969323"/>
                <a:ext cx="2711512" cy="7859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de-DE" sz="1400" b="0" i="0" smtClean="0">
                          <a:latin typeface="Cambria Math" panose="02040503050406030204" pitchFamily="18" charset="0"/>
                        </a:rPr>
                        <m:t>FPR</m:t>
                      </m:r>
                      <m:r>
                        <a:rPr lang="de-DE" sz="1400" b="0" i="1" smtClean="0">
                          <a:latin typeface="Cambria Math" panose="02040503050406030204" pitchFamily="18" charset="0"/>
                        </a:rPr>
                        <m:t>=</m:t>
                      </m:r>
                      <m:r>
                        <m:rPr>
                          <m:sty m:val="p"/>
                        </m:rPr>
                        <a:rPr lang="de-DE" sz="1400" b="0" i="0" smtClean="0">
                          <a:latin typeface="Cambria Math" panose="02040503050406030204" pitchFamily="18" charset="0"/>
                        </a:rPr>
                        <m:t>median</m:t>
                      </m:r>
                      <m:r>
                        <a:rPr lang="de-DE" sz="1400" b="0" i="1" smtClean="0">
                          <a:latin typeface="Cambria Math" panose="02040503050406030204" pitchFamily="18" charset="0"/>
                        </a:rPr>
                        <m:t> </m:t>
                      </m:r>
                      <m:d>
                        <m:dPr>
                          <m:ctrlPr>
                            <a:rPr lang="de-DE" sz="1400" b="0" i="1" smtClean="0">
                              <a:latin typeface="Cambria Math" panose="02040503050406030204" pitchFamily="18" charset="0"/>
                            </a:rPr>
                          </m:ctrlPr>
                        </m:dPr>
                        <m:e>
                          <m:r>
                            <a:rPr lang="de-DE" sz="1400" b="0" i="1" smtClean="0">
                              <a:latin typeface="Cambria Math" panose="02040503050406030204" pitchFamily="18" charset="0"/>
                            </a:rPr>
                            <m:t>0,</m:t>
                          </m:r>
                          <m:nary>
                            <m:naryPr>
                              <m:chr m:val="∑"/>
                              <m:ctrlPr>
                                <a:rPr lang="de-DE" sz="1400" i="1">
                                  <a:latin typeface="Cambria Math" panose="02040503050406030204" pitchFamily="18" charset="0"/>
                                </a:rPr>
                              </m:ctrlPr>
                            </m:naryPr>
                            <m:sub>
                              <m:r>
                                <m:rPr>
                                  <m:brk m:alnAt="23"/>
                                </m:rPr>
                                <a:rPr lang="de-DE" sz="1400" i="1">
                                  <a:latin typeface="Cambria Math" panose="02040503050406030204" pitchFamily="18" charset="0"/>
                                </a:rPr>
                                <m:t>𝑡</m:t>
                              </m:r>
                              <m:r>
                                <a:rPr lang="de-DE" sz="1400" i="1">
                                  <a:latin typeface="Cambria Math" panose="02040503050406030204" pitchFamily="18" charset="0"/>
                                </a:rPr>
                                <m:t>=</m:t>
                              </m:r>
                              <m:sSub>
                                <m:sSubPr>
                                  <m:ctrlPr>
                                    <a:rPr lang="de-DE" sz="1400" i="1">
                                      <a:latin typeface="Cambria Math" panose="02040503050406030204" pitchFamily="18" charset="0"/>
                                    </a:rPr>
                                  </m:ctrlPr>
                                </m:sSubPr>
                                <m:e>
                                  <m:r>
                                    <a:rPr lang="de-DE" sz="1400" i="1">
                                      <a:latin typeface="Cambria Math" panose="02040503050406030204" pitchFamily="18" charset="0"/>
                                    </a:rPr>
                                    <m:t>𝑡</m:t>
                                  </m:r>
                                </m:e>
                                <m:sub>
                                  <m:r>
                                    <a:rPr lang="de-DE" sz="1400" i="1">
                                      <a:latin typeface="Cambria Math" panose="02040503050406030204" pitchFamily="18" charset="0"/>
                                    </a:rPr>
                                    <m:t>0</m:t>
                                  </m:r>
                                </m:sub>
                              </m:sSub>
                            </m:sub>
                            <m:sup>
                              <m:sSub>
                                <m:sSubPr>
                                  <m:ctrlPr>
                                    <a:rPr lang="de-DE" sz="1400" i="1">
                                      <a:latin typeface="Cambria Math" panose="02040503050406030204" pitchFamily="18" charset="0"/>
                                    </a:rPr>
                                  </m:ctrlPr>
                                </m:sSubPr>
                                <m:e>
                                  <m:r>
                                    <a:rPr lang="de-DE" sz="1400" i="1">
                                      <a:latin typeface="Cambria Math" panose="02040503050406030204" pitchFamily="18" charset="0"/>
                                    </a:rPr>
                                    <m:t>𝑡</m:t>
                                  </m:r>
                                </m:e>
                                <m:sub>
                                  <m:r>
                                    <a:rPr lang="de-DE" sz="1400" b="0" i="1" smtClean="0">
                                      <a:latin typeface="Cambria Math" panose="02040503050406030204" pitchFamily="18" charset="0"/>
                                    </a:rPr>
                                    <m:t>4</m:t>
                                  </m:r>
                                </m:sub>
                              </m:sSub>
                            </m:sup>
                            <m:e>
                              <m:r>
                                <a:rPr lang="de-DE" sz="1400" i="1">
                                  <a:latin typeface="Cambria Math" panose="02040503050406030204" pitchFamily="18" charset="0"/>
                                </a:rPr>
                                <m:t>𝐹</m:t>
                              </m:r>
                              <m:r>
                                <a:rPr lang="de-DE" sz="1400" i="1">
                                  <a:latin typeface="Cambria Math" panose="02040503050406030204" pitchFamily="18" charset="0"/>
                                </a:rPr>
                                <m:t>(</m:t>
                              </m:r>
                              <m:r>
                                <a:rPr lang="de-DE" sz="1400" i="1">
                                  <a:latin typeface="Cambria Math" panose="02040503050406030204" pitchFamily="18" charset="0"/>
                                </a:rPr>
                                <m:t>𝑡</m:t>
                              </m:r>
                              <m:r>
                                <a:rPr lang="de-DE" sz="1400" i="1">
                                  <a:latin typeface="Cambria Math" panose="02040503050406030204" pitchFamily="18" charset="0"/>
                                </a:rPr>
                                <m:t>)</m:t>
                              </m:r>
                            </m:e>
                          </m:nary>
                          <m:r>
                            <a:rPr lang="de-DE" sz="1400" b="0" i="1" smtClean="0">
                              <a:latin typeface="Cambria Math" panose="02040503050406030204" pitchFamily="18" charset="0"/>
                            </a:rPr>
                            <m:t>,1</m:t>
                          </m:r>
                        </m:e>
                      </m:d>
                    </m:oMath>
                  </m:oMathPara>
                </a14:m>
                <a:endParaRPr lang="en-GB" sz="1400" dirty="0"/>
              </a:p>
            </p:txBody>
          </p:sp>
        </mc:Choice>
        <mc:Fallback xmlns="">
          <p:sp>
            <p:nvSpPr>
              <p:cNvPr id="17" name="Rectangle 16"/>
              <p:cNvSpPr>
                <a:spLocks noRot="1" noChangeAspect="1" noMove="1" noResize="1" noEditPoints="1" noAdjustHandles="1" noChangeArrowheads="1" noChangeShapeType="1" noTextEdit="1"/>
              </p:cNvSpPr>
              <p:nvPr/>
            </p:nvSpPr>
            <p:spPr>
              <a:xfrm>
                <a:off x="1046338" y="3969323"/>
                <a:ext cx="2711512" cy="785921"/>
              </a:xfrm>
              <a:prstGeom prst="rect">
                <a:avLst/>
              </a:prstGeom>
              <a:blipFill>
                <a:blip r:embed="rId8"/>
                <a:stretch>
                  <a:fillRect/>
                </a:stretch>
              </a:blipFill>
            </p:spPr>
            <p:txBody>
              <a:bodyPr/>
              <a:lstStyle/>
              <a:p>
                <a:r>
                  <a:rPr lang="de-DE">
                    <a:noFill/>
                  </a:rPr>
                  <a:t> </a:t>
                </a:r>
              </a:p>
            </p:txBody>
          </p:sp>
        </mc:Fallback>
      </mc:AlternateContent>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10853" y="1207049"/>
            <a:ext cx="4964872" cy="3104030"/>
          </a:xfrm>
          <a:prstGeom prst="rect">
            <a:avLst/>
          </a:prstGeom>
        </p:spPr>
      </p:pic>
      <p:sp>
        <p:nvSpPr>
          <p:cNvPr id="6" name="Footer Placeholder 5"/>
          <p:cNvSpPr>
            <a:spLocks noGrp="1"/>
          </p:cNvSpPr>
          <p:nvPr>
            <p:ph type="ftr" sz="quarter" idx="3"/>
          </p:nvPr>
        </p:nvSpPr>
        <p:spPr>
          <a:xfrm>
            <a:off x="709200" y="4954800"/>
            <a:ext cx="6260400" cy="226800"/>
          </a:xfrm>
          <a:effectLst>
            <a:reflection endPos="0" dir="5400000" sy="-100000" algn="bl" rotWithShape="0"/>
          </a:effectLst>
        </p:spPr>
        <p:txBody>
          <a:bodyPr vert="horz" wrap="none" anchor="t"/>
          <a:lstStyle/>
          <a:p>
            <a:pPr eaLnBrk="0" hangingPunct="0"/>
            <a:r>
              <a:rPr lang="en-GB" smtClean="0">
                <a:latin typeface="Arial" panose="020B0604020202020204" pitchFamily="34" charset="0"/>
              </a:rPr>
              <a:t>A new framework for longevity index covers</a:t>
            </a:r>
            <a:endParaRPr lang="en-GB">
              <a:latin typeface="Arial" panose="020B0604020202020204" pitchFamily="34" charset="0"/>
            </a:endParaRPr>
          </a:p>
        </p:txBody>
      </p:sp>
      <p:sp>
        <p:nvSpPr>
          <p:cNvPr id="9" name="Slide Number Placeholder 8" hidden="1"/>
          <p:cNvSpPr>
            <a:spLocks noGrp="1"/>
          </p:cNvSpPr>
          <p:nvPr>
            <p:ph type="sldNum" sz="quarter" idx="11"/>
          </p:nvPr>
        </p:nvSpPr>
        <p:spPr/>
        <p:txBody>
          <a:bodyPr/>
          <a:lstStyle/>
          <a:p>
            <a:endParaRPr lang="en-GB"/>
          </a:p>
        </p:txBody>
      </p:sp>
      <p:sp>
        <p:nvSpPr>
          <p:cNvPr id="21" name="Fußzeilenplatzhalter 2"/>
          <p:cNvSpPr txBox="1">
            <a:spLocks/>
          </p:cNvSpPr>
          <p:nvPr/>
        </p:nvSpPr>
        <p:spPr>
          <a:xfrm>
            <a:off x="241774" y="4956455"/>
            <a:ext cx="261059" cy="156232"/>
          </a:xfrm>
          <a:prstGeom prst="rect">
            <a:avLst/>
          </a:prstGeom>
          <a:ln>
            <a:noFill/>
          </a:ln>
          <a:effectLst>
            <a:reflection endPos="0" dir="5400000" sy="-100000" algn="bl" rotWithShape="0"/>
          </a:effectLst>
        </p:spPr>
        <p:txBody>
          <a:bodyPr vert="horz" wrap="none" lIns="0" tIns="0" rIns="0" bIns="0" rtlCol="0" anchor="t" anchorCtr="0"/>
          <a:lstStyle>
            <a:defPPr>
              <a:defRPr lang="de-DE"/>
            </a:defPPr>
            <a:lvl1pPr marL="0" algn="l" defTabSz="914400" rtl="0" eaLnBrk="1" latinLnBrk="0" hangingPunct="1">
              <a:defRPr sz="800" kern="1200">
                <a:solidFill>
                  <a:srgbClr val="796E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r>
              <a:rPr lang="en-GB" dirty="0" smtClean="0">
                <a:latin typeface="Arial" panose="020B0604020202020204" pitchFamily="34" charset="0"/>
              </a:rPr>
              <a:t>11</a:t>
            </a:r>
            <a:endParaRPr lang="en-GB" dirty="0">
              <a:latin typeface="Arial" panose="020B0604020202020204" pitchFamily="34" charset="0"/>
            </a:endParaRPr>
          </a:p>
        </p:txBody>
      </p:sp>
    </p:spTree>
    <p:extLst>
      <p:ext uri="{BB962C8B-B14F-4D97-AF65-F5344CB8AC3E}">
        <p14:creationId xmlns:p14="http://schemas.microsoft.com/office/powerpoint/2010/main" val="275690690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3"/>
          <a:stretch>
            <a:fillRect/>
          </a:stretch>
        </p:blipFill>
        <p:spPr>
          <a:xfrm>
            <a:off x="4533524" y="1015068"/>
            <a:ext cx="3797487" cy="3757930"/>
          </a:xfrm>
          <a:prstGeom prst="rect">
            <a:avLst/>
          </a:prstGeom>
        </p:spPr>
      </p:pic>
      <p:sp>
        <p:nvSpPr>
          <p:cNvPr id="2" name="Text Placeholder 1"/>
          <p:cNvSpPr>
            <a:spLocks noGrp="1"/>
          </p:cNvSpPr>
          <p:nvPr>
            <p:ph type="body" sz="quarter" idx="13"/>
          </p:nvPr>
        </p:nvSpPr>
        <p:spPr>
          <a:xfrm>
            <a:off x="254001" y="1012499"/>
            <a:ext cx="3295650" cy="3464059"/>
          </a:xfrm>
        </p:spPr>
        <p:txBody>
          <a:bodyPr/>
          <a:lstStyle/>
          <a:p>
            <a:r>
              <a:rPr lang="en-GB" dirty="0" smtClean="0"/>
              <a:t>Basic structure</a:t>
            </a:r>
          </a:p>
          <a:p>
            <a:pPr lvl="1"/>
            <a:r>
              <a:rPr lang="en-GB" dirty="0" smtClean="0"/>
              <a:t>Buy cover for improvement risk in specific </a:t>
            </a:r>
          </a:p>
          <a:p>
            <a:pPr lvl="1"/>
            <a:r>
              <a:rPr lang="en-GB" dirty="0" smtClean="0"/>
              <a:t>After runtime end one can buy</a:t>
            </a:r>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GB" kern="1200" smtClean="0"/>
              <a:t>Framework for index cover</a:t>
            </a:r>
            <a:endParaRPr lang="en-GB" kern="1200" dirty="0"/>
          </a:p>
        </p:txBody>
      </p:sp>
      <p:sp>
        <p:nvSpPr>
          <p:cNvPr id="4" name="TextBox 3"/>
          <p:cNvSpPr txBox="1"/>
          <p:nvPr>
            <p:custDataLst>
              <p:tags r:id="rId1"/>
            </p:custDataLst>
          </p:nvPr>
        </p:nvSpPr>
        <p:spPr>
          <a:xfrm>
            <a:off x="248019" y="543260"/>
            <a:ext cx="854401"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GB" sz="1600" smtClean="0">
                <a:solidFill>
                  <a:srgbClr val="005192"/>
                </a:solidFill>
                <a:latin typeface="Arial" panose="020B0604020202020204" pitchFamily="34" charset="0"/>
              </a:rPr>
              <a:t>Overview</a:t>
            </a:r>
            <a:endParaRPr lang="en-GB" sz="1600" dirty="0" err="1" smtClean="0">
              <a:solidFill>
                <a:srgbClr val="005192"/>
              </a:solidFill>
              <a:latin typeface="Arial" panose="020B0604020202020204" pitchFamily="34" charset="0"/>
            </a:endParaRPr>
          </a:p>
        </p:txBody>
      </p:sp>
      <p:cxnSp>
        <p:nvCxnSpPr>
          <p:cNvPr id="13" name="Straight Connector 12"/>
          <p:cNvCxnSpPr/>
          <p:nvPr/>
        </p:nvCxnSpPr>
        <p:spPr bwMode="auto">
          <a:xfrm flipV="1">
            <a:off x="6549297" y="1071020"/>
            <a:ext cx="0" cy="3476950"/>
          </a:xfrm>
          <a:prstGeom prst="line">
            <a:avLst/>
          </a:prstGeom>
          <a:ln>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bwMode="auto">
          <a:xfrm flipV="1">
            <a:off x="4798260" y="2206716"/>
            <a:ext cx="2344225" cy="2337657"/>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flipV="1">
            <a:off x="5379334" y="2788095"/>
            <a:ext cx="1763151" cy="1767190"/>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flipV="1">
            <a:off x="5974013" y="3377186"/>
            <a:ext cx="1168472" cy="1171150"/>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flipV="1">
            <a:off x="6553986" y="3960853"/>
            <a:ext cx="579120" cy="580448"/>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rot="18823534">
            <a:off x="4692311" y="3043048"/>
            <a:ext cx="441146" cy="230832"/>
          </a:xfrm>
          <a:prstGeom prst="rect">
            <a:avLst/>
          </a:prstGeom>
          <a:noFill/>
        </p:spPr>
        <p:txBody>
          <a:bodyPr wrap="none" rtlCol="0">
            <a:spAutoFit/>
          </a:bodyPr>
          <a:lstStyle/>
          <a:p>
            <a:pPr>
              <a:spcBef>
                <a:spcPts val="600"/>
              </a:spcBef>
              <a:buClr>
                <a:schemeClr val="accent2"/>
              </a:buClr>
            </a:pPr>
            <a:r>
              <a:rPr lang="en-GB" sz="900" dirty="0" smtClean="0">
                <a:solidFill>
                  <a:schemeClr val="accent1"/>
                </a:solidFill>
              </a:rPr>
              <a:t>1920</a:t>
            </a:r>
          </a:p>
        </p:txBody>
      </p:sp>
      <p:sp>
        <p:nvSpPr>
          <p:cNvPr id="73" name="TextBox 72"/>
          <p:cNvSpPr txBox="1"/>
          <p:nvPr/>
        </p:nvSpPr>
        <p:spPr>
          <a:xfrm rot="18823534">
            <a:off x="4684681" y="1873185"/>
            <a:ext cx="441146" cy="230832"/>
          </a:xfrm>
          <a:prstGeom prst="rect">
            <a:avLst/>
          </a:prstGeom>
          <a:noFill/>
        </p:spPr>
        <p:txBody>
          <a:bodyPr wrap="none" rtlCol="0">
            <a:spAutoFit/>
          </a:bodyPr>
          <a:lstStyle/>
          <a:p>
            <a:pPr>
              <a:spcBef>
                <a:spcPts val="600"/>
              </a:spcBef>
              <a:buClr>
                <a:schemeClr val="accent2"/>
              </a:buClr>
            </a:pPr>
            <a:r>
              <a:rPr lang="en-GB" sz="900" dirty="0" smtClean="0">
                <a:solidFill>
                  <a:schemeClr val="accent1"/>
                </a:solidFill>
              </a:rPr>
              <a:t>1910</a:t>
            </a:r>
          </a:p>
        </p:txBody>
      </p:sp>
      <p:sp>
        <p:nvSpPr>
          <p:cNvPr id="75" name="TextBox 74"/>
          <p:cNvSpPr txBox="1"/>
          <p:nvPr/>
        </p:nvSpPr>
        <p:spPr>
          <a:xfrm rot="18823534">
            <a:off x="4688615" y="4218849"/>
            <a:ext cx="441146" cy="230832"/>
          </a:xfrm>
          <a:prstGeom prst="rect">
            <a:avLst/>
          </a:prstGeom>
          <a:noFill/>
        </p:spPr>
        <p:txBody>
          <a:bodyPr wrap="none" rtlCol="0">
            <a:spAutoFit/>
          </a:bodyPr>
          <a:lstStyle/>
          <a:p>
            <a:pPr>
              <a:spcBef>
                <a:spcPts val="600"/>
              </a:spcBef>
              <a:buClr>
                <a:schemeClr val="accent2"/>
              </a:buClr>
            </a:pPr>
            <a:r>
              <a:rPr lang="en-GB" sz="900" dirty="0" smtClean="0">
                <a:solidFill>
                  <a:schemeClr val="accent1"/>
                </a:solidFill>
              </a:rPr>
              <a:t>1930</a:t>
            </a:r>
          </a:p>
        </p:txBody>
      </p:sp>
      <p:sp>
        <p:nvSpPr>
          <p:cNvPr id="76" name="TextBox 75"/>
          <p:cNvSpPr txBox="1"/>
          <p:nvPr/>
        </p:nvSpPr>
        <p:spPr>
          <a:xfrm rot="18823534">
            <a:off x="5858180" y="4229986"/>
            <a:ext cx="441146" cy="230832"/>
          </a:xfrm>
          <a:prstGeom prst="rect">
            <a:avLst/>
          </a:prstGeom>
          <a:noFill/>
        </p:spPr>
        <p:txBody>
          <a:bodyPr wrap="none" rtlCol="0">
            <a:spAutoFit/>
          </a:bodyPr>
          <a:lstStyle/>
          <a:p>
            <a:pPr>
              <a:spcBef>
                <a:spcPts val="600"/>
              </a:spcBef>
              <a:buClr>
                <a:schemeClr val="accent2"/>
              </a:buClr>
            </a:pPr>
            <a:r>
              <a:rPr lang="en-GB" sz="900" dirty="0" smtClean="0">
                <a:solidFill>
                  <a:schemeClr val="accent1"/>
                </a:solidFill>
              </a:rPr>
              <a:t>1940</a:t>
            </a:r>
          </a:p>
        </p:txBody>
      </p:sp>
      <p:sp>
        <p:nvSpPr>
          <p:cNvPr id="35" name="Parallelogram 34"/>
          <p:cNvSpPr/>
          <p:nvPr/>
        </p:nvSpPr>
        <p:spPr bwMode="auto">
          <a:xfrm rot="5400000" flipV="1">
            <a:off x="5102198" y="3102712"/>
            <a:ext cx="1149408" cy="585238"/>
          </a:xfrm>
          <a:prstGeom prst="parallelogram">
            <a:avLst>
              <a:gd name="adj" fmla="val 99000"/>
            </a:avLst>
          </a:prstGeom>
          <a:solidFill>
            <a:schemeClr val="accent2"/>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0" name="Rectangle 9"/>
          <p:cNvSpPr/>
          <p:nvPr/>
        </p:nvSpPr>
        <p:spPr>
          <a:xfrm>
            <a:off x="1255158" y="1544952"/>
            <a:ext cx="1745991" cy="307777"/>
          </a:xfrm>
          <a:prstGeom prst="rect">
            <a:avLst/>
          </a:prstGeom>
        </p:spPr>
        <p:txBody>
          <a:bodyPr wrap="none">
            <a:spAutoFit/>
          </a:bodyPr>
          <a:lstStyle/>
          <a:p>
            <a:r>
              <a:rPr lang="en-GB" sz="1400" kern="0" dirty="0">
                <a:solidFill>
                  <a:srgbClr val="3E3E3E"/>
                </a:solidFill>
                <a:latin typeface="Arial" panose="020B0604020202020204" pitchFamily="34" charset="0"/>
                <a:cs typeface="Arial" panose="020B0604020202020204" pitchFamily="34" charset="0"/>
              </a:rPr>
              <a:t>cohort </a:t>
            </a:r>
            <a:r>
              <a:rPr lang="en-GB" sz="1400" kern="0" dirty="0" smtClean="0">
                <a:solidFill>
                  <a:srgbClr val="3E3E3E"/>
                </a:solidFill>
                <a:latin typeface="Arial" panose="020B0604020202020204" pitchFamily="34" charset="0"/>
                <a:cs typeface="Arial" panose="020B0604020202020204" pitchFamily="34" charset="0"/>
              </a:rPr>
              <a:t>risk diamond</a:t>
            </a:r>
            <a:endParaRPr lang="en-GB" sz="1600" dirty="0"/>
          </a:p>
        </p:txBody>
      </p:sp>
      <p:sp>
        <p:nvSpPr>
          <p:cNvPr id="14" name="Rectangle 13"/>
          <p:cNvSpPr/>
          <p:nvPr/>
        </p:nvSpPr>
        <p:spPr>
          <a:xfrm>
            <a:off x="613258" y="2093598"/>
            <a:ext cx="2710999" cy="307777"/>
          </a:xfrm>
          <a:prstGeom prst="rect">
            <a:avLst/>
          </a:prstGeom>
        </p:spPr>
        <p:txBody>
          <a:bodyPr wrap="none">
            <a:spAutoFit/>
          </a:bodyPr>
          <a:lstStyle/>
          <a:p>
            <a:r>
              <a:rPr lang="en-GB" sz="1400" kern="0" dirty="0">
                <a:solidFill>
                  <a:srgbClr val="3E3E3E"/>
                </a:solidFill>
                <a:latin typeface="Arial" panose="020B0604020202020204" pitchFamily="34" charset="0"/>
                <a:cs typeface="Arial" panose="020B0604020202020204" pitchFamily="34" charset="0"/>
              </a:rPr>
              <a:t>connecting </a:t>
            </a:r>
            <a:r>
              <a:rPr lang="en-GB" sz="1400" kern="0" dirty="0" smtClean="0">
                <a:solidFill>
                  <a:srgbClr val="3E3E3E"/>
                </a:solidFill>
                <a:latin typeface="Arial" panose="020B0604020202020204" pitchFamily="34" charset="0"/>
                <a:cs typeface="Arial" panose="020B0604020202020204" pitchFamily="34" charset="0"/>
              </a:rPr>
              <a:t>cohort risk diamond </a:t>
            </a:r>
            <a:endParaRPr lang="en-GB" sz="1600" dirty="0"/>
          </a:p>
        </p:txBody>
      </p:sp>
      <p:sp>
        <p:nvSpPr>
          <p:cNvPr id="40" name="Parallelogram 39"/>
          <p:cNvSpPr/>
          <p:nvPr/>
        </p:nvSpPr>
        <p:spPr bwMode="auto">
          <a:xfrm rot="5400000" flipV="1">
            <a:off x="5673535" y="2511083"/>
            <a:ext cx="1161795" cy="586565"/>
          </a:xfrm>
          <a:prstGeom prst="parallelogram">
            <a:avLst>
              <a:gd name="adj" fmla="val 99000"/>
            </a:avLst>
          </a:prstGeom>
          <a:solidFill>
            <a:schemeClr val="accent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cxnSp>
        <p:nvCxnSpPr>
          <p:cNvPr id="47" name="Straight Connector 46"/>
          <p:cNvCxnSpPr/>
          <p:nvPr/>
        </p:nvCxnSpPr>
        <p:spPr bwMode="auto">
          <a:xfrm flipV="1">
            <a:off x="7137795" y="1064913"/>
            <a:ext cx="0" cy="3476950"/>
          </a:xfrm>
          <a:prstGeom prst="line">
            <a:avLst/>
          </a:prstGeom>
          <a:ln>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bwMode="auto">
          <a:xfrm flipV="1">
            <a:off x="5963143" y="1064913"/>
            <a:ext cx="0" cy="3476950"/>
          </a:xfrm>
          <a:prstGeom prst="line">
            <a:avLst/>
          </a:prstGeom>
          <a:ln>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bwMode="auto">
          <a:xfrm flipV="1">
            <a:off x="5379334" y="1064913"/>
            <a:ext cx="0" cy="3476950"/>
          </a:xfrm>
          <a:prstGeom prst="line">
            <a:avLst/>
          </a:prstGeom>
          <a:ln>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bwMode="auto">
          <a:xfrm flipV="1">
            <a:off x="4788491" y="1063185"/>
            <a:ext cx="0" cy="3476950"/>
          </a:xfrm>
          <a:prstGeom prst="line">
            <a:avLst/>
          </a:prstGeom>
          <a:ln>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bwMode="auto">
          <a:xfrm flipV="1">
            <a:off x="4796466" y="1639865"/>
            <a:ext cx="2344225" cy="2337657"/>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flipV="1">
            <a:off x="4785757" y="1066460"/>
            <a:ext cx="2344225" cy="2337657"/>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flipV="1">
            <a:off x="4788421" y="1073298"/>
            <a:ext cx="1760876" cy="1755943"/>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flipV="1">
            <a:off x="4777712" y="1063185"/>
            <a:ext cx="1196001" cy="1192651"/>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flipV="1">
            <a:off x="4775048" y="1078434"/>
            <a:ext cx="600665" cy="598984"/>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rot="18823534">
            <a:off x="6453322" y="4206597"/>
            <a:ext cx="441146" cy="230832"/>
          </a:xfrm>
          <a:prstGeom prst="rect">
            <a:avLst/>
          </a:prstGeom>
          <a:noFill/>
        </p:spPr>
        <p:txBody>
          <a:bodyPr wrap="none" rtlCol="0">
            <a:spAutoFit/>
          </a:bodyPr>
          <a:lstStyle/>
          <a:p>
            <a:pPr>
              <a:spcBef>
                <a:spcPts val="600"/>
              </a:spcBef>
              <a:buClr>
                <a:schemeClr val="accent2"/>
              </a:buClr>
            </a:pPr>
            <a:r>
              <a:rPr lang="en-GB" sz="900" dirty="0" smtClean="0">
                <a:solidFill>
                  <a:schemeClr val="accent1"/>
                </a:solidFill>
              </a:rPr>
              <a:t>1945</a:t>
            </a:r>
          </a:p>
        </p:txBody>
      </p:sp>
      <p:sp>
        <p:nvSpPr>
          <p:cNvPr id="63" name="TextBox 62"/>
          <p:cNvSpPr txBox="1"/>
          <p:nvPr/>
        </p:nvSpPr>
        <p:spPr>
          <a:xfrm rot="18823534">
            <a:off x="5300146" y="4180487"/>
            <a:ext cx="441146" cy="230832"/>
          </a:xfrm>
          <a:prstGeom prst="rect">
            <a:avLst/>
          </a:prstGeom>
          <a:noFill/>
        </p:spPr>
        <p:txBody>
          <a:bodyPr wrap="none" rtlCol="0">
            <a:spAutoFit/>
          </a:bodyPr>
          <a:lstStyle/>
          <a:p>
            <a:pPr>
              <a:spcBef>
                <a:spcPts val="600"/>
              </a:spcBef>
              <a:buClr>
                <a:schemeClr val="accent2"/>
              </a:buClr>
            </a:pPr>
            <a:r>
              <a:rPr lang="en-GB" sz="900" dirty="0" smtClean="0">
                <a:solidFill>
                  <a:schemeClr val="accent1"/>
                </a:solidFill>
              </a:rPr>
              <a:t>1935</a:t>
            </a:r>
          </a:p>
        </p:txBody>
      </p:sp>
      <p:sp>
        <p:nvSpPr>
          <p:cNvPr id="67" name="TextBox 66"/>
          <p:cNvSpPr txBox="1"/>
          <p:nvPr/>
        </p:nvSpPr>
        <p:spPr>
          <a:xfrm rot="18823534">
            <a:off x="4689089" y="1307454"/>
            <a:ext cx="441146" cy="230832"/>
          </a:xfrm>
          <a:prstGeom prst="rect">
            <a:avLst/>
          </a:prstGeom>
          <a:noFill/>
        </p:spPr>
        <p:txBody>
          <a:bodyPr wrap="none" rtlCol="0">
            <a:spAutoFit/>
          </a:bodyPr>
          <a:lstStyle/>
          <a:p>
            <a:pPr>
              <a:spcBef>
                <a:spcPts val="600"/>
              </a:spcBef>
              <a:buClr>
                <a:schemeClr val="accent2"/>
              </a:buClr>
            </a:pPr>
            <a:r>
              <a:rPr lang="en-GB" sz="900" dirty="0" smtClean="0">
                <a:solidFill>
                  <a:schemeClr val="accent1"/>
                </a:solidFill>
              </a:rPr>
              <a:t>1915</a:t>
            </a:r>
          </a:p>
        </p:txBody>
      </p:sp>
      <p:sp>
        <p:nvSpPr>
          <p:cNvPr id="68" name="TextBox 67"/>
          <p:cNvSpPr txBox="1"/>
          <p:nvPr/>
        </p:nvSpPr>
        <p:spPr>
          <a:xfrm rot="18823534">
            <a:off x="4718188" y="2430543"/>
            <a:ext cx="441146" cy="230832"/>
          </a:xfrm>
          <a:prstGeom prst="rect">
            <a:avLst/>
          </a:prstGeom>
          <a:noFill/>
        </p:spPr>
        <p:txBody>
          <a:bodyPr wrap="none" rtlCol="0">
            <a:spAutoFit/>
          </a:bodyPr>
          <a:lstStyle/>
          <a:p>
            <a:pPr>
              <a:spcBef>
                <a:spcPts val="600"/>
              </a:spcBef>
              <a:buClr>
                <a:schemeClr val="accent2"/>
              </a:buClr>
            </a:pPr>
            <a:r>
              <a:rPr lang="en-GB" sz="900" dirty="0" smtClean="0">
                <a:solidFill>
                  <a:schemeClr val="accent1"/>
                </a:solidFill>
              </a:rPr>
              <a:t>1915</a:t>
            </a:r>
          </a:p>
        </p:txBody>
      </p:sp>
      <p:sp>
        <p:nvSpPr>
          <p:cNvPr id="70" name="TextBox 69"/>
          <p:cNvSpPr txBox="1"/>
          <p:nvPr/>
        </p:nvSpPr>
        <p:spPr>
          <a:xfrm rot="18823534">
            <a:off x="4753196" y="3587402"/>
            <a:ext cx="441146" cy="230832"/>
          </a:xfrm>
          <a:prstGeom prst="rect">
            <a:avLst/>
          </a:prstGeom>
          <a:noFill/>
        </p:spPr>
        <p:txBody>
          <a:bodyPr wrap="none" rtlCol="0">
            <a:spAutoFit/>
          </a:bodyPr>
          <a:lstStyle/>
          <a:p>
            <a:pPr>
              <a:spcBef>
                <a:spcPts val="600"/>
              </a:spcBef>
              <a:buClr>
                <a:schemeClr val="accent2"/>
              </a:buClr>
            </a:pPr>
            <a:r>
              <a:rPr lang="en-GB" sz="900" dirty="0" smtClean="0">
                <a:solidFill>
                  <a:schemeClr val="accent1"/>
                </a:solidFill>
              </a:rPr>
              <a:t>1925</a:t>
            </a:r>
          </a:p>
        </p:txBody>
      </p:sp>
      <p:sp>
        <p:nvSpPr>
          <p:cNvPr id="22" name="TextBox 21"/>
          <p:cNvSpPr txBox="1"/>
          <p:nvPr/>
        </p:nvSpPr>
        <p:spPr>
          <a:xfrm>
            <a:off x="7459753" y="1015068"/>
            <a:ext cx="1579278" cy="577081"/>
          </a:xfrm>
          <a:prstGeom prst="rect">
            <a:avLst/>
          </a:prstGeom>
          <a:noFill/>
        </p:spPr>
        <p:txBody>
          <a:bodyPr wrap="none" rtlCol="0">
            <a:spAutoFit/>
          </a:bodyPr>
          <a:lstStyle/>
          <a:p>
            <a:pPr>
              <a:buClr>
                <a:schemeClr val="accent2"/>
              </a:buClr>
            </a:pPr>
            <a:r>
              <a:rPr lang="en-GB" sz="1050" dirty="0" smtClean="0"/>
              <a:t>Mortality improvements</a:t>
            </a:r>
          </a:p>
          <a:p>
            <a:pPr>
              <a:buClr>
                <a:schemeClr val="accent2"/>
              </a:buClr>
            </a:pPr>
            <a:r>
              <a:rPr lang="en-GB" sz="1050" dirty="0" smtClean="0"/>
              <a:t>Netherlands, </a:t>
            </a:r>
          </a:p>
          <a:p>
            <a:pPr>
              <a:buClr>
                <a:schemeClr val="accent2"/>
              </a:buClr>
            </a:pPr>
            <a:r>
              <a:rPr lang="en-GB" sz="1050" dirty="0" smtClean="0"/>
              <a:t>Male 1990-2010</a:t>
            </a:r>
          </a:p>
        </p:txBody>
      </p:sp>
      <p:sp>
        <p:nvSpPr>
          <p:cNvPr id="5" name="Footer Placeholder 4"/>
          <p:cNvSpPr>
            <a:spLocks noGrp="1"/>
          </p:cNvSpPr>
          <p:nvPr>
            <p:ph type="ftr" sz="quarter" idx="3"/>
          </p:nvPr>
        </p:nvSpPr>
        <p:spPr>
          <a:xfrm>
            <a:off x="709200" y="4954800"/>
            <a:ext cx="6260400" cy="226800"/>
          </a:xfrm>
          <a:effectLst>
            <a:reflection endPos="0" dir="5400000" sy="-100000" algn="bl" rotWithShape="0"/>
          </a:effectLst>
        </p:spPr>
        <p:txBody>
          <a:bodyPr vert="horz" wrap="none" anchor="t"/>
          <a:lstStyle/>
          <a:p>
            <a:pPr eaLnBrk="0" hangingPunct="0"/>
            <a:r>
              <a:rPr lang="en-GB" smtClean="0">
                <a:latin typeface="Arial" panose="020B0604020202020204" pitchFamily="34" charset="0"/>
              </a:rPr>
              <a:t>A new framework for longevity index covers</a:t>
            </a:r>
            <a:endParaRPr lang="en-GB">
              <a:latin typeface="Arial" panose="020B0604020202020204" pitchFamily="34" charset="0"/>
            </a:endParaRPr>
          </a:p>
        </p:txBody>
      </p:sp>
      <p:sp>
        <p:nvSpPr>
          <p:cNvPr id="7" name="Slide Number Placeholder 6" hidden="1"/>
          <p:cNvSpPr>
            <a:spLocks noGrp="1"/>
          </p:cNvSpPr>
          <p:nvPr>
            <p:ph type="sldNum" sz="quarter" idx="11"/>
          </p:nvPr>
        </p:nvSpPr>
        <p:spPr/>
        <p:txBody>
          <a:bodyPr/>
          <a:lstStyle/>
          <a:p>
            <a:endParaRPr lang="en-GB"/>
          </a:p>
        </p:txBody>
      </p:sp>
      <p:sp>
        <p:nvSpPr>
          <p:cNvPr id="37" name="Fußzeilenplatzhalter 2"/>
          <p:cNvSpPr txBox="1">
            <a:spLocks/>
          </p:cNvSpPr>
          <p:nvPr/>
        </p:nvSpPr>
        <p:spPr>
          <a:xfrm>
            <a:off x="241774" y="4956455"/>
            <a:ext cx="261059" cy="156232"/>
          </a:xfrm>
          <a:prstGeom prst="rect">
            <a:avLst/>
          </a:prstGeom>
          <a:ln>
            <a:noFill/>
          </a:ln>
          <a:effectLst>
            <a:reflection endPos="0" dir="5400000" sy="-100000" algn="bl" rotWithShape="0"/>
          </a:effectLst>
        </p:spPr>
        <p:txBody>
          <a:bodyPr vert="horz" wrap="none" lIns="0" tIns="0" rIns="0" bIns="0" rtlCol="0" anchor="t" anchorCtr="0"/>
          <a:lstStyle>
            <a:defPPr>
              <a:defRPr lang="de-DE"/>
            </a:defPPr>
            <a:lvl1pPr marL="0" algn="l" defTabSz="914400" rtl="0" eaLnBrk="1" latinLnBrk="0" hangingPunct="1">
              <a:defRPr sz="800" kern="1200">
                <a:solidFill>
                  <a:srgbClr val="796E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r>
              <a:rPr lang="en-GB" dirty="0" smtClean="0">
                <a:latin typeface="Arial" panose="020B0604020202020204" pitchFamily="34" charset="0"/>
              </a:rPr>
              <a:t>12</a:t>
            </a:r>
            <a:endParaRPr lang="en-GB" dirty="0">
              <a:latin typeface="Arial" panose="020B0604020202020204" pitchFamily="34" charset="0"/>
            </a:endParaRPr>
          </a:p>
        </p:txBody>
      </p:sp>
    </p:spTree>
    <p:extLst>
      <p:ext uri="{BB962C8B-B14F-4D97-AF65-F5344CB8AC3E}">
        <p14:creationId xmlns:p14="http://schemas.microsoft.com/office/powerpoint/2010/main" val="7633286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iterate type="lt">
                                    <p:tmPct val="0"/>
                                  </p:iterate>
                                  <p:childTnLst>
                                    <p:animClr clrSpc="rgb" dir="cw">
                                      <p:cBhvr override="childStyle">
                                        <p:cTn id="6" dur="750" fill="hold"/>
                                        <p:tgtEl>
                                          <p:spTgt spid="10"/>
                                        </p:tgtEl>
                                        <p:attrNameLst>
                                          <p:attrName>style.color</p:attrName>
                                        </p:attrNameLst>
                                      </p:cBhvr>
                                      <p:to>
                                        <a:schemeClr val="accent2"/>
                                      </p:to>
                                    </p:animClr>
                                  </p:childTnLst>
                                </p:cTn>
                              </p:par>
                              <p:par>
                                <p:cTn id="7" presetID="15" presetClass="emph" presetSubtype="0" grpId="1" nodeType="withEffect">
                                  <p:stCondLst>
                                    <p:cond delay="0"/>
                                  </p:stCondLst>
                                  <p:iterate type="lt">
                                    <p:tmAbs val="25"/>
                                  </p:iterate>
                                  <p:childTnLst>
                                    <p:set>
                                      <p:cBhvr override="childStyle">
                                        <p:cTn id="8" dur="indefinite"/>
                                        <p:tgtEl>
                                          <p:spTgt spid="10"/>
                                        </p:tgtEl>
                                        <p:attrNameLst>
                                          <p:attrName>style.fontWeight</p:attrName>
                                        </p:attrNameLst>
                                      </p:cBhvr>
                                      <p:to>
                                        <p:strVal val="bold"/>
                                      </p:to>
                                    </p:set>
                                  </p:childTnLst>
                                </p:cTn>
                              </p:par>
                              <p:par>
                                <p:cTn id="9" presetID="22" presetClass="entr" presetSubtype="8"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75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mph" presetSubtype="2" fill="hold" grpId="1" nodeType="clickEffect">
                                  <p:stCondLst>
                                    <p:cond delay="0"/>
                                  </p:stCondLst>
                                  <p:iterate type="lt">
                                    <p:tmPct val="0"/>
                                  </p:iterate>
                                  <p:childTnLst>
                                    <p:animClr clrSpc="rgb" dir="cw">
                                      <p:cBhvr override="childStyle">
                                        <p:cTn id="15" dur="750" fill="hold"/>
                                        <p:tgtEl>
                                          <p:spTgt spid="14"/>
                                        </p:tgtEl>
                                        <p:attrNameLst>
                                          <p:attrName>style.color</p:attrName>
                                        </p:attrNameLst>
                                      </p:cBhvr>
                                      <p:to>
                                        <a:srgbClr val="009EE0"/>
                                      </p:to>
                                    </p:animClr>
                                  </p:childTnLst>
                                </p:cTn>
                              </p:par>
                              <p:par>
                                <p:cTn id="16" presetID="22" presetClass="entr" presetSubtype="8"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left)">
                                      <p:cBhvr>
                                        <p:cTn id="18" dur="750"/>
                                        <p:tgtEl>
                                          <p:spTgt spid="40"/>
                                        </p:tgtEl>
                                      </p:cBhvr>
                                    </p:animEffect>
                                  </p:childTnLst>
                                </p:cTn>
                              </p:par>
                              <p:par>
                                <p:cTn id="19" presetID="15" presetClass="emph" presetSubtype="0" grpId="2" nodeType="withEffect">
                                  <p:stCondLst>
                                    <p:cond delay="0"/>
                                  </p:stCondLst>
                                  <p:iterate type="lt">
                                    <p:tmAbs val="25"/>
                                  </p:iterate>
                                  <p:childTnLst>
                                    <p:set>
                                      <p:cBhvr override="childStyle">
                                        <p:cTn id="20" dur="indefinite"/>
                                        <p:tgtEl>
                                          <p:spTgt spid="1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0" grpId="0"/>
      <p:bldP spid="10" grpId="1"/>
      <p:bldP spid="14" grpId="1"/>
      <p:bldP spid="14" grpId="2"/>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Overview</a:t>
            </a:r>
            <a:endParaRPr lang="en-GB" dirty="0"/>
          </a:p>
        </p:txBody>
      </p:sp>
      <p:sp>
        <p:nvSpPr>
          <p:cNvPr id="5" name="Text Placeholder 1"/>
          <p:cNvSpPr txBox="1">
            <a:spLocks/>
          </p:cNvSpPr>
          <p:nvPr/>
        </p:nvSpPr>
        <p:spPr>
          <a:xfrm>
            <a:off x="144272" y="1622474"/>
            <a:ext cx="8820150" cy="3048001"/>
          </a:xfrm>
          <a:prstGeom prst="rect">
            <a:avLst/>
          </a:prstGeom>
        </p:spPr>
        <p:txBody>
          <a:bodyPr/>
          <a:lstStyle>
            <a:lvl1pPr marL="270000" indent="-270000" algn="l" rtl="0" eaLnBrk="1" fontAlgn="base" hangingPunct="1">
              <a:lnSpc>
                <a:spcPct val="110000"/>
              </a:lnSpc>
              <a:spcBef>
                <a:spcPts val="600"/>
              </a:spcBef>
              <a:spcAft>
                <a:spcPts val="0"/>
              </a:spcAft>
              <a:buClr>
                <a:schemeClr val="accent2"/>
              </a:buClr>
              <a:buSzPct val="80000"/>
              <a:buFont typeface="Wingdings 3" pitchFamily="18" charset="2"/>
              <a:buChar char=""/>
              <a:defRPr sz="160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sz="1400">
                <a:solidFill>
                  <a:schemeClr val="tx1"/>
                </a:solidFill>
                <a:latin typeface="Arial" panose="020B0604020202020204" pitchFamily="34" charset="0"/>
                <a:cs typeface="Arial" panose="020B0604020202020204" pitchFamily="34" charset="0"/>
              </a:defRPr>
            </a:lvl2pPr>
            <a:lvl3pPr marL="658800" indent="-211138" algn="l" rtl="0" eaLnBrk="1" fontAlgn="base" hangingPunct="1">
              <a:lnSpc>
                <a:spcPct val="110000"/>
              </a:lnSpc>
              <a:spcBef>
                <a:spcPts val="600"/>
              </a:spcBef>
              <a:spcAft>
                <a:spcPts val="0"/>
              </a:spcAft>
              <a:buClr>
                <a:schemeClr val="accent2"/>
              </a:buClr>
              <a:buFont typeface="Arial Black" pitchFamily="34" charset="0"/>
              <a:buChar char="−"/>
              <a:defRPr sz="120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sz="1600" b="1" i="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sz="160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r>
              <a:rPr lang="en-GB" kern="0" dirty="0" smtClean="0"/>
              <a:t>Longevity and mortality risk</a:t>
            </a:r>
          </a:p>
          <a:p>
            <a:endParaRPr lang="en-GB" kern="0" dirty="0"/>
          </a:p>
          <a:p>
            <a:r>
              <a:rPr lang="en-GB" kern="0" dirty="0" smtClean="0"/>
              <a:t>Framework for index cover</a:t>
            </a:r>
          </a:p>
          <a:p>
            <a:endParaRPr lang="en-GB" kern="0" dirty="0"/>
          </a:p>
          <a:p>
            <a:r>
              <a:rPr lang="en-GB" b="1" kern="0" dirty="0" smtClean="0"/>
              <a:t>New structure: Weighted covers</a:t>
            </a:r>
          </a:p>
        </p:txBody>
      </p:sp>
    </p:spTree>
    <p:extLst>
      <p:ext uri="{BB962C8B-B14F-4D97-AF65-F5344CB8AC3E}">
        <p14:creationId xmlns:p14="http://schemas.microsoft.com/office/powerpoint/2010/main" val="196694167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93213" y="1012500"/>
            <a:ext cx="3990792" cy="541687"/>
          </a:xfrm>
        </p:spPr>
        <p:txBody>
          <a:bodyPr/>
          <a:lstStyle/>
          <a:p>
            <a:r>
              <a:rPr lang="en-GB" dirty="0" smtClean="0"/>
              <a:t>What is the impact of a single improvement, e.g. male, age 70 in 2019?</a:t>
            </a:r>
            <a:endParaRPr lang="en-GB"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GB" kern="1200" smtClean="0"/>
              <a:t>New structure: Weighted covers</a:t>
            </a:r>
            <a:endParaRPr lang="en-GB" kern="1200" dirty="0"/>
          </a:p>
        </p:txBody>
      </p:sp>
      <p:sp>
        <p:nvSpPr>
          <p:cNvPr id="4" name="TextBox 3"/>
          <p:cNvSpPr txBox="1"/>
          <p:nvPr>
            <p:custDataLst>
              <p:tags r:id="rId1"/>
            </p:custDataLst>
          </p:nvPr>
        </p:nvSpPr>
        <p:spPr>
          <a:xfrm>
            <a:off x="248019" y="543260"/>
            <a:ext cx="2192908"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GB" sz="1600" smtClean="0">
                <a:solidFill>
                  <a:srgbClr val="005192"/>
                </a:solidFill>
                <a:latin typeface="Arial" panose="020B0604020202020204" pitchFamily="34" charset="0"/>
              </a:rPr>
              <a:t>Impact of improvements</a:t>
            </a:r>
            <a:endParaRPr lang="en-GB" sz="1600" dirty="0" smtClean="0">
              <a:solidFill>
                <a:srgbClr val="005192"/>
              </a:solidFill>
              <a:latin typeface="Arial" panose="020B0604020202020204" pitchFamily="34" charset="0"/>
            </a:endParaRPr>
          </a:p>
        </p:txBody>
      </p:sp>
      <p:cxnSp>
        <p:nvCxnSpPr>
          <p:cNvPr id="117" name="Straight Arrow Connector 116"/>
          <p:cNvCxnSpPr/>
          <p:nvPr/>
        </p:nvCxnSpPr>
        <p:spPr bwMode="auto">
          <a:xfrm flipV="1">
            <a:off x="4730455" y="4192783"/>
            <a:ext cx="3067676" cy="0"/>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Arrow Connector 118"/>
          <p:cNvCxnSpPr/>
          <p:nvPr/>
        </p:nvCxnSpPr>
        <p:spPr bwMode="auto">
          <a:xfrm flipV="1">
            <a:off x="4899269" y="1046627"/>
            <a:ext cx="0" cy="3278307"/>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TextBox 119"/>
          <p:cNvSpPr txBox="1"/>
          <p:nvPr/>
        </p:nvSpPr>
        <p:spPr>
          <a:xfrm>
            <a:off x="7758515" y="4047064"/>
            <a:ext cx="498855" cy="261610"/>
          </a:xfrm>
          <a:prstGeom prst="rect">
            <a:avLst/>
          </a:prstGeom>
          <a:noFill/>
        </p:spPr>
        <p:txBody>
          <a:bodyPr wrap="none" rtlCol="0">
            <a:spAutoFit/>
          </a:bodyPr>
          <a:lstStyle/>
          <a:p>
            <a:pPr>
              <a:spcBef>
                <a:spcPts val="600"/>
              </a:spcBef>
              <a:buClr>
                <a:schemeClr val="accent2"/>
              </a:buClr>
            </a:pPr>
            <a:r>
              <a:rPr lang="en-GB" sz="1100" dirty="0"/>
              <a:t>T</a:t>
            </a:r>
            <a:r>
              <a:rPr lang="en-GB" sz="1100" dirty="0" smtClean="0"/>
              <a:t>ime</a:t>
            </a:r>
          </a:p>
        </p:txBody>
      </p:sp>
      <p:sp>
        <p:nvSpPr>
          <p:cNvPr id="121" name="TextBox 120"/>
          <p:cNvSpPr txBox="1"/>
          <p:nvPr/>
        </p:nvSpPr>
        <p:spPr>
          <a:xfrm>
            <a:off x="4484817" y="979270"/>
            <a:ext cx="436338" cy="261610"/>
          </a:xfrm>
          <a:prstGeom prst="rect">
            <a:avLst/>
          </a:prstGeom>
          <a:noFill/>
        </p:spPr>
        <p:txBody>
          <a:bodyPr wrap="none" rtlCol="0">
            <a:spAutoFit/>
          </a:bodyPr>
          <a:lstStyle/>
          <a:p>
            <a:pPr>
              <a:spcBef>
                <a:spcPts val="600"/>
              </a:spcBef>
              <a:buClr>
                <a:schemeClr val="accent2"/>
              </a:buClr>
            </a:pPr>
            <a:r>
              <a:rPr lang="en-GB" sz="1100" dirty="0"/>
              <a:t>A</a:t>
            </a:r>
            <a:r>
              <a:rPr lang="en-GB" sz="1100" dirty="0" smtClean="0"/>
              <a:t>ge</a:t>
            </a:r>
          </a:p>
        </p:txBody>
      </p:sp>
      <p:sp>
        <p:nvSpPr>
          <p:cNvPr id="122" name="TextBox 121"/>
          <p:cNvSpPr txBox="1"/>
          <p:nvPr/>
        </p:nvSpPr>
        <p:spPr>
          <a:xfrm>
            <a:off x="5413064" y="4192783"/>
            <a:ext cx="498855" cy="261610"/>
          </a:xfrm>
          <a:prstGeom prst="rect">
            <a:avLst/>
          </a:prstGeom>
          <a:noFill/>
        </p:spPr>
        <p:txBody>
          <a:bodyPr wrap="none" rtlCol="0">
            <a:spAutoFit/>
          </a:bodyPr>
          <a:lstStyle/>
          <a:p>
            <a:pPr>
              <a:spcBef>
                <a:spcPts val="600"/>
              </a:spcBef>
              <a:buClr>
                <a:schemeClr val="accent2"/>
              </a:buClr>
            </a:pPr>
            <a:r>
              <a:rPr lang="en-GB" sz="1100" dirty="0" smtClean="0"/>
              <a:t>2019</a:t>
            </a:r>
            <a:endParaRPr lang="en-GB" sz="1100" baseline="-25000" dirty="0" smtClean="0"/>
          </a:p>
        </p:txBody>
      </p:sp>
      <p:sp>
        <p:nvSpPr>
          <p:cNvPr id="123" name="TextBox 122"/>
          <p:cNvSpPr txBox="1"/>
          <p:nvPr/>
        </p:nvSpPr>
        <p:spPr>
          <a:xfrm>
            <a:off x="4569449" y="3815497"/>
            <a:ext cx="341760" cy="261610"/>
          </a:xfrm>
          <a:prstGeom prst="rect">
            <a:avLst/>
          </a:prstGeom>
          <a:noFill/>
        </p:spPr>
        <p:txBody>
          <a:bodyPr wrap="none" rtlCol="0">
            <a:spAutoFit/>
          </a:bodyPr>
          <a:lstStyle/>
          <a:p>
            <a:pPr>
              <a:spcBef>
                <a:spcPts val="600"/>
              </a:spcBef>
              <a:buClr>
                <a:schemeClr val="accent2"/>
              </a:buClr>
            </a:pPr>
            <a:r>
              <a:rPr lang="en-GB" sz="1100" dirty="0" smtClean="0"/>
              <a:t>68</a:t>
            </a:r>
            <a:endParaRPr lang="en-GB" sz="1100" baseline="-25000" dirty="0" smtClean="0"/>
          </a:p>
        </p:txBody>
      </p:sp>
      <p:sp>
        <p:nvSpPr>
          <p:cNvPr id="126" name="Text Placeholder 1"/>
          <p:cNvSpPr txBox="1">
            <a:spLocks/>
          </p:cNvSpPr>
          <p:nvPr/>
        </p:nvSpPr>
        <p:spPr>
          <a:xfrm>
            <a:off x="554661" y="1753714"/>
            <a:ext cx="3192585" cy="455574"/>
          </a:xfrm>
          <a:prstGeom prst="rect">
            <a:avLst/>
          </a:prstGeom>
          <a:ln>
            <a:noFill/>
          </a:ln>
        </p:spPr>
        <p:txBody>
          <a:bodyPr vert="horz" wrap="square" lIns="0" tIns="0" rIns="0" bIns="0" rtlCol="0">
            <a:spAutoFit/>
          </a:bodyPr>
          <a:lstStyle>
            <a:lvl1pPr marL="268288" indent="-268288" fontAlgn="base">
              <a:lnSpc>
                <a:spcPct val="110000"/>
              </a:lnSpc>
              <a:spcBef>
                <a:spcPts val="600"/>
              </a:spcBef>
              <a:spcAft>
                <a:spcPts val="0"/>
              </a:spcAft>
              <a:buClr>
                <a:schemeClr val="accent2"/>
              </a:buClr>
              <a:buSzPct val="80000"/>
              <a:buFont typeface="Wingdings 3" pitchFamily="18" charset="2"/>
              <a:buChar char=""/>
              <a:defRPr lang="de-DE" sz="1600" smtClean="0">
                <a:latin typeface="Arial" panose="020B0604020202020204" pitchFamily="34" charset="0"/>
                <a:cs typeface="Arial" panose="020B0604020202020204" pitchFamily="34" charset="0"/>
              </a:defRPr>
            </a:lvl1pPr>
            <a:lvl2pPr marL="452438" indent="-184150" fontAlgn="base">
              <a:lnSpc>
                <a:spcPct val="110000"/>
              </a:lnSpc>
              <a:spcBef>
                <a:spcPts val="600"/>
              </a:spcBef>
              <a:spcAft>
                <a:spcPts val="0"/>
              </a:spcAft>
              <a:buClr>
                <a:schemeClr val="accent2"/>
              </a:buClr>
              <a:buSzPct val="120000"/>
              <a:buFont typeface="Arial" pitchFamily="34" charset="0"/>
              <a:buChar char="•"/>
              <a:defRPr lang="de-DE" sz="1400" smtClean="0">
                <a:latin typeface="Arial" panose="020B0604020202020204" pitchFamily="34" charset="0"/>
                <a:cs typeface="Arial" panose="020B0604020202020204" pitchFamily="34" charset="0"/>
              </a:defRPr>
            </a:lvl2pPr>
            <a:lvl3pPr marL="658800" indent="-212400" fontAlgn="base">
              <a:lnSpc>
                <a:spcPct val="110000"/>
              </a:lnSpc>
              <a:spcBef>
                <a:spcPts val="600"/>
              </a:spcBef>
              <a:spcAft>
                <a:spcPts val="0"/>
              </a:spcAft>
              <a:buClr>
                <a:schemeClr val="accent2"/>
              </a:buClr>
              <a:buFont typeface="Arial Black" pitchFamily="34" charset="0"/>
              <a:buChar char="−"/>
              <a:defRPr lang="de-DE" sz="1200" smtClean="0">
                <a:latin typeface="Arial" panose="020B0604020202020204" pitchFamily="34" charset="0"/>
                <a:cs typeface="Arial" panose="020B0604020202020204" pitchFamily="34" charset="0"/>
              </a:defRPr>
            </a:lvl3pPr>
            <a:lvl4pPr marL="0" indent="0" fontAlgn="base">
              <a:lnSpc>
                <a:spcPct val="110000"/>
              </a:lnSpc>
              <a:spcBef>
                <a:spcPts val="600"/>
              </a:spcBef>
              <a:spcAft>
                <a:spcPts val="0"/>
              </a:spcAft>
              <a:buClr>
                <a:schemeClr val="accent2"/>
              </a:buClr>
              <a:buFont typeface="Arial" charset="0"/>
              <a:buNone/>
              <a:defRPr lang="de-DE" sz="1600" b="1" i="0" smtClean="0">
                <a:latin typeface="Arial" panose="020B0604020202020204" pitchFamily="34" charset="0"/>
                <a:cs typeface="Arial" panose="020B0604020202020204" pitchFamily="34" charset="0"/>
              </a:defRPr>
            </a:lvl4pPr>
            <a:lvl5pPr marL="0" indent="0" fontAlgn="base">
              <a:lnSpc>
                <a:spcPct val="110000"/>
              </a:lnSpc>
              <a:spcBef>
                <a:spcPts val="600"/>
              </a:spcBef>
              <a:spcAft>
                <a:spcPts val="0"/>
              </a:spcAft>
              <a:buClr>
                <a:schemeClr val="accent2"/>
              </a:buClr>
              <a:buFont typeface="Arial" charset="0"/>
              <a:buNone/>
              <a:defRPr lang="de-DE" sz="1600" dirty="0">
                <a:latin typeface="Arial" panose="020B0604020202020204" pitchFamily="34" charset="0"/>
                <a:cs typeface="Arial" panose="020B0604020202020204" pitchFamily="34" charset="0"/>
              </a:defRPr>
            </a:lvl5pPr>
            <a:lvl6pPr marL="0" indent="0" fontAlgn="base">
              <a:lnSpc>
                <a:spcPct val="100000"/>
              </a:lnSpc>
              <a:spcBef>
                <a:spcPts val="2000"/>
              </a:spcBef>
              <a:spcAft>
                <a:spcPts val="0"/>
              </a:spcAft>
              <a:buClr>
                <a:schemeClr val="folHlink"/>
              </a:buClr>
              <a:buFont typeface="Arial" charset="0"/>
              <a:buNone/>
            </a:lvl6pPr>
            <a:lvl7pPr marL="0" indent="0" fontAlgn="base">
              <a:lnSpc>
                <a:spcPct val="100000"/>
              </a:lnSpc>
              <a:spcBef>
                <a:spcPts val="2000"/>
              </a:spcBef>
              <a:spcAft>
                <a:spcPts val="0"/>
              </a:spcAft>
              <a:buClr>
                <a:schemeClr val="folHlink"/>
              </a:buClr>
              <a:buFont typeface="Arial" charset="0"/>
              <a:buNone/>
            </a:lvl7pPr>
            <a:lvl8pPr marL="0" indent="0" fontAlgn="base">
              <a:lnSpc>
                <a:spcPct val="100000"/>
              </a:lnSpc>
              <a:spcBef>
                <a:spcPts val="2000"/>
              </a:spcBef>
              <a:spcAft>
                <a:spcPts val="0"/>
              </a:spcAft>
              <a:buClr>
                <a:schemeClr val="folHlink"/>
              </a:buClr>
              <a:buFont typeface="Arial" charset="0"/>
              <a:buNone/>
            </a:lvl8pPr>
            <a:lvl9pPr marL="0" indent="0" fontAlgn="base">
              <a:lnSpc>
                <a:spcPct val="100000"/>
              </a:lnSpc>
              <a:spcBef>
                <a:spcPts val="2000"/>
              </a:spcBef>
              <a:spcAft>
                <a:spcPct val="0"/>
              </a:spcAft>
              <a:buClr>
                <a:schemeClr val="folHlink"/>
              </a:buClr>
              <a:buFont typeface="Arial" charset="0"/>
              <a:buNone/>
            </a:lvl9pPr>
          </a:lstStyle>
          <a:p>
            <a:pPr lvl="1"/>
            <a:r>
              <a:rPr lang="en-GB" dirty="0"/>
              <a:t>Change in mortality for </a:t>
            </a:r>
            <a:r>
              <a:rPr lang="en-GB" dirty="0" smtClean="0"/>
              <a:t>age 70 in all later </a:t>
            </a:r>
            <a:r>
              <a:rPr lang="en-GB" dirty="0"/>
              <a:t>years </a:t>
            </a:r>
            <a:r>
              <a:rPr lang="en-GB" dirty="0" smtClean="0"/>
              <a:t>(2019 and beyond)</a:t>
            </a:r>
            <a:endParaRPr lang="en-GB" dirty="0"/>
          </a:p>
        </p:txBody>
      </p:sp>
      <p:sp>
        <p:nvSpPr>
          <p:cNvPr id="127" name="Text Placeholder 1"/>
          <p:cNvSpPr txBox="1">
            <a:spLocks/>
          </p:cNvSpPr>
          <p:nvPr/>
        </p:nvSpPr>
        <p:spPr>
          <a:xfrm>
            <a:off x="554661" y="2427217"/>
            <a:ext cx="3972421" cy="473976"/>
          </a:xfrm>
          <a:prstGeom prst="rect">
            <a:avLst/>
          </a:prstGeom>
          <a:ln>
            <a:noFill/>
          </a:ln>
        </p:spPr>
        <p:txBody>
          <a:bodyPr vert="horz" wrap="square" lIns="0" tIns="0" rIns="0" bIns="0" rtlCol="0">
            <a:spAutoFit/>
          </a:bodyPr>
          <a:lstStyle>
            <a:lvl1pPr marL="268288" indent="-268288" algn="l" rtl="0" eaLnBrk="1" fontAlgn="base" hangingPunct="1">
              <a:lnSpc>
                <a:spcPct val="110000"/>
              </a:lnSpc>
              <a:spcBef>
                <a:spcPts val="600"/>
              </a:spcBef>
              <a:spcAft>
                <a:spcPts val="0"/>
              </a:spcAft>
              <a:buClr>
                <a:schemeClr val="accent2"/>
              </a:buClr>
              <a:buSzPct val="80000"/>
              <a:buFont typeface="Wingdings 3" pitchFamily="18" charset="2"/>
              <a:buChar char=""/>
              <a:defRPr lang="de-DE" sz="1600" smtClean="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lang="de-DE" sz="1400" smtClean="0">
                <a:solidFill>
                  <a:schemeClr val="tx1"/>
                </a:solidFill>
                <a:latin typeface="Arial" panose="020B0604020202020204" pitchFamily="34" charset="0"/>
                <a:cs typeface="Arial" panose="020B0604020202020204" pitchFamily="34" charset="0"/>
              </a:defRPr>
            </a:lvl2pPr>
            <a:lvl3pPr marL="658800" indent="-212400" algn="l" rtl="0" eaLnBrk="1" fontAlgn="base" hangingPunct="1">
              <a:lnSpc>
                <a:spcPct val="110000"/>
              </a:lnSpc>
              <a:spcBef>
                <a:spcPts val="600"/>
              </a:spcBef>
              <a:spcAft>
                <a:spcPts val="0"/>
              </a:spcAft>
              <a:buClr>
                <a:schemeClr val="accent2"/>
              </a:buClr>
              <a:buFont typeface="Arial Black" pitchFamily="34" charset="0"/>
              <a:buChar char="−"/>
              <a:defRPr lang="de-DE" sz="1200" smtClean="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lang="de-DE" sz="1600" b="1" i="0" smtClean="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lang="de-DE" sz="1600" dirty="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pPr lvl="1"/>
            <a:r>
              <a:rPr lang="en-GB" kern="0" dirty="0" smtClean="0"/>
              <a:t>Every cohort of age 69 or younger in 2018 will eventually reach age 70 in 2019 or later</a:t>
            </a:r>
            <a:endParaRPr lang="en-GB" kern="0" dirty="0"/>
          </a:p>
        </p:txBody>
      </p:sp>
      <p:sp>
        <p:nvSpPr>
          <p:cNvPr id="41" name="TextBox 40"/>
          <p:cNvSpPr txBox="1"/>
          <p:nvPr/>
        </p:nvSpPr>
        <p:spPr>
          <a:xfrm>
            <a:off x="5856828" y="4192783"/>
            <a:ext cx="498855" cy="261610"/>
          </a:xfrm>
          <a:prstGeom prst="rect">
            <a:avLst/>
          </a:prstGeom>
          <a:noFill/>
        </p:spPr>
        <p:txBody>
          <a:bodyPr wrap="none" rtlCol="0">
            <a:spAutoFit/>
          </a:bodyPr>
          <a:lstStyle/>
          <a:p>
            <a:pPr>
              <a:spcBef>
                <a:spcPts val="600"/>
              </a:spcBef>
              <a:buClr>
                <a:schemeClr val="accent2"/>
              </a:buClr>
            </a:pPr>
            <a:r>
              <a:rPr lang="en-GB" sz="1100" dirty="0" smtClean="0"/>
              <a:t>2020</a:t>
            </a:r>
            <a:endParaRPr lang="en-GB" sz="1100" baseline="-25000" dirty="0" smtClean="0"/>
          </a:p>
        </p:txBody>
      </p:sp>
      <p:sp>
        <p:nvSpPr>
          <p:cNvPr id="42" name="TextBox 41"/>
          <p:cNvSpPr txBox="1"/>
          <p:nvPr/>
        </p:nvSpPr>
        <p:spPr>
          <a:xfrm>
            <a:off x="6300592" y="4192783"/>
            <a:ext cx="498855" cy="261610"/>
          </a:xfrm>
          <a:prstGeom prst="rect">
            <a:avLst/>
          </a:prstGeom>
          <a:noFill/>
        </p:spPr>
        <p:txBody>
          <a:bodyPr wrap="none" rtlCol="0">
            <a:spAutoFit/>
          </a:bodyPr>
          <a:lstStyle/>
          <a:p>
            <a:pPr>
              <a:spcBef>
                <a:spcPts val="600"/>
              </a:spcBef>
              <a:buClr>
                <a:schemeClr val="accent2"/>
              </a:buClr>
            </a:pPr>
            <a:r>
              <a:rPr lang="en-GB" sz="1100" dirty="0" smtClean="0"/>
              <a:t>2021</a:t>
            </a:r>
            <a:endParaRPr lang="en-GB" sz="1100" baseline="-25000" dirty="0" smtClean="0"/>
          </a:p>
        </p:txBody>
      </p:sp>
      <p:sp>
        <p:nvSpPr>
          <p:cNvPr id="43" name="TextBox 42"/>
          <p:cNvSpPr txBox="1"/>
          <p:nvPr/>
        </p:nvSpPr>
        <p:spPr>
          <a:xfrm>
            <a:off x="6744356" y="4192783"/>
            <a:ext cx="498855" cy="261610"/>
          </a:xfrm>
          <a:prstGeom prst="rect">
            <a:avLst/>
          </a:prstGeom>
          <a:noFill/>
        </p:spPr>
        <p:txBody>
          <a:bodyPr wrap="none" rtlCol="0">
            <a:spAutoFit/>
          </a:bodyPr>
          <a:lstStyle/>
          <a:p>
            <a:pPr>
              <a:spcBef>
                <a:spcPts val="600"/>
              </a:spcBef>
              <a:buClr>
                <a:schemeClr val="accent2"/>
              </a:buClr>
            </a:pPr>
            <a:r>
              <a:rPr lang="en-GB" sz="1100" dirty="0" smtClean="0"/>
              <a:t>2022</a:t>
            </a:r>
            <a:endParaRPr lang="en-GB" sz="1100" baseline="-25000" dirty="0" smtClean="0"/>
          </a:p>
        </p:txBody>
      </p:sp>
      <p:sp>
        <p:nvSpPr>
          <p:cNvPr id="44" name="TextBox 43"/>
          <p:cNvSpPr txBox="1"/>
          <p:nvPr/>
        </p:nvSpPr>
        <p:spPr>
          <a:xfrm>
            <a:off x="4969300" y="4192783"/>
            <a:ext cx="498855" cy="261610"/>
          </a:xfrm>
          <a:prstGeom prst="rect">
            <a:avLst/>
          </a:prstGeom>
          <a:noFill/>
        </p:spPr>
        <p:txBody>
          <a:bodyPr wrap="none" rtlCol="0">
            <a:spAutoFit/>
          </a:bodyPr>
          <a:lstStyle/>
          <a:p>
            <a:pPr>
              <a:spcBef>
                <a:spcPts val="600"/>
              </a:spcBef>
              <a:buClr>
                <a:schemeClr val="accent2"/>
              </a:buClr>
            </a:pPr>
            <a:r>
              <a:rPr lang="en-GB" sz="1100" dirty="0" smtClean="0"/>
              <a:t>2018</a:t>
            </a:r>
            <a:endParaRPr lang="en-GB" sz="1100" baseline="-25000" dirty="0" smtClean="0"/>
          </a:p>
        </p:txBody>
      </p:sp>
      <p:sp>
        <p:nvSpPr>
          <p:cNvPr id="50" name="TextBox 49"/>
          <p:cNvSpPr txBox="1"/>
          <p:nvPr/>
        </p:nvSpPr>
        <p:spPr>
          <a:xfrm>
            <a:off x="4569449" y="3384073"/>
            <a:ext cx="341760" cy="261610"/>
          </a:xfrm>
          <a:prstGeom prst="rect">
            <a:avLst/>
          </a:prstGeom>
          <a:noFill/>
        </p:spPr>
        <p:txBody>
          <a:bodyPr wrap="none" rtlCol="0">
            <a:spAutoFit/>
          </a:bodyPr>
          <a:lstStyle/>
          <a:p>
            <a:pPr>
              <a:spcBef>
                <a:spcPts val="600"/>
              </a:spcBef>
              <a:buClr>
                <a:schemeClr val="accent2"/>
              </a:buClr>
            </a:pPr>
            <a:r>
              <a:rPr lang="en-GB" sz="1100" dirty="0" smtClean="0"/>
              <a:t>69</a:t>
            </a:r>
            <a:endParaRPr lang="en-GB" sz="1100" baseline="-25000" dirty="0" smtClean="0"/>
          </a:p>
        </p:txBody>
      </p:sp>
      <p:sp>
        <p:nvSpPr>
          <p:cNvPr id="51" name="TextBox 50"/>
          <p:cNvSpPr txBox="1"/>
          <p:nvPr/>
        </p:nvSpPr>
        <p:spPr>
          <a:xfrm>
            <a:off x="4569449" y="2952649"/>
            <a:ext cx="341760" cy="261610"/>
          </a:xfrm>
          <a:prstGeom prst="rect">
            <a:avLst/>
          </a:prstGeom>
          <a:noFill/>
        </p:spPr>
        <p:txBody>
          <a:bodyPr wrap="none" rtlCol="0">
            <a:spAutoFit/>
          </a:bodyPr>
          <a:lstStyle/>
          <a:p>
            <a:pPr>
              <a:spcBef>
                <a:spcPts val="600"/>
              </a:spcBef>
              <a:buClr>
                <a:schemeClr val="accent2"/>
              </a:buClr>
            </a:pPr>
            <a:r>
              <a:rPr lang="en-GB" sz="1100" dirty="0" smtClean="0"/>
              <a:t>70</a:t>
            </a:r>
            <a:endParaRPr lang="en-GB" sz="1100" baseline="-25000" dirty="0" smtClean="0"/>
          </a:p>
        </p:txBody>
      </p:sp>
      <p:sp>
        <p:nvSpPr>
          <p:cNvPr id="52" name="TextBox 51"/>
          <p:cNvSpPr txBox="1"/>
          <p:nvPr/>
        </p:nvSpPr>
        <p:spPr>
          <a:xfrm>
            <a:off x="4569449" y="2521225"/>
            <a:ext cx="341760" cy="261610"/>
          </a:xfrm>
          <a:prstGeom prst="rect">
            <a:avLst/>
          </a:prstGeom>
          <a:noFill/>
        </p:spPr>
        <p:txBody>
          <a:bodyPr wrap="none" rtlCol="0">
            <a:spAutoFit/>
          </a:bodyPr>
          <a:lstStyle/>
          <a:p>
            <a:pPr>
              <a:spcBef>
                <a:spcPts val="600"/>
              </a:spcBef>
              <a:buClr>
                <a:schemeClr val="accent2"/>
              </a:buClr>
            </a:pPr>
            <a:r>
              <a:rPr lang="en-GB" sz="1100" dirty="0" smtClean="0"/>
              <a:t>71</a:t>
            </a:r>
            <a:endParaRPr lang="en-GB" sz="1100" baseline="-25000" dirty="0" smtClean="0"/>
          </a:p>
        </p:txBody>
      </p:sp>
      <p:sp>
        <p:nvSpPr>
          <p:cNvPr id="53" name="TextBox 52"/>
          <p:cNvSpPr txBox="1"/>
          <p:nvPr/>
        </p:nvSpPr>
        <p:spPr>
          <a:xfrm>
            <a:off x="4569449" y="2089801"/>
            <a:ext cx="341760" cy="261610"/>
          </a:xfrm>
          <a:prstGeom prst="rect">
            <a:avLst/>
          </a:prstGeom>
          <a:noFill/>
        </p:spPr>
        <p:txBody>
          <a:bodyPr wrap="none" rtlCol="0">
            <a:spAutoFit/>
          </a:bodyPr>
          <a:lstStyle/>
          <a:p>
            <a:pPr>
              <a:spcBef>
                <a:spcPts val="600"/>
              </a:spcBef>
              <a:buClr>
                <a:schemeClr val="accent2"/>
              </a:buClr>
            </a:pPr>
            <a:r>
              <a:rPr lang="en-GB" sz="1100" dirty="0" smtClean="0"/>
              <a:t>72</a:t>
            </a:r>
            <a:endParaRPr lang="en-GB" sz="1100" baseline="-25000" dirty="0" smtClean="0"/>
          </a:p>
        </p:txBody>
      </p:sp>
      <p:sp>
        <p:nvSpPr>
          <p:cNvPr id="7" name="Rectangle 6"/>
          <p:cNvSpPr/>
          <p:nvPr>
            <p:custDataLst>
              <p:tags r:id="rId2"/>
            </p:custDataLst>
          </p:nvPr>
        </p:nvSpPr>
        <p:spPr bwMode="auto">
          <a:xfrm>
            <a:off x="240399" y="4494604"/>
            <a:ext cx="8551176" cy="281103"/>
          </a:xfrm>
          <a:prstGeom prst="rect">
            <a:avLst/>
          </a:prstGeom>
          <a:noFill/>
          <a:ln w="9525" cap="flat" cmpd="sng" algn="ctr">
            <a:noFill/>
            <a:prstDash val="solid"/>
            <a:round/>
            <a:headEnd type="none" w="med" len="med"/>
            <a:tailEnd type="none" w="med" len="med"/>
          </a:ln>
          <a:effectLst>
            <a:reflection endPos="0" dir="5400000" sy="-100000" algn="bl" rotWithShape="0"/>
          </a:effectLst>
          <a:extLst>
            <a:ext uri="{909E8E84-426E-40DD-AFC4-6F175D3DCCD1}">
              <a14:hiddenFill xmlns:a14="http://schemas.microsoft.com/office/drawing/2010/main">
                <a:solidFill>
                  <a:srgbClr val="D6D1CC"/>
                </a:solidFill>
              </a14:hiddenFill>
            </a:ext>
            <a:ext uri="{91240B29-F687-4F45-9708-019B960494DF}">
              <a14:hiddenLine xmlns:a14="http://schemas.microsoft.com/office/drawing/2010/main" w="9525" cap="flat" cmpd="sng" algn="ctr">
                <a:solidFill>
                  <a:srgbClr val="D6D1CC"/>
                </a:solidFill>
                <a:prstDash val="solid"/>
                <a:round/>
                <a:headEnd type="none" w="med" len="med"/>
                <a:tailEnd type="none" w="med" len="med"/>
              </a14:hiddenLine>
            </a:ext>
          </a:extLst>
        </p:spPr>
        <p:txBody>
          <a:bodyPr vert="horz" wrap="none" lIns="0" tIns="0" rIns="0" bIns="0" numCol="1" rtlCol="0" anchor="t" anchorCtr="0" compatLnSpc="1">
            <a:prstTxWarp prst="textNoShape">
              <a:avLst/>
            </a:prstTxWarp>
          </a:bodyPr>
          <a:lstStyle/>
          <a:p>
            <a:pPr eaLnBrk="0" fontAlgn="base" hangingPunct="0">
              <a:buClr>
                <a:schemeClr val="accent2"/>
              </a:buClr>
            </a:pPr>
            <a:r>
              <a:rPr kumimoji="0" lang="en-GB" sz="1600" b="1" normalizeH="0" dirty="0" smtClean="0">
                <a:ln>
                  <a:noFill/>
                </a:ln>
                <a:solidFill>
                  <a:srgbClr val="005192"/>
                </a:solidFill>
                <a:effectLst/>
                <a:latin typeface="Arial" panose="020B0604020202020204" pitchFamily="34" charset="0"/>
              </a:rPr>
              <a:t>Impact of improvement on estimated benefit depends on position.</a:t>
            </a:r>
          </a:p>
        </p:txBody>
      </p:sp>
      <p:sp>
        <p:nvSpPr>
          <p:cNvPr id="5" name="Footer Placeholder 4"/>
          <p:cNvSpPr>
            <a:spLocks noGrp="1"/>
          </p:cNvSpPr>
          <p:nvPr>
            <p:ph type="ftr" sz="quarter" idx="3"/>
          </p:nvPr>
        </p:nvSpPr>
        <p:spPr>
          <a:xfrm>
            <a:off x="709200" y="4954800"/>
            <a:ext cx="6260400" cy="226800"/>
          </a:xfrm>
          <a:effectLst>
            <a:reflection endPos="0" dir="5400000" sy="-100000" algn="bl" rotWithShape="0"/>
          </a:effectLst>
        </p:spPr>
        <p:txBody>
          <a:bodyPr vert="horz" wrap="none" anchor="t"/>
          <a:lstStyle/>
          <a:p>
            <a:pPr eaLnBrk="0" hangingPunct="0"/>
            <a:r>
              <a:rPr lang="en-GB" smtClean="0">
                <a:latin typeface="Arial" panose="020B0604020202020204" pitchFamily="34" charset="0"/>
              </a:rPr>
              <a:t>A new framework for longevity index covers</a:t>
            </a:r>
            <a:endParaRPr lang="en-GB">
              <a:latin typeface="Arial" panose="020B0604020202020204" pitchFamily="34" charset="0"/>
            </a:endParaRPr>
          </a:p>
        </p:txBody>
      </p:sp>
      <p:sp>
        <p:nvSpPr>
          <p:cNvPr id="8" name="Slide Number Placeholder 7" hidden="1"/>
          <p:cNvSpPr>
            <a:spLocks noGrp="1"/>
          </p:cNvSpPr>
          <p:nvPr>
            <p:ph type="sldNum" sz="quarter" idx="11"/>
          </p:nvPr>
        </p:nvSpPr>
        <p:spPr/>
        <p:txBody>
          <a:bodyPr/>
          <a:lstStyle/>
          <a:p>
            <a:endParaRPr lang="en-GB"/>
          </a:p>
        </p:txBody>
      </p:sp>
      <p:sp>
        <p:nvSpPr>
          <p:cNvPr id="54" name="Fußzeilenplatzhalter 2"/>
          <p:cNvSpPr txBox="1">
            <a:spLocks/>
          </p:cNvSpPr>
          <p:nvPr/>
        </p:nvSpPr>
        <p:spPr>
          <a:xfrm>
            <a:off x="241774" y="4956455"/>
            <a:ext cx="261059" cy="156232"/>
          </a:xfrm>
          <a:prstGeom prst="rect">
            <a:avLst/>
          </a:prstGeom>
          <a:ln>
            <a:noFill/>
          </a:ln>
          <a:effectLst>
            <a:reflection endPos="0" dir="5400000" sy="-100000" algn="bl" rotWithShape="0"/>
          </a:effectLst>
        </p:spPr>
        <p:txBody>
          <a:bodyPr vert="horz" wrap="none" lIns="0" tIns="0" rIns="0" bIns="0" rtlCol="0" anchor="t" anchorCtr="0"/>
          <a:lstStyle>
            <a:defPPr>
              <a:defRPr lang="de-DE"/>
            </a:defPPr>
            <a:lvl1pPr marL="0" algn="l" defTabSz="914400" rtl="0" eaLnBrk="1" latinLnBrk="0" hangingPunct="1">
              <a:defRPr sz="800" kern="1200">
                <a:solidFill>
                  <a:srgbClr val="796E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r>
              <a:rPr lang="en-GB" dirty="0" smtClean="0">
                <a:latin typeface="Arial" panose="020B0604020202020204" pitchFamily="34" charset="0"/>
              </a:rPr>
              <a:t>14</a:t>
            </a:r>
            <a:endParaRPr lang="en-GB" dirty="0">
              <a:latin typeface="Arial" panose="020B0604020202020204" pitchFamily="34" charset="0"/>
            </a:endParaRPr>
          </a:p>
        </p:txBody>
      </p:sp>
      <p:sp>
        <p:nvSpPr>
          <p:cNvPr id="6" name="TextBox 5"/>
          <p:cNvSpPr txBox="1"/>
          <p:nvPr/>
        </p:nvSpPr>
        <p:spPr>
          <a:xfrm>
            <a:off x="7060103" y="266040"/>
            <a:ext cx="1120070" cy="338554"/>
          </a:xfrm>
          <a:prstGeom prst="rect">
            <a:avLst/>
          </a:prstGeom>
          <a:noFill/>
        </p:spPr>
        <p:txBody>
          <a:bodyPr wrap="square" rtlCol="0">
            <a:spAutoFit/>
          </a:bodyPr>
          <a:lstStyle/>
          <a:p>
            <a:pPr>
              <a:spcBef>
                <a:spcPts val="600"/>
              </a:spcBef>
              <a:buClr>
                <a:schemeClr val="accent2"/>
              </a:buClr>
            </a:pPr>
            <a:r>
              <a:rPr lang="de-DE" sz="1600" dirty="0" smtClean="0">
                <a:solidFill>
                  <a:srgbClr val="FF0000"/>
                </a:solidFill>
              </a:rPr>
              <a:t>Version B</a:t>
            </a:r>
          </a:p>
        </p:txBody>
      </p:sp>
      <p:sp>
        <p:nvSpPr>
          <p:cNvPr id="61" name="Text Placeholder 1"/>
          <p:cNvSpPr txBox="1">
            <a:spLocks/>
          </p:cNvSpPr>
          <p:nvPr/>
        </p:nvSpPr>
        <p:spPr>
          <a:xfrm>
            <a:off x="554661" y="3100720"/>
            <a:ext cx="3192585" cy="473976"/>
          </a:xfrm>
          <a:prstGeom prst="rect">
            <a:avLst/>
          </a:prstGeom>
          <a:ln>
            <a:noFill/>
          </a:ln>
        </p:spPr>
        <p:txBody>
          <a:bodyPr vert="horz" wrap="square" lIns="0" tIns="0" rIns="0" bIns="0" rtlCol="0">
            <a:spAutoFit/>
          </a:bodyPr>
          <a:lstStyle>
            <a:lvl1pPr marL="268288" indent="-268288" algn="l" rtl="0" eaLnBrk="1" fontAlgn="base" hangingPunct="1">
              <a:lnSpc>
                <a:spcPct val="110000"/>
              </a:lnSpc>
              <a:spcBef>
                <a:spcPts val="600"/>
              </a:spcBef>
              <a:spcAft>
                <a:spcPts val="0"/>
              </a:spcAft>
              <a:buClr>
                <a:schemeClr val="accent2"/>
              </a:buClr>
              <a:buSzPct val="80000"/>
              <a:buFont typeface="Wingdings 3" pitchFamily="18" charset="2"/>
              <a:buChar char=""/>
              <a:defRPr lang="de-DE" sz="1600" smtClean="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lang="de-DE" sz="1400" smtClean="0">
                <a:solidFill>
                  <a:schemeClr val="tx1"/>
                </a:solidFill>
                <a:latin typeface="Arial" panose="020B0604020202020204" pitchFamily="34" charset="0"/>
                <a:cs typeface="Arial" panose="020B0604020202020204" pitchFamily="34" charset="0"/>
              </a:defRPr>
            </a:lvl2pPr>
            <a:lvl3pPr marL="658800" indent="-212400" algn="l" rtl="0" eaLnBrk="1" fontAlgn="base" hangingPunct="1">
              <a:lnSpc>
                <a:spcPct val="110000"/>
              </a:lnSpc>
              <a:spcBef>
                <a:spcPts val="600"/>
              </a:spcBef>
              <a:spcAft>
                <a:spcPts val="0"/>
              </a:spcAft>
              <a:buClr>
                <a:schemeClr val="accent2"/>
              </a:buClr>
              <a:buFont typeface="Arial Black" pitchFamily="34" charset="0"/>
              <a:buChar char="−"/>
              <a:defRPr lang="de-DE" sz="1200" smtClean="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lang="de-DE" sz="1600" b="1" i="0" smtClean="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lang="de-DE" sz="1600" dirty="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pPr lvl="1"/>
            <a:r>
              <a:rPr lang="en-GB" kern="0" dirty="0" smtClean="0"/>
              <a:t>Change survival probability in “upper-right triangle”</a:t>
            </a:r>
            <a:endParaRPr lang="en-GB" kern="0" dirty="0"/>
          </a:p>
        </p:txBody>
      </p:sp>
      <p:sp>
        <p:nvSpPr>
          <p:cNvPr id="68" name="Rectangle 67"/>
          <p:cNvSpPr/>
          <p:nvPr/>
        </p:nvSpPr>
        <p:spPr bwMode="auto">
          <a:xfrm>
            <a:off x="5016005" y="1483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74" name="Rectangle 73"/>
          <p:cNvSpPr/>
          <p:nvPr/>
        </p:nvSpPr>
        <p:spPr bwMode="auto">
          <a:xfrm>
            <a:off x="5448005" y="1483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75" name="Rectangle 74"/>
          <p:cNvSpPr/>
          <p:nvPr/>
        </p:nvSpPr>
        <p:spPr bwMode="auto">
          <a:xfrm>
            <a:off x="5880005" y="1483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76" name="Rectangle 75"/>
          <p:cNvSpPr/>
          <p:nvPr/>
        </p:nvSpPr>
        <p:spPr bwMode="auto">
          <a:xfrm>
            <a:off x="6312005" y="1483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77" name="Rectangle 76"/>
          <p:cNvSpPr/>
          <p:nvPr/>
        </p:nvSpPr>
        <p:spPr bwMode="auto">
          <a:xfrm>
            <a:off x="6744005" y="1483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78" name="Rectangle 77"/>
          <p:cNvSpPr/>
          <p:nvPr/>
        </p:nvSpPr>
        <p:spPr bwMode="auto">
          <a:xfrm>
            <a:off x="7176005" y="1483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79" name="Rectangle 78"/>
          <p:cNvSpPr/>
          <p:nvPr/>
        </p:nvSpPr>
        <p:spPr bwMode="auto">
          <a:xfrm>
            <a:off x="5016005" y="1915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80" name="Rectangle 79"/>
          <p:cNvSpPr/>
          <p:nvPr/>
        </p:nvSpPr>
        <p:spPr bwMode="auto">
          <a:xfrm>
            <a:off x="5448005" y="1915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81" name="Rectangle 80"/>
          <p:cNvSpPr/>
          <p:nvPr/>
        </p:nvSpPr>
        <p:spPr bwMode="auto">
          <a:xfrm>
            <a:off x="5880005" y="1915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82" name="Rectangle 81"/>
          <p:cNvSpPr/>
          <p:nvPr/>
        </p:nvSpPr>
        <p:spPr bwMode="auto">
          <a:xfrm>
            <a:off x="6312005" y="1915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83" name="Rectangle 82"/>
          <p:cNvSpPr/>
          <p:nvPr/>
        </p:nvSpPr>
        <p:spPr bwMode="auto">
          <a:xfrm>
            <a:off x="6744005" y="1915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84" name="Rectangle 83"/>
          <p:cNvSpPr/>
          <p:nvPr/>
        </p:nvSpPr>
        <p:spPr bwMode="auto">
          <a:xfrm>
            <a:off x="7176005" y="1915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85" name="Rectangle 84"/>
          <p:cNvSpPr/>
          <p:nvPr/>
        </p:nvSpPr>
        <p:spPr bwMode="auto">
          <a:xfrm>
            <a:off x="5016005" y="2347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86" name="Rectangle 85"/>
          <p:cNvSpPr/>
          <p:nvPr/>
        </p:nvSpPr>
        <p:spPr bwMode="auto">
          <a:xfrm>
            <a:off x="5448005" y="2347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87" name="Rectangle 86"/>
          <p:cNvSpPr/>
          <p:nvPr/>
        </p:nvSpPr>
        <p:spPr bwMode="auto">
          <a:xfrm>
            <a:off x="5880005" y="2347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88" name="Rectangle 87"/>
          <p:cNvSpPr/>
          <p:nvPr/>
        </p:nvSpPr>
        <p:spPr bwMode="auto">
          <a:xfrm>
            <a:off x="6312005" y="2347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89" name="Rectangle 88"/>
          <p:cNvSpPr/>
          <p:nvPr/>
        </p:nvSpPr>
        <p:spPr bwMode="auto">
          <a:xfrm>
            <a:off x="6744005" y="2347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90" name="Rectangle 89"/>
          <p:cNvSpPr/>
          <p:nvPr/>
        </p:nvSpPr>
        <p:spPr bwMode="auto">
          <a:xfrm>
            <a:off x="7176005" y="2347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91" name="Rectangle 90"/>
          <p:cNvSpPr/>
          <p:nvPr/>
        </p:nvSpPr>
        <p:spPr bwMode="auto">
          <a:xfrm>
            <a:off x="5016005" y="2779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92" name="Rectangle 91"/>
          <p:cNvSpPr/>
          <p:nvPr/>
        </p:nvSpPr>
        <p:spPr bwMode="auto">
          <a:xfrm>
            <a:off x="5448005" y="2779296"/>
            <a:ext cx="432000" cy="432000"/>
          </a:xfrm>
          <a:prstGeom prst="rect">
            <a:avLst/>
          </a:prstGeom>
          <a:solidFill>
            <a:schemeClr val="accent4"/>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93" name="Rectangle 92"/>
          <p:cNvSpPr/>
          <p:nvPr/>
        </p:nvSpPr>
        <p:spPr bwMode="auto">
          <a:xfrm>
            <a:off x="5880005" y="2779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94" name="Rectangle 93"/>
          <p:cNvSpPr/>
          <p:nvPr/>
        </p:nvSpPr>
        <p:spPr bwMode="auto">
          <a:xfrm>
            <a:off x="6312005" y="2779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95" name="Rectangle 94"/>
          <p:cNvSpPr/>
          <p:nvPr/>
        </p:nvSpPr>
        <p:spPr bwMode="auto">
          <a:xfrm>
            <a:off x="6744005" y="2779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96" name="Rectangle 95"/>
          <p:cNvSpPr/>
          <p:nvPr/>
        </p:nvSpPr>
        <p:spPr bwMode="auto">
          <a:xfrm>
            <a:off x="7176005" y="2779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97" name="Rectangle 96"/>
          <p:cNvSpPr/>
          <p:nvPr/>
        </p:nvSpPr>
        <p:spPr bwMode="auto">
          <a:xfrm>
            <a:off x="5016005" y="3211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98" name="Rectangle 97"/>
          <p:cNvSpPr/>
          <p:nvPr/>
        </p:nvSpPr>
        <p:spPr bwMode="auto">
          <a:xfrm>
            <a:off x="5448005" y="3211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99" name="Rectangle 98"/>
          <p:cNvSpPr/>
          <p:nvPr/>
        </p:nvSpPr>
        <p:spPr bwMode="auto">
          <a:xfrm>
            <a:off x="5880005" y="3211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00" name="Rectangle 99"/>
          <p:cNvSpPr/>
          <p:nvPr/>
        </p:nvSpPr>
        <p:spPr bwMode="auto">
          <a:xfrm>
            <a:off x="6312005" y="3211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01" name="Rectangle 100"/>
          <p:cNvSpPr/>
          <p:nvPr/>
        </p:nvSpPr>
        <p:spPr bwMode="auto">
          <a:xfrm>
            <a:off x="6744005" y="3211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02" name="Rectangle 101"/>
          <p:cNvSpPr/>
          <p:nvPr/>
        </p:nvSpPr>
        <p:spPr bwMode="auto">
          <a:xfrm>
            <a:off x="7176005" y="3211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03" name="Rectangle 102"/>
          <p:cNvSpPr/>
          <p:nvPr/>
        </p:nvSpPr>
        <p:spPr bwMode="auto">
          <a:xfrm>
            <a:off x="5016005" y="3643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04" name="Rectangle 103"/>
          <p:cNvSpPr/>
          <p:nvPr/>
        </p:nvSpPr>
        <p:spPr bwMode="auto">
          <a:xfrm>
            <a:off x="5448005" y="3643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05" name="Rectangle 104"/>
          <p:cNvSpPr/>
          <p:nvPr/>
        </p:nvSpPr>
        <p:spPr bwMode="auto">
          <a:xfrm>
            <a:off x="5880005" y="3643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06" name="Rectangle 105"/>
          <p:cNvSpPr/>
          <p:nvPr/>
        </p:nvSpPr>
        <p:spPr bwMode="auto">
          <a:xfrm>
            <a:off x="6312005" y="3643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07" name="Rectangle 106"/>
          <p:cNvSpPr/>
          <p:nvPr/>
        </p:nvSpPr>
        <p:spPr bwMode="auto">
          <a:xfrm>
            <a:off x="6744005" y="3643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08" name="Rectangle 107"/>
          <p:cNvSpPr/>
          <p:nvPr/>
        </p:nvSpPr>
        <p:spPr bwMode="auto">
          <a:xfrm>
            <a:off x="7176005" y="3643296"/>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09" name="TextBox 108"/>
          <p:cNvSpPr txBox="1"/>
          <p:nvPr/>
        </p:nvSpPr>
        <p:spPr>
          <a:xfrm>
            <a:off x="4569449" y="1658377"/>
            <a:ext cx="341760" cy="261610"/>
          </a:xfrm>
          <a:prstGeom prst="rect">
            <a:avLst/>
          </a:prstGeom>
          <a:noFill/>
        </p:spPr>
        <p:txBody>
          <a:bodyPr wrap="none" rtlCol="0">
            <a:spAutoFit/>
          </a:bodyPr>
          <a:lstStyle/>
          <a:p>
            <a:pPr>
              <a:spcBef>
                <a:spcPts val="600"/>
              </a:spcBef>
              <a:buClr>
                <a:schemeClr val="accent2"/>
              </a:buClr>
            </a:pPr>
            <a:r>
              <a:rPr lang="en-GB" sz="1100" dirty="0" smtClean="0"/>
              <a:t>73</a:t>
            </a:r>
            <a:endParaRPr lang="en-GB" sz="1100" baseline="-25000" dirty="0" smtClean="0"/>
          </a:p>
        </p:txBody>
      </p:sp>
      <p:sp>
        <p:nvSpPr>
          <p:cNvPr id="110" name="TextBox 109"/>
          <p:cNvSpPr txBox="1"/>
          <p:nvPr/>
        </p:nvSpPr>
        <p:spPr>
          <a:xfrm>
            <a:off x="7188118" y="4192783"/>
            <a:ext cx="498855" cy="261610"/>
          </a:xfrm>
          <a:prstGeom prst="rect">
            <a:avLst/>
          </a:prstGeom>
          <a:noFill/>
        </p:spPr>
        <p:txBody>
          <a:bodyPr wrap="none" rtlCol="0">
            <a:spAutoFit/>
          </a:bodyPr>
          <a:lstStyle/>
          <a:p>
            <a:pPr>
              <a:spcBef>
                <a:spcPts val="600"/>
              </a:spcBef>
              <a:buClr>
                <a:schemeClr val="accent2"/>
              </a:buClr>
            </a:pPr>
            <a:r>
              <a:rPr lang="en-GB" sz="1100" dirty="0" smtClean="0"/>
              <a:t>2023</a:t>
            </a:r>
            <a:endParaRPr lang="en-GB" sz="1100" baseline="-25000" dirty="0" smtClean="0"/>
          </a:p>
        </p:txBody>
      </p:sp>
      <p:sp>
        <p:nvSpPr>
          <p:cNvPr id="111" name="Rectangle 110"/>
          <p:cNvSpPr/>
          <p:nvPr/>
        </p:nvSpPr>
        <p:spPr bwMode="auto">
          <a:xfrm>
            <a:off x="5016005" y="1049432"/>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12" name="Rectangle 111"/>
          <p:cNvSpPr/>
          <p:nvPr/>
        </p:nvSpPr>
        <p:spPr bwMode="auto">
          <a:xfrm>
            <a:off x="5448005" y="1049432"/>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13" name="Rectangle 112"/>
          <p:cNvSpPr/>
          <p:nvPr/>
        </p:nvSpPr>
        <p:spPr bwMode="auto">
          <a:xfrm>
            <a:off x="5880005" y="1049432"/>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14" name="Rectangle 113"/>
          <p:cNvSpPr/>
          <p:nvPr/>
        </p:nvSpPr>
        <p:spPr bwMode="auto">
          <a:xfrm>
            <a:off x="6312005" y="1049432"/>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15" name="Rectangle 114"/>
          <p:cNvSpPr/>
          <p:nvPr/>
        </p:nvSpPr>
        <p:spPr bwMode="auto">
          <a:xfrm>
            <a:off x="6744005" y="1049432"/>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16" name="Rectangle 115"/>
          <p:cNvSpPr/>
          <p:nvPr/>
        </p:nvSpPr>
        <p:spPr bwMode="auto">
          <a:xfrm>
            <a:off x="7176005" y="1049432"/>
            <a:ext cx="432000" cy="432000"/>
          </a:xfrm>
          <a:prstGeom prst="rect">
            <a:avLst/>
          </a:prstGeom>
          <a:no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cxnSp>
        <p:nvCxnSpPr>
          <p:cNvPr id="21" name="Straight Connector 20"/>
          <p:cNvCxnSpPr/>
          <p:nvPr/>
        </p:nvCxnSpPr>
        <p:spPr bwMode="auto">
          <a:xfrm flipH="1">
            <a:off x="5287317" y="1058863"/>
            <a:ext cx="2320688" cy="2327887"/>
          </a:xfrm>
          <a:prstGeom prst="line">
            <a:avLst/>
          </a:prstGeom>
          <a:solidFill>
            <a:schemeClr val="bg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Straight Connector 131"/>
          <p:cNvCxnSpPr/>
          <p:nvPr/>
        </p:nvCxnSpPr>
        <p:spPr bwMode="auto">
          <a:xfrm flipH="1">
            <a:off x="5259181" y="1490863"/>
            <a:ext cx="2348824" cy="2331526"/>
          </a:xfrm>
          <a:prstGeom prst="line">
            <a:avLst/>
          </a:prstGeom>
          <a:solidFill>
            <a:schemeClr val="bg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6507" y="3680251"/>
            <a:ext cx="360000" cy="360000"/>
          </a:xfrm>
          <a:prstGeom prst="rect">
            <a:avLst/>
          </a:prstGeom>
        </p:spPr>
      </p:pic>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6507" y="3253646"/>
            <a:ext cx="360000" cy="360000"/>
          </a:xfrm>
          <a:prstGeom prst="rect">
            <a:avLst/>
          </a:prstGeom>
        </p:spPr>
      </p:pic>
      <p:sp>
        <p:nvSpPr>
          <p:cNvPr id="133" name="Text Placeholder 1"/>
          <p:cNvSpPr txBox="1">
            <a:spLocks/>
          </p:cNvSpPr>
          <p:nvPr/>
        </p:nvSpPr>
        <p:spPr>
          <a:xfrm>
            <a:off x="554661" y="3774224"/>
            <a:ext cx="3363873" cy="473976"/>
          </a:xfrm>
          <a:prstGeom prst="rect">
            <a:avLst/>
          </a:prstGeom>
          <a:ln>
            <a:noFill/>
          </a:ln>
        </p:spPr>
        <p:txBody>
          <a:bodyPr vert="horz" wrap="square" lIns="0" tIns="0" rIns="0" bIns="0" rtlCol="0">
            <a:spAutoFit/>
          </a:bodyPr>
          <a:lstStyle>
            <a:lvl1pPr marL="268288" indent="-268288" algn="l" rtl="0" eaLnBrk="1" fontAlgn="base" hangingPunct="1">
              <a:lnSpc>
                <a:spcPct val="110000"/>
              </a:lnSpc>
              <a:spcBef>
                <a:spcPts val="600"/>
              </a:spcBef>
              <a:spcAft>
                <a:spcPts val="0"/>
              </a:spcAft>
              <a:buClr>
                <a:schemeClr val="accent2"/>
              </a:buClr>
              <a:buSzPct val="80000"/>
              <a:buFont typeface="Wingdings 3" pitchFamily="18" charset="2"/>
              <a:buChar char=""/>
              <a:defRPr lang="de-DE" sz="1600" smtClean="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lang="de-DE" sz="1400" smtClean="0">
                <a:solidFill>
                  <a:schemeClr val="tx1"/>
                </a:solidFill>
                <a:latin typeface="Arial" panose="020B0604020202020204" pitchFamily="34" charset="0"/>
                <a:cs typeface="Arial" panose="020B0604020202020204" pitchFamily="34" charset="0"/>
              </a:defRPr>
            </a:lvl2pPr>
            <a:lvl3pPr marL="658800" indent="-212400" algn="l" rtl="0" eaLnBrk="1" fontAlgn="base" hangingPunct="1">
              <a:lnSpc>
                <a:spcPct val="110000"/>
              </a:lnSpc>
              <a:spcBef>
                <a:spcPts val="600"/>
              </a:spcBef>
              <a:spcAft>
                <a:spcPts val="0"/>
              </a:spcAft>
              <a:buClr>
                <a:schemeClr val="accent2"/>
              </a:buClr>
              <a:buFont typeface="Arial Black" pitchFamily="34" charset="0"/>
              <a:buChar char="−"/>
              <a:defRPr lang="de-DE" sz="1200" smtClean="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lang="de-DE" sz="1600" b="1" i="0" smtClean="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lang="de-DE" sz="1600" dirty="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pPr lvl="1"/>
            <a:r>
              <a:rPr lang="en-GB" kern="0" dirty="0" smtClean="0"/>
              <a:t>Hence, change in </a:t>
            </a:r>
            <a:r>
              <a:rPr lang="en-GB" kern="0" dirty="0"/>
              <a:t>expected </a:t>
            </a:r>
            <a:r>
              <a:rPr lang="en-GB" kern="0" dirty="0" smtClean="0"/>
              <a:t>benefit </a:t>
            </a:r>
            <a:r>
              <a:rPr lang="en-GB" kern="0" dirty="0"/>
              <a:t>for </a:t>
            </a:r>
            <a:r>
              <a:rPr lang="en-GB" kern="0" dirty="0" smtClean="0"/>
              <a:t>all later cohorts and ages 70+</a:t>
            </a:r>
            <a:endParaRPr lang="en-GB" kern="0" dirty="0"/>
          </a:p>
        </p:txBody>
      </p:sp>
      <p:sp>
        <p:nvSpPr>
          <p:cNvPr id="14" name="Rectangle 13"/>
          <p:cNvSpPr/>
          <p:nvPr/>
        </p:nvSpPr>
        <p:spPr bwMode="auto">
          <a:xfrm>
            <a:off x="247780" y="1058863"/>
            <a:ext cx="144000" cy="468000"/>
          </a:xfrm>
          <a:prstGeom prst="rect">
            <a:avLst/>
          </a:prstGeom>
          <a:solidFill>
            <a:schemeClr val="accent4"/>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de-DE" b="0" i="0" u="none" strike="noStrike" cap="none" normalizeH="0" baseline="0" smtClean="0">
              <a:ln>
                <a:noFill/>
              </a:ln>
              <a:solidFill>
                <a:schemeClr val="tx1"/>
              </a:solidFill>
              <a:effectLst/>
              <a:latin typeface="Arial" charset="0"/>
            </a:endParaRPr>
          </a:p>
        </p:txBody>
      </p:sp>
      <p:sp>
        <p:nvSpPr>
          <p:cNvPr id="134" name="Rectangle 133"/>
          <p:cNvSpPr/>
          <p:nvPr/>
        </p:nvSpPr>
        <p:spPr bwMode="auto">
          <a:xfrm>
            <a:off x="247780" y="1734385"/>
            <a:ext cx="144000" cy="468000"/>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de-DE" b="0" i="0" u="none" strike="noStrike" cap="none" normalizeH="0" baseline="0" smtClean="0">
              <a:ln>
                <a:noFill/>
              </a:ln>
              <a:solidFill>
                <a:schemeClr val="tx1"/>
              </a:solidFill>
              <a:effectLst/>
              <a:latin typeface="Arial" charset="0"/>
            </a:endParaRPr>
          </a:p>
        </p:txBody>
      </p:sp>
      <p:sp>
        <p:nvSpPr>
          <p:cNvPr id="135" name="Rectangle 134"/>
          <p:cNvSpPr/>
          <p:nvPr/>
        </p:nvSpPr>
        <p:spPr bwMode="auto">
          <a:xfrm>
            <a:off x="247780" y="2409907"/>
            <a:ext cx="144000" cy="468000"/>
          </a:xfrm>
          <a:prstGeom prst="rect">
            <a:avLst/>
          </a:prstGeom>
          <a:solidFill>
            <a:schemeClr val="accent1"/>
          </a:solidFill>
          <a:ln w="9525" cap="flat" cmpd="sng" algn="ctr">
            <a:solidFill>
              <a:schemeClr val="accent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de-DE" b="0" i="0" u="none" strike="noStrike" cap="none" normalizeH="0" baseline="0" smtClean="0">
              <a:ln>
                <a:noFill/>
              </a:ln>
              <a:solidFill>
                <a:schemeClr val="tx1"/>
              </a:solidFill>
              <a:effectLst/>
              <a:latin typeface="Arial" charset="0"/>
            </a:endParaRPr>
          </a:p>
        </p:txBody>
      </p:sp>
      <p:sp>
        <p:nvSpPr>
          <p:cNvPr id="136" name="Rectangle 135"/>
          <p:cNvSpPr/>
          <p:nvPr/>
        </p:nvSpPr>
        <p:spPr bwMode="auto">
          <a:xfrm>
            <a:off x="247780" y="3085429"/>
            <a:ext cx="144000" cy="468000"/>
          </a:xfrm>
          <a:prstGeom prst="rect">
            <a:avLst/>
          </a:prstGeom>
          <a:solidFill>
            <a:schemeClr val="accent6"/>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de-DE" b="0" i="0" u="none" strike="noStrike" cap="none" normalizeH="0" baseline="0" smtClean="0">
              <a:ln>
                <a:noFill/>
              </a:ln>
              <a:solidFill>
                <a:schemeClr val="tx1"/>
              </a:solidFill>
              <a:effectLst/>
              <a:latin typeface="Arial" charset="0"/>
            </a:endParaRPr>
          </a:p>
        </p:txBody>
      </p:sp>
      <p:sp>
        <p:nvSpPr>
          <p:cNvPr id="137" name="Rectangle 136"/>
          <p:cNvSpPr/>
          <p:nvPr/>
        </p:nvSpPr>
        <p:spPr bwMode="auto">
          <a:xfrm>
            <a:off x="247780" y="3760953"/>
            <a:ext cx="144000" cy="468000"/>
          </a:xfrm>
          <a:prstGeom prst="rect">
            <a:avLst/>
          </a:prstGeom>
          <a:solidFill>
            <a:schemeClr val="accent2"/>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de-DE" b="0" i="0" u="none" strike="noStrike" cap="none" normalizeH="0" baseline="0" smtClean="0">
              <a:ln>
                <a:noFill/>
              </a:ln>
              <a:solidFill>
                <a:schemeClr val="tx1"/>
              </a:solidFill>
              <a:effectLst/>
              <a:latin typeface="Arial" charset="0"/>
            </a:endParaRPr>
          </a:p>
        </p:txBody>
      </p:sp>
      <p:sp>
        <p:nvSpPr>
          <p:cNvPr id="157" name="Right Arrow 156"/>
          <p:cNvSpPr/>
          <p:nvPr/>
        </p:nvSpPr>
        <p:spPr bwMode="auto">
          <a:xfrm rot="18899871">
            <a:off x="5874662" y="1540751"/>
            <a:ext cx="1963599" cy="967449"/>
          </a:xfrm>
          <a:prstGeom prst="rightArrow">
            <a:avLst>
              <a:gd name="adj1" fmla="val 33766"/>
              <a:gd name="adj2" fmla="val 57456"/>
            </a:avLst>
          </a:prstGeom>
          <a:solidFill>
            <a:schemeClr val="accent2"/>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R="0" defTabSz="914400" rtl="0" eaLnBrk="1" fontAlgn="base" latinLnBrk="0" hangingPunct="1">
              <a:lnSpc>
                <a:spcPct val="100000"/>
              </a:lnSpc>
              <a:spcBef>
                <a:spcPts val="600"/>
              </a:spcBef>
              <a:spcAft>
                <a:spcPct val="0"/>
              </a:spcAft>
              <a:buClr>
                <a:schemeClr val="accent2"/>
              </a:buClr>
              <a:buSzTx/>
              <a:tabLst/>
            </a:pPr>
            <a:r>
              <a:rPr lang="en-GB" sz="1400" dirty="0">
                <a:solidFill>
                  <a:schemeClr val="bg1"/>
                </a:solidFill>
                <a:latin typeface="Arial" charset="0"/>
              </a:rPr>
              <a:t>E</a:t>
            </a:r>
            <a:r>
              <a:rPr kumimoji="0" lang="en-GB" sz="1400" b="0" i="0" u="none" strike="noStrike" cap="none" normalizeH="0" baseline="0" dirty="0" smtClean="0">
                <a:ln>
                  <a:noFill/>
                </a:ln>
                <a:solidFill>
                  <a:schemeClr val="bg1"/>
                </a:solidFill>
                <a:effectLst/>
                <a:latin typeface="Arial" charset="0"/>
              </a:rPr>
              <a:t>xpected </a:t>
            </a:r>
            <a:r>
              <a:rPr lang="en-GB" sz="1400" dirty="0" smtClean="0">
                <a:solidFill>
                  <a:schemeClr val="bg1"/>
                </a:solidFill>
                <a:latin typeface="Arial" charset="0"/>
              </a:rPr>
              <a:t>benefit</a:t>
            </a:r>
            <a:endParaRPr kumimoji="0" lang="en-GB" sz="1400" b="0" i="0" u="none" strike="noStrike" cap="none" normalizeH="0" baseline="0" dirty="0" smtClean="0">
              <a:ln>
                <a:noFill/>
              </a:ln>
              <a:solidFill>
                <a:schemeClr val="bg1"/>
              </a:solidFill>
              <a:effectLst/>
              <a:latin typeface="Arial" charset="0"/>
            </a:endParaRPr>
          </a:p>
        </p:txBody>
      </p:sp>
      <p:sp>
        <p:nvSpPr>
          <p:cNvPr id="158" name="TextBox 157"/>
          <p:cNvSpPr txBox="1"/>
          <p:nvPr/>
        </p:nvSpPr>
        <p:spPr>
          <a:xfrm>
            <a:off x="4569449" y="1226953"/>
            <a:ext cx="341760" cy="261610"/>
          </a:xfrm>
          <a:prstGeom prst="rect">
            <a:avLst/>
          </a:prstGeom>
          <a:noFill/>
        </p:spPr>
        <p:txBody>
          <a:bodyPr wrap="none" rtlCol="0">
            <a:spAutoFit/>
          </a:bodyPr>
          <a:lstStyle/>
          <a:p>
            <a:pPr>
              <a:spcBef>
                <a:spcPts val="600"/>
              </a:spcBef>
              <a:buClr>
                <a:schemeClr val="accent2"/>
              </a:buClr>
            </a:pPr>
            <a:r>
              <a:rPr lang="en-GB" sz="1100" dirty="0" smtClean="0"/>
              <a:t>74</a:t>
            </a:r>
            <a:endParaRPr lang="en-GB" sz="1100" baseline="-25000" dirty="0" smtClean="0"/>
          </a:p>
        </p:txBody>
      </p:sp>
    </p:spTree>
    <p:extLst>
      <p:ext uri="{BB962C8B-B14F-4D97-AF65-F5344CB8AC3E}">
        <p14:creationId xmlns:p14="http://schemas.microsoft.com/office/powerpoint/2010/main" val="12418401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6"/>
                                        </p:tgtEl>
                                        <p:attrNameLst>
                                          <p:attrName>style.visibility</p:attrName>
                                        </p:attrNameLst>
                                      </p:cBhvr>
                                      <p:to>
                                        <p:strVal val="visible"/>
                                      </p:to>
                                    </p:set>
                                    <p:animEffect transition="in" filter="fade">
                                      <p:cBhvr>
                                        <p:cTn id="10" dur="500"/>
                                        <p:tgtEl>
                                          <p:spTgt spid="126"/>
                                        </p:tgtEl>
                                      </p:cBhvr>
                                    </p:animEffect>
                                  </p:childTnLst>
                                </p:cTn>
                              </p:par>
                            </p:childTnLst>
                          </p:cTn>
                        </p:par>
                        <p:par>
                          <p:cTn id="11" fill="hold">
                            <p:stCondLst>
                              <p:cond delay="500"/>
                            </p:stCondLst>
                            <p:childTnLst>
                              <p:par>
                                <p:cTn id="12" presetID="19" presetClass="emph" presetSubtype="0" fill="hold" grpId="0" nodeType="afterEffect">
                                  <p:stCondLst>
                                    <p:cond delay="0"/>
                                  </p:stCondLst>
                                  <p:childTnLst>
                                    <p:animClr clrSpc="rgb" dir="cw">
                                      <p:cBhvr override="childStyle">
                                        <p:cTn id="13" dur="500" fill="hold"/>
                                        <p:tgtEl>
                                          <p:spTgt spid="93"/>
                                        </p:tgtEl>
                                        <p:attrNameLst>
                                          <p:attrName>style.color</p:attrName>
                                        </p:attrNameLst>
                                      </p:cBhvr>
                                      <p:to>
                                        <a:srgbClr val="ACD819"/>
                                      </p:to>
                                    </p:animClr>
                                    <p:animClr clrSpc="rgb" dir="cw">
                                      <p:cBhvr>
                                        <p:cTn id="14" dur="500" fill="hold"/>
                                        <p:tgtEl>
                                          <p:spTgt spid="93"/>
                                        </p:tgtEl>
                                        <p:attrNameLst>
                                          <p:attrName>fillcolor</p:attrName>
                                        </p:attrNameLst>
                                      </p:cBhvr>
                                      <p:to>
                                        <a:srgbClr val="ACD819"/>
                                      </p:to>
                                    </p:animClr>
                                    <p:set>
                                      <p:cBhvr>
                                        <p:cTn id="15" dur="500" fill="hold"/>
                                        <p:tgtEl>
                                          <p:spTgt spid="93"/>
                                        </p:tgtEl>
                                        <p:attrNameLst>
                                          <p:attrName>fill.type</p:attrName>
                                        </p:attrNameLst>
                                      </p:cBhvr>
                                      <p:to>
                                        <p:strVal val="solid"/>
                                      </p:to>
                                    </p:set>
                                    <p:set>
                                      <p:cBhvr>
                                        <p:cTn id="16" dur="500" fill="hold"/>
                                        <p:tgtEl>
                                          <p:spTgt spid="93"/>
                                        </p:tgtEl>
                                        <p:attrNameLst>
                                          <p:attrName>fill.on</p:attrName>
                                        </p:attrNameLst>
                                      </p:cBhvr>
                                      <p:to>
                                        <p:strVal val="true"/>
                                      </p:to>
                                    </p:set>
                                  </p:childTnLst>
                                </p:cTn>
                              </p:par>
                            </p:childTnLst>
                          </p:cTn>
                        </p:par>
                        <p:par>
                          <p:cTn id="17" fill="hold">
                            <p:stCondLst>
                              <p:cond delay="1000"/>
                            </p:stCondLst>
                            <p:childTnLst>
                              <p:par>
                                <p:cTn id="18" presetID="19" presetClass="emph" presetSubtype="0" fill="hold" grpId="0" nodeType="afterEffect">
                                  <p:stCondLst>
                                    <p:cond delay="0"/>
                                  </p:stCondLst>
                                  <p:childTnLst>
                                    <p:animClr clrSpc="rgb" dir="cw">
                                      <p:cBhvr override="childStyle">
                                        <p:cTn id="19" dur="500" fill="hold"/>
                                        <p:tgtEl>
                                          <p:spTgt spid="94"/>
                                        </p:tgtEl>
                                        <p:attrNameLst>
                                          <p:attrName>style.color</p:attrName>
                                        </p:attrNameLst>
                                      </p:cBhvr>
                                      <p:to>
                                        <a:srgbClr val="ACD819"/>
                                      </p:to>
                                    </p:animClr>
                                    <p:animClr clrSpc="rgb" dir="cw">
                                      <p:cBhvr>
                                        <p:cTn id="20" dur="500" fill="hold"/>
                                        <p:tgtEl>
                                          <p:spTgt spid="94"/>
                                        </p:tgtEl>
                                        <p:attrNameLst>
                                          <p:attrName>fillcolor</p:attrName>
                                        </p:attrNameLst>
                                      </p:cBhvr>
                                      <p:to>
                                        <a:srgbClr val="ACD819"/>
                                      </p:to>
                                    </p:animClr>
                                    <p:set>
                                      <p:cBhvr>
                                        <p:cTn id="21" dur="500" fill="hold"/>
                                        <p:tgtEl>
                                          <p:spTgt spid="94"/>
                                        </p:tgtEl>
                                        <p:attrNameLst>
                                          <p:attrName>fill.type</p:attrName>
                                        </p:attrNameLst>
                                      </p:cBhvr>
                                      <p:to>
                                        <p:strVal val="solid"/>
                                      </p:to>
                                    </p:set>
                                    <p:set>
                                      <p:cBhvr>
                                        <p:cTn id="22" dur="500" fill="hold"/>
                                        <p:tgtEl>
                                          <p:spTgt spid="94"/>
                                        </p:tgtEl>
                                        <p:attrNameLst>
                                          <p:attrName>fill.on</p:attrName>
                                        </p:attrNameLst>
                                      </p:cBhvr>
                                      <p:to>
                                        <p:strVal val="true"/>
                                      </p:to>
                                    </p:set>
                                  </p:childTnLst>
                                </p:cTn>
                              </p:par>
                            </p:childTnLst>
                          </p:cTn>
                        </p:par>
                        <p:par>
                          <p:cTn id="23" fill="hold">
                            <p:stCondLst>
                              <p:cond delay="1500"/>
                            </p:stCondLst>
                            <p:childTnLst>
                              <p:par>
                                <p:cTn id="24" presetID="19" presetClass="emph" presetSubtype="0" fill="hold" grpId="0" nodeType="afterEffect">
                                  <p:stCondLst>
                                    <p:cond delay="0"/>
                                  </p:stCondLst>
                                  <p:childTnLst>
                                    <p:animClr clrSpc="rgb" dir="cw">
                                      <p:cBhvr override="childStyle">
                                        <p:cTn id="25" dur="500" fill="hold"/>
                                        <p:tgtEl>
                                          <p:spTgt spid="95"/>
                                        </p:tgtEl>
                                        <p:attrNameLst>
                                          <p:attrName>style.color</p:attrName>
                                        </p:attrNameLst>
                                      </p:cBhvr>
                                      <p:to>
                                        <a:srgbClr val="ACD819"/>
                                      </p:to>
                                    </p:animClr>
                                    <p:animClr clrSpc="rgb" dir="cw">
                                      <p:cBhvr>
                                        <p:cTn id="26" dur="500" fill="hold"/>
                                        <p:tgtEl>
                                          <p:spTgt spid="95"/>
                                        </p:tgtEl>
                                        <p:attrNameLst>
                                          <p:attrName>fillcolor</p:attrName>
                                        </p:attrNameLst>
                                      </p:cBhvr>
                                      <p:to>
                                        <a:srgbClr val="ACD819"/>
                                      </p:to>
                                    </p:animClr>
                                    <p:set>
                                      <p:cBhvr>
                                        <p:cTn id="27" dur="500" fill="hold"/>
                                        <p:tgtEl>
                                          <p:spTgt spid="95"/>
                                        </p:tgtEl>
                                        <p:attrNameLst>
                                          <p:attrName>fill.type</p:attrName>
                                        </p:attrNameLst>
                                      </p:cBhvr>
                                      <p:to>
                                        <p:strVal val="solid"/>
                                      </p:to>
                                    </p:set>
                                    <p:set>
                                      <p:cBhvr>
                                        <p:cTn id="28" dur="500" fill="hold"/>
                                        <p:tgtEl>
                                          <p:spTgt spid="95"/>
                                        </p:tgtEl>
                                        <p:attrNameLst>
                                          <p:attrName>fill.on</p:attrName>
                                        </p:attrNameLst>
                                      </p:cBhvr>
                                      <p:to>
                                        <p:strVal val="true"/>
                                      </p:to>
                                    </p:set>
                                  </p:childTnLst>
                                </p:cTn>
                              </p:par>
                            </p:childTnLst>
                          </p:cTn>
                        </p:par>
                        <p:par>
                          <p:cTn id="29" fill="hold">
                            <p:stCondLst>
                              <p:cond delay="2000"/>
                            </p:stCondLst>
                            <p:childTnLst>
                              <p:par>
                                <p:cTn id="30" presetID="19" presetClass="emph" presetSubtype="0" fill="hold" grpId="0" nodeType="afterEffect">
                                  <p:stCondLst>
                                    <p:cond delay="0"/>
                                  </p:stCondLst>
                                  <p:childTnLst>
                                    <p:animClr clrSpc="rgb" dir="cw">
                                      <p:cBhvr override="childStyle">
                                        <p:cTn id="31" dur="500" fill="hold"/>
                                        <p:tgtEl>
                                          <p:spTgt spid="96"/>
                                        </p:tgtEl>
                                        <p:attrNameLst>
                                          <p:attrName>style.color</p:attrName>
                                        </p:attrNameLst>
                                      </p:cBhvr>
                                      <p:to>
                                        <a:srgbClr val="ACD819"/>
                                      </p:to>
                                    </p:animClr>
                                    <p:animClr clrSpc="rgb" dir="cw">
                                      <p:cBhvr>
                                        <p:cTn id="32" dur="500" fill="hold"/>
                                        <p:tgtEl>
                                          <p:spTgt spid="96"/>
                                        </p:tgtEl>
                                        <p:attrNameLst>
                                          <p:attrName>fillcolor</p:attrName>
                                        </p:attrNameLst>
                                      </p:cBhvr>
                                      <p:to>
                                        <a:srgbClr val="ACD819"/>
                                      </p:to>
                                    </p:animClr>
                                    <p:set>
                                      <p:cBhvr>
                                        <p:cTn id="33" dur="500" fill="hold"/>
                                        <p:tgtEl>
                                          <p:spTgt spid="96"/>
                                        </p:tgtEl>
                                        <p:attrNameLst>
                                          <p:attrName>fill.type</p:attrName>
                                        </p:attrNameLst>
                                      </p:cBhvr>
                                      <p:to>
                                        <p:strVal val="solid"/>
                                      </p:to>
                                    </p:set>
                                    <p:set>
                                      <p:cBhvr>
                                        <p:cTn id="34" dur="500" fill="hold"/>
                                        <p:tgtEl>
                                          <p:spTgt spid="96"/>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5"/>
                                        </p:tgtEl>
                                        <p:attrNameLst>
                                          <p:attrName>style.visibility</p:attrName>
                                        </p:attrNameLst>
                                      </p:cBhvr>
                                      <p:to>
                                        <p:strVal val="visible"/>
                                      </p:to>
                                    </p:set>
                                    <p:animEffect transition="in" filter="fade">
                                      <p:cBhvr>
                                        <p:cTn id="39" dur="500"/>
                                        <p:tgtEl>
                                          <p:spTgt spid="1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7"/>
                                        </p:tgtEl>
                                        <p:attrNameLst>
                                          <p:attrName>style.visibility</p:attrName>
                                        </p:attrNameLst>
                                      </p:cBhvr>
                                      <p:to>
                                        <p:strVal val="visible"/>
                                      </p:to>
                                    </p:set>
                                    <p:animEffect transition="in" filter="fade">
                                      <p:cBhvr>
                                        <p:cTn id="42" dur="500"/>
                                        <p:tgtEl>
                                          <p:spTgt spid="127"/>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par>
                                <p:cTn id="47" presetID="10"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par>
                          <p:cTn id="50" fill="hold">
                            <p:stCondLst>
                              <p:cond delay="1000"/>
                            </p:stCondLst>
                            <p:childTnLst>
                              <p:par>
                                <p:cTn id="51" presetID="22" presetClass="entr" presetSubtype="4"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2000"/>
                                        <p:tgtEl>
                                          <p:spTgt spid="21"/>
                                        </p:tgtEl>
                                      </p:cBhvr>
                                    </p:animEffect>
                                  </p:childTnLst>
                                </p:cTn>
                              </p:par>
                              <p:par>
                                <p:cTn id="54" presetID="22" presetClass="entr" presetSubtype="4" fill="hold" nodeType="withEffect">
                                  <p:stCondLst>
                                    <p:cond delay="0"/>
                                  </p:stCondLst>
                                  <p:childTnLst>
                                    <p:set>
                                      <p:cBhvr>
                                        <p:cTn id="55" dur="1" fill="hold">
                                          <p:stCondLst>
                                            <p:cond delay="0"/>
                                          </p:stCondLst>
                                        </p:cTn>
                                        <p:tgtEl>
                                          <p:spTgt spid="132"/>
                                        </p:tgtEl>
                                        <p:attrNameLst>
                                          <p:attrName>style.visibility</p:attrName>
                                        </p:attrNameLst>
                                      </p:cBhvr>
                                      <p:to>
                                        <p:strVal val="visible"/>
                                      </p:to>
                                    </p:set>
                                    <p:animEffect transition="in" filter="wipe(down)">
                                      <p:cBhvr>
                                        <p:cTn id="56" dur="2000"/>
                                        <p:tgtEl>
                                          <p:spTgt spid="1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6"/>
                                        </p:tgtEl>
                                        <p:attrNameLst>
                                          <p:attrName>style.visibility</p:attrName>
                                        </p:attrNameLst>
                                      </p:cBhvr>
                                      <p:to>
                                        <p:strVal val="visible"/>
                                      </p:to>
                                    </p:set>
                                    <p:animEffect transition="in" filter="fade">
                                      <p:cBhvr>
                                        <p:cTn id="61" dur="500"/>
                                        <p:tgtEl>
                                          <p:spTgt spid="1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500"/>
                                        <p:tgtEl>
                                          <p:spTgt spid="61"/>
                                        </p:tgtEl>
                                      </p:cBhvr>
                                    </p:animEffect>
                                  </p:childTnLst>
                                </p:cTn>
                              </p:par>
                            </p:childTnLst>
                          </p:cTn>
                        </p:par>
                        <p:par>
                          <p:cTn id="65" fill="hold">
                            <p:stCondLst>
                              <p:cond delay="500"/>
                            </p:stCondLst>
                            <p:childTnLst>
                              <p:par>
                                <p:cTn id="66" presetID="19" presetClass="emph" presetSubtype="0" fill="hold" grpId="0" nodeType="afterEffect">
                                  <p:stCondLst>
                                    <p:cond delay="0"/>
                                  </p:stCondLst>
                                  <p:childTnLst>
                                    <p:animClr clrSpc="rgb" dir="cw">
                                      <p:cBhvr override="childStyle">
                                        <p:cTn id="67" dur="500" fill="hold"/>
                                        <p:tgtEl>
                                          <p:spTgt spid="87"/>
                                        </p:tgtEl>
                                        <p:attrNameLst>
                                          <p:attrName>style.color</p:attrName>
                                        </p:attrNameLst>
                                      </p:cBhvr>
                                      <p:to>
                                        <a:srgbClr val="B4AEAE"/>
                                      </p:to>
                                    </p:animClr>
                                    <p:animClr clrSpc="rgb" dir="cw">
                                      <p:cBhvr>
                                        <p:cTn id="68" dur="500" fill="hold"/>
                                        <p:tgtEl>
                                          <p:spTgt spid="87"/>
                                        </p:tgtEl>
                                        <p:attrNameLst>
                                          <p:attrName>fillcolor</p:attrName>
                                        </p:attrNameLst>
                                      </p:cBhvr>
                                      <p:to>
                                        <a:srgbClr val="B4AEAE"/>
                                      </p:to>
                                    </p:animClr>
                                    <p:set>
                                      <p:cBhvr>
                                        <p:cTn id="69" dur="500" fill="hold"/>
                                        <p:tgtEl>
                                          <p:spTgt spid="87"/>
                                        </p:tgtEl>
                                        <p:attrNameLst>
                                          <p:attrName>fill.type</p:attrName>
                                        </p:attrNameLst>
                                      </p:cBhvr>
                                      <p:to>
                                        <p:strVal val="solid"/>
                                      </p:to>
                                    </p:set>
                                    <p:set>
                                      <p:cBhvr>
                                        <p:cTn id="70" dur="500" fill="hold"/>
                                        <p:tgtEl>
                                          <p:spTgt spid="87"/>
                                        </p:tgtEl>
                                        <p:attrNameLst>
                                          <p:attrName>fill.on</p:attrName>
                                        </p:attrNameLst>
                                      </p:cBhvr>
                                      <p:to>
                                        <p:strVal val="true"/>
                                      </p:to>
                                    </p:set>
                                  </p:childTnLst>
                                </p:cTn>
                              </p:par>
                              <p:par>
                                <p:cTn id="71" presetID="19" presetClass="emph" presetSubtype="0" fill="hold" grpId="0" nodeType="withEffect">
                                  <p:stCondLst>
                                    <p:cond delay="0"/>
                                  </p:stCondLst>
                                  <p:childTnLst>
                                    <p:animClr clrSpc="rgb" dir="cw">
                                      <p:cBhvr override="childStyle">
                                        <p:cTn id="72" dur="500" fill="hold"/>
                                        <p:tgtEl>
                                          <p:spTgt spid="88"/>
                                        </p:tgtEl>
                                        <p:attrNameLst>
                                          <p:attrName>style.color</p:attrName>
                                        </p:attrNameLst>
                                      </p:cBhvr>
                                      <p:to>
                                        <a:srgbClr val="B4AEAE"/>
                                      </p:to>
                                    </p:animClr>
                                    <p:animClr clrSpc="rgb" dir="cw">
                                      <p:cBhvr>
                                        <p:cTn id="73" dur="500" fill="hold"/>
                                        <p:tgtEl>
                                          <p:spTgt spid="88"/>
                                        </p:tgtEl>
                                        <p:attrNameLst>
                                          <p:attrName>fillcolor</p:attrName>
                                        </p:attrNameLst>
                                      </p:cBhvr>
                                      <p:to>
                                        <a:srgbClr val="B4AEAE"/>
                                      </p:to>
                                    </p:animClr>
                                    <p:set>
                                      <p:cBhvr>
                                        <p:cTn id="74" dur="500" fill="hold"/>
                                        <p:tgtEl>
                                          <p:spTgt spid="88"/>
                                        </p:tgtEl>
                                        <p:attrNameLst>
                                          <p:attrName>fill.type</p:attrName>
                                        </p:attrNameLst>
                                      </p:cBhvr>
                                      <p:to>
                                        <p:strVal val="solid"/>
                                      </p:to>
                                    </p:set>
                                    <p:set>
                                      <p:cBhvr>
                                        <p:cTn id="75" dur="500" fill="hold"/>
                                        <p:tgtEl>
                                          <p:spTgt spid="88"/>
                                        </p:tgtEl>
                                        <p:attrNameLst>
                                          <p:attrName>fill.on</p:attrName>
                                        </p:attrNameLst>
                                      </p:cBhvr>
                                      <p:to>
                                        <p:strVal val="true"/>
                                      </p:to>
                                    </p:set>
                                  </p:childTnLst>
                                </p:cTn>
                              </p:par>
                              <p:par>
                                <p:cTn id="76" presetID="19" presetClass="emph" presetSubtype="0" fill="hold" grpId="0" nodeType="withEffect">
                                  <p:stCondLst>
                                    <p:cond delay="0"/>
                                  </p:stCondLst>
                                  <p:childTnLst>
                                    <p:animClr clrSpc="rgb" dir="cw">
                                      <p:cBhvr override="childStyle">
                                        <p:cTn id="77" dur="500" fill="hold"/>
                                        <p:tgtEl>
                                          <p:spTgt spid="89"/>
                                        </p:tgtEl>
                                        <p:attrNameLst>
                                          <p:attrName>style.color</p:attrName>
                                        </p:attrNameLst>
                                      </p:cBhvr>
                                      <p:to>
                                        <a:srgbClr val="B4AEAE"/>
                                      </p:to>
                                    </p:animClr>
                                    <p:animClr clrSpc="rgb" dir="cw">
                                      <p:cBhvr>
                                        <p:cTn id="78" dur="500" fill="hold"/>
                                        <p:tgtEl>
                                          <p:spTgt spid="89"/>
                                        </p:tgtEl>
                                        <p:attrNameLst>
                                          <p:attrName>fillcolor</p:attrName>
                                        </p:attrNameLst>
                                      </p:cBhvr>
                                      <p:to>
                                        <a:srgbClr val="B4AEAE"/>
                                      </p:to>
                                    </p:animClr>
                                    <p:set>
                                      <p:cBhvr>
                                        <p:cTn id="79" dur="500" fill="hold"/>
                                        <p:tgtEl>
                                          <p:spTgt spid="89"/>
                                        </p:tgtEl>
                                        <p:attrNameLst>
                                          <p:attrName>fill.type</p:attrName>
                                        </p:attrNameLst>
                                      </p:cBhvr>
                                      <p:to>
                                        <p:strVal val="solid"/>
                                      </p:to>
                                    </p:set>
                                    <p:set>
                                      <p:cBhvr>
                                        <p:cTn id="80" dur="500" fill="hold"/>
                                        <p:tgtEl>
                                          <p:spTgt spid="89"/>
                                        </p:tgtEl>
                                        <p:attrNameLst>
                                          <p:attrName>fill.on</p:attrName>
                                        </p:attrNameLst>
                                      </p:cBhvr>
                                      <p:to>
                                        <p:strVal val="true"/>
                                      </p:to>
                                    </p:set>
                                  </p:childTnLst>
                                </p:cTn>
                              </p:par>
                              <p:par>
                                <p:cTn id="81" presetID="19" presetClass="emph" presetSubtype="0" fill="hold" grpId="0" nodeType="withEffect">
                                  <p:stCondLst>
                                    <p:cond delay="0"/>
                                  </p:stCondLst>
                                  <p:childTnLst>
                                    <p:animClr clrSpc="rgb" dir="cw">
                                      <p:cBhvr override="childStyle">
                                        <p:cTn id="82" dur="500" fill="hold"/>
                                        <p:tgtEl>
                                          <p:spTgt spid="90"/>
                                        </p:tgtEl>
                                        <p:attrNameLst>
                                          <p:attrName>style.color</p:attrName>
                                        </p:attrNameLst>
                                      </p:cBhvr>
                                      <p:to>
                                        <a:srgbClr val="B4AEAE"/>
                                      </p:to>
                                    </p:animClr>
                                    <p:animClr clrSpc="rgb" dir="cw">
                                      <p:cBhvr>
                                        <p:cTn id="83" dur="500" fill="hold"/>
                                        <p:tgtEl>
                                          <p:spTgt spid="90"/>
                                        </p:tgtEl>
                                        <p:attrNameLst>
                                          <p:attrName>fillcolor</p:attrName>
                                        </p:attrNameLst>
                                      </p:cBhvr>
                                      <p:to>
                                        <a:srgbClr val="B4AEAE"/>
                                      </p:to>
                                    </p:animClr>
                                    <p:set>
                                      <p:cBhvr>
                                        <p:cTn id="84" dur="500" fill="hold"/>
                                        <p:tgtEl>
                                          <p:spTgt spid="90"/>
                                        </p:tgtEl>
                                        <p:attrNameLst>
                                          <p:attrName>fill.type</p:attrName>
                                        </p:attrNameLst>
                                      </p:cBhvr>
                                      <p:to>
                                        <p:strVal val="solid"/>
                                      </p:to>
                                    </p:set>
                                    <p:set>
                                      <p:cBhvr>
                                        <p:cTn id="85" dur="500" fill="hold"/>
                                        <p:tgtEl>
                                          <p:spTgt spid="90"/>
                                        </p:tgtEl>
                                        <p:attrNameLst>
                                          <p:attrName>fill.on</p:attrName>
                                        </p:attrNameLst>
                                      </p:cBhvr>
                                      <p:to>
                                        <p:strVal val="true"/>
                                      </p:to>
                                    </p:set>
                                  </p:childTnLst>
                                </p:cTn>
                              </p:par>
                              <p:par>
                                <p:cTn id="86" presetID="19" presetClass="emph" presetSubtype="0" fill="hold" grpId="0" nodeType="withEffect">
                                  <p:stCondLst>
                                    <p:cond delay="0"/>
                                  </p:stCondLst>
                                  <p:childTnLst>
                                    <p:animClr clrSpc="rgb" dir="cw">
                                      <p:cBhvr override="childStyle">
                                        <p:cTn id="87" dur="500" fill="hold"/>
                                        <p:tgtEl>
                                          <p:spTgt spid="84"/>
                                        </p:tgtEl>
                                        <p:attrNameLst>
                                          <p:attrName>style.color</p:attrName>
                                        </p:attrNameLst>
                                      </p:cBhvr>
                                      <p:to>
                                        <a:srgbClr val="B4AEAE"/>
                                      </p:to>
                                    </p:animClr>
                                    <p:animClr clrSpc="rgb" dir="cw">
                                      <p:cBhvr>
                                        <p:cTn id="88" dur="500" fill="hold"/>
                                        <p:tgtEl>
                                          <p:spTgt spid="84"/>
                                        </p:tgtEl>
                                        <p:attrNameLst>
                                          <p:attrName>fillcolor</p:attrName>
                                        </p:attrNameLst>
                                      </p:cBhvr>
                                      <p:to>
                                        <a:srgbClr val="B4AEAE"/>
                                      </p:to>
                                    </p:animClr>
                                    <p:set>
                                      <p:cBhvr>
                                        <p:cTn id="89" dur="500" fill="hold"/>
                                        <p:tgtEl>
                                          <p:spTgt spid="84"/>
                                        </p:tgtEl>
                                        <p:attrNameLst>
                                          <p:attrName>fill.type</p:attrName>
                                        </p:attrNameLst>
                                      </p:cBhvr>
                                      <p:to>
                                        <p:strVal val="solid"/>
                                      </p:to>
                                    </p:set>
                                    <p:set>
                                      <p:cBhvr>
                                        <p:cTn id="90" dur="500" fill="hold"/>
                                        <p:tgtEl>
                                          <p:spTgt spid="84"/>
                                        </p:tgtEl>
                                        <p:attrNameLst>
                                          <p:attrName>fill.on</p:attrName>
                                        </p:attrNameLst>
                                      </p:cBhvr>
                                      <p:to>
                                        <p:strVal val="true"/>
                                      </p:to>
                                    </p:set>
                                  </p:childTnLst>
                                </p:cTn>
                              </p:par>
                              <p:par>
                                <p:cTn id="91" presetID="19" presetClass="emph" presetSubtype="0" fill="hold" grpId="0" nodeType="withEffect">
                                  <p:stCondLst>
                                    <p:cond delay="0"/>
                                  </p:stCondLst>
                                  <p:childTnLst>
                                    <p:animClr clrSpc="rgb" dir="cw">
                                      <p:cBhvr override="childStyle">
                                        <p:cTn id="92" dur="500" fill="hold"/>
                                        <p:tgtEl>
                                          <p:spTgt spid="116"/>
                                        </p:tgtEl>
                                        <p:attrNameLst>
                                          <p:attrName>style.color</p:attrName>
                                        </p:attrNameLst>
                                      </p:cBhvr>
                                      <p:to>
                                        <a:srgbClr val="B4AEAE"/>
                                      </p:to>
                                    </p:animClr>
                                    <p:animClr clrSpc="rgb" dir="cw">
                                      <p:cBhvr>
                                        <p:cTn id="93" dur="500" fill="hold"/>
                                        <p:tgtEl>
                                          <p:spTgt spid="116"/>
                                        </p:tgtEl>
                                        <p:attrNameLst>
                                          <p:attrName>fillcolor</p:attrName>
                                        </p:attrNameLst>
                                      </p:cBhvr>
                                      <p:to>
                                        <a:srgbClr val="B4AEAE"/>
                                      </p:to>
                                    </p:animClr>
                                    <p:set>
                                      <p:cBhvr>
                                        <p:cTn id="94" dur="500" fill="hold"/>
                                        <p:tgtEl>
                                          <p:spTgt spid="116"/>
                                        </p:tgtEl>
                                        <p:attrNameLst>
                                          <p:attrName>fill.type</p:attrName>
                                        </p:attrNameLst>
                                      </p:cBhvr>
                                      <p:to>
                                        <p:strVal val="solid"/>
                                      </p:to>
                                    </p:set>
                                    <p:set>
                                      <p:cBhvr>
                                        <p:cTn id="95" dur="500" fill="hold"/>
                                        <p:tgtEl>
                                          <p:spTgt spid="116"/>
                                        </p:tgtEl>
                                        <p:attrNameLst>
                                          <p:attrName>fill.on</p:attrName>
                                        </p:attrNameLst>
                                      </p:cBhvr>
                                      <p:to>
                                        <p:strVal val="true"/>
                                      </p:to>
                                    </p:set>
                                  </p:childTnLst>
                                </p:cTn>
                              </p:par>
                              <p:par>
                                <p:cTn id="96" presetID="19" presetClass="emph" presetSubtype="0" fill="hold" grpId="0" nodeType="withEffect">
                                  <p:stCondLst>
                                    <p:cond delay="0"/>
                                  </p:stCondLst>
                                  <p:childTnLst>
                                    <p:animClr clrSpc="rgb" dir="cw">
                                      <p:cBhvr override="childStyle">
                                        <p:cTn id="97" dur="500" fill="hold"/>
                                        <p:tgtEl>
                                          <p:spTgt spid="78"/>
                                        </p:tgtEl>
                                        <p:attrNameLst>
                                          <p:attrName>style.color</p:attrName>
                                        </p:attrNameLst>
                                      </p:cBhvr>
                                      <p:to>
                                        <a:srgbClr val="B4AEAE"/>
                                      </p:to>
                                    </p:animClr>
                                    <p:animClr clrSpc="rgb" dir="cw">
                                      <p:cBhvr>
                                        <p:cTn id="98" dur="500" fill="hold"/>
                                        <p:tgtEl>
                                          <p:spTgt spid="78"/>
                                        </p:tgtEl>
                                        <p:attrNameLst>
                                          <p:attrName>fillcolor</p:attrName>
                                        </p:attrNameLst>
                                      </p:cBhvr>
                                      <p:to>
                                        <a:srgbClr val="B4AEAE"/>
                                      </p:to>
                                    </p:animClr>
                                    <p:set>
                                      <p:cBhvr>
                                        <p:cTn id="99" dur="500" fill="hold"/>
                                        <p:tgtEl>
                                          <p:spTgt spid="78"/>
                                        </p:tgtEl>
                                        <p:attrNameLst>
                                          <p:attrName>fill.type</p:attrName>
                                        </p:attrNameLst>
                                      </p:cBhvr>
                                      <p:to>
                                        <p:strVal val="solid"/>
                                      </p:to>
                                    </p:set>
                                    <p:set>
                                      <p:cBhvr>
                                        <p:cTn id="100" dur="500" fill="hold"/>
                                        <p:tgtEl>
                                          <p:spTgt spid="78"/>
                                        </p:tgtEl>
                                        <p:attrNameLst>
                                          <p:attrName>fill.on</p:attrName>
                                        </p:attrNameLst>
                                      </p:cBhvr>
                                      <p:to>
                                        <p:strVal val="true"/>
                                      </p:to>
                                    </p:set>
                                  </p:childTnLst>
                                </p:cTn>
                              </p:par>
                              <p:par>
                                <p:cTn id="101" presetID="19" presetClass="emph" presetSubtype="0" fill="hold" grpId="0" nodeType="withEffect">
                                  <p:stCondLst>
                                    <p:cond delay="0"/>
                                  </p:stCondLst>
                                  <p:childTnLst>
                                    <p:animClr clrSpc="rgb" dir="cw">
                                      <p:cBhvr override="childStyle">
                                        <p:cTn id="102" dur="500" fill="hold"/>
                                        <p:tgtEl>
                                          <p:spTgt spid="77"/>
                                        </p:tgtEl>
                                        <p:attrNameLst>
                                          <p:attrName>style.color</p:attrName>
                                        </p:attrNameLst>
                                      </p:cBhvr>
                                      <p:to>
                                        <a:srgbClr val="B4AEAE"/>
                                      </p:to>
                                    </p:animClr>
                                    <p:animClr clrSpc="rgb" dir="cw">
                                      <p:cBhvr>
                                        <p:cTn id="103" dur="500" fill="hold"/>
                                        <p:tgtEl>
                                          <p:spTgt spid="77"/>
                                        </p:tgtEl>
                                        <p:attrNameLst>
                                          <p:attrName>fillcolor</p:attrName>
                                        </p:attrNameLst>
                                      </p:cBhvr>
                                      <p:to>
                                        <a:srgbClr val="B4AEAE"/>
                                      </p:to>
                                    </p:animClr>
                                    <p:set>
                                      <p:cBhvr>
                                        <p:cTn id="104" dur="500" fill="hold"/>
                                        <p:tgtEl>
                                          <p:spTgt spid="77"/>
                                        </p:tgtEl>
                                        <p:attrNameLst>
                                          <p:attrName>fill.type</p:attrName>
                                        </p:attrNameLst>
                                      </p:cBhvr>
                                      <p:to>
                                        <p:strVal val="solid"/>
                                      </p:to>
                                    </p:set>
                                    <p:set>
                                      <p:cBhvr>
                                        <p:cTn id="105" dur="500" fill="hold"/>
                                        <p:tgtEl>
                                          <p:spTgt spid="77"/>
                                        </p:tgtEl>
                                        <p:attrNameLst>
                                          <p:attrName>fill.on</p:attrName>
                                        </p:attrNameLst>
                                      </p:cBhvr>
                                      <p:to>
                                        <p:strVal val="true"/>
                                      </p:to>
                                    </p:set>
                                  </p:childTnLst>
                                </p:cTn>
                              </p:par>
                              <p:par>
                                <p:cTn id="106" presetID="19" presetClass="emph" presetSubtype="0" fill="hold" grpId="0" nodeType="withEffect">
                                  <p:stCondLst>
                                    <p:cond delay="0"/>
                                  </p:stCondLst>
                                  <p:childTnLst>
                                    <p:animClr clrSpc="rgb" dir="cw">
                                      <p:cBhvr override="childStyle">
                                        <p:cTn id="107" dur="500" fill="hold"/>
                                        <p:tgtEl>
                                          <p:spTgt spid="83"/>
                                        </p:tgtEl>
                                        <p:attrNameLst>
                                          <p:attrName>style.color</p:attrName>
                                        </p:attrNameLst>
                                      </p:cBhvr>
                                      <p:to>
                                        <a:srgbClr val="B4AEAE"/>
                                      </p:to>
                                    </p:animClr>
                                    <p:animClr clrSpc="rgb" dir="cw">
                                      <p:cBhvr>
                                        <p:cTn id="108" dur="500" fill="hold"/>
                                        <p:tgtEl>
                                          <p:spTgt spid="83"/>
                                        </p:tgtEl>
                                        <p:attrNameLst>
                                          <p:attrName>fillcolor</p:attrName>
                                        </p:attrNameLst>
                                      </p:cBhvr>
                                      <p:to>
                                        <a:srgbClr val="B4AEAE"/>
                                      </p:to>
                                    </p:animClr>
                                    <p:set>
                                      <p:cBhvr>
                                        <p:cTn id="109" dur="500" fill="hold"/>
                                        <p:tgtEl>
                                          <p:spTgt spid="83"/>
                                        </p:tgtEl>
                                        <p:attrNameLst>
                                          <p:attrName>fill.type</p:attrName>
                                        </p:attrNameLst>
                                      </p:cBhvr>
                                      <p:to>
                                        <p:strVal val="solid"/>
                                      </p:to>
                                    </p:set>
                                    <p:set>
                                      <p:cBhvr>
                                        <p:cTn id="110" dur="500" fill="hold"/>
                                        <p:tgtEl>
                                          <p:spTgt spid="83"/>
                                        </p:tgtEl>
                                        <p:attrNameLst>
                                          <p:attrName>fill.on</p:attrName>
                                        </p:attrNameLst>
                                      </p:cBhvr>
                                      <p:to>
                                        <p:strVal val="true"/>
                                      </p:to>
                                    </p:set>
                                  </p:childTnLst>
                                </p:cTn>
                              </p:par>
                              <p:par>
                                <p:cTn id="111" presetID="19" presetClass="emph" presetSubtype="0" fill="hold" grpId="0" nodeType="withEffect">
                                  <p:stCondLst>
                                    <p:cond delay="0"/>
                                  </p:stCondLst>
                                  <p:childTnLst>
                                    <p:animClr clrSpc="rgb" dir="cw">
                                      <p:cBhvr override="childStyle">
                                        <p:cTn id="112" dur="500" fill="hold"/>
                                        <p:tgtEl>
                                          <p:spTgt spid="82"/>
                                        </p:tgtEl>
                                        <p:attrNameLst>
                                          <p:attrName>style.color</p:attrName>
                                        </p:attrNameLst>
                                      </p:cBhvr>
                                      <p:to>
                                        <a:srgbClr val="B4AEAE"/>
                                      </p:to>
                                    </p:animClr>
                                    <p:animClr clrSpc="rgb" dir="cw">
                                      <p:cBhvr>
                                        <p:cTn id="113" dur="500" fill="hold"/>
                                        <p:tgtEl>
                                          <p:spTgt spid="82"/>
                                        </p:tgtEl>
                                        <p:attrNameLst>
                                          <p:attrName>fillcolor</p:attrName>
                                        </p:attrNameLst>
                                      </p:cBhvr>
                                      <p:to>
                                        <a:srgbClr val="B4AEAE"/>
                                      </p:to>
                                    </p:animClr>
                                    <p:set>
                                      <p:cBhvr>
                                        <p:cTn id="114" dur="500" fill="hold"/>
                                        <p:tgtEl>
                                          <p:spTgt spid="82"/>
                                        </p:tgtEl>
                                        <p:attrNameLst>
                                          <p:attrName>fill.type</p:attrName>
                                        </p:attrNameLst>
                                      </p:cBhvr>
                                      <p:to>
                                        <p:strVal val="solid"/>
                                      </p:to>
                                    </p:set>
                                    <p:set>
                                      <p:cBhvr>
                                        <p:cTn id="115" dur="500" fill="hold"/>
                                        <p:tgtEl>
                                          <p:spTgt spid="82"/>
                                        </p:tgtEl>
                                        <p:attrNameLst>
                                          <p:attrName>fill.on</p:attrName>
                                        </p:attrNameLst>
                                      </p:cBhvr>
                                      <p:to>
                                        <p:strVal val="true"/>
                                      </p:to>
                                    </p:se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37"/>
                                        </p:tgtEl>
                                        <p:attrNameLst>
                                          <p:attrName>style.visibility</p:attrName>
                                        </p:attrNameLst>
                                      </p:cBhvr>
                                      <p:to>
                                        <p:strVal val="visible"/>
                                      </p:to>
                                    </p:set>
                                    <p:animEffect transition="in" filter="fade">
                                      <p:cBhvr>
                                        <p:cTn id="120" dur="500"/>
                                        <p:tgtEl>
                                          <p:spTgt spid="13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33"/>
                                        </p:tgtEl>
                                        <p:attrNameLst>
                                          <p:attrName>style.visibility</p:attrName>
                                        </p:attrNameLst>
                                      </p:cBhvr>
                                      <p:to>
                                        <p:strVal val="visible"/>
                                      </p:to>
                                    </p:set>
                                    <p:animEffect transition="in" filter="fade">
                                      <p:cBhvr>
                                        <p:cTn id="123" dur="500"/>
                                        <p:tgtEl>
                                          <p:spTgt spid="133"/>
                                        </p:tgtEl>
                                      </p:cBhvr>
                                    </p:animEffect>
                                  </p:childTnLst>
                                </p:cTn>
                              </p:par>
                            </p:childTnLst>
                          </p:cTn>
                        </p:par>
                        <p:par>
                          <p:cTn id="124" fill="hold">
                            <p:stCondLst>
                              <p:cond delay="500"/>
                            </p:stCondLst>
                            <p:childTnLst>
                              <p:par>
                                <p:cTn id="125" presetID="53" presetClass="entr" presetSubtype="16" fill="hold" grpId="0" nodeType="afterEffect">
                                  <p:stCondLst>
                                    <p:cond delay="0"/>
                                  </p:stCondLst>
                                  <p:childTnLst>
                                    <p:set>
                                      <p:cBhvr>
                                        <p:cTn id="126" dur="1" fill="hold">
                                          <p:stCondLst>
                                            <p:cond delay="0"/>
                                          </p:stCondLst>
                                        </p:cTn>
                                        <p:tgtEl>
                                          <p:spTgt spid="157"/>
                                        </p:tgtEl>
                                        <p:attrNameLst>
                                          <p:attrName>style.visibility</p:attrName>
                                        </p:attrNameLst>
                                      </p:cBhvr>
                                      <p:to>
                                        <p:strVal val="visible"/>
                                      </p:to>
                                    </p:set>
                                    <p:anim calcmode="lin" valueType="num">
                                      <p:cBhvr>
                                        <p:cTn id="127" dur="500" fill="hold"/>
                                        <p:tgtEl>
                                          <p:spTgt spid="157"/>
                                        </p:tgtEl>
                                        <p:attrNameLst>
                                          <p:attrName>ppt_w</p:attrName>
                                        </p:attrNameLst>
                                      </p:cBhvr>
                                      <p:tavLst>
                                        <p:tav tm="0">
                                          <p:val>
                                            <p:fltVal val="0"/>
                                          </p:val>
                                        </p:tav>
                                        <p:tav tm="100000">
                                          <p:val>
                                            <p:strVal val="#ppt_w"/>
                                          </p:val>
                                        </p:tav>
                                      </p:tavLst>
                                    </p:anim>
                                    <p:anim calcmode="lin" valueType="num">
                                      <p:cBhvr>
                                        <p:cTn id="128" dur="500" fill="hold"/>
                                        <p:tgtEl>
                                          <p:spTgt spid="157"/>
                                        </p:tgtEl>
                                        <p:attrNameLst>
                                          <p:attrName>ppt_h</p:attrName>
                                        </p:attrNameLst>
                                      </p:cBhvr>
                                      <p:tavLst>
                                        <p:tav tm="0">
                                          <p:val>
                                            <p:fltVal val="0"/>
                                          </p:val>
                                        </p:tav>
                                        <p:tav tm="100000">
                                          <p:val>
                                            <p:strVal val="#ppt_h"/>
                                          </p:val>
                                        </p:tav>
                                      </p:tavLst>
                                    </p:anim>
                                    <p:animEffect transition="in" filter="fade">
                                      <p:cBhvr>
                                        <p:cTn id="129" dur="500"/>
                                        <p:tgtEl>
                                          <p:spTgt spid="157"/>
                                        </p:tgtEl>
                                      </p:cBhvr>
                                    </p:animEffec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P spid="7" grpId="0"/>
      <p:bldP spid="61" grpId="0"/>
      <p:bldP spid="77" grpId="0" animBg="1"/>
      <p:bldP spid="78" grpId="0" animBg="1"/>
      <p:bldP spid="82" grpId="0" animBg="1"/>
      <p:bldP spid="83" grpId="0" animBg="1"/>
      <p:bldP spid="84" grpId="0" animBg="1"/>
      <p:bldP spid="87" grpId="0" animBg="1"/>
      <p:bldP spid="88" grpId="0" animBg="1"/>
      <p:bldP spid="89" grpId="0" animBg="1"/>
      <p:bldP spid="90" grpId="0" animBg="1"/>
      <p:bldP spid="93" grpId="0" animBg="1"/>
      <p:bldP spid="94" grpId="0" animBg="1"/>
      <p:bldP spid="95" grpId="0" animBg="1"/>
      <p:bldP spid="96" grpId="0" animBg="1"/>
      <p:bldP spid="116" grpId="0" animBg="1"/>
      <p:bldP spid="133" grpId="0"/>
      <p:bldP spid="134" grpId="0" animBg="1"/>
      <p:bldP spid="135" grpId="0" animBg="1"/>
      <p:bldP spid="136" grpId="0" animBg="1"/>
      <p:bldP spid="137" grpId="0" animBg="1"/>
      <p:bldP spid="1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3192585" cy="541687"/>
          </a:xfrm>
        </p:spPr>
        <p:txBody>
          <a:bodyPr/>
          <a:lstStyle/>
          <a:p>
            <a:r>
              <a:rPr lang="en-GB" dirty="0" smtClean="0"/>
              <a:t>Adjust weights to enhance coverage of hedge</a:t>
            </a:r>
            <a:endParaRPr lang="en-GB"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GB" kern="1200" smtClean="0"/>
              <a:t>New structure: Weighted covers</a:t>
            </a:r>
            <a:endParaRPr lang="en-GB" kern="1200" dirty="0"/>
          </a:p>
        </p:txBody>
      </p:sp>
      <p:sp>
        <p:nvSpPr>
          <p:cNvPr id="4" name="TextBox 3"/>
          <p:cNvSpPr txBox="1"/>
          <p:nvPr>
            <p:custDataLst>
              <p:tags r:id="rId1"/>
            </p:custDataLst>
          </p:nvPr>
        </p:nvSpPr>
        <p:spPr>
          <a:xfrm>
            <a:off x="248019" y="543260"/>
            <a:ext cx="2192908"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GB" sz="1600" smtClean="0">
                <a:solidFill>
                  <a:srgbClr val="005192"/>
                </a:solidFill>
                <a:latin typeface="Arial" panose="020B0604020202020204" pitchFamily="34" charset="0"/>
              </a:rPr>
              <a:t>Impact of improvements</a:t>
            </a:r>
            <a:endParaRPr lang="en-GB" sz="1600" dirty="0" smtClean="0">
              <a:solidFill>
                <a:srgbClr val="005192"/>
              </a:solidFill>
              <a:latin typeface="Arial" panose="020B0604020202020204" pitchFamily="34" charset="0"/>
            </a:endParaRPr>
          </a:p>
        </p:txBody>
      </p:sp>
      <p:cxnSp>
        <p:nvCxnSpPr>
          <p:cNvPr id="117" name="Straight Arrow Connector 116"/>
          <p:cNvCxnSpPr/>
          <p:nvPr/>
        </p:nvCxnSpPr>
        <p:spPr bwMode="auto">
          <a:xfrm>
            <a:off x="4560275" y="4404336"/>
            <a:ext cx="2777785" cy="0"/>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Arrow Connector 118"/>
          <p:cNvCxnSpPr/>
          <p:nvPr/>
        </p:nvCxnSpPr>
        <p:spPr bwMode="auto">
          <a:xfrm flipV="1">
            <a:off x="4729089" y="1182835"/>
            <a:ext cx="0" cy="3348110"/>
          </a:xfrm>
          <a:prstGeom prst="straightConnector1">
            <a:avLst/>
          </a:prstGeom>
          <a:solidFill>
            <a:schemeClr val="bg1"/>
          </a:solidFill>
          <a:ln w="952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TextBox 119"/>
          <p:cNvSpPr txBox="1"/>
          <p:nvPr/>
        </p:nvSpPr>
        <p:spPr>
          <a:xfrm>
            <a:off x="6780164" y="4404336"/>
            <a:ext cx="450764" cy="261610"/>
          </a:xfrm>
          <a:prstGeom prst="rect">
            <a:avLst/>
          </a:prstGeom>
          <a:noFill/>
        </p:spPr>
        <p:txBody>
          <a:bodyPr wrap="none" rtlCol="0">
            <a:spAutoFit/>
          </a:bodyPr>
          <a:lstStyle/>
          <a:p>
            <a:pPr>
              <a:spcBef>
                <a:spcPts val="600"/>
              </a:spcBef>
              <a:buClr>
                <a:schemeClr val="accent2"/>
              </a:buClr>
            </a:pPr>
            <a:r>
              <a:rPr lang="en-GB" sz="1100" dirty="0" smtClean="0"/>
              <a:t>time</a:t>
            </a:r>
          </a:p>
        </p:txBody>
      </p:sp>
      <p:sp>
        <p:nvSpPr>
          <p:cNvPr id="121" name="TextBox 120"/>
          <p:cNvSpPr txBox="1"/>
          <p:nvPr/>
        </p:nvSpPr>
        <p:spPr>
          <a:xfrm rot="16200000">
            <a:off x="4359995" y="1340570"/>
            <a:ext cx="420308" cy="261610"/>
          </a:xfrm>
          <a:prstGeom prst="rect">
            <a:avLst/>
          </a:prstGeom>
          <a:noFill/>
        </p:spPr>
        <p:txBody>
          <a:bodyPr wrap="none" rtlCol="0">
            <a:spAutoFit/>
          </a:bodyPr>
          <a:lstStyle/>
          <a:p>
            <a:pPr>
              <a:spcBef>
                <a:spcPts val="600"/>
              </a:spcBef>
              <a:buClr>
                <a:schemeClr val="accent2"/>
              </a:buClr>
            </a:pPr>
            <a:r>
              <a:rPr lang="en-GB" sz="1100" dirty="0" smtClean="0"/>
              <a:t>age</a:t>
            </a:r>
          </a:p>
        </p:txBody>
      </p:sp>
      <p:sp>
        <p:nvSpPr>
          <p:cNvPr id="126" name="Text Placeholder 1"/>
          <p:cNvSpPr txBox="1">
            <a:spLocks/>
          </p:cNvSpPr>
          <p:nvPr/>
        </p:nvSpPr>
        <p:spPr>
          <a:xfrm>
            <a:off x="215448" y="1750041"/>
            <a:ext cx="4131762" cy="236988"/>
          </a:xfrm>
          <a:prstGeom prst="rect">
            <a:avLst/>
          </a:prstGeom>
          <a:ln>
            <a:noFill/>
          </a:ln>
        </p:spPr>
        <p:txBody>
          <a:bodyPr vert="horz" wrap="square" lIns="0" tIns="0" rIns="0" bIns="0" rtlCol="0">
            <a:spAutoFit/>
          </a:bodyPr>
          <a:lstStyle>
            <a:lvl1pPr marL="268288" indent="-268288" algn="l" rtl="0" eaLnBrk="1" fontAlgn="base" hangingPunct="1">
              <a:lnSpc>
                <a:spcPct val="110000"/>
              </a:lnSpc>
              <a:spcBef>
                <a:spcPts val="600"/>
              </a:spcBef>
              <a:spcAft>
                <a:spcPts val="0"/>
              </a:spcAft>
              <a:buClr>
                <a:schemeClr val="accent2"/>
              </a:buClr>
              <a:buSzPct val="80000"/>
              <a:buFont typeface="Wingdings 3" pitchFamily="18" charset="2"/>
              <a:buChar char=""/>
              <a:defRPr lang="de-DE" sz="1600" smtClean="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lang="de-DE" sz="1400" smtClean="0">
                <a:solidFill>
                  <a:schemeClr val="tx1"/>
                </a:solidFill>
                <a:latin typeface="Arial" panose="020B0604020202020204" pitchFamily="34" charset="0"/>
                <a:cs typeface="Arial" panose="020B0604020202020204" pitchFamily="34" charset="0"/>
              </a:defRPr>
            </a:lvl2pPr>
            <a:lvl3pPr marL="658800" indent="-212400" algn="l" rtl="0" eaLnBrk="1" fontAlgn="base" hangingPunct="1">
              <a:lnSpc>
                <a:spcPct val="110000"/>
              </a:lnSpc>
              <a:spcBef>
                <a:spcPts val="600"/>
              </a:spcBef>
              <a:spcAft>
                <a:spcPts val="0"/>
              </a:spcAft>
              <a:buClr>
                <a:schemeClr val="accent2"/>
              </a:buClr>
              <a:buFont typeface="Arial Black" pitchFamily="34" charset="0"/>
              <a:buChar char="−"/>
              <a:defRPr lang="de-DE" sz="1200" smtClean="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lang="de-DE" sz="1600" b="1" i="0" smtClean="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lang="de-DE" sz="1600" dirty="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pPr lvl="1"/>
            <a:r>
              <a:rPr lang="en-GB" kern="0" dirty="0" smtClean="0"/>
              <a:t>Least impact for latest improvements </a:t>
            </a:r>
            <a:endParaRPr lang="en-GB" kern="0" dirty="0"/>
          </a:p>
        </p:txBody>
      </p:sp>
      <p:sp>
        <p:nvSpPr>
          <p:cNvPr id="41" name="Rectangle 40"/>
          <p:cNvSpPr/>
          <p:nvPr/>
        </p:nvSpPr>
        <p:spPr bwMode="auto">
          <a:xfrm>
            <a:off x="4796618" y="4035951"/>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5127209" y="4035951"/>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5457800" y="4035951"/>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5788391" y="4035951"/>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6118982" y="4035951"/>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6449573" y="4035951"/>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6780164" y="4035951"/>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61" name="Rectangle 60"/>
          <p:cNvSpPr/>
          <p:nvPr/>
        </p:nvSpPr>
        <p:spPr bwMode="auto">
          <a:xfrm>
            <a:off x="4796618" y="3705360"/>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62" name="Rectangle 61"/>
          <p:cNvSpPr/>
          <p:nvPr/>
        </p:nvSpPr>
        <p:spPr bwMode="auto">
          <a:xfrm>
            <a:off x="5127209" y="3705360"/>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63" name="Rectangle 62"/>
          <p:cNvSpPr/>
          <p:nvPr/>
        </p:nvSpPr>
        <p:spPr bwMode="auto">
          <a:xfrm>
            <a:off x="5457800" y="3705360"/>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64" name="Rectangle 63"/>
          <p:cNvSpPr/>
          <p:nvPr/>
        </p:nvSpPr>
        <p:spPr bwMode="auto">
          <a:xfrm>
            <a:off x="5788391" y="3705360"/>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65" name="Rectangle 64"/>
          <p:cNvSpPr/>
          <p:nvPr/>
        </p:nvSpPr>
        <p:spPr bwMode="auto">
          <a:xfrm>
            <a:off x="6118982" y="3705360"/>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66" name="Rectangle 65"/>
          <p:cNvSpPr/>
          <p:nvPr/>
        </p:nvSpPr>
        <p:spPr bwMode="auto">
          <a:xfrm>
            <a:off x="6449573" y="3705360"/>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67" name="Rectangle 66"/>
          <p:cNvSpPr/>
          <p:nvPr/>
        </p:nvSpPr>
        <p:spPr bwMode="auto">
          <a:xfrm>
            <a:off x="6780164" y="3705360"/>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71" name="Rectangle 70"/>
          <p:cNvSpPr/>
          <p:nvPr/>
        </p:nvSpPr>
        <p:spPr bwMode="auto">
          <a:xfrm>
            <a:off x="4796618" y="3374769"/>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72" name="Rectangle 71"/>
          <p:cNvSpPr/>
          <p:nvPr/>
        </p:nvSpPr>
        <p:spPr bwMode="auto">
          <a:xfrm>
            <a:off x="5127209" y="3374769"/>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73" name="Rectangle 72"/>
          <p:cNvSpPr/>
          <p:nvPr/>
        </p:nvSpPr>
        <p:spPr bwMode="auto">
          <a:xfrm>
            <a:off x="5457800" y="3374769"/>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74" name="Rectangle 73"/>
          <p:cNvSpPr/>
          <p:nvPr/>
        </p:nvSpPr>
        <p:spPr bwMode="auto">
          <a:xfrm>
            <a:off x="5788391" y="3374769"/>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75" name="Rectangle 74"/>
          <p:cNvSpPr/>
          <p:nvPr/>
        </p:nvSpPr>
        <p:spPr bwMode="auto">
          <a:xfrm>
            <a:off x="6118982" y="3374769"/>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76" name="Rectangle 75"/>
          <p:cNvSpPr/>
          <p:nvPr/>
        </p:nvSpPr>
        <p:spPr bwMode="auto">
          <a:xfrm>
            <a:off x="6449573" y="3374769"/>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77" name="Rectangle 76"/>
          <p:cNvSpPr/>
          <p:nvPr/>
        </p:nvSpPr>
        <p:spPr bwMode="auto">
          <a:xfrm>
            <a:off x="6780164" y="3374769"/>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81" name="Rectangle 80"/>
          <p:cNvSpPr/>
          <p:nvPr/>
        </p:nvSpPr>
        <p:spPr bwMode="auto">
          <a:xfrm>
            <a:off x="4796618" y="3044178"/>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82" name="Rectangle 81"/>
          <p:cNvSpPr/>
          <p:nvPr/>
        </p:nvSpPr>
        <p:spPr bwMode="auto">
          <a:xfrm>
            <a:off x="5127209" y="3044178"/>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83" name="Rectangle 82"/>
          <p:cNvSpPr/>
          <p:nvPr/>
        </p:nvSpPr>
        <p:spPr bwMode="auto">
          <a:xfrm>
            <a:off x="5457800" y="3044178"/>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84" name="Rectangle 83"/>
          <p:cNvSpPr/>
          <p:nvPr/>
        </p:nvSpPr>
        <p:spPr bwMode="auto">
          <a:xfrm>
            <a:off x="5788391" y="3044178"/>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85" name="Rectangle 84"/>
          <p:cNvSpPr/>
          <p:nvPr/>
        </p:nvSpPr>
        <p:spPr bwMode="auto">
          <a:xfrm>
            <a:off x="6118982" y="3044178"/>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86" name="Rectangle 85"/>
          <p:cNvSpPr/>
          <p:nvPr/>
        </p:nvSpPr>
        <p:spPr bwMode="auto">
          <a:xfrm>
            <a:off x="6449573" y="3044178"/>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87" name="Rectangle 86"/>
          <p:cNvSpPr/>
          <p:nvPr/>
        </p:nvSpPr>
        <p:spPr bwMode="auto">
          <a:xfrm>
            <a:off x="6780164" y="3044178"/>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91" name="Rectangle 90"/>
          <p:cNvSpPr/>
          <p:nvPr/>
        </p:nvSpPr>
        <p:spPr bwMode="auto">
          <a:xfrm>
            <a:off x="4796618" y="2713587"/>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92" name="Rectangle 91"/>
          <p:cNvSpPr/>
          <p:nvPr/>
        </p:nvSpPr>
        <p:spPr bwMode="auto">
          <a:xfrm>
            <a:off x="5127209" y="2713587"/>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93" name="Rectangle 92"/>
          <p:cNvSpPr/>
          <p:nvPr/>
        </p:nvSpPr>
        <p:spPr bwMode="auto">
          <a:xfrm>
            <a:off x="5457800" y="2713587"/>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94" name="Rectangle 93"/>
          <p:cNvSpPr/>
          <p:nvPr/>
        </p:nvSpPr>
        <p:spPr bwMode="auto">
          <a:xfrm>
            <a:off x="5788391" y="2713587"/>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95" name="Rectangle 94"/>
          <p:cNvSpPr/>
          <p:nvPr/>
        </p:nvSpPr>
        <p:spPr bwMode="auto">
          <a:xfrm>
            <a:off x="6118982" y="2713587"/>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96" name="Rectangle 95"/>
          <p:cNvSpPr/>
          <p:nvPr/>
        </p:nvSpPr>
        <p:spPr bwMode="auto">
          <a:xfrm>
            <a:off x="6449573" y="2713587"/>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97" name="Rectangle 96"/>
          <p:cNvSpPr/>
          <p:nvPr/>
        </p:nvSpPr>
        <p:spPr bwMode="auto">
          <a:xfrm>
            <a:off x="6780164" y="2713587"/>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01" name="Rectangle 100"/>
          <p:cNvSpPr/>
          <p:nvPr/>
        </p:nvSpPr>
        <p:spPr bwMode="auto">
          <a:xfrm>
            <a:off x="4796618" y="2382996"/>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02" name="Rectangle 101"/>
          <p:cNvSpPr/>
          <p:nvPr/>
        </p:nvSpPr>
        <p:spPr bwMode="auto">
          <a:xfrm>
            <a:off x="5127209" y="2382996"/>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03" name="Rectangle 102"/>
          <p:cNvSpPr/>
          <p:nvPr/>
        </p:nvSpPr>
        <p:spPr bwMode="auto">
          <a:xfrm>
            <a:off x="5457800" y="2382996"/>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04" name="Rectangle 103"/>
          <p:cNvSpPr/>
          <p:nvPr/>
        </p:nvSpPr>
        <p:spPr bwMode="auto">
          <a:xfrm>
            <a:off x="5788391" y="2382996"/>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05" name="Rectangle 104"/>
          <p:cNvSpPr/>
          <p:nvPr/>
        </p:nvSpPr>
        <p:spPr bwMode="auto">
          <a:xfrm>
            <a:off x="6118982" y="2382996"/>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06" name="Rectangle 105"/>
          <p:cNvSpPr/>
          <p:nvPr/>
        </p:nvSpPr>
        <p:spPr bwMode="auto">
          <a:xfrm>
            <a:off x="6449573" y="2382996"/>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07" name="Rectangle 106"/>
          <p:cNvSpPr/>
          <p:nvPr/>
        </p:nvSpPr>
        <p:spPr bwMode="auto">
          <a:xfrm>
            <a:off x="6780164" y="2382996"/>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11" name="Rectangle 110"/>
          <p:cNvSpPr/>
          <p:nvPr/>
        </p:nvSpPr>
        <p:spPr bwMode="auto">
          <a:xfrm>
            <a:off x="4796618" y="2052405"/>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12" name="Rectangle 111"/>
          <p:cNvSpPr/>
          <p:nvPr/>
        </p:nvSpPr>
        <p:spPr bwMode="auto">
          <a:xfrm>
            <a:off x="5127209" y="2052405"/>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13" name="Rectangle 112"/>
          <p:cNvSpPr/>
          <p:nvPr/>
        </p:nvSpPr>
        <p:spPr bwMode="auto">
          <a:xfrm>
            <a:off x="5457800" y="2052405"/>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14" name="Rectangle 113"/>
          <p:cNvSpPr/>
          <p:nvPr/>
        </p:nvSpPr>
        <p:spPr bwMode="auto">
          <a:xfrm>
            <a:off x="5788391" y="2052405"/>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15" name="Rectangle 114"/>
          <p:cNvSpPr/>
          <p:nvPr/>
        </p:nvSpPr>
        <p:spPr bwMode="auto">
          <a:xfrm>
            <a:off x="6118982" y="2052405"/>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16" name="Rectangle 115"/>
          <p:cNvSpPr/>
          <p:nvPr/>
        </p:nvSpPr>
        <p:spPr bwMode="auto">
          <a:xfrm>
            <a:off x="6449573" y="2052405"/>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18" name="Rectangle 117"/>
          <p:cNvSpPr/>
          <p:nvPr/>
        </p:nvSpPr>
        <p:spPr bwMode="auto">
          <a:xfrm>
            <a:off x="6780164" y="2052405"/>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32" name="Rectangle 131"/>
          <p:cNvSpPr/>
          <p:nvPr/>
        </p:nvSpPr>
        <p:spPr bwMode="auto">
          <a:xfrm>
            <a:off x="4796618" y="1721814"/>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33" name="Rectangle 132"/>
          <p:cNvSpPr/>
          <p:nvPr/>
        </p:nvSpPr>
        <p:spPr bwMode="auto">
          <a:xfrm>
            <a:off x="5127209" y="1721814"/>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34" name="Rectangle 133"/>
          <p:cNvSpPr/>
          <p:nvPr/>
        </p:nvSpPr>
        <p:spPr bwMode="auto">
          <a:xfrm>
            <a:off x="5457800" y="1721814"/>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35" name="Rectangle 134"/>
          <p:cNvSpPr/>
          <p:nvPr/>
        </p:nvSpPr>
        <p:spPr bwMode="auto">
          <a:xfrm>
            <a:off x="5788391" y="1721814"/>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36" name="Rectangle 135"/>
          <p:cNvSpPr/>
          <p:nvPr/>
        </p:nvSpPr>
        <p:spPr bwMode="auto">
          <a:xfrm>
            <a:off x="6118982" y="1721814"/>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37" name="Rectangle 136"/>
          <p:cNvSpPr/>
          <p:nvPr/>
        </p:nvSpPr>
        <p:spPr bwMode="auto">
          <a:xfrm>
            <a:off x="6449573" y="1721814"/>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38" name="Rectangle 137"/>
          <p:cNvSpPr/>
          <p:nvPr/>
        </p:nvSpPr>
        <p:spPr bwMode="auto">
          <a:xfrm>
            <a:off x="6780164" y="1721814"/>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42" name="Rectangle 141"/>
          <p:cNvSpPr/>
          <p:nvPr/>
        </p:nvSpPr>
        <p:spPr bwMode="auto">
          <a:xfrm>
            <a:off x="4796618" y="1391223"/>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43" name="Rectangle 142"/>
          <p:cNvSpPr/>
          <p:nvPr/>
        </p:nvSpPr>
        <p:spPr bwMode="auto">
          <a:xfrm>
            <a:off x="5127209" y="1391223"/>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44" name="Rectangle 143"/>
          <p:cNvSpPr/>
          <p:nvPr/>
        </p:nvSpPr>
        <p:spPr bwMode="auto">
          <a:xfrm>
            <a:off x="5457800" y="1391223"/>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45" name="Rectangle 144"/>
          <p:cNvSpPr/>
          <p:nvPr/>
        </p:nvSpPr>
        <p:spPr bwMode="auto">
          <a:xfrm>
            <a:off x="5788391" y="1391223"/>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46" name="Rectangle 145"/>
          <p:cNvSpPr/>
          <p:nvPr/>
        </p:nvSpPr>
        <p:spPr bwMode="auto">
          <a:xfrm>
            <a:off x="6118982" y="1391223"/>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47" name="Rectangle 146"/>
          <p:cNvSpPr/>
          <p:nvPr/>
        </p:nvSpPr>
        <p:spPr bwMode="auto">
          <a:xfrm>
            <a:off x="6449573" y="1391223"/>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48" name="Rectangle 147"/>
          <p:cNvSpPr/>
          <p:nvPr/>
        </p:nvSpPr>
        <p:spPr bwMode="auto">
          <a:xfrm>
            <a:off x="6780164" y="1391223"/>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52" name="Rectangle 151"/>
          <p:cNvSpPr/>
          <p:nvPr/>
        </p:nvSpPr>
        <p:spPr bwMode="auto">
          <a:xfrm>
            <a:off x="4796618" y="1060632"/>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53" name="Rectangle 152"/>
          <p:cNvSpPr/>
          <p:nvPr/>
        </p:nvSpPr>
        <p:spPr bwMode="auto">
          <a:xfrm>
            <a:off x="5127209" y="1060632"/>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54" name="Rectangle 153"/>
          <p:cNvSpPr/>
          <p:nvPr/>
        </p:nvSpPr>
        <p:spPr bwMode="auto">
          <a:xfrm>
            <a:off x="5457800" y="1060632"/>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55" name="Rectangle 154"/>
          <p:cNvSpPr/>
          <p:nvPr/>
        </p:nvSpPr>
        <p:spPr bwMode="auto">
          <a:xfrm>
            <a:off x="5788391" y="1060632"/>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56" name="Rectangle 155"/>
          <p:cNvSpPr/>
          <p:nvPr/>
        </p:nvSpPr>
        <p:spPr bwMode="auto">
          <a:xfrm>
            <a:off x="6118982" y="1060632"/>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57" name="Rectangle 156"/>
          <p:cNvSpPr/>
          <p:nvPr/>
        </p:nvSpPr>
        <p:spPr bwMode="auto">
          <a:xfrm>
            <a:off x="6449573" y="1060632"/>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158" name="Rectangle 157"/>
          <p:cNvSpPr/>
          <p:nvPr/>
        </p:nvSpPr>
        <p:spPr bwMode="auto">
          <a:xfrm>
            <a:off x="6780164" y="1060632"/>
            <a:ext cx="330591" cy="33059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cxnSp>
        <p:nvCxnSpPr>
          <p:cNvPr id="6" name="Straight Connector 5"/>
          <p:cNvCxnSpPr/>
          <p:nvPr/>
        </p:nvCxnSpPr>
        <p:spPr bwMode="auto">
          <a:xfrm flipV="1">
            <a:off x="5127209" y="2713587"/>
            <a:ext cx="0" cy="1652955"/>
          </a:xfrm>
          <a:prstGeom prst="line">
            <a:avLst/>
          </a:prstGeom>
          <a:ln w="28575" cap="rnd">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62" name="Straight Connector 161"/>
          <p:cNvCxnSpPr/>
          <p:nvPr/>
        </p:nvCxnSpPr>
        <p:spPr bwMode="auto">
          <a:xfrm flipV="1">
            <a:off x="6780164" y="1390452"/>
            <a:ext cx="0" cy="1652955"/>
          </a:xfrm>
          <a:prstGeom prst="line">
            <a:avLst/>
          </a:prstGeom>
          <a:ln w="28575" cap="rnd">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63" name="Straight Connector 162"/>
          <p:cNvCxnSpPr/>
          <p:nvPr/>
        </p:nvCxnSpPr>
        <p:spPr bwMode="auto">
          <a:xfrm flipV="1">
            <a:off x="5457799" y="4035951"/>
            <a:ext cx="0" cy="330592"/>
          </a:xfrm>
          <a:prstGeom prst="line">
            <a:avLst/>
          </a:prstGeom>
          <a:ln w="28575" cap="rnd">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64" name="Straight Connector 163"/>
          <p:cNvCxnSpPr/>
          <p:nvPr/>
        </p:nvCxnSpPr>
        <p:spPr bwMode="auto">
          <a:xfrm flipV="1">
            <a:off x="5129561" y="4366541"/>
            <a:ext cx="328238" cy="1"/>
          </a:xfrm>
          <a:prstGeom prst="line">
            <a:avLst/>
          </a:prstGeom>
          <a:ln w="28575" cap="rnd">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65" name="Straight Connector 164"/>
          <p:cNvCxnSpPr/>
          <p:nvPr/>
        </p:nvCxnSpPr>
        <p:spPr bwMode="auto">
          <a:xfrm flipV="1">
            <a:off x="5788391" y="3705360"/>
            <a:ext cx="0" cy="330592"/>
          </a:xfrm>
          <a:prstGeom prst="line">
            <a:avLst/>
          </a:prstGeom>
          <a:ln w="28575" cap="rnd">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66" name="Straight Connector 165"/>
          <p:cNvCxnSpPr/>
          <p:nvPr/>
        </p:nvCxnSpPr>
        <p:spPr bwMode="auto">
          <a:xfrm flipV="1">
            <a:off x="5460153" y="4035950"/>
            <a:ext cx="328238" cy="1"/>
          </a:xfrm>
          <a:prstGeom prst="line">
            <a:avLst/>
          </a:prstGeom>
          <a:ln w="28575" cap="rnd">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67" name="Straight Connector 166"/>
          <p:cNvCxnSpPr/>
          <p:nvPr/>
        </p:nvCxnSpPr>
        <p:spPr bwMode="auto">
          <a:xfrm flipV="1">
            <a:off x="6116628" y="3374768"/>
            <a:ext cx="0" cy="330592"/>
          </a:xfrm>
          <a:prstGeom prst="line">
            <a:avLst/>
          </a:prstGeom>
          <a:ln w="28575" cap="rnd">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68" name="Straight Connector 167"/>
          <p:cNvCxnSpPr/>
          <p:nvPr/>
        </p:nvCxnSpPr>
        <p:spPr bwMode="auto">
          <a:xfrm flipV="1">
            <a:off x="5788390" y="3705358"/>
            <a:ext cx="328238" cy="1"/>
          </a:xfrm>
          <a:prstGeom prst="line">
            <a:avLst/>
          </a:prstGeom>
          <a:ln w="28575" cap="rnd">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69" name="Straight Connector 168"/>
          <p:cNvCxnSpPr/>
          <p:nvPr/>
        </p:nvCxnSpPr>
        <p:spPr bwMode="auto">
          <a:xfrm flipV="1">
            <a:off x="6447220" y="3044177"/>
            <a:ext cx="0" cy="330592"/>
          </a:xfrm>
          <a:prstGeom prst="line">
            <a:avLst/>
          </a:prstGeom>
          <a:ln w="28575" cap="rnd">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70" name="Straight Connector 169"/>
          <p:cNvCxnSpPr/>
          <p:nvPr/>
        </p:nvCxnSpPr>
        <p:spPr bwMode="auto">
          <a:xfrm flipV="1">
            <a:off x="6118982" y="3374767"/>
            <a:ext cx="328238" cy="1"/>
          </a:xfrm>
          <a:prstGeom prst="line">
            <a:avLst/>
          </a:prstGeom>
          <a:ln w="28575" cap="rnd">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72" name="Straight Connector 171"/>
          <p:cNvCxnSpPr/>
          <p:nvPr/>
        </p:nvCxnSpPr>
        <p:spPr bwMode="auto">
          <a:xfrm flipV="1">
            <a:off x="6454278" y="3046419"/>
            <a:ext cx="328238" cy="1"/>
          </a:xfrm>
          <a:prstGeom prst="line">
            <a:avLst/>
          </a:prstGeom>
          <a:ln w="28575" cap="rnd">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73" name="Straight Connector 172"/>
          <p:cNvCxnSpPr/>
          <p:nvPr/>
        </p:nvCxnSpPr>
        <p:spPr bwMode="auto">
          <a:xfrm flipV="1">
            <a:off x="5457799" y="2380755"/>
            <a:ext cx="0" cy="330592"/>
          </a:xfrm>
          <a:prstGeom prst="line">
            <a:avLst/>
          </a:prstGeom>
          <a:ln w="28575" cap="rnd">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74" name="Straight Connector 173"/>
          <p:cNvCxnSpPr/>
          <p:nvPr/>
        </p:nvCxnSpPr>
        <p:spPr bwMode="auto">
          <a:xfrm flipV="1">
            <a:off x="5129561" y="2711345"/>
            <a:ext cx="328238" cy="1"/>
          </a:xfrm>
          <a:prstGeom prst="line">
            <a:avLst/>
          </a:prstGeom>
          <a:ln w="28575" cap="rnd">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75" name="Straight Connector 174"/>
          <p:cNvCxnSpPr/>
          <p:nvPr/>
        </p:nvCxnSpPr>
        <p:spPr bwMode="auto">
          <a:xfrm flipV="1">
            <a:off x="5788391" y="2050164"/>
            <a:ext cx="0" cy="330592"/>
          </a:xfrm>
          <a:prstGeom prst="line">
            <a:avLst/>
          </a:prstGeom>
          <a:ln w="28575" cap="rnd">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76" name="Straight Connector 175"/>
          <p:cNvCxnSpPr/>
          <p:nvPr/>
        </p:nvCxnSpPr>
        <p:spPr bwMode="auto">
          <a:xfrm flipV="1">
            <a:off x="5460153" y="2380754"/>
            <a:ext cx="328238" cy="1"/>
          </a:xfrm>
          <a:prstGeom prst="line">
            <a:avLst/>
          </a:prstGeom>
          <a:ln w="28575" cap="rnd">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77" name="Straight Connector 176"/>
          <p:cNvCxnSpPr/>
          <p:nvPr/>
        </p:nvCxnSpPr>
        <p:spPr bwMode="auto">
          <a:xfrm flipV="1">
            <a:off x="6116628" y="1719572"/>
            <a:ext cx="0" cy="330592"/>
          </a:xfrm>
          <a:prstGeom prst="line">
            <a:avLst/>
          </a:prstGeom>
          <a:ln w="28575" cap="rnd">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78" name="Straight Connector 177"/>
          <p:cNvCxnSpPr/>
          <p:nvPr/>
        </p:nvCxnSpPr>
        <p:spPr bwMode="auto">
          <a:xfrm flipV="1">
            <a:off x="5788390" y="2050162"/>
            <a:ext cx="328238" cy="1"/>
          </a:xfrm>
          <a:prstGeom prst="line">
            <a:avLst/>
          </a:prstGeom>
          <a:ln w="28575" cap="rnd">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79" name="Straight Connector 178"/>
          <p:cNvCxnSpPr/>
          <p:nvPr/>
        </p:nvCxnSpPr>
        <p:spPr bwMode="auto">
          <a:xfrm flipV="1">
            <a:off x="6447220" y="1388981"/>
            <a:ext cx="0" cy="330592"/>
          </a:xfrm>
          <a:prstGeom prst="line">
            <a:avLst/>
          </a:prstGeom>
          <a:ln w="28575" cap="rnd">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80" name="Straight Connector 179"/>
          <p:cNvCxnSpPr/>
          <p:nvPr/>
        </p:nvCxnSpPr>
        <p:spPr bwMode="auto">
          <a:xfrm flipV="1">
            <a:off x="6118982" y="1719571"/>
            <a:ext cx="328238" cy="1"/>
          </a:xfrm>
          <a:prstGeom prst="line">
            <a:avLst/>
          </a:prstGeom>
          <a:ln w="28575" cap="rnd">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cxnSp>
        <p:nvCxnSpPr>
          <p:cNvPr id="181" name="Straight Connector 180"/>
          <p:cNvCxnSpPr/>
          <p:nvPr/>
        </p:nvCxnSpPr>
        <p:spPr bwMode="auto">
          <a:xfrm flipV="1">
            <a:off x="6454278" y="1391223"/>
            <a:ext cx="328238" cy="1"/>
          </a:xfrm>
          <a:prstGeom prst="line">
            <a:avLst/>
          </a:prstGeom>
          <a:ln w="28575" cap="rnd">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sp>
        <p:nvSpPr>
          <p:cNvPr id="182" name="Text Placeholder 1"/>
          <p:cNvSpPr txBox="1">
            <a:spLocks/>
          </p:cNvSpPr>
          <p:nvPr/>
        </p:nvSpPr>
        <p:spPr>
          <a:xfrm>
            <a:off x="215448" y="2152324"/>
            <a:ext cx="4131762" cy="473976"/>
          </a:xfrm>
          <a:prstGeom prst="rect">
            <a:avLst/>
          </a:prstGeom>
          <a:ln>
            <a:noFill/>
          </a:ln>
        </p:spPr>
        <p:txBody>
          <a:bodyPr vert="horz" wrap="square" lIns="0" tIns="0" rIns="0" bIns="0" rtlCol="0">
            <a:spAutoFit/>
          </a:bodyPr>
          <a:lstStyle>
            <a:lvl1pPr marL="268288" indent="-268288" algn="l" rtl="0" eaLnBrk="1" fontAlgn="base" hangingPunct="1">
              <a:lnSpc>
                <a:spcPct val="110000"/>
              </a:lnSpc>
              <a:spcBef>
                <a:spcPts val="600"/>
              </a:spcBef>
              <a:spcAft>
                <a:spcPts val="0"/>
              </a:spcAft>
              <a:buClr>
                <a:schemeClr val="accent2"/>
              </a:buClr>
              <a:buSzPct val="80000"/>
              <a:buFont typeface="Wingdings 3" pitchFamily="18" charset="2"/>
              <a:buChar char=""/>
              <a:defRPr lang="de-DE" sz="1600" smtClean="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lang="de-DE" sz="1400" smtClean="0">
                <a:solidFill>
                  <a:schemeClr val="tx1"/>
                </a:solidFill>
                <a:latin typeface="Arial" panose="020B0604020202020204" pitchFamily="34" charset="0"/>
                <a:cs typeface="Arial" panose="020B0604020202020204" pitchFamily="34" charset="0"/>
              </a:defRPr>
            </a:lvl2pPr>
            <a:lvl3pPr marL="658800" indent="-212400" algn="l" rtl="0" eaLnBrk="1" fontAlgn="base" hangingPunct="1">
              <a:lnSpc>
                <a:spcPct val="110000"/>
              </a:lnSpc>
              <a:spcBef>
                <a:spcPts val="600"/>
              </a:spcBef>
              <a:spcAft>
                <a:spcPts val="0"/>
              </a:spcAft>
              <a:buClr>
                <a:schemeClr val="accent2"/>
              </a:buClr>
              <a:buFont typeface="Arial Black" pitchFamily="34" charset="0"/>
              <a:buChar char="−"/>
              <a:defRPr lang="de-DE" sz="1200" smtClean="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lang="de-DE" sz="1600" b="1" i="0" smtClean="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lang="de-DE" sz="1600" dirty="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pPr lvl="1"/>
            <a:r>
              <a:rPr lang="en-GB" kern="0" dirty="0" smtClean="0"/>
              <a:t>Impact of other improvements depend on position within diamonds</a:t>
            </a:r>
            <a:endParaRPr lang="en-GB" kern="0" dirty="0"/>
          </a:p>
        </p:txBody>
      </p:sp>
      <p:sp>
        <p:nvSpPr>
          <p:cNvPr id="5" name="Footer Placeholder 4"/>
          <p:cNvSpPr>
            <a:spLocks noGrp="1"/>
          </p:cNvSpPr>
          <p:nvPr>
            <p:ph type="ftr" sz="quarter" idx="3"/>
          </p:nvPr>
        </p:nvSpPr>
        <p:spPr>
          <a:xfrm>
            <a:off x="709200" y="4954800"/>
            <a:ext cx="6260400" cy="226800"/>
          </a:xfrm>
          <a:effectLst>
            <a:reflection endPos="0" dir="5400000" sy="-100000" algn="bl" rotWithShape="0"/>
          </a:effectLst>
        </p:spPr>
        <p:txBody>
          <a:bodyPr vert="horz" wrap="none" anchor="t"/>
          <a:lstStyle/>
          <a:p>
            <a:pPr eaLnBrk="0" hangingPunct="0"/>
            <a:r>
              <a:rPr lang="en-GB" smtClean="0">
                <a:latin typeface="Arial" panose="020B0604020202020204" pitchFamily="34" charset="0"/>
              </a:rPr>
              <a:t>A new framework for longevity index covers</a:t>
            </a:r>
            <a:endParaRPr lang="en-GB">
              <a:latin typeface="Arial" panose="020B0604020202020204" pitchFamily="34" charset="0"/>
            </a:endParaRPr>
          </a:p>
        </p:txBody>
      </p:sp>
      <p:sp>
        <p:nvSpPr>
          <p:cNvPr id="8" name="Slide Number Placeholder 7" hidden="1"/>
          <p:cNvSpPr>
            <a:spLocks noGrp="1"/>
          </p:cNvSpPr>
          <p:nvPr>
            <p:ph type="sldNum" sz="quarter" idx="11"/>
          </p:nvPr>
        </p:nvSpPr>
        <p:spPr/>
        <p:txBody>
          <a:bodyPr/>
          <a:lstStyle/>
          <a:p>
            <a:endParaRPr lang="en-GB"/>
          </a:p>
        </p:txBody>
      </p:sp>
      <p:sp>
        <p:nvSpPr>
          <p:cNvPr id="108" name="Fußzeilenplatzhalter 2"/>
          <p:cNvSpPr txBox="1">
            <a:spLocks/>
          </p:cNvSpPr>
          <p:nvPr/>
        </p:nvSpPr>
        <p:spPr>
          <a:xfrm>
            <a:off x="241774" y="4956455"/>
            <a:ext cx="261059" cy="156232"/>
          </a:xfrm>
          <a:prstGeom prst="rect">
            <a:avLst/>
          </a:prstGeom>
          <a:ln>
            <a:noFill/>
          </a:ln>
          <a:effectLst>
            <a:reflection endPos="0" dir="5400000" sy="-100000" algn="bl" rotWithShape="0"/>
          </a:effectLst>
        </p:spPr>
        <p:txBody>
          <a:bodyPr vert="horz" wrap="none" lIns="0" tIns="0" rIns="0" bIns="0" rtlCol="0" anchor="t" anchorCtr="0"/>
          <a:lstStyle>
            <a:defPPr>
              <a:defRPr lang="de-DE"/>
            </a:defPPr>
            <a:lvl1pPr marL="0" algn="l" defTabSz="914400" rtl="0" eaLnBrk="1" latinLnBrk="0" hangingPunct="1">
              <a:defRPr sz="800" kern="1200">
                <a:solidFill>
                  <a:srgbClr val="796E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r>
              <a:rPr lang="en-GB" dirty="0" smtClean="0">
                <a:latin typeface="Arial" panose="020B0604020202020204" pitchFamily="34" charset="0"/>
              </a:rPr>
              <a:t>15</a:t>
            </a:r>
            <a:endParaRPr lang="en-GB" dirty="0">
              <a:latin typeface="Arial" panose="020B0604020202020204" pitchFamily="34" charset="0"/>
            </a:endParaRPr>
          </a:p>
        </p:txBody>
      </p:sp>
    </p:spTree>
    <p:extLst>
      <p:ext uri="{BB962C8B-B14F-4D97-AF65-F5344CB8AC3E}">
        <p14:creationId xmlns:p14="http://schemas.microsoft.com/office/powerpoint/2010/main" val="18709823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par>
                                <p:cTn id="8" presetID="1" presetClass="emph" presetSubtype="2" fill="hold" nodeType="withEffect">
                                  <p:stCondLst>
                                    <p:cond delay="0"/>
                                  </p:stCondLst>
                                  <p:childTnLst>
                                    <p:animClr clrSpc="rgb" dir="cw">
                                      <p:cBhvr>
                                        <p:cTn id="9" dur="500" fill="hold"/>
                                        <p:tgtEl>
                                          <p:spTgt spid="96"/>
                                        </p:tgtEl>
                                        <p:attrNameLst>
                                          <p:attrName>fillcolor</p:attrName>
                                        </p:attrNameLst>
                                      </p:cBhvr>
                                      <p:to>
                                        <a:srgbClr val="009EE0"/>
                                      </p:to>
                                    </p:animClr>
                                    <p:set>
                                      <p:cBhvr>
                                        <p:cTn id="10" dur="500" fill="hold"/>
                                        <p:tgtEl>
                                          <p:spTgt spid="96"/>
                                        </p:tgtEl>
                                        <p:attrNameLst>
                                          <p:attrName>fill.type</p:attrName>
                                        </p:attrNameLst>
                                      </p:cBhvr>
                                      <p:to>
                                        <p:strVal val="solid"/>
                                      </p:to>
                                    </p:set>
                                    <p:set>
                                      <p:cBhvr>
                                        <p:cTn id="11" dur="500" fill="hold"/>
                                        <p:tgtEl>
                                          <p:spTgt spid="96"/>
                                        </p:tgtEl>
                                        <p:attrNameLst>
                                          <p:attrName>fill.on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2"/>
                                        </p:tgtEl>
                                        <p:attrNameLst>
                                          <p:attrName>style.visibility</p:attrName>
                                        </p:attrNameLst>
                                      </p:cBhvr>
                                      <p:to>
                                        <p:strVal val="visible"/>
                                      </p:to>
                                    </p:set>
                                    <p:animEffect transition="in" filter="fade">
                                      <p:cBhvr>
                                        <p:cTn id="16" dur="500"/>
                                        <p:tgtEl>
                                          <p:spTgt spid="18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42"/>
                                        </p:tgtEl>
                                        <p:attrNameLst>
                                          <p:attrName>fillcolor</p:attrName>
                                        </p:attrNameLst>
                                      </p:cBhvr>
                                      <p:to>
                                        <a:srgbClr val="005192"/>
                                      </p:to>
                                    </p:animClr>
                                    <p:set>
                                      <p:cBhvr>
                                        <p:cTn id="21" dur="500" fill="hold"/>
                                        <p:tgtEl>
                                          <p:spTgt spid="42"/>
                                        </p:tgtEl>
                                        <p:attrNameLst>
                                          <p:attrName>fill.type</p:attrName>
                                        </p:attrNameLst>
                                      </p:cBhvr>
                                      <p:to>
                                        <p:strVal val="solid"/>
                                      </p:to>
                                    </p:set>
                                    <p:set>
                                      <p:cBhvr>
                                        <p:cTn id="22" dur="500" fill="hold"/>
                                        <p:tgtEl>
                                          <p:spTgt spid="42"/>
                                        </p:tgtEl>
                                        <p:attrNameLst>
                                          <p:attrName>fill.on</p:attrName>
                                        </p:attrNameLst>
                                      </p:cBhvr>
                                      <p:to>
                                        <p:strVal val="true"/>
                                      </p:to>
                                    </p:set>
                                  </p:childTnLst>
                                </p:cTn>
                              </p:par>
                            </p:childTnLst>
                          </p:cTn>
                        </p:par>
                        <p:par>
                          <p:cTn id="23" fill="hold">
                            <p:stCondLst>
                              <p:cond delay="500"/>
                            </p:stCondLst>
                            <p:childTnLst>
                              <p:par>
                                <p:cTn id="24" presetID="1" presetClass="emph" presetSubtype="2" fill="hold" nodeType="afterEffect">
                                  <p:stCondLst>
                                    <p:cond delay="0"/>
                                  </p:stCondLst>
                                  <p:childTnLst>
                                    <p:animClr clrSpc="rgb" dir="cw">
                                      <p:cBhvr>
                                        <p:cTn id="25" dur="500" fill="hold"/>
                                        <p:tgtEl>
                                          <p:spTgt spid="96"/>
                                        </p:tgtEl>
                                        <p:attrNameLst>
                                          <p:attrName>fillcolor</p:attrName>
                                        </p:attrNameLst>
                                      </p:cBhvr>
                                      <p:to>
                                        <a:srgbClr val="005192"/>
                                      </p:to>
                                    </p:animClr>
                                    <p:set>
                                      <p:cBhvr>
                                        <p:cTn id="26" dur="500" fill="hold"/>
                                        <p:tgtEl>
                                          <p:spTgt spid="96"/>
                                        </p:tgtEl>
                                        <p:attrNameLst>
                                          <p:attrName>fill.type</p:attrName>
                                        </p:attrNameLst>
                                      </p:cBhvr>
                                      <p:to>
                                        <p:strVal val="solid"/>
                                      </p:to>
                                    </p:set>
                                    <p:set>
                                      <p:cBhvr>
                                        <p:cTn id="27" dur="500" fill="hold"/>
                                        <p:tgtEl>
                                          <p:spTgt spid="96"/>
                                        </p:tgtEl>
                                        <p:attrNameLst>
                                          <p:attrName>fill.on</p:attrName>
                                        </p:attrNameLst>
                                      </p:cBhvr>
                                      <p:to>
                                        <p:strVal val="true"/>
                                      </p:to>
                                    </p:set>
                                  </p:childTnLst>
                                </p:cTn>
                              </p:par>
                              <p:par>
                                <p:cTn id="28" presetID="1" presetClass="emph" presetSubtype="2" fill="hold" nodeType="withEffect">
                                  <p:stCondLst>
                                    <p:cond delay="0"/>
                                  </p:stCondLst>
                                  <p:childTnLst>
                                    <p:animClr clrSpc="rgb" dir="cw">
                                      <p:cBhvr>
                                        <p:cTn id="29" dur="500" fill="hold"/>
                                        <p:tgtEl>
                                          <p:spTgt spid="63"/>
                                        </p:tgtEl>
                                        <p:attrNameLst>
                                          <p:attrName>fillcolor</p:attrName>
                                        </p:attrNameLst>
                                      </p:cBhvr>
                                      <p:to>
                                        <a:srgbClr val="005192"/>
                                      </p:to>
                                    </p:animClr>
                                    <p:set>
                                      <p:cBhvr>
                                        <p:cTn id="30" dur="500" fill="hold"/>
                                        <p:tgtEl>
                                          <p:spTgt spid="63"/>
                                        </p:tgtEl>
                                        <p:attrNameLst>
                                          <p:attrName>fill.type</p:attrName>
                                        </p:attrNameLst>
                                      </p:cBhvr>
                                      <p:to>
                                        <p:strVal val="solid"/>
                                      </p:to>
                                    </p:set>
                                    <p:set>
                                      <p:cBhvr>
                                        <p:cTn id="31" dur="500" fill="hold"/>
                                        <p:tgtEl>
                                          <p:spTgt spid="63"/>
                                        </p:tgtEl>
                                        <p:attrNameLst>
                                          <p:attrName>fill.on</p:attrName>
                                        </p:attrNameLst>
                                      </p:cBhvr>
                                      <p:to>
                                        <p:strVal val="true"/>
                                      </p:to>
                                    </p:set>
                                  </p:childTnLst>
                                </p:cTn>
                              </p:par>
                              <p:par>
                                <p:cTn id="32" presetID="1" presetClass="emph" presetSubtype="2" fill="hold" nodeType="withEffect">
                                  <p:stCondLst>
                                    <p:cond delay="0"/>
                                  </p:stCondLst>
                                  <p:childTnLst>
                                    <p:animClr clrSpc="rgb" dir="cw">
                                      <p:cBhvr>
                                        <p:cTn id="33" dur="500" fill="hold"/>
                                        <p:tgtEl>
                                          <p:spTgt spid="74"/>
                                        </p:tgtEl>
                                        <p:attrNameLst>
                                          <p:attrName>fillcolor</p:attrName>
                                        </p:attrNameLst>
                                      </p:cBhvr>
                                      <p:to>
                                        <a:srgbClr val="005192"/>
                                      </p:to>
                                    </p:animClr>
                                    <p:set>
                                      <p:cBhvr>
                                        <p:cTn id="34" dur="500" fill="hold"/>
                                        <p:tgtEl>
                                          <p:spTgt spid="74"/>
                                        </p:tgtEl>
                                        <p:attrNameLst>
                                          <p:attrName>fill.type</p:attrName>
                                        </p:attrNameLst>
                                      </p:cBhvr>
                                      <p:to>
                                        <p:strVal val="solid"/>
                                      </p:to>
                                    </p:set>
                                    <p:set>
                                      <p:cBhvr>
                                        <p:cTn id="35" dur="500" fill="hold"/>
                                        <p:tgtEl>
                                          <p:spTgt spid="74"/>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500" fill="hold"/>
                                        <p:tgtEl>
                                          <p:spTgt spid="85"/>
                                        </p:tgtEl>
                                        <p:attrNameLst>
                                          <p:attrName>fillcolor</p:attrName>
                                        </p:attrNameLst>
                                      </p:cBhvr>
                                      <p:to>
                                        <a:srgbClr val="005192"/>
                                      </p:to>
                                    </p:animClr>
                                    <p:set>
                                      <p:cBhvr>
                                        <p:cTn id="38" dur="500" fill="hold"/>
                                        <p:tgtEl>
                                          <p:spTgt spid="85"/>
                                        </p:tgtEl>
                                        <p:attrNameLst>
                                          <p:attrName>fill.type</p:attrName>
                                        </p:attrNameLst>
                                      </p:cBhvr>
                                      <p:to>
                                        <p:strVal val="solid"/>
                                      </p:to>
                                    </p:set>
                                    <p:set>
                                      <p:cBhvr>
                                        <p:cTn id="39" dur="500" fill="hold"/>
                                        <p:tgtEl>
                                          <p:spTgt spid="85"/>
                                        </p:tgtEl>
                                        <p:attrNameLst>
                                          <p:attrName>fill.on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1" presetClass="emph" presetSubtype="2" fill="hold" nodeType="clickEffect">
                                  <p:stCondLst>
                                    <p:cond delay="0"/>
                                  </p:stCondLst>
                                  <p:childTnLst>
                                    <p:animClr clrSpc="rgb" dir="cw">
                                      <p:cBhvr>
                                        <p:cTn id="43" dur="10" fill="hold"/>
                                        <p:tgtEl>
                                          <p:spTgt spid="96"/>
                                        </p:tgtEl>
                                        <p:attrNameLst>
                                          <p:attrName>fillcolor</p:attrName>
                                        </p:attrNameLst>
                                      </p:cBhvr>
                                      <p:to>
                                        <a:srgbClr val="FFFFFF"/>
                                      </p:to>
                                    </p:animClr>
                                    <p:set>
                                      <p:cBhvr>
                                        <p:cTn id="44" dur="10" fill="hold"/>
                                        <p:tgtEl>
                                          <p:spTgt spid="96"/>
                                        </p:tgtEl>
                                        <p:attrNameLst>
                                          <p:attrName>fill.type</p:attrName>
                                        </p:attrNameLst>
                                      </p:cBhvr>
                                      <p:to>
                                        <p:strVal val="solid"/>
                                      </p:to>
                                    </p:set>
                                    <p:set>
                                      <p:cBhvr>
                                        <p:cTn id="45" dur="10" fill="hold"/>
                                        <p:tgtEl>
                                          <p:spTgt spid="96"/>
                                        </p:tgtEl>
                                        <p:attrNameLst>
                                          <p:attrName>fill.on</p:attrName>
                                        </p:attrNameLst>
                                      </p:cBhvr>
                                      <p:to>
                                        <p:strVal val="true"/>
                                      </p:to>
                                    </p:set>
                                  </p:childTnLst>
                                </p:cTn>
                              </p:par>
                              <p:par>
                                <p:cTn id="46" presetID="1" presetClass="emph" presetSubtype="2" fill="hold" nodeType="withEffect">
                                  <p:stCondLst>
                                    <p:cond delay="0"/>
                                  </p:stCondLst>
                                  <p:childTnLst>
                                    <p:animClr clrSpc="rgb" dir="cw">
                                      <p:cBhvr>
                                        <p:cTn id="47" dur="10" fill="hold"/>
                                        <p:tgtEl>
                                          <p:spTgt spid="42"/>
                                        </p:tgtEl>
                                        <p:attrNameLst>
                                          <p:attrName>fillcolor</p:attrName>
                                        </p:attrNameLst>
                                      </p:cBhvr>
                                      <p:to>
                                        <a:srgbClr val="FFFFFF"/>
                                      </p:to>
                                    </p:animClr>
                                    <p:set>
                                      <p:cBhvr>
                                        <p:cTn id="48" dur="10" fill="hold"/>
                                        <p:tgtEl>
                                          <p:spTgt spid="42"/>
                                        </p:tgtEl>
                                        <p:attrNameLst>
                                          <p:attrName>fill.type</p:attrName>
                                        </p:attrNameLst>
                                      </p:cBhvr>
                                      <p:to>
                                        <p:strVal val="solid"/>
                                      </p:to>
                                    </p:set>
                                    <p:set>
                                      <p:cBhvr>
                                        <p:cTn id="49" dur="10" fill="hold"/>
                                        <p:tgtEl>
                                          <p:spTgt spid="42"/>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10" fill="hold"/>
                                        <p:tgtEl>
                                          <p:spTgt spid="63"/>
                                        </p:tgtEl>
                                        <p:attrNameLst>
                                          <p:attrName>fillcolor</p:attrName>
                                        </p:attrNameLst>
                                      </p:cBhvr>
                                      <p:to>
                                        <a:srgbClr val="FFFFFF"/>
                                      </p:to>
                                    </p:animClr>
                                    <p:set>
                                      <p:cBhvr>
                                        <p:cTn id="52" dur="10" fill="hold"/>
                                        <p:tgtEl>
                                          <p:spTgt spid="63"/>
                                        </p:tgtEl>
                                        <p:attrNameLst>
                                          <p:attrName>fill.type</p:attrName>
                                        </p:attrNameLst>
                                      </p:cBhvr>
                                      <p:to>
                                        <p:strVal val="solid"/>
                                      </p:to>
                                    </p:set>
                                    <p:set>
                                      <p:cBhvr>
                                        <p:cTn id="53" dur="10" fill="hold"/>
                                        <p:tgtEl>
                                          <p:spTgt spid="63"/>
                                        </p:tgtEl>
                                        <p:attrNameLst>
                                          <p:attrName>fill.on</p:attrName>
                                        </p:attrNameLst>
                                      </p:cBhvr>
                                      <p:to>
                                        <p:strVal val="true"/>
                                      </p:to>
                                    </p:set>
                                  </p:childTnLst>
                                </p:cTn>
                              </p:par>
                              <p:par>
                                <p:cTn id="54" presetID="1" presetClass="emph" presetSubtype="2" fill="hold" nodeType="withEffect">
                                  <p:stCondLst>
                                    <p:cond delay="0"/>
                                  </p:stCondLst>
                                  <p:childTnLst>
                                    <p:animClr clrSpc="rgb" dir="cw">
                                      <p:cBhvr>
                                        <p:cTn id="55" dur="10" fill="hold"/>
                                        <p:tgtEl>
                                          <p:spTgt spid="74"/>
                                        </p:tgtEl>
                                        <p:attrNameLst>
                                          <p:attrName>fillcolor</p:attrName>
                                        </p:attrNameLst>
                                      </p:cBhvr>
                                      <p:to>
                                        <a:srgbClr val="FFFFFF"/>
                                      </p:to>
                                    </p:animClr>
                                    <p:set>
                                      <p:cBhvr>
                                        <p:cTn id="56" dur="10" fill="hold"/>
                                        <p:tgtEl>
                                          <p:spTgt spid="74"/>
                                        </p:tgtEl>
                                        <p:attrNameLst>
                                          <p:attrName>fill.type</p:attrName>
                                        </p:attrNameLst>
                                      </p:cBhvr>
                                      <p:to>
                                        <p:strVal val="solid"/>
                                      </p:to>
                                    </p:set>
                                    <p:set>
                                      <p:cBhvr>
                                        <p:cTn id="57" dur="10" fill="hold"/>
                                        <p:tgtEl>
                                          <p:spTgt spid="74"/>
                                        </p:tgtEl>
                                        <p:attrNameLst>
                                          <p:attrName>fill.on</p:attrName>
                                        </p:attrNameLst>
                                      </p:cBhvr>
                                      <p:to>
                                        <p:strVal val="true"/>
                                      </p:to>
                                    </p:set>
                                  </p:childTnLst>
                                </p:cTn>
                              </p:par>
                              <p:par>
                                <p:cTn id="58" presetID="1" presetClass="emph" presetSubtype="2" fill="hold" nodeType="withEffect">
                                  <p:stCondLst>
                                    <p:cond delay="0"/>
                                  </p:stCondLst>
                                  <p:childTnLst>
                                    <p:animClr clrSpc="rgb" dir="cw">
                                      <p:cBhvr>
                                        <p:cTn id="59" dur="10" fill="hold"/>
                                        <p:tgtEl>
                                          <p:spTgt spid="85"/>
                                        </p:tgtEl>
                                        <p:attrNameLst>
                                          <p:attrName>fillcolor</p:attrName>
                                        </p:attrNameLst>
                                      </p:cBhvr>
                                      <p:to>
                                        <a:srgbClr val="FFFFFF"/>
                                      </p:to>
                                    </p:animClr>
                                    <p:set>
                                      <p:cBhvr>
                                        <p:cTn id="60" dur="10" fill="hold"/>
                                        <p:tgtEl>
                                          <p:spTgt spid="85"/>
                                        </p:tgtEl>
                                        <p:attrNameLst>
                                          <p:attrName>fill.type</p:attrName>
                                        </p:attrNameLst>
                                      </p:cBhvr>
                                      <p:to>
                                        <p:strVal val="solid"/>
                                      </p:to>
                                    </p:set>
                                    <p:set>
                                      <p:cBhvr>
                                        <p:cTn id="61" dur="10" fill="hold"/>
                                        <p:tgtEl>
                                          <p:spTgt spid="85"/>
                                        </p:tgtEl>
                                        <p:attrNameLst>
                                          <p:attrName>fill.on</p:attrName>
                                        </p:attrNameLst>
                                      </p:cBhvr>
                                      <p:to>
                                        <p:strVal val="true"/>
                                      </p:to>
                                    </p:set>
                                  </p:childTnLst>
                                </p:cTn>
                              </p:par>
                            </p:childTnLst>
                          </p:cTn>
                        </p:par>
                      </p:childTnLst>
                    </p:cTn>
                  </p:par>
                  <p:par>
                    <p:cTn id="62" fill="hold">
                      <p:stCondLst>
                        <p:cond delay="indefinite"/>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92"/>
                                        </p:tgtEl>
                                        <p:attrNameLst>
                                          <p:attrName>fillcolor</p:attrName>
                                        </p:attrNameLst>
                                      </p:cBhvr>
                                      <p:to>
                                        <a:srgbClr val="B4AEAE"/>
                                      </p:to>
                                    </p:animClr>
                                    <p:set>
                                      <p:cBhvr>
                                        <p:cTn id="66" dur="500" fill="hold"/>
                                        <p:tgtEl>
                                          <p:spTgt spid="92"/>
                                        </p:tgtEl>
                                        <p:attrNameLst>
                                          <p:attrName>fill.type</p:attrName>
                                        </p:attrNameLst>
                                      </p:cBhvr>
                                      <p:to>
                                        <p:strVal val="solid"/>
                                      </p:to>
                                    </p:set>
                                    <p:set>
                                      <p:cBhvr>
                                        <p:cTn id="67" dur="500" fill="hold"/>
                                        <p:tgtEl>
                                          <p:spTgt spid="92"/>
                                        </p:tgtEl>
                                        <p:attrNameLst>
                                          <p:attrName>fill.on</p:attrName>
                                        </p:attrNameLst>
                                      </p:cBhvr>
                                      <p:to>
                                        <p:strVal val="true"/>
                                      </p:to>
                                    </p:set>
                                  </p:childTnLst>
                                </p:cTn>
                              </p:par>
                            </p:childTnLst>
                          </p:cTn>
                        </p:par>
                        <p:par>
                          <p:cTn id="68" fill="hold">
                            <p:stCondLst>
                              <p:cond delay="500"/>
                            </p:stCondLst>
                            <p:childTnLst>
                              <p:par>
                                <p:cTn id="69" presetID="1" presetClass="emph" presetSubtype="2" fill="hold" nodeType="afterEffect">
                                  <p:stCondLst>
                                    <p:cond delay="0"/>
                                  </p:stCondLst>
                                  <p:childTnLst>
                                    <p:animClr clrSpc="rgb" dir="cw">
                                      <p:cBhvr>
                                        <p:cTn id="70" dur="500" fill="hold"/>
                                        <p:tgtEl>
                                          <p:spTgt spid="96"/>
                                        </p:tgtEl>
                                        <p:attrNameLst>
                                          <p:attrName>fillcolor</p:attrName>
                                        </p:attrNameLst>
                                      </p:cBhvr>
                                      <p:to>
                                        <a:srgbClr val="B4AEAE"/>
                                      </p:to>
                                    </p:animClr>
                                    <p:set>
                                      <p:cBhvr>
                                        <p:cTn id="71" dur="500" fill="hold"/>
                                        <p:tgtEl>
                                          <p:spTgt spid="96"/>
                                        </p:tgtEl>
                                        <p:attrNameLst>
                                          <p:attrName>fill.type</p:attrName>
                                        </p:attrNameLst>
                                      </p:cBhvr>
                                      <p:to>
                                        <p:strVal val="solid"/>
                                      </p:to>
                                    </p:set>
                                    <p:set>
                                      <p:cBhvr>
                                        <p:cTn id="72" dur="500" fill="hold"/>
                                        <p:tgtEl>
                                          <p:spTgt spid="96"/>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500" fill="hold"/>
                                        <p:tgtEl>
                                          <p:spTgt spid="147"/>
                                        </p:tgtEl>
                                        <p:attrNameLst>
                                          <p:attrName>fillcolor</p:attrName>
                                        </p:attrNameLst>
                                      </p:cBhvr>
                                      <p:to>
                                        <a:srgbClr val="B4AEAE"/>
                                      </p:to>
                                    </p:animClr>
                                    <p:set>
                                      <p:cBhvr>
                                        <p:cTn id="75" dur="500" fill="hold"/>
                                        <p:tgtEl>
                                          <p:spTgt spid="147"/>
                                        </p:tgtEl>
                                        <p:attrNameLst>
                                          <p:attrName>fill.type</p:attrName>
                                        </p:attrNameLst>
                                      </p:cBhvr>
                                      <p:to>
                                        <p:strVal val="solid"/>
                                      </p:to>
                                    </p:set>
                                    <p:set>
                                      <p:cBhvr>
                                        <p:cTn id="76" dur="500" fill="hold"/>
                                        <p:tgtEl>
                                          <p:spTgt spid="147"/>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500" fill="hold"/>
                                        <p:tgtEl>
                                          <p:spTgt spid="137"/>
                                        </p:tgtEl>
                                        <p:attrNameLst>
                                          <p:attrName>fillcolor</p:attrName>
                                        </p:attrNameLst>
                                      </p:cBhvr>
                                      <p:to>
                                        <a:srgbClr val="B4AEAE"/>
                                      </p:to>
                                    </p:animClr>
                                    <p:set>
                                      <p:cBhvr>
                                        <p:cTn id="79" dur="500" fill="hold"/>
                                        <p:tgtEl>
                                          <p:spTgt spid="137"/>
                                        </p:tgtEl>
                                        <p:attrNameLst>
                                          <p:attrName>fill.type</p:attrName>
                                        </p:attrNameLst>
                                      </p:cBhvr>
                                      <p:to>
                                        <p:strVal val="solid"/>
                                      </p:to>
                                    </p:set>
                                    <p:set>
                                      <p:cBhvr>
                                        <p:cTn id="80" dur="500" fill="hold"/>
                                        <p:tgtEl>
                                          <p:spTgt spid="137"/>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500" fill="hold"/>
                                        <p:tgtEl>
                                          <p:spTgt spid="136"/>
                                        </p:tgtEl>
                                        <p:attrNameLst>
                                          <p:attrName>fillcolor</p:attrName>
                                        </p:attrNameLst>
                                      </p:cBhvr>
                                      <p:to>
                                        <a:srgbClr val="B4AEAE"/>
                                      </p:to>
                                    </p:animClr>
                                    <p:set>
                                      <p:cBhvr>
                                        <p:cTn id="83" dur="500" fill="hold"/>
                                        <p:tgtEl>
                                          <p:spTgt spid="136"/>
                                        </p:tgtEl>
                                        <p:attrNameLst>
                                          <p:attrName>fill.type</p:attrName>
                                        </p:attrNameLst>
                                      </p:cBhvr>
                                      <p:to>
                                        <p:strVal val="solid"/>
                                      </p:to>
                                    </p:set>
                                    <p:set>
                                      <p:cBhvr>
                                        <p:cTn id="84" dur="500" fill="hold"/>
                                        <p:tgtEl>
                                          <p:spTgt spid="136"/>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500" fill="hold"/>
                                        <p:tgtEl>
                                          <p:spTgt spid="116"/>
                                        </p:tgtEl>
                                        <p:attrNameLst>
                                          <p:attrName>fillcolor</p:attrName>
                                        </p:attrNameLst>
                                      </p:cBhvr>
                                      <p:to>
                                        <a:srgbClr val="B4AEAE"/>
                                      </p:to>
                                    </p:animClr>
                                    <p:set>
                                      <p:cBhvr>
                                        <p:cTn id="87" dur="500" fill="hold"/>
                                        <p:tgtEl>
                                          <p:spTgt spid="116"/>
                                        </p:tgtEl>
                                        <p:attrNameLst>
                                          <p:attrName>fill.type</p:attrName>
                                        </p:attrNameLst>
                                      </p:cBhvr>
                                      <p:to>
                                        <p:strVal val="solid"/>
                                      </p:to>
                                    </p:set>
                                    <p:set>
                                      <p:cBhvr>
                                        <p:cTn id="88" dur="500" fill="hold"/>
                                        <p:tgtEl>
                                          <p:spTgt spid="116"/>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500" fill="hold"/>
                                        <p:tgtEl>
                                          <p:spTgt spid="115"/>
                                        </p:tgtEl>
                                        <p:attrNameLst>
                                          <p:attrName>fillcolor</p:attrName>
                                        </p:attrNameLst>
                                      </p:cBhvr>
                                      <p:to>
                                        <a:srgbClr val="B4AEAE"/>
                                      </p:to>
                                    </p:animClr>
                                    <p:set>
                                      <p:cBhvr>
                                        <p:cTn id="91" dur="500" fill="hold"/>
                                        <p:tgtEl>
                                          <p:spTgt spid="115"/>
                                        </p:tgtEl>
                                        <p:attrNameLst>
                                          <p:attrName>fill.type</p:attrName>
                                        </p:attrNameLst>
                                      </p:cBhvr>
                                      <p:to>
                                        <p:strVal val="solid"/>
                                      </p:to>
                                    </p:set>
                                    <p:set>
                                      <p:cBhvr>
                                        <p:cTn id="92" dur="500" fill="hold"/>
                                        <p:tgtEl>
                                          <p:spTgt spid="115"/>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500" fill="hold"/>
                                        <p:tgtEl>
                                          <p:spTgt spid="114"/>
                                        </p:tgtEl>
                                        <p:attrNameLst>
                                          <p:attrName>fillcolor</p:attrName>
                                        </p:attrNameLst>
                                      </p:cBhvr>
                                      <p:to>
                                        <a:srgbClr val="B4AEAE"/>
                                      </p:to>
                                    </p:animClr>
                                    <p:set>
                                      <p:cBhvr>
                                        <p:cTn id="95" dur="500" fill="hold"/>
                                        <p:tgtEl>
                                          <p:spTgt spid="114"/>
                                        </p:tgtEl>
                                        <p:attrNameLst>
                                          <p:attrName>fill.type</p:attrName>
                                        </p:attrNameLst>
                                      </p:cBhvr>
                                      <p:to>
                                        <p:strVal val="solid"/>
                                      </p:to>
                                    </p:set>
                                    <p:set>
                                      <p:cBhvr>
                                        <p:cTn id="96" dur="500" fill="hold"/>
                                        <p:tgtEl>
                                          <p:spTgt spid="114"/>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500" fill="hold"/>
                                        <p:tgtEl>
                                          <p:spTgt spid="106"/>
                                        </p:tgtEl>
                                        <p:attrNameLst>
                                          <p:attrName>fillcolor</p:attrName>
                                        </p:attrNameLst>
                                      </p:cBhvr>
                                      <p:to>
                                        <a:srgbClr val="B4AEAE"/>
                                      </p:to>
                                    </p:animClr>
                                    <p:set>
                                      <p:cBhvr>
                                        <p:cTn id="99" dur="500" fill="hold"/>
                                        <p:tgtEl>
                                          <p:spTgt spid="106"/>
                                        </p:tgtEl>
                                        <p:attrNameLst>
                                          <p:attrName>fill.type</p:attrName>
                                        </p:attrNameLst>
                                      </p:cBhvr>
                                      <p:to>
                                        <p:strVal val="solid"/>
                                      </p:to>
                                    </p:set>
                                    <p:set>
                                      <p:cBhvr>
                                        <p:cTn id="100" dur="500" fill="hold"/>
                                        <p:tgtEl>
                                          <p:spTgt spid="106"/>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500" fill="hold"/>
                                        <p:tgtEl>
                                          <p:spTgt spid="105"/>
                                        </p:tgtEl>
                                        <p:attrNameLst>
                                          <p:attrName>fillcolor</p:attrName>
                                        </p:attrNameLst>
                                      </p:cBhvr>
                                      <p:to>
                                        <a:srgbClr val="B4AEAE"/>
                                      </p:to>
                                    </p:animClr>
                                    <p:set>
                                      <p:cBhvr>
                                        <p:cTn id="103" dur="500" fill="hold"/>
                                        <p:tgtEl>
                                          <p:spTgt spid="105"/>
                                        </p:tgtEl>
                                        <p:attrNameLst>
                                          <p:attrName>fill.type</p:attrName>
                                        </p:attrNameLst>
                                      </p:cBhvr>
                                      <p:to>
                                        <p:strVal val="solid"/>
                                      </p:to>
                                    </p:set>
                                    <p:set>
                                      <p:cBhvr>
                                        <p:cTn id="104" dur="500" fill="hold"/>
                                        <p:tgtEl>
                                          <p:spTgt spid="105"/>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500" fill="hold"/>
                                        <p:tgtEl>
                                          <p:spTgt spid="104"/>
                                        </p:tgtEl>
                                        <p:attrNameLst>
                                          <p:attrName>fillcolor</p:attrName>
                                        </p:attrNameLst>
                                      </p:cBhvr>
                                      <p:to>
                                        <a:srgbClr val="B4AEAE"/>
                                      </p:to>
                                    </p:animClr>
                                    <p:set>
                                      <p:cBhvr>
                                        <p:cTn id="107" dur="500" fill="hold"/>
                                        <p:tgtEl>
                                          <p:spTgt spid="104"/>
                                        </p:tgtEl>
                                        <p:attrNameLst>
                                          <p:attrName>fill.type</p:attrName>
                                        </p:attrNameLst>
                                      </p:cBhvr>
                                      <p:to>
                                        <p:strVal val="solid"/>
                                      </p:to>
                                    </p:set>
                                    <p:set>
                                      <p:cBhvr>
                                        <p:cTn id="108" dur="500" fill="hold"/>
                                        <p:tgtEl>
                                          <p:spTgt spid="104"/>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103"/>
                                        </p:tgtEl>
                                        <p:attrNameLst>
                                          <p:attrName>fillcolor</p:attrName>
                                        </p:attrNameLst>
                                      </p:cBhvr>
                                      <p:to>
                                        <a:srgbClr val="B4AEAE"/>
                                      </p:to>
                                    </p:animClr>
                                    <p:set>
                                      <p:cBhvr>
                                        <p:cTn id="111" dur="500" fill="hold"/>
                                        <p:tgtEl>
                                          <p:spTgt spid="103"/>
                                        </p:tgtEl>
                                        <p:attrNameLst>
                                          <p:attrName>fill.type</p:attrName>
                                        </p:attrNameLst>
                                      </p:cBhvr>
                                      <p:to>
                                        <p:strVal val="solid"/>
                                      </p:to>
                                    </p:set>
                                    <p:set>
                                      <p:cBhvr>
                                        <p:cTn id="112" dur="500" fill="hold"/>
                                        <p:tgtEl>
                                          <p:spTgt spid="103"/>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500" fill="hold"/>
                                        <p:tgtEl>
                                          <p:spTgt spid="95"/>
                                        </p:tgtEl>
                                        <p:attrNameLst>
                                          <p:attrName>fillcolor</p:attrName>
                                        </p:attrNameLst>
                                      </p:cBhvr>
                                      <p:to>
                                        <a:srgbClr val="B4AEAE"/>
                                      </p:to>
                                    </p:animClr>
                                    <p:set>
                                      <p:cBhvr>
                                        <p:cTn id="115" dur="500" fill="hold"/>
                                        <p:tgtEl>
                                          <p:spTgt spid="95"/>
                                        </p:tgtEl>
                                        <p:attrNameLst>
                                          <p:attrName>fill.type</p:attrName>
                                        </p:attrNameLst>
                                      </p:cBhvr>
                                      <p:to>
                                        <p:strVal val="solid"/>
                                      </p:to>
                                    </p:set>
                                    <p:set>
                                      <p:cBhvr>
                                        <p:cTn id="116" dur="500" fill="hold"/>
                                        <p:tgtEl>
                                          <p:spTgt spid="95"/>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500" fill="hold"/>
                                        <p:tgtEl>
                                          <p:spTgt spid="94"/>
                                        </p:tgtEl>
                                        <p:attrNameLst>
                                          <p:attrName>fillcolor</p:attrName>
                                        </p:attrNameLst>
                                      </p:cBhvr>
                                      <p:to>
                                        <a:srgbClr val="B4AEAE"/>
                                      </p:to>
                                    </p:animClr>
                                    <p:set>
                                      <p:cBhvr>
                                        <p:cTn id="119" dur="500" fill="hold"/>
                                        <p:tgtEl>
                                          <p:spTgt spid="94"/>
                                        </p:tgtEl>
                                        <p:attrNameLst>
                                          <p:attrName>fill.type</p:attrName>
                                        </p:attrNameLst>
                                      </p:cBhvr>
                                      <p:to>
                                        <p:strVal val="solid"/>
                                      </p:to>
                                    </p:set>
                                    <p:set>
                                      <p:cBhvr>
                                        <p:cTn id="120" dur="500" fill="hold"/>
                                        <p:tgtEl>
                                          <p:spTgt spid="94"/>
                                        </p:tgtEl>
                                        <p:attrNameLst>
                                          <p:attrName>fill.on</p:attrName>
                                        </p:attrNameLst>
                                      </p:cBhvr>
                                      <p:to>
                                        <p:strVal val="true"/>
                                      </p:to>
                                    </p:set>
                                  </p:childTnLst>
                                </p:cTn>
                              </p:par>
                              <p:par>
                                <p:cTn id="121" presetID="1" presetClass="emph" presetSubtype="2" fill="hold" nodeType="withEffect">
                                  <p:stCondLst>
                                    <p:cond delay="0"/>
                                  </p:stCondLst>
                                  <p:childTnLst>
                                    <p:animClr clrSpc="rgb" dir="cw">
                                      <p:cBhvr>
                                        <p:cTn id="122" dur="500" fill="hold"/>
                                        <p:tgtEl>
                                          <p:spTgt spid="93"/>
                                        </p:tgtEl>
                                        <p:attrNameLst>
                                          <p:attrName>fillcolor</p:attrName>
                                        </p:attrNameLst>
                                      </p:cBhvr>
                                      <p:to>
                                        <a:srgbClr val="B4AEAE"/>
                                      </p:to>
                                    </p:animClr>
                                    <p:set>
                                      <p:cBhvr>
                                        <p:cTn id="123" dur="500" fill="hold"/>
                                        <p:tgtEl>
                                          <p:spTgt spid="93"/>
                                        </p:tgtEl>
                                        <p:attrNameLst>
                                          <p:attrName>fill.type</p:attrName>
                                        </p:attrNameLst>
                                      </p:cBhvr>
                                      <p:to>
                                        <p:strVal val="solid"/>
                                      </p:to>
                                    </p:set>
                                    <p:set>
                                      <p:cBhvr>
                                        <p:cTn id="124" dur="500" fill="hold"/>
                                        <p:tgtEl>
                                          <p:spTgt spid="9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GB" kern="1200" smtClean="0"/>
              <a:t>New structure: Weighted covers</a:t>
            </a:r>
            <a:endParaRPr lang="en-GB" kern="1200" dirty="0"/>
          </a:p>
        </p:txBody>
      </p:sp>
      <p:sp>
        <p:nvSpPr>
          <p:cNvPr id="4" name="TextBox 3"/>
          <p:cNvSpPr txBox="1"/>
          <p:nvPr>
            <p:custDataLst>
              <p:tags r:id="rId1"/>
            </p:custDataLst>
          </p:nvPr>
        </p:nvSpPr>
        <p:spPr>
          <a:xfrm>
            <a:off x="248019" y="543260"/>
            <a:ext cx="2131994"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GB" sz="1600" smtClean="0">
                <a:solidFill>
                  <a:srgbClr val="005192"/>
                </a:solidFill>
                <a:latin typeface="Arial" panose="020B0604020202020204" pitchFamily="34" charset="0"/>
              </a:rPr>
              <a:t>Results from simulation</a:t>
            </a:r>
            <a:endParaRPr lang="en-GB" sz="1600" dirty="0" smtClean="0">
              <a:solidFill>
                <a:srgbClr val="005192"/>
              </a:solidFill>
              <a:latin typeface="Arial" panose="020B0604020202020204" pitchFamily="34" charset="0"/>
            </a:endParaRPr>
          </a:p>
        </p:txBody>
      </p:sp>
      <p:sp>
        <p:nvSpPr>
          <p:cNvPr id="5" name="Text Placeholder 1"/>
          <p:cNvSpPr txBox="1">
            <a:spLocks/>
          </p:cNvSpPr>
          <p:nvPr/>
        </p:nvSpPr>
        <p:spPr>
          <a:xfrm>
            <a:off x="5923974" y="2100580"/>
            <a:ext cx="3326701" cy="1661993"/>
          </a:xfrm>
          <a:prstGeom prst="rect">
            <a:avLst/>
          </a:prstGeom>
          <a:ln>
            <a:noFill/>
          </a:ln>
        </p:spPr>
        <p:txBody>
          <a:bodyPr vert="horz" wrap="square" lIns="0" tIns="0" rIns="0" bIns="0" rtlCol="0">
            <a:spAutoFit/>
          </a:bodyPr>
          <a:lstStyle>
            <a:lvl1pPr marL="268288" indent="-268288" algn="l" rtl="0" eaLnBrk="1" fontAlgn="base" hangingPunct="1">
              <a:lnSpc>
                <a:spcPct val="110000"/>
              </a:lnSpc>
              <a:spcBef>
                <a:spcPts val="600"/>
              </a:spcBef>
              <a:spcAft>
                <a:spcPts val="0"/>
              </a:spcAft>
              <a:buClr>
                <a:schemeClr val="accent2"/>
              </a:buClr>
              <a:buSzPct val="80000"/>
              <a:buFont typeface="Wingdings 3" pitchFamily="18" charset="2"/>
              <a:buChar char=""/>
              <a:defRPr lang="de-DE" sz="1600" smtClean="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lang="de-DE" sz="1400" smtClean="0">
                <a:solidFill>
                  <a:schemeClr val="tx1"/>
                </a:solidFill>
                <a:latin typeface="Arial" panose="020B0604020202020204" pitchFamily="34" charset="0"/>
                <a:cs typeface="Arial" panose="020B0604020202020204" pitchFamily="34" charset="0"/>
              </a:defRPr>
            </a:lvl2pPr>
            <a:lvl3pPr marL="658800" indent="-212400" algn="l" rtl="0" eaLnBrk="1" fontAlgn="base" hangingPunct="1">
              <a:lnSpc>
                <a:spcPct val="110000"/>
              </a:lnSpc>
              <a:spcBef>
                <a:spcPts val="600"/>
              </a:spcBef>
              <a:spcAft>
                <a:spcPts val="0"/>
              </a:spcAft>
              <a:buClr>
                <a:schemeClr val="accent2"/>
              </a:buClr>
              <a:buFont typeface="Arial Black" pitchFamily="34" charset="0"/>
              <a:buChar char="−"/>
              <a:defRPr lang="de-DE" sz="1200" smtClean="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lang="de-DE" sz="1600" b="1" i="0" smtClean="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lang="de-DE" sz="1600" dirty="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pPr>
              <a:buSzPct val="100000"/>
              <a:buFont typeface="Cambria Math" panose="02040503050406030204" pitchFamily="18" charset="0"/>
              <a:buChar char="⇒"/>
            </a:pPr>
            <a:r>
              <a:rPr lang="en-GB" kern="0" dirty="0" smtClean="0"/>
              <a:t>With equal weights: </a:t>
            </a:r>
          </a:p>
          <a:p>
            <a:pPr marL="0" indent="0">
              <a:buSzPct val="100000"/>
              <a:buNone/>
            </a:pPr>
            <a:r>
              <a:rPr lang="en-GB" kern="0" dirty="0" smtClean="0"/>
              <a:t>    ~</a:t>
            </a:r>
            <a:r>
              <a:rPr lang="en-GB" kern="0" dirty="0"/>
              <a:t>50% reduction in </a:t>
            </a:r>
            <a:r>
              <a:rPr lang="en-GB" kern="0" dirty="0" smtClean="0"/>
              <a:t>volatility </a:t>
            </a:r>
            <a:endParaRPr lang="en-GB" kern="0" dirty="0"/>
          </a:p>
          <a:p>
            <a:pPr>
              <a:buSzPct val="100000"/>
              <a:buFont typeface="Cambria Math" panose="02040503050406030204" pitchFamily="18" charset="0"/>
              <a:buChar char="⇒"/>
            </a:pPr>
            <a:r>
              <a:rPr lang="en-GB" kern="0" dirty="0" smtClean="0"/>
              <a:t>With adjusted weights</a:t>
            </a:r>
          </a:p>
          <a:p>
            <a:pPr marL="0" indent="0">
              <a:buSzPct val="100000"/>
              <a:buNone/>
            </a:pPr>
            <a:r>
              <a:rPr lang="en-GB" kern="0" dirty="0" smtClean="0"/>
              <a:t>    &gt;90% reduction in volatility</a:t>
            </a:r>
          </a:p>
          <a:p>
            <a:pPr marL="0" indent="0">
              <a:buSzPct val="100000"/>
              <a:buNone/>
            </a:pPr>
            <a:endParaRPr lang="en-GB" kern="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75" y="1087841"/>
            <a:ext cx="5645363" cy="3529473"/>
          </a:xfrm>
          <a:prstGeom prst="rect">
            <a:avLst/>
          </a:prstGeom>
        </p:spPr>
      </p:pic>
      <p:sp>
        <p:nvSpPr>
          <p:cNvPr id="2" name="Footer Placeholder 1"/>
          <p:cNvSpPr>
            <a:spLocks noGrp="1"/>
          </p:cNvSpPr>
          <p:nvPr>
            <p:ph type="ftr" sz="quarter" idx="3"/>
          </p:nvPr>
        </p:nvSpPr>
        <p:spPr>
          <a:xfrm>
            <a:off x="709200" y="4954800"/>
            <a:ext cx="6260400" cy="226800"/>
          </a:xfrm>
          <a:effectLst>
            <a:reflection endPos="0" dir="5400000" sy="-100000" algn="bl" rotWithShape="0"/>
          </a:effectLst>
        </p:spPr>
        <p:txBody>
          <a:bodyPr vert="horz" wrap="none" anchor="t"/>
          <a:lstStyle/>
          <a:p>
            <a:pPr eaLnBrk="0" hangingPunct="0"/>
            <a:r>
              <a:rPr lang="en-GB" smtClean="0">
                <a:latin typeface="Arial" panose="020B0604020202020204" pitchFamily="34" charset="0"/>
              </a:rPr>
              <a:t>A new framework for longevity index covers</a:t>
            </a:r>
            <a:endParaRPr lang="en-GB">
              <a:latin typeface="Arial" panose="020B0604020202020204" pitchFamily="34" charset="0"/>
            </a:endParaRPr>
          </a:p>
        </p:txBody>
      </p:sp>
      <p:sp>
        <p:nvSpPr>
          <p:cNvPr id="7" name="Slide Number Placeholder 6" hidden="1"/>
          <p:cNvSpPr>
            <a:spLocks noGrp="1"/>
          </p:cNvSpPr>
          <p:nvPr>
            <p:ph type="sldNum" sz="quarter" idx="11"/>
          </p:nvPr>
        </p:nvSpPr>
        <p:spPr/>
        <p:txBody>
          <a:bodyPr/>
          <a:lstStyle/>
          <a:p>
            <a:endParaRPr lang="en-GB"/>
          </a:p>
        </p:txBody>
      </p:sp>
      <p:sp>
        <p:nvSpPr>
          <p:cNvPr id="9" name="Fußzeilenplatzhalter 2"/>
          <p:cNvSpPr txBox="1">
            <a:spLocks/>
          </p:cNvSpPr>
          <p:nvPr/>
        </p:nvSpPr>
        <p:spPr>
          <a:xfrm>
            <a:off x="241774" y="4956455"/>
            <a:ext cx="261059" cy="156232"/>
          </a:xfrm>
          <a:prstGeom prst="rect">
            <a:avLst/>
          </a:prstGeom>
          <a:ln>
            <a:noFill/>
          </a:ln>
          <a:effectLst>
            <a:reflection endPos="0" dir="5400000" sy="-100000" algn="bl" rotWithShape="0"/>
          </a:effectLst>
        </p:spPr>
        <p:txBody>
          <a:bodyPr vert="horz" wrap="none" lIns="0" tIns="0" rIns="0" bIns="0" rtlCol="0" anchor="t" anchorCtr="0"/>
          <a:lstStyle>
            <a:defPPr>
              <a:defRPr lang="de-DE"/>
            </a:defPPr>
            <a:lvl1pPr marL="0" algn="l" defTabSz="914400" rtl="0" eaLnBrk="1" latinLnBrk="0" hangingPunct="1">
              <a:defRPr sz="800" kern="1200">
                <a:solidFill>
                  <a:srgbClr val="796E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r>
              <a:rPr lang="en-GB" dirty="0" smtClean="0">
                <a:latin typeface="Arial" panose="020B0604020202020204" pitchFamily="34" charset="0"/>
              </a:rPr>
              <a:t>16</a:t>
            </a:r>
            <a:endParaRPr lang="en-GB" dirty="0">
              <a:latin typeface="Arial" panose="020B0604020202020204" pitchFamily="34" charset="0"/>
            </a:endParaRPr>
          </a:p>
        </p:txBody>
      </p:sp>
      <p:sp>
        <p:nvSpPr>
          <p:cNvPr id="10" name="Rectangle 9"/>
          <p:cNvSpPr/>
          <p:nvPr/>
        </p:nvSpPr>
        <p:spPr bwMode="auto">
          <a:xfrm>
            <a:off x="1076325" y="4295775"/>
            <a:ext cx="457200" cy="2667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16456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3"/>
          <a:stretch>
            <a:fillRect/>
          </a:stretch>
        </p:blipFill>
        <p:spPr>
          <a:xfrm>
            <a:off x="4533524" y="1015068"/>
            <a:ext cx="3797487" cy="3757930"/>
          </a:xfrm>
          <a:prstGeom prst="rect">
            <a:avLst/>
          </a:prstGeom>
        </p:spPr>
      </p:pic>
      <p:sp>
        <p:nvSpPr>
          <p:cNvPr id="2" name="Text Placeholder 1"/>
          <p:cNvSpPr>
            <a:spLocks noGrp="1"/>
          </p:cNvSpPr>
          <p:nvPr>
            <p:ph type="body" sz="quarter" idx="13"/>
          </p:nvPr>
        </p:nvSpPr>
        <p:spPr>
          <a:xfrm>
            <a:off x="237473" y="1174161"/>
            <a:ext cx="3832501" cy="889474"/>
          </a:xfrm>
        </p:spPr>
        <p:txBody>
          <a:bodyPr/>
          <a:lstStyle/>
          <a:p>
            <a:r>
              <a:rPr lang="en-GB" dirty="0" smtClean="0"/>
              <a:t>To cover benefits until death:</a:t>
            </a:r>
          </a:p>
          <a:p>
            <a:pPr marL="266700" indent="0">
              <a:buNone/>
            </a:pPr>
            <a:r>
              <a:rPr lang="en-GB" dirty="0" smtClean="0"/>
              <a:t>Include further diamonds to optimize fit to expected future benefits</a:t>
            </a:r>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GB" kern="1200" smtClean="0"/>
              <a:t>New structure: Weighted covers</a:t>
            </a:r>
            <a:endParaRPr lang="en-GB" kern="1200" dirty="0"/>
          </a:p>
        </p:txBody>
      </p:sp>
      <p:sp>
        <p:nvSpPr>
          <p:cNvPr id="4" name="TextBox 3"/>
          <p:cNvSpPr txBox="1"/>
          <p:nvPr>
            <p:custDataLst>
              <p:tags r:id="rId1"/>
            </p:custDataLst>
          </p:nvPr>
        </p:nvSpPr>
        <p:spPr>
          <a:xfrm>
            <a:off x="248019" y="543260"/>
            <a:ext cx="2173672"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GB" sz="1600" smtClean="0">
                <a:solidFill>
                  <a:srgbClr val="005192"/>
                </a:solidFill>
                <a:latin typeface="Arial" panose="020B0604020202020204" pitchFamily="34" charset="0"/>
              </a:rPr>
              <a:t>Building block approach</a:t>
            </a:r>
            <a:endParaRPr lang="en-GB" sz="1600" dirty="0" smtClean="0">
              <a:solidFill>
                <a:srgbClr val="005192"/>
              </a:solidFill>
              <a:latin typeface="Arial" panose="020B0604020202020204" pitchFamily="34" charset="0"/>
            </a:endParaRPr>
          </a:p>
        </p:txBody>
      </p:sp>
      <p:cxnSp>
        <p:nvCxnSpPr>
          <p:cNvPr id="13" name="Straight Connector 12"/>
          <p:cNvCxnSpPr/>
          <p:nvPr/>
        </p:nvCxnSpPr>
        <p:spPr bwMode="auto">
          <a:xfrm flipV="1">
            <a:off x="6549297" y="1071020"/>
            <a:ext cx="0" cy="3476950"/>
          </a:xfrm>
          <a:prstGeom prst="line">
            <a:avLst/>
          </a:prstGeom>
          <a:ln>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bwMode="auto">
          <a:xfrm flipV="1">
            <a:off x="4798260" y="2206716"/>
            <a:ext cx="2344225" cy="2337657"/>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flipV="1">
            <a:off x="5379334" y="2788095"/>
            <a:ext cx="1763151" cy="1767190"/>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flipV="1">
            <a:off x="5974013" y="3377186"/>
            <a:ext cx="1168472" cy="1171150"/>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flipV="1">
            <a:off x="6553986" y="3960853"/>
            <a:ext cx="579120" cy="580448"/>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rot="18823534">
            <a:off x="4692311" y="3043048"/>
            <a:ext cx="441146" cy="230832"/>
          </a:xfrm>
          <a:prstGeom prst="rect">
            <a:avLst/>
          </a:prstGeom>
          <a:noFill/>
        </p:spPr>
        <p:txBody>
          <a:bodyPr wrap="none" rtlCol="0">
            <a:spAutoFit/>
          </a:bodyPr>
          <a:lstStyle/>
          <a:p>
            <a:pPr>
              <a:spcBef>
                <a:spcPts val="600"/>
              </a:spcBef>
              <a:buClr>
                <a:schemeClr val="accent2"/>
              </a:buClr>
            </a:pPr>
            <a:r>
              <a:rPr lang="en-GB" sz="900" dirty="0" smtClean="0">
                <a:solidFill>
                  <a:schemeClr val="accent1"/>
                </a:solidFill>
              </a:rPr>
              <a:t>1920</a:t>
            </a:r>
          </a:p>
        </p:txBody>
      </p:sp>
      <p:sp>
        <p:nvSpPr>
          <p:cNvPr id="73" name="TextBox 72"/>
          <p:cNvSpPr txBox="1"/>
          <p:nvPr/>
        </p:nvSpPr>
        <p:spPr>
          <a:xfrm rot="18823534">
            <a:off x="4684681" y="1873185"/>
            <a:ext cx="441146" cy="230832"/>
          </a:xfrm>
          <a:prstGeom prst="rect">
            <a:avLst/>
          </a:prstGeom>
          <a:noFill/>
        </p:spPr>
        <p:txBody>
          <a:bodyPr wrap="none" rtlCol="0">
            <a:spAutoFit/>
          </a:bodyPr>
          <a:lstStyle/>
          <a:p>
            <a:pPr>
              <a:spcBef>
                <a:spcPts val="600"/>
              </a:spcBef>
              <a:buClr>
                <a:schemeClr val="accent2"/>
              </a:buClr>
            </a:pPr>
            <a:r>
              <a:rPr lang="en-GB" sz="900" dirty="0" smtClean="0">
                <a:solidFill>
                  <a:schemeClr val="accent1"/>
                </a:solidFill>
              </a:rPr>
              <a:t>1910</a:t>
            </a:r>
          </a:p>
        </p:txBody>
      </p:sp>
      <p:sp>
        <p:nvSpPr>
          <p:cNvPr id="75" name="TextBox 74"/>
          <p:cNvSpPr txBox="1"/>
          <p:nvPr/>
        </p:nvSpPr>
        <p:spPr>
          <a:xfrm rot="18823534">
            <a:off x="4688615" y="4218849"/>
            <a:ext cx="441146" cy="230832"/>
          </a:xfrm>
          <a:prstGeom prst="rect">
            <a:avLst/>
          </a:prstGeom>
          <a:noFill/>
        </p:spPr>
        <p:txBody>
          <a:bodyPr wrap="none" rtlCol="0">
            <a:spAutoFit/>
          </a:bodyPr>
          <a:lstStyle/>
          <a:p>
            <a:pPr>
              <a:spcBef>
                <a:spcPts val="600"/>
              </a:spcBef>
              <a:buClr>
                <a:schemeClr val="accent2"/>
              </a:buClr>
            </a:pPr>
            <a:r>
              <a:rPr lang="en-GB" sz="900" dirty="0" smtClean="0">
                <a:solidFill>
                  <a:schemeClr val="accent1"/>
                </a:solidFill>
              </a:rPr>
              <a:t>1930</a:t>
            </a:r>
          </a:p>
        </p:txBody>
      </p:sp>
      <p:sp>
        <p:nvSpPr>
          <p:cNvPr id="76" name="TextBox 75"/>
          <p:cNvSpPr txBox="1"/>
          <p:nvPr/>
        </p:nvSpPr>
        <p:spPr>
          <a:xfrm rot="18823534">
            <a:off x="5858180" y="4229986"/>
            <a:ext cx="441146" cy="230832"/>
          </a:xfrm>
          <a:prstGeom prst="rect">
            <a:avLst/>
          </a:prstGeom>
          <a:noFill/>
        </p:spPr>
        <p:txBody>
          <a:bodyPr wrap="none" rtlCol="0">
            <a:spAutoFit/>
          </a:bodyPr>
          <a:lstStyle/>
          <a:p>
            <a:pPr>
              <a:spcBef>
                <a:spcPts val="600"/>
              </a:spcBef>
              <a:buClr>
                <a:schemeClr val="accent2"/>
              </a:buClr>
            </a:pPr>
            <a:r>
              <a:rPr lang="en-GB" sz="900" dirty="0" smtClean="0">
                <a:solidFill>
                  <a:schemeClr val="accent1"/>
                </a:solidFill>
              </a:rPr>
              <a:t>1940</a:t>
            </a:r>
          </a:p>
        </p:txBody>
      </p:sp>
      <p:sp>
        <p:nvSpPr>
          <p:cNvPr id="35" name="Parallelogram 34"/>
          <p:cNvSpPr/>
          <p:nvPr/>
        </p:nvSpPr>
        <p:spPr bwMode="auto">
          <a:xfrm rot="5400000" flipV="1">
            <a:off x="5097530" y="3100845"/>
            <a:ext cx="1149408" cy="585238"/>
          </a:xfrm>
          <a:prstGeom prst="parallelogram">
            <a:avLst>
              <a:gd name="adj" fmla="val 99000"/>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40" name="Parallelogram 39"/>
          <p:cNvSpPr/>
          <p:nvPr/>
        </p:nvSpPr>
        <p:spPr bwMode="auto">
          <a:xfrm rot="5400000" flipV="1">
            <a:off x="5681419" y="1936219"/>
            <a:ext cx="1737321" cy="1173873"/>
          </a:xfrm>
          <a:prstGeom prst="parallelogram">
            <a:avLst>
              <a:gd name="adj" fmla="val 99000"/>
            </a:avLst>
          </a:prstGeom>
          <a:solidFill>
            <a:schemeClr val="accent4"/>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cxnSp>
        <p:nvCxnSpPr>
          <p:cNvPr id="47" name="Straight Connector 46"/>
          <p:cNvCxnSpPr/>
          <p:nvPr/>
        </p:nvCxnSpPr>
        <p:spPr bwMode="auto">
          <a:xfrm flipV="1">
            <a:off x="7137795" y="1064913"/>
            <a:ext cx="0" cy="3476950"/>
          </a:xfrm>
          <a:prstGeom prst="line">
            <a:avLst/>
          </a:prstGeom>
          <a:ln>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bwMode="auto">
          <a:xfrm flipV="1">
            <a:off x="5963143" y="1064913"/>
            <a:ext cx="0" cy="3476950"/>
          </a:xfrm>
          <a:prstGeom prst="line">
            <a:avLst/>
          </a:prstGeom>
          <a:ln>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bwMode="auto">
          <a:xfrm flipV="1">
            <a:off x="5379334" y="1064913"/>
            <a:ext cx="0" cy="3476950"/>
          </a:xfrm>
          <a:prstGeom prst="line">
            <a:avLst/>
          </a:prstGeom>
          <a:ln>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bwMode="auto">
          <a:xfrm flipV="1">
            <a:off x="4788491" y="1063185"/>
            <a:ext cx="0" cy="3476950"/>
          </a:xfrm>
          <a:prstGeom prst="line">
            <a:avLst/>
          </a:prstGeom>
          <a:ln>
            <a:headEnd type="none" w="med" len="med"/>
            <a:tailEnd type="none" w="med" len="med"/>
          </a:ln>
          <a:extLst/>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bwMode="auto">
          <a:xfrm flipV="1">
            <a:off x="4796466" y="1639865"/>
            <a:ext cx="2344225" cy="2337657"/>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auto">
          <a:xfrm flipV="1">
            <a:off x="4785757" y="1066460"/>
            <a:ext cx="2344225" cy="2337657"/>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auto">
          <a:xfrm flipV="1">
            <a:off x="4788421" y="1073298"/>
            <a:ext cx="1760876" cy="1755943"/>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flipV="1">
            <a:off x="4777712" y="1063185"/>
            <a:ext cx="1196001" cy="1192651"/>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flipV="1">
            <a:off x="4775048" y="1078434"/>
            <a:ext cx="600665" cy="598984"/>
          </a:xfrm>
          <a:prstGeom prst="line">
            <a:avLst/>
          </a:prstGeom>
          <a:ln>
            <a:headEnd type="none" w="med" len="med"/>
            <a:tailEnd type="none" w="med" len="med"/>
          </a:ln>
          <a:extLst/>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rot="18823534">
            <a:off x="6453322" y="4206597"/>
            <a:ext cx="441146" cy="230832"/>
          </a:xfrm>
          <a:prstGeom prst="rect">
            <a:avLst/>
          </a:prstGeom>
          <a:noFill/>
        </p:spPr>
        <p:txBody>
          <a:bodyPr wrap="none" rtlCol="0">
            <a:spAutoFit/>
          </a:bodyPr>
          <a:lstStyle/>
          <a:p>
            <a:pPr>
              <a:spcBef>
                <a:spcPts val="600"/>
              </a:spcBef>
              <a:buClr>
                <a:schemeClr val="accent2"/>
              </a:buClr>
            </a:pPr>
            <a:r>
              <a:rPr lang="en-GB" sz="900" dirty="0" smtClean="0">
                <a:solidFill>
                  <a:schemeClr val="accent1"/>
                </a:solidFill>
              </a:rPr>
              <a:t>1945</a:t>
            </a:r>
          </a:p>
        </p:txBody>
      </p:sp>
      <p:sp>
        <p:nvSpPr>
          <p:cNvPr id="63" name="TextBox 62"/>
          <p:cNvSpPr txBox="1"/>
          <p:nvPr/>
        </p:nvSpPr>
        <p:spPr>
          <a:xfrm rot="18823534">
            <a:off x="5300146" y="4180487"/>
            <a:ext cx="441146" cy="230832"/>
          </a:xfrm>
          <a:prstGeom prst="rect">
            <a:avLst/>
          </a:prstGeom>
          <a:noFill/>
        </p:spPr>
        <p:txBody>
          <a:bodyPr wrap="none" rtlCol="0">
            <a:spAutoFit/>
          </a:bodyPr>
          <a:lstStyle/>
          <a:p>
            <a:pPr>
              <a:spcBef>
                <a:spcPts val="600"/>
              </a:spcBef>
              <a:buClr>
                <a:schemeClr val="accent2"/>
              </a:buClr>
            </a:pPr>
            <a:r>
              <a:rPr lang="en-GB" sz="900" dirty="0" smtClean="0">
                <a:solidFill>
                  <a:schemeClr val="accent1"/>
                </a:solidFill>
              </a:rPr>
              <a:t>1935</a:t>
            </a:r>
          </a:p>
        </p:txBody>
      </p:sp>
      <p:sp>
        <p:nvSpPr>
          <p:cNvPr id="67" name="TextBox 66"/>
          <p:cNvSpPr txBox="1"/>
          <p:nvPr/>
        </p:nvSpPr>
        <p:spPr>
          <a:xfrm rot="18823534">
            <a:off x="4689089" y="1307454"/>
            <a:ext cx="441146" cy="230832"/>
          </a:xfrm>
          <a:prstGeom prst="rect">
            <a:avLst/>
          </a:prstGeom>
          <a:noFill/>
        </p:spPr>
        <p:txBody>
          <a:bodyPr wrap="none" rtlCol="0">
            <a:spAutoFit/>
          </a:bodyPr>
          <a:lstStyle/>
          <a:p>
            <a:pPr>
              <a:spcBef>
                <a:spcPts val="600"/>
              </a:spcBef>
              <a:buClr>
                <a:schemeClr val="accent2"/>
              </a:buClr>
            </a:pPr>
            <a:r>
              <a:rPr lang="en-GB" sz="900" dirty="0" smtClean="0">
                <a:solidFill>
                  <a:schemeClr val="accent1"/>
                </a:solidFill>
              </a:rPr>
              <a:t>1915</a:t>
            </a:r>
          </a:p>
        </p:txBody>
      </p:sp>
      <p:sp>
        <p:nvSpPr>
          <p:cNvPr id="68" name="TextBox 67"/>
          <p:cNvSpPr txBox="1"/>
          <p:nvPr/>
        </p:nvSpPr>
        <p:spPr>
          <a:xfrm rot="18823534">
            <a:off x="4718188" y="2430543"/>
            <a:ext cx="441146" cy="230832"/>
          </a:xfrm>
          <a:prstGeom prst="rect">
            <a:avLst/>
          </a:prstGeom>
          <a:noFill/>
        </p:spPr>
        <p:txBody>
          <a:bodyPr wrap="none" rtlCol="0">
            <a:spAutoFit/>
          </a:bodyPr>
          <a:lstStyle/>
          <a:p>
            <a:pPr>
              <a:spcBef>
                <a:spcPts val="600"/>
              </a:spcBef>
              <a:buClr>
                <a:schemeClr val="accent2"/>
              </a:buClr>
            </a:pPr>
            <a:r>
              <a:rPr lang="en-GB" sz="900" dirty="0" smtClean="0">
                <a:solidFill>
                  <a:schemeClr val="accent1"/>
                </a:solidFill>
              </a:rPr>
              <a:t>1915</a:t>
            </a:r>
          </a:p>
        </p:txBody>
      </p:sp>
      <p:sp>
        <p:nvSpPr>
          <p:cNvPr id="70" name="TextBox 69"/>
          <p:cNvSpPr txBox="1"/>
          <p:nvPr/>
        </p:nvSpPr>
        <p:spPr>
          <a:xfrm rot="18823534">
            <a:off x="4753196" y="3587402"/>
            <a:ext cx="441146" cy="230832"/>
          </a:xfrm>
          <a:prstGeom prst="rect">
            <a:avLst/>
          </a:prstGeom>
          <a:noFill/>
        </p:spPr>
        <p:txBody>
          <a:bodyPr wrap="none" rtlCol="0">
            <a:spAutoFit/>
          </a:bodyPr>
          <a:lstStyle/>
          <a:p>
            <a:pPr>
              <a:spcBef>
                <a:spcPts val="600"/>
              </a:spcBef>
              <a:buClr>
                <a:schemeClr val="accent2"/>
              </a:buClr>
            </a:pPr>
            <a:r>
              <a:rPr lang="en-GB" sz="900" dirty="0" smtClean="0">
                <a:solidFill>
                  <a:schemeClr val="accent1"/>
                </a:solidFill>
              </a:rPr>
              <a:t>1925</a:t>
            </a:r>
          </a:p>
        </p:txBody>
      </p:sp>
      <p:sp>
        <p:nvSpPr>
          <p:cNvPr id="22" name="TextBox 21"/>
          <p:cNvSpPr txBox="1"/>
          <p:nvPr/>
        </p:nvSpPr>
        <p:spPr>
          <a:xfrm>
            <a:off x="7459753" y="1015068"/>
            <a:ext cx="1579278" cy="577081"/>
          </a:xfrm>
          <a:prstGeom prst="rect">
            <a:avLst/>
          </a:prstGeom>
          <a:noFill/>
        </p:spPr>
        <p:txBody>
          <a:bodyPr wrap="none" rtlCol="0">
            <a:spAutoFit/>
          </a:bodyPr>
          <a:lstStyle/>
          <a:p>
            <a:pPr>
              <a:buClr>
                <a:schemeClr val="accent2"/>
              </a:buClr>
            </a:pPr>
            <a:r>
              <a:rPr lang="en-GB" sz="1050" dirty="0" smtClean="0"/>
              <a:t>Mortality improvements</a:t>
            </a:r>
          </a:p>
          <a:p>
            <a:pPr>
              <a:buClr>
                <a:schemeClr val="accent2"/>
              </a:buClr>
            </a:pPr>
            <a:r>
              <a:rPr lang="en-GB" sz="1050" dirty="0" smtClean="0"/>
              <a:t>Netherlands, </a:t>
            </a:r>
          </a:p>
          <a:p>
            <a:pPr>
              <a:buClr>
                <a:schemeClr val="accent2"/>
              </a:buClr>
            </a:pPr>
            <a:r>
              <a:rPr lang="en-GB" sz="1050" dirty="0" smtClean="0"/>
              <a:t>Male 1990-2010</a:t>
            </a:r>
          </a:p>
        </p:txBody>
      </p:sp>
      <p:grpSp>
        <p:nvGrpSpPr>
          <p:cNvPr id="8" name="Group 7"/>
          <p:cNvGrpSpPr/>
          <p:nvPr/>
        </p:nvGrpSpPr>
        <p:grpSpPr>
          <a:xfrm>
            <a:off x="5377080" y="2240035"/>
            <a:ext cx="1047148" cy="1149408"/>
            <a:chOff x="5377080" y="2181515"/>
            <a:chExt cx="1047148" cy="1149408"/>
          </a:xfrm>
        </p:grpSpPr>
        <p:sp>
          <p:nvSpPr>
            <p:cNvPr id="34" name="Parallelogram 33"/>
            <p:cNvSpPr/>
            <p:nvPr/>
          </p:nvSpPr>
          <p:spPr bwMode="auto">
            <a:xfrm rot="5400000" flipV="1">
              <a:off x="5094995" y="2463600"/>
              <a:ext cx="1149408" cy="585238"/>
            </a:xfrm>
            <a:prstGeom prst="parallelogram">
              <a:avLst>
                <a:gd name="adj" fmla="val 99000"/>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cxnSp>
          <p:nvCxnSpPr>
            <p:cNvPr id="6" name="Straight Arrow Connector 5"/>
            <p:cNvCxnSpPr/>
            <p:nvPr/>
          </p:nvCxnSpPr>
          <p:spPr bwMode="auto">
            <a:xfrm>
              <a:off x="5660504" y="2772367"/>
              <a:ext cx="763724" cy="0"/>
            </a:xfrm>
            <a:prstGeom prst="straightConnector1">
              <a:avLst/>
            </a:prstGeom>
            <a:ln w="28575">
              <a:headEnd type="none" w="med" len="med"/>
              <a:tailEnd type="triangle"/>
            </a:ln>
            <a:extLst/>
          </p:spPr>
          <p:style>
            <a:lnRef idx="1">
              <a:schemeClr val="accent2"/>
            </a:lnRef>
            <a:fillRef idx="0">
              <a:schemeClr val="accent2"/>
            </a:fillRef>
            <a:effectRef idx="0">
              <a:schemeClr val="accent2"/>
            </a:effectRef>
            <a:fontRef idx="minor">
              <a:schemeClr val="tx1"/>
            </a:fontRef>
          </p:style>
        </p:cxnSp>
      </p:grpSp>
      <p:grpSp>
        <p:nvGrpSpPr>
          <p:cNvPr id="9" name="Group 8"/>
          <p:cNvGrpSpPr/>
          <p:nvPr/>
        </p:nvGrpSpPr>
        <p:grpSpPr>
          <a:xfrm>
            <a:off x="5375924" y="1668804"/>
            <a:ext cx="1533839" cy="1149408"/>
            <a:chOff x="5375924" y="1610284"/>
            <a:chExt cx="1533839" cy="1149408"/>
          </a:xfrm>
        </p:grpSpPr>
        <p:sp>
          <p:nvSpPr>
            <p:cNvPr id="36" name="Parallelogram 35"/>
            <p:cNvSpPr/>
            <p:nvPr/>
          </p:nvSpPr>
          <p:spPr bwMode="auto">
            <a:xfrm rot="5400000" flipV="1">
              <a:off x="5093839" y="1892369"/>
              <a:ext cx="1149408" cy="585238"/>
            </a:xfrm>
            <a:prstGeom prst="parallelogram">
              <a:avLst>
                <a:gd name="adj" fmla="val 99000"/>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cxnSp>
          <p:nvCxnSpPr>
            <p:cNvPr id="38" name="Straight Arrow Connector 37"/>
            <p:cNvCxnSpPr/>
            <p:nvPr/>
          </p:nvCxnSpPr>
          <p:spPr bwMode="auto">
            <a:xfrm>
              <a:off x="5660504" y="2181515"/>
              <a:ext cx="1249259" cy="0"/>
            </a:xfrm>
            <a:prstGeom prst="straightConnector1">
              <a:avLst/>
            </a:prstGeom>
            <a:ln w="28575">
              <a:headEnd type="none" w="med" len="med"/>
              <a:tailEnd type="triangle"/>
            </a:ln>
            <a:extLst/>
          </p:spPr>
          <p:style>
            <a:lnRef idx="1">
              <a:schemeClr val="accent2"/>
            </a:lnRef>
            <a:fillRef idx="0">
              <a:schemeClr val="accent2"/>
            </a:fillRef>
            <a:effectRef idx="0">
              <a:schemeClr val="accent2"/>
            </a:effectRef>
            <a:fontRef idx="minor">
              <a:schemeClr val="tx1"/>
            </a:fontRef>
          </p:style>
        </p:cxnSp>
      </p:grpSp>
      <p:sp>
        <p:nvSpPr>
          <p:cNvPr id="78" name="Text Placeholder 1"/>
          <p:cNvSpPr txBox="1">
            <a:spLocks/>
          </p:cNvSpPr>
          <p:nvPr/>
        </p:nvSpPr>
        <p:spPr>
          <a:xfrm>
            <a:off x="233749" y="2449646"/>
            <a:ext cx="3815973" cy="889474"/>
          </a:xfrm>
          <a:prstGeom prst="rect">
            <a:avLst/>
          </a:prstGeom>
          <a:ln>
            <a:noFill/>
          </a:ln>
        </p:spPr>
        <p:txBody>
          <a:bodyPr vert="horz" wrap="square" lIns="0" tIns="0" rIns="0" bIns="0" rtlCol="0">
            <a:spAutoFit/>
          </a:bodyPr>
          <a:lstStyle>
            <a:lvl1pPr marL="268288" indent="-268288" algn="l" rtl="0" eaLnBrk="1" fontAlgn="base" hangingPunct="1">
              <a:lnSpc>
                <a:spcPct val="110000"/>
              </a:lnSpc>
              <a:spcBef>
                <a:spcPts val="600"/>
              </a:spcBef>
              <a:spcAft>
                <a:spcPts val="0"/>
              </a:spcAft>
              <a:buClr>
                <a:schemeClr val="accent2"/>
              </a:buClr>
              <a:buSzPct val="80000"/>
              <a:buFont typeface="Wingdings 3" pitchFamily="18" charset="2"/>
              <a:buChar char=""/>
              <a:defRPr lang="de-DE" sz="1600" smtClean="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lang="de-DE" sz="1400" smtClean="0">
                <a:solidFill>
                  <a:schemeClr val="tx1"/>
                </a:solidFill>
                <a:latin typeface="Arial" panose="020B0604020202020204" pitchFamily="34" charset="0"/>
                <a:cs typeface="Arial" panose="020B0604020202020204" pitchFamily="34" charset="0"/>
              </a:defRPr>
            </a:lvl2pPr>
            <a:lvl3pPr marL="658800" indent="-212400" algn="l" rtl="0" eaLnBrk="1" fontAlgn="base" hangingPunct="1">
              <a:lnSpc>
                <a:spcPct val="110000"/>
              </a:lnSpc>
              <a:spcBef>
                <a:spcPts val="600"/>
              </a:spcBef>
              <a:spcAft>
                <a:spcPts val="0"/>
              </a:spcAft>
              <a:buClr>
                <a:schemeClr val="accent2"/>
              </a:buClr>
              <a:buFont typeface="Arial Black" pitchFamily="34" charset="0"/>
              <a:buChar char="−"/>
              <a:defRPr lang="de-DE" sz="1200" smtClean="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lang="de-DE" sz="1600" b="1" i="0" smtClean="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lang="de-DE" sz="1600" dirty="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r>
              <a:rPr lang="en-GB" kern="0" dirty="0" smtClean="0"/>
              <a:t>Building block approach: </a:t>
            </a:r>
          </a:p>
          <a:p>
            <a:pPr marL="266700" indent="0">
              <a:buNone/>
            </a:pPr>
            <a:r>
              <a:rPr lang="en-GB" kern="0" dirty="0" smtClean="0"/>
              <a:t>Possibility to optimize cover for risk capital reduction</a:t>
            </a:r>
            <a:endParaRPr lang="en-GB" kern="0" dirty="0"/>
          </a:p>
        </p:txBody>
      </p:sp>
      <p:sp>
        <p:nvSpPr>
          <p:cNvPr id="5" name="Footer Placeholder 4"/>
          <p:cNvSpPr>
            <a:spLocks noGrp="1"/>
          </p:cNvSpPr>
          <p:nvPr>
            <p:ph type="ftr" sz="quarter" idx="3"/>
          </p:nvPr>
        </p:nvSpPr>
        <p:spPr>
          <a:xfrm>
            <a:off x="709200" y="4954800"/>
            <a:ext cx="6260400" cy="226800"/>
          </a:xfrm>
          <a:effectLst>
            <a:reflection endPos="0" dir="5400000" sy="-100000" algn="bl" rotWithShape="0"/>
          </a:effectLst>
        </p:spPr>
        <p:txBody>
          <a:bodyPr vert="horz" wrap="none" anchor="t"/>
          <a:lstStyle/>
          <a:p>
            <a:pPr eaLnBrk="0" hangingPunct="0"/>
            <a:r>
              <a:rPr lang="en-GB" smtClean="0">
                <a:latin typeface="Arial" panose="020B0604020202020204" pitchFamily="34" charset="0"/>
              </a:rPr>
              <a:t>A new framework for longevity index covers</a:t>
            </a:r>
            <a:endParaRPr lang="en-GB">
              <a:latin typeface="Arial" panose="020B0604020202020204" pitchFamily="34" charset="0"/>
            </a:endParaRPr>
          </a:p>
        </p:txBody>
      </p:sp>
      <p:sp>
        <p:nvSpPr>
          <p:cNvPr id="10" name="Slide Number Placeholder 9" hidden="1"/>
          <p:cNvSpPr>
            <a:spLocks noGrp="1"/>
          </p:cNvSpPr>
          <p:nvPr>
            <p:ph type="sldNum" sz="quarter" idx="11"/>
          </p:nvPr>
        </p:nvSpPr>
        <p:spPr/>
        <p:txBody>
          <a:bodyPr/>
          <a:lstStyle/>
          <a:p>
            <a:endParaRPr lang="en-GB"/>
          </a:p>
        </p:txBody>
      </p:sp>
      <p:sp>
        <p:nvSpPr>
          <p:cNvPr id="42" name="Fußzeilenplatzhalter 2"/>
          <p:cNvSpPr txBox="1">
            <a:spLocks/>
          </p:cNvSpPr>
          <p:nvPr/>
        </p:nvSpPr>
        <p:spPr>
          <a:xfrm>
            <a:off x="241774" y="4956455"/>
            <a:ext cx="261059" cy="156232"/>
          </a:xfrm>
          <a:prstGeom prst="rect">
            <a:avLst/>
          </a:prstGeom>
          <a:ln>
            <a:noFill/>
          </a:ln>
          <a:effectLst>
            <a:reflection endPos="0" dir="5400000" sy="-100000" algn="bl" rotWithShape="0"/>
          </a:effectLst>
        </p:spPr>
        <p:txBody>
          <a:bodyPr vert="horz" wrap="none" lIns="0" tIns="0" rIns="0" bIns="0" rtlCol="0" anchor="t" anchorCtr="0"/>
          <a:lstStyle>
            <a:defPPr>
              <a:defRPr lang="de-DE"/>
            </a:defPPr>
            <a:lvl1pPr marL="0" algn="l" defTabSz="914400" rtl="0" eaLnBrk="1" latinLnBrk="0" hangingPunct="1">
              <a:defRPr sz="800" kern="1200">
                <a:solidFill>
                  <a:srgbClr val="796E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r>
              <a:rPr lang="en-GB" dirty="0" smtClean="0">
                <a:latin typeface="Arial" panose="020B0604020202020204" pitchFamily="34" charset="0"/>
              </a:rPr>
              <a:t>17</a:t>
            </a:r>
            <a:endParaRPr lang="en-GB" dirty="0">
              <a:latin typeface="Arial" panose="020B0604020202020204" pitchFamily="34" charset="0"/>
            </a:endParaRPr>
          </a:p>
        </p:txBody>
      </p:sp>
    </p:spTree>
    <p:extLst>
      <p:ext uri="{BB962C8B-B14F-4D97-AF65-F5344CB8AC3E}">
        <p14:creationId xmlns:p14="http://schemas.microsoft.com/office/powerpoint/2010/main" val="20932655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39370" y="931916"/>
            <a:ext cx="8820150" cy="2462213"/>
          </a:xfrm>
        </p:spPr>
        <p:txBody>
          <a:bodyPr/>
          <a:lstStyle/>
          <a:p>
            <a:pPr>
              <a:lnSpc>
                <a:spcPct val="150000"/>
              </a:lnSpc>
              <a:spcBef>
                <a:spcPts val="1200"/>
              </a:spcBef>
            </a:pPr>
            <a:r>
              <a:rPr lang="en-GB" dirty="0" smtClean="0"/>
              <a:t>Index covers provide flexible tool for </a:t>
            </a:r>
            <a:r>
              <a:rPr lang="en-GB" b="1" dirty="0" smtClean="0"/>
              <a:t>systematic </a:t>
            </a:r>
            <a:r>
              <a:rPr lang="en-GB" dirty="0" smtClean="0"/>
              <a:t>risk transfer</a:t>
            </a:r>
          </a:p>
          <a:p>
            <a:pPr>
              <a:lnSpc>
                <a:spcPct val="150000"/>
              </a:lnSpc>
              <a:spcBef>
                <a:spcPts val="1200"/>
              </a:spcBef>
            </a:pPr>
            <a:r>
              <a:rPr lang="en-GB" dirty="0" smtClean="0"/>
              <a:t>Value dependent on </a:t>
            </a:r>
            <a:r>
              <a:rPr lang="en-GB" b="1" dirty="0" smtClean="0"/>
              <a:t>mortality improvements </a:t>
            </a:r>
            <a:r>
              <a:rPr lang="en-GB" dirty="0" smtClean="0"/>
              <a:t>from public source</a:t>
            </a:r>
          </a:p>
          <a:p>
            <a:pPr>
              <a:lnSpc>
                <a:spcPct val="150000"/>
              </a:lnSpc>
              <a:spcBef>
                <a:spcPts val="1200"/>
              </a:spcBef>
            </a:pPr>
            <a:r>
              <a:rPr lang="en-GB" dirty="0" smtClean="0"/>
              <a:t>Transfer in form of ILS derivative or bond structure possible</a:t>
            </a:r>
          </a:p>
          <a:p>
            <a:pPr>
              <a:lnSpc>
                <a:spcPct val="150000"/>
              </a:lnSpc>
              <a:spcBef>
                <a:spcPts val="1200"/>
              </a:spcBef>
            </a:pPr>
            <a:r>
              <a:rPr lang="en-GB" dirty="0" smtClean="0"/>
              <a:t>Building block approach: Custom </a:t>
            </a:r>
            <a:r>
              <a:rPr lang="en-GB" b="1" dirty="0" smtClean="0"/>
              <a:t>combination of standardized cohort risk diamonds</a:t>
            </a:r>
          </a:p>
          <a:p>
            <a:pPr>
              <a:lnSpc>
                <a:spcPct val="150000"/>
              </a:lnSpc>
              <a:spcBef>
                <a:spcPts val="1200"/>
              </a:spcBef>
            </a:pPr>
            <a:r>
              <a:rPr lang="en-GB" dirty="0" smtClean="0"/>
              <a:t>Next level: Use weighted index to enhance fit for risk capital reduction</a:t>
            </a:r>
            <a:endParaRPr lang="en-GB"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GB" kern="1200" smtClean="0"/>
              <a:t>A new framework for longevity index covers</a:t>
            </a:r>
            <a:endParaRPr lang="en-GB" kern="1200" dirty="0"/>
          </a:p>
        </p:txBody>
      </p:sp>
      <p:sp>
        <p:nvSpPr>
          <p:cNvPr id="4" name="TextBox 3"/>
          <p:cNvSpPr txBox="1"/>
          <p:nvPr>
            <p:custDataLst>
              <p:tags r:id="rId1"/>
            </p:custDataLst>
          </p:nvPr>
        </p:nvSpPr>
        <p:spPr>
          <a:xfrm>
            <a:off x="248019" y="543260"/>
            <a:ext cx="878446"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GB" sz="1600" smtClean="0">
                <a:solidFill>
                  <a:srgbClr val="005192"/>
                </a:solidFill>
                <a:latin typeface="Arial" panose="020B0604020202020204" pitchFamily="34" charset="0"/>
              </a:rPr>
              <a:t>Summary</a:t>
            </a:r>
            <a:endParaRPr lang="en-GB"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a:xfrm>
            <a:off x="709200" y="4954800"/>
            <a:ext cx="6260400" cy="226800"/>
          </a:xfrm>
          <a:effectLst>
            <a:reflection endPos="0" dir="5400000" sy="-100000" algn="bl" rotWithShape="0"/>
          </a:effectLst>
        </p:spPr>
        <p:txBody>
          <a:bodyPr vert="horz" wrap="none" anchor="t"/>
          <a:lstStyle/>
          <a:p>
            <a:pPr eaLnBrk="0" hangingPunct="0"/>
            <a:r>
              <a:rPr lang="en-GB" smtClean="0">
                <a:latin typeface="Arial" panose="020B0604020202020204" pitchFamily="34" charset="0"/>
              </a:rPr>
              <a:t>A new framework for longevity index covers</a:t>
            </a:r>
            <a:endParaRPr lang="en-GB">
              <a:latin typeface="Arial" panose="020B0604020202020204" pitchFamily="34" charset="0"/>
            </a:endParaRPr>
          </a:p>
        </p:txBody>
      </p:sp>
      <p:sp>
        <p:nvSpPr>
          <p:cNvPr id="7" name="Slide Number Placeholder 6" hidden="1"/>
          <p:cNvSpPr>
            <a:spLocks noGrp="1"/>
          </p:cNvSpPr>
          <p:nvPr>
            <p:ph type="sldNum" sz="quarter" idx="11"/>
          </p:nvPr>
        </p:nvSpPr>
        <p:spPr/>
        <p:txBody>
          <a:bodyPr/>
          <a:lstStyle/>
          <a:p>
            <a:endParaRPr lang="en-GB"/>
          </a:p>
        </p:txBody>
      </p:sp>
      <p:sp>
        <p:nvSpPr>
          <p:cNvPr id="8" name="Fußzeilenplatzhalter 2"/>
          <p:cNvSpPr txBox="1">
            <a:spLocks/>
          </p:cNvSpPr>
          <p:nvPr/>
        </p:nvSpPr>
        <p:spPr>
          <a:xfrm>
            <a:off x="241774" y="4956455"/>
            <a:ext cx="261059" cy="156232"/>
          </a:xfrm>
          <a:prstGeom prst="rect">
            <a:avLst/>
          </a:prstGeom>
          <a:ln>
            <a:noFill/>
          </a:ln>
          <a:effectLst>
            <a:reflection endPos="0" dir="5400000" sy="-100000" algn="bl" rotWithShape="0"/>
          </a:effectLst>
        </p:spPr>
        <p:txBody>
          <a:bodyPr vert="horz" wrap="none" lIns="0" tIns="0" rIns="0" bIns="0" rtlCol="0" anchor="t" anchorCtr="0"/>
          <a:lstStyle>
            <a:defPPr>
              <a:defRPr lang="de-DE"/>
            </a:defPPr>
            <a:lvl1pPr marL="0" algn="l" defTabSz="914400" rtl="0" eaLnBrk="1" latinLnBrk="0" hangingPunct="1">
              <a:defRPr sz="800" kern="1200">
                <a:solidFill>
                  <a:srgbClr val="796E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r>
              <a:rPr lang="en-GB" dirty="0" smtClean="0">
                <a:latin typeface="Arial" panose="020B0604020202020204" pitchFamily="34" charset="0"/>
              </a:rPr>
              <a:t>18</a:t>
            </a:r>
            <a:endParaRPr lang="en-GB" dirty="0">
              <a:latin typeface="Arial" panose="020B0604020202020204" pitchFamily="34" charset="0"/>
            </a:endParaRPr>
          </a:p>
        </p:txBody>
      </p:sp>
    </p:spTree>
    <p:extLst>
      <p:ext uri="{BB962C8B-B14F-4D97-AF65-F5344CB8AC3E}">
        <p14:creationId xmlns:p14="http://schemas.microsoft.com/office/powerpoint/2010/main" val="368899402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709200" y="4954800"/>
            <a:ext cx="6260400" cy="226800"/>
          </a:xfrm>
          <a:effectLst>
            <a:reflection endPos="0" dir="5400000" sy="-100000" algn="bl" rotWithShape="0"/>
          </a:effectLst>
        </p:spPr>
        <p:txBody>
          <a:bodyPr vert="horz" wrap="none" anchor="t"/>
          <a:lstStyle/>
          <a:p>
            <a:pPr eaLnBrk="0" hangingPunct="0"/>
            <a:r>
              <a:rPr lang="en-GB" smtClean="0">
                <a:latin typeface="Arial" panose="020B0604020202020204" pitchFamily="34" charset="0"/>
              </a:rPr>
              <a:t>A new framework for longevity index covers</a:t>
            </a:r>
            <a:endParaRPr lang="en-GB">
              <a:latin typeface="Arial" panose="020B0604020202020204" pitchFamily="34" charset="0"/>
            </a:endParaRPr>
          </a:p>
        </p:txBody>
      </p:sp>
      <p:cxnSp>
        <p:nvCxnSpPr>
          <p:cNvPr id="8" name="Gerade Verbindung 7"/>
          <p:cNvCxnSpPr/>
          <p:nvPr/>
        </p:nvCxnSpPr>
        <p:spPr bwMode="auto">
          <a:xfrm>
            <a:off x="256365" y="2277319"/>
            <a:ext cx="4114800" cy="0"/>
          </a:xfrm>
          <a:prstGeom prst="line">
            <a:avLst/>
          </a:prstGeom>
          <a:solidFill>
            <a:schemeClr val="bg1"/>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256365" y="3737810"/>
            <a:ext cx="4114462" cy="0"/>
          </a:xfrm>
          <a:prstGeom prst="line">
            <a:avLst/>
          </a:prstGeom>
          <a:solidFill>
            <a:schemeClr val="bg1"/>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hteck 19"/>
          <p:cNvSpPr/>
          <p:nvPr/>
        </p:nvSpPr>
        <p:spPr>
          <a:xfrm>
            <a:off x="247752" y="3993687"/>
            <a:ext cx="2582476" cy="738664"/>
          </a:xfrm>
          <a:prstGeom prst="rect">
            <a:avLst/>
          </a:prstGeom>
        </p:spPr>
        <p:txBody>
          <a:bodyPr wrap="square" lIns="0" tIns="0" rIns="0" bIns="0">
            <a:spAutoFit/>
          </a:bodyPr>
          <a:lstStyle/>
          <a:p>
            <a:r>
              <a:rPr lang="en-GB" sz="1200" dirty="0" smtClean="0"/>
              <a:t>Karl-</a:t>
            </a:r>
            <a:r>
              <a:rPr lang="en-GB" sz="1200" dirty="0" err="1" smtClean="0"/>
              <a:t>Wiechert</a:t>
            </a:r>
            <a:r>
              <a:rPr lang="en-GB" sz="1200" dirty="0" smtClean="0"/>
              <a:t>-</a:t>
            </a:r>
            <a:r>
              <a:rPr lang="en-GB" sz="1200" dirty="0" err="1" smtClean="0"/>
              <a:t>Allee</a:t>
            </a:r>
            <a:r>
              <a:rPr lang="en-GB" sz="1200" dirty="0" smtClean="0"/>
              <a:t> 50 </a:t>
            </a:r>
          </a:p>
          <a:p>
            <a:r>
              <a:rPr lang="en-GB" sz="1200" dirty="0" smtClean="0"/>
              <a:t>30625 Hannover</a:t>
            </a:r>
          </a:p>
          <a:p>
            <a:endParaRPr lang="en-GB" sz="1200" dirty="0" smtClean="0"/>
          </a:p>
          <a:p>
            <a:r>
              <a:rPr lang="en-GB" sz="1200" dirty="0" smtClean="0"/>
              <a:t>http://www.hannover-re.com</a:t>
            </a:r>
            <a:endParaRPr lang="en-GB" sz="1200" dirty="0"/>
          </a:p>
        </p:txBody>
      </p:sp>
      <p:sp>
        <p:nvSpPr>
          <p:cNvPr id="5" name="TextBox 4"/>
          <p:cNvSpPr txBox="1"/>
          <p:nvPr>
            <p:custDataLst>
              <p:tags r:id="rId1"/>
            </p:custDataLst>
          </p:nvPr>
        </p:nvSpPr>
        <p:spPr>
          <a:xfrm>
            <a:off x="248019" y="543260"/>
            <a:ext cx="65"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endParaRPr lang="en-US" sz="1600" smtClean="0">
              <a:solidFill>
                <a:srgbClr val="005192"/>
              </a:solidFill>
              <a:latin typeface="Arial" panose="020B0604020202020204" pitchFamily="34" charset="0"/>
            </a:endParaRPr>
          </a:p>
        </p:txBody>
      </p:sp>
      <p:sp>
        <p:nvSpPr>
          <p:cNvPr id="21" name="Titel 1"/>
          <p:cNvSpPr txBox="1">
            <a:spLocks/>
          </p:cNvSpPr>
          <p:nvPr/>
        </p:nvSpPr>
        <p:spPr bwMode="black">
          <a:xfrm>
            <a:off x="230400" y="264655"/>
            <a:ext cx="8762788" cy="338554"/>
          </a:xfrm>
          <a:prstGeom prst="rect">
            <a:avLst/>
          </a:prstGeom>
          <a:noFill/>
          <a:ln w="9525">
            <a:noFill/>
            <a:miter lim="800000"/>
            <a:headEnd/>
            <a:tailEnd/>
          </a:ln>
          <a:effectLst>
            <a:reflection endPos="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Lst>
        </p:spPr>
        <p:txBody>
          <a:bodyPr vert="horz" wrap="none" lIns="0" tIns="0" rIns="0" bIns="0" numCol="1" anchor="t" anchorCtr="0" compatLnSpc="1">
            <a:prstTxWarp prst="textNoShape">
              <a:avLst/>
            </a:prstTxWarp>
            <a:noAutofit/>
          </a:bodyPr>
          <a:lstStyle>
            <a:lvl1pPr algn="l" rtl="0" eaLnBrk="1" fontAlgn="base" hangingPunct="1">
              <a:lnSpc>
                <a:spcPct val="100000"/>
              </a:lnSpc>
              <a:spcBef>
                <a:spcPts val="0"/>
              </a:spcBef>
              <a:spcAft>
                <a:spcPct val="0"/>
              </a:spcAft>
              <a:defRPr lang="de-DE" sz="2000" b="1" dirty="0">
                <a:solidFill>
                  <a:srgbClr val="005192"/>
                </a:solidFill>
                <a:latin typeface="Arial" panose="020B0604020202020204" pitchFamily="34" charset="0"/>
                <a:ea typeface="+mj-ea"/>
                <a:cs typeface="Arial" panose="020B0604020202020204" pitchFamily="34" charset="0"/>
              </a:defRPr>
            </a:lvl1pPr>
            <a:lvl2pPr algn="l" rtl="0" eaLnBrk="1" fontAlgn="base" hangingPunct="1">
              <a:lnSpc>
                <a:spcPct val="110000"/>
              </a:lnSpc>
              <a:spcBef>
                <a:spcPct val="20000"/>
              </a:spcBef>
              <a:spcAft>
                <a:spcPct val="0"/>
              </a:spcAft>
              <a:defRPr sz="2000" b="1">
                <a:solidFill>
                  <a:schemeClr val="accent2"/>
                </a:solidFill>
                <a:latin typeface="Arial" charset="0"/>
              </a:defRPr>
            </a:lvl2pPr>
            <a:lvl3pPr algn="l" rtl="0" eaLnBrk="1" fontAlgn="base" hangingPunct="1">
              <a:lnSpc>
                <a:spcPct val="110000"/>
              </a:lnSpc>
              <a:spcBef>
                <a:spcPct val="20000"/>
              </a:spcBef>
              <a:spcAft>
                <a:spcPct val="0"/>
              </a:spcAft>
              <a:defRPr sz="2000" b="1">
                <a:solidFill>
                  <a:schemeClr val="accent2"/>
                </a:solidFill>
                <a:latin typeface="Arial" charset="0"/>
              </a:defRPr>
            </a:lvl3pPr>
            <a:lvl4pPr algn="l" rtl="0" eaLnBrk="1" fontAlgn="base" hangingPunct="1">
              <a:lnSpc>
                <a:spcPct val="110000"/>
              </a:lnSpc>
              <a:spcBef>
                <a:spcPct val="20000"/>
              </a:spcBef>
              <a:spcAft>
                <a:spcPct val="0"/>
              </a:spcAft>
              <a:defRPr sz="2000" b="1">
                <a:solidFill>
                  <a:schemeClr val="accent2"/>
                </a:solidFill>
                <a:latin typeface="Arial" charset="0"/>
              </a:defRPr>
            </a:lvl4pPr>
            <a:lvl5pPr algn="l" rtl="0" eaLnBrk="1" fontAlgn="base" hangingPunct="1">
              <a:lnSpc>
                <a:spcPct val="110000"/>
              </a:lnSpc>
              <a:spcBef>
                <a:spcPct val="20000"/>
              </a:spcBef>
              <a:spcAft>
                <a:spcPct val="0"/>
              </a:spcAft>
              <a:defRPr sz="2000" b="1">
                <a:solidFill>
                  <a:schemeClr val="accent2"/>
                </a:solidFill>
                <a:latin typeface="Arial" charset="0"/>
              </a:defRPr>
            </a:lvl5pPr>
            <a:lvl6pPr marL="457200" algn="l" rtl="0" eaLnBrk="1" fontAlgn="base" hangingPunct="1">
              <a:lnSpc>
                <a:spcPct val="110000"/>
              </a:lnSpc>
              <a:spcBef>
                <a:spcPct val="20000"/>
              </a:spcBef>
              <a:spcAft>
                <a:spcPct val="0"/>
              </a:spcAft>
              <a:defRPr sz="2000" b="1">
                <a:solidFill>
                  <a:schemeClr val="accent2"/>
                </a:solidFill>
                <a:latin typeface="Arial" charset="0"/>
              </a:defRPr>
            </a:lvl6pPr>
            <a:lvl7pPr marL="914400" algn="l" rtl="0" eaLnBrk="1" fontAlgn="base" hangingPunct="1">
              <a:lnSpc>
                <a:spcPct val="110000"/>
              </a:lnSpc>
              <a:spcBef>
                <a:spcPct val="20000"/>
              </a:spcBef>
              <a:spcAft>
                <a:spcPct val="0"/>
              </a:spcAft>
              <a:defRPr sz="2000" b="1">
                <a:solidFill>
                  <a:schemeClr val="accent2"/>
                </a:solidFill>
                <a:latin typeface="Arial" charset="0"/>
              </a:defRPr>
            </a:lvl7pPr>
            <a:lvl8pPr marL="1371600" algn="l" rtl="0" eaLnBrk="1" fontAlgn="base" hangingPunct="1">
              <a:lnSpc>
                <a:spcPct val="110000"/>
              </a:lnSpc>
              <a:spcBef>
                <a:spcPct val="20000"/>
              </a:spcBef>
              <a:spcAft>
                <a:spcPct val="0"/>
              </a:spcAft>
              <a:defRPr sz="2000" b="1">
                <a:solidFill>
                  <a:schemeClr val="accent2"/>
                </a:solidFill>
                <a:latin typeface="Arial" charset="0"/>
              </a:defRPr>
            </a:lvl8pPr>
            <a:lvl9pPr marL="1828800" algn="l" rtl="0" eaLnBrk="1" fontAlgn="base" hangingPunct="1">
              <a:lnSpc>
                <a:spcPct val="110000"/>
              </a:lnSpc>
              <a:spcBef>
                <a:spcPct val="20000"/>
              </a:spcBef>
              <a:spcAft>
                <a:spcPct val="0"/>
              </a:spcAft>
              <a:defRPr sz="2000" b="1">
                <a:solidFill>
                  <a:schemeClr val="accent2"/>
                </a:solidFill>
                <a:latin typeface="Arial" charset="0"/>
              </a:defRPr>
            </a:lvl9pPr>
          </a:lstStyle>
          <a:p>
            <a:pPr eaLnBrk="0" hangingPunct="0">
              <a:spcAft>
                <a:spcPts val="0"/>
              </a:spcAft>
            </a:pPr>
            <a:r>
              <a:rPr lang="en-GB" kern="1200" dirty="0" smtClean="0">
                <a:latin typeface="Arial"/>
              </a:rPr>
              <a:t>Contact</a:t>
            </a:r>
            <a:endParaRPr lang="en-GB" kern="1200" dirty="0">
              <a:latin typeface="Arial"/>
            </a:endParaRPr>
          </a:p>
        </p:txBody>
      </p:sp>
      <p:grpSp>
        <p:nvGrpSpPr>
          <p:cNvPr id="7" name="Group 6"/>
          <p:cNvGrpSpPr/>
          <p:nvPr/>
        </p:nvGrpSpPr>
        <p:grpSpPr>
          <a:xfrm>
            <a:off x="617808" y="1018023"/>
            <a:ext cx="4055792" cy="1091737"/>
            <a:chOff x="257128" y="1018023"/>
            <a:chExt cx="4055792" cy="1091737"/>
          </a:xfrm>
        </p:grpSpPr>
        <p:sp>
          <p:nvSpPr>
            <p:cNvPr id="9" name="Rechteck 8"/>
            <p:cNvSpPr/>
            <p:nvPr/>
          </p:nvSpPr>
          <p:spPr>
            <a:xfrm>
              <a:off x="1247040" y="1018023"/>
              <a:ext cx="3065880" cy="1062738"/>
            </a:xfrm>
            <a:prstGeom prst="rect">
              <a:avLst/>
            </a:prstGeom>
            <a:noFill/>
          </p:spPr>
          <p:txBody>
            <a:bodyPr wrap="square" lIns="0" tIns="0" rIns="0" bIns="0">
              <a:noAutofit/>
            </a:bodyPr>
            <a:lstStyle/>
            <a:p>
              <a:r>
                <a:rPr lang="en-GB" sz="1200" b="1" dirty="0" smtClean="0">
                  <a:solidFill>
                    <a:schemeClr val="accent2"/>
                  </a:solidFill>
                </a:rPr>
                <a:t>Cord-Roland Rinke</a:t>
              </a:r>
            </a:p>
            <a:p>
              <a:r>
                <a:rPr lang="en-GB" sz="1200" dirty="0"/>
                <a:t>Managing Director, </a:t>
              </a:r>
              <a:r>
                <a:rPr lang="en-GB" sz="1200" dirty="0" smtClean="0"/>
                <a:t> </a:t>
              </a:r>
            </a:p>
            <a:p>
              <a:r>
                <a:rPr lang="en-GB" sz="1200" dirty="0" smtClean="0"/>
                <a:t>L&amp;H </a:t>
              </a:r>
              <a:r>
                <a:rPr lang="en-GB" sz="1200" dirty="0"/>
                <a:t>Asia and Longevity</a:t>
              </a:r>
              <a:endParaRPr lang="en-GB" sz="1200" dirty="0" smtClean="0"/>
            </a:p>
            <a:p>
              <a:r>
                <a:rPr lang="en-GB" sz="1200" dirty="0" smtClean="0"/>
                <a:t/>
              </a:r>
              <a:br>
                <a:rPr lang="en-GB" sz="1200" dirty="0" smtClean="0"/>
              </a:br>
              <a:r>
                <a:rPr lang="en-GB" sz="1100" dirty="0" smtClean="0"/>
                <a:t>Tel:  </a:t>
              </a:r>
              <a:r>
                <a:rPr lang="en-GB" sz="1100" dirty="0"/>
                <a:t>+49 511 5604-1658 </a:t>
              </a:r>
              <a:endParaRPr lang="en-GB" sz="1100" dirty="0" smtClean="0"/>
            </a:p>
            <a:p>
              <a:r>
                <a:rPr lang="en-GB" sz="1100" dirty="0" smtClean="0"/>
                <a:t>cord-roland.rinke@hannover-re.com</a:t>
              </a:r>
              <a:br>
                <a:rPr lang="en-GB" sz="1100" dirty="0" smtClean="0"/>
              </a:br>
              <a:endParaRPr lang="en-GB" sz="11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128" y="1029760"/>
              <a:ext cx="900000" cy="1080000"/>
            </a:xfrm>
            <a:prstGeom prst="rect">
              <a:avLst/>
            </a:prstGeom>
          </p:spPr>
        </p:pic>
      </p:grpSp>
      <p:grpSp>
        <p:nvGrpSpPr>
          <p:cNvPr id="10" name="Group 9"/>
          <p:cNvGrpSpPr/>
          <p:nvPr/>
        </p:nvGrpSpPr>
        <p:grpSpPr>
          <a:xfrm>
            <a:off x="617045" y="2444879"/>
            <a:ext cx="3802699" cy="1105977"/>
            <a:chOff x="256365" y="2444879"/>
            <a:chExt cx="3802699" cy="1105977"/>
          </a:xfrm>
        </p:grpSpPr>
        <p:sp>
          <p:nvSpPr>
            <p:cNvPr id="13" name="Rechteck 12"/>
            <p:cNvSpPr/>
            <p:nvPr/>
          </p:nvSpPr>
          <p:spPr>
            <a:xfrm>
              <a:off x="1260565" y="2444879"/>
              <a:ext cx="2798499" cy="1062738"/>
            </a:xfrm>
            <a:prstGeom prst="rect">
              <a:avLst/>
            </a:prstGeom>
            <a:noFill/>
          </p:spPr>
          <p:txBody>
            <a:bodyPr wrap="square" lIns="0" tIns="0" rIns="0" bIns="0">
              <a:noAutofit/>
            </a:bodyPr>
            <a:lstStyle/>
            <a:p>
              <a:r>
                <a:rPr lang="en-GB" sz="1200" b="1" dirty="0" smtClean="0">
                  <a:solidFill>
                    <a:schemeClr val="accent2"/>
                  </a:solidFill>
                </a:rPr>
                <a:t>Patrick Horstmann</a:t>
              </a:r>
              <a:endParaRPr lang="en-GB" sz="1200" b="1" dirty="0">
                <a:solidFill>
                  <a:schemeClr val="accent2"/>
                </a:solidFill>
              </a:endParaRPr>
            </a:p>
            <a:p>
              <a:r>
                <a:rPr lang="en-GB" sz="1200" dirty="0"/>
                <a:t>Senior Marketing </a:t>
              </a:r>
              <a:r>
                <a:rPr lang="en-GB" sz="1200" dirty="0" smtClean="0"/>
                <a:t>Actuary,</a:t>
              </a:r>
            </a:p>
            <a:p>
              <a:r>
                <a:rPr lang="en-GB" sz="1200" dirty="0"/>
                <a:t>Insurance-Linked Securities </a:t>
              </a:r>
              <a:endParaRPr lang="en-GB" sz="1200" dirty="0" smtClean="0"/>
            </a:p>
            <a:p>
              <a:r>
                <a:rPr lang="en-GB" sz="1200" dirty="0" smtClean="0"/>
                <a:t/>
              </a:r>
              <a:br>
                <a:rPr lang="en-GB" sz="1200" dirty="0" smtClean="0"/>
              </a:br>
              <a:r>
                <a:rPr lang="en-GB" sz="1100" dirty="0" smtClean="0"/>
                <a:t>Tel:  </a:t>
              </a:r>
              <a:r>
                <a:rPr lang="en-GB" sz="1100" dirty="0"/>
                <a:t>+49 511 </a:t>
              </a:r>
              <a:r>
                <a:rPr lang="en-GB" sz="1100" dirty="0" smtClean="0"/>
                <a:t>5604-2531</a:t>
              </a:r>
              <a:br>
                <a:rPr lang="en-GB" sz="1100" dirty="0" smtClean="0"/>
              </a:br>
              <a:r>
                <a:rPr lang="en-GB" sz="1100" dirty="0" smtClean="0"/>
                <a:t>patrick.horstmann@hannover-re.com</a:t>
              </a:r>
              <a:br>
                <a:rPr lang="en-GB" sz="1100" dirty="0" smtClean="0"/>
              </a:br>
              <a:endParaRPr lang="en-GB" sz="11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365" y="2470856"/>
              <a:ext cx="900000" cy="1080000"/>
            </a:xfrm>
            <a:prstGeom prst="rect">
              <a:avLst/>
            </a:prstGeom>
          </p:spPr>
        </p:pic>
      </p:grpSp>
      <p:sp>
        <p:nvSpPr>
          <p:cNvPr id="12" name="Slide Number Placeholder 11" hidden="1"/>
          <p:cNvSpPr>
            <a:spLocks noGrp="1"/>
          </p:cNvSpPr>
          <p:nvPr>
            <p:ph type="sldNum" sz="quarter" idx="11"/>
          </p:nvPr>
        </p:nvSpPr>
        <p:spPr/>
        <p:txBody>
          <a:bodyPr/>
          <a:lstStyle/>
          <a:p>
            <a:endParaRPr lang="en-GB"/>
          </a:p>
        </p:txBody>
      </p:sp>
      <p:sp>
        <p:nvSpPr>
          <p:cNvPr id="16" name="Fußzeilenplatzhalter 2"/>
          <p:cNvSpPr txBox="1">
            <a:spLocks/>
          </p:cNvSpPr>
          <p:nvPr/>
        </p:nvSpPr>
        <p:spPr>
          <a:xfrm>
            <a:off x="241774" y="4956455"/>
            <a:ext cx="261059" cy="156232"/>
          </a:xfrm>
          <a:prstGeom prst="rect">
            <a:avLst/>
          </a:prstGeom>
          <a:ln>
            <a:noFill/>
          </a:ln>
          <a:effectLst>
            <a:reflection endPos="0" dir="5400000" sy="-100000" algn="bl" rotWithShape="0"/>
          </a:effectLst>
        </p:spPr>
        <p:txBody>
          <a:bodyPr vert="horz" wrap="none" lIns="0" tIns="0" rIns="0" bIns="0" rtlCol="0" anchor="t" anchorCtr="0"/>
          <a:lstStyle>
            <a:defPPr>
              <a:defRPr lang="de-DE"/>
            </a:defPPr>
            <a:lvl1pPr marL="0" algn="l" defTabSz="914400" rtl="0" eaLnBrk="1" latinLnBrk="0" hangingPunct="1">
              <a:defRPr sz="800" kern="1200">
                <a:solidFill>
                  <a:srgbClr val="796E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r>
              <a:rPr lang="en-GB" dirty="0" smtClean="0">
                <a:latin typeface="Arial" panose="020B0604020202020204" pitchFamily="34" charset="0"/>
              </a:rPr>
              <a:t>19</a:t>
            </a:r>
            <a:endParaRPr lang="en-GB" dirty="0">
              <a:latin typeface="Arial" panose="020B0604020202020204" pitchFamily="34" charset="0"/>
            </a:endParaRPr>
          </a:p>
        </p:txBody>
      </p:sp>
    </p:spTree>
    <p:extLst>
      <p:ext uri="{BB962C8B-B14F-4D97-AF65-F5344CB8AC3E}">
        <p14:creationId xmlns:p14="http://schemas.microsoft.com/office/powerpoint/2010/main" val="348518344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4000" y="1012500"/>
            <a:ext cx="8820150" cy="3896964"/>
          </a:xfrm>
        </p:spPr>
        <p:txBody>
          <a:bodyPr/>
          <a:lstStyle/>
          <a:p>
            <a:pPr marL="0" indent="0">
              <a:spcBef>
                <a:spcPct val="80000"/>
              </a:spcBef>
              <a:buNone/>
            </a:pPr>
            <a:r>
              <a:rPr lang="en-GB" dirty="0"/>
              <a:t>The information provided in this presentation does in no way whatsoever constitute legal, accounting, tax or other professional advice.</a:t>
            </a:r>
          </a:p>
          <a:p>
            <a:pPr marL="0" indent="0">
              <a:spcBef>
                <a:spcPct val="80000"/>
              </a:spcBef>
              <a:buNone/>
            </a:pPr>
            <a:r>
              <a:rPr lang="en-GB" dirty="0"/>
              <a:t>While Hannover </a:t>
            </a:r>
            <a:r>
              <a:rPr lang="en-GB" dirty="0" err="1"/>
              <a:t>Rück</a:t>
            </a:r>
            <a:r>
              <a:rPr lang="en-GB" dirty="0"/>
              <a:t> SE has endeavoured to include in this presentation information it believes to be reliable, complete and up-to-date, the company does not make any representation or warranty, express or implied, as to the accuracy, completeness or updated status of such </a:t>
            </a:r>
            <a:r>
              <a:rPr lang="en-GB" dirty="0" smtClean="0"/>
              <a:t>information.</a:t>
            </a:r>
          </a:p>
          <a:p>
            <a:pPr marL="0" indent="0">
              <a:spcBef>
                <a:spcPct val="80000"/>
              </a:spcBef>
              <a:buNone/>
            </a:pPr>
            <a:r>
              <a:rPr lang="en-GB" dirty="0" smtClean="0"/>
              <a:t>Therefore, in no case whatsoever will Hannover </a:t>
            </a:r>
            <a:r>
              <a:rPr lang="en-GB" dirty="0" err="1" smtClean="0"/>
              <a:t>Rück</a:t>
            </a:r>
            <a:r>
              <a:rPr lang="en-GB" dirty="0" smtClean="0"/>
              <a:t> SE and its affiliated companies or directors, officers or employees be liable to anyone for any decision made or action taken in conjunction with the information in this presentation or for any related damages.</a:t>
            </a:r>
          </a:p>
          <a:p>
            <a:pPr marL="0" indent="0">
              <a:spcBef>
                <a:spcPct val="80000"/>
              </a:spcBef>
              <a:buNone/>
            </a:pPr>
            <a:r>
              <a:rPr lang="en-GB" dirty="0" smtClean="0"/>
              <a:t>© </a:t>
            </a:r>
            <a:r>
              <a:rPr lang="en-GB" dirty="0"/>
              <a:t>Hannover </a:t>
            </a:r>
            <a:r>
              <a:rPr lang="en-GB" dirty="0" err="1"/>
              <a:t>Rück</a:t>
            </a:r>
            <a:r>
              <a:rPr lang="en-GB" dirty="0"/>
              <a:t> SE. All rights reserved. </a:t>
            </a:r>
            <a:br>
              <a:rPr lang="en-GB" dirty="0"/>
            </a:br>
            <a:r>
              <a:rPr lang="en-GB" dirty="0"/>
              <a:t>Hannover Re is the registered service mark of Hannover </a:t>
            </a:r>
            <a:r>
              <a:rPr lang="en-GB" dirty="0" err="1"/>
              <a:t>Rück</a:t>
            </a:r>
            <a:r>
              <a:rPr lang="en-GB" dirty="0"/>
              <a:t> SE.</a:t>
            </a:r>
          </a:p>
          <a:p>
            <a:pPr marL="0" indent="0">
              <a:buNone/>
            </a:pPr>
            <a:endParaRPr lang="en-US"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GB" kern="1200" dirty="0"/>
              <a:t>Disclaimer</a:t>
            </a:r>
            <a:endParaRPr lang="en-US" kern="1200" dirty="0"/>
          </a:p>
        </p:txBody>
      </p:sp>
      <p:sp>
        <p:nvSpPr>
          <p:cNvPr id="5" name="Footer Placeholder 4"/>
          <p:cNvSpPr>
            <a:spLocks noGrp="1"/>
          </p:cNvSpPr>
          <p:nvPr>
            <p:ph type="ftr" sz="quarter" idx="3"/>
          </p:nvPr>
        </p:nvSpPr>
        <p:spPr>
          <a:xfrm>
            <a:off x="709200" y="4954800"/>
            <a:ext cx="6260400" cy="226800"/>
          </a:xfrm>
          <a:effectLst>
            <a:reflection endPos="0" dir="5400000" sy="-100000" algn="bl" rotWithShape="0"/>
          </a:effectLst>
        </p:spPr>
        <p:txBody>
          <a:bodyPr vert="horz" wrap="none" anchor="t"/>
          <a:lstStyle/>
          <a:p>
            <a:pPr eaLnBrk="0" hangingPunct="0"/>
            <a:r>
              <a:rPr lang="en-GB" smtClean="0">
                <a:latin typeface="Arial" panose="020B0604020202020204" pitchFamily="34" charset="0"/>
              </a:rPr>
              <a:t>A new framework for longevity index covers</a:t>
            </a:r>
            <a:endParaRPr lang="en-GB">
              <a:latin typeface="Arial" panose="020B0604020202020204" pitchFamily="34" charset="0"/>
            </a:endParaRPr>
          </a:p>
        </p:txBody>
      </p:sp>
      <p:sp>
        <p:nvSpPr>
          <p:cNvPr id="6" name="Slide Number Placeholder 5" hidden="1"/>
          <p:cNvSpPr>
            <a:spLocks noGrp="1"/>
          </p:cNvSpPr>
          <p:nvPr>
            <p:ph type="sldNum" sz="quarter" idx="11"/>
          </p:nvPr>
        </p:nvSpPr>
        <p:spPr/>
        <p:txBody>
          <a:bodyPr/>
          <a:lstStyle/>
          <a:p>
            <a:endParaRPr lang="en-GB"/>
          </a:p>
        </p:txBody>
      </p:sp>
      <p:sp>
        <p:nvSpPr>
          <p:cNvPr id="8" name="Fußzeilenplatzhalter 2"/>
          <p:cNvSpPr txBox="1">
            <a:spLocks/>
          </p:cNvSpPr>
          <p:nvPr/>
        </p:nvSpPr>
        <p:spPr>
          <a:xfrm>
            <a:off x="241774" y="4956455"/>
            <a:ext cx="261059" cy="156232"/>
          </a:xfrm>
          <a:prstGeom prst="rect">
            <a:avLst/>
          </a:prstGeom>
          <a:ln>
            <a:noFill/>
          </a:ln>
          <a:effectLst>
            <a:reflection endPos="0" dir="5400000" sy="-100000" algn="bl" rotWithShape="0"/>
          </a:effectLst>
        </p:spPr>
        <p:txBody>
          <a:bodyPr vert="horz" wrap="none" lIns="0" tIns="0" rIns="0" bIns="0" rtlCol="0" anchor="t" anchorCtr="0"/>
          <a:lstStyle>
            <a:defPPr>
              <a:defRPr lang="de-DE"/>
            </a:defPPr>
            <a:lvl1pPr marL="0" algn="l" defTabSz="914400" rtl="0" eaLnBrk="1" latinLnBrk="0" hangingPunct="1">
              <a:defRPr sz="800" kern="1200">
                <a:solidFill>
                  <a:srgbClr val="796E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r>
              <a:rPr lang="en-GB" dirty="0" smtClean="0">
                <a:latin typeface="Arial" panose="020B0604020202020204" pitchFamily="34" charset="0"/>
              </a:rPr>
              <a:t>2</a:t>
            </a:r>
            <a:endParaRPr lang="en-GB" dirty="0">
              <a:latin typeface="Arial" panose="020B0604020202020204" pitchFamily="34" charset="0"/>
            </a:endParaRPr>
          </a:p>
        </p:txBody>
      </p:sp>
    </p:spTree>
    <p:extLst>
      <p:ext uri="{BB962C8B-B14F-4D97-AF65-F5344CB8AC3E}">
        <p14:creationId xmlns:p14="http://schemas.microsoft.com/office/powerpoint/2010/main" val="92028079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Overview</a:t>
            </a:r>
            <a:endParaRPr lang="en-GB" dirty="0"/>
          </a:p>
        </p:txBody>
      </p:sp>
      <p:sp>
        <p:nvSpPr>
          <p:cNvPr id="5" name="Text Placeholder 1"/>
          <p:cNvSpPr txBox="1">
            <a:spLocks/>
          </p:cNvSpPr>
          <p:nvPr/>
        </p:nvSpPr>
        <p:spPr>
          <a:xfrm>
            <a:off x="151590" y="1622474"/>
            <a:ext cx="8820150" cy="3048001"/>
          </a:xfrm>
          <a:prstGeom prst="rect">
            <a:avLst/>
          </a:prstGeom>
        </p:spPr>
        <p:txBody>
          <a:bodyPr/>
          <a:lstStyle>
            <a:lvl1pPr marL="270000" indent="-270000" algn="l" rtl="0" eaLnBrk="1" fontAlgn="base" hangingPunct="1">
              <a:lnSpc>
                <a:spcPct val="110000"/>
              </a:lnSpc>
              <a:spcBef>
                <a:spcPts val="600"/>
              </a:spcBef>
              <a:spcAft>
                <a:spcPts val="0"/>
              </a:spcAft>
              <a:buClr>
                <a:schemeClr val="accent2"/>
              </a:buClr>
              <a:buSzPct val="80000"/>
              <a:buFont typeface="Wingdings 3" pitchFamily="18" charset="2"/>
              <a:buChar char=""/>
              <a:defRPr sz="160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sz="1400">
                <a:solidFill>
                  <a:schemeClr val="tx1"/>
                </a:solidFill>
                <a:latin typeface="Arial" panose="020B0604020202020204" pitchFamily="34" charset="0"/>
                <a:cs typeface="Arial" panose="020B0604020202020204" pitchFamily="34" charset="0"/>
              </a:defRPr>
            </a:lvl2pPr>
            <a:lvl3pPr marL="658800" indent="-211138" algn="l" rtl="0" eaLnBrk="1" fontAlgn="base" hangingPunct="1">
              <a:lnSpc>
                <a:spcPct val="110000"/>
              </a:lnSpc>
              <a:spcBef>
                <a:spcPts val="600"/>
              </a:spcBef>
              <a:spcAft>
                <a:spcPts val="0"/>
              </a:spcAft>
              <a:buClr>
                <a:schemeClr val="accent2"/>
              </a:buClr>
              <a:buFont typeface="Arial Black" pitchFamily="34" charset="0"/>
              <a:buChar char="−"/>
              <a:defRPr sz="120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sz="1600" b="1" i="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sz="160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r>
              <a:rPr lang="en-GB" b="1" kern="0" dirty="0" smtClean="0"/>
              <a:t>Longevity and mortality risk</a:t>
            </a:r>
          </a:p>
          <a:p>
            <a:endParaRPr lang="en-GB" kern="0" dirty="0"/>
          </a:p>
          <a:p>
            <a:r>
              <a:rPr lang="en-GB" kern="0" dirty="0" smtClean="0"/>
              <a:t>Framework for index cover</a:t>
            </a:r>
          </a:p>
          <a:p>
            <a:endParaRPr lang="en-GB" kern="0" dirty="0"/>
          </a:p>
          <a:p>
            <a:r>
              <a:rPr lang="en-GB" kern="0" dirty="0" smtClean="0"/>
              <a:t>New structure: Weighted covers</a:t>
            </a:r>
            <a:endParaRPr lang="en-GB" kern="0" dirty="0"/>
          </a:p>
        </p:txBody>
      </p:sp>
    </p:spTree>
    <p:extLst>
      <p:ext uri="{BB962C8B-B14F-4D97-AF65-F5344CB8AC3E}">
        <p14:creationId xmlns:p14="http://schemas.microsoft.com/office/powerpoint/2010/main" val="105933594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241774" y="1058863"/>
            <a:ext cx="2749424" cy="3381376"/>
          </a:xfrm>
          <a:prstGeom prst="rect">
            <a:avLst/>
          </a:prstGeom>
          <a:solidFill>
            <a:schemeClr val="accent3"/>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dirty="0" smtClean="0">
              <a:ln>
                <a:noFill/>
              </a:ln>
              <a:solidFill>
                <a:schemeClr val="tx1"/>
              </a:solidFill>
              <a:effectLst/>
              <a:latin typeface="Arial" charset="0"/>
            </a:endParaRPr>
          </a:p>
        </p:txBody>
      </p:sp>
      <p:sp>
        <p:nvSpPr>
          <p:cNvPr id="45" name="Rectangle 44"/>
          <p:cNvSpPr/>
          <p:nvPr/>
        </p:nvSpPr>
        <p:spPr bwMode="auto">
          <a:xfrm>
            <a:off x="3115612" y="1058862"/>
            <a:ext cx="2880000" cy="3381377"/>
          </a:xfrm>
          <a:prstGeom prst="rect">
            <a:avLst/>
          </a:prstGeom>
          <a:solidFill>
            <a:srgbClr val="DBE3ED"/>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6120026" y="1058862"/>
            <a:ext cx="2880000" cy="3381378"/>
          </a:xfrm>
          <a:prstGeom prst="rect">
            <a:avLst/>
          </a:prstGeom>
          <a:solidFill>
            <a:schemeClr val="accent5"/>
          </a:solidFill>
          <a:ln>
            <a:no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none" lIns="90000" tIns="46800" rIns="90000" bIns="46800" numCol="1" rtlCol="0" anchor="ctr" anchorCtr="0" compatLnSpc="1">
            <a:prstTxWarp prst="textNoShape">
              <a:avLst/>
            </a:prstTxWarp>
          </a:bodyPr>
          <a:lstStyle/>
          <a:p>
            <a: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b="0" i="0" u="none" strike="noStrike" cap="none" normalizeH="0" baseline="0" smtClean="0">
              <a:ln>
                <a:noFill/>
              </a:ln>
              <a:solidFill>
                <a:schemeClr val="tx1"/>
              </a:solidFill>
              <a:effectLst/>
              <a:latin typeface="Arial" charset="0"/>
            </a:endParaRPr>
          </a:p>
        </p:txBody>
      </p:sp>
      <p:sp>
        <p:nvSpPr>
          <p:cNvPr id="3" name="Fußzeilenplatzhalter 2"/>
          <p:cNvSpPr>
            <a:spLocks noGrp="1"/>
          </p:cNvSpPr>
          <p:nvPr>
            <p:ph type="ftr" sz="quarter" idx="3"/>
          </p:nvPr>
        </p:nvSpPr>
        <p:spPr>
          <a:xfrm>
            <a:off x="709200" y="4954800"/>
            <a:ext cx="6260400" cy="226800"/>
          </a:xfrm>
          <a:effectLst>
            <a:reflection endPos="0" dir="5400000" sy="-100000" algn="bl" rotWithShape="0"/>
          </a:effectLst>
        </p:spPr>
        <p:txBody>
          <a:bodyPr vert="horz" wrap="none" anchor="t"/>
          <a:lstStyle/>
          <a:p>
            <a:pPr eaLnBrk="0" hangingPunct="0"/>
            <a:r>
              <a:rPr lang="en-GB" dirty="0" smtClean="0">
                <a:latin typeface="Arial" panose="020B0604020202020204" pitchFamily="34" charset="0"/>
              </a:rPr>
              <a:t>A new framework for longevity index covers</a:t>
            </a:r>
            <a:endParaRPr lang="en-GB" dirty="0">
              <a:latin typeface="Arial" panose="020B0604020202020204" pitchFamily="34" charset="0"/>
            </a:endParaRPr>
          </a:p>
        </p:txBody>
      </p:sp>
      <p:sp>
        <p:nvSpPr>
          <p:cNvPr id="34" name="Textfeld 16"/>
          <p:cNvSpPr txBox="1">
            <a:spLocks noChangeArrowheads="1"/>
          </p:cNvSpPr>
          <p:nvPr/>
        </p:nvSpPr>
        <p:spPr bwMode="auto">
          <a:xfrm>
            <a:off x="265119" y="1071776"/>
            <a:ext cx="2655201" cy="256500"/>
          </a:xfrm>
          <a:prstGeom prst="rect">
            <a:avLst/>
          </a:prstGeom>
          <a:noFill/>
          <a:ln>
            <a:noFill/>
          </a:ln>
          <a:extLst/>
        </p:spPr>
        <p:txBody>
          <a:bodyPr wrap="square" lIns="90000" tIns="36000" rIns="0" bIns="36000" anchor="ctr" anchorCtr="0">
            <a:noAutofit/>
          </a:bodyPr>
          <a:lstStyle>
            <a:defPPr>
              <a:defRPr lang="de-DE"/>
            </a:defPPr>
            <a:lvl1pPr eaLnBrk="0" hangingPunct="0">
              <a:spcBef>
                <a:spcPts val="350"/>
              </a:spcBef>
              <a:defRPr sz="1400">
                <a:latin typeface="Arial" charset="0"/>
                <a:ea typeface="MS PGothic" pitchFamily="34" charset="-128"/>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fontAlgn="base">
              <a:spcBef>
                <a:spcPct val="0"/>
              </a:spcBef>
              <a:spcAft>
                <a:spcPct val="0"/>
              </a:spcAft>
              <a:defRPr>
                <a:latin typeface="Arial" charset="0"/>
              </a:defRPr>
            </a:lvl6pPr>
            <a:lvl7pPr marL="2971800" indent="-228600" fontAlgn="base">
              <a:spcBef>
                <a:spcPct val="0"/>
              </a:spcBef>
              <a:spcAft>
                <a:spcPct val="0"/>
              </a:spcAft>
              <a:defRPr>
                <a:latin typeface="Arial" charset="0"/>
              </a:defRPr>
            </a:lvl7pPr>
            <a:lvl8pPr marL="3429000" indent="-228600" fontAlgn="base">
              <a:spcBef>
                <a:spcPct val="0"/>
              </a:spcBef>
              <a:spcAft>
                <a:spcPct val="0"/>
              </a:spcAft>
              <a:defRPr>
                <a:latin typeface="Arial" charset="0"/>
              </a:defRPr>
            </a:lvl8pPr>
            <a:lvl9pPr marL="3886200" indent="-228600" fontAlgn="base">
              <a:spcBef>
                <a:spcPct val="0"/>
              </a:spcBef>
              <a:spcAft>
                <a:spcPct val="0"/>
              </a:spcAft>
              <a:defRPr>
                <a:latin typeface="Arial" charset="0"/>
              </a:defRPr>
            </a:lvl9pPr>
          </a:lstStyle>
          <a:p>
            <a:pPr algn="ctr"/>
            <a:r>
              <a:rPr lang="en-GB" altLang="en-US" sz="1600" b="1" dirty="0"/>
              <a:t>Pension </a:t>
            </a:r>
            <a:r>
              <a:rPr lang="en-GB" altLang="en-US" sz="1600" b="1" dirty="0" smtClean="0"/>
              <a:t>scheme</a:t>
            </a:r>
            <a:endParaRPr lang="en-GB" sz="1600" b="1" dirty="0"/>
          </a:p>
        </p:txBody>
      </p:sp>
      <p:sp>
        <p:nvSpPr>
          <p:cNvPr id="5" name="TextBox 4"/>
          <p:cNvSpPr txBox="1"/>
          <p:nvPr>
            <p:custDataLst>
              <p:tags r:id="rId1"/>
            </p:custDataLst>
          </p:nvPr>
        </p:nvSpPr>
        <p:spPr>
          <a:xfrm>
            <a:off x="248019" y="543260"/>
            <a:ext cx="2678618"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GB" sz="1600" smtClean="0">
                <a:solidFill>
                  <a:srgbClr val="005192"/>
                </a:solidFill>
                <a:latin typeface="Arial" panose="020B0604020202020204" pitchFamily="34" charset="0"/>
              </a:rPr>
              <a:t>Who can manage which risk?</a:t>
            </a:r>
            <a:endParaRPr lang="en-US" sz="1600" dirty="0" smtClean="0">
              <a:solidFill>
                <a:srgbClr val="005192"/>
              </a:solidFill>
              <a:latin typeface="Arial" panose="020B0604020202020204" pitchFamily="34" charset="0"/>
            </a:endParaRPr>
          </a:p>
        </p:txBody>
      </p:sp>
      <p:sp>
        <p:nvSpPr>
          <p:cNvPr id="14" name="Titel 1"/>
          <p:cNvSpPr>
            <a:spLocks noGrp="1"/>
          </p:cNvSpPr>
          <p:nvPr>
            <p:ph type="title"/>
          </p:nvPr>
        </p:nvSpPr>
        <p:spPr bwMode="black">
          <a:xfrm>
            <a:off x="248019" y="266040"/>
            <a:ext cx="8551175" cy="338554"/>
          </a:xfrm>
          <a:prstGeom prst="rect">
            <a:avLst/>
          </a:prstGeom>
          <a:noFill/>
          <a:ln w="9525">
            <a:noFill/>
            <a:miter lim="800000"/>
            <a:headEnd/>
            <a:tailEnd/>
          </a:ln>
          <a:effectLst>
            <a:reflection endPos="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Lst>
        </p:spPr>
        <p:txBody>
          <a:bodyPr vert="horz" wrap="none" anchor="t"/>
          <a:lstStyle/>
          <a:p>
            <a:pPr eaLnBrk="0" hangingPunct="0">
              <a:spcAft>
                <a:spcPts val="0"/>
              </a:spcAft>
            </a:pPr>
            <a:r>
              <a:rPr lang="en-GB" kern="1200" smtClean="0"/>
              <a:t>Longevity and mortality risk</a:t>
            </a:r>
            <a:endParaRPr lang="en-GB" kern="1200" dirty="0"/>
          </a:p>
        </p:txBody>
      </p:sp>
      <p:sp>
        <p:nvSpPr>
          <p:cNvPr id="17" name="Text Placeholder 1"/>
          <p:cNvSpPr txBox="1">
            <a:spLocks/>
          </p:cNvSpPr>
          <p:nvPr/>
        </p:nvSpPr>
        <p:spPr>
          <a:xfrm>
            <a:off x="265556" y="4159337"/>
            <a:ext cx="2654764" cy="332666"/>
          </a:xfrm>
          <a:prstGeom prst="rect">
            <a:avLst/>
          </a:prstGeom>
        </p:spPr>
        <p:txBody>
          <a:bodyPr/>
          <a:lstStyle>
            <a:lvl1pPr marL="270000" indent="-270000" algn="l" rtl="0" eaLnBrk="1" fontAlgn="base" hangingPunct="1">
              <a:lnSpc>
                <a:spcPct val="110000"/>
              </a:lnSpc>
              <a:spcBef>
                <a:spcPts val="600"/>
              </a:spcBef>
              <a:spcAft>
                <a:spcPts val="0"/>
              </a:spcAft>
              <a:buClr>
                <a:schemeClr val="accent2"/>
              </a:buClr>
              <a:buSzPct val="80000"/>
              <a:buFont typeface="Wingdings 3" pitchFamily="18" charset="2"/>
              <a:buChar char=""/>
              <a:defRPr sz="160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sz="1400">
                <a:solidFill>
                  <a:schemeClr val="tx1"/>
                </a:solidFill>
                <a:latin typeface="Arial" panose="020B0604020202020204" pitchFamily="34" charset="0"/>
                <a:cs typeface="Arial" panose="020B0604020202020204" pitchFamily="34" charset="0"/>
              </a:defRPr>
            </a:lvl2pPr>
            <a:lvl3pPr marL="658800" indent="-211138" algn="l" rtl="0" eaLnBrk="1" fontAlgn="base" hangingPunct="1">
              <a:lnSpc>
                <a:spcPct val="110000"/>
              </a:lnSpc>
              <a:spcBef>
                <a:spcPts val="600"/>
              </a:spcBef>
              <a:spcAft>
                <a:spcPts val="0"/>
              </a:spcAft>
              <a:buClr>
                <a:schemeClr val="accent2"/>
              </a:buClr>
              <a:buFont typeface="Arial Black" pitchFamily="34" charset="0"/>
              <a:buChar char="−"/>
              <a:defRPr sz="120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sz="1600" b="1" i="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sz="160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pPr marL="342900" indent="-342900"/>
            <a:r>
              <a:rPr lang="en-GB" altLang="en-US" sz="1400" kern="0" dirty="0" smtClean="0"/>
              <a:t>Data </a:t>
            </a:r>
          </a:p>
          <a:p>
            <a:pPr lvl="1"/>
            <a:endParaRPr lang="en-GB" sz="1200" kern="0" dirty="0" smtClean="0"/>
          </a:p>
        </p:txBody>
      </p:sp>
      <p:sp>
        <p:nvSpPr>
          <p:cNvPr id="21" name="Text Placeholder 1"/>
          <p:cNvSpPr txBox="1">
            <a:spLocks/>
          </p:cNvSpPr>
          <p:nvPr/>
        </p:nvSpPr>
        <p:spPr>
          <a:xfrm>
            <a:off x="3235157" y="2849430"/>
            <a:ext cx="2654764" cy="918718"/>
          </a:xfrm>
          <a:prstGeom prst="rect">
            <a:avLst/>
          </a:prstGeom>
        </p:spPr>
        <p:txBody>
          <a:bodyPr/>
          <a:lstStyle>
            <a:lvl1pPr marL="270000" indent="-270000" algn="l" rtl="0" eaLnBrk="1" fontAlgn="base" hangingPunct="1">
              <a:lnSpc>
                <a:spcPct val="110000"/>
              </a:lnSpc>
              <a:spcBef>
                <a:spcPts val="600"/>
              </a:spcBef>
              <a:spcAft>
                <a:spcPts val="0"/>
              </a:spcAft>
              <a:buClr>
                <a:schemeClr val="accent2"/>
              </a:buClr>
              <a:buSzPct val="80000"/>
              <a:buFont typeface="Wingdings 3" pitchFamily="18" charset="2"/>
              <a:buChar char=""/>
              <a:defRPr sz="160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sz="1400">
                <a:solidFill>
                  <a:schemeClr val="tx1"/>
                </a:solidFill>
                <a:latin typeface="Arial" panose="020B0604020202020204" pitchFamily="34" charset="0"/>
                <a:cs typeface="Arial" panose="020B0604020202020204" pitchFamily="34" charset="0"/>
              </a:defRPr>
            </a:lvl2pPr>
            <a:lvl3pPr marL="658800" indent="-211138" algn="l" rtl="0" eaLnBrk="1" fontAlgn="base" hangingPunct="1">
              <a:lnSpc>
                <a:spcPct val="110000"/>
              </a:lnSpc>
              <a:spcBef>
                <a:spcPts val="600"/>
              </a:spcBef>
              <a:spcAft>
                <a:spcPts val="0"/>
              </a:spcAft>
              <a:buClr>
                <a:schemeClr val="accent2"/>
              </a:buClr>
              <a:buFont typeface="Arial Black" pitchFamily="34" charset="0"/>
              <a:buChar char="−"/>
              <a:defRPr sz="120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sz="1600" b="1" i="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sz="160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pPr marL="342900" indent="-342900"/>
            <a:r>
              <a:rPr lang="en-GB" altLang="en-US" sz="1400" kern="0" dirty="0" smtClean="0"/>
              <a:t>Ancillary benefits</a:t>
            </a:r>
          </a:p>
          <a:p>
            <a:pPr marL="525338" lvl="1" indent="-342900"/>
            <a:r>
              <a:rPr lang="en-GB" altLang="en-US" sz="1050" kern="0" dirty="0" smtClean="0"/>
              <a:t>Spouses</a:t>
            </a:r>
          </a:p>
          <a:p>
            <a:pPr marL="525338" lvl="1" indent="-342900"/>
            <a:r>
              <a:rPr lang="en-GB" altLang="en-US" sz="1050" kern="0" dirty="0" smtClean="0"/>
              <a:t>Special benefits</a:t>
            </a:r>
          </a:p>
        </p:txBody>
      </p:sp>
      <p:sp>
        <p:nvSpPr>
          <p:cNvPr id="22" name="Text Placeholder 1"/>
          <p:cNvSpPr txBox="1">
            <a:spLocks/>
          </p:cNvSpPr>
          <p:nvPr/>
        </p:nvSpPr>
        <p:spPr>
          <a:xfrm>
            <a:off x="6294029" y="1423474"/>
            <a:ext cx="2654764" cy="971346"/>
          </a:xfrm>
          <a:prstGeom prst="rect">
            <a:avLst/>
          </a:prstGeom>
        </p:spPr>
        <p:txBody>
          <a:bodyPr/>
          <a:lstStyle>
            <a:lvl1pPr marL="270000" indent="-270000" algn="l" rtl="0" eaLnBrk="1" fontAlgn="base" hangingPunct="1">
              <a:lnSpc>
                <a:spcPct val="110000"/>
              </a:lnSpc>
              <a:spcBef>
                <a:spcPts val="600"/>
              </a:spcBef>
              <a:spcAft>
                <a:spcPts val="0"/>
              </a:spcAft>
              <a:buClr>
                <a:schemeClr val="accent2"/>
              </a:buClr>
              <a:buSzPct val="80000"/>
              <a:buFont typeface="Wingdings 3" pitchFamily="18" charset="2"/>
              <a:buChar char=""/>
              <a:defRPr sz="160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sz="1400">
                <a:solidFill>
                  <a:schemeClr val="tx1"/>
                </a:solidFill>
                <a:latin typeface="Arial" panose="020B0604020202020204" pitchFamily="34" charset="0"/>
                <a:cs typeface="Arial" panose="020B0604020202020204" pitchFamily="34" charset="0"/>
              </a:defRPr>
            </a:lvl2pPr>
            <a:lvl3pPr marL="658800" indent="-211138" algn="l" rtl="0" eaLnBrk="1" fontAlgn="base" hangingPunct="1">
              <a:lnSpc>
                <a:spcPct val="110000"/>
              </a:lnSpc>
              <a:spcBef>
                <a:spcPts val="600"/>
              </a:spcBef>
              <a:spcAft>
                <a:spcPts val="0"/>
              </a:spcAft>
              <a:buClr>
                <a:schemeClr val="accent2"/>
              </a:buClr>
              <a:buFont typeface="Arial Black" pitchFamily="34" charset="0"/>
              <a:buChar char="−"/>
              <a:defRPr sz="120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sz="1600" b="1" i="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sz="160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pPr marL="342900" indent="-342900"/>
            <a:r>
              <a:rPr lang="en-GB" altLang="en-US" sz="1400" kern="0" dirty="0" smtClean="0"/>
              <a:t>Investment risk</a:t>
            </a:r>
          </a:p>
          <a:p>
            <a:pPr marL="525338" lvl="1" indent="-342900"/>
            <a:r>
              <a:rPr lang="en-GB" altLang="en-US" sz="1050" kern="0" dirty="0" smtClean="0"/>
              <a:t>Asset risks</a:t>
            </a:r>
          </a:p>
          <a:p>
            <a:pPr marL="525338" lvl="1" indent="-342900"/>
            <a:r>
              <a:rPr lang="en-GB" altLang="en-US" sz="1050" kern="0" dirty="0" smtClean="0"/>
              <a:t>Inflation (of benefits)</a:t>
            </a:r>
          </a:p>
        </p:txBody>
      </p:sp>
      <p:sp>
        <p:nvSpPr>
          <p:cNvPr id="23" name="Text Placeholder 1"/>
          <p:cNvSpPr txBox="1">
            <a:spLocks/>
          </p:cNvSpPr>
          <p:nvPr/>
        </p:nvSpPr>
        <p:spPr>
          <a:xfrm>
            <a:off x="247824" y="3492002"/>
            <a:ext cx="2654764" cy="410550"/>
          </a:xfrm>
          <a:prstGeom prst="rect">
            <a:avLst/>
          </a:prstGeom>
        </p:spPr>
        <p:txBody>
          <a:bodyPr/>
          <a:lstStyle>
            <a:lvl1pPr marL="270000" indent="-270000" algn="l" rtl="0" eaLnBrk="1" fontAlgn="base" hangingPunct="1">
              <a:lnSpc>
                <a:spcPct val="110000"/>
              </a:lnSpc>
              <a:spcBef>
                <a:spcPts val="600"/>
              </a:spcBef>
              <a:spcAft>
                <a:spcPts val="0"/>
              </a:spcAft>
              <a:buClr>
                <a:schemeClr val="accent2"/>
              </a:buClr>
              <a:buSzPct val="80000"/>
              <a:buFont typeface="Wingdings 3" pitchFamily="18" charset="2"/>
              <a:buChar char=""/>
              <a:defRPr sz="160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sz="1400">
                <a:solidFill>
                  <a:schemeClr val="tx1"/>
                </a:solidFill>
                <a:latin typeface="Arial" panose="020B0604020202020204" pitchFamily="34" charset="0"/>
                <a:cs typeface="Arial" panose="020B0604020202020204" pitchFamily="34" charset="0"/>
              </a:defRPr>
            </a:lvl2pPr>
            <a:lvl3pPr marL="658800" indent="-211138" algn="l" rtl="0" eaLnBrk="1" fontAlgn="base" hangingPunct="1">
              <a:lnSpc>
                <a:spcPct val="110000"/>
              </a:lnSpc>
              <a:spcBef>
                <a:spcPts val="600"/>
              </a:spcBef>
              <a:spcAft>
                <a:spcPts val="0"/>
              </a:spcAft>
              <a:buClr>
                <a:schemeClr val="accent2"/>
              </a:buClr>
              <a:buFont typeface="Arial Black" pitchFamily="34" charset="0"/>
              <a:buChar char="−"/>
              <a:defRPr sz="120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sz="1600" b="1" i="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sz="160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pPr marL="342900" indent="-342900"/>
            <a:r>
              <a:rPr lang="en-GB" altLang="en-US" sz="1400" kern="0" dirty="0" smtClean="0"/>
              <a:t>Regulatory changes </a:t>
            </a:r>
          </a:p>
        </p:txBody>
      </p:sp>
      <p:sp>
        <p:nvSpPr>
          <p:cNvPr id="24" name="Textfeld 16"/>
          <p:cNvSpPr txBox="1">
            <a:spLocks noChangeArrowheads="1"/>
          </p:cNvSpPr>
          <p:nvPr/>
        </p:nvSpPr>
        <p:spPr bwMode="auto">
          <a:xfrm>
            <a:off x="3228011" y="1071776"/>
            <a:ext cx="2655201" cy="256500"/>
          </a:xfrm>
          <a:prstGeom prst="rect">
            <a:avLst/>
          </a:prstGeom>
          <a:noFill/>
          <a:ln>
            <a:noFill/>
          </a:ln>
          <a:extLst/>
        </p:spPr>
        <p:txBody>
          <a:bodyPr wrap="square" lIns="90000" tIns="36000" rIns="0" bIns="36000" anchor="ctr" anchorCtr="0">
            <a:noAutofit/>
          </a:bodyPr>
          <a:lstStyle>
            <a:defPPr>
              <a:defRPr lang="de-DE"/>
            </a:defPPr>
            <a:lvl1pPr eaLnBrk="0" hangingPunct="0">
              <a:spcBef>
                <a:spcPts val="350"/>
              </a:spcBef>
              <a:defRPr sz="1400">
                <a:latin typeface="Arial" charset="0"/>
                <a:ea typeface="MS PGothic" pitchFamily="34" charset="-128"/>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fontAlgn="base">
              <a:spcBef>
                <a:spcPct val="0"/>
              </a:spcBef>
              <a:spcAft>
                <a:spcPct val="0"/>
              </a:spcAft>
              <a:defRPr>
                <a:latin typeface="Arial" charset="0"/>
              </a:defRPr>
            </a:lvl6pPr>
            <a:lvl7pPr marL="2971800" indent="-228600" fontAlgn="base">
              <a:spcBef>
                <a:spcPct val="0"/>
              </a:spcBef>
              <a:spcAft>
                <a:spcPct val="0"/>
              </a:spcAft>
              <a:defRPr>
                <a:latin typeface="Arial" charset="0"/>
              </a:defRPr>
            </a:lvl7pPr>
            <a:lvl8pPr marL="3429000" indent="-228600" fontAlgn="base">
              <a:spcBef>
                <a:spcPct val="0"/>
              </a:spcBef>
              <a:spcAft>
                <a:spcPct val="0"/>
              </a:spcAft>
              <a:defRPr>
                <a:latin typeface="Arial" charset="0"/>
              </a:defRPr>
            </a:lvl8pPr>
            <a:lvl9pPr marL="3886200" indent="-228600" fontAlgn="base">
              <a:spcBef>
                <a:spcPct val="0"/>
              </a:spcBef>
              <a:spcAft>
                <a:spcPct val="0"/>
              </a:spcAft>
              <a:defRPr>
                <a:latin typeface="Arial" charset="0"/>
              </a:defRPr>
            </a:lvl9pPr>
          </a:lstStyle>
          <a:p>
            <a:pPr algn="ctr"/>
            <a:r>
              <a:rPr lang="en-GB" altLang="en-US" sz="1600" b="1" dirty="0" smtClean="0"/>
              <a:t>Insurer / Reinsurer</a:t>
            </a:r>
            <a:endParaRPr lang="en-GB" sz="1600" b="1" dirty="0"/>
          </a:p>
        </p:txBody>
      </p:sp>
      <p:sp>
        <p:nvSpPr>
          <p:cNvPr id="25" name="Textfeld 16"/>
          <p:cNvSpPr txBox="1">
            <a:spLocks noChangeArrowheads="1"/>
          </p:cNvSpPr>
          <p:nvPr/>
        </p:nvSpPr>
        <p:spPr bwMode="auto">
          <a:xfrm>
            <a:off x="6232425" y="1073958"/>
            <a:ext cx="2655201" cy="256500"/>
          </a:xfrm>
          <a:prstGeom prst="rect">
            <a:avLst/>
          </a:prstGeom>
          <a:noFill/>
          <a:ln>
            <a:noFill/>
          </a:ln>
          <a:extLst/>
        </p:spPr>
        <p:txBody>
          <a:bodyPr wrap="square" lIns="90000" tIns="36000" rIns="0" bIns="36000" anchor="ctr" anchorCtr="0">
            <a:noAutofit/>
          </a:bodyPr>
          <a:lstStyle>
            <a:defPPr>
              <a:defRPr lang="de-DE"/>
            </a:defPPr>
            <a:lvl1pPr eaLnBrk="0" hangingPunct="0">
              <a:spcBef>
                <a:spcPts val="350"/>
              </a:spcBef>
              <a:defRPr sz="1400">
                <a:latin typeface="Arial" charset="0"/>
                <a:ea typeface="MS PGothic" pitchFamily="34" charset="-128"/>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fontAlgn="base">
              <a:spcBef>
                <a:spcPct val="0"/>
              </a:spcBef>
              <a:spcAft>
                <a:spcPct val="0"/>
              </a:spcAft>
              <a:defRPr>
                <a:latin typeface="Arial" charset="0"/>
              </a:defRPr>
            </a:lvl6pPr>
            <a:lvl7pPr marL="2971800" indent="-228600" fontAlgn="base">
              <a:spcBef>
                <a:spcPct val="0"/>
              </a:spcBef>
              <a:spcAft>
                <a:spcPct val="0"/>
              </a:spcAft>
              <a:defRPr>
                <a:latin typeface="Arial" charset="0"/>
              </a:defRPr>
            </a:lvl7pPr>
            <a:lvl8pPr marL="3429000" indent="-228600" fontAlgn="base">
              <a:spcBef>
                <a:spcPct val="0"/>
              </a:spcBef>
              <a:spcAft>
                <a:spcPct val="0"/>
              </a:spcAft>
              <a:defRPr>
                <a:latin typeface="Arial" charset="0"/>
              </a:defRPr>
            </a:lvl8pPr>
            <a:lvl9pPr marL="3886200" indent="-228600" fontAlgn="base">
              <a:spcBef>
                <a:spcPct val="0"/>
              </a:spcBef>
              <a:spcAft>
                <a:spcPct val="0"/>
              </a:spcAft>
              <a:defRPr>
                <a:latin typeface="Arial" charset="0"/>
              </a:defRPr>
            </a:lvl9pPr>
          </a:lstStyle>
          <a:p>
            <a:pPr algn="ctr"/>
            <a:r>
              <a:rPr lang="en-GB" altLang="en-US" sz="1600" b="1" dirty="0" smtClean="0"/>
              <a:t>Capital market / Investor</a:t>
            </a:r>
            <a:endParaRPr lang="en-GB" sz="1600" b="1" dirty="0"/>
          </a:p>
        </p:txBody>
      </p:sp>
      <p:sp>
        <p:nvSpPr>
          <p:cNvPr id="26" name="Text Placeholder 1"/>
          <p:cNvSpPr txBox="1">
            <a:spLocks/>
          </p:cNvSpPr>
          <p:nvPr/>
        </p:nvSpPr>
        <p:spPr>
          <a:xfrm>
            <a:off x="3235157" y="1423474"/>
            <a:ext cx="2654764" cy="1273490"/>
          </a:xfrm>
          <a:prstGeom prst="rect">
            <a:avLst/>
          </a:prstGeom>
        </p:spPr>
        <p:txBody>
          <a:bodyPr/>
          <a:lstStyle>
            <a:lvl1pPr marL="270000" indent="-270000" algn="l" rtl="0" eaLnBrk="1" fontAlgn="base" hangingPunct="1">
              <a:lnSpc>
                <a:spcPct val="110000"/>
              </a:lnSpc>
              <a:spcBef>
                <a:spcPts val="600"/>
              </a:spcBef>
              <a:spcAft>
                <a:spcPts val="0"/>
              </a:spcAft>
              <a:buClr>
                <a:schemeClr val="accent2"/>
              </a:buClr>
              <a:buSzPct val="80000"/>
              <a:buFont typeface="Wingdings 3" pitchFamily="18" charset="2"/>
              <a:buChar char=""/>
              <a:defRPr sz="160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sz="1400">
                <a:solidFill>
                  <a:schemeClr val="tx1"/>
                </a:solidFill>
                <a:latin typeface="Arial" panose="020B0604020202020204" pitchFamily="34" charset="0"/>
                <a:cs typeface="Arial" panose="020B0604020202020204" pitchFamily="34" charset="0"/>
              </a:defRPr>
            </a:lvl2pPr>
            <a:lvl3pPr marL="658800" indent="-211138" algn="l" rtl="0" eaLnBrk="1" fontAlgn="base" hangingPunct="1">
              <a:lnSpc>
                <a:spcPct val="110000"/>
              </a:lnSpc>
              <a:spcBef>
                <a:spcPts val="600"/>
              </a:spcBef>
              <a:spcAft>
                <a:spcPts val="0"/>
              </a:spcAft>
              <a:buClr>
                <a:schemeClr val="accent2"/>
              </a:buClr>
              <a:buFont typeface="Arial Black" pitchFamily="34" charset="0"/>
              <a:buChar char="−"/>
              <a:defRPr sz="120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sz="1600" b="1" i="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sz="160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r>
              <a:rPr lang="en-GB" sz="1400" kern="0" dirty="0" smtClean="0"/>
              <a:t>Mortality risk</a:t>
            </a:r>
          </a:p>
          <a:p>
            <a:pPr lvl="1"/>
            <a:r>
              <a:rPr lang="en-GB" sz="1200" kern="0" dirty="0" smtClean="0"/>
              <a:t>Unsystematic</a:t>
            </a:r>
          </a:p>
          <a:p>
            <a:pPr lvl="2"/>
            <a:r>
              <a:rPr lang="en-GB" sz="1000" kern="0" dirty="0" smtClean="0"/>
              <a:t>Level</a:t>
            </a:r>
          </a:p>
          <a:p>
            <a:pPr lvl="2"/>
            <a:r>
              <a:rPr lang="en-GB" sz="1000" kern="0" dirty="0" smtClean="0"/>
              <a:t>Shape</a:t>
            </a:r>
          </a:p>
          <a:p>
            <a:pPr lvl="2"/>
            <a:r>
              <a:rPr lang="en-GB" sz="1000" kern="0" dirty="0" smtClean="0"/>
              <a:t>Stochastic </a:t>
            </a:r>
          </a:p>
          <a:p>
            <a:pPr marL="268288" lvl="1" indent="0">
              <a:buNone/>
            </a:pPr>
            <a:r>
              <a:rPr lang="en-GB" sz="1200" kern="0" dirty="0" smtClean="0"/>
              <a:t> </a:t>
            </a:r>
          </a:p>
        </p:txBody>
      </p:sp>
      <p:sp>
        <p:nvSpPr>
          <p:cNvPr id="27" name="Text Placeholder 1"/>
          <p:cNvSpPr txBox="1">
            <a:spLocks/>
          </p:cNvSpPr>
          <p:nvPr/>
        </p:nvSpPr>
        <p:spPr>
          <a:xfrm>
            <a:off x="6294029" y="2849430"/>
            <a:ext cx="2654764" cy="1160122"/>
          </a:xfrm>
          <a:prstGeom prst="rect">
            <a:avLst/>
          </a:prstGeom>
        </p:spPr>
        <p:txBody>
          <a:bodyPr/>
          <a:lstStyle>
            <a:lvl1pPr marL="270000" indent="-270000" algn="l" rtl="0" eaLnBrk="1" fontAlgn="base" hangingPunct="1">
              <a:lnSpc>
                <a:spcPct val="110000"/>
              </a:lnSpc>
              <a:spcBef>
                <a:spcPts val="600"/>
              </a:spcBef>
              <a:spcAft>
                <a:spcPts val="0"/>
              </a:spcAft>
              <a:buClr>
                <a:schemeClr val="accent2"/>
              </a:buClr>
              <a:buSzPct val="80000"/>
              <a:buFont typeface="Wingdings 3" pitchFamily="18" charset="2"/>
              <a:buChar char=""/>
              <a:defRPr sz="160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sz="1400">
                <a:solidFill>
                  <a:schemeClr val="tx1"/>
                </a:solidFill>
                <a:latin typeface="Arial" panose="020B0604020202020204" pitchFamily="34" charset="0"/>
                <a:cs typeface="Arial" panose="020B0604020202020204" pitchFamily="34" charset="0"/>
              </a:defRPr>
            </a:lvl2pPr>
            <a:lvl3pPr marL="658800" indent="-211138" algn="l" rtl="0" eaLnBrk="1" fontAlgn="base" hangingPunct="1">
              <a:lnSpc>
                <a:spcPct val="110000"/>
              </a:lnSpc>
              <a:spcBef>
                <a:spcPts val="600"/>
              </a:spcBef>
              <a:spcAft>
                <a:spcPts val="0"/>
              </a:spcAft>
              <a:buClr>
                <a:schemeClr val="accent2"/>
              </a:buClr>
              <a:buFont typeface="Arial Black" pitchFamily="34" charset="0"/>
              <a:buChar char="−"/>
              <a:defRPr sz="120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sz="1600" b="1" i="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sz="160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r>
              <a:rPr lang="en-GB" sz="1400" kern="0" dirty="0" smtClean="0"/>
              <a:t>Mortality risk</a:t>
            </a:r>
            <a:r>
              <a:rPr lang="en-GB" sz="1200" kern="0" dirty="0" smtClean="0"/>
              <a:t> </a:t>
            </a:r>
          </a:p>
          <a:p>
            <a:pPr lvl="1"/>
            <a:r>
              <a:rPr lang="en-GB" sz="1200" kern="0" dirty="0" smtClean="0"/>
              <a:t>Systematic</a:t>
            </a:r>
          </a:p>
          <a:p>
            <a:pPr lvl="2"/>
            <a:r>
              <a:rPr lang="en-GB" sz="1000" kern="0" dirty="0" smtClean="0"/>
              <a:t>Improvements</a:t>
            </a:r>
          </a:p>
          <a:p>
            <a:pPr lvl="2"/>
            <a:r>
              <a:rPr lang="en-GB" sz="1000" kern="0" dirty="0" smtClean="0"/>
              <a:t>Seasonality </a:t>
            </a:r>
          </a:p>
        </p:txBody>
      </p:sp>
      <p:sp>
        <p:nvSpPr>
          <p:cNvPr id="37" name="Text Placeholder 1"/>
          <p:cNvSpPr txBox="1">
            <a:spLocks/>
          </p:cNvSpPr>
          <p:nvPr/>
        </p:nvSpPr>
        <p:spPr>
          <a:xfrm>
            <a:off x="247824" y="1423474"/>
            <a:ext cx="1712420" cy="645600"/>
          </a:xfrm>
          <a:prstGeom prst="rect">
            <a:avLst/>
          </a:prstGeom>
        </p:spPr>
        <p:txBody>
          <a:bodyPr/>
          <a:lstStyle>
            <a:lvl1pPr marL="270000" indent="-270000" algn="l" rtl="0" eaLnBrk="1" fontAlgn="base" hangingPunct="1">
              <a:lnSpc>
                <a:spcPct val="110000"/>
              </a:lnSpc>
              <a:spcBef>
                <a:spcPts val="600"/>
              </a:spcBef>
              <a:spcAft>
                <a:spcPts val="0"/>
              </a:spcAft>
              <a:buClr>
                <a:schemeClr val="accent2"/>
              </a:buClr>
              <a:buSzPct val="80000"/>
              <a:buFont typeface="Wingdings 3" pitchFamily="18" charset="2"/>
              <a:buChar char=""/>
              <a:defRPr sz="160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sz="1400">
                <a:solidFill>
                  <a:schemeClr val="tx1"/>
                </a:solidFill>
                <a:latin typeface="Arial" panose="020B0604020202020204" pitchFamily="34" charset="0"/>
                <a:cs typeface="Arial" panose="020B0604020202020204" pitchFamily="34" charset="0"/>
              </a:defRPr>
            </a:lvl2pPr>
            <a:lvl3pPr marL="658800" indent="-211138" algn="l" rtl="0" eaLnBrk="1" fontAlgn="base" hangingPunct="1">
              <a:lnSpc>
                <a:spcPct val="110000"/>
              </a:lnSpc>
              <a:spcBef>
                <a:spcPts val="600"/>
              </a:spcBef>
              <a:spcAft>
                <a:spcPts val="0"/>
              </a:spcAft>
              <a:buClr>
                <a:schemeClr val="accent2"/>
              </a:buClr>
              <a:buFont typeface="Arial Black" pitchFamily="34" charset="0"/>
              <a:buChar char="−"/>
              <a:defRPr sz="120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sz="1600" b="1" i="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sz="160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r>
              <a:rPr lang="en-GB" sz="1400" kern="0" dirty="0" smtClean="0"/>
              <a:t>Mortality risk</a:t>
            </a:r>
          </a:p>
          <a:p>
            <a:pPr lvl="1"/>
            <a:r>
              <a:rPr lang="en-GB" sz="1200" kern="0" dirty="0" smtClean="0"/>
              <a:t>Unsystematic </a:t>
            </a:r>
          </a:p>
        </p:txBody>
      </p:sp>
      <p:sp>
        <p:nvSpPr>
          <p:cNvPr id="36" name="Text Placeholder 1"/>
          <p:cNvSpPr txBox="1">
            <a:spLocks/>
          </p:cNvSpPr>
          <p:nvPr/>
        </p:nvSpPr>
        <p:spPr>
          <a:xfrm>
            <a:off x="247824" y="1423474"/>
            <a:ext cx="1712420" cy="338554"/>
          </a:xfrm>
          <a:prstGeom prst="rect">
            <a:avLst/>
          </a:prstGeom>
        </p:spPr>
        <p:txBody>
          <a:bodyPr/>
          <a:lstStyle>
            <a:lvl1pPr marL="270000" indent="-270000" algn="l" rtl="0" eaLnBrk="1" fontAlgn="base" hangingPunct="1">
              <a:lnSpc>
                <a:spcPct val="110000"/>
              </a:lnSpc>
              <a:spcBef>
                <a:spcPts val="600"/>
              </a:spcBef>
              <a:spcAft>
                <a:spcPts val="0"/>
              </a:spcAft>
              <a:buClr>
                <a:schemeClr val="accent2"/>
              </a:buClr>
              <a:buSzPct val="80000"/>
              <a:buFont typeface="Wingdings 3" pitchFamily="18" charset="2"/>
              <a:buChar char=""/>
              <a:defRPr sz="160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sz="1400">
                <a:solidFill>
                  <a:schemeClr val="tx1"/>
                </a:solidFill>
                <a:latin typeface="Arial" panose="020B0604020202020204" pitchFamily="34" charset="0"/>
                <a:cs typeface="Arial" panose="020B0604020202020204" pitchFamily="34" charset="0"/>
              </a:defRPr>
            </a:lvl2pPr>
            <a:lvl3pPr marL="658800" indent="-211138" algn="l" rtl="0" eaLnBrk="1" fontAlgn="base" hangingPunct="1">
              <a:lnSpc>
                <a:spcPct val="110000"/>
              </a:lnSpc>
              <a:spcBef>
                <a:spcPts val="600"/>
              </a:spcBef>
              <a:spcAft>
                <a:spcPts val="0"/>
              </a:spcAft>
              <a:buClr>
                <a:schemeClr val="accent2"/>
              </a:buClr>
              <a:buFont typeface="Arial Black" pitchFamily="34" charset="0"/>
              <a:buChar char="−"/>
              <a:defRPr sz="120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sz="1600" b="1" i="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sz="160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r>
              <a:rPr lang="en-GB" sz="1400" kern="0" dirty="0" smtClean="0"/>
              <a:t>Mortality risk</a:t>
            </a:r>
          </a:p>
        </p:txBody>
      </p:sp>
      <p:sp>
        <p:nvSpPr>
          <p:cNvPr id="38" name="Text Placeholder 1"/>
          <p:cNvSpPr txBox="1">
            <a:spLocks/>
          </p:cNvSpPr>
          <p:nvPr/>
        </p:nvSpPr>
        <p:spPr>
          <a:xfrm>
            <a:off x="254858" y="1933599"/>
            <a:ext cx="1549030" cy="377750"/>
          </a:xfrm>
          <a:prstGeom prst="rect">
            <a:avLst/>
          </a:prstGeom>
        </p:spPr>
        <p:txBody>
          <a:bodyPr/>
          <a:lstStyle>
            <a:lvl1pPr marL="270000" indent="-270000" algn="l" rtl="0" eaLnBrk="1" fontAlgn="base" hangingPunct="1">
              <a:lnSpc>
                <a:spcPct val="110000"/>
              </a:lnSpc>
              <a:spcBef>
                <a:spcPts val="600"/>
              </a:spcBef>
              <a:spcAft>
                <a:spcPts val="0"/>
              </a:spcAft>
              <a:buClr>
                <a:schemeClr val="accent2"/>
              </a:buClr>
              <a:buSzPct val="80000"/>
              <a:buFont typeface="Wingdings 3" pitchFamily="18" charset="2"/>
              <a:buChar char=""/>
              <a:defRPr sz="160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sz="1400">
                <a:solidFill>
                  <a:schemeClr val="tx1"/>
                </a:solidFill>
                <a:latin typeface="Arial" panose="020B0604020202020204" pitchFamily="34" charset="0"/>
                <a:cs typeface="Arial" panose="020B0604020202020204" pitchFamily="34" charset="0"/>
              </a:defRPr>
            </a:lvl2pPr>
            <a:lvl3pPr marL="658800" indent="-211138" algn="l" rtl="0" eaLnBrk="1" fontAlgn="base" hangingPunct="1">
              <a:lnSpc>
                <a:spcPct val="110000"/>
              </a:lnSpc>
              <a:spcBef>
                <a:spcPts val="600"/>
              </a:spcBef>
              <a:spcAft>
                <a:spcPts val="0"/>
              </a:spcAft>
              <a:buClr>
                <a:schemeClr val="accent2"/>
              </a:buClr>
              <a:buFont typeface="Arial Black" pitchFamily="34" charset="0"/>
              <a:buChar char="−"/>
              <a:defRPr sz="120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sz="1600" b="1" i="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sz="160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pPr lvl="1"/>
            <a:r>
              <a:rPr lang="en-GB" sz="1200" kern="0" dirty="0" smtClean="0"/>
              <a:t>Systematic</a:t>
            </a:r>
          </a:p>
        </p:txBody>
      </p:sp>
      <p:sp>
        <p:nvSpPr>
          <p:cNvPr id="40" name="Text Placeholder 1"/>
          <p:cNvSpPr txBox="1">
            <a:spLocks/>
          </p:cNvSpPr>
          <p:nvPr/>
        </p:nvSpPr>
        <p:spPr>
          <a:xfrm>
            <a:off x="247824" y="2284009"/>
            <a:ext cx="2654764" cy="336757"/>
          </a:xfrm>
          <a:prstGeom prst="rect">
            <a:avLst/>
          </a:prstGeom>
        </p:spPr>
        <p:txBody>
          <a:bodyPr/>
          <a:lstStyle>
            <a:lvl1pPr marL="270000" indent="-270000" algn="l" rtl="0" eaLnBrk="1" fontAlgn="base" hangingPunct="1">
              <a:lnSpc>
                <a:spcPct val="110000"/>
              </a:lnSpc>
              <a:spcBef>
                <a:spcPts val="600"/>
              </a:spcBef>
              <a:spcAft>
                <a:spcPts val="0"/>
              </a:spcAft>
              <a:buClr>
                <a:schemeClr val="accent2"/>
              </a:buClr>
              <a:buSzPct val="80000"/>
              <a:buFont typeface="Wingdings 3" pitchFamily="18" charset="2"/>
              <a:buChar char=""/>
              <a:defRPr sz="160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sz="1400">
                <a:solidFill>
                  <a:schemeClr val="tx1"/>
                </a:solidFill>
                <a:latin typeface="Arial" panose="020B0604020202020204" pitchFamily="34" charset="0"/>
                <a:cs typeface="Arial" panose="020B0604020202020204" pitchFamily="34" charset="0"/>
              </a:defRPr>
            </a:lvl2pPr>
            <a:lvl3pPr marL="658800" indent="-211138" algn="l" rtl="0" eaLnBrk="1" fontAlgn="base" hangingPunct="1">
              <a:lnSpc>
                <a:spcPct val="110000"/>
              </a:lnSpc>
              <a:spcBef>
                <a:spcPts val="600"/>
              </a:spcBef>
              <a:spcAft>
                <a:spcPts val="0"/>
              </a:spcAft>
              <a:buClr>
                <a:schemeClr val="accent2"/>
              </a:buClr>
              <a:buFont typeface="Arial Black" pitchFamily="34" charset="0"/>
              <a:buChar char="−"/>
              <a:defRPr sz="120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sz="1600" b="1" i="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sz="160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pPr marL="342900" indent="-342900"/>
            <a:r>
              <a:rPr lang="en-GB" altLang="en-US" sz="1400" kern="0" dirty="0" smtClean="0"/>
              <a:t>Ancillary benefits</a:t>
            </a:r>
          </a:p>
        </p:txBody>
      </p:sp>
      <p:sp>
        <p:nvSpPr>
          <p:cNvPr id="43" name="Text Placeholder 1"/>
          <p:cNvSpPr txBox="1">
            <a:spLocks/>
          </p:cNvSpPr>
          <p:nvPr/>
        </p:nvSpPr>
        <p:spPr>
          <a:xfrm>
            <a:off x="247824" y="2849430"/>
            <a:ext cx="2654764" cy="413908"/>
          </a:xfrm>
          <a:prstGeom prst="rect">
            <a:avLst/>
          </a:prstGeom>
        </p:spPr>
        <p:txBody>
          <a:bodyPr/>
          <a:lstStyle>
            <a:lvl1pPr marL="270000" indent="-270000" algn="l" rtl="0" eaLnBrk="1" fontAlgn="base" hangingPunct="1">
              <a:lnSpc>
                <a:spcPct val="110000"/>
              </a:lnSpc>
              <a:spcBef>
                <a:spcPts val="600"/>
              </a:spcBef>
              <a:spcAft>
                <a:spcPts val="0"/>
              </a:spcAft>
              <a:buClr>
                <a:schemeClr val="accent2"/>
              </a:buClr>
              <a:buSzPct val="80000"/>
              <a:buFont typeface="Wingdings 3" pitchFamily="18" charset="2"/>
              <a:buChar char=""/>
              <a:defRPr sz="160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sz="1400">
                <a:solidFill>
                  <a:schemeClr val="tx1"/>
                </a:solidFill>
                <a:latin typeface="Arial" panose="020B0604020202020204" pitchFamily="34" charset="0"/>
                <a:cs typeface="Arial" panose="020B0604020202020204" pitchFamily="34" charset="0"/>
              </a:defRPr>
            </a:lvl2pPr>
            <a:lvl3pPr marL="658800" indent="-211138" algn="l" rtl="0" eaLnBrk="1" fontAlgn="base" hangingPunct="1">
              <a:lnSpc>
                <a:spcPct val="110000"/>
              </a:lnSpc>
              <a:spcBef>
                <a:spcPts val="600"/>
              </a:spcBef>
              <a:spcAft>
                <a:spcPts val="0"/>
              </a:spcAft>
              <a:buClr>
                <a:schemeClr val="accent2"/>
              </a:buClr>
              <a:buFont typeface="Arial Black" pitchFamily="34" charset="0"/>
              <a:buChar char="−"/>
              <a:defRPr sz="120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sz="1600" b="1" i="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sz="160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pPr marL="342900" indent="-342900"/>
            <a:r>
              <a:rPr lang="en-GB" altLang="en-US" sz="1400" kern="0" dirty="0" smtClean="0"/>
              <a:t>Investment risk</a:t>
            </a:r>
          </a:p>
        </p:txBody>
      </p:sp>
      <p:sp>
        <p:nvSpPr>
          <p:cNvPr id="2" name="Slide Number Placeholder 1" hidden="1"/>
          <p:cNvSpPr>
            <a:spLocks noGrp="1"/>
          </p:cNvSpPr>
          <p:nvPr>
            <p:ph type="sldNum" sz="quarter" idx="11"/>
          </p:nvPr>
        </p:nvSpPr>
        <p:spPr/>
        <p:txBody>
          <a:bodyPr/>
          <a:lstStyle/>
          <a:p>
            <a:endParaRPr lang="en-GB"/>
          </a:p>
        </p:txBody>
      </p:sp>
      <p:sp>
        <p:nvSpPr>
          <p:cNvPr id="29" name="Fußzeilenplatzhalter 2"/>
          <p:cNvSpPr txBox="1">
            <a:spLocks/>
          </p:cNvSpPr>
          <p:nvPr/>
        </p:nvSpPr>
        <p:spPr>
          <a:xfrm>
            <a:off x="241774" y="4956455"/>
            <a:ext cx="261059" cy="156232"/>
          </a:xfrm>
          <a:prstGeom prst="rect">
            <a:avLst/>
          </a:prstGeom>
          <a:ln>
            <a:noFill/>
          </a:ln>
          <a:effectLst>
            <a:reflection endPos="0" dir="5400000" sy="-100000" algn="bl" rotWithShape="0"/>
          </a:effectLst>
        </p:spPr>
        <p:txBody>
          <a:bodyPr vert="horz" wrap="none" lIns="0" tIns="0" rIns="0" bIns="0" rtlCol="0" anchor="t" anchorCtr="0"/>
          <a:lstStyle>
            <a:defPPr>
              <a:defRPr lang="de-DE"/>
            </a:defPPr>
            <a:lvl1pPr marL="0" algn="l" defTabSz="914400" rtl="0" eaLnBrk="1" latinLnBrk="0" hangingPunct="1">
              <a:defRPr sz="800" kern="1200">
                <a:solidFill>
                  <a:srgbClr val="796E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r>
              <a:rPr lang="en-GB" dirty="0" smtClean="0">
                <a:latin typeface="Arial" panose="020B0604020202020204" pitchFamily="34" charset="0"/>
              </a:rPr>
              <a:t>4</a:t>
            </a:r>
            <a:endParaRPr lang="en-GB" dirty="0">
              <a:latin typeface="Arial" panose="020B0604020202020204" pitchFamily="34" charset="0"/>
            </a:endParaRPr>
          </a:p>
        </p:txBody>
      </p:sp>
    </p:spTree>
    <p:extLst>
      <p:ext uri="{BB962C8B-B14F-4D97-AF65-F5344CB8AC3E}">
        <p14:creationId xmlns:p14="http://schemas.microsoft.com/office/powerpoint/2010/main" val="39978782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2.77778E-7 3.82716E-6 L 0.32622 0.025 " pathEditMode="relative" rAng="0" ptsTypes="AA">
                                      <p:cBhvr>
                                        <p:cTn id="8" dur="1000" fill="hold"/>
                                        <p:tgtEl>
                                          <p:spTgt spid="37"/>
                                        </p:tgtEl>
                                        <p:attrNameLst>
                                          <p:attrName>ppt_x</p:attrName>
                                          <p:attrName>ppt_y</p:attrName>
                                        </p:attrNameLst>
                                      </p:cBhvr>
                                      <p:rCtr x="16302" y="1235"/>
                                    </p:animMotion>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50"/>
                                        <p:tgtEl>
                                          <p:spTgt spid="26"/>
                                        </p:tgtEl>
                                      </p:cBhvr>
                                    </p:animEffect>
                                  </p:childTnLst>
                                </p:cTn>
                              </p:par>
                            </p:childTnLst>
                          </p:cTn>
                        </p:par>
                        <p:par>
                          <p:cTn id="13" fill="hold">
                            <p:stCondLst>
                              <p:cond delay="1250"/>
                            </p:stCondLst>
                            <p:childTnLst>
                              <p:par>
                                <p:cTn id="14" presetID="1" presetClass="exit" presetSubtype="0" fill="hold" grpId="1" nodeType="afterEffect">
                                  <p:stCondLst>
                                    <p:cond delay="0"/>
                                  </p:stCondLst>
                                  <p:childTnLst>
                                    <p:set>
                                      <p:cBhvr>
                                        <p:cTn id="15" dur="1" fill="hold">
                                          <p:stCondLst>
                                            <p:cond delay="0"/>
                                          </p:stCondLst>
                                        </p:cTn>
                                        <p:tgtEl>
                                          <p:spTgt spid="3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2.77778E-7 2.09877E-6 L 0.66094 0.30494 " pathEditMode="relative" rAng="0" ptsTypes="AA">
                                      <p:cBhvr>
                                        <p:cTn id="19" dur="1000" fill="hold"/>
                                        <p:tgtEl>
                                          <p:spTgt spid="36"/>
                                        </p:tgtEl>
                                        <p:attrNameLst>
                                          <p:attrName>ppt_x</p:attrName>
                                          <p:attrName>ppt_y</p:attrName>
                                        </p:attrNameLst>
                                      </p:cBhvr>
                                      <p:rCtr x="33038" y="15247"/>
                                    </p:animMotion>
                                  </p:childTnLst>
                                </p:cTn>
                              </p:par>
                              <p:par>
                                <p:cTn id="20" presetID="42" presetClass="path" presetSubtype="0" accel="50000" decel="50000" fill="hold" grpId="0" nodeType="withEffect">
                                  <p:stCondLst>
                                    <p:cond delay="0"/>
                                  </p:stCondLst>
                                  <p:childTnLst>
                                    <p:animMotion origin="layout" path="M 1.38778E-17 -4.32099E-6 L 0.66024 0.26019 " pathEditMode="relative" rAng="0" ptsTypes="AA">
                                      <p:cBhvr>
                                        <p:cTn id="21" dur="1000" fill="hold"/>
                                        <p:tgtEl>
                                          <p:spTgt spid="38"/>
                                        </p:tgtEl>
                                        <p:attrNameLst>
                                          <p:attrName>ppt_x</p:attrName>
                                          <p:attrName>ppt_y</p:attrName>
                                        </p:attrNameLst>
                                      </p:cBhvr>
                                      <p:rCtr x="33003" y="12994"/>
                                    </p:animMotion>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250"/>
                                        <p:tgtEl>
                                          <p:spTgt spid="27"/>
                                        </p:tgtEl>
                                      </p:cBhvr>
                                    </p:animEffect>
                                  </p:childTnLst>
                                </p:cTn>
                              </p:par>
                            </p:childTnLst>
                          </p:cTn>
                        </p:par>
                        <p:par>
                          <p:cTn id="26" fill="hold">
                            <p:stCondLst>
                              <p:cond delay="1250"/>
                            </p:stCondLst>
                            <p:childTnLst>
                              <p:par>
                                <p:cTn id="27" presetID="1" presetClass="exit" presetSubtype="0" fill="hold" grpId="1" nodeType="afterEffect">
                                  <p:stCondLst>
                                    <p:cond delay="0"/>
                                  </p:stCondLst>
                                  <p:childTnLst>
                                    <p:set>
                                      <p:cBhvr>
                                        <p:cTn id="28" dur="1" fill="hold">
                                          <p:stCondLst>
                                            <p:cond delay="0"/>
                                          </p:stCondLst>
                                        </p:cTn>
                                        <p:tgtEl>
                                          <p:spTgt spid="3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2.22222E-6 -1.85185E-6 L 0.32622 0.13889 " pathEditMode="relative" rAng="0" ptsTypes="AA">
                                      <p:cBhvr>
                                        <p:cTn id="34" dur="1000" fill="hold"/>
                                        <p:tgtEl>
                                          <p:spTgt spid="40"/>
                                        </p:tgtEl>
                                        <p:attrNameLst>
                                          <p:attrName>ppt_x</p:attrName>
                                          <p:attrName>ppt_y</p:attrName>
                                        </p:attrNameLst>
                                      </p:cBhvr>
                                      <p:rCtr x="16302" y="6944"/>
                                    </p:animMotion>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250"/>
                                        <p:tgtEl>
                                          <p:spTgt spid="21"/>
                                        </p:tgtEl>
                                      </p:cBhvr>
                                    </p:animEffect>
                                  </p:childTnLst>
                                </p:cTn>
                              </p:par>
                            </p:childTnLst>
                          </p:cTn>
                        </p:par>
                        <p:par>
                          <p:cTn id="39" fill="hold">
                            <p:stCondLst>
                              <p:cond delay="1250"/>
                            </p:stCondLst>
                            <p:childTnLst>
                              <p:par>
                                <p:cTn id="40" presetID="1" presetClass="exit" presetSubtype="0" fill="hold" grpId="1" nodeType="afterEffect">
                                  <p:stCondLst>
                                    <p:cond delay="0"/>
                                  </p:stCondLst>
                                  <p:childTnLst>
                                    <p:set>
                                      <p:cBhvr>
                                        <p:cTn id="41" dur="1" fill="hold">
                                          <p:stCondLst>
                                            <p:cond delay="0"/>
                                          </p:stCondLst>
                                        </p:cTn>
                                        <p:tgtEl>
                                          <p:spTgt spid="4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0" nodeType="clickEffect">
                                  <p:stCondLst>
                                    <p:cond delay="0"/>
                                  </p:stCondLst>
                                  <p:childTnLst>
                                    <p:animMotion origin="layout" path="M -2.22222E-6 4.19753E-6 L 0.66146 -0.25278 " pathEditMode="relative" rAng="0" ptsTypes="AA">
                                      <p:cBhvr>
                                        <p:cTn id="45" dur="1000" fill="hold"/>
                                        <p:tgtEl>
                                          <p:spTgt spid="43"/>
                                        </p:tgtEl>
                                        <p:attrNameLst>
                                          <p:attrName>ppt_x</p:attrName>
                                          <p:attrName>ppt_y</p:attrName>
                                        </p:attrNameLst>
                                      </p:cBhvr>
                                      <p:rCtr x="33073" y="-12654"/>
                                    </p:animMotion>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250"/>
                                        <p:tgtEl>
                                          <p:spTgt spid="22"/>
                                        </p:tgtEl>
                                      </p:cBhvr>
                                    </p:animEffect>
                                  </p:childTnLst>
                                </p:cTn>
                              </p:par>
                            </p:childTnLst>
                          </p:cTn>
                        </p:par>
                        <p:par>
                          <p:cTn id="50" fill="hold">
                            <p:stCondLst>
                              <p:cond delay="1250"/>
                            </p:stCondLst>
                            <p:childTnLst>
                              <p:par>
                                <p:cTn id="51" presetID="1" presetClass="exit" presetSubtype="0" fill="hold" grpId="1" nodeType="afterEffect">
                                  <p:stCondLst>
                                    <p:cond delay="0"/>
                                  </p:stCondLst>
                                  <p:childTnLst>
                                    <p:set>
                                      <p:cBhvr>
                                        <p:cTn id="52" dur="1" fill="hold">
                                          <p:stCondLst>
                                            <p:cond delay="0"/>
                                          </p:stCondLst>
                                        </p:cTn>
                                        <p:tgtEl>
                                          <p:spTgt spid="4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0" nodeType="clickEffect">
                                  <p:stCondLst>
                                    <p:cond delay="0"/>
                                  </p:stCondLst>
                                  <p:childTnLst>
                                    <p:animMotion origin="layout" path="M -2.22222E-6 2.83951E-6 L -0.00017 -0.37747 " pathEditMode="relative" rAng="0" ptsTypes="AA">
                                      <p:cBhvr>
                                        <p:cTn id="56" dur="1000" fill="hold"/>
                                        <p:tgtEl>
                                          <p:spTgt spid="23"/>
                                        </p:tgtEl>
                                        <p:attrNameLst>
                                          <p:attrName>ppt_x</p:attrName>
                                          <p:attrName>ppt_y</p:attrName>
                                        </p:attrNameLst>
                                      </p:cBhvr>
                                      <p:rCtr x="-17" y="-18889"/>
                                    </p:animMotion>
                                  </p:childTnLst>
                                </p:cTn>
                              </p:par>
                              <p:par>
                                <p:cTn id="57" presetID="42" presetClass="path" presetSubtype="0" accel="50000" decel="50000" fill="hold" grpId="0" nodeType="withEffect">
                                  <p:stCondLst>
                                    <p:cond delay="0"/>
                                  </p:stCondLst>
                                  <p:childTnLst>
                                    <p:animMotion origin="layout" path="M -1.94444E-6 6.17284E-7 L -1.94444E-6 -0.23025 " pathEditMode="relative" rAng="0" ptsTypes="AA">
                                      <p:cBhvr>
                                        <p:cTn id="58" dur="1000" fill="hold"/>
                                        <p:tgtEl>
                                          <p:spTgt spid="17"/>
                                        </p:tgtEl>
                                        <p:attrNameLst>
                                          <p:attrName>ppt_x</p:attrName>
                                          <p:attrName>ppt_y</p:attrName>
                                        </p:attrNameLst>
                                      </p:cBhvr>
                                      <p:rCtr x="0" y="-115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P spid="23" grpId="0"/>
      <p:bldP spid="26" grpId="0"/>
      <p:bldP spid="27" grpId="0"/>
      <p:bldP spid="37" grpId="0"/>
      <p:bldP spid="37" grpId="1"/>
      <p:bldP spid="36" grpId="0"/>
      <p:bldP spid="36" grpId="1"/>
      <p:bldP spid="36" grpId="2"/>
      <p:bldP spid="38" grpId="0"/>
      <p:bldP spid="38" grpId="1"/>
      <p:bldP spid="40" grpId="0"/>
      <p:bldP spid="40" grpId="1"/>
      <p:bldP spid="43" grpId="0"/>
      <p:bldP spid="4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46685" y="1012500"/>
            <a:ext cx="8820150" cy="3441968"/>
          </a:xfrm>
        </p:spPr>
        <p:txBody>
          <a:bodyPr/>
          <a:lstStyle/>
          <a:p>
            <a:pPr>
              <a:spcBef>
                <a:spcPts val="1800"/>
              </a:spcBef>
            </a:pPr>
            <a:r>
              <a:rPr lang="en-GB" dirty="0"/>
              <a:t>Insurance-linked </a:t>
            </a:r>
            <a:r>
              <a:rPr lang="en-GB" dirty="0" smtClean="0"/>
              <a:t>securities (ILS) </a:t>
            </a:r>
            <a:r>
              <a:rPr lang="en-GB" dirty="0"/>
              <a:t>are financial instruments whose values are primarily driven by insurance and/or reinsurance loss events</a:t>
            </a:r>
          </a:p>
          <a:p>
            <a:pPr>
              <a:spcBef>
                <a:spcPts val="1800"/>
              </a:spcBef>
            </a:pPr>
            <a:r>
              <a:rPr lang="en-GB" dirty="0"/>
              <a:t>In the narrow sense ILS can be understood as securities whose interest and principal payments are determined by the frequency and/or severity of insurance or reinsurance loss </a:t>
            </a:r>
            <a:r>
              <a:rPr lang="en-GB" dirty="0" smtClean="0"/>
              <a:t>events</a:t>
            </a:r>
            <a:br>
              <a:rPr lang="en-GB" dirty="0" smtClean="0"/>
            </a:br>
            <a:endParaRPr lang="en-GB" dirty="0"/>
          </a:p>
          <a:p>
            <a:pPr>
              <a:spcBef>
                <a:spcPts val="200"/>
              </a:spcBef>
            </a:pPr>
            <a:r>
              <a:rPr lang="en-US" dirty="0" smtClean="0"/>
              <a:t>ILS involves actuarial structuring, which </a:t>
            </a:r>
            <a:r>
              <a:rPr lang="en-US" dirty="0"/>
              <a:t>comprises</a:t>
            </a:r>
          </a:p>
          <a:p>
            <a:pPr lvl="1"/>
            <a:r>
              <a:rPr lang="en-US" dirty="0"/>
              <a:t>Developing </a:t>
            </a:r>
            <a:r>
              <a:rPr lang="en-US" dirty="0" smtClean="0"/>
              <a:t>concepts </a:t>
            </a:r>
            <a:r>
              <a:rPr lang="en-US" dirty="0"/>
              <a:t>how to reach the required </a:t>
            </a:r>
            <a:r>
              <a:rPr lang="en-US" dirty="0" smtClean="0"/>
              <a:t>solution for the risk transfer and capital release</a:t>
            </a:r>
            <a:endParaRPr lang="en-US" dirty="0"/>
          </a:p>
          <a:p>
            <a:pPr lvl="1"/>
            <a:r>
              <a:rPr lang="en-US" dirty="0"/>
              <a:t>Translating </a:t>
            </a:r>
            <a:r>
              <a:rPr lang="en-US" dirty="0" smtClean="0"/>
              <a:t>these </a:t>
            </a:r>
            <a:r>
              <a:rPr lang="en-US" dirty="0"/>
              <a:t>ideas </a:t>
            </a:r>
            <a:r>
              <a:rPr lang="en-US" dirty="0" smtClean="0"/>
              <a:t>into </a:t>
            </a:r>
            <a:r>
              <a:rPr lang="en-US" dirty="0"/>
              <a:t>a legal documentation, often ISDA </a:t>
            </a:r>
            <a:r>
              <a:rPr lang="en-US" dirty="0" smtClean="0"/>
              <a:t>based swaps </a:t>
            </a:r>
            <a:r>
              <a:rPr lang="en-US" dirty="0"/>
              <a:t>but also RI </a:t>
            </a:r>
            <a:r>
              <a:rPr lang="en-US" dirty="0" smtClean="0"/>
              <a:t>treaties</a:t>
            </a:r>
            <a:endParaRPr lang="en-US" dirty="0"/>
          </a:p>
          <a:p>
            <a:pPr lvl="1"/>
            <a:r>
              <a:rPr lang="en-US" dirty="0"/>
              <a:t>Discussing </a:t>
            </a:r>
            <a:r>
              <a:rPr lang="en-US" dirty="0" smtClean="0"/>
              <a:t>the </a:t>
            </a:r>
            <a:r>
              <a:rPr lang="en-US" dirty="0"/>
              <a:t>draft with </a:t>
            </a:r>
            <a:r>
              <a:rPr lang="en-US" dirty="0" smtClean="0"/>
              <a:t>parties </a:t>
            </a:r>
            <a:r>
              <a:rPr lang="en-US" dirty="0"/>
              <a:t>and </a:t>
            </a:r>
            <a:r>
              <a:rPr lang="en-US" dirty="0" smtClean="0"/>
              <a:t>moderate the placement process with capital market investors</a:t>
            </a:r>
            <a:endParaRPr lang="en-US" dirty="0"/>
          </a:p>
          <a:p>
            <a:endParaRPr lang="en-GB" dirty="0" smtClean="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GB" kern="1200" smtClean="0"/>
              <a:t>Longevity and mortality risk</a:t>
            </a:r>
            <a:endParaRPr lang="en-GB" kern="1200" dirty="0"/>
          </a:p>
        </p:txBody>
      </p:sp>
      <p:sp>
        <p:nvSpPr>
          <p:cNvPr id="4" name="TextBox 3"/>
          <p:cNvSpPr txBox="1"/>
          <p:nvPr>
            <p:custDataLst>
              <p:tags r:id="rId1"/>
            </p:custDataLst>
          </p:nvPr>
        </p:nvSpPr>
        <p:spPr>
          <a:xfrm>
            <a:off x="248019" y="543260"/>
            <a:ext cx="2775183"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GB" sz="1600" smtClean="0">
                <a:solidFill>
                  <a:srgbClr val="005192"/>
                </a:solidFill>
                <a:latin typeface="Arial" panose="020B0604020202020204" pitchFamily="34" charset="0"/>
              </a:rPr>
              <a:t>Transfer through ILS solutions</a:t>
            </a:r>
            <a:endParaRPr lang="en-GB" sz="1600" dirty="0"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a:xfrm>
            <a:off x="709200" y="4954800"/>
            <a:ext cx="6260400" cy="226800"/>
          </a:xfrm>
          <a:effectLst>
            <a:reflection endPos="0" dir="5400000" sy="-100000" algn="bl" rotWithShape="0"/>
          </a:effectLst>
        </p:spPr>
        <p:txBody>
          <a:bodyPr vert="horz" wrap="none" anchor="t"/>
          <a:lstStyle/>
          <a:p>
            <a:pPr eaLnBrk="0" hangingPunct="0"/>
            <a:r>
              <a:rPr lang="en-GB" smtClean="0">
                <a:latin typeface="Arial" panose="020B0604020202020204" pitchFamily="34" charset="0"/>
              </a:rPr>
              <a:t>A new framework for longevity index covers</a:t>
            </a:r>
            <a:endParaRPr lang="en-GB">
              <a:latin typeface="Arial" panose="020B0604020202020204" pitchFamily="34" charset="0"/>
            </a:endParaRPr>
          </a:p>
        </p:txBody>
      </p:sp>
      <p:sp>
        <p:nvSpPr>
          <p:cNvPr id="7" name="Slide Number Placeholder 6" hidden="1"/>
          <p:cNvSpPr>
            <a:spLocks noGrp="1"/>
          </p:cNvSpPr>
          <p:nvPr>
            <p:ph type="sldNum" sz="quarter" idx="11"/>
          </p:nvPr>
        </p:nvSpPr>
        <p:spPr/>
        <p:txBody>
          <a:bodyPr/>
          <a:lstStyle/>
          <a:p>
            <a:endParaRPr lang="en-GB"/>
          </a:p>
        </p:txBody>
      </p:sp>
      <p:sp>
        <p:nvSpPr>
          <p:cNvPr id="8" name="Fußzeilenplatzhalter 2"/>
          <p:cNvSpPr txBox="1">
            <a:spLocks/>
          </p:cNvSpPr>
          <p:nvPr/>
        </p:nvSpPr>
        <p:spPr>
          <a:xfrm>
            <a:off x="241774" y="4956455"/>
            <a:ext cx="261059" cy="156232"/>
          </a:xfrm>
          <a:prstGeom prst="rect">
            <a:avLst/>
          </a:prstGeom>
          <a:ln>
            <a:noFill/>
          </a:ln>
          <a:effectLst>
            <a:reflection endPos="0" dir="5400000" sy="-100000" algn="bl" rotWithShape="0"/>
          </a:effectLst>
        </p:spPr>
        <p:txBody>
          <a:bodyPr vert="horz" wrap="none" lIns="0" tIns="0" rIns="0" bIns="0" rtlCol="0" anchor="t" anchorCtr="0"/>
          <a:lstStyle>
            <a:defPPr>
              <a:defRPr lang="de-DE"/>
            </a:defPPr>
            <a:lvl1pPr marL="0" algn="l" defTabSz="914400" rtl="0" eaLnBrk="1" latinLnBrk="0" hangingPunct="1">
              <a:defRPr sz="800" kern="1200">
                <a:solidFill>
                  <a:srgbClr val="796E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r>
              <a:rPr lang="en-GB" dirty="0" smtClean="0">
                <a:latin typeface="Arial" panose="020B0604020202020204" pitchFamily="34" charset="0"/>
              </a:rPr>
              <a:t>5</a:t>
            </a:r>
            <a:endParaRPr lang="en-GB" dirty="0">
              <a:latin typeface="Arial" panose="020B0604020202020204" pitchFamily="34" charset="0"/>
            </a:endParaRPr>
          </a:p>
        </p:txBody>
      </p:sp>
    </p:spTree>
    <p:extLst>
      <p:ext uri="{BB962C8B-B14F-4D97-AF65-F5344CB8AC3E}">
        <p14:creationId xmlns:p14="http://schemas.microsoft.com/office/powerpoint/2010/main" val="110357677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46685" y="1012500"/>
            <a:ext cx="8820150" cy="3985706"/>
          </a:xfrm>
        </p:spPr>
        <p:txBody>
          <a:bodyPr/>
          <a:lstStyle/>
          <a:p>
            <a:r>
              <a:rPr lang="en-GB" dirty="0" smtClean="0"/>
              <a:t>Extreme mortality </a:t>
            </a:r>
          </a:p>
          <a:p>
            <a:pPr lvl="1"/>
            <a:r>
              <a:rPr lang="en-GB" dirty="0"/>
              <a:t>Hannover </a:t>
            </a:r>
            <a:r>
              <a:rPr lang="en-GB" dirty="0" err="1" smtClean="0"/>
              <a:t>Re’s</a:t>
            </a:r>
            <a:r>
              <a:rPr lang="en-GB" dirty="0" smtClean="0"/>
              <a:t> extreme mortality swap based on an index of publicly available mortality data covering the book of Hannover Re</a:t>
            </a:r>
          </a:p>
          <a:p>
            <a:pPr lvl="1"/>
            <a:r>
              <a:rPr lang="en-GB" dirty="0" smtClean="0"/>
              <a:t>Concept was developed in 2013 and since then annual placements took place</a:t>
            </a:r>
          </a:p>
          <a:p>
            <a:pPr lvl="1"/>
            <a:r>
              <a:rPr lang="en-GB" dirty="0" smtClean="0"/>
              <a:t>Private placement with a notional of roughly USD 280 </a:t>
            </a:r>
            <a:r>
              <a:rPr lang="en-GB" dirty="0" err="1" smtClean="0"/>
              <a:t>mn</a:t>
            </a:r>
            <a:endParaRPr lang="en-GB" dirty="0" smtClean="0"/>
          </a:p>
          <a:p>
            <a:pPr lvl="1"/>
            <a:r>
              <a:rPr lang="en-GB" dirty="0" smtClean="0"/>
              <a:t>Fully placed in the ILS market </a:t>
            </a:r>
          </a:p>
          <a:p>
            <a:r>
              <a:rPr lang="en-GB" dirty="0" smtClean="0"/>
              <a:t>Longevity risk</a:t>
            </a:r>
          </a:p>
          <a:p>
            <a:pPr lvl="1"/>
            <a:r>
              <a:rPr lang="en-GB" dirty="0"/>
              <a:t>Hannover </a:t>
            </a:r>
            <a:r>
              <a:rPr lang="en-GB" dirty="0" err="1" smtClean="0"/>
              <a:t>Re’s</a:t>
            </a:r>
            <a:r>
              <a:rPr lang="en-GB" dirty="0" smtClean="0"/>
              <a:t> index cover with NN for annuity liabilities (notional EUR 100 </a:t>
            </a:r>
            <a:r>
              <a:rPr lang="en-GB" dirty="0" err="1" smtClean="0"/>
              <a:t>mn</a:t>
            </a:r>
            <a:r>
              <a:rPr lang="en-GB" dirty="0" smtClean="0"/>
              <a:t>)</a:t>
            </a:r>
          </a:p>
          <a:p>
            <a:r>
              <a:rPr lang="en-GB" dirty="0" smtClean="0"/>
              <a:t>Transfer of mortality risk in embedded value / value in force transactions</a:t>
            </a:r>
          </a:p>
          <a:p>
            <a:pPr lvl="1"/>
            <a:r>
              <a:rPr lang="en-GB" dirty="0" smtClean="0"/>
              <a:t>Several financing transactions were structured by Hannover Re and (partially) transferred to the capital markets</a:t>
            </a:r>
          </a:p>
          <a:p>
            <a:pPr lvl="1"/>
            <a:endParaRPr lang="en-GB" dirty="0" smtClean="0"/>
          </a:p>
          <a:p>
            <a:endParaRPr lang="en-GB" dirty="0" smtClean="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GB" kern="1200" smtClean="0"/>
              <a:t>Longevity and mortality risk</a:t>
            </a:r>
            <a:endParaRPr lang="en-GB" kern="1200" dirty="0"/>
          </a:p>
        </p:txBody>
      </p:sp>
      <p:sp>
        <p:nvSpPr>
          <p:cNvPr id="4" name="TextBox 3"/>
          <p:cNvSpPr txBox="1"/>
          <p:nvPr>
            <p:custDataLst>
              <p:tags r:id="rId1"/>
            </p:custDataLst>
          </p:nvPr>
        </p:nvSpPr>
        <p:spPr>
          <a:xfrm>
            <a:off x="248019" y="543260"/>
            <a:ext cx="4094069"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GB" sz="1600" smtClean="0">
                <a:solidFill>
                  <a:srgbClr val="005192"/>
                </a:solidFill>
                <a:latin typeface="Arial" panose="020B0604020202020204" pitchFamily="34" charset="0"/>
              </a:rPr>
              <a:t>Examples of ILS solutions from Hannover Re</a:t>
            </a:r>
            <a:endParaRPr lang="en-GB" sz="1600" dirty="0"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a:xfrm>
            <a:off x="709200" y="4954800"/>
            <a:ext cx="6260400" cy="226800"/>
          </a:xfrm>
          <a:effectLst>
            <a:reflection endPos="0" dir="5400000" sy="-100000" algn="bl" rotWithShape="0"/>
          </a:effectLst>
        </p:spPr>
        <p:txBody>
          <a:bodyPr vert="horz" wrap="none" anchor="t"/>
          <a:lstStyle/>
          <a:p>
            <a:pPr eaLnBrk="0" hangingPunct="0"/>
            <a:r>
              <a:rPr lang="en-GB" smtClean="0">
                <a:latin typeface="Arial" panose="020B0604020202020204" pitchFamily="34" charset="0"/>
              </a:rPr>
              <a:t>A new framework for longevity index covers</a:t>
            </a:r>
            <a:endParaRPr lang="en-GB">
              <a:latin typeface="Arial" panose="020B0604020202020204" pitchFamily="34" charset="0"/>
            </a:endParaRPr>
          </a:p>
        </p:txBody>
      </p:sp>
      <p:sp>
        <p:nvSpPr>
          <p:cNvPr id="7" name="Slide Number Placeholder 6" hidden="1"/>
          <p:cNvSpPr>
            <a:spLocks noGrp="1"/>
          </p:cNvSpPr>
          <p:nvPr>
            <p:ph type="sldNum" sz="quarter" idx="11"/>
          </p:nvPr>
        </p:nvSpPr>
        <p:spPr/>
        <p:txBody>
          <a:bodyPr/>
          <a:lstStyle/>
          <a:p>
            <a:endParaRPr lang="en-GB"/>
          </a:p>
        </p:txBody>
      </p:sp>
      <p:sp>
        <p:nvSpPr>
          <p:cNvPr id="8" name="Fußzeilenplatzhalter 2"/>
          <p:cNvSpPr txBox="1">
            <a:spLocks/>
          </p:cNvSpPr>
          <p:nvPr/>
        </p:nvSpPr>
        <p:spPr>
          <a:xfrm>
            <a:off x="241774" y="4956455"/>
            <a:ext cx="261059" cy="156232"/>
          </a:xfrm>
          <a:prstGeom prst="rect">
            <a:avLst/>
          </a:prstGeom>
          <a:ln>
            <a:noFill/>
          </a:ln>
          <a:effectLst>
            <a:reflection endPos="0" dir="5400000" sy="-100000" algn="bl" rotWithShape="0"/>
          </a:effectLst>
        </p:spPr>
        <p:txBody>
          <a:bodyPr vert="horz" wrap="none" lIns="0" tIns="0" rIns="0" bIns="0" rtlCol="0" anchor="t" anchorCtr="0"/>
          <a:lstStyle>
            <a:defPPr>
              <a:defRPr lang="de-DE"/>
            </a:defPPr>
            <a:lvl1pPr marL="0" algn="l" defTabSz="914400" rtl="0" eaLnBrk="1" latinLnBrk="0" hangingPunct="1">
              <a:defRPr sz="800" kern="1200">
                <a:solidFill>
                  <a:srgbClr val="796E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r>
              <a:rPr lang="en-GB" dirty="0" smtClean="0">
                <a:latin typeface="Arial" panose="020B0604020202020204" pitchFamily="34" charset="0"/>
              </a:rPr>
              <a:t>6</a:t>
            </a:r>
            <a:endParaRPr lang="en-GB" dirty="0">
              <a:latin typeface="Arial" panose="020B0604020202020204" pitchFamily="34" charset="0"/>
            </a:endParaRPr>
          </a:p>
        </p:txBody>
      </p:sp>
    </p:spTree>
    <p:extLst>
      <p:ext uri="{BB962C8B-B14F-4D97-AF65-F5344CB8AC3E}">
        <p14:creationId xmlns:p14="http://schemas.microsoft.com/office/powerpoint/2010/main" val="384720456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Overview</a:t>
            </a:r>
            <a:endParaRPr lang="en-GB" dirty="0"/>
          </a:p>
        </p:txBody>
      </p:sp>
      <p:sp>
        <p:nvSpPr>
          <p:cNvPr id="5" name="Text Placeholder 1"/>
          <p:cNvSpPr txBox="1">
            <a:spLocks/>
          </p:cNvSpPr>
          <p:nvPr/>
        </p:nvSpPr>
        <p:spPr>
          <a:xfrm>
            <a:off x="151590" y="1622474"/>
            <a:ext cx="8820150" cy="3048001"/>
          </a:xfrm>
          <a:prstGeom prst="rect">
            <a:avLst/>
          </a:prstGeom>
        </p:spPr>
        <p:txBody>
          <a:bodyPr/>
          <a:lstStyle>
            <a:lvl1pPr marL="270000" indent="-270000" algn="l" rtl="0" eaLnBrk="1" fontAlgn="base" hangingPunct="1">
              <a:lnSpc>
                <a:spcPct val="110000"/>
              </a:lnSpc>
              <a:spcBef>
                <a:spcPts val="600"/>
              </a:spcBef>
              <a:spcAft>
                <a:spcPts val="0"/>
              </a:spcAft>
              <a:buClr>
                <a:schemeClr val="accent2"/>
              </a:buClr>
              <a:buSzPct val="80000"/>
              <a:buFont typeface="Wingdings 3" pitchFamily="18" charset="2"/>
              <a:buChar char=""/>
              <a:defRPr sz="1600">
                <a:solidFill>
                  <a:schemeClr val="tx1"/>
                </a:solidFill>
                <a:latin typeface="Arial" panose="020B0604020202020204" pitchFamily="34" charset="0"/>
                <a:ea typeface="+mn-ea"/>
                <a:cs typeface="Arial" panose="020B0604020202020204" pitchFamily="34" charset="0"/>
              </a:defRPr>
            </a:lvl1pPr>
            <a:lvl2pPr marL="452438" indent="-184150" algn="l" rtl="0" eaLnBrk="1" fontAlgn="base" hangingPunct="1">
              <a:lnSpc>
                <a:spcPct val="110000"/>
              </a:lnSpc>
              <a:spcBef>
                <a:spcPts val="600"/>
              </a:spcBef>
              <a:spcAft>
                <a:spcPts val="0"/>
              </a:spcAft>
              <a:buClr>
                <a:schemeClr val="accent2"/>
              </a:buClr>
              <a:buSzPct val="120000"/>
              <a:buFont typeface="Arial" pitchFamily="34" charset="0"/>
              <a:buChar char="•"/>
              <a:defRPr sz="1400">
                <a:solidFill>
                  <a:schemeClr val="tx1"/>
                </a:solidFill>
                <a:latin typeface="Arial" panose="020B0604020202020204" pitchFamily="34" charset="0"/>
                <a:cs typeface="Arial" panose="020B0604020202020204" pitchFamily="34" charset="0"/>
              </a:defRPr>
            </a:lvl2pPr>
            <a:lvl3pPr marL="658800" indent="-211138" algn="l" rtl="0" eaLnBrk="1" fontAlgn="base" hangingPunct="1">
              <a:lnSpc>
                <a:spcPct val="110000"/>
              </a:lnSpc>
              <a:spcBef>
                <a:spcPts val="600"/>
              </a:spcBef>
              <a:spcAft>
                <a:spcPts val="0"/>
              </a:spcAft>
              <a:buClr>
                <a:schemeClr val="accent2"/>
              </a:buClr>
              <a:buFont typeface="Arial Black" pitchFamily="34" charset="0"/>
              <a:buChar char="−"/>
              <a:defRPr sz="1200">
                <a:solidFill>
                  <a:schemeClr val="tx1"/>
                </a:solidFill>
                <a:latin typeface="Arial" panose="020B0604020202020204" pitchFamily="34" charset="0"/>
                <a:cs typeface="Arial" panose="020B0604020202020204" pitchFamily="34" charset="0"/>
              </a:defRPr>
            </a:lvl3pPr>
            <a:lvl4pPr marL="0" indent="0" algn="l" rtl="0" eaLnBrk="1" fontAlgn="base" hangingPunct="1">
              <a:lnSpc>
                <a:spcPct val="110000"/>
              </a:lnSpc>
              <a:spcBef>
                <a:spcPts val="600"/>
              </a:spcBef>
              <a:spcAft>
                <a:spcPts val="0"/>
              </a:spcAft>
              <a:buClr>
                <a:schemeClr val="accent2"/>
              </a:buClr>
              <a:buFont typeface="Arial" charset="0"/>
              <a:buNone/>
              <a:defRPr sz="1600" b="1" i="0">
                <a:solidFill>
                  <a:schemeClr val="tx1"/>
                </a:solidFill>
                <a:latin typeface="Arial" panose="020B0604020202020204" pitchFamily="34" charset="0"/>
                <a:cs typeface="Arial" panose="020B0604020202020204" pitchFamily="34" charset="0"/>
              </a:defRPr>
            </a:lvl4pPr>
            <a:lvl5pPr marL="0" indent="0" algn="l" rtl="0" eaLnBrk="1" fontAlgn="base" hangingPunct="1">
              <a:lnSpc>
                <a:spcPct val="110000"/>
              </a:lnSpc>
              <a:spcBef>
                <a:spcPts val="600"/>
              </a:spcBef>
              <a:spcAft>
                <a:spcPts val="0"/>
              </a:spcAft>
              <a:buClr>
                <a:schemeClr val="accent2"/>
              </a:buClr>
              <a:buFont typeface="Arial" charset="0"/>
              <a:buNone/>
              <a:defRPr sz="1600">
                <a:solidFill>
                  <a:schemeClr val="tx1"/>
                </a:solidFill>
                <a:latin typeface="Arial" panose="020B0604020202020204" pitchFamily="34" charset="0"/>
                <a:cs typeface="Arial" panose="020B0604020202020204" pitchFamily="34" charset="0"/>
              </a:defRPr>
            </a:lvl5pPr>
            <a:lvl6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6pPr>
            <a:lvl7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7pPr>
            <a:lvl8pPr marL="0" indent="0" algn="l" rtl="0" eaLnBrk="1" fontAlgn="base" hangingPunct="1">
              <a:lnSpc>
                <a:spcPct val="100000"/>
              </a:lnSpc>
              <a:spcBef>
                <a:spcPts val="2000"/>
              </a:spcBef>
              <a:spcAft>
                <a:spcPts val="0"/>
              </a:spcAft>
              <a:buClr>
                <a:schemeClr val="folHlink"/>
              </a:buClr>
              <a:buFont typeface="Arial" charset="0"/>
              <a:buNone/>
              <a:defRPr sz="1800">
                <a:solidFill>
                  <a:schemeClr val="tx1"/>
                </a:solidFill>
                <a:latin typeface="+mn-lt"/>
              </a:defRPr>
            </a:lvl8pPr>
            <a:lvl9pPr marL="0" indent="0" algn="l" rtl="0" eaLnBrk="1" fontAlgn="base" hangingPunct="1">
              <a:lnSpc>
                <a:spcPct val="100000"/>
              </a:lnSpc>
              <a:spcBef>
                <a:spcPts val="2000"/>
              </a:spcBef>
              <a:spcAft>
                <a:spcPct val="0"/>
              </a:spcAft>
              <a:buClr>
                <a:schemeClr val="folHlink"/>
              </a:buClr>
              <a:buFont typeface="Arial" charset="0"/>
              <a:buNone/>
              <a:defRPr sz="1800">
                <a:solidFill>
                  <a:schemeClr val="tx1"/>
                </a:solidFill>
                <a:latin typeface="+mn-lt"/>
              </a:defRPr>
            </a:lvl9pPr>
          </a:lstStyle>
          <a:p>
            <a:r>
              <a:rPr lang="en-GB" kern="0" dirty="0" smtClean="0"/>
              <a:t>Longevity and mortality risk</a:t>
            </a:r>
          </a:p>
          <a:p>
            <a:endParaRPr lang="en-GB" kern="0" dirty="0"/>
          </a:p>
          <a:p>
            <a:r>
              <a:rPr lang="en-GB" b="1" kern="0" dirty="0" smtClean="0"/>
              <a:t>Framework for index cover</a:t>
            </a:r>
          </a:p>
          <a:p>
            <a:endParaRPr lang="en-GB" kern="0" dirty="0"/>
          </a:p>
          <a:p>
            <a:r>
              <a:rPr lang="en-GB" kern="0" dirty="0" smtClean="0"/>
              <a:t>New structure: Weighted covers</a:t>
            </a:r>
            <a:endParaRPr lang="en-GB" kern="0" dirty="0"/>
          </a:p>
        </p:txBody>
      </p:sp>
    </p:spTree>
    <p:extLst>
      <p:ext uri="{BB962C8B-B14F-4D97-AF65-F5344CB8AC3E}">
        <p14:creationId xmlns:p14="http://schemas.microsoft.com/office/powerpoint/2010/main" val="302095015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46685" y="1012500"/>
            <a:ext cx="7823200" cy="3477875"/>
          </a:xfrm>
        </p:spPr>
        <p:txBody>
          <a:bodyPr/>
          <a:lstStyle/>
          <a:p>
            <a:r>
              <a:rPr lang="en-GB" dirty="0" smtClean="0"/>
              <a:t>Issue bond / derivative with return linked to </a:t>
            </a:r>
            <a:r>
              <a:rPr lang="en-GB" b="1" dirty="0" smtClean="0"/>
              <a:t>mortality improvements </a:t>
            </a:r>
          </a:p>
          <a:p>
            <a:r>
              <a:rPr lang="en-GB" b="1" dirty="0" smtClean="0"/>
              <a:t>Building block </a:t>
            </a:r>
            <a:r>
              <a:rPr lang="en-GB" dirty="0" smtClean="0"/>
              <a:t>approach: Select cohort bands</a:t>
            </a:r>
          </a:p>
          <a:p>
            <a:r>
              <a:rPr lang="en-GB" dirty="0" smtClean="0"/>
              <a:t>Transfer </a:t>
            </a:r>
            <a:r>
              <a:rPr lang="en-GB" b="1" dirty="0" smtClean="0"/>
              <a:t>systematic mortality trend risk</a:t>
            </a:r>
          </a:p>
          <a:p>
            <a:pPr lvl="1"/>
            <a:r>
              <a:rPr lang="en-GB" dirty="0" smtClean="0"/>
              <a:t>Changes in country specific health system </a:t>
            </a:r>
          </a:p>
          <a:p>
            <a:pPr lvl="2"/>
            <a:r>
              <a:rPr lang="en-GB" dirty="0" smtClean="0"/>
              <a:t>e.g. times of austerity </a:t>
            </a:r>
          </a:p>
          <a:p>
            <a:pPr lvl="1"/>
            <a:r>
              <a:rPr lang="en-GB" dirty="0" smtClean="0"/>
              <a:t>Disruptive medical progress</a:t>
            </a:r>
          </a:p>
          <a:p>
            <a:pPr lvl="1"/>
            <a:r>
              <a:rPr lang="en-GB" dirty="0" smtClean="0"/>
              <a:t>Population wide lifestyle changes</a:t>
            </a:r>
          </a:p>
          <a:p>
            <a:r>
              <a:rPr lang="en-GB" dirty="0" smtClean="0"/>
              <a:t>Public data source</a:t>
            </a:r>
          </a:p>
          <a:p>
            <a:pPr lvl="1"/>
            <a:r>
              <a:rPr lang="en-GB" dirty="0" smtClean="0"/>
              <a:t>Office for National Statistics (ONS)</a:t>
            </a:r>
          </a:p>
          <a:p>
            <a:pPr lvl="1"/>
            <a:r>
              <a:rPr lang="en-GB" dirty="0"/>
              <a:t>Life &amp; Longevity Markets Association (LLMA</a:t>
            </a:r>
            <a:r>
              <a:rPr lang="en-GB" dirty="0" smtClean="0"/>
              <a:t>)</a:t>
            </a:r>
          </a:p>
          <a:p>
            <a:pPr lvl="1"/>
            <a:r>
              <a:rPr lang="en-GB" dirty="0" smtClean="0"/>
              <a:t>Human Mortality Database (HMD)</a:t>
            </a:r>
            <a:endParaRPr lang="en-GB"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GB" kern="1200" smtClean="0"/>
              <a:t>Framework for index cover</a:t>
            </a:r>
            <a:endParaRPr lang="en-GB" kern="1200" dirty="0"/>
          </a:p>
        </p:txBody>
      </p:sp>
      <p:sp>
        <p:nvSpPr>
          <p:cNvPr id="4" name="TextBox 3"/>
          <p:cNvSpPr txBox="1"/>
          <p:nvPr>
            <p:custDataLst>
              <p:tags r:id="rId1"/>
            </p:custDataLst>
          </p:nvPr>
        </p:nvSpPr>
        <p:spPr>
          <a:xfrm>
            <a:off x="248019" y="543260"/>
            <a:ext cx="854401"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GB" sz="1600" smtClean="0">
                <a:solidFill>
                  <a:srgbClr val="005192"/>
                </a:solidFill>
                <a:latin typeface="Arial" panose="020B0604020202020204" pitchFamily="34" charset="0"/>
              </a:rPr>
              <a:t>Overview</a:t>
            </a:r>
            <a:endParaRPr lang="en-GB" sz="1600" dirty="0" err="1"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a:xfrm>
            <a:off x="709200" y="4954800"/>
            <a:ext cx="6260400" cy="226800"/>
          </a:xfrm>
          <a:effectLst>
            <a:reflection endPos="0" dir="5400000" sy="-100000" algn="bl" rotWithShape="0"/>
          </a:effectLst>
        </p:spPr>
        <p:txBody>
          <a:bodyPr vert="horz" wrap="none" anchor="t"/>
          <a:lstStyle/>
          <a:p>
            <a:pPr eaLnBrk="0" hangingPunct="0"/>
            <a:r>
              <a:rPr lang="en-GB" smtClean="0">
                <a:latin typeface="Arial" panose="020B0604020202020204" pitchFamily="34" charset="0"/>
              </a:rPr>
              <a:t>A new framework for longevity index covers</a:t>
            </a:r>
            <a:endParaRPr lang="en-GB">
              <a:latin typeface="Arial" panose="020B0604020202020204" pitchFamily="34" charset="0"/>
            </a:endParaRPr>
          </a:p>
        </p:txBody>
      </p:sp>
      <p:sp>
        <p:nvSpPr>
          <p:cNvPr id="7" name="Slide Number Placeholder 6" hidden="1"/>
          <p:cNvSpPr>
            <a:spLocks noGrp="1"/>
          </p:cNvSpPr>
          <p:nvPr>
            <p:ph type="sldNum" sz="quarter" idx="11"/>
          </p:nvPr>
        </p:nvSpPr>
        <p:spPr/>
        <p:txBody>
          <a:bodyPr/>
          <a:lstStyle/>
          <a:p>
            <a:endParaRPr lang="en-GB"/>
          </a:p>
        </p:txBody>
      </p:sp>
      <p:sp>
        <p:nvSpPr>
          <p:cNvPr id="8" name="Fußzeilenplatzhalter 2"/>
          <p:cNvSpPr txBox="1">
            <a:spLocks/>
          </p:cNvSpPr>
          <p:nvPr/>
        </p:nvSpPr>
        <p:spPr>
          <a:xfrm>
            <a:off x="241774" y="4956455"/>
            <a:ext cx="261059" cy="156232"/>
          </a:xfrm>
          <a:prstGeom prst="rect">
            <a:avLst/>
          </a:prstGeom>
          <a:ln>
            <a:noFill/>
          </a:ln>
          <a:effectLst>
            <a:reflection endPos="0" dir="5400000" sy="-100000" algn="bl" rotWithShape="0"/>
          </a:effectLst>
        </p:spPr>
        <p:txBody>
          <a:bodyPr vert="horz" wrap="none" lIns="0" tIns="0" rIns="0" bIns="0" rtlCol="0" anchor="t" anchorCtr="0"/>
          <a:lstStyle>
            <a:defPPr>
              <a:defRPr lang="de-DE"/>
            </a:defPPr>
            <a:lvl1pPr marL="0" algn="l" defTabSz="914400" rtl="0" eaLnBrk="1" latinLnBrk="0" hangingPunct="1">
              <a:defRPr sz="800" kern="1200">
                <a:solidFill>
                  <a:srgbClr val="796E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r>
              <a:rPr lang="en-GB" dirty="0" smtClean="0">
                <a:latin typeface="Arial" panose="020B0604020202020204" pitchFamily="34" charset="0"/>
              </a:rPr>
              <a:t>8</a:t>
            </a:r>
            <a:endParaRPr lang="en-GB" dirty="0">
              <a:latin typeface="Arial" panose="020B0604020202020204" pitchFamily="34" charset="0"/>
            </a:endParaRPr>
          </a:p>
        </p:txBody>
      </p:sp>
    </p:spTree>
    <p:extLst>
      <p:ext uri="{BB962C8B-B14F-4D97-AF65-F5344CB8AC3E}">
        <p14:creationId xmlns:p14="http://schemas.microsoft.com/office/powerpoint/2010/main" val="118238260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46685" y="1012500"/>
            <a:ext cx="7823200" cy="3719993"/>
          </a:xfrm>
        </p:spPr>
        <p:txBody>
          <a:bodyPr/>
          <a:lstStyle/>
          <a:p>
            <a:pPr>
              <a:lnSpc>
                <a:spcPct val="100000"/>
              </a:lnSpc>
              <a:spcBef>
                <a:spcPts val="400"/>
              </a:spcBef>
            </a:pPr>
            <a:r>
              <a:rPr lang="en-GB" dirty="0" smtClean="0"/>
              <a:t>ISDA based OTC Swap paying quarterly a risk premium as fixed leg</a:t>
            </a:r>
          </a:p>
          <a:p>
            <a:pPr>
              <a:lnSpc>
                <a:spcPct val="100000"/>
              </a:lnSpc>
              <a:spcBef>
                <a:spcPts val="400"/>
              </a:spcBef>
            </a:pPr>
            <a:endParaRPr lang="en-GB" dirty="0"/>
          </a:p>
          <a:p>
            <a:pPr>
              <a:lnSpc>
                <a:spcPct val="100000"/>
              </a:lnSpc>
              <a:spcBef>
                <a:spcPts val="400"/>
              </a:spcBef>
            </a:pPr>
            <a:r>
              <a:rPr lang="en-GB" dirty="0" smtClean="0"/>
              <a:t>Duration of 5/10 years with a potential pay-out only at the end of the transaction</a:t>
            </a:r>
          </a:p>
          <a:p>
            <a:pPr lvl="1"/>
            <a:r>
              <a:rPr lang="en-GB" dirty="0"/>
              <a:t>Calculation of </a:t>
            </a:r>
            <a:r>
              <a:rPr lang="en-GB" dirty="0" smtClean="0"/>
              <a:t>pay-out </a:t>
            </a:r>
            <a:r>
              <a:rPr lang="en-GB" dirty="0"/>
              <a:t>based on publicly available data and </a:t>
            </a:r>
            <a:r>
              <a:rPr lang="en-GB" dirty="0" smtClean="0"/>
              <a:t>a simple </a:t>
            </a:r>
            <a:r>
              <a:rPr lang="en-GB" dirty="0"/>
              <a:t>pre-determined calculation </a:t>
            </a:r>
            <a:r>
              <a:rPr lang="en-GB" dirty="0" smtClean="0"/>
              <a:t>algorithm</a:t>
            </a:r>
          </a:p>
          <a:p>
            <a:pPr lvl="1">
              <a:lnSpc>
                <a:spcPct val="100000"/>
              </a:lnSpc>
              <a:spcBef>
                <a:spcPts val="400"/>
              </a:spcBef>
            </a:pPr>
            <a:endParaRPr lang="en-GB" dirty="0"/>
          </a:p>
          <a:p>
            <a:pPr>
              <a:lnSpc>
                <a:spcPct val="100000"/>
              </a:lnSpc>
              <a:spcBef>
                <a:spcPts val="400"/>
              </a:spcBef>
            </a:pPr>
            <a:r>
              <a:rPr lang="en-GB" dirty="0" smtClean="0"/>
              <a:t>Envisaged annualized expected loss of around 5%</a:t>
            </a:r>
          </a:p>
          <a:p>
            <a:pPr>
              <a:lnSpc>
                <a:spcPct val="100000"/>
              </a:lnSpc>
              <a:spcBef>
                <a:spcPts val="400"/>
              </a:spcBef>
            </a:pPr>
            <a:endParaRPr lang="en-GB" dirty="0"/>
          </a:p>
          <a:p>
            <a:pPr>
              <a:spcBef>
                <a:spcPts val="400"/>
              </a:spcBef>
            </a:pPr>
            <a:r>
              <a:rPr lang="en-GB" dirty="0" smtClean="0"/>
              <a:t>Partial collateralisation at the beginning which will move according to the development of the underlying risk </a:t>
            </a:r>
          </a:p>
          <a:p>
            <a:pPr lvl="1">
              <a:lnSpc>
                <a:spcPct val="100000"/>
              </a:lnSpc>
            </a:pPr>
            <a:r>
              <a:rPr lang="en-GB" dirty="0" smtClean="0"/>
              <a:t>Margin calls at annual calculation dates are possible</a:t>
            </a:r>
          </a:p>
          <a:p>
            <a:pPr lvl="1">
              <a:lnSpc>
                <a:spcPct val="100000"/>
              </a:lnSpc>
              <a:spcBef>
                <a:spcPts val="400"/>
              </a:spcBef>
            </a:pPr>
            <a:endParaRPr lang="en-GB" dirty="0"/>
          </a:p>
          <a:p>
            <a:pPr lvl="1"/>
            <a:endParaRPr lang="en-GB" dirty="0"/>
          </a:p>
        </p:txBody>
      </p:sp>
      <p:sp>
        <p:nvSpPr>
          <p:cNvPr id="3" name="Title 2"/>
          <p:cNvSpPr>
            <a:spLocks noGrp="1"/>
          </p:cNvSpPr>
          <p:nvPr>
            <p:ph type="title"/>
          </p:nvPr>
        </p:nvSpPr>
        <p:spPr>
          <a:xfrm>
            <a:off x="248019" y="266040"/>
            <a:ext cx="8551175" cy="338554"/>
          </a:xfrm>
          <a:effectLst>
            <a:reflection endPos="0" dir="5400000" sy="-100000" algn="bl" rotWithShape="0"/>
          </a:effectLst>
        </p:spPr>
        <p:txBody>
          <a:bodyPr vert="horz" wrap="none" anchor="t"/>
          <a:lstStyle/>
          <a:p>
            <a:pPr eaLnBrk="0" hangingPunct="0">
              <a:spcAft>
                <a:spcPts val="0"/>
              </a:spcAft>
            </a:pPr>
            <a:r>
              <a:rPr lang="en-GB" kern="1200" smtClean="0"/>
              <a:t>Framework for index cover</a:t>
            </a:r>
            <a:endParaRPr lang="en-GB" kern="1200" dirty="0"/>
          </a:p>
        </p:txBody>
      </p:sp>
      <p:sp>
        <p:nvSpPr>
          <p:cNvPr id="4" name="TextBox 3"/>
          <p:cNvSpPr txBox="1"/>
          <p:nvPr>
            <p:custDataLst>
              <p:tags r:id="rId1"/>
            </p:custDataLst>
          </p:nvPr>
        </p:nvSpPr>
        <p:spPr>
          <a:xfrm>
            <a:off x="248019" y="543260"/>
            <a:ext cx="2196883" cy="246221"/>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chemeClr val="accent2"/>
              </a:buClr>
            </a:pPr>
            <a:r>
              <a:rPr lang="en-GB" sz="1600" smtClean="0">
                <a:solidFill>
                  <a:srgbClr val="005192"/>
                </a:solidFill>
                <a:latin typeface="Arial" panose="020B0604020202020204" pitchFamily="34" charset="0"/>
              </a:rPr>
              <a:t>Example of basic terms</a:t>
            </a:r>
            <a:endParaRPr lang="en-GB" sz="1600" dirty="0" smtClean="0">
              <a:solidFill>
                <a:srgbClr val="005192"/>
              </a:solidFill>
              <a:latin typeface="Arial" panose="020B0604020202020204" pitchFamily="34" charset="0"/>
            </a:endParaRPr>
          </a:p>
        </p:txBody>
      </p:sp>
      <p:sp>
        <p:nvSpPr>
          <p:cNvPr id="5" name="Footer Placeholder 4"/>
          <p:cNvSpPr>
            <a:spLocks noGrp="1"/>
          </p:cNvSpPr>
          <p:nvPr>
            <p:ph type="ftr" sz="quarter" idx="3"/>
          </p:nvPr>
        </p:nvSpPr>
        <p:spPr>
          <a:xfrm>
            <a:off x="709200" y="4954800"/>
            <a:ext cx="6260400" cy="226800"/>
          </a:xfrm>
          <a:effectLst>
            <a:reflection endPos="0" dir="5400000" sy="-100000" algn="bl" rotWithShape="0"/>
          </a:effectLst>
        </p:spPr>
        <p:txBody>
          <a:bodyPr vert="horz" wrap="none" anchor="t"/>
          <a:lstStyle/>
          <a:p>
            <a:pPr eaLnBrk="0" hangingPunct="0"/>
            <a:r>
              <a:rPr lang="en-GB" smtClean="0">
                <a:latin typeface="Arial" panose="020B0604020202020204" pitchFamily="34" charset="0"/>
              </a:rPr>
              <a:t>A new framework for longevity index covers</a:t>
            </a:r>
            <a:endParaRPr lang="en-GB">
              <a:latin typeface="Arial" panose="020B0604020202020204" pitchFamily="34" charset="0"/>
            </a:endParaRPr>
          </a:p>
        </p:txBody>
      </p:sp>
      <p:sp>
        <p:nvSpPr>
          <p:cNvPr id="7" name="Slide Number Placeholder 6" hidden="1"/>
          <p:cNvSpPr>
            <a:spLocks noGrp="1"/>
          </p:cNvSpPr>
          <p:nvPr>
            <p:ph type="sldNum" sz="quarter" idx="11"/>
          </p:nvPr>
        </p:nvSpPr>
        <p:spPr/>
        <p:txBody>
          <a:bodyPr/>
          <a:lstStyle/>
          <a:p>
            <a:endParaRPr lang="en-GB"/>
          </a:p>
        </p:txBody>
      </p:sp>
      <p:sp>
        <p:nvSpPr>
          <p:cNvPr id="8" name="Fußzeilenplatzhalter 2"/>
          <p:cNvSpPr txBox="1">
            <a:spLocks/>
          </p:cNvSpPr>
          <p:nvPr/>
        </p:nvSpPr>
        <p:spPr>
          <a:xfrm>
            <a:off x="241774" y="4956455"/>
            <a:ext cx="261059" cy="156232"/>
          </a:xfrm>
          <a:prstGeom prst="rect">
            <a:avLst/>
          </a:prstGeom>
          <a:ln>
            <a:noFill/>
          </a:ln>
          <a:effectLst>
            <a:reflection endPos="0" dir="5400000" sy="-100000" algn="bl" rotWithShape="0"/>
          </a:effectLst>
        </p:spPr>
        <p:txBody>
          <a:bodyPr vert="horz" wrap="none" lIns="0" tIns="0" rIns="0" bIns="0" rtlCol="0" anchor="t" anchorCtr="0"/>
          <a:lstStyle>
            <a:defPPr>
              <a:defRPr lang="de-DE"/>
            </a:defPPr>
            <a:lvl1pPr marL="0" algn="l" defTabSz="914400" rtl="0" eaLnBrk="1" latinLnBrk="0" hangingPunct="1">
              <a:defRPr sz="800" kern="1200">
                <a:solidFill>
                  <a:srgbClr val="796E6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0" hangingPunct="0"/>
            <a:r>
              <a:rPr lang="en-GB" dirty="0" smtClean="0">
                <a:latin typeface="Arial" panose="020B0604020202020204" pitchFamily="34" charset="0"/>
              </a:rPr>
              <a:t>9</a:t>
            </a:r>
            <a:endParaRPr lang="en-GB" dirty="0">
              <a:latin typeface="Arial" panose="020B0604020202020204" pitchFamily="34" charset="0"/>
            </a:endParaRPr>
          </a:p>
        </p:txBody>
      </p:sp>
    </p:spTree>
    <p:extLst>
      <p:ext uri="{BB962C8B-B14F-4D97-AF65-F5344CB8AC3E}">
        <p14:creationId xmlns:p14="http://schemas.microsoft.com/office/powerpoint/2010/main" val="3113391977"/>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7"/>
  <p:tag name="HR2012" val="Y"/>
  <p:tag name="16TO9" val="Y"/>
</p:tagLst>
</file>

<file path=ppt/tags/tag10.xml><?xml version="1.0" encoding="utf-8"?>
<p:tagLst xmlns:a="http://schemas.openxmlformats.org/drawingml/2006/main" xmlns:r="http://schemas.openxmlformats.org/officeDocument/2006/relationships" xmlns:p="http://schemas.openxmlformats.org/presentationml/2006/main">
  <p:tag name="VCT-BODYINDENTATION" val="0;0;0;0;0;0;0;0;0;0;"/>
  <p:tag name="VCT-BULLETVISIBILITY" val="L "/>
  <p:tag name="THINKCELLSHAPEDONOTDELETE" val="pLQi.loF2.UydVFJU9GQiy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vhDSqheRS0.Nu5Nkga7TE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STYLE" val="VCT_Marker"/>
  <p:tag name="DATE" val="08.12.2009 11:55:33"/>
  <p:tag name="VCTMASTER" val="1_Hannover_Rueck"/>
  <p:tag name="VCTLAYOUT" val="title"/>
  <p:tag name="VCTORDER" val="1"/>
  <p:tag name="THINKCELLSHAPEDONOTDELETE" val="pUEKM_A3LHkmB8B.RWdGrgw"/>
</p:tagLst>
</file>

<file path=ppt/tags/tag2.xml><?xml version="1.0" encoding="utf-8"?>
<p:tagLst xmlns:a="http://schemas.openxmlformats.org/drawingml/2006/main" xmlns:r="http://schemas.openxmlformats.org/officeDocument/2006/relationships" xmlns:p="http://schemas.openxmlformats.org/presentationml/2006/main">
  <p:tag name="STYLE" val="VCT_Marker"/>
  <p:tag name="DATE" val="08.12.2009 11:55:33"/>
  <p:tag name="VCTMASTER" val="1_Hannover_Rueck"/>
  <p:tag name="VCTORDER" val="1"/>
</p:tagLst>
</file>

<file path=ppt/tags/tag20.xml><?xml version="1.0" encoding="utf-8"?>
<p:tagLst xmlns:a="http://schemas.openxmlformats.org/drawingml/2006/main" xmlns:r="http://schemas.openxmlformats.org/officeDocument/2006/relationships" xmlns:p="http://schemas.openxmlformats.org/presentationml/2006/main">
  <p:tag name="STYLE" val="VCT_Backup"/>
  <p:tag name="DATE" val="16.12.2009 18:01:28"/>
  <p:tag name="PLACEHFMT" val="3"/>
  <p:tag name="VCT-BODYINDENTATION" val="0;0;0;0;0;0;0;0;0;0;"/>
  <p:tag name="VCT-BULLETVISIBILITY" val="L "/>
  <p:tag name="THINKCELLSHAPEDONOTDELETE" val="p.SuRrp_H2UOLy81YJ4CUjQ"/>
</p:tagLst>
</file>

<file path=ppt/tags/tag21.xml><?xml version="1.0" encoding="utf-8"?>
<p:tagLst xmlns:a="http://schemas.openxmlformats.org/drawingml/2006/main" xmlns:r="http://schemas.openxmlformats.org/officeDocument/2006/relationships" xmlns:p="http://schemas.openxmlformats.org/presentationml/2006/main">
  <p:tag name="STYLE" val="VCT_Backup"/>
  <p:tag name="DATE" val="16.12.2009 18:01:28"/>
  <p:tag name="PLACEHFMT" val="4"/>
  <p:tag name="VCT-BODYINDENTATION" val="0;0;27,125;27,125;49,75;49,75;108;108;144;144;"/>
  <p:tag name="VCT-BULLETVISIBILITY" val="L "/>
  <p:tag name="THINKCELLSHAPEDONOTDELETE" val="pIhGwqNsRpE6lN.aeNXnpn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VCT-BODYINDENTATION" val="0;0;0;0;0;0;0;0;0;0;"/>
  <p:tag name="VCT-BULLETVISIBILITY" val="L "/>
  <p:tag name="THINKCELLSHAPEDONOTDELETE" val="pLQi.loF2.UydVFJU9GQiy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vhDSqheRS0.Nu5Nkga7TE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27.xml><?xml version="1.0" encoding="utf-8"?>
<p:tagLst xmlns:a="http://schemas.openxmlformats.org/drawingml/2006/main" xmlns:r="http://schemas.openxmlformats.org/officeDocument/2006/relationships" xmlns:p="http://schemas.openxmlformats.org/presentationml/2006/main">
  <p:tag name="HR2012_TITLE_AUTHOR_DEPT1" val="Y"/>
</p:tagLst>
</file>

<file path=ppt/tags/tag28.xml><?xml version="1.0" encoding="utf-8"?>
<p:tagLst xmlns:a="http://schemas.openxmlformats.org/drawingml/2006/main" xmlns:r="http://schemas.openxmlformats.org/officeDocument/2006/relationships" xmlns:p="http://schemas.openxmlformats.org/presentationml/2006/main">
  <p:tag name="HR2012_TITLE_AUTHOR_DEPT2" val="Y"/>
</p:tagLst>
</file>

<file path=ppt/tags/tag29.xml><?xml version="1.0" encoding="utf-8"?>
<p:tagLst xmlns:a="http://schemas.openxmlformats.org/drawingml/2006/main" xmlns:r="http://schemas.openxmlformats.org/officeDocument/2006/relationships" xmlns:p="http://schemas.openxmlformats.org/presentationml/2006/main">
  <p:tag name="HR2012_TITLE_AUTHOR_DEPT3" val="Y"/>
</p:tagLst>
</file>

<file path=ppt/tags/tag3.xml><?xml version="1.0" encoding="utf-8"?>
<p:tagLst xmlns:a="http://schemas.openxmlformats.org/drawingml/2006/main" xmlns:r="http://schemas.openxmlformats.org/officeDocument/2006/relationships" xmlns:p="http://schemas.openxmlformats.org/presentationml/2006/main">
  <p:tag name="#FOOTER_SEP" val="Y"/>
</p:tagLst>
</file>

<file path=ppt/tags/tag30.xml><?xml version="1.0" encoding="utf-8"?>
<p:tagLst xmlns:a="http://schemas.openxmlformats.org/drawingml/2006/main" xmlns:r="http://schemas.openxmlformats.org/officeDocument/2006/relationships" xmlns:p="http://schemas.openxmlformats.org/presentationml/2006/main">
  <p:tag name="HR2012_TITLE_EVENT_LOC_DATE" val="Y"/>
</p:tagLst>
</file>

<file path=ppt/tags/tag31.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32.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33.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34.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35.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36.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37.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38.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39.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D67kqAmfEe2FsMitlZLVA"/>
</p:tagLst>
</file>

<file path=ppt/tags/tag40.xml><?xml version="1.0" encoding="utf-8"?>
<p:tagLst xmlns:a="http://schemas.openxmlformats.org/drawingml/2006/main" xmlns:r="http://schemas.openxmlformats.org/officeDocument/2006/relationships" xmlns:p="http://schemas.openxmlformats.org/presentationml/2006/main">
  <p:tag name="HR2012CONCLUSION_BOX" val="Y"/>
</p:tagLst>
</file>

<file path=ppt/tags/tag41.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42.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43.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44.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45.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TYLE" val="VCT_Marker"/>
  <p:tag name="DATE" val="08.12.2009 11:55:33"/>
  <p:tag name="VCTMASTER" val="1_Hannover_Rueck"/>
  <p:tag name="VCTLAYOUT" val="title"/>
  <p:tag name="VCTORDER" val="1"/>
  <p:tag name="THINKCELLSHAPEDONOTDELETE" val="pUEKM_A3LHkmB8B.RWdGrgw"/>
</p:tagLst>
</file>

<file path=ppt/tags/tag7.xml><?xml version="1.0" encoding="utf-8"?>
<p:tagLst xmlns:a="http://schemas.openxmlformats.org/drawingml/2006/main" xmlns:r="http://schemas.openxmlformats.org/officeDocument/2006/relationships" xmlns:p="http://schemas.openxmlformats.org/presentationml/2006/main">
  <p:tag name="STYLE" val="VCT_Backup"/>
  <p:tag name="DATE" val="16.12.2009 18:01:28"/>
  <p:tag name="PLACEHFMT" val="3"/>
  <p:tag name="VCT-BODYINDENTATION" val="0;0;0;0;0;0;0;0;0;0;"/>
  <p:tag name="VCT-BULLETVISIBILITY" val="L "/>
  <p:tag name="THINKCELLSHAPEDONOTDELETE" val="p.SuRrp_H2UOLy81YJ4CUjQ"/>
</p:tagLst>
</file>

<file path=ppt/tags/tag8.xml><?xml version="1.0" encoding="utf-8"?>
<p:tagLst xmlns:a="http://schemas.openxmlformats.org/drawingml/2006/main" xmlns:r="http://schemas.openxmlformats.org/officeDocument/2006/relationships" xmlns:p="http://schemas.openxmlformats.org/presentationml/2006/main">
  <p:tag name="STYLE" val="VCT_Backup"/>
  <p:tag name="DATE" val="16.12.2009 18:01:28"/>
  <p:tag name="PLACEHFMT" val="4"/>
  <p:tag name="VCT-BODYINDENTATION" val="0;0;27,125;27,125;49,75;49,75;108;108;144;144;"/>
  <p:tag name="VCT-BULLETVISIBILITY" val="L "/>
  <p:tag name="THINKCELLSHAPEDONOTDELETE" val="pIhGwqNsRpE6lN.aeNXnpn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Hannover Re 16to9">
  <a:themeElements>
    <a:clrScheme name="HR_05">
      <a:dk1>
        <a:srgbClr val="3E3E3E"/>
      </a:dk1>
      <a:lt1>
        <a:srgbClr val="FFFFFF"/>
      </a:lt1>
      <a:dk2>
        <a:srgbClr val="A0B4BF"/>
      </a:dk2>
      <a:lt2>
        <a:srgbClr val="4D6B79"/>
      </a:lt2>
      <a:accent1>
        <a:srgbClr val="009EE0"/>
      </a:accent1>
      <a:accent2>
        <a:srgbClr val="005192"/>
      </a:accent2>
      <a:accent3>
        <a:srgbClr val="ACD819"/>
      </a:accent3>
      <a:accent4>
        <a:srgbClr val="7A9501"/>
      </a:accent4>
      <a:accent5>
        <a:srgbClr val="D6D1CC"/>
      </a:accent5>
      <a:accent6>
        <a:srgbClr val="B4AEAE"/>
      </a:accent6>
      <a:hlink>
        <a:srgbClr val="0000FF"/>
      </a:hlink>
      <a:folHlink>
        <a:srgbClr val="800080"/>
      </a:folHlink>
    </a:clrScheme>
    <a:fontScheme name="H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6D1CC"/>
        </a:solidFill>
        <a:ln w="9525" cap="flat" cmpd="sng" algn="ctr">
          <a:solidFill>
            <a:srgbClr val="D6D1CC"/>
          </a:solidFill>
          <a:prstDash val="solid"/>
          <a:round/>
          <a:headEnd type="none" w="med" len="med"/>
          <a:tailEnd type="none" w="med" len="med"/>
        </a:ln>
        <a:effectLst/>
        <a:extLst/>
      </a:spPr>
      <a:bodyPr vert="horz" wrap="none" lIns="90000" tIns="46800" rIns="90000" bIns="46800" numCol="1" rtlCol="0" anchor="ctr" anchorCtr="0" compatLnSpc="1">
        <a:prstTxWarp prst="textNoShape">
          <a:avLst/>
        </a:prstTxWarp>
      </a:bodyPr>
      <a:lstStyle>
        <a:defPPr marL="285750" marR="0" indent="-285750" algn="ctr" defTabSz="914400" rtl="0" eaLnBrk="1" fontAlgn="base" latinLnBrk="0" hangingPunct="1">
          <a:lnSpc>
            <a:spcPct val="100000"/>
          </a:lnSpc>
          <a:spcBef>
            <a:spcPts val="600"/>
          </a:spcBef>
          <a:spcAft>
            <a:spcPct val="0"/>
          </a:spcAft>
          <a:buClr>
            <a:schemeClr val="accent2"/>
          </a:buClr>
          <a:buSzTx/>
          <a:buFont typeface="Wingdings 3" pitchFamily="18" charset="2"/>
          <a:buChar char="u"/>
          <a:tabLst/>
          <a:defRPr kumimoji="0" b="0" i="0" u="none" strike="noStrike" cap="none" normalizeH="0" baseline="0" smtClean="0">
            <a:ln>
              <a:noFill/>
            </a:ln>
            <a:solidFill>
              <a:schemeClr val="tx1"/>
            </a:solidFill>
            <a:effectLst/>
            <a:latin typeface="Arial" charset="0"/>
          </a:defRPr>
        </a:defPPr>
      </a:lstStyle>
    </a:spDef>
    <a:lnDef>
      <a:spPr bwMode="auto">
        <a:solidFill>
          <a:schemeClr val="bg1"/>
        </a:solidFill>
        <a:ln w="9525"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spcBef>
            <a:spcPts val="600"/>
          </a:spcBef>
          <a:buClr>
            <a:schemeClr val="accent2"/>
          </a:buClr>
          <a:defRPr sz="1600" dirty="0" err="1" smtClean="0"/>
        </a:defPPr>
      </a:lstStyle>
    </a:txDef>
  </a:objectDefaults>
  <a:extraClrSchemeLst>
    <a:extraClrScheme>
      <a:clrScheme name="Hannover_Rueck 1">
        <a:dk1>
          <a:srgbClr val="3E3E3E"/>
        </a:dk1>
        <a:lt1>
          <a:srgbClr val="FFFFFF"/>
        </a:lt1>
        <a:dk2>
          <a:srgbClr val="DCDCDC"/>
        </a:dk2>
        <a:lt2>
          <a:srgbClr val="919191"/>
        </a:lt2>
        <a:accent1>
          <a:srgbClr val="003882"/>
        </a:accent1>
        <a:accent2>
          <a:srgbClr val="4D74A8"/>
        </a:accent2>
        <a:accent3>
          <a:srgbClr val="FFFFFF"/>
        </a:accent3>
        <a:accent4>
          <a:srgbClr val="343434"/>
        </a:accent4>
        <a:accent5>
          <a:srgbClr val="AAAEC1"/>
        </a:accent5>
        <a:accent6>
          <a:srgbClr val="456898"/>
        </a:accent6>
        <a:hlink>
          <a:srgbClr val="00A6D6"/>
        </a:hlink>
        <a:folHlink>
          <a:srgbClr val="827878"/>
        </a:folHlink>
      </a:clrScheme>
      <a:clrMap bg1="lt1" tx1="dk1" bg2="lt2" tx2="dk2" accent1="accent1" accent2="accent2" accent3="accent3" accent4="accent4" accent5="accent5" accent6="accent6" hlink="hlink" folHlink="folHlink"/>
    </a:extraClrScheme>
    <a:extraClrScheme>
      <a:clrScheme name="Hannover_Rueck 2">
        <a:dk1>
          <a:srgbClr val="3E3E3E"/>
        </a:dk1>
        <a:lt1>
          <a:srgbClr val="FFFFFF"/>
        </a:lt1>
        <a:dk2>
          <a:srgbClr val="DBE3ED"/>
        </a:dk2>
        <a:lt2>
          <a:srgbClr val="827878"/>
        </a:lt2>
        <a:accent1>
          <a:srgbClr val="00A6D6"/>
        </a:accent1>
        <a:accent2>
          <a:srgbClr val="003882"/>
        </a:accent2>
        <a:accent3>
          <a:srgbClr val="FFFFFF"/>
        </a:accent3>
        <a:accent4>
          <a:srgbClr val="343434"/>
        </a:accent4>
        <a:accent5>
          <a:srgbClr val="AAD0E8"/>
        </a:accent5>
        <a:accent6>
          <a:srgbClr val="003275"/>
        </a:accent6>
        <a:hlink>
          <a:srgbClr val="CCD8E6"/>
        </a:hlink>
        <a:folHlink>
          <a:srgbClr val="4D74A8"/>
        </a:folHlink>
      </a:clrScheme>
      <a:clrMap bg1="lt1" tx1="dk1" bg2="lt2" tx2="dk2" accent1="accent1" accent2="accent2" accent3="accent3" accent4="accent4" accent5="accent5" accent6="accent6" hlink="hlink" folHlink="folHlink"/>
    </a:extraClrScheme>
    <a:extraClrScheme>
      <a:clrScheme name="Hannover_Rueck 3">
        <a:dk1>
          <a:srgbClr val="3E3E3E"/>
        </a:dk1>
        <a:lt1>
          <a:srgbClr val="FFFFFF"/>
        </a:lt1>
        <a:dk2>
          <a:srgbClr val="DBE3ED"/>
        </a:dk2>
        <a:lt2>
          <a:srgbClr val="827878"/>
        </a:lt2>
        <a:accent1>
          <a:srgbClr val="00A6D6"/>
        </a:accent1>
        <a:accent2>
          <a:srgbClr val="143F82"/>
        </a:accent2>
        <a:accent3>
          <a:srgbClr val="FFFFFF"/>
        </a:accent3>
        <a:accent4>
          <a:srgbClr val="343434"/>
        </a:accent4>
        <a:accent5>
          <a:srgbClr val="AAD0E8"/>
        </a:accent5>
        <a:accent6>
          <a:srgbClr val="113875"/>
        </a:accent6>
        <a:hlink>
          <a:srgbClr val="CCD8E6"/>
        </a:hlink>
        <a:folHlink>
          <a:srgbClr val="4D74A8"/>
        </a:folHlink>
      </a:clrScheme>
      <a:clrMap bg1="lt1" tx1="dk1" bg2="lt2" tx2="dk2" accent1="accent1" accent2="accent2" accent3="accent3" accent4="accent4" accent5="accent5" accent6="accent6" hlink="hlink" folHlink="folHlink"/>
    </a:extraClrScheme>
  </a:extraClrSchemeLst>
  <a:custClrLst>
    <a:custClr name="Custom Color 1">
      <a:srgbClr val="E9AD05"/>
    </a:custClr>
    <a:custClr name="Custom Color 2">
      <a:srgbClr val="CC6C08"/>
    </a:custClr>
    <a:custClr name="Custom Color 3">
      <a:srgbClr val="83D0F0"/>
    </a:custClr>
    <a:custClr name="Custom Color 4">
      <a:srgbClr val="796E6B"/>
    </a:custClr>
    <a:custClr name="Custom Color 5">
      <a:srgbClr val="CED7B1"/>
    </a:custClr>
    <a:custClr name="Custom Color 6">
      <a:srgbClr val="DBE3ED"/>
    </a:custClr>
    <a:custClr name="Custom Color 7">
      <a:srgbClr val="C0EAF6"/>
    </a:custClr>
    <a:custClr name="Custom Color 8">
      <a:srgbClr val="D6D1CC"/>
    </a:custClr>
  </a:custClrLst>
  <a:extLst>
    <a:ext uri="{05A4C25C-085E-4340-85A3-A5531E510DB2}">
      <thm15:themeFamily xmlns:thm15="http://schemas.microsoft.com/office/thememl/2012/main" name="Presentation26" id="{27A42ABA-D37B-4507-9696-DB31275A51DD}" vid="{BD505A4C-2850-4F88-B3CA-A5713A1EF207}"/>
    </a:ext>
  </a:extLst>
</a:theme>
</file>

<file path=ppt/theme/theme2.xml><?xml version="1.0" encoding="utf-8"?>
<a:theme xmlns:a="http://schemas.openxmlformats.org/drawingml/2006/main" name="Larissa">
  <a:themeElements>
    <a:clrScheme name="HR_05">
      <a:dk1>
        <a:srgbClr val="3E3E3E"/>
      </a:dk1>
      <a:lt1>
        <a:srgbClr val="FFFFFF"/>
      </a:lt1>
      <a:dk2>
        <a:srgbClr val="A0B4BF"/>
      </a:dk2>
      <a:lt2>
        <a:srgbClr val="4D6B79"/>
      </a:lt2>
      <a:accent1>
        <a:srgbClr val="009EE0"/>
      </a:accent1>
      <a:accent2>
        <a:srgbClr val="005192"/>
      </a:accent2>
      <a:accent3>
        <a:srgbClr val="ACD819"/>
      </a:accent3>
      <a:accent4>
        <a:srgbClr val="7A9501"/>
      </a:accent4>
      <a:accent5>
        <a:srgbClr val="D6D1CC"/>
      </a:accent5>
      <a:accent6>
        <a:srgbClr val="B4AEAE"/>
      </a:accent6>
      <a:hlink>
        <a:srgbClr val="0000FF"/>
      </a:hlink>
      <a:folHlink>
        <a:srgbClr val="800080"/>
      </a:folHlink>
    </a:clrScheme>
    <a:fontScheme name="H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HR_05">
      <a:dk1>
        <a:srgbClr val="3E3E3E"/>
      </a:dk1>
      <a:lt1>
        <a:srgbClr val="FFFFFF"/>
      </a:lt1>
      <a:dk2>
        <a:srgbClr val="A0B4BF"/>
      </a:dk2>
      <a:lt2>
        <a:srgbClr val="4D6B79"/>
      </a:lt2>
      <a:accent1>
        <a:srgbClr val="009EE0"/>
      </a:accent1>
      <a:accent2>
        <a:srgbClr val="005192"/>
      </a:accent2>
      <a:accent3>
        <a:srgbClr val="ACD819"/>
      </a:accent3>
      <a:accent4>
        <a:srgbClr val="7A9501"/>
      </a:accent4>
      <a:accent5>
        <a:srgbClr val="D6D1CC"/>
      </a:accent5>
      <a:accent6>
        <a:srgbClr val="B4AEAE"/>
      </a:accent6>
      <a:hlink>
        <a:srgbClr val="0000FF"/>
      </a:hlink>
      <a:folHlink>
        <a:srgbClr val="800080"/>
      </a:folHlink>
    </a:clrScheme>
    <a:fontScheme name="H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xml version="1.0" encoding="utf-8"?>
<customUI xmlns="http://schemas.microsoft.com/office/2009/07/customui">
  <ribbon>
    <tabs>
      <tab idMso="TabDesign">
        <group idMso="GroupSlideThemes" visible="false"/>
      </tab>
      <tab idMso="TabInsert">
        <group idMso="GroupInsertTables" visible="false"/>
      </tab>
    </tabs>
  </ribbon>
</customUI>
</file>

<file path=docProps/app.xml><?xml version="1.0" encoding="utf-8"?>
<Properties xmlns="http://schemas.openxmlformats.org/officeDocument/2006/extended-properties" xmlns:vt="http://schemas.openxmlformats.org/officeDocument/2006/docPropsVTypes">
  <Template>Hannover Re 16to9</Template>
  <TotalTime>0</TotalTime>
  <Words>1188</Words>
  <Application>Microsoft Office PowerPoint</Application>
  <PresentationFormat>On-screen Show (16:9)</PresentationFormat>
  <Paragraphs>259</Paragraphs>
  <Slides>19</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MS PGothic</vt:lpstr>
      <vt:lpstr>Arial</vt:lpstr>
      <vt:lpstr>Arial Black</vt:lpstr>
      <vt:lpstr>Cambria Math</vt:lpstr>
      <vt:lpstr>Wingdings 3</vt:lpstr>
      <vt:lpstr>Hannover Re 16to9</vt:lpstr>
      <vt:lpstr>think-cell Slide</vt:lpstr>
      <vt:lpstr>A new framework for longevity index covers</vt:lpstr>
      <vt:lpstr>Disclaimer</vt:lpstr>
      <vt:lpstr>PowerPoint Presentation</vt:lpstr>
      <vt:lpstr>Longevity and mortality risk</vt:lpstr>
      <vt:lpstr>Longevity and mortality risk</vt:lpstr>
      <vt:lpstr>Longevity and mortality risk</vt:lpstr>
      <vt:lpstr>PowerPoint Presentation</vt:lpstr>
      <vt:lpstr>Framework for index cover</vt:lpstr>
      <vt:lpstr>Framework for index cover</vt:lpstr>
      <vt:lpstr>Framework for index cover</vt:lpstr>
      <vt:lpstr>Framework for index cover</vt:lpstr>
      <vt:lpstr>Framework for index cover</vt:lpstr>
      <vt:lpstr>PowerPoint Presentation</vt:lpstr>
      <vt:lpstr>New structure: Weighted covers</vt:lpstr>
      <vt:lpstr>New structure: Weighted covers</vt:lpstr>
      <vt:lpstr>New structure: Weighted covers</vt:lpstr>
      <vt:lpstr>New structure: Weighted covers</vt:lpstr>
      <vt:lpstr>A new framework for longevity index covers</vt:lpstr>
      <vt:lpstr>PowerPoint Presentation</vt:lpstr>
    </vt:vector>
  </TitlesOfParts>
  <Manager>Louise.Camilleri-Wolter@hannover-re.com</Manager>
  <Company>Hannover Rück 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framework for longevity index covers</dc:title>
  <dc:subject>Fourteenth International Longevity Risk and Capital Markets Solutions Conference</dc:subject>
  <dc:creator>Franz Torsten</dc:creator>
  <cp:lastModifiedBy>Marilyn Parris-Bell</cp:lastModifiedBy>
  <cp:revision>115</cp:revision>
  <cp:lastPrinted>2018-01-25T15:48:30Z</cp:lastPrinted>
  <dcterms:created xsi:type="dcterms:W3CDTF">2018-08-28T12:11:19Z</dcterms:created>
  <dcterms:modified xsi:type="dcterms:W3CDTF">2018-09-17T11:43:32Z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dd-In:UseCustomNumberingInAgenda">
    <vt:bool>true</vt:bool>
  </property>
  <property fmtid="{D5CDD505-2E9C-101B-9397-08002B2CF9AE}" pid="3" name="Add-In:HideNavigation">
    <vt:bool>false</vt:bool>
  </property>
  <property fmtid="{D5CDD505-2E9C-101B-9397-08002B2CF9AE}" pid="4" name="Add-In:Author1">
    <vt:lpwstr> Cord-Roland Rinke, Managing Director</vt:lpwstr>
  </property>
  <property fmtid="{D5CDD505-2E9C-101B-9397-08002B2CF9AE}" pid="5" name="Add-In:Author2">
    <vt:lpwstr/>
  </property>
  <property fmtid="{D5CDD505-2E9C-101B-9397-08002B2CF9AE}" pid="6" name="Add-In:Author3">
    <vt:lpwstr/>
  </property>
  <property fmtid="{D5CDD505-2E9C-101B-9397-08002B2CF9AE}" pid="7" name="Add-In:Department">
    <vt:lpwstr>Life &amp; Health - Asia and Longevity</vt:lpwstr>
  </property>
  <property fmtid="{D5CDD505-2E9C-101B-9397-08002B2CF9AE}" pid="8" name="Add-In:Department2">
    <vt:lpwstr/>
  </property>
  <property fmtid="{D5CDD505-2E9C-101B-9397-08002B2CF9AE}" pid="9" name="Add-In:Department3">
    <vt:lpwstr/>
  </property>
  <property fmtid="{D5CDD505-2E9C-101B-9397-08002B2CF9AE}" pid="10" name="Add-In:Event">
    <vt:lpwstr> </vt:lpwstr>
  </property>
  <property fmtid="{D5CDD505-2E9C-101B-9397-08002B2CF9AE}" pid="11" name="Add-In:LocationAndDate">
    <vt:lpwstr>Amsterdam, 21st September 2018</vt:lpwstr>
  </property>
  <property fmtid="{D5CDD505-2E9C-101B-9397-08002B2CF9AE}" pid="12" name="Add-In:DisableNumbering">
    <vt:bool>true</vt:bool>
  </property>
  <property fmtid="{D5CDD505-2E9C-101B-9397-08002B2CF9AE}" pid="13" name="Add-In:UseNav">
    <vt:bool>true</vt:bool>
  </property>
  <property fmtid="{D5CDD505-2E9C-101B-9397-08002B2CF9AE}" pid="14" name="Add-In:RepeatTitle">
    <vt:bool>true</vt:bool>
  </property>
</Properties>
</file>