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21" r:id="rId1"/>
  </p:sldMasterIdLst>
  <p:notesMasterIdLst>
    <p:notesMasterId r:id="rId56"/>
  </p:notesMasterIdLst>
  <p:handoutMasterIdLst>
    <p:handoutMasterId r:id="rId57"/>
  </p:handoutMasterIdLst>
  <p:sldIdLst>
    <p:sldId id="532" r:id="rId2"/>
    <p:sldId id="533" r:id="rId3"/>
    <p:sldId id="700" r:id="rId4"/>
    <p:sldId id="615" r:id="rId5"/>
    <p:sldId id="648" r:id="rId6"/>
    <p:sldId id="614" r:id="rId7"/>
    <p:sldId id="699" r:id="rId8"/>
    <p:sldId id="649" r:id="rId9"/>
    <p:sldId id="650" r:id="rId10"/>
    <p:sldId id="707" r:id="rId11"/>
    <p:sldId id="701" r:id="rId12"/>
    <p:sldId id="581" r:id="rId13"/>
    <p:sldId id="656" r:id="rId14"/>
    <p:sldId id="528" r:id="rId15"/>
    <p:sldId id="582" r:id="rId16"/>
    <p:sldId id="657" r:id="rId17"/>
    <p:sldId id="658" r:id="rId18"/>
    <p:sldId id="706" r:id="rId19"/>
    <p:sldId id="703" r:id="rId20"/>
    <p:sldId id="620" r:id="rId21"/>
    <p:sldId id="651" r:id="rId22"/>
    <p:sldId id="704" r:id="rId23"/>
    <p:sldId id="652" r:id="rId24"/>
    <p:sldId id="653" r:id="rId25"/>
    <p:sldId id="654" r:id="rId26"/>
    <p:sldId id="655" r:id="rId27"/>
    <p:sldId id="659" r:id="rId28"/>
    <p:sldId id="660" r:id="rId29"/>
    <p:sldId id="661" r:id="rId30"/>
    <p:sldId id="662" r:id="rId31"/>
    <p:sldId id="663" r:id="rId32"/>
    <p:sldId id="664" r:id="rId33"/>
    <p:sldId id="666" r:id="rId34"/>
    <p:sldId id="667" r:id="rId35"/>
    <p:sldId id="665" r:id="rId36"/>
    <p:sldId id="668" r:id="rId37"/>
    <p:sldId id="669" r:id="rId38"/>
    <p:sldId id="673" r:id="rId39"/>
    <p:sldId id="682" r:id="rId40"/>
    <p:sldId id="683" r:id="rId41"/>
    <p:sldId id="685" r:id="rId42"/>
    <p:sldId id="688" r:id="rId43"/>
    <p:sldId id="689" r:id="rId44"/>
    <p:sldId id="678" r:id="rId45"/>
    <p:sldId id="679" r:id="rId46"/>
    <p:sldId id="705" r:id="rId47"/>
    <p:sldId id="676" r:id="rId48"/>
    <p:sldId id="677" r:id="rId49"/>
    <p:sldId id="674" r:id="rId50"/>
    <p:sldId id="675" r:id="rId51"/>
    <p:sldId id="680" r:id="rId52"/>
    <p:sldId id="681" r:id="rId53"/>
    <p:sldId id="516" r:id="rId54"/>
    <p:sldId id="363" r:id="rId55"/>
  </p:sldIdLst>
  <p:sldSz cx="9144000" cy="6858000" type="screen4x3"/>
  <p:notesSz cx="6858000" cy="9144000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CC"/>
    <a:srgbClr val="000000"/>
    <a:srgbClr val="FF0000"/>
    <a:srgbClr val="EDF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89612" autoAdjust="0"/>
  </p:normalViewPr>
  <p:slideViewPr>
    <p:cSldViewPr>
      <p:cViewPr varScale="1">
        <p:scale>
          <a:sx n="77" d="100"/>
          <a:sy n="77" d="100"/>
        </p:scale>
        <p:origin x="1618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3154" y="5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F:\2023_living100\County22\&#29983;&#21629;&#34920;&#30007;&#22899;&#27515;&#20129;&#29575;&#33287;&#24179;&#22343;&#39192;&#21629;-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F:\2023_living100\&#29983;&#21629;&#34920;LE0&#24409;&#25972;20250628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zh-TW" sz="200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Life Expectancy at Birth Comparison- County Level ( Male)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工作表1!$X$3</c:f>
              <c:strCache>
                <c:ptCount val="1"/>
                <c:pt idx="0">
                  <c:v>Taipei 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numRef>
              <c:f>工作表1!$W$4:$W$28</c:f>
              <c:numCache>
                <c:formatCode>General</c:formatCode>
                <c:ptCount val="25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2017</c:v>
                </c:pt>
                <c:pt idx="20">
                  <c:v>2018</c:v>
                </c:pt>
                <c:pt idx="21">
                  <c:v>2019</c:v>
                </c:pt>
                <c:pt idx="22">
                  <c:v>2020</c:v>
                </c:pt>
                <c:pt idx="23">
                  <c:v>2021</c:v>
                </c:pt>
                <c:pt idx="24">
                  <c:v>2022</c:v>
                </c:pt>
              </c:numCache>
            </c:numRef>
          </c:cat>
          <c:val>
            <c:numRef>
              <c:f>工作表1!$X$4:$X$28</c:f>
              <c:numCache>
                <c:formatCode>0.00_ </c:formatCode>
                <c:ptCount val="25"/>
                <c:pt idx="0">
                  <c:v>77.061834219000005</c:v>
                </c:pt>
                <c:pt idx="1">
                  <c:v>77.469246671999997</c:v>
                </c:pt>
                <c:pt idx="2">
                  <c:v>77.777925526999994</c:v>
                </c:pt>
                <c:pt idx="3">
                  <c:v>78.047514454999998</c:v>
                </c:pt>
                <c:pt idx="4">
                  <c:v>78.338045085999994</c:v>
                </c:pt>
                <c:pt idx="5">
                  <c:v>78.640715188000001</c:v>
                </c:pt>
                <c:pt idx="6">
                  <c:v>78.923001130000003</c:v>
                </c:pt>
                <c:pt idx="7">
                  <c:v>78.935886198999995</c:v>
                </c:pt>
                <c:pt idx="8">
                  <c:v>79.189969200999997</c:v>
                </c:pt>
                <c:pt idx="9">
                  <c:v>79.409257612000005</c:v>
                </c:pt>
                <c:pt idx="10">
                  <c:v>79.698454655000006</c:v>
                </c:pt>
                <c:pt idx="11">
                  <c:v>79.862048009000006</c:v>
                </c:pt>
                <c:pt idx="12" formatCode="0.00&quot; &quot;">
                  <c:v>80.055434941000001</c:v>
                </c:pt>
                <c:pt idx="13" formatCode="0.00&quot; &quot;">
                  <c:v>80.177036295999997</c:v>
                </c:pt>
                <c:pt idx="14" formatCode="0.00&quot; &quot;">
                  <c:v>80.002687651000002</c:v>
                </c:pt>
                <c:pt idx="15" formatCode="0.00&quot; &quot;">
                  <c:v>80.18346167</c:v>
                </c:pt>
                <c:pt idx="16" formatCode="0.00&quot; &quot;">
                  <c:v>80.328745232000003</c:v>
                </c:pt>
                <c:pt idx="17" formatCode="0.00&quot; &quot;">
                  <c:v>80.635655658999994</c:v>
                </c:pt>
                <c:pt idx="18" formatCode="0.00&quot; &quot;">
                  <c:v>80.537536239000005</c:v>
                </c:pt>
                <c:pt idx="19" formatCode="0.00&quot; &quot;">
                  <c:v>80.818387977</c:v>
                </c:pt>
                <c:pt idx="20">
                  <c:v>80.926627175999997</c:v>
                </c:pt>
                <c:pt idx="21">
                  <c:v>81.186068172718706</c:v>
                </c:pt>
                <c:pt idx="22">
                  <c:v>81.432462778407299</c:v>
                </c:pt>
                <c:pt idx="23">
                  <c:v>81.416722294945998</c:v>
                </c:pt>
                <c:pt idx="24">
                  <c:v>81.052424694532704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9F-4AD5-9490-3219FF2661D6}"/>
            </c:ext>
          </c:extLst>
        </c:ser>
        <c:ser>
          <c:idx val="1"/>
          <c:order val="1"/>
          <c:tx>
            <c:strRef>
              <c:f>工作表1!$Y$3</c:f>
              <c:strCache>
                <c:ptCount val="1"/>
                <c:pt idx="0">
                  <c:v>Taitung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numRef>
              <c:f>工作表1!$W$4:$W$28</c:f>
              <c:numCache>
                <c:formatCode>General</c:formatCode>
                <c:ptCount val="25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2017</c:v>
                </c:pt>
                <c:pt idx="20">
                  <c:v>2018</c:v>
                </c:pt>
                <c:pt idx="21">
                  <c:v>2019</c:v>
                </c:pt>
                <c:pt idx="22">
                  <c:v>2020</c:v>
                </c:pt>
                <c:pt idx="23">
                  <c:v>2021</c:v>
                </c:pt>
                <c:pt idx="24">
                  <c:v>2022</c:v>
                </c:pt>
              </c:numCache>
            </c:numRef>
          </c:cat>
          <c:val>
            <c:numRef>
              <c:f>工作表1!$Y$4:$Y$28</c:f>
              <c:numCache>
                <c:formatCode>0.00" "</c:formatCode>
                <c:ptCount val="25"/>
                <c:pt idx="0">
                  <c:v>65.775192435999998</c:v>
                </c:pt>
                <c:pt idx="1">
                  <c:v>66.705704522999994</c:v>
                </c:pt>
                <c:pt idx="2">
                  <c:v>67.650791648999999</c:v>
                </c:pt>
                <c:pt idx="3">
                  <c:v>68.42929513</c:v>
                </c:pt>
                <c:pt idx="4">
                  <c:v>68.778540069000002</c:v>
                </c:pt>
                <c:pt idx="5">
                  <c:v>69.060424927</c:v>
                </c:pt>
                <c:pt idx="6">
                  <c:v>68.928523190999996</c:v>
                </c:pt>
                <c:pt idx="7">
                  <c:v>68.938592662999994</c:v>
                </c:pt>
                <c:pt idx="8">
                  <c:v>69.152575017000004</c:v>
                </c:pt>
                <c:pt idx="9">
                  <c:v>69.380929663000003</c:v>
                </c:pt>
                <c:pt idx="10">
                  <c:v>69.891895297000005</c:v>
                </c:pt>
                <c:pt idx="11">
                  <c:v>70.063986650000004</c:v>
                </c:pt>
                <c:pt idx="12">
                  <c:v>70.693251781000001</c:v>
                </c:pt>
                <c:pt idx="13">
                  <c:v>70.637046643999994</c:v>
                </c:pt>
                <c:pt idx="14">
                  <c:v>70.722306352999993</c:v>
                </c:pt>
                <c:pt idx="15">
                  <c:v>70.857097146000001</c:v>
                </c:pt>
                <c:pt idx="16">
                  <c:v>71.114356897999997</c:v>
                </c:pt>
                <c:pt idx="17">
                  <c:v>71.225040031000006</c:v>
                </c:pt>
                <c:pt idx="18">
                  <c:v>71.015968013999995</c:v>
                </c:pt>
                <c:pt idx="19">
                  <c:v>71.500853230000004</c:v>
                </c:pt>
                <c:pt idx="20" formatCode="0.00_ ">
                  <c:v>72.048643506000005</c:v>
                </c:pt>
                <c:pt idx="21" formatCode="0.00_ ">
                  <c:v>72.392817523931896</c:v>
                </c:pt>
                <c:pt idx="22" formatCode="0.00_ ">
                  <c:v>72.460546388565206</c:v>
                </c:pt>
                <c:pt idx="23" formatCode="0.00_ ">
                  <c:v>72.502428071020404</c:v>
                </c:pt>
                <c:pt idx="24" formatCode="0.00_ ">
                  <c:v>72.405076104927801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59F-4AD5-9490-3219FF2661D6}"/>
            </c:ext>
          </c:extLst>
        </c:ser>
        <c:ser>
          <c:idx val="2"/>
          <c:order val="2"/>
          <c:tx>
            <c:strRef>
              <c:f>工作表1!$Z$3</c:f>
              <c:strCache>
                <c:ptCount val="1"/>
                <c:pt idx="0">
                  <c:v>Hualien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numRef>
              <c:f>工作表1!$W$4:$W$28</c:f>
              <c:numCache>
                <c:formatCode>General</c:formatCode>
                <c:ptCount val="25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2017</c:v>
                </c:pt>
                <c:pt idx="20">
                  <c:v>2018</c:v>
                </c:pt>
                <c:pt idx="21">
                  <c:v>2019</c:v>
                </c:pt>
                <c:pt idx="22">
                  <c:v>2020</c:v>
                </c:pt>
                <c:pt idx="23">
                  <c:v>2021</c:v>
                </c:pt>
                <c:pt idx="24">
                  <c:v>2022</c:v>
                </c:pt>
              </c:numCache>
            </c:numRef>
          </c:cat>
          <c:val>
            <c:numRef>
              <c:f>工作表1!$Z$4:$Z$28</c:f>
              <c:numCache>
                <c:formatCode>0.00" "</c:formatCode>
                <c:ptCount val="25"/>
                <c:pt idx="0">
                  <c:v>67.317480621000001</c:v>
                </c:pt>
                <c:pt idx="1">
                  <c:v>67.783475929999994</c:v>
                </c:pt>
                <c:pt idx="2">
                  <c:v>68.606373884000007</c:v>
                </c:pt>
                <c:pt idx="3">
                  <c:v>69.086612375000001</c:v>
                </c:pt>
                <c:pt idx="4">
                  <c:v>69.613908167999995</c:v>
                </c:pt>
                <c:pt idx="5">
                  <c:v>69.907123274</c:v>
                </c:pt>
                <c:pt idx="6">
                  <c:v>70.480682371</c:v>
                </c:pt>
                <c:pt idx="7">
                  <c:v>70.225110529000005</c:v>
                </c:pt>
                <c:pt idx="8">
                  <c:v>70.014979147999995</c:v>
                </c:pt>
                <c:pt idx="9">
                  <c:v>69.798097018999997</c:v>
                </c:pt>
                <c:pt idx="10">
                  <c:v>70.081146408999999</c:v>
                </c:pt>
                <c:pt idx="11">
                  <c:v>70.678976965999993</c:v>
                </c:pt>
                <c:pt idx="12">
                  <c:v>71.415644095000005</c:v>
                </c:pt>
                <c:pt idx="13">
                  <c:v>72.172680869000004</c:v>
                </c:pt>
                <c:pt idx="14">
                  <c:v>72.465448617999996</c:v>
                </c:pt>
                <c:pt idx="15">
                  <c:v>72.762154050999996</c:v>
                </c:pt>
                <c:pt idx="16">
                  <c:v>72.952000071000001</c:v>
                </c:pt>
                <c:pt idx="17">
                  <c:v>73.150105521</c:v>
                </c:pt>
                <c:pt idx="18">
                  <c:v>72.869452245000005</c:v>
                </c:pt>
                <c:pt idx="19">
                  <c:v>72.878000006999997</c:v>
                </c:pt>
                <c:pt idx="20" formatCode="0.00_ ">
                  <c:v>72.624859436999998</c:v>
                </c:pt>
                <c:pt idx="21" formatCode="0.00_ ">
                  <c:v>73.062702163162797</c:v>
                </c:pt>
                <c:pt idx="22" formatCode="0.00_ ">
                  <c:v>73.500047309002895</c:v>
                </c:pt>
                <c:pt idx="23" formatCode="0.00_ ">
                  <c:v>74.044508192636798</c:v>
                </c:pt>
                <c:pt idx="24" formatCode="0.00_ ">
                  <c:v>73.651006181519506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59F-4AD5-9490-3219FF2661D6}"/>
            </c:ext>
          </c:extLst>
        </c:ser>
        <c:ser>
          <c:idx val="3"/>
          <c:order val="3"/>
          <c:tx>
            <c:strRef>
              <c:f>工作表1!$AA$3</c:f>
              <c:strCache>
                <c:ptCount val="1"/>
                <c:pt idx="0">
                  <c:v>Nantou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numRef>
              <c:f>工作表1!$W$4:$W$28</c:f>
              <c:numCache>
                <c:formatCode>General</c:formatCode>
                <c:ptCount val="25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2017</c:v>
                </c:pt>
                <c:pt idx="20">
                  <c:v>2018</c:v>
                </c:pt>
                <c:pt idx="21">
                  <c:v>2019</c:v>
                </c:pt>
                <c:pt idx="22">
                  <c:v>2020</c:v>
                </c:pt>
                <c:pt idx="23">
                  <c:v>2021</c:v>
                </c:pt>
                <c:pt idx="24">
                  <c:v>2022</c:v>
                </c:pt>
              </c:numCache>
            </c:numRef>
          </c:cat>
          <c:val>
            <c:numRef>
              <c:f>工作表1!$AA$4:$AA$28</c:f>
              <c:numCache>
                <c:formatCode>0.00" "</c:formatCode>
                <c:ptCount val="25"/>
                <c:pt idx="0">
                  <c:v>70.368709701</c:v>
                </c:pt>
                <c:pt idx="1">
                  <c:v>69.933088240000004</c:v>
                </c:pt>
                <c:pt idx="2">
                  <c:v>70.194443199999995</c:v>
                </c:pt>
                <c:pt idx="3">
                  <c:v>70.422433100000006</c:v>
                </c:pt>
                <c:pt idx="4">
                  <c:v>71.767314691999999</c:v>
                </c:pt>
                <c:pt idx="5">
                  <c:v>72.147112305999997</c:v>
                </c:pt>
                <c:pt idx="6">
                  <c:v>72.240721617999995</c:v>
                </c:pt>
                <c:pt idx="7">
                  <c:v>72.432938942999996</c:v>
                </c:pt>
                <c:pt idx="8">
                  <c:v>72.641094905000003</c:v>
                </c:pt>
                <c:pt idx="9">
                  <c:v>73.117311119999997</c:v>
                </c:pt>
                <c:pt idx="10">
                  <c:v>73.351098811</c:v>
                </c:pt>
                <c:pt idx="11">
                  <c:v>73.558592499</c:v>
                </c:pt>
                <c:pt idx="12">
                  <c:v>74.066710638999993</c:v>
                </c:pt>
                <c:pt idx="13">
                  <c:v>74.022632548999994</c:v>
                </c:pt>
                <c:pt idx="14">
                  <c:v>74.037663275</c:v>
                </c:pt>
                <c:pt idx="15">
                  <c:v>74.018667327000003</c:v>
                </c:pt>
                <c:pt idx="16">
                  <c:v>74.417576413999996</c:v>
                </c:pt>
                <c:pt idx="17">
                  <c:v>74.633818008999995</c:v>
                </c:pt>
                <c:pt idx="18">
                  <c:v>74.731785333999994</c:v>
                </c:pt>
                <c:pt idx="19">
                  <c:v>75.006653385000007</c:v>
                </c:pt>
                <c:pt idx="20" formatCode="0.00_ ">
                  <c:v>75.473684567999996</c:v>
                </c:pt>
                <c:pt idx="21" formatCode="0.00_ ">
                  <c:v>75.861751913784801</c:v>
                </c:pt>
                <c:pt idx="22" formatCode="0.00_ ">
                  <c:v>76.201858317807506</c:v>
                </c:pt>
                <c:pt idx="23" formatCode="0.00_ ">
                  <c:v>76.095680390057296</c:v>
                </c:pt>
                <c:pt idx="24" formatCode="0.00_ ">
                  <c:v>75.441652039028398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59F-4AD5-9490-3219FF2661D6}"/>
            </c:ext>
          </c:extLst>
        </c:ser>
        <c:ser>
          <c:idx val="4"/>
          <c:order val="4"/>
          <c:tx>
            <c:strRef>
              <c:f>工作表1!$AB$3</c:f>
              <c:strCache>
                <c:ptCount val="1"/>
                <c:pt idx="0">
                  <c:v>Yunlin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cat>
            <c:numRef>
              <c:f>工作表1!$W$4:$W$28</c:f>
              <c:numCache>
                <c:formatCode>General</c:formatCode>
                <c:ptCount val="25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2017</c:v>
                </c:pt>
                <c:pt idx="20">
                  <c:v>2018</c:v>
                </c:pt>
                <c:pt idx="21">
                  <c:v>2019</c:v>
                </c:pt>
                <c:pt idx="22">
                  <c:v>2020</c:v>
                </c:pt>
                <c:pt idx="23">
                  <c:v>2021</c:v>
                </c:pt>
                <c:pt idx="24">
                  <c:v>2022</c:v>
                </c:pt>
              </c:numCache>
            </c:numRef>
          </c:cat>
          <c:val>
            <c:numRef>
              <c:f>工作表1!$AB$4:$AB$28</c:f>
              <c:numCache>
                <c:formatCode>0.00" "</c:formatCode>
                <c:ptCount val="25"/>
                <c:pt idx="0">
                  <c:v>70.782808529999997</c:v>
                </c:pt>
                <c:pt idx="1">
                  <c:v>70.923192313000001</c:v>
                </c:pt>
                <c:pt idx="2">
                  <c:v>70.887237122000002</c:v>
                </c:pt>
                <c:pt idx="3">
                  <c:v>71.010782341999999</c:v>
                </c:pt>
                <c:pt idx="4">
                  <c:v>71.633431595000005</c:v>
                </c:pt>
                <c:pt idx="5">
                  <c:v>72.061190179999997</c:v>
                </c:pt>
                <c:pt idx="6">
                  <c:v>72.185513955000005</c:v>
                </c:pt>
                <c:pt idx="7">
                  <c:v>72.140032735999995</c:v>
                </c:pt>
                <c:pt idx="8">
                  <c:v>72.005157096000005</c:v>
                </c:pt>
                <c:pt idx="9">
                  <c:v>72.199403685999997</c:v>
                </c:pt>
                <c:pt idx="10">
                  <c:v>72.457451263999999</c:v>
                </c:pt>
                <c:pt idx="11">
                  <c:v>72.956772440999998</c:v>
                </c:pt>
                <c:pt idx="12">
                  <c:v>73.412861261000003</c:v>
                </c:pt>
                <c:pt idx="13">
                  <c:v>73.802279537000004</c:v>
                </c:pt>
                <c:pt idx="14">
                  <c:v>74.101972592999999</c:v>
                </c:pt>
                <c:pt idx="15">
                  <c:v>74.295053581999994</c:v>
                </c:pt>
                <c:pt idx="16">
                  <c:v>74.43660217</c:v>
                </c:pt>
                <c:pt idx="17">
                  <c:v>74.572292312000002</c:v>
                </c:pt>
                <c:pt idx="18">
                  <c:v>74.630419558</c:v>
                </c:pt>
                <c:pt idx="19">
                  <c:v>74.757513407000005</c:v>
                </c:pt>
                <c:pt idx="20" formatCode="0.00_ ">
                  <c:v>74.802531044000006</c:v>
                </c:pt>
                <c:pt idx="21" formatCode="0.00_ ">
                  <c:v>75.089821311726894</c:v>
                </c:pt>
                <c:pt idx="22" formatCode="0.00_ ">
                  <c:v>75.397220266772393</c:v>
                </c:pt>
                <c:pt idx="23" formatCode="0.00_ ">
                  <c:v>75.660162129747704</c:v>
                </c:pt>
                <c:pt idx="24" formatCode="0.00_ ">
                  <c:v>75.303546078036206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59F-4AD5-9490-3219FF2661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192163448"/>
        <c:axId val="1192163808"/>
      </c:barChart>
      <c:catAx>
        <c:axId val="1192163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zh-TW"/>
          </a:p>
        </c:txPr>
        <c:crossAx val="1192163808"/>
        <c:crosses val="autoZero"/>
        <c:auto val="1"/>
        <c:lblAlgn val="ctr"/>
        <c:lblOffset val="100"/>
        <c:noMultiLvlLbl val="0"/>
      </c:catAx>
      <c:valAx>
        <c:axId val="1192163808"/>
        <c:scaling>
          <c:orientation val="minMax"/>
          <c:min val="6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_ 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zh-TW"/>
          </a:p>
        </c:txPr>
        <c:crossAx val="1192163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zh-TW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工作表9!$T$2</c:f>
              <c:strCache>
                <c:ptCount val="1"/>
                <c:pt idx="0">
                  <c:v>case 1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strRef>
              <c:f>工作表9!$S$3:$S$22</c:f>
              <c:strCache>
                <c:ptCount val="20"/>
                <c:pt idx="0">
                  <c:v>TPE</c:v>
                </c:pt>
                <c:pt idx="1">
                  <c:v>NTPE</c:v>
                </c:pt>
                <c:pt idx="2">
                  <c:v>TYN</c:v>
                </c:pt>
                <c:pt idx="3">
                  <c:v>TXG</c:v>
                </c:pt>
                <c:pt idx="4">
                  <c:v>TNN</c:v>
                </c:pt>
                <c:pt idx="5">
                  <c:v>KHH</c:v>
                </c:pt>
                <c:pt idx="6">
                  <c:v>Yilan</c:v>
                </c:pt>
                <c:pt idx="7">
                  <c:v>Xinzhu</c:v>
                </c:pt>
                <c:pt idx="8">
                  <c:v>Miaoli</c:v>
                </c:pt>
                <c:pt idx="9">
                  <c:v>Zhanghua</c:v>
                </c:pt>
                <c:pt idx="10">
                  <c:v>Nantou</c:v>
                </c:pt>
                <c:pt idx="11">
                  <c:v>Yunlin</c:v>
                </c:pt>
                <c:pt idx="12">
                  <c:v>Chiayi</c:v>
                </c:pt>
                <c:pt idx="13">
                  <c:v>Pingtung</c:v>
                </c:pt>
                <c:pt idx="14">
                  <c:v>Taitung</c:v>
                </c:pt>
                <c:pt idx="15">
                  <c:v>Hualian</c:v>
                </c:pt>
                <c:pt idx="16">
                  <c:v>Penghu</c:v>
                </c:pt>
                <c:pt idx="17">
                  <c:v>Jilongcity</c:v>
                </c:pt>
                <c:pt idx="18">
                  <c:v>Xinzhucity</c:v>
                </c:pt>
                <c:pt idx="19">
                  <c:v>Chiayicity</c:v>
                </c:pt>
              </c:strCache>
            </c:strRef>
          </c:xVal>
          <c:yVal>
            <c:numRef>
              <c:f>工作表9!$T$3:$T$22</c:f>
              <c:numCache>
                <c:formatCode>0.00_ </c:formatCode>
                <c:ptCount val="20"/>
                <c:pt idx="0">
                  <c:v>0.15999999999996817</c:v>
                </c:pt>
                <c:pt idx="1">
                  <c:v>0.28333333333328881</c:v>
                </c:pt>
                <c:pt idx="2">
                  <c:v>0.2433333333333394</c:v>
                </c:pt>
                <c:pt idx="3">
                  <c:v>0.31333333333333258</c:v>
                </c:pt>
                <c:pt idx="4">
                  <c:v>0.16666666666671404</c:v>
                </c:pt>
                <c:pt idx="5">
                  <c:v>0.19666666666672938</c:v>
                </c:pt>
                <c:pt idx="6">
                  <c:v>0.39666666666671802</c:v>
                </c:pt>
                <c:pt idx="7">
                  <c:v>0.42666666666669073</c:v>
                </c:pt>
                <c:pt idx="8">
                  <c:v>0.30999999999997385</c:v>
                </c:pt>
                <c:pt idx="9">
                  <c:v>0.29333333333336498</c:v>
                </c:pt>
                <c:pt idx="10">
                  <c:v>0.4233333333333178</c:v>
                </c:pt>
                <c:pt idx="11">
                  <c:v>0.16333333333332689</c:v>
                </c:pt>
                <c:pt idx="12">
                  <c:v>0.36333333333335815</c:v>
                </c:pt>
                <c:pt idx="13">
                  <c:v>0.15999999999999659</c:v>
                </c:pt>
                <c:pt idx="14">
                  <c:v>0.54333333333336498</c:v>
                </c:pt>
                <c:pt idx="15">
                  <c:v>-0.22333333333332916</c:v>
                </c:pt>
                <c:pt idx="16">
                  <c:v>0.94666666666674359</c:v>
                </c:pt>
                <c:pt idx="17">
                  <c:v>2.3333333333297901E-2</c:v>
                </c:pt>
                <c:pt idx="18">
                  <c:v>0.28666666666664753</c:v>
                </c:pt>
                <c:pt idx="19">
                  <c:v>0.36666666666667425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BF6F-440D-82B4-0673FCB19F97}"/>
            </c:ext>
          </c:extLst>
        </c:ser>
        <c:ser>
          <c:idx val="1"/>
          <c:order val="1"/>
          <c:tx>
            <c:strRef>
              <c:f>工作表9!$U$2</c:f>
              <c:strCache>
                <c:ptCount val="1"/>
                <c:pt idx="0">
                  <c:v>case 2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strRef>
              <c:f>工作表9!$S$3:$S$22</c:f>
              <c:strCache>
                <c:ptCount val="20"/>
                <c:pt idx="0">
                  <c:v>TPE</c:v>
                </c:pt>
                <c:pt idx="1">
                  <c:v>NTPE</c:v>
                </c:pt>
                <c:pt idx="2">
                  <c:v>TYN</c:v>
                </c:pt>
                <c:pt idx="3">
                  <c:v>TXG</c:v>
                </c:pt>
                <c:pt idx="4">
                  <c:v>TNN</c:v>
                </c:pt>
                <c:pt idx="5">
                  <c:v>KHH</c:v>
                </c:pt>
                <c:pt idx="6">
                  <c:v>Yilan</c:v>
                </c:pt>
                <c:pt idx="7">
                  <c:v>Xinzhu</c:v>
                </c:pt>
                <c:pt idx="8">
                  <c:v>Miaoli</c:v>
                </c:pt>
                <c:pt idx="9">
                  <c:v>Zhanghua</c:v>
                </c:pt>
                <c:pt idx="10">
                  <c:v>Nantou</c:v>
                </c:pt>
                <c:pt idx="11">
                  <c:v>Yunlin</c:v>
                </c:pt>
                <c:pt idx="12">
                  <c:v>Chiayi</c:v>
                </c:pt>
                <c:pt idx="13">
                  <c:v>Pingtung</c:v>
                </c:pt>
                <c:pt idx="14">
                  <c:v>Taitung</c:v>
                </c:pt>
                <c:pt idx="15">
                  <c:v>Hualian</c:v>
                </c:pt>
                <c:pt idx="16">
                  <c:v>Penghu</c:v>
                </c:pt>
                <c:pt idx="17">
                  <c:v>Jilongcity</c:v>
                </c:pt>
                <c:pt idx="18">
                  <c:v>Xinzhucity</c:v>
                </c:pt>
                <c:pt idx="19">
                  <c:v>Chiayicity</c:v>
                </c:pt>
              </c:strCache>
            </c:strRef>
          </c:xVal>
          <c:yVal>
            <c:numRef>
              <c:f>工作表9!$U$3:$U$22</c:f>
              <c:numCache>
                <c:formatCode>0.00_ </c:formatCode>
                <c:ptCount val="20"/>
                <c:pt idx="0">
                  <c:v>0.22333333333335759</c:v>
                </c:pt>
                <c:pt idx="1">
                  <c:v>0.32999999999996987</c:v>
                </c:pt>
                <c:pt idx="2">
                  <c:v>0.25666666666671745</c:v>
                </c:pt>
                <c:pt idx="3">
                  <c:v>0.35666666666666913</c:v>
                </c:pt>
                <c:pt idx="4">
                  <c:v>0.21666666666664014</c:v>
                </c:pt>
                <c:pt idx="5">
                  <c:v>0.2533333333333303</c:v>
                </c:pt>
                <c:pt idx="6">
                  <c:v>0.39999999999997726</c:v>
                </c:pt>
                <c:pt idx="7">
                  <c:v>0.48333333333333428</c:v>
                </c:pt>
                <c:pt idx="8">
                  <c:v>0.34999999999999432</c:v>
                </c:pt>
                <c:pt idx="9">
                  <c:v>0.29333333333333655</c:v>
                </c:pt>
                <c:pt idx="10">
                  <c:v>0.43999999999991246</c:v>
                </c:pt>
                <c:pt idx="11">
                  <c:v>0.20333333333333314</c:v>
                </c:pt>
                <c:pt idx="12">
                  <c:v>0.3966666666667038</c:v>
                </c:pt>
                <c:pt idx="13">
                  <c:v>0.21999999999992781</c:v>
                </c:pt>
                <c:pt idx="14">
                  <c:v>0.58333333333339965</c:v>
                </c:pt>
                <c:pt idx="15">
                  <c:v>-0.12999999999999545</c:v>
                </c:pt>
                <c:pt idx="16">
                  <c:v>0.94666666666674359</c:v>
                </c:pt>
                <c:pt idx="17">
                  <c:v>6.3333333333332575E-2</c:v>
                </c:pt>
                <c:pt idx="18">
                  <c:v>0.34666666666663559</c:v>
                </c:pt>
                <c:pt idx="19">
                  <c:v>0.40333333333336441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BF6F-440D-82B4-0673FCB19F97}"/>
            </c:ext>
          </c:extLst>
        </c:ser>
        <c:ser>
          <c:idx val="2"/>
          <c:order val="2"/>
          <c:tx>
            <c:strRef>
              <c:f>工作表9!$V$2</c:f>
              <c:strCache>
                <c:ptCount val="1"/>
                <c:pt idx="0">
                  <c:v>case 3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strRef>
              <c:f>工作表9!$S$3:$S$22</c:f>
              <c:strCache>
                <c:ptCount val="20"/>
                <c:pt idx="0">
                  <c:v>TPE</c:v>
                </c:pt>
                <c:pt idx="1">
                  <c:v>NTPE</c:v>
                </c:pt>
                <c:pt idx="2">
                  <c:v>TYN</c:v>
                </c:pt>
                <c:pt idx="3">
                  <c:v>TXG</c:v>
                </c:pt>
                <c:pt idx="4">
                  <c:v>TNN</c:v>
                </c:pt>
                <c:pt idx="5">
                  <c:v>KHH</c:v>
                </c:pt>
                <c:pt idx="6">
                  <c:v>Yilan</c:v>
                </c:pt>
                <c:pt idx="7">
                  <c:v>Xinzhu</c:v>
                </c:pt>
                <c:pt idx="8">
                  <c:v>Miaoli</c:v>
                </c:pt>
                <c:pt idx="9">
                  <c:v>Zhanghua</c:v>
                </c:pt>
                <c:pt idx="10">
                  <c:v>Nantou</c:v>
                </c:pt>
                <c:pt idx="11">
                  <c:v>Yunlin</c:v>
                </c:pt>
                <c:pt idx="12">
                  <c:v>Chiayi</c:v>
                </c:pt>
                <c:pt idx="13">
                  <c:v>Pingtung</c:v>
                </c:pt>
                <c:pt idx="14">
                  <c:v>Taitung</c:v>
                </c:pt>
                <c:pt idx="15">
                  <c:v>Hualian</c:v>
                </c:pt>
                <c:pt idx="16">
                  <c:v>Penghu</c:v>
                </c:pt>
                <c:pt idx="17">
                  <c:v>Jilongcity</c:v>
                </c:pt>
                <c:pt idx="18">
                  <c:v>Xinzhucity</c:v>
                </c:pt>
                <c:pt idx="19">
                  <c:v>Chiayicity</c:v>
                </c:pt>
              </c:strCache>
            </c:strRef>
          </c:xVal>
          <c:yVal>
            <c:numRef>
              <c:f>工作表9!$V$3:$V$22</c:f>
              <c:numCache>
                <c:formatCode>0.00_ </c:formatCode>
                <c:ptCount val="20"/>
                <c:pt idx="0">
                  <c:v>-3.0000000000015348E-2</c:v>
                </c:pt>
                <c:pt idx="1">
                  <c:v>0.14666666666663275</c:v>
                </c:pt>
                <c:pt idx="2">
                  <c:v>9.9999999999994316E-2</c:v>
                </c:pt>
                <c:pt idx="3">
                  <c:v>0.15666666666670892</c:v>
                </c:pt>
                <c:pt idx="4">
                  <c:v>3.6666666666633319E-2</c:v>
                </c:pt>
                <c:pt idx="5">
                  <c:v>8.99999999999892E-2</c:v>
                </c:pt>
                <c:pt idx="6">
                  <c:v>0.263333333333307</c:v>
                </c:pt>
                <c:pt idx="7">
                  <c:v>0.27000000000003865</c:v>
                </c:pt>
                <c:pt idx="8">
                  <c:v>0.12666666666662252</c:v>
                </c:pt>
                <c:pt idx="9">
                  <c:v>0.15666666666669471</c:v>
                </c:pt>
                <c:pt idx="10">
                  <c:v>0.30333333333331325</c:v>
                </c:pt>
                <c:pt idx="11">
                  <c:v>4.3333333333364976E-2</c:v>
                </c:pt>
                <c:pt idx="12">
                  <c:v>0.21333333333336668</c:v>
                </c:pt>
                <c:pt idx="13">
                  <c:v>7.9999999999969873E-2</c:v>
                </c:pt>
                <c:pt idx="14">
                  <c:v>0.53333333333335986</c:v>
                </c:pt>
                <c:pt idx="15">
                  <c:v>-0.2100000000000648</c:v>
                </c:pt>
                <c:pt idx="16">
                  <c:v>0.74000000000010857</c:v>
                </c:pt>
                <c:pt idx="17">
                  <c:v>6.6666666666321817E-3</c:v>
                </c:pt>
                <c:pt idx="18">
                  <c:v>0.24000000000000909</c:v>
                </c:pt>
                <c:pt idx="19">
                  <c:v>0.25333333333337293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BF6F-440D-82B4-0673FCB19F97}"/>
            </c:ext>
          </c:extLst>
        </c:ser>
        <c:ser>
          <c:idx val="3"/>
          <c:order val="3"/>
          <c:tx>
            <c:strRef>
              <c:f>工作表9!$W$2</c:f>
              <c:strCache>
                <c:ptCount val="1"/>
                <c:pt idx="0">
                  <c:v>case 4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xVal>
            <c:strRef>
              <c:f>工作表9!$S$3:$S$22</c:f>
              <c:strCache>
                <c:ptCount val="20"/>
                <c:pt idx="0">
                  <c:v>TPE</c:v>
                </c:pt>
                <c:pt idx="1">
                  <c:v>NTPE</c:v>
                </c:pt>
                <c:pt idx="2">
                  <c:v>TYN</c:v>
                </c:pt>
                <c:pt idx="3">
                  <c:v>TXG</c:v>
                </c:pt>
                <c:pt idx="4">
                  <c:v>TNN</c:v>
                </c:pt>
                <c:pt idx="5">
                  <c:v>KHH</c:v>
                </c:pt>
                <c:pt idx="6">
                  <c:v>Yilan</c:v>
                </c:pt>
                <c:pt idx="7">
                  <c:v>Xinzhu</c:v>
                </c:pt>
                <c:pt idx="8">
                  <c:v>Miaoli</c:v>
                </c:pt>
                <c:pt idx="9">
                  <c:v>Zhanghua</c:v>
                </c:pt>
                <c:pt idx="10">
                  <c:v>Nantou</c:v>
                </c:pt>
                <c:pt idx="11">
                  <c:v>Yunlin</c:v>
                </c:pt>
                <c:pt idx="12">
                  <c:v>Chiayi</c:v>
                </c:pt>
                <c:pt idx="13">
                  <c:v>Pingtung</c:v>
                </c:pt>
                <c:pt idx="14">
                  <c:v>Taitung</c:v>
                </c:pt>
                <c:pt idx="15">
                  <c:v>Hualian</c:v>
                </c:pt>
                <c:pt idx="16">
                  <c:v>Penghu</c:v>
                </c:pt>
                <c:pt idx="17">
                  <c:v>Jilongcity</c:v>
                </c:pt>
                <c:pt idx="18">
                  <c:v>Xinzhucity</c:v>
                </c:pt>
                <c:pt idx="19">
                  <c:v>Chiayicity</c:v>
                </c:pt>
              </c:strCache>
            </c:strRef>
          </c:xVal>
          <c:yVal>
            <c:numRef>
              <c:f>工作表9!$W$3:$W$22</c:f>
              <c:numCache>
                <c:formatCode>0.00_ </c:formatCode>
                <c:ptCount val="20"/>
                <c:pt idx="0">
                  <c:v>3.6666666666633319E-2</c:v>
                </c:pt>
                <c:pt idx="1">
                  <c:v>0.19666666666667254</c:v>
                </c:pt>
                <c:pt idx="2">
                  <c:v>0.1133333333332871</c:v>
                </c:pt>
                <c:pt idx="3">
                  <c:v>0.20999999999999375</c:v>
                </c:pt>
                <c:pt idx="4">
                  <c:v>8.3333333333300175E-2</c:v>
                </c:pt>
                <c:pt idx="5">
                  <c:v>0.14666666666673223</c:v>
                </c:pt>
                <c:pt idx="6">
                  <c:v>0.26666666666659467</c:v>
                </c:pt>
                <c:pt idx="7">
                  <c:v>0.32666666666669641</c:v>
                </c:pt>
                <c:pt idx="8">
                  <c:v>0.16666666666660035</c:v>
                </c:pt>
                <c:pt idx="9">
                  <c:v>0.15666666666669471</c:v>
                </c:pt>
                <c:pt idx="10">
                  <c:v>0.31999999999990791</c:v>
                </c:pt>
                <c:pt idx="11">
                  <c:v>8.666666666668732E-2</c:v>
                </c:pt>
                <c:pt idx="12">
                  <c:v>0.24000000000002331</c:v>
                </c:pt>
                <c:pt idx="13">
                  <c:v>0.13666666666665606</c:v>
                </c:pt>
                <c:pt idx="14">
                  <c:v>0.56999999999999318</c:v>
                </c:pt>
                <c:pt idx="15">
                  <c:v>-0.11666666666670267</c:v>
                </c:pt>
                <c:pt idx="16">
                  <c:v>0.73666666666673564</c:v>
                </c:pt>
                <c:pt idx="17">
                  <c:v>4.6666666666666856E-2</c:v>
                </c:pt>
                <c:pt idx="18">
                  <c:v>0.29666666666668107</c:v>
                </c:pt>
                <c:pt idx="19">
                  <c:v>0.29000000000004889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BF6F-440D-82B4-0673FCB19F97}"/>
            </c:ext>
          </c:extLst>
        </c:ser>
        <c:ser>
          <c:idx val="4"/>
          <c:order val="4"/>
          <c:tx>
            <c:strRef>
              <c:f>工作表9!$X$2</c:f>
              <c:strCache>
                <c:ptCount val="1"/>
                <c:pt idx="0">
                  <c:v>case 5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xVal>
            <c:strRef>
              <c:f>工作表9!$S$3:$S$22</c:f>
              <c:strCache>
                <c:ptCount val="20"/>
                <c:pt idx="0">
                  <c:v>TPE</c:v>
                </c:pt>
                <c:pt idx="1">
                  <c:v>NTPE</c:v>
                </c:pt>
                <c:pt idx="2">
                  <c:v>TYN</c:v>
                </c:pt>
                <c:pt idx="3">
                  <c:v>TXG</c:v>
                </c:pt>
                <c:pt idx="4">
                  <c:v>TNN</c:v>
                </c:pt>
                <c:pt idx="5">
                  <c:v>KHH</c:v>
                </c:pt>
                <c:pt idx="6">
                  <c:v>Yilan</c:v>
                </c:pt>
                <c:pt idx="7">
                  <c:v>Xinzhu</c:v>
                </c:pt>
                <c:pt idx="8">
                  <c:v>Miaoli</c:v>
                </c:pt>
                <c:pt idx="9">
                  <c:v>Zhanghua</c:v>
                </c:pt>
                <c:pt idx="10">
                  <c:v>Nantou</c:v>
                </c:pt>
                <c:pt idx="11">
                  <c:v>Yunlin</c:v>
                </c:pt>
                <c:pt idx="12">
                  <c:v>Chiayi</c:v>
                </c:pt>
                <c:pt idx="13">
                  <c:v>Pingtung</c:v>
                </c:pt>
                <c:pt idx="14">
                  <c:v>Taitung</c:v>
                </c:pt>
                <c:pt idx="15">
                  <c:v>Hualian</c:v>
                </c:pt>
                <c:pt idx="16">
                  <c:v>Penghu</c:v>
                </c:pt>
                <c:pt idx="17">
                  <c:v>Jilongcity</c:v>
                </c:pt>
                <c:pt idx="18">
                  <c:v>Xinzhucity</c:v>
                </c:pt>
                <c:pt idx="19">
                  <c:v>Chiayicity</c:v>
                </c:pt>
              </c:strCache>
            </c:strRef>
          </c:xVal>
          <c:yVal>
            <c:numRef>
              <c:f>工作表9!$X$3:$X$22</c:f>
              <c:numCache>
                <c:formatCode>0.00_ </c:formatCode>
                <c:ptCount val="20"/>
                <c:pt idx="0">
                  <c:v>0.12000000000000455</c:v>
                </c:pt>
                <c:pt idx="1">
                  <c:v>0.32666666666666799</c:v>
                </c:pt>
                <c:pt idx="2">
                  <c:v>2.0000000000010232E-2</c:v>
                </c:pt>
                <c:pt idx="3">
                  <c:v>0.34333333333330529</c:v>
                </c:pt>
                <c:pt idx="4">
                  <c:v>0.25666666666670324</c:v>
                </c:pt>
                <c:pt idx="5">
                  <c:v>0.20000000000001705</c:v>
                </c:pt>
                <c:pt idx="6">
                  <c:v>0.41333333333329847</c:v>
                </c:pt>
                <c:pt idx="7">
                  <c:v>0.52333333333339738</c:v>
                </c:pt>
                <c:pt idx="8">
                  <c:v>0.39666666666666117</c:v>
                </c:pt>
                <c:pt idx="9">
                  <c:v>0.40666666666669471</c:v>
                </c:pt>
                <c:pt idx="10">
                  <c:v>0.44999999999998863</c:v>
                </c:pt>
                <c:pt idx="11">
                  <c:v>0.24666666666669812</c:v>
                </c:pt>
                <c:pt idx="12">
                  <c:v>0.42666666666669073</c:v>
                </c:pt>
                <c:pt idx="13">
                  <c:v>0.21000000000000796</c:v>
                </c:pt>
                <c:pt idx="14">
                  <c:v>0.47666666666668789</c:v>
                </c:pt>
                <c:pt idx="15">
                  <c:v>-0.34333333333337634</c:v>
                </c:pt>
                <c:pt idx="16">
                  <c:v>0.92666666666667652</c:v>
                </c:pt>
                <c:pt idx="17">
                  <c:v>-7.9999999999998295E-2</c:v>
                </c:pt>
                <c:pt idx="18">
                  <c:v>0.1799999999999784</c:v>
                </c:pt>
                <c:pt idx="19">
                  <c:v>0.37333333333337748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BF6F-440D-82B4-0673FCB19F97}"/>
            </c:ext>
          </c:extLst>
        </c:ser>
        <c:ser>
          <c:idx val="5"/>
          <c:order val="5"/>
          <c:tx>
            <c:strRef>
              <c:f>工作表9!$Y$2</c:f>
              <c:strCache>
                <c:ptCount val="1"/>
                <c:pt idx="0">
                  <c:v>case 6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xVal>
            <c:strRef>
              <c:f>工作表9!$S$3:$S$22</c:f>
              <c:strCache>
                <c:ptCount val="20"/>
                <c:pt idx="0">
                  <c:v>TPE</c:v>
                </c:pt>
                <c:pt idx="1">
                  <c:v>NTPE</c:v>
                </c:pt>
                <c:pt idx="2">
                  <c:v>TYN</c:v>
                </c:pt>
                <c:pt idx="3">
                  <c:v>TXG</c:v>
                </c:pt>
                <c:pt idx="4">
                  <c:v>TNN</c:v>
                </c:pt>
                <c:pt idx="5">
                  <c:v>KHH</c:v>
                </c:pt>
                <c:pt idx="6">
                  <c:v>Yilan</c:v>
                </c:pt>
                <c:pt idx="7">
                  <c:v>Xinzhu</c:v>
                </c:pt>
                <c:pt idx="8">
                  <c:v>Miaoli</c:v>
                </c:pt>
                <c:pt idx="9">
                  <c:v>Zhanghua</c:v>
                </c:pt>
                <c:pt idx="10">
                  <c:v>Nantou</c:v>
                </c:pt>
                <c:pt idx="11">
                  <c:v>Yunlin</c:v>
                </c:pt>
                <c:pt idx="12">
                  <c:v>Chiayi</c:v>
                </c:pt>
                <c:pt idx="13">
                  <c:v>Pingtung</c:v>
                </c:pt>
                <c:pt idx="14">
                  <c:v>Taitung</c:v>
                </c:pt>
                <c:pt idx="15">
                  <c:v>Hualian</c:v>
                </c:pt>
                <c:pt idx="16">
                  <c:v>Penghu</c:v>
                </c:pt>
                <c:pt idx="17">
                  <c:v>Jilongcity</c:v>
                </c:pt>
                <c:pt idx="18">
                  <c:v>Xinzhucity</c:v>
                </c:pt>
                <c:pt idx="19">
                  <c:v>Chiayicity</c:v>
                </c:pt>
              </c:strCache>
            </c:strRef>
          </c:xVal>
          <c:yVal>
            <c:numRef>
              <c:f>工作表9!$Y$3:$Y$22</c:f>
              <c:numCache>
                <c:formatCode>0.00_ </c:formatCode>
                <c:ptCount val="20"/>
                <c:pt idx="0">
                  <c:v>-6.0000000000044906E-2</c:v>
                </c:pt>
                <c:pt idx="1">
                  <c:v>0.17666666666659125</c:v>
                </c:pt>
                <c:pt idx="2">
                  <c:v>-2.3333333333297901E-2</c:v>
                </c:pt>
                <c:pt idx="3">
                  <c:v>0.16333333333341216</c:v>
                </c:pt>
                <c:pt idx="4">
                  <c:v>5.9999999999973852E-2</c:v>
                </c:pt>
                <c:pt idx="5">
                  <c:v>9.3333333333362134E-2</c:v>
                </c:pt>
                <c:pt idx="6">
                  <c:v>0.23000000000000398</c:v>
                </c:pt>
                <c:pt idx="7">
                  <c:v>0.26666666666669414</c:v>
                </c:pt>
                <c:pt idx="8">
                  <c:v>9.3333333333305291E-2</c:v>
                </c:pt>
                <c:pt idx="9">
                  <c:v>0.12666666666666515</c:v>
                </c:pt>
                <c:pt idx="10">
                  <c:v>0.2799999999999585</c:v>
                </c:pt>
                <c:pt idx="11">
                  <c:v>9.3333333333404767E-2</c:v>
                </c:pt>
                <c:pt idx="12">
                  <c:v>0.15333333333336441</c:v>
                </c:pt>
                <c:pt idx="13">
                  <c:v>8.3333333333328596E-2</c:v>
                </c:pt>
                <c:pt idx="14">
                  <c:v>0.54333333333335077</c:v>
                </c:pt>
                <c:pt idx="15">
                  <c:v>-0.20999999999996533</c:v>
                </c:pt>
                <c:pt idx="16">
                  <c:v>0.60000000000006537</c:v>
                </c:pt>
                <c:pt idx="17">
                  <c:v>-9.6666666666706647E-2</c:v>
                </c:pt>
                <c:pt idx="18">
                  <c:v>0.21666666666664014</c:v>
                </c:pt>
                <c:pt idx="19">
                  <c:v>0.24000000000000909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BF6F-440D-82B4-0673FCB19F97}"/>
            </c:ext>
          </c:extLst>
        </c:ser>
        <c:ser>
          <c:idx val="6"/>
          <c:order val="6"/>
          <c:tx>
            <c:strRef>
              <c:f>工作表9!$Z$2</c:f>
              <c:strCache>
                <c:ptCount val="1"/>
                <c:pt idx="0">
                  <c:v>case 7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60000"/>
                </a:schemeClr>
              </a:solidFill>
              <a:ln w="9525">
                <a:solidFill>
                  <a:schemeClr val="accent1">
                    <a:lumMod val="60000"/>
                  </a:schemeClr>
                </a:solidFill>
              </a:ln>
              <a:effectLst/>
            </c:spPr>
          </c:marker>
          <c:xVal>
            <c:strRef>
              <c:f>工作表9!$S$3:$S$22</c:f>
              <c:strCache>
                <c:ptCount val="20"/>
                <c:pt idx="0">
                  <c:v>TPE</c:v>
                </c:pt>
                <c:pt idx="1">
                  <c:v>NTPE</c:v>
                </c:pt>
                <c:pt idx="2">
                  <c:v>TYN</c:v>
                </c:pt>
                <c:pt idx="3">
                  <c:v>TXG</c:v>
                </c:pt>
                <c:pt idx="4">
                  <c:v>TNN</c:v>
                </c:pt>
                <c:pt idx="5">
                  <c:v>KHH</c:v>
                </c:pt>
                <c:pt idx="6">
                  <c:v>Yilan</c:v>
                </c:pt>
                <c:pt idx="7">
                  <c:v>Xinzhu</c:v>
                </c:pt>
                <c:pt idx="8">
                  <c:v>Miaoli</c:v>
                </c:pt>
                <c:pt idx="9">
                  <c:v>Zhanghua</c:v>
                </c:pt>
                <c:pt idx="10">
                  <c:v>Nantou</c:v>
                </c:pt>
                <c:pt idx="11">
                  <c:v>Yunlin</c:v>
                </c:pt>
                <c:pt idx="12">
                  <c:v>Chiayi</c:v>
                </c:pt>
                <c:pt idx="13">
                  <c:v>Pingtung</c:v>
                </c:pt>
                <c:pt idx="14">
                  <c:v>Taitung</c:v>
                </c:pt>
                <c:pt idx="15">
                  <c:v>Hualian</c:v>
                </c:pt>
                <c:pt idx="16">
                  <c:v>Penghu</c:v>
                </c:pt>
                <c:pt idx="17">
                  <c:v>Jilongcity</c:v>
                </c:pt>
                <c:pt idx="18">
                  <c:v>Xinzhucity</c:v>
                </c:pt>
                <c:pt idx="19">
                  <c:v>Chiayicity</c:v>
                </c:pt>
              </c:strCache>
            </c:strRef>
          </c:xVal>
          <c:yVal>
            <c:numRef>
              <c:f>工作表9!$Z$3:$Z$22</c:f>
              <c:numCache>
                <c:formatCode>0.00_ </c:formatCode>
                <c:ptCount val="20"/>
                <c:pt idx="0">
                  <c:v>0.19333333333332803</c:v>
                </c:pt>
                <c:pt idx="1">
                  <c:v>0.33666666666667311</c:v>
                </c:pt>
                <c:pt idx="2">
                  <c:v>0.19333333333332803</c:v>
                </c:pt>
                <c:pt idx="3">
                  <c:v>0.31999999999999318</c:v>
                </c:pt>
                <c:pt idx="4">
                  <c:v>0.16999999999995907</c:v>
                </c:pt>
                <c:pt idx="5">
                  <c:v>0.25333333333328767</c:v>
                </c:pt>
                <c:pt idx="6">
                  <c:v>0.32000000000003581</c:v>
                </c:pt>
                <c:pt idx="7">
                  <c:v>0.46666666666669698</c:v>
                </c:pt>
                <c:pt idx="8">
                  <c:v>0.2533333333333303</c:v>
                </c:pt>
                <c:pt idx="9">
                  <c:v>0.21999999999999886</c:v>
                </c:pt>
                <c:pt idx="10">
                  <c:v>0.34666666666660717</c:v>
                </c:pt>
                <c:pt idx="11">
                  <c:v>0.1100000000000847</c:v>
                </c:pt>
                <c:pt idx="12">
                  <c:v>0.2300000000000324</c:v>
                </c:pt>
                <c:pt idx="13">
                  <c:v>0.11333333333332973</c:v>
                </c:pt>
                <c:pt idx="14">
                  <c:v>0.63666666666669869</c:v>
                </c:pt>
                <c:pt idx="15">
                  <c:v>-9.0000000000031832E-2</c:v>
                </c:pt>
                <c:pt idx="16">
                  <c:v>0.99000000000006594</c:v>
                </c:pt>
                <c:pt idx="17">
                  <c:v>4.6666666666666856E-2</c:v>
                </c:pt>
                <c:pt idx="18">
                  <c:v>0.35666666666664071</c:v>
                </c:pt>
                <c:pt idx="19">
                  <c:v>0.3833333333333826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6-BF6F-440D-82B4-0673FCB19F97}"/>
            </c:ext>
          </c:extLst>
        </c:ser>
        <c:ser>
          <c:idx val="7"/>
          <c:order val="7"/>
          <c:tx>
            <c:strRef>
              <c:f>工作表9!$AA$2</c:f>
              <c:strCache>
                <c:ptCount val="1"/>
                <c:pt idx="0">
                  <c:v>case 8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>
                  <a:lumMod val="60000"/>
                </a:schemeClr>
              </a:solidFill>
              <a:ln w="9525">
                <a:solidFill>
                  <a:schemeClr val="accent2">
                    <a:lumMod val="60000"/>
                  </a:schemeClr>
                </a:solidFill>
              </a:ln>
              <a:effectLst/>
            </c:spPr>
          </c:marker>
          <c:xVal>
            <c:strRef>
              <c:f>工作表9!$S$3:$S$22</c:f>
              <c:strCache>
                <c:ptCount val="20"/>
                <c:pt idx="0">
                  <c:v>TPE</c:v>
                </c:pt>
                <c:pt idx="1">
                  <c:v>NTPE</c:v>
                </c:pt>
                <c:pt idx="2">
                  <c:v>TYN</c:v>
                </c:pt>
                <c:pt idx="3">
                  <c:v>TXG</c:v>
                </c:pt>
                <c:pt idx="4">
                  <c:v>TNN</c:v>
                </c:pt>
                <c:pt idx="5">
                  <c:v>KHH</c:v>
                </c:pt>
                <c:pt idx="6">
                  <c:v>Yilan</c:v>
                </c:pt>
                <c:pt idx="7">
                  <c:v>Xinzhu</c:v>
                </c:pt>
                <c:pt idx="8">
                  <c:v>Miaoli</c:v>
                </c:pt>
                <c:pt idx="9">
                  <c:v>Zhanghua</c:v>
                </c:pt>
                <c:pt idx="10">
                  <c:v>Nantou</c:v>
                </c:pt>
                <c:pt idx="11">
                  <c:v>Yunlin</c:v>
                </c:pt>
                <c:pt idx="12">
                  <c:v>Chiayi</c:v>
                </c:pt>
                <c:pt idx="13">
                  <c:v>Pingtung</c:v>
                </c:pt>
                <c:pt idx="14">
                  <c:v>Taitung</c:v>
                </c:pt>
                <c:pt idx="15">
                  <c:v>Hualian</c:v>
                </c:pt>
                <c:pt idx="16">
                  <c:v>Penghu</c:v>
                </c:pt>
                <c:pt idx="17">
                  <c:v>Jilongcity</c:v>
                </c:pt>
                <c:pt idx="18">
                  <c:v>Xinzhucity</c:v>
                </c:pt>
                <c:pt idx="19">
                  <c:v>Chiayicity</c:v>
                </c:pt>
              </c:strCache>
            </c:strRef>
          </c:xVal>
          <c:yVal>
            <c:numRef>
              <c:f>工作表9!$AA$3:$AA$22</c:f>
              <c:numCache>
                <c:formatCode>0.00_ </c:formatCode>
                <c:ptCount val="20"/>
                <c:pt idx="0">
                  <c:v>6.6666666666037599E-3</c:v>
                </c:pt>
                <c:pt idx="1">
                  <c:v>0.19999999999996021</c:v>
                </c:pt>
                <c:pt idx="2">
                  <c:v>5.333333333334167E-2</c:v>
                </c:pt>
                <c:pt idx="3">
                  <c:v>0.17000000000003013</c:v>
                </c:pt>
                <c:pt idx="4">
                  <c:v>3.3333333333331439E-2</c:v>
                </c:pt>
                <c:pt idx="5">
                  <c:v>0.14666666666668959</c:v>
                </c:pt>
                <c:pt idx="6">
                  <c:v>0.18999999999995509</c:v>
                </c:pt>
                <c:pt idx="7">
                  <c:v>0.31000000000005912</c:v>
                </c:pt>
                <c:pt idx="8">
                  <c:v>6.6666666666662877E-2</c:v>
                </c:pt>
                <c:pt idx="9">
                  <c:v>8.3333333333371229E-2</c:v>
                </c:pt>
                <c:pt idx="10">
                  <c:v>0.22999999999998977</c:v>
                </c:pt>
                <c:pt idx="11">
                  <c:v>-9.9999999999624833E-3</c:v>
                </c:pt>
                <c:pt idx="12">
                  <c:v>7.6666666666724836E-2</c:v>
                </c:pt>
                <c:pt idx="13">
                  <c:v>2.9999999999972715E-2</c:v>
                </c:pt>
                <c:pt idx="14">
                  <c:v>0.61999999999999034</c:v>
                </c:pt>
                <c:pt idx="15">
                  <c:v>-8.0000000000026716E-2</c:v>
                </c:pt>
                <c:pt idx="16">
                  <c:v>0.78333333333344513</c:v>
                </c:pt>
                <c:pt idx="17">
                  <c:v>2.6666666666670835E-2</c:v>
                </c:pt>
                <c:pt idx="18">
                  <c:v>0.30999999999997385</c:v>
                </c:pt>
                <c:pt idx="19">
                  <c:v>0.27333333333336896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7-BF6F-440D-82B4-0673FCB19F97}"/>
            </c:ext>
          </c:extLst>
        </c:ser>
        <c:ser>
          <c:idx val="8"/>
          <c:order val="8"/>
          <c:tx>
            <c:strRef>
              <c:f>工作表9!$AB$2</c:f>
              <c:strCache>
                <c:ptCount val="1"/>
                <c:pt idx="0">
                  <c:v>case 9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3">
                  <a:lumMod val="60000"/>
                </a:schemeClr>
              </a:solidFill>
              <a:ln w="9525">
                <a:solidFill>
                  <a:schemeClr val="accent3">
                    <a:lumMod val="60000"/>
                  </a:schemeClr>
                </a:solidFill>
              </a:ln>
              <a:effectLst/>
            </c:spPr>
          </c:marker>
          <c:xVal>
            <c:strRef>
              <c:f>工作表9!$S$3:$S$22</c:f>
              <c:strCache>
                <c:ptCount val="20"/>
                <c:pt idx="0">
                  <c:v>TPE</c:v>
                </c:pt>
                <c:pt idx="1">
                  <c:v>NTPE</c:v>
                </c:pt>
                <c:pt idx="2">
                  <c:v>TYN</c:v>
                </c:pt>
                <c:pt idx="3">
                  <c:v>TXG</c:v>
                </c:pt>
                <c:pt idx="4">
                  <c:v>TNN</c:v>
                </c:pt>
                <c:pt idx="5">
                  <c:v>KHH</c:v>
                </c:pt>
                <c:pt idx="6">
                  <c:v>Yilan</c:v>
                </c:pt>
                <c:pt idx="7">
                  <c:v>Xinzhu</c:v>
                </c:pt>
                <c:pt idx="8">
                  <c:v>Miaoli</c:v>
                </c:pt>
                <c:pt idx="9">
                  <c:v>Zhanghua</c:v>
                </c:pt>
                <c:pt idx="10">
                  <c:v>Nantou</c:v>
                </c:pt>
                <c:pt idx="11">
                  <c:v>Yunlin</c:v>
                </c:pt>
                <c:pt idx="12">
                  <c:v>Chiayi</c:v>
                </c:pt>
                <c:pt idx="13">
                  <c:v>Pingtung</c:v>
                </c:pt>
                <c:pt idx="14">
                  <c:v>Taitung</c:v>
                </c:pt>
                <c:pt idx="15">
                  <c:v>Hualian</c:v>
                </c:pt>
                <c:pt idx="16">
                  <c:v>Penghu</c:v>
                </c:pt>
                <c:pt idx="17">
                  <c:v>Jilongcity</c:v>
                </c:pt>
                <c:pt idx="18">
                  <c:v>Xinzhucity</c:v>
                </c:pt>
                <c:pt idx="19">
                  <c:v>Chiayicity</c:v>
                </c:pt>
              </c:strCache>
            </c:strRef>
          </c:xVal>
          <c:yVal>
            <c:numRef>
              <c:f>工作表9!$AB$3:$AB$22</c:f>
              <c:numCache>
                <c:formatCode>0.00_ </c:formatCode>
                <c:ptCount val="20"/>
                <c:pt idx="0">
                  <c:v>-3.0000000000015348E-2</c:v>
                </c:pt>
                <c:pt idx="1">
                  <c:v>0.14666666666663275</c:v>
                </c:pt>
                <c:pt idx="2">
                  <c:v>9.6666666666706647E-2</c:v>
                </c:pt>
                <c:pt idx="3">
                  <c:v>0.15666666666670892</c:v>
                </c:pt>
                <c:pt idx="4">
                  <c:v>3.6666666666633319E-2</c:v>
                </c:pt>
                <c:pt idx="5">
                  <c:v>8.99999999999892E-2</c:v>
                </c:pt>
                <c:pt idx="6">
                  <c:v>0.26999999999999602</c:v>
                </c:pt>
                <c:pt idx="7">
                  <c:v>0.26666666666666572</c:v>
                </c:pt>
                <c:pt idx="8">
                  <c:v>0.12999999999999545</c:v>
                </c:pt>
                <c:pt idx="9">
                  <c:v>0.15666666666669471</c:v>
                </c:pt>
                <c:pt idx="10">
                  <c:v>0.30999999999997385</c:v>
                </c:pt>
                <c:pt idx="11">
                  <c:v>3.6666666666704373E-2</c:v>
                </c:pt>
                <c:pt idx="12">
                  <c:v>0.22333333333335759</c:v>
                </c:pt>
                <c:pt idx="13">
                  <c:v>7.333333333332348E-2</c:v>
                </c:pt>
                <c:pt idx="14">
                  <c:v>0.54333333333336498</c:v>
                </c:pt>
                <c:pt idx="15">
                  <c:v>-0.21333333333340931</c:v>
                </c:pt>
                <c:pt idx="16">
                  <c:v>0.73666666666670721</c:v>
                </c:pt>
                <c:pt idx="17">
                  <c:v>-9.9999999999624833E-3</c:v>
                </c:pt>
                <c:pt idx="18">
                  <c:v>0.2466666666666697</c:v>
                </c:pt>
                <c:pt idx="19">
                  <c:v>0.2666666666666373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BF6F-440D-82B4-0673FCB19F97}"/>
            </c:ext>
          </c:extLst>
        </c:ser>
        <c:ser>
          <c:idx val="9"/>
          <c:order val="9"/>
          <c:tx>
            <c:strRef>
              <c:f>工作表9!$AC$2</c:f>
              <c:strCache>
                <c:ptCount val="1"/>
                <c:pt idx="0">
                  <c:v>case 10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4">
                  <a:lumMod val="60000"/>
                </a:schemeClr>
              </a:solidFill>
              <a:ln w="9525">
                <a:solidFill>
                  <a:schemeClr val="accent4">
                    <a:lumMod val="60000"/>
                  </a:schemeClr>
                </a:solidFill>
              </a:ln>
              <a:effectLst/>
            </c:spPr>
          </c:marker>
          <c:xVal>
            <c:strRef>
              <c:f>工作表9!$S$3:$S$22</c:f>
              <c:strCache>
                <c:ptCount val="20"/>
                <c:pt idx="0">
                  <c:v>TPE</c:v>
                </c:pt>
                <c:pt idx="1">
                  <c:v>NTPE</c:v>
                </c:pt>
                <c:pt idx="2">
                  <c:v>TYN</c:v>
                </c:pt>
                <c:pt idx="3">
                  <c:v>TXG</c:v>
                </c:pt>
                <c:pt idx="4">
                  <c:v>TNN</c:v>
                </c:pt>
                <c:pt idx="5">
                  <c:v>KHH</c:v>
                </c:pt>
                <c:pt idx="6">
                  <c:v>Yilan</c:v>
                </c:pt>
                <c:pt idx="7">
                  <c:v>Xinzhu</c:v>
                </c:pt>
                <c:pt idx="8">
                  <c:v>Miaoli</c:v>
                </c:pt>
                <c:pt idx="9">
                  <c:v>Zhanghua</c:v>
                </c:pt>
                <c:pt idx="10">
                  <c:v>Nantou</c:v>
                </c:pt>
                <c:pt idx="11">
                  <c:v>Yunlin</c:v>
                </c:pt>
                <c:pt idx="12">
                  <c:v>Chiayi</c:v>
                </c:pt>
                <c:pt idx="13">
                  <c:v>Pingtung</c:v>
                </c:pt>
                <c:pt idx="14">
                  <c:v>Taitung</c:v>
                </c:pt>
                <c:pt idx="15">
                  <c:v>Hualian</c:v>
                </c:pt>
                <c:pt idx="16">
                  <c:v>Penghu</c:v>
                </c:pt>
                <c:pt idx="17">
                  <c:v>Jilongcity</c:v>
                </c:pt>
                <c:pt idx="18">
                  <c:v>Xinzhucity</c:v>
                </c:pt>
                <c:pt idx="19">
                  <c:v>Chiayicity</c:v>
                </c:pt>
              </c:strCache>
            </c:strRef>
          </c:xVal>
          <c:yVal>
            <c:numRef>
              <c:f>工作表9!$AC$3:$AC$22</c:f>
              <c:numCache>
                <c:formatCode>0.00_ </c:formatCode>
                <c:ptCount val="20"/>
                <c:pt idx="0">
                  <c:v>0.15999999999996817</c:v>
                </c:pt>
                <c:pt idx="1">
                  <c:v>0.28333333333328881</c:v>
                </c:pt>
                <c:pt idx="2">
                  <c:v>0.24000000000000909</c:v>
                </c:pt>
                <c:pt idx="3">
                  <c:v>0.31333333333333258</c:v>
                </c:pt>
                <c:pt idx="4">
                  <c:v>0.16666666666671404</c:v>
                </c:pt>
                <c:pt idx="5">
                  <c:v>0.19666666666672938</c:v>
                </c:pt>
                <c:pt idx="6">
                  <c:v>0.40666666666659523</c:v>
                </c:pt>
                <c:pt idx="7">
                  <c:v>0.42333333333336043</c:v>
                </c:pt>
                <c:pt idx="8">
                  <c:v>0.31333333333327573</c:v>
                </c:pt>
                <c:pt idx="9">
                  <c:v>0.29333333333336498</c:v>
                </c:pt>
                <c:pt idx="10">
                  <c:v>0.4233333333333178</c:v>
                </c:pt>
                <c:pt idx="11">
                  <c:v>0.15333333333333599</c:v>
                </c:pt>
                <c:pt idx="12">
                  <c:v>0.37333333333333485</c:v>
                </c:pt>
                <c:pt idx="13">
                  <c:v>0.15666666666666629</c:v>
                </c:pt>
                <c:pt idx="14">
                  <c:v>0.5600000000000307</c:v>
                </c:pt>
                <c:pt idx="15">
                  <c:v>-0.22333333333335759</c:v>
                </c:pt>
                <c:pt idx="16">
                  <c:v>0.94333333333341329</c:v>
                </c:pt>
                <c:pt idx="17">
                  <c:v>9.9999999999909051E-3</c:v>
                </c:pt>
                <c:pt idx="18">
                  <c:v>0.29333333333330813</c:v>
                </c:pt>
                <c:pt idx="19">
                  <c:v>0.37333333333333485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9-BF6F-440D-82B4-0673FCB19F97}"/>
            </c:ext>
          </c:extLst>
        </c:ser>
        <c:ser>
          <c:idx val="10"/>
          <c:order val="10"/>
          <c:tx>
            <c:strRef>
              <c:f>工作表9!$AD$2</c:f>
              <c:strCache>
                <c:ptCount val="1"/>
                <c:pt idx="0">
                  <c:v>case 11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5">
                  <a:lumMod val="60000"/>
                </a:schemeClr>
              </a:solidFill>
              <a:ln w="9525">
                <a:solidFill>
                  <a:schemeClr val="accent5">
                    <a:lumMod val="60000"/>
                  </a:schemeClr>
                </a:solidFill>
              </a:ln>
              <a:effectLst/>
            </c:spPr>
          </c:marker>
          <c:xVal>
            <c:strRef>
              <c:f>工作表9!$S$3:$S$22</c:f>
              <c:strCache>
                <c:ptCount val="20"/>
                <c:pt idx="0">
                  <c:v>TPE</c:v>
                </c:pt>
                <c:pt idx="1">
                  <c:v>NTPE</c:v>
                </c:pt>
                <c:pt idx="2">
                  <c:v>TYN</c:v>
                </c:pt>
                <c:pt idx="3">
                  <c:v>TXG</c:v>
                </c:pt>
                <c:pt idx="4">
                  <c:v>TNN</c:v>
                </c:pt>
                <c:pt idx="5">
                  <c:v>KHH</c:v>
                </c:pt>
                <c:pt idx="6">
                  <c:v>Yilan</c:v>
                </c:pt>
                <c:pt idx="7">
                  <c:v>Xinzhu</c:v>
                </c:pt>
                <c:pt idx="8">
                  <c:v>Miaoli</c:v>
                </c:pt>
                <c:pt idx="9">
                  <c:v>Zhanghua</c:v>
                </c:pt>
                <c:pt idx="10">
                  <c:v>Nantou</c:v>
                </c:pt>
                <c:pt idx="11">
                  <c:v>Yunlin</c:v>
                </c:pt>
                <c:pt idx="12">
                  <c:v>Chiayi</c:v>
                </c:pt>
                <c:pt idx="13">
                  <c:v>Pingtung</c:v>
                </c:pt>
                <c:pt idx="14">
                  <c:v>Taitung</c:v>
                </c:pt>
                <c:pt idx="15">
                  <c:v>Hualian</c:v>
                </c:pt>
                <c:pt idx="16">
                  <c:v>Penghu</c:v>
                </c:pt>
                <c:pt idx="17">
                  <c:v>Jilongcity</c:v>
                </c:pt>
                <c:pt idx="18">
                  <c:v>Xinzhucity</c:v>
                </c:pt>
                <c:pt idx="19">
                  <c:v>Chiayicity</c:v>
                </c:pt>
              </c:strCache>
            </c:strRef>
          </c:xVal>
          <c:yVal>
            <c:numRef>
              <c:f>工作表9!$AD$3:$AD$22</c:f>
              <c:numCache>
                <c:formatCode>0.00_ </c:formatCode>
                <c:ptCount val="20"/>
                <c:pt idx="0">
                  <c:v>1.3333333333292785E-2</c:v>
                </c:pt>
                <c:pt idx="1">
                  <c:v>0.22999999999998977</c:v>
                </c:pt>
                <c:pt idx="2">
                  <c:v>0.12000000000000455</c:v>
                </c:pt>
                <c:pt idx="3">
                  <c:v>0.22000000000008413</c:v>
                </c:pt>
                <c:pt idx="4">
                  <c:v>0.1066666666666265</c:v>
                </c:pt>
                <c:pt idx="5">
                  <c:v>0.18333333333333712</c:v>
                </c:pt>
                <c:pt idx="6">
                  <c:v>0.29999999999996874</c:v>
                </c:pt>
                <c:pt idx="7">
                  <c:v>0.35333333333335304</c:v>
                </c:pt>
                <c:pt idx="8">
                  <c:v>0.19666666666670096</c:v>
                </c:pt>
                <c:pt idx="9">
                  <c:v>0.17333333333333201</c:v>
                </c:pt>
                <c:pt idx="10">
                  <c:v>0.37999999999995282</c:v>
                </c:pt>
                <c:pt idx="11">
                  <c:v>0.12666666666669357</c:v>
                </c:pt>
                <c:pt idx="12">
                  <c:v>0.28999999999999204</c:v>
                </c:pt>
                <c:pt idx="13">
                  <c:v>0.19666666666662991</c:v>
                </c:pt>
                <c:pt idx="14">
                  <c:v>0.64333333333335929</c:v>
                </c:pt>
                <c:pt idx="15">
                  <c:v>-4.0000000000034674E-2</c:v>
                </c:pt>
                <c:pt idx="16">
                  <c:v>0.70333333333333314</c:v>
                </c:pt>
                <c:pt idx="17">
                  <c:v>9.3333333333333712E-2</c:v>
                </c:pt>
                <c:pt idx="18">
                  <c:v>0.3266666666666822</c:v>
                </c:pt>
                <c:pt idx="19">
                  <c:v>0.35000000000005116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A-BF6F-440D-82B4-0673FCB19F97}"/>
            </c:ext>
          </c:extLst>
        </c:ser>
        <c:ser>
          <c:idx val="11"/>
          <c:order val="11"/>
          <c:tx>
            <c:strRef>
              <c:f>工作表9!$AE$2</c:f>
              <c:strCache>
                <c:ptCount val="1"/>
                <c:pt idx="0">
                  <c:v>case 12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6">
                  <a:lumMod val="60000"/>
                </a:schemeClr>
              </a:solidFill>
              <a:ln w="9525">
                <a:solidFill>
                  <a:schemeClr val="accent6">
                    <a:lumMod val="60000"/>
                  </a:schemeClr>
                </a:solidFill>
              </a:ln>
              <a:effectLst/>
            </c:spPr>
          </c:marker>
          <c:xVal>
            <c:strRef>
              <c:f>工作表9!$S$3:$S$22</c:f>
              <c:strCache>
                <c:ptCount val="20"/>
                <c:pt idx="0">
                  <c:v>TPE</c:v>
                </c:pt>
                <c:pt idx="1">
                  <c:v>NTPE</c:v>
                </c:pt>
                <c:pt idx="2">
                  <c:v>TYN</c:v>
                </c:pt>
                <c:pt idx="3">
                  <c:v>TXG</c:v>
                </c:pt>
                <c:pt idx="4">
                  <c:v>TNN</c:v>
                </c:pt>
                <c:pt idx="5">
                  <c:v>KHH</c:v>
                </c:pt>
                <c:pt idx="6">
                  <c:v>Yilan</c:v>
                </c:pt>
                <c:pt idx="7">
                  <c:v>Xinzhu</c:v>
                </c:pt>
                <c:pt idx="8">
                  <c:v>Miaoli</c:v>
                </c:pt>
                <c:pt idx="9">
                  <c:v>Zhanghua</c:v>
                </c:pt>
                <c:pt idx="10">
                  <c:v>Nantou</c:v>
                </c:pt>
                <c:pt idx="11">
                  <c:v>Yunlin</c:v>
                </c:pt>
                <c:pt idx="12">
                  <c:v>Chiayi</c:v>
                </c:pt>
                <c:pt idx="13">
                  <c:v>Pingtung</c:v>
                </c:pt>
                <c:pt idx="14">
                  <c:v>Taitung</c:v>
                </c:pt>
                <c:pt idx="15">
                  <c:v>Hualian</c:v>
                </c:pt>
                <c:pt idx="16">
                  <c:v>Penghu</c:v>
                </c:pt>
                <c:pt idx="17">
                  <c:v>Jilongcity</c:v>
                </c:pt>
                <c:pt idx="18">
                  <c:v>Xinzhucity</c:v>
                </c:pt>
                <c:pt idx="19">
                  <c:v>Chiayicity</c:v>
                </c:pt>
              </c:strCache>
            </c:strRef>
          </c:xVal>
          <c:yVal>
            <c:numRef>
              <c:f>工作表9!$AE$3:$AE$22</c:f>
              <c:numCache>
                <c:formatCode>0.00_ </c:formatCode>
                <c:ptCount val="20"/>
                <c:pt idx="0">
                  <c:v>0.20333333333329051</c:v>
                </c:pt>
                <c:pt idx="1">
                  <c:v>0.36666666666663161</c:v>
                </c:pt>
                <c:pt idx="2">
                  <c:v>0.26333333333329279</c:v>
                </c:pt>
                <c:pt idx="3">
                  <c:v>0.36666666666667425</c:v>
                </c:pt>
                <c:pt idx="4">
                  <c:v>0.23999999999996646</c:v>
                </c:pt>
                <c:pt idx="5">
                  <c:v>0.29333333333340761</c:v>
                </c:pt>
                <c:pt idx="6">
                  <c:v>0.43333333333326607</c:v>
                </c:pt>
                <c:pt idx="7">
                  <c:v>0.51333333333332121</c:v>
                </c:pt>
                <c:pt idx="8">
                  <c:v>0.37999999999999545</c:v>
                </c:pt>
                <c:pt idx="9">
                  <c:v>0.31000000000007333</c:v>
                </c:pt>
                <c:pt idx="10">
                  <c:v>0.49333333333331097</c:v>
                </c:pt>
                <c:pt idx="11">
                  <c:v>0.24666666666664128</c:v>
                </c:pt>
                <c:pt idx="12">
                  <c:v>0.43666666666669585</c:v>
                </c:pt>
                <c:pt idx="13">
                  <c:v>0.2799999999999585</c:v>
                </c:pt>
                <c:pt idx="14">
                  <c:v>0.65666666666669471</c:v>
                </c:pt>
                <c:pt idx="15">
                  <c:v>-4.9999999999997158E-2</c:v>
                </c:pt>
                <c:pt idx="16">
                  <c:v>0.91333333333341216</c:v>
                </c:pt>
                <c:pt idx="17">
                  <c:v>0.11333333333325868</c:v>
                </c:pt>
                <c:pt idx="18">
                  <c:v>0.37666666666666515</c:v>
                </c:pt>
                <c:pt idx="19">
                  <c:v>0.46000000000000796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B-BF6F-440D-82B4-0673FCB19F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88944024"/>
        <c:axId val="988943304"/>
      </c:scatterChart>
      <c:valAx>
        <c:axId val="98894402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988943304"/>
        <c:crosses val="autoZero"/>
        <c:crossBetween val="midCat"/>
      </c:valAx>
      <c:valAx>
        <c:axId val="988943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_ 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98894402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>
            <a:extLst>
              <a:ext uri="{FF2B5EF4-FFF2-40B4-BE49-F238E27FC236}">
                <a16:creationId xmlns:a16="http://schemas.microsoft.com/office/drawing/2014/main" id="{B878D881-22A8-1814-19B1-6EB5599EDF7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427" name="Rectangle 3">
            <a:extLst>
              <a:ext uri="{FF2B5EF4-FFF2-40B4-BE49-F238E27FC236}">
                <a16:creationId xmlns:a16="http://schemas.microsoft.com/office/drawing/2014/main" id="{320175A7-53FA-7B16-DCA9-2C009195B41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428" name="Rectangle 4">
            <a:extLst>
              <a:ext uri="{FF2B5EF4-FFF2-40B4-BE49-F238E27FC236}">
                <a16:creationId xmlns:a16="http://schemas.microsoft.com/office/drawing/2014/main" id="{647D259F-A309-458A-7226-63D83284F1B3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429" name="Rectangle 5">
            <a:extLst>
              <a:ext uri="{FF2B5EF4-FFF2-40B4-BE49-F238E27FC236}">
                <a16:creationId xmlns:a16="http://schemas.microsoft.com/office/drawing/2014/main" id="{88D989EF-8ED1-DE74-C614-1CE20603BD4A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C9F0D9A-BA3E-459D-BE32-1ED80F26010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>
            <a:extLst>
              <a:ext uri="{FF2B5EF4-FFF2-40B4-BE49-F238E27FC236}">
                <a16:creationId xmlns:a16="http://schemas.microsoft.com/office/drawing/2014/main" id="{ABD6DE74-3743-3279-7078-F8BDA165485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61795" name="Rectangle 3">
            <a:extLst>
              <a:ext uri="{FF2B5EF4-FFF2-40B4-BE49-F238E27FC236}">
                <a16:creationId xmlns:a16="http://schemas.microsoft.com/office/drawing/2014/main" id="{12B4258B-1C18-0D08-583D-26F9D5BAC50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196" name="Rectangle 4">
            <a:extLst>
              <a:ext uri="{FF2B5EF4-FFF2-40B4-BE49-F238E27FC236}">
                <a16:creationId xmlns:a16="http://schemas.microsoft.com/office/drawing/2014/main" id="{DF6A2452-FB7D-6D43-E093-4E7A94875D31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61797" name="Rectangle 5">
            <a:extLst>
              <a:ext uri="{FF2B5EF4-FFF2-40B4-BE49-F238E27FC236}">
                <a16:creationId xmlns:a16="http://schemas.microsoft.com/office/drawing/2014/main" id="{4A0EC1F2-D47A-DC57-2263-97CCEB73FB5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161798" name="Rectangle 6">
            <a:extLst>
              <a:ext uri="{FF2B5EF4-FFF2-40B4-BE49-F238E27FC236}">
                <a16:creationId xmlns:a16="http://schemas.microsoft.com/office/drawing/2014/main" id="{1F911B5D-DC88-967A-A07D-F8353C02E90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61799" name="Rectangle 7">
            <a:extLst>
              <a:ext uri="{FF2B5EF4-FFF2-40B4-BE49-F238E27FC236}">
                <a16:creationId xmlns:a16="http://schemas.microsoft.com/office/drawing/2014/main" id="{AC80328D-3EF8-365F-D7D9-5E3C876F177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F5E984B-DBB7-4315-807F-28D17D6DA33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>
            <a:extLst>
              <a:ext uri="{FF2B5EF4-FFF2-40B4-BE49-F238E27FC236}">
                <a16:creationId xmlns:a16="http://schemas.microsoft.com/office/drawing/2014/main" id="{CBF4C33F-D5F7-F933-5A92-A2A78175D32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A407D124-1A94-4B26-8325-60D1F4E3989F}" type="slidenum">
              <a:rPr lang="en-US" altLang="zh-TW" smtClean="0"/>
              <a:pPr/>
              <a:t>1</a:t>
            </a:fld>
            <a:endParaRPr lang="en-US" altLang="zh-TW"/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B0F3064C-ABF4-37EE-21A8-A33E95F337A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3085583D-0E14-A6FB-110F-0EE02A09F4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zh-TW" altLang="zh-TW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1524000"/>
          </a:xfrm>
        </p:spPr>
        <p:txBody>
          <a:bodyPr/>
          <a:lstStyle/>
          <a:p>
            <a:r>
              <a:rPr lang="en-US" altLang="zh-TW" kern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Whittaker</a:t>
            </a:r>
            <a:r>
              <a:rPr lang="zh-TW" altLang="zh-TW" kern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修勻法同時考慮適度性與平滑性</a:t>
            </a:r>
            <a:r>
              <a:rPr lang="zh-TW" altLang="zh-TW" kern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其中</a:t>
            </a:r>
            <a:r>
              <a:rPr lang="en-US" altLang="zh-TW" kern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F</a:t>
            </a:r>
            <a:r>
              <a:rPr lang="zh-TW" altLang="zh-TW" kern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即為適度性，</a:t>
            </a:r>
            <a:r>
              <a:rPr lang="en-US" altLang="zh-TW" kern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S</a:t>
            </a:r>
            <a:r>
              <a:rPr lang="zh-TW" altLang="zh-TW" kern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為平滑性選擇讓</a:t>
            </a:r>
            <a:r>
              <a:rPr lang="en-US" altLang="zh-TW" kern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M</a:t>
            </a:r>
            <a:r>
              <a:rPr lang="zh-TW" altLang="zh-TW" kern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式最小化的</a:t>
            </a:r>
            <a:r>
              <a:rPr lang="en-US" altLang="zh-TW" kern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r>
              <a:rPr lang="zh-TW" altLang="zh-TW" kern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即為</a:t>
            </a:r>
            <a:r>
              <a:rPr lang="en-US" altLang="zh-TW" kern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Whittaker</a:t>
            </a:r>
            <a:r>
              <a:rPr lang="zh-TW" altLang="zh-TW" kern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修勻值。</a:t>
            </a:r>
            <a:endParaRPr lang="en-US" altLang="zh-TW" kern="100" dirty="0">
              <a:effectLst/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r>
              <a:rPr lang="en-US" altLang="zh-TW" kern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Whittaker</a:t>
            </a:r>
            <a:r>
              <a:rPr lang="zh-TW" altLang="zh-TW" kern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修勻也可根據小母體修正，參考年齡別死亡率較為平滑的大母體。先計算小母體與大母體的各年齡死亡率比值，再代</a:t>
            </a:r>
            <a:r>
              <a:rPr lang="en-US" altLang="zh-TW" kern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</a:t>
            </a:r>
            <a:r>
              <a:rPr lang="zh-TW" altLang="zh-TW" kern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式，得出修勻後的死亡率比值</a:t>
            </a:r>
            <a:r>
              <a:rPr lang="en-US" altLang="zh-TW" kern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r>
              <a:rPr lang="zh-TW" altLang="zh-TW" kern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，再乘以大母體的年齡別死亡率。在修勻前將死亡率比值異常的點以</a:t>
            </a:r>
            <a:r>
              <a:rPr lang="en-US" altLang="zh-TW" kern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SMR</a:t>
            </a:r>
            <a:r>
              <a:rPr lang="zh-TW" altLang="zh-TW" kern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取代，這麼做不只參考了</a:t>
            </a:r>
            <a:r>
              <a:rPr lang="en-US" altLang="zh-TW" kern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SMR</a:t>
            </a:r>
            <a:r>
              <a:rPr lang="zh-TW" altLang="zh-TW" kern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的訊息，因為加入</a:t>
            </a:r>
            <a:r>
              <a:rPr lang="en-US" altLang="zh-TW" kern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Whittaker</a:t>
            </a:r>
            <a:r>
              <a:rPr lang="zh-TW" altLang="zh-TW" kern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修勻，更考慮了死亡率在年齡間的變化，這種修勻方法為</a:t>
            </a:r>
            <a:r>
              <a:rPr lang="en-US" altLang="zh-TW" kern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Whittaker</a:t>
            </a:r>
            <a:r>
              <a:rPr lang="zh-TW" altLang="zh-TW" kern="1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比值法。</a:t>
            </a:r>
            <a:endParaRPr lang="en-US" altLang="zh-TW" kern="100" dirty="0">
              <a:effectLst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zh-TW" altLang="zh-TW" kern="100" dirty="0">
              <a:effectLst/>
              <a:latin typeface="Times New Roman" panose="02020603050405020304" pitchFamily="18" charset="0"/>
              <a:ea typeface="新細明體" panose="02020500000000000000" pitchFamily="18" charset="-120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F5E984B-DBB7-4315-807F-28D17D6DA33A}" type="slidenum">
              <a:rPr lang="en-US" altLang="zh-TW" smtClean="0"/>
              <a:pPr>
                <a:defRPr/>
              </a:pPr>
              <a:t>13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4589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橢圓 12">
            <a:extLst>
              <a:ext uri="{FF2B5EF4-FFF2-40B4-BE49-F238E27FC236}">
                <a16:creationId xmlns:a16="http://schemas.microsoft.com/office/drawing/2014/main" id="{D203D33E-3726-A43E-2027-8E51D68005F8}"/>
              </a:ext>
            </a:extLst>
          </p:cNvPr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kumimoji="0" lang="en-US"/>
          </a:p>
        </p:txBody>
      </p:sp>
      <p:sp>
        <p:nvSpPr>
          <p:cNvPr id="3" name="橢圓 13">
            <a:extLst>
              <a:ext uri="{FF2B5EF4-FFF2-40B4-BE49-F238E27FC236}">
                <a16:creationId xmlns:a16="http://schemas.microsoft.com/office/drawing/2014/main" id="{78895A6E-4ACC-07FF-CC38-35E1C5FB9DFB}"/>
              </a:ext>
            </a:extLst>
          </p:cNvPr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kumimoji="0" lang="en-US"/>
          </a:p>
        </p:txBody>
      </p:sp>
      <p:sp>
        <p:nvSpPr>
          <p:cNvPr id="14" name="標題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22" name="副標題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zh-TW" altLang="en-US"/>
              <a:t>按一下以編輯母片副標題樣式</a:t>
            </a:r>
            <a:endParaRPr lang="en-US"/>
          </a:p>
        </p:txBody>
      </p:sp>
      <p:sp>
        <p:nvSpPr>
          <p:cNvPr id="4" name="日期版面配置區 6">
            <a:extLst>
              <a:ext uri="{FF2B5EF4-FFF2-40B4-BE49-F238E27FC236}">
                <a16:creationId xmlns:a16="http://schemas.microsoft.com/office/drawing/2014/main" id="{776FF97F-4F14-6181-F1AD-13C97F310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5" name="頁尾版面配置區 19">
            <a:extLst>
              <a:ext uri="{FF2B5EF4-FFF2-40B4-BE49-F238E27FC236}">
                <a16:creationId xmlns:a16="http://schemas.microsoft.com/office/drawing/2014/main" id="{02F4881C-CB5A-218A-FCD5-ECFF5BE0F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3/50</a:t>
            </a:r>
          </a:p>
        </p:txBody>
      </p:sp>
      <p:sp>
        <p:nvSpPr>
          <p:cNvPr id="6" name="投影片編號版面配置區 9">
            <a:extLst>
              <a:ext uri="{FF2B5EF4-FFF2-40B4-BE49-F238E27FC236}">
                <a16:creationId xmlns:a16="http://schemas.microsoft.com/office/drawing/2014/main" id="{8D3EF7D0-BFEE-F11F-C85A-F935BAACE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D1BC6B-FCDA-4656-861F-4DBD72A35B8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10114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日期版面配置區 23">
            <a:extLst>
              <a:ext uri="{FF2B5EF4-FFF2-40B4-BE49-F238E27FC236}">
                <a16:creationId xmlns:a16="http://schemas.microsoft.com/office/drawing/2014/main" id="{E44FFA80-176F-4789-F17F-422271A68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5" name="頁尾版面配置區 9">
            <a:extLst>
              <a:ext uri="{FF2B5EF4-FFF2-40B4-BE49-F238E27FC236}">
                <a16:creationId xmlns:a16="http://schemas.microsoft.com/office/drawing/2014/main" id="{EA18EBCD-A7AC-4F80-9512-B745E80AD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3/50</a:t>
            </a:r>
          </a:p>
        </p:txBody>
      </p:sp>
      <p:sp>
        <p:nvSpPr>
          <p:cNvPr id="6" name="投影片編號版面配置區 21">
            <a:extLst>
              <a:ext uri="{FF2B5EF4-FFF2-40B4-BE49-F238E27FC236}">
                <a16:creationId xmlns:a16="http://schemas.microsoft.com/office/drawing/2014/main" id="{67812422-D8CB-EB7D-70BF-263CA23C0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B7CDC8-A18A-4A20-922A-5CC7113667C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13209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日期版面配置區 23">
            <a:extLst>
              <a:ext uri="{FF2B5EF4-FFF2-40B4-BE49-F238E27FC236}">
                <a16:creationId xmlns:a16="http://schemas.microsoft.com/office/drawing/2014/main" id="{408900D0-3998-FF4B-27CD-EDECB29AF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5" name="頁尾版面配置區 9">
            <a:extLst>
              <a:ext uri="{FF2B5EF4-FFF2-40B4-BE49-F238E27FC236}">
                <a16:creationId xmlns:a16="http://schemas.microsoft.com/office/drawing/2014/main" id="{36B54BB7-EB8A-E2A5-C76D-0DB478068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3/50</a:t>
            </a:r>
          </a:p>
        </p:txBody>
      </p:sp>
      <p:sp>
        <p:nvSpPr>
          <p:cNvPr id="6" name="投影片編號版面配置區 21">
            <a:extLst>
              <a:ext uri="{FF2B5EF4-FFF2-40B4-BE49-F238E27FC236}">
                <a16:creationId xmlns:a16="http://schemas.microsoft.com/office/drawing/2014/main" id="{144F488A-0707-81CD-56E2-A90EDB403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4E34FA-3EFC-407B-A052-54A71B6C14A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2012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日期版面配置區 23">
            <a:extLst>
              <a:ext uri="{FF2B5EF4-FFF2-40B4-BE49-F238E27FC236}">
                <a16:creationId xmlns:a16="http://schemas.microsoft.com/office/drawing/2014/main" id="{9F5CF3AE-E95E-E412-81C6-B2B6445B2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5" name="頁尾版面配置區 9">
            <a:extLst>
              <a:ext uri="{FF2B5EF4-FFF2-40B4-BE49-F238E27FC236}">
                <a16:creationId xmlns:a16="http://schemas.microsoft.com/office/drawing/2014/main" id="{466464AA-8CE7-22CE-1DB6-C285DA8842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3/50</a:t>
            </a:r>
          </a:p>
        </p:txBody>
      </p:sp>
      <p:sp>
        <p:nvSpPr>
          <p:cNvPr id="6" name="投影片編號版面配置區 21">
            <a:extLst>
              <a:ext uri="{FF2B5EF4-FFF2-40B4-BE49-F238E27FC236}">
                <a16:creationId xmlns:a16="http://schemas.microsoft.com/office/drawing/2014/main" id="{E078FA20-AE4E-A83F-6207-D2ED9F187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9DB59A-F2BE-4403-9574-CAFB5104593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79328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12">
            <a:extLst>
              <a:ext uri="{FF2B5EF4-FFF2-40B4-BE49-F238E27FC236}">
                <a16:creationId xmlns:a16="http://schemas.microsoft.com/office/drawing/2014/main" id="{80E257B5-13A5-26F9-9E5F-6ABF6D8A3D1C}"/>
              </a:ext>
            </a:extLst>
          </p:cNvPr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kumimoji="0" lang="en-US"/>
          </a:p>
        </p:txBody>
      </p:sp>
      <p:sp>
        <p:nvSpPr>
          <p:cNvPr id="5" name="矩形 13">
            <a:extLst>
              <a:ext uri="{FF2B5EF4-FFF2-40B4-BE49-F238E27FC236}">
                <a16:creationId xmlns:a16="http://schemas.microsoft.com/office/drawing/2014/main" id="{EB21990B-B894-D748-1C71-F9A36AEC9CEB}"/>
              </a:ext>
            </a:extLst>
          </p:cNvPr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kumimoji="0" lang="en-US"/>
          </a:p>
        </p:txBody>
      </p:sp>
      <p:sp>
        <p:nvSpPr>
          <p:cNvPr id="6" name="橢圓 15">
            <a:extLst>
              <a:ext uri="{FF2B5EF4-FFF2-40B4-BE49-F238E27FC236}">
                <a16:creationId xmlns:a16="http://schemas.microsoft.com/office/drawing/2014/main" id="{A084FC62-CBA8-0F25-CE5E-568FED44027E}"/>
              </a:ext>
            </a:extLst>
          </p:cNvPr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kumimoji="0" lang="en-US"/>
          </a:p>
        </p:txBody>
      </p:sp>
      <p:sp>
        <p:nvSpPr>
          <p:cNvPr id="7" name="橢圓 16">
            <a:extLst>
              <a:ext uri="{FF2B5EF4-FFF2-40B4-BE49-F238E27FC236}">
                <a16:creationId xmlns:a16="http://schemas.microsoft.com/office/drawing/2014/main" id="{67BA78F4-F8D8-7D54-711D-FF7326F5AC39}"/>
              </a:ext>
            </a:extLst>
          </p:cNvPr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8" name="日期版面配置區 3">
            <a:extLst>
              <a:ext uri="{FF2B5EF4-FFF2-40B4-BE49-F238E27FC236}">
                <a16:creationId xmlns:a16="http://schemas.microsoft.com/office/drawing/2014/main" id="{D60A712C-3CF3-E62D-6F09-96D3D34D1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9" name="頁尾版面配置區 4">
            <a:extLst>
              <a:ext uri="{FF2B5EF4-FFF2-40B4-BE49-F238E27FC236}">
                <a16:creationId xmlns:a16="http://schemas.microsoft.com/office/drawing/2014/main" id="{A804C6EC-D20B-6255-6722-11A605289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3/50</a:t>
            </a:r>
          </a:p>
        </p:txBody>
      </p:sp>
      <p:sp>
        <p:nvSpPr>
          <p:cNvPr id="10" name="投影片編號版面配置區 5">
            <a:extLst>
              <a:ext uri="{FF2B5EF4-FFF2-40B4-BE49-F238E27FC236}">
                <a16:creationId xmlns:a16="http://schemas.microsoft.com/office/drawing/2014/main" id="{032D0873-FC86-AA5C-B14C-AF393DEEE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9E63B3-5E8C-4E5B-91E1-36ACEB8A600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19116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日期版面配置區 23">
            <a:extLst>
              <a:ext uri="{FF2B5EF4-FFF2-40B4-BE49-F238E27FC236}">
                <a16:creationId xmlns:a16="http://schemas.microsoft.com/office/drawing/2014/main" id="{05876D59-7A1B-25E9-87F1-29D7A82AD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6" name="頁尾版面配置區 9">
            <a:extLst>
              <a:ext uri="{FF2B5EF4-FFF2-40B4-BE49-F238E27FC236}">
                <a16:creationId xmlns:a16="http://schemas.microsoft.com/office/drawing/2014/main" id="{5CE115D1-E0E8-BDE9-8348-FCCC79364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3/50</a:t>
            </a:r>
          </a:p>
        </p:txBody>
      </p:sp>
      <p:sp>
        <p:nvSpPr>
          <p:cNvPr id="7" name="投影片編號版面配置區 21">
            <a:extLst>
              <a:ext uri="{FF2B5EF4-FFF2-40B4-BE49-F238E27FC236}">
                <a16:creationId xmlns:a16="http://schemas.microsoft.com/office/drawing/2014/main" id="{06CCF03A-B7FC-DF1E-996C-BC90A447B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D5C3B4-9030-431C-985C-4D793A52797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57296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EB870103-E224-F508-B606-1EACDDAD5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10137C1A-FDE1-E814-C97F-3EEB7C2CD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3/50</a:t>
            </a:r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2CA840F6-0178-6B28-8836-9CD7C2E9A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AC7E2-5632-447C-9C9C-1D5A329D6CD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58886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日期版面配置區 23">
            <a:extLst>
              <a:ext uri="{FF2B5EF4-FFF2-40B4-BE49-F238E27FC236}">
                <a16:creationId xmlns:a16="http://schemas.microsoft.com/office/drawing/2014/main" id="{AE2A4179-3D60-6A92-8213-CA075E822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4" name="頁尾版面配置區 9">
            <a:extLst>
              <a:ext uri="{FF2B5EF4-FFF2-40B4-BE49-F238E27FC236}">
                <a16:creationId xmlns:a16="http://schemas.microsoft.com/office/drawing/2014/main" id="{DFF9299D-4FBA-FE88-7F61-BB40520E7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3/50</a:t>
            </a:r>
          </a:p>
        </p:txBody>
      </p:sp>
      <p:sp>
        <p:nvSpPr>
          <p:cNvPr id="5" name="投影片編號版面配置區 21">
            <a:extLst>
              <a:ext uri="{FF2B5EF4-FFF2-40B4-BE49-F238E27FC236}">
                <a16:creationId xmlns:a16="http://schemas.microsoft.com/office/drawing/2014/main" id="{5175E280-448F-D598-B759-740FABB1E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473B63-ECF9-4CF1-B1D2-42751B10C3E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11388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2">
            <a:extLst>
              <a:ext uri="{FF2B5EF4-FFF2-40B4-BE49-F238E27FC236}">
                <a16:creationId xmlns:a16="http://schemas.microsoft.com/office/drawing/2014/main" id="{3BD42226-20E7-0954-411D-915E331375BE}"/>
              </a:ext>
            </a:extLst>
          </p:cNvPr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kumimoji="0" lang="en-US"/>
          </a:p>
        </p:txBody>
      </p:sp>
      <p:sp>
        <p:nvSpPr>
          <p:cNvPr id="3" name="矩形 13">
            <a:extLst>
              <a:ext uri="{FF2B5EF4-FFF2-40B4-BE49-F238E27FC236}">
                <a16:creationId xmlns:a16="http://schemas.microsoft.com/office/drawing/2014/main" id="{D92AA130-D37A-5E7B-0EFE-D27F86C91B36}"/>
              </a:ext>
            </a:extLst>
          </p:cNvPr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kumimoji="0" lang="en-US"/>
          </a:p>
        </p:txBody>
      </p:sp>
      <p:sp>
        <p:nvSpPr>
          <p:cNvPr id="4" name="日期版面配置區 1">
            <a:extLst>
              <a:ext uri="{FF2B5EF4-FFF2-40B4-BE49-F238E27FC236}">
                <a16:creationId xmlns:a16="http://schemas.microsoft.com/office/drawing/2014/main" id="{ADA7F523-1FBC-51F4-0E24-A487C74A5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5" name="頁尾版面配置區 2">
            <a:extLst>
              <a:ext uri="{FF2B5EF4-FFF2-40B4-BE49-F238E27FC236}">
                <a16:creationId xmlns:a16="http://schemas.microsoft.com/office/drawing/2014/main" id="{E3ED9D27-D697-3DE2-78E2-EC2DC97C2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3/50</a:t>
            </a:r>
          </a:p>
        </p:txBody>
      </p:sp>
      <p:sp>
        <p:nvSpPr>
          <p:cNvPr id="6" name="投影片編號版面配置區 3">
            <a:extLst>
              <a:ext uri="{FF2B5EF4-FFF2-40B4-BE49-F238E27FC236}">
                <a16:creationId xmlns:a16="http://schemas.microsoft.com/office/drawing/2014/main" id="{2A5EB19B-E533-6817-969C-22C7CDFFE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D27691-EB80-4300-AD57-C1FFB89FB6C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34935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51D7A3D-57B1-DF86-5A0F-60A18B223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95FDF1FD-2F94-E93C-D6D0-EF240DA6F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3/50</a:t>
            </a: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A3E99A95-8FF9-E008-B9A9-EE85DD22E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48E43D-4749-4DA9-9446-A5E1E46BCEA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34005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12">
            <a:extLst>
              <a:ext uri="{FF2B5EF4-FFF2-40B4-BE49-F238E27FC236}">
                <a16:creationId xmlns:a16="http://schemas.microsoft.com/office/drawing/2014/main" id="{518E78CD-EDE0-E917-055B-9AB830177173}"/>
              </a:ext>
            </a:extLst>
          </p:cNvPr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/>
          <a:p>
            <a:pPr indent="-283464" eaLnBrk="1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kumimoji="0" lang="en-US" sz="3200">
              <a:latin typeface="+mn-lt"/>
              <a:ea typeface="+mn-ea"/>
            </a:endParaRPr>
          </a:p>
        </p:txBody>
      </p:sp>
      <p:sp>
        <p:nvSpPr>
          <p:cNvPr id="6" name="流程圖: 程序 13">
            <a:extLst>
              <a:ext uri="{FF2B5EF4-FFF2-40B4-BE49-F238E27FC236}">
                <a16:creationId xmlns:a16="http://schemas.microsoft.com/office/drawing/2014/main" id="{7BA473CD-7881-A996-9380-1B00F0414787}"/>
              </a:ext>
            </a:extLst>
          </p:cNvPr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kumimoji="0" lang="en-US"/>
          </a:p>
        </p:txBody>
      </p:sp>
      <p:sp>
        <p:nvSpPr>
          <p:cNvPr id="7" name="流程圖: 程序 15">
            <a:extLst>
              <a:ext uri="{FF2B5EF4-FFF2-40B4-BE49-F238E27FC236}">
                <a16:creationId xmlns:a16="http://schemas.microsoft.com/office/drawing/2014/main" id="{65D1E518-D30B-DFEE-D866-8B844CC4CD83}"/>
              </a:ext>
            </a:extLst>
          </p:cNvPr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zh-TW" altLang="en-US" noProof="0"/>
              <a:t>按一下圖示以新增圖片</a:t>
            </a:r>
            <a:endParaRPr lang="en-US" noProof="0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8" name="日期版面配置區 4">
            <a:extLst>
              <a:ext uri="{FF2B5EF4-FFF2-40B4-BE49-F238E27FC236}">
                <a16:creationId xmlns:a16="http://schemas.microsoft.com/office/drawing/2014/main" id="{1650EF4F-9DBD-42EB-5D33-52C9DA51A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9" name="頁尾版面配置區 5">
            <a:extLst>
              <a:ext uri="{FF2B5EF4-FFF2-40B4-BE49-F238E27FC236}">
                <a16:creationId xmlns:a16="http://schemas.microsoft.com/office/drawing/2014/main" id="{CE345D28-719A-08E3-140C-5463E94C7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/>
              <a:t>3/50</a:t>
            </a:r>
          </a:p>
        </p:txBody>
      </p:sp>
      <p:sp>
        <p:nvSpPr>
          <p:cNvPr id="10" name="投影片編號版面配置區 6">
            <a:extLst>
              <a:ext uri="{FF2B5EF4-FFF2-40B4-BE49-F238E27FC236}">
                <a16:creationId xmlns:a16="http://schemas.microsoft.com/office/drawing/2014/main" id="{01516911-9EE4-E83D-0269-AC463F7DB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448F5-4F40-4A76-9404-F5924AB6058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38730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形圖 6">
            <a:extLst>
              <a:ext uri="{FF2B5EF4-FFF2-40B4-BE49-F238E27FC236}">
                <a16:creationId xmlns:a16="http://schemas.microsoft.com/office/drawing/2014/main" id="{94DACB72-8477-71CB-3B6B-C1A64A4E95D0}"/>
              </a:ext>
            </a:extLst>
          </p:cNvPr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kumimoji="0" lang="en-US"/>
          </a:p>
        </p:txBody>
      </p:sp>
      <p:sp>
        <p:nvSpPr>
          <p:cNvPr id="8" name="橢圓 7">
            <a:extLst>
              <a:ext uri="{FF2B5EF4-FFF2-40B4-BE49-F238E27FC236}">
                <a16:creationId xmlns:a16="http://schemas.microsoft.com/office/drawing/2014/main" id="{0B8A5FC3-E2D0-A728-0E92-BF04B8129B05}"/>
              </a:ext>
            </a:extLst>
          </p:cNvPr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kumimoji="0" lang="en-US"/>
          </a:p>
        </p:txBody>
      </p:sp>
      <p:sp>
        <p:nvSpPr>
          <p:cNvPr id="11" name="甜甜圈 10">
            <a:extLst>
              <a:ext uri="{FF2B5EF4-FFF2-40B4-BE49-F238E27FC236}">
                <a16:creationId xmlns:a16="http://schemas.microsoft.com/office/drawing/2014/main" id="{3A39BD72-C3B0-DD56-CD53-0D3A21B0933C}"/>
              </a:ext>
            </a:extLst>
          </p:cNvPr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kumimoji="0" 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3A7B3627-1B8E-8A43-7EBF-3A5B133AA0BE}"/>
              </a:ext>
            </a:extLst>
          </p:cNvPr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kumimoji="0" lang="en-US"/>
          </a:p>
        </p:txBody>
      </p:sp>
      <p:sp>
        <p:nvSpPr>
          <p:cNvPr id="5" name="標題版面配置區 4">
            <a:extLst>
              <a:ext uri="{FF2B5EF4-FFF2-40B4-BE49-F238E27FC236}">
                <a16:creationId xmlns:a16="http://schemas.microsoft.com/office/drawing/2014/main" id="{3038CD3E-0A8D-07CB-A283-6CC130332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1033" name="文字版面配置區 8">
            <a:extLst>
              <a:ext uri="{FF2B5EF4-FFF2-40B4-BE49-F238E27FC236}">
                <a16:creationId xmlns:a16="http://schemas.microsoft.com/office/drawing/2014/main" id="{DE35F608-C318-D7FD-0360-6EE943EEF86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altLang="zh-TW"/>
          </a:p>
        </p:txBody>
      </p:sp>
      <p:sp>
        <p:nvSpPr>
          <p:cNvPr id="24" name="日期版面配置區 23">
            <a:extLst>
              <a:ext uri="{FF2B5EF4-FFF2-40B4-BE49-F238E27FC236}">
                <a16:creationId xmlns:a16="http://schemas.microsoft.com/office/drawing/2014/main" id="{0AE1A2AC-CFE9-14C1-5C04-CF0E53D2FD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latin typeface="Arial" charset="0"/>
                <a:ea typeface="新細明體" charset="-120"/>
              </a:defRPr>
            </a:lvl1pPr>
            <a:extLst/>
          </a:lstStyle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10" name="頁尾版面配置區 9">
            <a:extLst>
              <a:ext uri="{FF2B5EF4-FFF2-40B4-BE49-F238E27FC236}">
                <a16:creationId xmlns:a16="http://schemas.microsoft.com/office/drawing/2014/main" id="{366F0DB0-DB7C-72DB-72D3-CDD15FC742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Arial" charset="0"/>
                <a:ea typeface="新細明體" charset="-120"/>
              </a:defRPr>
            </a:lvl1pPr>
            <a:extLst/>
          </a:lstStyle>
          <a:p>
            <a:pPr>
              <a:defRPr/>
            </a:pPr>
            <a:r>
              <a:rPr lang="en-US" altLang="zh-TW"/>
              <a:t>3/50</a:t>
            </a:r>
          </a:p>
        </p:txBody>
      </p:sp>
      <p:sp>
        <p:nvSpPr>
          <p:cNvPr id="22" name="投影片編號版面配置區 21">
            <a:extLst>
              <a:ext uri="{FF2B5EF4-FFF2-40B4-BE49-F238E27FC236}">
                <a16:creationId xmlns:a16="http://schemas.microsoft.com/office/drawing/2014/main" id="{9F14DE6A-2965-048E-DB29-C5B36E9212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200">
                <a:solidFill>
                  <a:srgbClr val="B5A788"/>
                </a:solidFill>
              </a:defRPr>
            </a:lvl1pPr>
          </a:lstStyle>
          <a:p>
            <a:pPr>
              <a:defRPr/>
            </a:pPr>
            <a:fld id="{3F7BBEEA-A692-4E9E-BA6C-9FFB479CBD0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15EDA17B-6D23-ABD2-3C05-48BD7F5236A7}"/>
              </a:ext>
            </a:extLst>
          </p:cNvPr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78" r:id="rId1"/>
    <p:sldLayoutId id="2147484373" r:id="rId2"/>
    <p:sldLayoutId id="2147484379" r:id="rId3"/>
    <p:sldLayoutId id="2147484374" r:id="rId4"/>
    <p:sldLayoutId id="2147484380" r:id="rId5"/>
    <p:sldLayoutId id="2147484375" r:id="rId6"/>
    <p:sldLayoutId id="2147484381" r:id="rId7"/>
    <p:sldLayoutId id="2147484382" r:id="rId8"/>
    <p:sldLayoutId id="2147484383" r:id="rId9"/>
    <p:sldLayoutId id="2147484376" r:id="rId10"/>
    <p:sldLayoutId id="2147484377" r:id="rId11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anose="020B0502020104020203" pitchFamily="34" charset="0"/>
          <a:ea typeface="微軟正黑體" panose="020B0604030504040204" pitchFamily="34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anose="020B0502020104020203" pitchFamily="34" charset="0"/>
          <a:ea typeface="微軟正黑體" panose="020B0604030504040204" pitchFamily="34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anose="020B0502020104020203" pitchFamily="34" charset="0"/>
          <a:ea typeface="微軟正黑體" panose="020B0604030504040204" pitchFamily="34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anose="020B0502020104020203" pitchFamily="34" charset="0"/>
          <a:ea typeface="微軟正黑體" panose="020B0604030504040204" pitchFamily="34" charset="-12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anose="020B0502020104020203" pitchFamily="34" charset="0"/>
          <a:ea typeface="微軟正黑體" panose="020B0604030504040204" pitchFamily="34" charset="-12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anose="020B0502020104020203" pitchFamily="34" charset="0"/>
          <a:ea typeface="微軟正黑體" panose="020B0604030504040204" pitchFamily="34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anose="020B0502020104020203" pitchFamily="34" charset="0"/>
          <a:ea typeface="微軟正黑體" panose="020B0604030504040204" pitchFamily="34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anose="020B0502020104020203" pitchFamily="34" charset="0"/>
          <a:ea typeface="微軟正黑體" panose="020B0604030504040204" pitchFamily="34" charset="-12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8.wmf"/><Relationship Id="rId4" Type="http://schemas.openxmlformats.org/officeDocument/2006/relationships/image" Target="../media/image5.wmf"/><Relationship Id="rId9" Type="http://schemas.openxmlformats.org/officeDocument/2006/relationships/oleObject" Target="../embeddings/oleObject4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12" Type="http://schemas.openxmlformats.org/officeDocument/2006/relationships/image" Target="../media/image13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wmf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6.bin"/><Relationship Id="rId10" Type="http://schemas.openxmlformats.org/officeDocument/2006/relationships/image" Target="../media/image12.wmf"/><Relationship Id="rId4" Type="http://schemas.openxmlformats.org/officeDocument/2006/relationships/image" Target="../media/image9.wmf"/><Relationship Id="rId9" Type="http://schemas.openxmlformats.org/officeDocument/2006/relationships/oleObject" Target="../embeddings/oleObject8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13" Type="http://schemas.openxmlformats.org/officeDocument/2006/relationships/image" Target="../media/image18.wmf"/><Relationship Id="rId3" Type="http://schemas.openxmlformats.org/officeDocument/2006/relationships/image" Target="../media/image14.wmf"/><Relationship Id="rId7" Type="http://schemas.openxmlformats.org/officeDocument/2006/relationships/image" Target="../media/image15.wmf"/><Relationship Id="rId12" Type="http://schemas.openxmlformats.org/officeDocument/2006/relationships/oleObject" Target="../embeddings/oleObject14.bin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1.bin"/><Relationship Id="rId11" Type="http://schemas.openxmlformats.org/officeDocument/2006/relationships/image" Target="../media/image17.wmf"/><Relationship Id="rId5" Type="http://schemas.openxmlformats.org/officeDocument/2006/relationships/image" Target="../media/image11.wmf"/><Relationship Id="rId15" Type="http://schemas.openxmlformats.org/officeDocument/2006/relationships/image" Target="../media/image19.wmf"/><Relationship Id="rId10" Type="http://schemas.openxmlformats.org/officeDocument/2006/relationships/oleObject" Target="../embeddings/oleObject13.bin"/><Relationship Id="rId4" Type="http://schemas.openxmlformats.org/officeDocument/2006/relationships/oleObject" Target="../embeddings/oleObject7.bin"/><Relationship Id="rId9" Type="http://schemas.openxmlformats.org/officeDocument/2006/relationships/image" Target="../media/image16.wmf"/><Relationship Id="rId14" Type="http://schemas.openxmlformats.org/officeDocument/2006/relationships/oleObject" Target="../embeddings/oleObject15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7" Type="http://schemas.openxmlformats.org/officeDocument/2006/relationships/image" Target="../media/image22.wmf"/><Relationship Id="rId2" Type="http://schemas.openxmlformats.org/officeDocument/2006/relationships/oleObject" Target="../embeddings/oleObject16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21.wmf"/><Relationship Id="rId4" Type="http://schemas.openxmlformats.org/officeDocument/2006/relationships/oleObject" Target="../embeddings/oleObject17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7" Type="http://schemas.openxmlformats.org/officeDocument/2006/relationships/image" Target="../media/image25.wmf"/><Relationship Id="rId2" Type="http://schemas.openxmlformats.org/officeDocument/2006/relationships/oleObject" Target="../embeddings/oleObject19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1.bin"/><Relationship Id="rId5" Type="http://schemas.openxmlformats.org/officeDocument/2006/relationships/image" Target="../media/image24.wmf"/><Relationship Id="rId4" Type="http://schemas.openxmlformats.org/officeDocument/2006/relationships/oleObject" Target="../embeddings/oleObject20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oleObject" Target="../embeddings/oleObject22.bin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oleObject" Target="../embeddings/oleObject23.bin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oleObject" Target="../embeddings/oleObject24.bin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oleObject" Target="../embeddings/oleObject25.bin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oleObject" Target="../embeddings/oleObject26.bin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oleObject" Target="../embeddings/oleObject27.bin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oleObject" Target="../embeddings/oleObject28.bin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oleObject" Target="../embeddings/oleObject29.bin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oleObject" Target="../embeddings/oleObject30.bin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oleObject" Target="../embeddings/oleObject31.bin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oleObject" Target="../embeddings/oleObject32.bin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oleObject" Target="../embeddings/oleObject33.bin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oleObject" Target="../embeddings/oleObject34.bin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oleObject" Target="../embeddings/oleObject35.bin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oleObject" Target="../embeddings/oleObject36.bin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oleObject" Target="../embeddings/oleObject37.bin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oleObject" Target="../embeddings/oleObject38.bin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1">
            <a:extLst>
              <a:ext uri="{FF2B5EF4-FFF2-40B4-BE49-F238E27FC236}">
                <a16:creationId xmlns:a16="http://schemas.microsoft.com/office/drawing/2014/main" id="{121FC75D-ADCB-FDBE-56F4-451EF02FB93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  <a:endParaRPr lang="en-US" altLang="zh-TW" dirty="0"/>
          </a:p>
        </p:txBody>
      </p:sp>
      <p:sp>
        <p:nvSpPr>
          <p:cNvPr id="10243" name="投影片編號版面配置區 3">
            <a:extLst>
              <a:ext uri="{FF2B5EF4-FFF2-40B4-BE49-F238E27FC236}">
                <a16:creationId xmlns:a16="http://schemas.microsoft.com/office/drawing/2014/main" id="{663558A0-D86F-1312-C6C7-1C121B024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AFAAE4A7-6D17-44E0-80F1-4E0E4559430D}" type="slidenum">
              <a:rPr kumimoji="0" lang="en-US" altLang="zh-TW" smtClean="0">
                <a:solidFill>
                  <a:srgbClr val="045C75"/>
                </a:solidFill>
              </a:rPr>
              <a:pPr/>
              <a:t>1</a:t>
            </a:fld>
            <a:endParaRPr kumimoji="0" lang="en-US" altLang="zh-TW">
              <a:solidFill>
                <a:srgbClr val="045C75"/>
              </a:solidFill>
            </a:endParaRPr>
          </a:p>
        </p:txBody>
      </p:sp>
      <p:sp>
        <p:nvSpPr>
          <p:cNvPr id="7172" name="Rectangle 2">
            <a:extLst>
              <a:ext uri="{FF2B5EF4-FFF2-40B4-BE49-F238E27FC236}">
                <a16:creationId xmlns:a16="http://schemas.microsoft.com/office/drawing/2014/main" id="{E789D682-2106-6377-2793-0C3BA8CB120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93788" y="282575"/>
            <a:ext cx="7772400" cy="12954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zh-TW" sz="3600" dirty="0"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A Simulation Study on the Bias and Standard Error in Estimating Life Expectancy for Small Populations</a:t>
            </a: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D87A7E98-8BEE-153B-20E5-8996295FFB06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066800" y="1676400"/>
            <a:ext cx="8077200" cy="4530725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altLang="zh-TW" sz="2800" dirty="0">
                <a:latin typeface="Times New Roman" pitchFamily="18" charset="0"/>
                <a:cs typeface="Times New Roman" pitchFamily="18" charset="0"/>
              </a:rPr>
              <a:t>20th International Longevity Risk and Capital Markets</a:t>
            </a:r>
          </a:p>
          <a:p>
            <a:pPr marL="0" indent="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altLang="zh-TW" sz="2800" dirty="0">
                <a:latin typeface="Times New Roman" pitchFamily="18" charset="0"/>
                <a:cs typeface="Times New Roman" pitchFamily="18" charset="0"/>
              </a:rPr>
              <a:t>Solutions Conference</a:t>
            </a:r>
          </a:p>
          <a:p>
            <a:pPr marL="0" indent="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altLang="zh-TW" sz="2800" dirty="0">
                <a:latin typeface="Times New Roman" pitchFamily="18" charset="0"/>
                <a:cs typeface="Times New Roman" pitchFamily="18" charset="0"/>
              </a:rPr>
              <a:t>September 8, 2025</a:t>
            </a:r>
          </a:p>
          <a:p>
            <a:pPr marL="0" indent="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altLang="zh-TW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altLang="zh-TW" sz="2800" dirty="0">
                <a:latin typeface="Times New Roman" pitchFamily="18" charset="0"/>
                <a:cs typeface="Times New Roman" pitchFamily="18" charset="0"/>
              </a:rPr>
              <a:t>             Hsin-Chung Wang, Aletheia University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altLang="zh-TW" sz="2800" dirty="0">
                <a:latin typeface="Times New Roman" pitchFamily="18" charset="0"/>
                <a:cs typeface="Times New Roman" pitchFamily="18" charset="0"/>
              </a:rPr>
              <a:t>             Jack C. Yue, National Chengchi University</a:t>
            </a:r>
          </a:p>
          <a:p>
            <a:pPr marL="0" indent="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0" indent="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893763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 panose="05020102010507070707" pitchFamily="18" charset="2"/>
              <a:buNone/>
              <a:defRPr/>
            </a:pPr>
            <a:endParaRPr lang="en-US" altLang="en-US" sz="2400" dirty="0">
              <a:solidFill>
                <a:srgbClr val="000000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718DD6-00DF-2EFF-65D8-16554AE88B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日期版面配置區 3">
            <a:extLst>
              <a:ext uri="{FF2B5EF4-FFF2-40B4-BE49-F238E27FC236}">
                <a16:creationId xmlns:a16="http://schemas.microsoft.com/office/drawing/2014/main" id="{2FD2F07B-3F4D-8286-1CFE-986801054E9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18436" name="投影片編號版面配置區 5">
            <a:extLst>
              <a:ext uri="{FF2B5EF4-FFF2-40B4-BE49-F238E27FC236}">
                <a16:creationId xmlns:a16="http://schemas.microsoft.com/office/drawing/2014/main" id="{7E3A194A-546B-BF0D-61A8-2DE81CA26DB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745DFAAA-8638-4C37-94D1-987736A5B27E}" type="slidenum">
              <a:rPr kumimoji="0" lang="en-US" altLang="zh-TW" smtClean="0">
                <a:solidFill>
                  <a:srgbClr val="045C75"/>
                </a:solidFill>
              </a:rPr>
              <a:pPr/>
              <a:t>10</a:t>
            </a:fld>
            <a:endParaRPr kumimoji="0" lang="en-US" altLang="zh-TW">
              <a:solidFill>
                <a:srgbClr val="045C75"/>
              </a:solidFill>
            </a:endParaRP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6F56D5E1-8E64-B018-8987-0F5C7DDB83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6571283"/>
              </p:ext>
            </p:extLst>
          </p:nvPr>
        </p:nvGraphicFramePr>
        <p:xfrm>
          <a:off x="990600" y="1"/>
          <a:ext cx="7943849" cy="67056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32689">
                  <a:extLst>
                    <a:ext uri="{9D8B030D-6E8A-4147-A177-3AD203B41FA5}">
                      <a16:colId xmlns:a16="http://schemas.microsoft.com/office/drawing/2014/main" val="97002294"/>
                    </a:ext>
                  </a:extLst>
                </a:gridCol>
                <a:gridCol w="2161137">
                  <a:extLst>
                    <a:ext uri="{9D8B030D-6E8A-4147-A177-3AD203B41FA5}">
                      <a16:colId xmlns:a16="http://schemas.microsoft.com/office/drawing/2014/main" val="3735115502"/>
                    </a:ext>
                  </a:extLst>
                </a:gridCol>
                <a:gridCol w="921139">
                  <a:extLst>
                    <a:ext uri="{9D8B030D-6E8A-4147-A177-3AD203B41FA5}">
                      <a16:colId xmlns:a16="http://schemas.microsoft.com/office/drawing/2014/main" val="3549455577"/>
                    </a:ext>
                  </a:extLst>
                </a:gridCol>
                <a:gridCol w="1928884">
                  <a:extLst>
                    <a:ext uri="{9D8B030D-6E8A-4147-A177-3AD203B41FA5}">
                      <a16:colId xmlns:a16="http://schemas.microsoft.com/office/drawing/2014/main" val="4102695816"/>
                    </a:ext>
                  </a:extLst>
                </a:gridCol>
              </a:tblGrid>
              <a:tr h="19570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Townships/Disticts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Reference Population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Graduation Method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4352340"/>
                  </a:ext>
                </a:extLst>
              </a:tr>
              <a:tr h="19570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Taipei Songshan District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Taipei City or 7 Groups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 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Whittaker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724441"/>
                  </a:ext>
                </a:extLst>
              </a:tr>
              <a:tr h="19570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Taipei Wanhua District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Groups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 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Whittaker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3283202"/>
                  </a:ext>
                </a:extLst>
              </a:tr>
              <a:tr h="19570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NewTaipei Banqiao District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Groups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 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Whittaker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2536247"/>
                  </a:ext>
                </a:extLst>
              </a:tr>
              <a:tr h="19570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NewTaipei Shiding District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Groups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 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PSMR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4508451"/>
                  </a:ext>
                </a:extLst>
              </a:tr>
              <a:tr h="34883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Taoyuan Zhongli District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Groups  or Taoyuan City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 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Whittaker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5692471"/>
                  </a:ext>
                </a:extLst>
              </a:tr>
              <a:tr h="19570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Taoyuan Fuxing District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Groups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 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Whittaker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3597911"/>
                  </a:ext>
                </a:extLst>
              </a:tr>
              <a:tr h="19570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Taichung Xitun District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Groups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 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Whittaker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8620692"/>
                  </a:ext>
                </a:extLst>
              </a:tr>
              <a:tr h="19570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Taichung Heping District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Groups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 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Whittaker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9647064"/>
                  </a:ext>
                </a:extLst>
              </a:tr>
              <a:tr h="34883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Tainan Anping District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Tainan City  or 3 Groups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 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Whittaker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4635075"/>
                  </a:ext>
                </a:extLst>
              </a:tr>
              <a:tr h="19570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Tainan Beimen District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Groups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 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Whittaker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653134"/>
                  </a:ext>
                </a:extLst>
              </a:tr>
              <a:tr h="19570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Kaohsiung Xinxing District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Groups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 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Whittaker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6937030"/>
                  </a:ext>
                </a:extLst>
              </a:tr>
              <a:tr h="38594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Kaohsiung Maolin District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Kaohsiung City or 3 Groups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 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Whittaker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235847"/>
                  </a:ext>
                </a:extLst>
              </a:tr>
              <a:tr h="19570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Yilan Datong Township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Groups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 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Whittaker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0370131"/>
                  </a:ext>
                </a:extLst>
              </a:tr>
              <a:tr h="19570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Xinzhu Wufeng Township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Groups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 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Whittaker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1200171"/>
                  </a:ext>
                </a:extLst>
              </a:tr>
              <a:tr h="34883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Miaoli </a:t>
                      </a:r>
                      <a:r>
                        <a:rPr lang="en-US" sz="12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Shitan</a:t>
                      </a:r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Township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Miaoli County  or 5 Groups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 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Whittaker/ PSMR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49702"/>
                  </a:ext>
                </a:extLst>
              </a:tr>
              <a:tr h="19570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Zhanghua Tianwei Township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Groups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 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Whittaker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3052111"/>
                  </a:ext>
                </a:extLst>
              </a:tr>
              <a:tr h="19570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Nantou Guoxing Township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Groups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 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Whittaker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0825928"/>
                  </a:ext>
                </a:extLst>
              </a:tr>
              <a:tr h="19570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Yunlin Taixi Township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Groups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 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Whittaker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2727009"/>
                  </a:ext>
                </a:extLst>
              </a:tr>
              <a:tr h="19570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Chiayi Alishan Township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Groups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 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Whittaker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9008643"/>
                  </a:ext>
                </a:extLst>
              </a:tr>
              <a:tr h="19570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Pingtung Majia Township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Groups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 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Whittaker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3960341"/>
                  </a:ext>
                </a:extLst>
              </a:tr>
              <a:tr h="19570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Taitung Daren Township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Groups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 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Whittaker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5878541"/>
                  </a:ext>
                </a:extLst>
              </a:tr>
              <a:tr h="38594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Hualian Fengbin Township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Hualian County or 7 Groups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 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Whittaker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1881498"/>
                  </a:ext>
                </a:extLst>
              </a:tr>
              <a:tr h="38594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Penghu Qimei Township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Penghu County or 7 Groups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 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Whittaker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6874174"/>
                  </a:ext>
                </a:extLst>
              </a:tr>
              <a:tr h="19570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Jilong Nuannuan District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Groups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 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Whittaker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9700341"/>
                  </a:ext>
                </a:extLst>
              </a:tr>
              <a:tr h="19570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Xinzhu Xiangshan District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Groups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 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Whittaker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6045515"/>
                  </a:ext>
                </a:extLst>
              </a:tr>
              <a:tr h="19570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Chiayi West District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Chiayi City  or 5 Groups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 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PSMR/Whittaker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787708"/>
                  </a:ext>
                </a:extLst>
              </a:tr>
              <a:tr h="19570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Lianjiang Dongyin Township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Groups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 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Whittaker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5589342"/>
                  </a:ext>
                </a:extLst>
              </a:tr>
              <a:tr h="19570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Jinmen Wuqiu Township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Groups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Group 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Whittaker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258" marR="5258" marT="525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27998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6791401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675910-0FC9-A984-1F97-5202644D0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17B56D01-0102-6AFC-ADA9-53B1BCA9C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590800"/>
            <a:ext cx="4838700" cy="506270"/>
          </a:xfrm>
        </p:spPr>
        <p:txBody>
          <a:bodyPr>
            <a:noAutofit/>
          </a:bodyPr>
          <a:lstStyle/>
          <a:p>
            <a:pPr algn="ctr" eaLnBrk="1" hangingPunct="1">
              <a:buClr>
                <a:srgbClr val="0000CC"/>
              </a:buClr>
              <a:defRPr/>
            </a:pPr>
            <a:r>
              <a:rPr lang="en-US" altLang="zh-TW" sz="36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Methodology</a:t>
            </a:r>
            <a:endParaRPr lang="en-US" altLang="zh-TW" sz="3600" dirty="0">
              <a:solidFill>
                <a:srgbClr val="0000CC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" name="日期版面配置區 3">
            <a:extLst>
              <a:ext uri="{FF2B5EF4-FFF2-40B4-BE49-F238E27FC236}">
                <a16:creationId xmlns:a16="http://schemas.microsoft.com/office/drawing/2014/main" id="{281A5431-A7F2-2B01-9F09-B7CFCAF6544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18436" name="投影片編號版面配置區 5">
            <a:extLst>
              <a:ext uri="{FF2B5EF4-FFF2-40B4-BE49-F238E27FC236}">
                <a16:creationId xmlns:a16="http://schemas.microsoft.com/office/drawing/2014/main" id="{E628AD68-55A9-0AAC-145A-7C696A80F9B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745DFAAA-8638-4C37-94D1-987736A5B27E}" type="slidenum">
              <a:rPr kumimoji="0" lang="en-US" altLang="zh-TW" smtClean="0">
                <a:solidFill>
                  <a:srgbClr val="045C75"/>
                </a:solidFill>
              </a:rPr>
              <a:pPr/>
              <a:t>11</a:t>
            </a:fld>
            <a:endParaRPr kumimoji="0" lang="en-US" altLang="zh-TW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9244147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DEB3E71-C241-0CC6-7D00-3CDBAA365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F4225AF1-C1E8-4670-A2C2-B67990F8CDD6}" type="slidenum">
              <a:rPr kumimoji="0" lang="en-US" altLang="zh-TW">
                <a:solidFill>
                  <a:srgbClr val="045C75"/>
                </a:solidFill>
              </a:rPr>
              <a:pPr eaLnBrk="1" hangingPunct="1"/>
              <a:t>12</a:t>
            </a:fld>
            <a:endParaRPr kumimoji="0" lang="en-US" altLang="zh-TW">
              <a:solidFill>
                <a:srgbClr val="045C75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6019" name="Content Placeholder 2">
                <a:extLst>
                  <a:ext uri="{FF2B5EF4-FFF2-40B4-BE49-F238E27FC236}">
                    <a16:creationId xmlns:a16="http://schemas.microsoft.com/office/drawing/2014/main" id="{9388737F-FA58-128E-60E4-ECFDCB7CFFD3}"/>
                  </a:ext>
                </a:extLst>
              </p:cNvPr>
              <p:cNvSpPr>
                <a:spLocks noGrp="1"/>
              </p:cNvSpPr>
              <p:nvPr>
                <p:ph idx="4294967295"/>
              </p:nvPr>
            </p:nvSpPr>
            <p:spPr>
              <a:xfrm>
                <a:off x="0" y="1219200"/>
                <a:ext cx="8839200" cy="5486398"/>
              </a:xfrm>
            </p:spPr>
            <p:txBody>
              <a:bodyPr/>
              <a:lstStyle/>
              <a:p>
                <a:pPr>
                  <a:buClrTx/>
                  <a:buFont typeface="Wingdings" pitchFamily="2" charset="2"/>
                  <a:buChar char="l"/>
                  <a:defRPr/>
                </a:pPr>
                <a:r>
                  <a:rPr lang="en-US" altLang="zh-TW" sz="24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The standard mortality ratio (SMR)</a:t>
                </a:r>
                <a:endParaRPr lang="en-US" altLang="zh-TW" sz="2400" dirty="0">
                  <a:solidFill>
                    <a:srgbClr val="0000CC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  <a:sym typeface="Wingdings" pitchFamily="2" charset="2"/>
                </a:endParaRPr>
              </a:p>
              <a:p>
                <a:pPr marL="0" indent="0">
                  <a:buClr>
                    <a:srgbClr val="299772"/>
                  </a:buClr>
                  <a:buFont typeface="Wingdings 2" panose="05020102010507070707" pitchFamily="18" charset="2"/>
                  <a:buNone/>
                  <a:defRPr/>
                </a:pPr>
                <a:endParaRPr lang="en-US" altLang="zh-TW" sz="2400" dirty="0">
                  <a:solidFill>
                    <a:srgbClr val="080808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  <a:sym typeface="Wingdings" pitchFamily="2" charset="2"/>
                </a:endParaRPr>
              </a:p>
              <a:p>
                <a:pPr marL="514350" indent="-514350">
                  <a:buClr>
                    <a:srgbClr val="299772"/>
                  </a:buClr>
                  <a:buFont typeface="Wingdings 2" panose="05020102010507070707" pitchFamily="18" charset="2"/>
                  <a:buAutoNum type="arabicPeriod" startAt="2"/>
                  <a:defRPr/>
                </a:pPr>
                <a:endParaRPr lang="en-US" altLang="zh-TW" sz="2400" dirty="0">
                  <a:solidFill>
                    <a:srgbClr val="080808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  <a:sym typeface="Wingdings" pitchFamily="2" charset="2"/>
                </a:endParaRPr>
              </a:p>
              <a:p>
                <a:pPr marL="514350" indent="-514350">
                  <a:buClr>
                    <a:srgbClr val="299772"/>
                  </a:buClr>
                  <a:buFont typeface="Wingdings 2" panose="05020102010507070707" pitchFamily="18" charset="2"/>
                  <a:buAutoNum type="arabicPeriod" startAt="2"/>
                  <a:defRPr/>
                </a:pPr>
                <a:endParaRPr lang="en-US" altLang="zh-TW" sz="2400" dirty="0">
                  <a:latin typeface="Times New Roman" pitchFamily="18" charset="0"/>
                  <a:ea typeface="標楷體" pitchFamily="65" charset="-120"/>
                  <a:cs typeface="Times New Roman" pitchFamily="18" charset="0"/>
                  <a:sym typeface="Wingdings" pitchFamily="2" charset="2"/>
                </a:endParaRPr>
              </a:p>
              <a:p>
                <a:pPr marL="0" indent="0">
                  <a:buClr>
                    <a:srgbClr val="299772"/>
                  </a:buClr>
                  <a:buNone/>
                  <a:defRPr/>
                </a:pPr>
                <a:r>
                  <a:rPr lang="en-US" altLang="zh-TW" sz="2400" dirty="0">
                    <a:latin typeface="Times New Roman" pitchFamily="18" charset="0"/>
                    <a:cs typeface="Times New Roman" pitchFamily="18" charset="0"/>
                  </a:rPr>
                  <a:t> -    is the death number of small area at age of</a:t>
                </a:r>
                <a14:m>
                  <m:oMath xmlns:m="http://schemas.openxmlformats.org/officeDocument/2006/math">
                    <m:r>
                      <a:rPr lang="en-US" altLang="zh-TW" sz="2400" b="0" i="0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𝑥</m:t>
                    </m:r>
                  </m:oMath>
                </a14:m>
                <a:endParaRPr lang="en-US" altLang="zh-TW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Clr>
                    <a:srgbClr val="299772"/>
                  </a:buClr>
                  <a:buNone/>
                  <a:defRPr/>
                </a:pPr>
                <a:r>
                  <a:rPr lang="en-US" altLang="zh-TW" sz="2400" dirty="0">
                    <a:latin typeface="Times New Roman" pitchFamily="18" charset="0"/>
                    <a:cs typeface="Times New Roman" pitchFamily="18" charset="0"/>
                  </a:rPr>
                  <a:t> -     is the population of small area at age of</a:t>
                </a:r>
                <a14:m>
                  <m:oMath xmlns:m="http://schemas.openxmlformats.org/officeDocument/2006/math">
                    <m:r>
                      <a:rPr lang="en-US" altLang="zh-TW" sz="2400" b="0" i="0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𝑥</m:t>
                    </m:r>
                  </m:oMath>
                </a14:m>
                <a:endParaRPr lang="en-US" altLang="zh-TW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Clr>
                    <a:srgbClr val="299772"/>
                  </a:buClr>
                  <a:buNone/>
                  <a:defRPr/>
                </a:pPr>
                <a:r>
                  <a:rPr lang="en-US" altLang="zh-TW" sz="2400" dirty="0">
                    <a:latin typeface="Times New Roman" pitchFamily="18" charset="0"/>
                    <a:cs typeface="Times New Roman" pitchFamily="18" charset="0"/>
                  </a:rPr>
                  <a:t> -      is the mortality rate of standard population at age of</a:t>
                </a:r>
                <a14:m>
                  <m:oMath xmlns:m="http://schemas.openxmlformats.org/officeDocument/2006/math">
                    <m:r>
                      <a:rPr lang="en-US" altLang="zh-TW" sz="2400" b="0" i="0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𝑥</m:t>
                    </m:r>
                  </m:oMath>
                </a14:m>
                <a:r>
                  <a:rPr lang="en-US" altLang="zh-TW" sz="2400" dirty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pPr>
                  <a:buClr>
                    <a:schemeClr val="tx1"/>
                  </a:buClr>
                  <a:buFont typeface="Arial" pitchFamily="34" charset="0"/>
                  <a:buChar char="•"/>
                  <a:defRPr/>
                </a:pPr>
                <a:r>
                  <a:rPr lang="en-US" altLang="zh-TW" sz="2400" dirty="0">
                    <a:latin typeface="Times New Roman" pitchFamily="18" charset="0"/>
                    <a:cs typeface="Times New Roman" pitchFamily="18" charset="0"/>
                  </a:rPr>
                  <a:t>The SMR is calculated using the same age structure</a:t>
                </a:r>
              </a:p>
              <a:p>
                <a:pPr>
                  <a:buClr>
                    <a:schemeClr val="tx1"/>
                  </a:buClr>
                  <a:buFont typeface="Arial" pitchFamily="34" charset="0"/>
                  <a:buChar char="•"/>
                  <a:defRPr/>
                </a:pPr>
                <a:r>
                  <a:rPr lang="en-US" altLang="zh-TW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The smaller the SMR, is usually the larger the life expectancy is</a:t>
                </a:r>
                <a:r>
                  <a:rPr lang="en-US" altLang="zh-TW" sz="2400" dirty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altLang="zh-TW" sz="2400" dirty="0">
                  <a:solidFill>
                    <a:srgbClr val="080808"/>
                  </a:solidFill>
                  <a:latin typeface="Times New Roman" pitchFamily="18" charset="0"/>
                  <a:ea typeface="標楷體" pitchFamily="65" charset="-120"/>
                  <a:cs typeface="Times New Roman" pitchFamily="18" charset="0"/>
                  <a:sym typeface="Wingdings" pitchFamily="2" charset="2"/>
                </a:endParaRPr>
              </a:p>
              <a:p>
                <a:pPr marL="0" indent="0">
                  <a:buClr>
                    <a:srgbClr val="299772"/>
                  </a:buClr>
                  <a:buFont typeface="Wingdings 2" panose="05020102010507070707" pitchFamily="18" charset="2"/>
                  <a:buNone/>
                  <a:defRPr/>
                </a:pPr>
                <a:r>
                  <a:rPr lang="en-US" altLang="zh-TW" sz="2800" dirty="0">
                    <a:solidFill>
                      <a:srgbClr val="080808"/>
                    </a:solidFill>
                    <a:latin typeface="Times New Roman" pitchFamily="18" charset="0"/>
                    <a:ea typeface="標楷體" pitchFamily="65" charset="-120"/>
                    <a:sym typeface="Wingdings" pitchFamily="2" charset="2"/>
                  </a:rPr>
                  <a:t>           </a:t>
                </a:r>
                <a:r>
                  <a:rPr lang="en-US" altLang="zh-TW" sz="2800" dirty="0">
                    <a:solidFill>
                      <a:srgbClr val="080808"/>
                    </a:solidFill>
                    <a:latin typeface="Times New Roman" pitchFamily="18" charset="0"/>
                    <a:ea typeface="標楷體" pitchFamily="65" charset="-120"/>
                  </a:rPr>
                  <a:t>                    . </a:t>
                </a:r>
              </a:p>
              <a:p>
                <a:pPr marL="0" indent="0">
                  <a:buClr>
                    <a:srgbClr val="299772"/>
                  </a:buClr>
                  <a:buNone/>
                  <a:defRPr/>
                </a:pPr>
                <a:r>
                  <a:rPr lang="en-US" altLang="zh-TW" sz="1800" kern="100" dirty="0">
                    <a:solidFill>
                      <a:srgbClr val="080808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rPr>
                  <a:t>Note: We can </a:t>
                </a:r>
                <a:r>
                  <a:rPr lang="en-US" altLang="zh-TW" sz="1800" kern="100" dirty="0">
                    <a:latin typeface="Times New Roman" panose="02020603050405020304" pitchFamily="18" charset="0"/>
                    <a:ea typeface="新細明體" panose="02020500000000000000" pitchFamily="18" charset="-120"/>
                  </a:rPr>
                  <a:t>aggregate the Taiwan historical mortality data </a:t>
                </a:r>
                <a:r>
                  <a:rPr lang="en-US" altLang="zh-TW" sz="1800" kern="100" dirty="0">
                    <a:solidFill>
                      <a:srgbClr val="080808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rPr>
                  <a:t>for the target population (age-wise), treating </a:t>
                </a:r>
                <a:r>
                  <a:rPr lang="en-US" altLang="zh-TW" sz="1800" kern="1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rPr>
                  <a:t>the aggregation as the reference population for SMR</a:t>
                </a:r>
                <a:r>
                  <a:rPr lang="en-US" altLang="zh-TW" sz="1800" kern="100" dirty="0">
                    <a:solidFill>
                      <a:srgbClr val="080808"/>
                    </a:solidFill>
                    <a:latin typeface="Times New Roman" panose="02020603050405020304" pitchFamily="18" charset="0"/>
                    <a:ea typeface="新細明體" panose="02020500000000000000" pitchFamily="18" charset="-120"/>
                  </a:rPr>
                  <a:t>. </a:t>
                </a:r>
                <a:endParaRPr lang="en-US" altLang="zh-TW" sz="1800" dirty="0">
                  <a:solidFill>
                    <a:srgbClr val="080808"/>
                  </a:solidFill>
                  <a:latin typeface="Times New Roman" pitchFamily="18" charset="0"/>
                  <a:ea typeface="標楷體" pitchFamily="65" charset="-120"/>
                </a:endParaRPr>
              </a:p>
              <a:p>
                <a:pPr marL="0" indent="0">
                  <a:buClr>
                    <a:srgbClr val="299772"/>
                  </a:buClr>
                  <a:buFont typeface="Wingdings 2" panose="05020102010507070707" pitchFamily="18" charset="2"/>
                  <a:buNone/>
                  <a:defRPr/>
                </a:pPr>
                <a:endParaRPr lang="en-US" altLang="zh-TW" sz="2800" dirty="0">
                  <a:solidFill>
                    <a:srgbClr val="080808"/>
                  </a:solidFill>
                  <a:latin typeface="Times New Roman" pitchFamily="18" charset="0"/>
                  <a:ea typeface="標楷體" pitchFamily="65" charset="-120"/>
                </a:endParaRPr>
              </a:p>
              <a:p>
                <a:pPr marL="0" indent="0">
                  <a:buClr>
                    <a:srgbClr val="299772"/>
                  </a:buClr>
                  <a:buFont typeface="Wingdings 2" panose="05020102010507070707" pitchFamily="18" charset="2"/>
                  <a:buNone/>
                  <a:defRPr/>
                </a:pPr>
                <a:endParaRPr lang="en-US" altLang="zh-TW" sz="2800" dirty="0">
                  <a:solidFill>
                    <a:srgbClr val="080808"/>
                  </a:solidFill>
                  <a:latin typeface="Times New Roman" pitchFamily="18" charset="0"/>
                  <a:ea typeface="標楷體" pitchFamily="65" charset="-120"/>
                </a:endParaRPr>
              </a:p>
              <a:p>
                <a:pPr marL="0" indent="0">
                  <a:buClr>
                    <a:srgbClr val="299772"/>
                  </a:buClr>
                  <a:buFont typeface="Wingdings 2" panose="05020102010507070707" pitchFamily="18" charset="2"/>
                  <a:buNone/>
                  <a:defRPr/>
                </a:pPr>
                <a:endParaRPr lang="en-US" altLang="zh-TW" sz="2800" dirty="0">
                  <a:solidFill>
                    <a:srgbClr val="080808"/>
                  </a:solidFill>
                  <a:latin typeface="Times New Roman" pitchFamily="18" charset="0"/>
                  <a:ea typeface="標楷體" pitchFamily="65" charset="-120"/>
                </a:endParaRPr>
              </a:p>
            </p:txBody>
          </p:sp>
        </mc:Choice>
        <mc:Fallback xmlns="">
          <p:sp>
            <p:nvSpPr>
              <p:cNvPr id="86019" name="Content Placeholder 2">
                <a:extLst>
                  <a:ext uri="{FF2B5EF4-FFF2-40B4-BE49-F238E27FC236}">
                    <a16:creationId xmlns:a16="http://schemas.microsoft.com/office/drawing/2014/main" id="{9388737F-FA58-128E-60E4-ECFDCB7CFFD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4294967295"/>
              </p:nvPr>
            </p:nvSpPr>
            <p:spPr>
              <a:xfrm>
                <a:off x="0" y="1219200"/>
                <a:ext cx="8839200" cy="5486398"/>
              </a:xfrm>
              <a:blipFill>
                <a:blip r:embed="rId2"/>
                <a:stretch>
                  <a:fillRect l="-552" t="-88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317" name="Rectangle 2">
            <a:extLst>
              <a:ext uri="{FF2B5EF4-FFF2-40B4-BE49-F238E27FC236}">
                <a16:creationId xmlns:a16="http://schemas.microsoft.com/office/drawing/2014/main" id="{13033C10-5155-EA3A-657D-F8B2447382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92956" y="76200"/>
            <a:ext cx="7558087" cy="68262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zh-TW" sz="40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Indexes</a:t>
            </a:r>
          </a:p>
        </p:txBody>
      </p:sp>
      <p:sp>
        <p:nvSpPr>
          <p:cNvPr id="13318" name="Rectangle 2">
            <a:extLst>
              <a:ext uri="{FF2B5EF4-FFF2-40B4-BE49-F238E27FC236}">
                <a16:creationId xmlns:a16="http://schemas.microsoft.com/office/drawing/2014/main" id="{66FF05E1-2747-C43E-240D-5D007A435B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13319" name="Rectangle 33">
            <a:extLst>
              <a:ext uri="{FF2B5EF4-FFF2-40B4-BE49-F238E27FC236}">
                <a16:creationId xmlns:a16="http://schemas.microsoft.com/office/drawing/2014/main" id="{C146FB30-8AD6-CD32-702A-ECB78DEF78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13320" name="Rectangle 41">
            <a:extLst>
              <a:ext uri="{FF2B5EF4-FFF2-40B4-BE49-F238E27FC236}">
                <a16:creationId xmlns:a16="http://schemas.microsoft.com/office/drawing/2014/main" id="{38CB4E1D-CC0D-CB9C-A524-484B7D6F7A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13321" name="Rectangle 42">
            <a:extLst>
              <a:ext uri="{FF2B5EF4-FFF2-40B4-BE49-F238E27FC236}">
                <a16:creationId xmlns:a16="http://schemas.microsoft.com/office/drawing/2014/main" id="{AACB3B33-D6B6-13CE-05EA-BFBB1A4D33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8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13322" name="Rectangle 43">
            <a:extLst>
              <a:ext uri="{FF2B5EF4-FFF2-40B4-BE49-F238E27FC236}">
                <a16:creationId xmlns:a16="http://schemas.microsoft.com/office/drawing/2014/main" id="{B2B3781F-9707-FA57-C97E-DFA66F8D7B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524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13323" name="Rectangle 44">
            <a:extLst>
              <a:ext uri="{FF2B5EF4-FFF2-40B4-BE49-F238E27FC236}">
                <a16:creationId xmlns:a16="http://schemas.microsoft.com/office/drawing/2014/main" id="{C1C79BB3-2906-6E34-DC60-86183CB911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715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1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zh-TW"/>
          </a:p>
        </p:txBody>
      </p:sp>
      <p:sp>
        <p:nvSpPr>
          <p:cNvPr id="13324" name="Rectangle 45">
            <a:extLst>
              <a:ext uri="{FF2B5EF4-FFF2-40B4-BE49-F238E27FC236}">
                <a16:creationId xmlns:a16="http://schemas.microsoft.com/office/drawing/2014/main" id="{FAFE67A8-D83F-A0FE-F892-E0213C98B6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953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13325" name="Rectangle 48">
            <a:extLst>
              <a:ext uri="{FF2B5EF4-FFF2-40B4-BE49-F238E27FC236}">
                <a16:creationId xmlns:a16="http://schemas.microsoft.com/office/drawing/2014/main" id="{173C9CC6-4722-CAF2-AF59-015A43DF3D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981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zh-TW" altLang="zh-TW" sz="800"/>
              <a:t> </a:t>
            </a:r>
            <a:endParaRPr lang="zh-TW" altLang="zh-TW"/>
          </a:p>
        </p:txBody>
      </p:sp>
      <p:sp>
        <p:nvSpPr>
          <p:cNvPr id="13326" name="Rectangle 61">
            <a:extLst>
              <a:ext uri="{FF2B5EF4-FFF2-40B4-BE49-F238E27FC236}">
                <a16:creationId xmlns:a16="http://schemas.microsoft.com/office/drawing/2014/main" id="{4945F503-E984-4993-52A7-C8FFB2FE6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13327" name="Rectangle 63">
            <a:extLst>
              <a:ext uri="{FF2B5EF4-FFF2-40B4-BE49-F238E27FC236}">
                <a16:creationId xmlns:a16="http://schemas.microsoft.com/office/drawing/2014/main" id="{BE2EB5D8-6913-9D00-C3E3-C527489E67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13328" name="Rectangle 65">
            <a:extLst>
              <a:ext uri="{FF2B5EF4-FFF2-40B4-BE49-F238E27FC236}">
                <a16:creationId xmlns:a16="http://schemas.microsoft.com/office/drawing/2014/main" id="{D774730C-51CB-7689-7AF0-EF29157558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13329" name="Rectangle 48">
            <a:extLst>
              <a:ext uri="{FF2B5EF4-FFF2-40B4-BE49-F238E27FC236}">
                <a16:creationId xmlns:a16="http://schemas.microsoft.com/office/drawing/2014/main" id="{5176EC23-9649-B268-E865-791F622199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graphicFrame>
        <p:nvGraphicFramePr>
          <p:cNvPr id="13330" name="物件 2">
            <a:extLst>
              <a:ext uri="{FF2B5EF4-FFF2-40B4-BE49-F238E27FC236}">
                <a16:creationId xmlns:a16="http://schemas.microsoft.com/office/drawing/2014/main" id="{948A8C89-A7CB-9B95-B1C1-EF856A8D4BA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0" y="1676400"/>
          <a:ext cx="2068513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079032" imgH="660113" progId="Equation.3">
                  <p:embed/>
                </p:oleObj>
              </mc:Choice>
              <mc:Fallback>
                <p:oleObj name="Equation" r:id="rId3" imgW="1079032" imgH="660113" progId="Equation.3">
                  <p:embed/>
                  <p:pic>
                    <p:nvPicPr>
                      <p:cNvPr id="13330" name="物件 2">
                        <a:extLst>
                          <a:ext uri="{FF2B5EF4-FFF2-40B4-BE49-F238E27FC236}">
                            <a16:creationId xmlns:a16="http://schemas.microsoft.com/office/drawing/2014/main" id="{948A8C89-A7CB-9B95-B1C1-EF856A8D4BA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1676400"/>
                        <a:ext cx="2068513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31" name="Rectangle 50">
            <a:extLst>
              <a:ext uri="{FF2B5EF4-FFF2-40B4-BE49-F238E27FC236}">
                <a16:creationId xmlns:a16="http://schemas.microsoft.com/office/drawing/2014/main" id="{6FF9E3A5-D823-EE17-BBBE-020F9804DD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graphicFrame>
        <p:nvGraphicFramePr>
          <p:cNvPr id="13332" name="物件 5">
            <a:extLst>
              <a:ext uri="{FF2B5EF4-FFF2-40B4-BE49-F238E27FC236}">
                <a16:creationId xmlns:a16="http://schemas.microsoft.com/office/drawing/2014/main" id="{DE2E2899-0081-9413-E54D-58EF090D49F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4973033"/>
              </p:ext>
            </p:extLst>
          </p:nvPr>
        </p:nvGraphicFramePr>
        <p:xfrm>
          <a:off x="320511" y="3452444"/>
          <a:ext cx="304800" cy="423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77646" imgH="228402" progId="Equation.3">
                  <p:embed/>
                </p:oleObj>
              </mc:Choice>
              <mc:Fallback>
                <p:oleObj name="Equation" r:id="rId5" imgW="177646" imgH="228402" progId="Equation.3">
                  <p:embed/>
                  <p:pic>
                    <p:nvPicPr>
                      <p:cNvPr id="13332" name="物件 5">
                        <a:extLst>
                          <a:ext uri="{FF2B5EF4-FFF2-40B4-BE49-F238E27FC236}">
                            <a16:creationId xmlns:a16="http://schemas.microsoft.com/office/drawing/2014/main" id="{DE2E2899-0081-9413-E54D-58EF090D49F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511" y="3452444"/>
                        <a:ext cx="304800" cy="423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33" name="Rectangle 52">
            <a:extLst>
              <a:ext uri="{FF2B5EF4-FFF2-40B4-BE49-F238E27FC236}">
                <a16:creationId xmlns:a16="http://schemas.microsoft.com/office/drawing/2014/main" id="{5646A73E-F5F9-7FC5-A4FB-29280BED04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graphicFrame>
        <p:nvGraphicFramePr>
          <p:cNvPr id="13334" name="物件 7">
            <a:extLst>
              <a:ext uri="{FF2B5EF4-FFF2-40B4-BE49-F238E27FC236}">
                <a16:creationId xmlns:a16="http://schemas.microsoft.com/office/drawing/2014/main" id="{83F223CD-CF44-5D5B-0660-C45F2EADDD4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463233"/>
              </p:ext>
            </p:extLst>
          </p:nvPr>
        </p:nvGraphicFramePr>
        <p:xfrm>
          <a:off x="323653" y="3917304"/>
          <a:ext cx="304800" cy="423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77646" imgH="241091" progId="Equation.3">
                  <p:embed/>
                </p:oleObj>
              </mc:Choice>
              <mc:Fallback>
                <p:oleObj name="Equation" r:id="rId7" imgW="177646" imgH="241091" progId="Equation.3">
                  <p:embed/>
                  <p:pic>
                    <p:nvPicPr>
                      <p:cNvPr id="13334" name="物件 7">
                        <a:extLst>
                          <a:ext uri="{FF2B5EF4-FFF2-40B4-BE49-F238E27FC236}">
                            <a16:creationId xmlns:a16="http://schemas.microsoft.com/office/drawing/2014/main" id="{83F223CD-CF44-5D5B-0660-C45F2EADDD4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653" y="3917304"/>
                        <a:ext cx="304800" cy="423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35" name="物件 8">
            <a:extLst>
              <a:ext uri="{FF2B5EF4-FFF2-40B4-BE49-F238E27FC236}">
                <a16:creationId xmlns:a16="http://schemas.microsoft.com/office/drawing/2014/main" id="{B301B55C-E0C7-9F59-E05F-4478C966936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0552304"/>
              </p:ext>
            </p:extLst>
          </p:nvPr>
        </p:nvGraphicFramePr>
        <p:xfrm>
          <a:off x="292100" y="3071444"/>
          <a:ext cx="3175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77646" imgH="228402" progId="Equation.3">
                  <p:embed/>
                </p:oleObj>
              </mc:Choice>
              <mc:Fallback>
                <p:oleObj name="Equation" r:id="rId9" imgW="177646" imgH="228402" progId="Equation.3">
                  <p:embed/>
                  <p:pic>
                    <p:nvPicPr>
                      <p:cNvPr id="13335" name="物件 8">
                        <a:extLst>
                          <a:ext uri="{FF2B5EF4-FFF2-40B4-BE49-F238E27FC236}">
                            <a16:creationId xmlns:a16="http://schemas.microsoft.com/office/drawing/2014/main" id="{B301B55C-E0C7-9F59-E05F-4478C966936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100" y="3071444"/>
                        <a:ext cx="3175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日期版面配置區 9">
            <a:extLst>
              <a:ext uri="{FF2B5EF4-FFF2-40B4-BE49-F238E27FC236}">
                <a16:creationId xmlns:a16="http://schemas.microsoft.com/office/drawing/2014/main" id="{7337C0D7-A8E4-95ED-704E-7CCAF621664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</p:spTree>
    <p:extLst>
      <p:ext uri="{BB962C8B-B14F-4D97-AF65-F5344CB8AC3E}">
        <p14:creationId xmlns:p14="http://schemas.microsoft.com/office/powerpoint/2010/main" val="40247663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投影片編號版面配置區 5">
            <a:extLst>
              <a:ext uri="{FF2B5EF4-FFF2-40B4-BE49-F238E27FC236}">
                <a16:creationId xmlns:a16="http://schemas.microsoft.com/office/drawing/2014/main" id="{0A9E4CB5-B16A-7594-63F9-618850E39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309A02E7-93F9-485A-A73E-293A391F5ABD}" type="slidenum">
              <a:rPr kumimoji="0" lang="en-US" altLang="zh-TW">
                <a:solidFill>
                  <a:srgbClr val="045C75"/>
                </a:solidFill>
              </a:rPr>
              <a:pPr eaLnBrk="1" hangingPunct="1"/>
              <a:t>13</a:t>
            </a:fld>
            <a:endParaRPr kumimoji="0" lang="en-US" altLang="zh-TW">
              <a:solidFill>
                <a:srgbClr val="045C75"/>
              </a:solidFill>
            </a:endParaRPr>
          </a:p>
        </p:txBody>
      </p:sp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C03AA8C0-26C9-E740-E499-949236C836E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9" name="內容版面配置區 2">
            <a:extLst>
              <a:ext uri="{FF2B5EF4-FFF2-40B4-BE49-F238E27FC236}">
                <a16:creationId xmlns:a16="http://schemas.microsoft.com/office/drawing/2014/main" id="{349C6779-B2EA-DA65-FE6B-A32FE02AFC4B}"/>
              </a:ext>
            </a:extLst>
          </p:cNvPr>
          <p:cNvSpPr txBox="1">
            <a:spLocks/>
          </p:cNvSpPr>
          <p:nvPr/>
        </p:nvSpPr>
        <p:spPr bwMode="auto">
          <a:xfrm>
            <a:off x="249237" y="1295400"/>
            <a:ext cx="8821737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Char char="–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Char char="–"/>
              <a:defRPr kumimoji="1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kumimoji="1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kumimoji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kumimoji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kumimoji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kumimoji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00CC"/>
              </a:buClr>
              <a:defRPr/>
            </a:pPr>
            <a:r>
              <a:rPr lang="en-US" altLang="zh-TW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The Whittaker method </a:t>
            </a:r>
            <a:r>
              <a:rPr lang="en-US" altLang="zh-TW" sz="2400" dirty="0">
                <a:latin typeface="Times New Roman" pitchFamily="18" charset="0"/>
                <a:cs typeface="Times New Roman" pitchFamily="18" charset="0"/>
              </a:rPr>
              <a:t>is to minimize the following objective function, i.e., weighted sum of fit function F and smoothness function S:</a:t>
            </a:r>
          </a:p>
          <a:p>
            <a:pPr>
              <a:defRPr/>
            </a:pPr>
            <a:endParaRPr lang="en-US" altLang="zh-TW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  <a:defRPr/>
            </a:pPr>
            <a:r>
              <a:rPr lang="en-US" altLang="zh-TW" sz="2400" dirty="0">
                <a:latin typeface="Times New Roman" pitchFamily="18" charset="0"/>
                <a:cs typeface="Times New Roman" pitchFamily="18" charset="0"/>
              </a:rPr>
              <a:t>  and    are observed and graduated mortality rates for age </a:t>
            </a:r>
            <a:r>
              <a:rPr lang="en-US" altLang="zh-TW" sz="2400" i="1" dirty="0">
                <a:latin typeface="Times New Roman" pitchFamily="18" charset="0"/>
                <a:cs typeface="Times New Roman" pitchFamily="18" charset="0"/>
              </a:rPr>
              <a:t>x</a:t>
            </a:r>
          </a:p>
          <a:p>
            <a:pPr>
              <a:buFontTx/>
              <a:buChar char="-"/>
              <a:defRPr/>
            </a:pPr>
            <a:r>
              <a:rPr lang="en-US" altLang="zh-TW" sz="2400" dirty="0">
                <a:latin typeface="Times New Roman" pitchFamily="18" charset="0"/>
                <a:cs typeface="Times New Roman" pitchFamily="18" charset="0"/>
              </a:rPr>
              <a:t>   is the weight for age </a:t>
            </a:r>
            <a:r>
              <a:rPr lang="en-US" altLang="zh-TW" sz="2400" i="1" dirty="0">
                <a:latin typeface="Times New Roman" pitchFamily="18" charset="0"/>
                <a:cs typeface="Times New Roman" pitchFamily="18" charset="0"/>
              </a:rPr>
              <a:t>x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zh-TW" sz="2400" i="1" dirty="0">
                <a:latin typeface="Times New Roman" pitchFamily="18" charset="0"/>
                <a:cs typeface="Times New Roman" pitchFamily="18" charset="0"/>
              </a:rPr>
              <a:t>-  n</a:t>
            </a:r>
            <a:r>
              <a:rPr lang="en-US" altLang="zh-TW" sz="2400" dirty="0">
                <a:latin typeface="Times New Roman" pitchFamily="18" charset="0"/>
                <a:cs typeface="Times New Roman" pitchFamily="18" charset="0"/>
              </a:rPr>
              <a:t>  is population size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zh-TW" sz="2400" i="1" dirty="0">
                <a:latin typeface="Times New Roman" pitchFamily="18" charset="0"/>
                <a:cs typeface="Times New Roman" pitchFamily="18" charset="0"/>
              </a:rPr>
              <a:t>-  h</a:t>
            </a:r>
            <a:r>
              <a:rPr lang="en-US" altLang="zh-TW" sz="2400" dirty="0">
                <a:latin typeface="Times New Roman" pitchFamily="18" charset="0"/>
                <a:cs typeface="Times New Roman" pitchFamily="18" charset="0"/>
              </a:rPr>
              <a:t>  and  </a:t>
            </a:r>
            <a:r>
              <a:rPr lang="en-US" altLang="zh-TW" sz="2400" i="1" dirty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altLang="zh-TW" sz="2400" dirty="0">
                <a:latin typeface="Times New Roman" pitchFamily="18" charset="0"/>
                <a:cs typeface="Times New Roman" pitchFamily="18" charset="0"/>
              </a:rPr>
              <a:t> are the parameters to be decided.</a:t>
            </a:r>
          </a:p>
          <a:p>
            <a:pPr>
              <a:buFontTx/>
              <a:buChar char="-"/>
              <a:defRPr/>
            </a:pPr>
            <a:r>
              <a:rPr lang="en-US" altLang="zh-TW" sz="2400" dirty="0">
                <a:latin typeface="Times New Roman" pitchFamily="18" charset="0"/>
                <a:cs typeface="Times New Roman" pitchFamily="18" charset="0"/>
              </a:rPr>
              <a:t>   is the z time difference.</a:t>
            </a:r>
            <a:endParaRPr lang="zh-TW" altLang="zh-TW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  <a:defRPr/>
            </a:pPr>
            <a:r>
              <a:rPr lang="en-US" altLang="zh-TW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The Whittaker ratio </a:t>
            </a:r>
            <a:r>
              <a:rPr lang="en-US" altLang="zh-TW" sz="24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is an extended version and </a:t>
            </a:r>
            <a:r>
              <a:rPr lang="en-US" altLang="zh-TW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we plug into the mortality ratio of small and reference populations for graduation</a:t>
            </a:r>
            <a:r>
              <a:rPr lang="en-US" altLang="zh-TW" sz="24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, </a:t>
            </a:r>
            <a:r>
              <a:rPr lang="en-US" altLang="zh-TW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instead of mortality rates</a:t>
            </a:r>
            <a:r>
              <a:rPr lang="en-US" altLang="zh-TW" sz="2400" dirty="0">
                <a:effectLst/>
                <a:latin typeface="Times New Roman" panose="02020603050405020304" pitchFamily="18" charset="0"/>
                <a:ea typeface="標楷體" panose="03000509000000000000" pitchFamily="65" charset="-120"/>
              </a:rPr>
              <a:t>. </a:t>
            </a:r>
            <a:endParaRPr lang="zh-TW" altLang="en-US" sz="2400" dirty="0"/>
          </a:p>
        </p:txBody>
      </p:sp>
      <p:sp>
        <p:nvSpPr>
          <p:cNvPr id="14342" name="Rectangle 2">
            <a:extLst>
              <a:ext uri="{FF2B5EF4-FFF2-40B4-BE49-F238E27FC236}">
                <a16:creationId xmlns:a16="http://schemas.microsoft.com/office/drawing/2014/main" id="{6E391E53-8170-0D25-3149-8E0C3AA9F0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graphicFrame>
        <p:nvGraphicFramePr>
          <p:cNvPr id="14343" name="物件 4">
            <a:extLst>
              <a:ext uri="{FF2B5EF4-FFF2-40B4-BE49-F238E27FC236}">
                <a16:creationId xmlns:a16="http://schemas.microsoft.com/office/drawing/2014/main" id="{F5106CC2-9D7A-E808-6CCA-9AE5D86CD38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2356988"/>
              </p:ext>
            </p:extLst>
          </p:nvPr>
        </p:nvGraphicFramePr>
        <p:xfrm>
          <a:off x="2133600" y="2150955"/>
          <a:ext cx="5553075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641600" imgH="431800" progId="Equation.3">
                  <p:embed/>
                </p:oleObj>
              </mc:Choice>
              <mc:Fallback>
                <p:oleObj name="Equation" r:id="rId3" imgW="2641600" imgH="431800" progId="Equation.3">
                  <p:embed/>
                  <p:pic>
                    <p:nvPicPr>
                      <p:cNvPr id="14343" name="物件 4">
                        <a:extLst>
                          <a:ext uri="{FF2B5EF4-FFF2-40B4-BE49-F238E27FC236}">
                            <a16:creationId xmlns:a16="http://schemas.microsoft.com/office/drawing/2014/main" id="{F5106CC2-9D7A-E808-6CCA-9AE5D86CD38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2150955"/>
                        <a:ext cx="5553075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4" name="Rectangle 4">
            <a:extLst>
              <a:ext uri="{FF2B5EF4-FFF2-40B4-BE49-F238E27FC236}">
                <a16:creationId xmlns:a16="http://schemas.microsoft.com/office/drawing/2014/main" id="{1A16968D-659F-DF06-09BD-5B2388B0EE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graphicFrame>
        <p:nvGraphicFramePr>
          <p:cNvPr id="14345" name="物件 9">
            <a:extLst>
              <a:ext uri="{FF2B5EF4-FFF2-40B4-BE49-F238E27FC236}">
                <a16:creationId xmlns:a16="http://schemas.microsoft.com/office/drawing/2014/main" id="{22BFD4BB-2131-585B-65D6-E37649F27B7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2296" y="2936875"/>
          <a:ext cx="3048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65028" imgH="228501" progId="Equation.3">
                  <p:embed/>
                </p:oleObj>
              </mc:Choice>
              <mc:Fallback>
                <p:oleObj name="Equation" r:id="rId5" imgW="165028" imgH="228501" progId="Equation.3">
                  <p:embed/>
                  <p:pic>
                    <p:nvPicPr>
                      <p:cNvPr id="14345" name="物件 9">
                        <a:extLst>
                          <a:ext uri="{FF2B5EF4-FFF2-40B4-BE49-F238E27FC236}">
                            <a16:creationId xmlns:a16="http://schemas.microsoft.com/office/drawing/2014/main" id="{22BFD4BB-2131-585B-65D6-E37649F27B7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296" y="2936875"/>
                        <a:ext cx="3048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6" name="Rectangle 6">
            <a:extLst>
              <a:ext uri="{FF2B5EF4-FFF2-40B4-BE49-F238E27FC236}">
                <a16:creationId xmlns:a16="http://schemas.microsoft.com/office/drawing/2014/main" id="{C7F07903-71DC-49F6-11D6-EA7574570F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graphicFrame>
        <p:nvGraphicFramePr>
          <p:cNvPr id="14347" name="物件 11">
            <a:extLst>
              <a:ext uri="{FF2B5EF4-FFF2-40B4-BE49-F238E27FC236}">
                <a16:creationId xmlns:a16="http://schemas.microsoft.com/office/drawing/2014/main" id="{87A16F40-79B1-2F0F-727B-273AE3159C7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04925" y="2919809"/>
          <a:ext cx="304800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65028" imgH="228501" progId="Equation.3">
                  <p:embed/>
                </p:oleObj>
              </mc:Choice>
              <mc:Fallback>
                <p:oleObj name="Equation" r:id="rId7" imgW="165028" imgH="228501" progId="Equation.3">
                  <p:embed/>
                  <p:pic>
                    <p:nvPicPr>
                      <p:cNvPr id="14347" name="物件 11">
                        <a:extLst>
                          <a:ext uri="{FF2B5EF4-FFF2-40B4-BE49-F238E27FC236}">
                            <a16:creationId xmlns:a16="http://schemas.microsoft.com/office/drawing/2014/main" id="{87A16F40-79B1-2F0F-727B-273AE3159C7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4925" y="2919809"/>
                        <a:ext cx="304800" cy="43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8" name="Rectangle 8">
            <a:extLst>
              <a:ext uri="{FF2B5EF4-FFF2-40B4-BE49-F238E27FC236}">
                <a16:creationId xmlns:a16="http://schemas.microsoft.com/office/drawing/2014/main" id="{B430C1DE-2FC9-5F2D-E978-914D41B635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graphicFrame>
        <p:nvGraphicFramePr>
          <p:cNvPr id="14349" name="物件 13">
            <a:extLst>
              <a:ext uri="{FF2B5EF4-FFF2-40B4-BE49-F238E27FC236}">
                <a16:creationId xmlns:a16="http://schemas.microsoft.com/office/drawing/2014/main" id="{A3AE329F-C177-0EF1-B8A7-9C739F44454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7541" y="3426275"/>
          <a:ext cx="304800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90500" imgH="228600" progId="Equation.3">
                  <p:embed/>
                </p:oleObj>
              </mc:Choice>
              <mc:Fallback>
                <p:oleObj name="Equation" r:id="rId9" imgW="190500" imgH="228600" progId="Equation.3">
                  <p:embed/>
                  <p:pic>
                    <p:nvPicPr>
                      <p:cNvPr id="14349" name="物件 13">
                        <a:extLst>
                          <a:ext uri="{FF2B5EF4-FFF2-40B4-BE49-F238E27FC236}">
                            <a16:creationId xmlns:a16="http://schemas.microsoft.com/office/drawing/2014/main" id="{A3AE329F-C177-0EF1-B8A7-9C739F44454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7541" y="3426275"/>
                        <a:ext cx="304800" cy="365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50" name="Rectangle 10">
            <a:extLst>
              <a:ext uri="{FF2B5EF4-FFF2-40B4-BE49-F238E27FC236}">
                <a16:creationId xmlns:a16="http://schemas.microsoft.com/office/drawing/2014/main" id="{AE8928C4-851C-1841-8800-C917DFD940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graphicFrame>
        <p:nvGraphicFramePr>
          <p:cNvPr id="14351" name="物件 15">
            <a:extLst>
              <a:ext uri="{FF2B5EF4-FFF2-40B4-BE49-F238E27FC236}">
                <a16:creationId xmlns:a16="http://schemas.microsoft.com/office/drawing/2014/main" id="{D04930AA-195E-0E48-6AB4-4673578B586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8751" y="4741068"/>
          <a:ext cx="304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90417" imgH="190417" progId="Equation.3">
                  <p:embed/>
                </p:oleObj>
              </mc:Choice>
              <mc:Fallback>
                <p:oleObj name="Equation" r:id="rId11" imgW="190417" imgH="190417" progId="Equation.3">
                  <p:embed/>
                  <p:pic>
                    <p:nvPicPr>
                      <p:cNvPr id="14351" name="物件 15">
                        <a:extLst>
                          <a:ext uri="{FF2B5EF4-FFF2-40B4-BE49-F238E27FC236}">
                            <a16:creationId xmlns:a16="http://schemas.microsoft.com/office/drawing/2014/main" id="{D04930AA-195E-0E48-6AB4-4673578B586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751" y="4741068"/>
                        <a:ext cx="304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投影片編號版面配置區 5">
            <a:extLst>
              <a:ext uri="{FF2B5EF4-FFF2-40B4-BE49-F238E27FC236}">
                <a16:creationId xmlns:a16="http://schemas.microsoft.com/office/drawing/2014/main" id="{398EB5ED-3953-31E5-F209-0706ED501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958ED913-7E82-45EE-9B27-2772A26FC403}" type="slidenum">
              <a:rPr kumimoji="0" lang="en-US" altLang="zh-TW">
                <a:solidFill>
                  <a:srgbClr val="045C75"/>
                </a:solidFill>
              </a:rPr>
              <a:pPr eaLnBrk="1" hangingPunct="1"/>
              <a:t>14</a:t>
            </a:fld>
            <a:endParaRPr kumimoji="0" lang="en-US" altLang="zh-TW">
              <a:solidFill>
                <a:srgbClr val="045C75"/>
              </a:solidFill>
            </a:endParaRPr>
          </a:p>
        </p:txBody>
      </p:sp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9B8286DB-637A-5558-888D-8D3A11B6F57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9" name="內容版面配置區 2">
            <a:extLst>
              <a:ext uri="{FF2B5EF4-FFF2-40B4-BE49-F238E27FC236}">
                <a16:creationId xmlns:a16="http://schemas.microsoft.com/office/drawing/2014/main" id="{1EDB6970-2860-3885-E8E1-D35D296916BB}"/>
              </a:ext>
            </a:extLst>
          </p:cNvPr>
          <p:cNvSpPr txBox="1">
            <a:spLocks/>
          </p:cNvSpPr>
          <p:nvPr/>
        </p:nvSpPr>
        <p:spPr bwMode="auto">
          <a:xfrm>
            <a:off x="73025" y="838201"/>
            <a:ext cx="8997949" cy="5943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Char char="–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Char char="–"/>
              <a:defRPr kumimoji="1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kumimoji="1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kumimoji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kumimoji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kumimoji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kumimoji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00CC"/>
              </a:buClr>
              <a:defRPr/>
            </a:pPr>
            <a:r>
              <a:rPr lang="en-US" altLang="zh-TW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The partial SMR</a:t>
            </a:r>
            <a:r>
              <a:rPr lang="en-US" altLang="zh-TW" sz="2400" dirty="0">
                <a:latin typeface="Times New Roman" pitchFamily="18" charset="0"/>
                <a:cs typeface="Times New Roman" pitchFamily="18" charset="0"/>
              </a:rPr>
              <a:t>: is one way to deal with estimating mortality rates of small populations, by adding information from other (large) population to correct possible bias</a:t>
            </a:r>
          </a:p>
          <a:p>
            <a:pPr>
              <a:defRPr/>
            </a:pPr>
            <a:endParaRPr lang="en-US" altLang="zh-TW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altLang="zh-TW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en-US" altLang="zh-TW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zh-TW" sz="2800" dirty="0">
                <a:latin typeface="Times New Roman" pitchFamily="18" charset="0"/>
                <a:cs typeface="Times New Roman" pitchFamily="18" charset="0"/>
              </a:rPr>
              <a:t>    and    are observed and graduated mortality rates for age </a:t>
            </a:r>
            <a:r>
              <a:rPr lang="en-US" altLang="zh-TW" sz="2800" i="1" dirty="0">
                <a:latin typeface="Times New Roman" pitchFamily="18" charset="0"/>
                <a:cs typeface="Times New Roman" pitchFamily="18" charset="0"/>
              </a:rPr>
              <a:t>x</a:t>
            </a:r>
            <a:endParaRPr lang="en-US" altLang="zh-TW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  <a:defRPr/>
            </a:pPr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 and    where and are the observed and expected numbers of deaths at age x for the small population</a:t>
            </a:r>
          </a:p>
          <a:p>
            <a:pPr>
              <a:buFontTx/>
              <a:buChar char="-"/>
              <a:defRPr/>
            </a:pPr>
            <a:r>
              <a:rPr lang="en-US" altLang="zh-TW" dirty="0"/>
              <a:t>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the estimate of parameter    for </a:t>
            </a:r>
            <a:r>
              <a:rPr lang="en-US" altLang="zh-TW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measuring the heterogeneity (in mortality rates) between the small population and large population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  <a:defRPr/>
            </a:pPr>
            <a:r>
              <a:rPr lang="en-US" altLang="zh-TW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--</a:t>
            </a:r>
            <a:r>
              <a:rPr lang="en-US" altLang="zh-TW" sz="1600" dirty="0">
                <a:effectLst/>
                <a:latin typeface="Times New Roman" panose="02020603050405020304" pitchFamily="18" charset="0"/>
                <a:ea typeface="新細明體" panose="02020500000000000000" pitchFamily="18" charset="-120"/>
              </a:rPr>
              <a:t>Lee, W. (2003), </a:t>
            </a:r>
            <a:r>
              <a:rPr lang="en-US" altLang="zh-TW" sz="16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“</a:t>
            </a:r>
            <a:r>
              <a:rPr lang="en-US" altLang="zh-TW" sz="1600" dirty="0">
                <a:effectLst/>
                <a:latin typeface="Times New Roman" panose="02020603050405020304" pitchFamily="18" charset="0"/>
                <a:ea typeface="新細明體" panose="02020500000000000000" pitchFamily="18" charset="-120"/>
              </a:rPr>
              <a:t>A Partial SMR Approach to Smoothing Age-specific Rates.</a:t>
            </a:r>
            <a:r>
              <a:rPr lang="en-US" altLang="zh-TW" sz="16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”</a:t>
            </a:r>
            <a:r>
              <a:rPr lang="en-US" altLang="zh-TW" sz="1600" dirty="0">
                <a:effectLst/>
                <a:latin typeface="Times New Roman" panose="02020603050405020304" pitchFamily="18" charset="0"/>
                <a:ea typeface="新細明體" panose="02020500000000000000" pitchFamily="18" charset="-120"/>
              </a:rPr>
              <a:t> </a:t>
            </a:r>
            <a:r>
              <a:rPr lang="en-US" altLang="zh-TW" sz="1600" i="1" dirty="0">
                <a:effectLst/>
                <a:latin typeface="Times New Roman" panose="02020603050405020304" pitchFamily="18" charset="0"/>
                <a:ea typeface="新細明體" panose="02020500000000000000" pitchFamily="18" charset="-120"/>
              </a:rPr>
              <a:t>Annals of Epidemiology</a:t>
            </a:r>
            <a:r>
              <a:rPr lang="en-US" altLang="zh-TW" sz="1600" dirty="0">
                <a:effectLst/>
                <a:latin typeface="Times New Roman" panose="02020603050405020304" pitchFamily="18" charset="0"/>
                <a:ea typeface="新細明體" panose="02020500000000000000" pitchFamily="18" charset="-120"/>
              </a:rPr>
              <a:t> 13(2), 89-99.</a:t>
            </a:r>
            <a:endParaRPr lang="en-US" altLang="zh-TW" sz="1600" dirty="0">
              <a:effectLst/>
              <a:latin typeface="Times New Roman" panose="02020603050405020304" pitchFamily="18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buFontTx/>
              <a:buChar char="-"/>
              <a:defRPr/>
            </a:pP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702" name="Rectangle 2">
            <a:extLst>
              <a:ext uri="{FF2B5EF4-FFF2-40B4-BE49-F238E27FC236}">
                <a16:creationId xmlns:a16="http://schemas.microsoft.com/office/drawing/2014/main" id="{A5430676-D960-108A-51B3-6D11E45010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29703" name="Rectangle 4">
            <a:extLst>
              <a:ext uri="{FF2B5EF4-FFF2-40B4-BE49-F238E27FC236}">
                <a16:creationId xmlns:a16="http://schemas.microsoft.com/office/drawing/2014/main" id="{D061E9B6-644F-D207-5E40-3F27B95E6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29704" name="Rectangle 6">
            <a:extLst>
              <a:ext uri="{FF2B5EF4-FFF2-40B4-BE49-F238E27FC236}">
                <a16:creationId xmlns:a16="http://schemas.microsoft.com/office/drawing/2014/main" id="{3979C8E5-157B-8366-A696-4FBA0FBAFE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29705" name="Rectangle 8">
            <a:extLst>
              <a:ext uri="{FF2B5EF4-FFF2-40B4-BE49-F238E27FC236}">
                <a16:creationId xmlns:a16="http://schemas.microsoft.com/office/drawing/2014/main" id="{B8ECF1C5-41A1-E85D-D9FE-3DE67090FD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29706" name="Rectangle 10">
            <a:extLst>
              <a:ext uri="{FF2B5EF4-FFF2-40B4-BE49-F238E27FC236}">
                <a16:creationId xmlns:a16="http://schemas.microsoft.com/office/drawing/2014/main" id="{5DF84744-442A-BBC6-8849-373F7C50D9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graphicFrame>
        <p:nvGraphicFramePr>
          <p:cNvPr id="29707" name="物件 2">
            <a:extLst>
              <a:ext uri="{FF2B5EF4-FFF2-40B4-BE49-F238E27FC236}">
                <a16:creationId xmlns:a16="http://schemas.microsoft.com/office/drawing/2014/main" id="{434FEB5B-46A3-79CB-6ECA-BEC17550AA7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3052780"/>
              </p:ext>
            </p:extLst>
          </p:nvPr>
        </p:nvGraphicFramePr>
        <p:xfrm>
          <a:off x="762000" y="2101333"/>
          <a:ext cx="7508875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962400" imgH="558800" progId="Equation.3">
                  <p:embed/>
                </p:oleObj>
              </mc:Choice>
              <mc:Fallback>
                <p:oleObj name="Equation" r:id="rId2" imgW="3962400" imgH="558800" progId="Equation.3">
                  <p:embed/>
                  <p:pic>
                    <p:nvPicPr>
                      <p:cNvPr id="29707" name="物件 2">
                        <a:extLst>
                          <a:ext uri="{FF2B5EF4-FFF2-40B4-BE49-F238E27FC236}">
                            <a16:creationId xmlns:a16="http://schemas.microsoft.com/office/drawing/2014/main" id="{434FEB5B-46A3-79CB-6ECA-BEC17550AA7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2101333"/>
                        <a:ext cx="7508875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8" name="Rectangle 5">
            <a:extLst>
              <a:ext uri="{FF2B5EF4-FFF2-40B4-BE49-F238E27FC236}">
                <a16:creationId xmlns:a16="http://schemas.microsoft.com/office/drawing/2014/main" id="{03F33619-6E0F-4518-F43A-FC10D62624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29710" name="Rectangle 7">
            <a:extLst>
              <a:ext uri="{FF2B5EF4-FFF2-40B4-BE49-F238E27FC236}">
                <a16:creationId xmlns:a16="http://schemas.microsoft.com/office/drawing/2014/main" id="{5A72E88B-506F-3808-4527-CC763E82CF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29712" name="Rectangle 9">
            <a:extLst>
              <a:ext uri="{FF2B5EF4-FFF2-40B4-BE49-F238E27FC236}">
                <a16:creationId xmlns:a16="http://schemas.microsoft.com/office/drawing/2014/main" id="{25E90BDC-9E50-6A2F-D44D-3E3474C48B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graphicFrame>
        <p:nvGraphicFramePr>
          <p:cNvPr id="11" name="物件 11">
            <a:extLst>
              <a:ext uri="{FF2B5EF4-FFF2-40B4-BE49-F238E27FC236}">
                <a16:creationId xmlns:a16="http://schemas.microsoft.com/office/drawing/2014/main" id="{8AA5BF23-0578-D29C-31D4-D729D72587E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9075894"/>
              </p:ext>
            </p:extLst>
          </p:nvPr>
        </p:nvGraphicFramePr>
        <p:xfrm>
          <a:off x="1209902" y="3398561"/>
          <a:ext cx="304800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65028" imgH="228501" progId="Equation.3">
                  <p:embed/>
                </p:oleObj>
              </mc:Choice>
              <mc:Fallback>
                <p:oleObj name="Equation" r:id="rId4" imgW="165028" imgH="228501" progId="Equation.3">
                  <p:embed/>
                  <p:pic>
                    <p:nvPicPr>
                      <p:cNvPr id="14347" name="物件 11">
                        <a:extLst>
                          <a:ext uri="{FF2B5EF4-FFF2-40B4-BE49-F238E27FC236}">
                            <a16:creationId xmlns:a16="http://schemas.microsoft.com/office/drawing/2014/main" id="{87A16F40-79B1-2F0F-727B-273AE3159C7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9902" y="3398561"/>
                        <a:ext cx="304800" cy="43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7">
            <a:extLst>
              <a:ext uri="{FF2B5EF4-FFF2-40B4-BE49-F238E27FC236}">
                <a16:creationId xmlns:a16="http://schemas.microsoft.com/office/drawing/2014/main" id="{4E162520-8387-0B08-F9AA-AF823531F4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13" name="物件 12">
            <a:extLst>
              <a:ext uri="{FF2B5EF4-FFF2-40B4-BE49-F238E27FC236}">
                <a16:creationId xmlns:a16="http://schemas.microsoft.com/office/drawing/2014/main" id="{8F58F6C0-CADF-79E6-0D70-874DF1460AE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2198264"/>
              </p:ext>
            </p:extLst>
          </p:nvPr>
        </p:nvGraphicFramePr>
        <p:xfrm>
          <a:off x="360159" y="3409362"/>
          <a:ext cx="346479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177646" imgH="241091" progId="Equation.3">
                  <p:embed/>
                </p:oleObj>
              </mc:Choice>
              <mc:Fallback>
                <p:oleObj r:id="rId6" imgW="177646" imgH="241091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159" y="3409362"/>
                        <a:ext cx="346479" cy="4302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9">
            <a:extLst>
              <a:ext uri="{FF2B5EF4-FFF2-40B4-BE49-F238E27FC236}">
                <a16:creationId xmlns:a16="http://schemas.microsoft.com/office/drawing/2014/main" id="{B484C28A-95A2-59E3-B7C9-49AA155876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15" name="物件 14">
            <a:extLst>
              <a:ext uri="{FF2B5EF4-FFF2-40B4-BE49-F238E27FC236}">
                <a16:creationId xmlns:a16="http://schemas.microsoft.com/office/drawing/2014/main" id="{3235B875-0B3F-4548-1140-B733CE125EE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5798704"/>
              </p:ext>
            </p:extLst>
          </p:nvPr>
        </p:nvGraphicFramePr>
        <p:xfrm>
          <a:off x="304584" y="3937913"/>
          <a:ext cx="260679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8" imgW="177646" imgH="228402" progId="Equation.3">
                  <p:embed/>
                </p:oleObj>
              </mc:Choice>
              <mc:Fallback>
                <p:oleObj r:id="rId8" imgW="177646" imgH="228402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584" y="3937913"/>
                        <a:ext cx="260679" cy="4302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1">
            <a:extLst>
              <a:ext uri="{FF2B5EF4-FFF2-40B4-BE49-F238E27FC236}">
                <a16:creationId xmlns:a16="http://schemas.microsoft.com/office/drawing/2014/main" id="{0C758801-F8BE-3D45-C068-A48069B96E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17" name="物件 16">
            <a:extLst>
              <a:ext uri="{FF2B5EF4-FFF2-40B4-BE49-F238E27FC236}">
                <a16:creationId xmlns:a16="http://schemas.microsoft.com/office/drawing/2014/main" id="{C444D396-647F-68C7-DDBA-E0A67F0436F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2263908"/>
              </p:ext>
            </p:extLst>
          </p:nvPr>
        </p:nvGraphicFramePr>
        <p:xfrm>
          <a:off x="1209902" y="3937913"/>
          <a:ext cx="304800" cy="3898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0" imgW="165028" imgH="228501" progId="Equation.3">
                  <p:embed/>
                </p:oleObj>
              </mc:Choice>
              <mc:Fallback>
                <p:oleObj r:id="rId10" imgW="165028" imgH="228501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9902" y="3937913"/>
                        <a:ext cx="304800" cy="38987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Rectangle 18">
            <a:extLst>
              <a:ext uri="{FF2B5EF4-FFF2-40B4-BE49-F238E27FC236}">
                <a16:creationId xmlns:a16="http://schemas.microsoft.com/office/drawing/2014/main" id="{623A4713-A43F-9B5F-3239-62D2301CB2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24" name="物件 23">
            <a:extLst>
              <a:ext uri="{FF2B5EF4-FFF2-40B4-BE49-F238E27FC236}">
                <a16:creationId xmlns:a16="http://schemas.microsoft.com/office/drawing/2014/main" id="{0E86C1E5-6D3F-4D89-EB06-A8FF459F964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5354427"/>
              </p:ext>
            </p:extLst>
          </p:nvPr>
        </p:nvGraphicFramePr>
        <p:xfrm>
          <a:off x="317455" y="4854756"/>
          <a:ext cx="283384" cy="3983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2" imgW="177569" imgH="215619" progId="Equation.3">
                  <p:embed/>
                </p:oleObj>
              </mc:Choice>
              <mc:Fallback>
                <p:oleObj r:id="rId12" imgW="177569" imgH="215619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455" y="4854756"/>
                        <a:ext cx="283384" cy="39834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tangle 20">
            <a:extLst>
              <a:ext uri="{FF2B5EF4-FFF2-40B4-BE49-F238E27FC236}">
                <a16:creationId xmlns:a16="http://schemas.microsoft.com/office/drawing/2014/main" id="{6BDDB152-A747-F3B5-11E0-DEF607B7DE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26" name="物件 25">
            <a:extLst>
              <a:ext uri="{FF2B5EF4-FFF2-40B4-BE49-F238E27FC236}">
                <a16:creationId xmlns:a16="http://schemas.microsoft.com/office/drawing/2014/main" id="{6776BEDD-C47E-A397-D0F6-EC27E36575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0045024"/>
              </p:ext>
            </p:extLst>
          </p:nvPr>
        </p:nvGraphicFramePr>
        <p:xfrm>
          <a:off x="4535078" y="4854756"/>
          <a:ext cx="283384" cy="3716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4" imgW="177569" imgH="202936" progId="Equation.3">
                  <p:embed/>
                </p:oleObj>
              </mc:Choice>
              <mc:Fallback>
                <p:oleObj r:id="rId14" imgW="177569" imgH="202936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35078" y="4854756"/>
                        <a:ext cx="283384" cy="37160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投影片編號版面配置區 5">
            <a:extLst>
              <a:ext uri="{FF2B5EF4-FFF2-40B4-BE49-F238E27FC236}">
                <a16:creationId xmlns:a16="http://schemas.microsoft.com/office/drawing/2014/main" id="{398EB5ED-3953-31E5-F209-0706ED501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958ED913-7E82-45EE-9B27-2772A26FC403}" type="slidenum">
              <a:rPr kumimoji="0" lang="en-US" altLang="zh-TW">
                <a:solidFill>
                  <a:srgbClr val="045C75"/>
                </a:solidFill>
              </a:rPr>
              <a:pPr eaLnBrk="1" hangingPunct="1"/>
              <a:t>15</a:t>
            </a:fld>
            <a:endParaRPr kumimoji="0" lang="en-US" altLang="zh-TW">
              <a:solidFill>
                <a:srgbClr val="045C75"/>
              </a:solidFill>
            </a:endParaRPr>
          </a:p>
        </p:txBody>
      </p:sp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9B8286DB-637A-5558-888D-8D3A11B6F57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9" name="內容版面配置區 2">
            <a:extLst>
              <a:ext uri="{FF2B5EF4-FFF2-40B4-BE49-F238E27FC236}">
                <a16:creationId xmlns:a16="http://schemas.microsoft.com/office/drawing/2014/main" id="{1EDB6970-2860-3885-E8E1-D35D296916BB}"/>
              </a:ext>
            </a:extLst>
          </p:cNvPr>
          <p:cNvSpPr txBox="1">
            <a:spLocks/>
          </p:cNvSpPr>
          <p:nvPr/>
        </p:nvSpPr>
        <p:spPr bwMode="auto">
          <a:xfrm>
            <a:off x="249237" y="1143003"/>
            <a:ext cx="8894763" cy="5638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Char char="–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Char char="–"/>
              <a:defRPr kumimoji="1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kumimoji="1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kumimoji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kumimoji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kumimoji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kumimoji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Clr>
                <a:srgbClr val="0000CC"/>
              </a:buClr>
              <a:defRPr/>
            </a:pPr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altLang="zh-TW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was the estimated value of the heterogeneity parameter      via</a:t>
            </a:r>
            <a:r>
              <a:rPr lang="en-US" altLang="zh-TW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defRPr/>
            </a:pPr>
            <a:endParaRPr lang="en-US" altLang="zh-TW" dirty="0"/>
          </a:p>
          <a:p>
            <a:pPr>
              <a:defRPr/>
            </a:pPr>
            <a:endParaRPr lang="en-US" altLang="zh-TW" dirty="0"/>
          </a:p>
          <a:p>
            <a:pPr>
              <a:defRPr/>
            </a:pPr>
            <a:endParaRPr lang="en-US" altLang="zh-TW" dirty="0"/>
          </a:p>
          <a:p>
            <a:pPr algn="l">
              <a:buFont typeface="Wingdings" panose="05000000000000000000" pitchFamily="2" charset="2"/>
              <a:buChar char="Ø"/>
            </a:pP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Higher value</a:t>
            </a:r>
            <a:r>
              <a:rPr lang="en-US" altLang="zh-TW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implies more heterogeneity in the rate ratios of the study and the standard populations (or stated differently, </a:t>
            </a: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more dissimilarity in shape between the two age curves</a:t>
            </a:r>
            <a:r>
              <a:rPr lang="en-US" altLang="zh-TW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Lower value</a:t>
            </a:r>
            <a:r>
              <a:rPr lang="en-US" altLang="zh-TW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less rate-ratio heterogeneity (</a:t>
            </a: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more similarity between the two curves</a:t>
            </a:r>
            <a:r>
              <a:rPr lang="en-US" altLang="zh-TW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en-US" altLang="zh-TW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 it is zero, i.e. </a:t>
            </a:r>
            <a:r>
              <a:rPr lang="en-US" altLang="zh-TW" sz="24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rate-ratio heterogeneity detected in the data</a:t>
            </a:r>
          </a:p>
          <a:p>
            <a:pPr marL="0" indent="0" algn="l">
              <a:buNone/>
            </a:pPr>
            <a:r>
              <a:rPr lang="en-US" altLang="zh-TW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</a:t>
            </a:r>
            <a:r>
              <a:rPr lang="en-US" altLang="zh-TW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use it as a criterion for choosing a suitable reference population. </a:t>
            </a:r>
          </a:p>
        </p:txBody>
      </p:sp>
      <p:sp>
        <p:nvSpPr>
          <p:cNvPr id="29702" name="Rectangle 2">
            <a:extLst>
              <a:ext uri="{FF2B5EF4-FFF2-40B4-BE49-F238E27FC236}">
                <a16:creationId xmlns:a16="http://schemas.microsoft.com/office/drawing/2014/main" id="{A5430676-D960-108A-51B3-6D11E45010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29703" name="Rectangle 4">
            <a:extLst>
              <a:ext uri="{FF2B5EF4-FFF2-40B4-BE49-F238E27FC236}">
                <a16:creationId xmlns:a16="http://schemas.microsoft.com/office/drawing/2014/main" id="{D061E9B6-644F-D207-5E40-3F27B95E6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29704" name="Rectangle 6">
            <a:extLst>
              <a:ext uri="{FF2B5EF4-FFF2-40B4-BE49-F238E27FC236}">
                <a16:creationId xmlns:a16="http://schemas.microsoft.com/office/drawing/2014/main" id="{3979C8E5-157B-8366-A696-4FBA0FBAFE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29705" name="Rectangle 8">
            <a:extLst>
              <a:ext uri="{FF2B5EF4-FFF2-40B4-BE49-F238E27FC236}">
                <a16:creationId xmlns:a16="http://schemas.microsoft.com/office/drawing/2014/main" id="{B8ECF1C5-41A1-E85D-D9FE-3DE67090FD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29706" name="Rectangle 10">
            <a:extLst>
              <a:ext uri="{FF2B5EF4-FFF2-40B4-BE49-F238E27FC236}">
                <a16:creationId xmlns:a16="http://schemas.microsoft.com/office/drawing/2014/main" id="{5DF84744-442A-BBC6-8849-373F7C50D9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29708" name="Rectangle 5">
            <a:extLst>
              <a:ext uri="{FF2B5EF4-FFF2-40B4-BE49-F238E27FC236}">
                <a16:creationId xmlns:a16="http://schemas.microsoft.com/office/drawing/2014/main" id="{03F33619-6E0F-4518-F43A-FC10D62624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graphicFrame>
        <p:nvGraphicFramePr>
          <p:cNvPr id="29709" name="物件 4">
            <a:extLst>
              <a:ext uri="{FF2B5EF4-FFF2-40B4-BE49-F238E27FC236}">
                <a16:creationId xmlns:a16="http://schemas.microsoft.com/office/drawing/2014/main" id="{C838788C-17F7-A918-7598-C1B4D33905D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4291308"/>
              </p:ext>
            </p:extLst>
          </p:nvPr>
        </p:nvGraphicFramePr>
        <p:xfrm>
          <a:off x="685800" y="1262757"/>
          <a:ext cx="304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77569" imgH="215619" progId="Equation.3">
                  <p:embed/>
                </p:oleObj>
              </mc:Choice>
              <mc:Fallback>
                <p:oleObj name="Equation" r:id="rId2" imgW="177569" imgH="215619" progId="Equation.3">
                  <p:embed/>
                  <p:pic>
                    <p:nvPicPr>
                      <p:cNvPr id="29709" name="物件 4">
                        <a:extLst>
                          <a:ext uri="{FF2B5EF4-FFF2-40B4-BE49-F238E27FC236}">
                            <a16:creationId xmlns:a16="http://schemas.microsoft.com/office/drawing/2014/main" id="{C838788C-17F7-A918-7598-C1B4D33905D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1262757"/>
                        <a:ext cx="304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10" name="Rectangle 7">
            <a:extLst>
              <a:ext uri="{FF2B5EF4-FFF2-40B4-BE49-F238E27FC236}">
                <a16:creationId xmlns:a16="http://schemas.microsoft.com/office/drawing/2014/main" id="{5A72E88B-506F-3808-4527-CC763E82CF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graphicFrame>
        <p:nvGraphicFramePr>
          <p:cNvPr id="29711" name="物件 6">
            <a:extLst>
              <a:ext uri="{FF2B5EF4-FFF2-40B4-BE49-F238E27FC236}">
                <a16:creationId xmlns:a16="http://schemas.microsoft.com/office/drawing/2014/main" id="{5B7634B8-C45D-105F-BE18-5570DF41387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824188"/>
              </p:ext>
            </p:extLst>
          </p:nvPr>
        </p:nvGraphicFramePr>
        <p:xfrm>
          <a:off x="7924800" y="1174882"/>
          <a:ext cx="304800" cy="38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77569" imgH="202936" progId="Equation.3">
                  <p:embed/>
                </p:oleObj>
              </mc:Choice>
              <mc:Fallback>
                <p:oleObj name="Equation" r:id="rId4" imgW="177569" imgH="202936" progId="Equation.3">
                  <p:embed/>
                  <p:pic>
                    <p:nvPicPr>
                      <p:cNvPr id="29711" name="物件 6">
                        <a:extLst>
                          <a:ext uri="{FF2B5EF4-FFF2-40B4-BE49-F238E27FC236}">
                            <a16:creationId xmlns:a16="http://schemas.microsoft.com/office/drawing/2014/main" id="{5B7634B8-C45D-105F-BE18-5570DF41387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24800" y="1174882"/>
                        <a:ext cx="304800" cy="388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12" name="Rectangle 9">
            <a:extLst>
              <a:ext uri="{FF2B5EF4-FFF2-40B4-BE49-F238E27FC236}">
                <a16:creationId xmlns:a16="http://schemas.microsoft.com/office/drawing/2014/main" id="{25E90BDC-9E50-6A2F-D44D-3E3474C48B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graphicFrame>
        <p:nvGraphicFramePr>
          <p:cNvPr id="29713" name="物件 10">
            <a:extLst>
              <a:ext uri="{FF2B5EF4-FFF2-40B4-BE49-F238E27FC236}">
                <a16:creationId xmlns:a16="http://schemas.microsoft.com/office/drawing/2014/main" id="{7F10F137-ED54-0ADB-F808-2E2152C5C9F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3038170"/>
              </p:ext>
            </p:extLst>
          </p:nvPr>
        </p:nvGraphicFramePr>
        <p:xfrm>
          <a:off x="1524000" y="1828800"/>
          <a:ext cx="5338762" cy="992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781300" imgH="508000" progId="Equation.3">
                  <p:embed/>
                </p:oleObj>
              </mc:Choice>
              <mc:Fallback>
                <p:oleObj name="Equation" r:id="rId6" imgW="2781300" imgH="508000" progId="Equation.3">
                  <p:embed/>
                  <p:pic>
                    <p:nvPicPr>
                      <p:cNvPr id="29713" name="物件 10">
                        <a:extLst>
                          <a:ext uri="{FF2B5EF4-FFF2-40B4-BE49-F238E27FC236}">
                            <a16:creationId xmlns:a16="http://schemas.microsoft.com/office/drawing/2014/main" id="{7F10F137-ED54-0ADB-F808-2E2152C5C9F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828800"/>
                        <a:ext cx="5338762" cy="992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999487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4F4299-4738-F82F-A355-5396A37F9A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投影片編號版面配置區 5">
            <a:extLst>
              <a:ext uri="{FF2B5EF4-FFF2-40B4-BE49-F238E27FC236}">
                <a16:creationId xmlns:a16="http://schemas.microsoft.com/office/drawing/2014/main" id="{4FF8D07D-5662-F790-B851-5BF07C293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958ED913-7E82-45EE-9B27-2772A26FC403}" type="slidenum">
              <a:rPr kumimoji="0" lang="en-US" altLang="zh-TW">
                <a:solidFill>
                  <a:srgbClr val="045C75"/>
                </a:solidFill>
              </a:rPr>
              <a:pPr eaLnBrk="1" hangingPunct="1"/>
              <a:t>16</a:t>
            </a:fld>
            <a:endParaRPr kumimoji="0" lang="en-US" altLang="zh-TW">
              <a:solidFill>
                <a:srgbClr val="045C75"/>
              </a:solidFill>
            </a:endParaRPr>
          </a:p>
        </p:txBody>
      </p:sp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37EEA9D6-E2D8-E62E-CA19-F3B41098E82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9" name="內容版面配置區 2">
            <a:extLst>
              <a:ext uri="{FF2B5EF4-FFF2-40B4-BE49-F238E27FC236}">
                <a16:creationId xmlns:a16="http://schemas.microsoft.com/office/drawing/2014/main" id="{3BC64631-DFAF-75EE-22FE-1AF2EE5DA068}"/>
              </a:ext>
            </a:extLst>
          </p:cNvPr>
          <p:cNvSpPr txBox="1">
            <a:spLocks/>
          </p:cNvSpPr>
          <p:nvPr/>
        </p:nvSpPr>
        <p:spPr bwMode="auto">
          <a:xfrm>
            <a:off x="249237" y="1981201"/>
            <a:ext cx="8894763" cy="4800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Char char="–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Char char="–"/>
              <a:defRPr kumimoji="1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kumimoji="1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kumimoji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kumimoji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kumimoji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kumimoji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Font typeface="Wingdings" panose="05000000000000000000" pitchFamily="2" charset="2"/>
              <a:buChar char="n"/>
              <a:defRPr/>
            </a:pPr>
            <a:r>
              <a:rPr lang="en-US" altLang="zh-TW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MAPE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(The mean absolute percentage error): </a:t>
            </a:r>
            <a:endParaRPr lang="zh-TW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0000CC"/>
              </a:buClr>
              <a:buNone/>
              <a:defRPr/>
            </a:pPr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    </a:t>
            </a:r>
            <a:endParaRPr lang="en-US" altLang="zh-TW" dirty="0"/>
          </a:p>
          <a:p>
            <a:pPr>
              <a:defRPr/>
            </a:pPr>
            <a:endParaRPr lang="en-US" altLang="zh-TW" dirty="0"/>
          </a:p>
          <a:p>
            <a:pPr marL="0" indent="0" algn="l">
              <a:buNone/>
            </a:pP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where    and    are the observed and simulated values for observation </a:t>
            </a:r>
            <a:r>
              <a:rPr lang="en-US" altLang="zh-TW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TW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1, 2, ..., n. </a:t>
            </a:r>
          </a:p>
          <a:p>
            <a:pPr marL="0" indent="0" algn="l">
              <a:buNone/>
            </a:pP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-- Lewis (1982), a prediction with MAPE less than 10 percent is treated as highly accurate, and a MAPE greater than 50 percent is considered inaccurate.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RSE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(Relative Standard Error):</a:t>
            </a:r>
          </a:p>
          <a:p>
            <a:pPr marL="0" indent="0">
              <a:buNone/>
            </a:pPr>
            <a:r>
              <a:rPr lang="es-ES" altLang="zh-TW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s-E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RSE=(Standard Error / Estimate) x 100</a:t>
            </a:r>
            <a:endParaRPr lang="en-US" altLang="zh-TW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702" name="Rectangle 2">
            <a:extLst>
              <a:ext uri="{FF2B5EF4-FFF2-40B4-BE49-F238E27FC236}">
                <a16:creationId xmlns:a16="http://schemas.microsoft.com/office/drawing/2014/main" id="{1317EE87-3392-C10B-75A0-1096B35935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29703" name="Rectangle 4">
            <a:extLst>
              <a:ext uri="{FF2B5EF4-FFF2-40B4-BE49-F238E27FC236}">
                <a16:creationId xmlns:a16="http://schemas.microsoft.com/office/drawing/2014/main" id="{FD488793-497A-993A-6ABC-34109C374F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29704" name="Rectangle 6">
            <a:extLst>
              <a:ext uri="{FF2B5EF4-FFF2-40B4-BE49-F238E27FC236}">
                <a16:creationId xmlns:a16="http://schemas.microsoft.com/office/drawing/2014/main" id="{CC0FAC4D-0385-24CF-DEF9-69EE9BCE0C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29705" name="Rectangle 8">
            <a:extLst>
              <a:ext uri="{FF2B5EF4-FFF2-40B4-BE49-F238E27FC236}">
                <a16:creationId xmlns:a16="http://schemas.microsoft.com/office/drawing/2014/main" id="{9205A50A-E79F-17A4-CE89-710FF2D32C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29706" name="Rectangle 10">
            <a:extLst>
              <a:ext uri="{FF2B5EF4-FFF2-40B4-BE49-F238E27FC236}">
                <a16:creationId xmlns:a16="http://schemas.microsoft.com/office/drawing/2014/main" id="{EB1587EA-A35E-BBA1-A242-B04C8266DC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29708" name="Rectangle 5">
            <a:extLst>
              <a:ext uri="{FF2B5EF4-FFF2-40B4-BE49-F238E27FC236}">
                <a16:creationId xmlns:a16="http://schemas.microsoft.com/office/drawing/2014/main" id="{8BC053B8-BBF3-D48E-437D-06C133EBC1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29710" name="Rectangle 7">
            <a:extLst>
              <a:ext uri="{FF2B5EF4-FFF2-40B4-BE49-F238E27FC236}">
                <a16:creationId xmlns:a16="http://schemas.microsoft.com/office/drawing/2014/main" id="{1A2B544A-86A5-1DB8-4272-D83AD9C06F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29712" name="Rectangle 9">
            <a:extLst>
              <a:ext uri="{FF2B5EF4-FFF2-40B4-BE49-F238E27FC236}">
                <a16:creationId xmlns:a16="http://schemas.microsoft.com/office/drawing/2014/main" id="{06E3F1F2-316E-9B14-5CAF-A7C13A8DF6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FBDEEC-83B2-C0A4-7862-EF7CB1C76F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4" name="物件 3">
            <a:extLst>
              <a:ext uri="{FF2B5EF4-FFF2-40B4-BE49-F238E27FC236}">
                <a16:creationId xmlns:a16="http://schemas.microsoft.com/office/drawing/2014/main" id="{D8999A87-73BC-F803-0461-F034FEB375F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8835431"/>
              </p:ext>
            </p:extLst>
          </p:nvPr>
        </p:nvGraphicFramePr>
        <p:xfrm>
          <a:off x="2590800" y="2589535"/>
          <a:ext cx="2892389" cy="8394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1828800" imgH="520700" progId="Equation.3">
                  <p:embed/>
                </p:oleObj>
              </mc:Choice>
              <mc:Fallback>
                <p:oleObj r:id="rId2" imgW="1828800" imgH="5207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2589535"/>
                        <a:ext cx="2892389" cy="83946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14">
            <a:extLst>
              <a:ext uri="{FF2B5EF4-FFF2-40B4-BE49-F238E27FC236}">
                <a16:creationId xmlns:a16="http://schemas.microsoft.com/office/drawing/2014/main" id="{639C9808-A2D4-A5FF-4786-C761ABF0B8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18" name="物件 17">
            <a:extLst>
              <a:ext uri="{FF2B5EF4-FFF2-40B4-BE49-F238E27FC236}">
                <a16:creationId xmlns:a16="http://schemas.microsoft.com/office/drawing/2014/main" id="{56DEFFAD-A837-556C-ABC1-05CBC800882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788297"/>
              </p:ext>
            </p:extLst>
          </p:nvPr>
        </p:nvGraphicFramePr>
        <p:xfrm>
          <a:off x="1143000" y="3571873"/>
          <a:ext cx="220663" cy="3613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152334" imgH="228501" progId="Equation.3">
                  <p:embed/>
                </p:oleObj>
              </mc:Choice>
              <mc:Fallback>
                <p:oleObj r:id="rId4" imgW="152334" imgH="228501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3571873"/>
                        <a:ext cx="220663" cy="36130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6">
            <a:extLst>
              <a:ext uri="{FF2B5EF4-FFF2-40B4-BE49-F238E27FC236}">
                <a16:creationId xmlns:a16="http://schemas.microsoft.com/office/drawing/2014/main" id="{024AF4E2-FA9F-5792-D0EA-473CFEF2E6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20" name="物件 19">
            <a:extLst>
              <a:ext uri="{FF2B5EF4-FFF2-40B4-BE49-F238E27FC236}">
                <a16:creationId xmlns:a16="http://schemas.microsoft.com/office/drawing/2014/main" id="{B87AEB93-72FB-F0E6-A943-1664B1488C7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1958958"/>
              </p:ext>
            </p:extLst>
          </p:nvPr>
        </p:nvGraphicFramePr>
        <p:xfrm>
          <a:off x="1828800" y="3571873"/>
          <a:ext cx="220663" cy="3613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152268" imgH="253780" progId="Equation.3">
                  <p:embed/>
                </p:oleObj>
              </mc:Choice>
              <mc:Fallback>
                <p:oleObj r:id="rId6" imgW="152268" imgH="25378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571873"/>
                        <a:ext cx="220663" cy="36130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文字方塊 21">
            <a:extLst>
              <a:ext uri="{FF2B5EF4-FFF2-40B4-BE49-F238E27FC236}">
                <a16:creationId xmlns:a16="http://schemas.microsoft.com/office/drawing/2014/main" id="{DABA3702-96E4-2D98-CBB2-6F1E54185BC3}"/>
              </a:ext>
            </a:extLst>
          </p:cNvPr>
          <p:cNvSpPr txBox="1"/>
          <p:nvPr/>
        </p:nvSpPr>
        <p:spPr>
          <a:xfrm>
            <a:off x="112712" y="181764"/>
            <a:ext cx="907097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2400" kern="100" dirty="0">
                <a:latin typeface="Times New Roman" panose="02020603050405020304" pitchFamily="18" charset="0"/>
              </a:rPr>
              <a:t>We use </a:t>
            </a:r>
            <a:r>
              <a:rPr lang="en-US" altLang="zh-TW" sz="2400" kern="100" dirty="0">
                <a:solidFill>
                  <a:srgbClr val="0000CC"/>
                </a:solidFill>
                <a:latin typeface="Times New Roman" panose="02020603050405020304" pitchFamily="18" charset="0"/>
              </a:rPr>
              <a:t>MSE, MAPE, SE, and RSE </a:t>
            </a:r>
            <a:r>
              <a:rPr lang="en-US" altLang="zh-TW" sz="2400" kern="100" dirty="0">
                <a:latin typeface="Times New Roman" panose="02020603050405020304" pitchFamily="18" charset="0"/>
              </a:rPr>
              <a:t>indicators to compare whether the estimated value is</a:t>
            </a:r>
            <a:r>
              <a:rPr lang="en-US" altLang="zh-TW" sz="2400" kern="100" dirty="0">
                <a:solidFill>
                  <a:srgbClr val="0000CC"/>
                </a:solidFill>
                <a:latin typeface="Times New Roman" panose="02020603050405020304" pitchFamily="18" charset="0"/>
              </a:rPr>
              <a:t> stable under different samples.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2400" kern="100" dirty="0">
                <a:latin typeface="Times New Roman" panose="02020603050405020304" pitchFamily="18" charset="0"/>
              </a:rPr>
              <a:t>We also used the </a:t>
            </a:r>
            <a:r>
              <a:rPr lang="en-US" altLang="zh-TW" sz="2400" kern="100" dirty="0">
                <a:solidFill>
                  <a:srgbClr val="0000CC"/>
                </a:solidFill>
                <a:latin typeface="Times New Roman" panose="02020603050405020304" pitchFamily="18" charset="0"/>
              </a:rPr>
              <a:t>95% CI to measure the precision and reliability of the estimated results</a:t>
            </a:r>
            <a:r>
              <a:rPr lang="en-US" altLang="zh-TW" sz="2400" kern="100" dirty="0">
                <a:latin typeface="Times New Roman" panose="02020603050405020304" pitchFamily="18" charset="0"/>
              </a:rPr>
              <a:t>, and used the </a:t>
            </a:r>
            <a:r>
              <a:rPr lang="en-US" altLang="zh-TW" sz="2400" kern="100" dirty="0">
                <a:solidFill>
                  <a:srgbClr val="0000CC"/>
                </a:solidFill>
                <a:latin typeface="Times New Roman" panose="02020603050405020304" pitchFamily="18" charset="0"/>
              </a:rPr>
              <a:t>Mean, Median, and Bias to observe central tendency and accuracy.</a:t>
            </a:r>
            <a:r>
              <a:rPr lang="zh-TW" altLang="en-US" sz="2400" kern="1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新細明體" panose="02020500000000000000" pitchFamily="18" charset="-120"/>
              </a:rPr>
              <a:t> </a:t>
            </a:r>
            <a:endParaRPr lang="zh-TW" altLang="en-US" sz="2400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0681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44589C-B945-DA96-FD0A-B4995EF9F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投影片編號版面配置區 5">
            <a:extLst>
              <a:ext uri="{FF2B5EF4-FFF2-40B4-BE49-F238E27FC236}">
                <a16:creationId xmlns:a16="http://schemas.microsoft.com/office/drawing/2014/main" id="{F651A1D1-61FC-242B-FD6D-C3B741798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fld id="{958ED913-7E82-45EE-9B27-2772A26FC403}" type="slidenum">
              <a:rPr kumimoji="0" lang="en-US" altLang="zh-TW">
                <a:solidFill>
                  <a:srgbClr val="045C75"/>
                </a:solidFill>
              </a:rPr>
              <a:pPr eaLnBrk="1" hangingPunct="1"/>
              <a:t>17</a:t>
            </a:fld>
            <a:endParaRPr kumimoji="0" lang="en-US" altLang="zh-TW">
              <a:solidFill>
                <a:srgbClr val="045C75"/>
              </a:solidFill>
            </a:endParaRPr>
          </a:p>
        </p:txBody>
      </p:sp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063B2D46-A26A-9939-5250-D8CD8E7D3C4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9" name="內容版面配置區 2">
            <a:extLst>
              <a:ext uri="{FF2B5EF4-FFF2-40B4-BE49-F238E27FC236}">
                <a16:creationId xmlns:a16="http://schemas.microsoft.com/office/drawing/2014/main" id="{9EB87F1E-8960-F113-16EA-8963E0C791F2}"/>
              </a:ext>
            </a:extLst>
          </p:cNvPr>
          <p:cNvSpPr txBox="1">
            <a:spLocks/>
          </p:cNvSpPr>
          <p:nvPr/>
        </p:nvSpPr>
        <p:spPr bwMode="auto">
          <a:xfrm>
            <a:off x="249237" y="1143003"/>
            <a:ext cx="8894763" cy="5638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Char char="–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Char char="–"/>
              <a:defRPr kumimoji="1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kumimoji="1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kumimoji="1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kumimoji="1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kumimoji="1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 kumimoji="1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Font typeface="Wingdings" panose="05000000000000000000" pitchFamily="2" charset="2"/>
              <a:buChar char="n"/>
              <a:defRPr/>
            </a:pPr>
            <a:r>
              <a:rPr lang="en-US" altLang="zh-TW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MSE</a:t>
            </a:r>
            <a:r>
              <a:rPr lang="en-US" altLang="zh-TW" dirty="0">
                <a:latin typeface="Times New Roman" panose="02020603050405020304" pitchFamily="18" charset="0"/>
                <a:cs typeface="Times New Roman" pitchFamily="18" charset="0"/>
              </a:rPr>
              <a:t>(Mean Square Error): </a:t>
            </a:r>
            <a:endParaRPr lang="zh-TW" altLang="zh-TW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0000CC"/>
              </a:buClr>
              <a:buNone/>
              <a:defRPr/>
            </a:pPr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    </a:t>
            </a:r>
            <a:endParaRPr lang="en-US" altLang="zh-TW" dirty="0"/>
          </a:p>
          <a:p>
            <a:pPr>
              <a:defRPr/>
            </a:pPr>
            <a:endParaRPr lang="en-US" altLang="zh-TW" dirty="0"/>
          </a:p>
          <a:p>
            <a:pPr marL="0" indent="0" algn="l">
              <a:buNone/>
            </a:pP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,</a:t>
            </a:r>
          </a:p>
          <a:p>
            <a:pPr marL="0" indent="0" algn="l">
              <a:buNone/>
            </a:pPr>
            <a:endParaRPr lang="en-US" altLang="zh-TW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endParaRPr lang="en-US" altLang="zh-TW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endParaRPr lang="en-US" altLang="zh-TW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TW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where </a:t>
            </a:r>
            <a:r>
              <a:rPr lang="en-US" altLang="zh-TW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zh-TW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=1,…,18, j=1,…,10, k=1,…,1000.          the estimation matrix for the kth simulation. </a:t>
            </a:r>
          </a:p>
          <a:p>
            <a:pPr marL="0" indent="0">
              <a:buNone/>
            </a:pPr>
            <a:endParaRPr lang="en-US" altLang="zh-TW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Wingdings" panose="05000000000000000000" pitchFamily="2" charset="2"/>
              <a:buChar char="Ø"/>
            </a:pPr>
            <a:endParaRPr lang="en-US" altLang="zh-TW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702" name="Rectangle 2">
            <a:extLst>
              <a:ext uri="{FF2B5EF4-FFF2-40B4-BE49-F238E27FC236}">
                <a16:creationId xmlns:a16="http://schemas.microsoft.com/office/drawing/2014/main" id="{993CBDEB-5DA5-5E4D-6484-A05DE48121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29703" name="Rectangle 4">
            <a:extLst>
              <a:ext uri="{FF2B5EF4-FFF2-40B4-BE49-F238E27FC236}">
                <a16:creationId xmlns:a16="http://schemas.microsoft.com/office/drawing/2014/main" id="{B08D3064-6141-730D-B500-4B61227108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29704" name="Rectangle 6">
            <a:extLst>
              <a:ext uri="{FF2B5EF4-FFF2-40B4-BE49-F238E27FC236}">
                <a16:creationId xmlns:a16="http://schemas.microsoft.com/office/drawing/2014/main" id="{897243E7-38BA-8394-D988-1FD0179DC6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29705" name="Rectangle 8">
            <a:extLst>
              <a:ext uri="{FF2B5EF4-FFF2-40B4-BE49-F238E27FC236}">
                <a16:creationId xmlns:a16="http://schemas.microsoft.com/office/drawing/2014/main" id="{AD6A6128-1E6F-71CE-F1B7-E92E681423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29706" name="Rectangle 10">
            <a:extLst>
              <a:ext uri="{FF2B5EF4-FFF2-40B4-BE49-F238E27FC236}">
                <a16:creationId xmlns:a16="http://schemas.microsoft.com/office/drawing/2014/main" id="{54B658A7-A6EF-2035-842F-B3FADB6EB5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29708" name="Rectangle 5">
            <a:extLst>
              <a:ext uri="{FF2B5EF4-FFF2-40B4-BE49-F238E27FC236}">
                <a16:creationId xmlns:a16="http://schemas.microsoft.com/office/drawing/2014/main" id="{28ADD02C-4DA3-DEBA-95DA-5B43B6605A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29710" name="Rectangle 7">
            <a:extLst>
              <a:ext uri="{FF2B5EF4-FFF2-40B4-BE49-F238E27FC236}">
                <a16:creationId xmlns:a16="http://schemas.microsoft.com/office/drawing/2014/main" id="{A52B3E05-FE15-B3A9-24F0-98528A856C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29712" name="Rectangle 9">
            <a:extLst>
              <a:ext uri="{FF2B5EF4-FFF2-40B4-BE49-F238E27FC236}">
                <a16:creationId xmlns:a16="http://schemas.microsoft.com/office/drawing/2014/main" id="{63C8CC77-CF09-D0B6-D97E-6FD0F78771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EBF0268-2518-6F1B-00C1-9726223AA5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32A7C892-E647-8B39-086D-A6D3342FAF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B1EE47A3-0AD8-F9F5-08D6-7386E709A7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595F2E0C-A2E8-8815-3C83-66B46DA8EA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121" y="1643061"/>
            <a:ext cx="5534025" cy="1057275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22654CEA-700A-279F-C7A5-6D8D3F061E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7350" y="4448799"/>
            <a:ext cx="495300" cy="390525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888AFBA5-0874-4FC5-FD0A-F9AD97B584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5037" y="2550262"/>
            <a:ext cx="1962150" cy="647700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56AC0CEE-AD7C-9109-55AA-A726FCB191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3306" y="3105094"/>
            <a:ext cx="3038475" cy="1047750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CB84FC2B-B2E1-C895-A995-6A0BC56ECB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59785" y="2670992"/>
            <a:ext cx="1895475" cy="52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7181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326E81-DC7E-4CFC-6A8B-4852DCABF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3621586E-F3A7-A4FB-9DCB-EF5716942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800" y="2514600"/>
            <a:ext cx="6705600" cy="1219200"/>
          </a:xfrm>
        </p:spPr>
        <p:txBody>
          <a:bodyPr>
            <a:noAutofit/>
          </a:bodyPr>
          <a:lstStyle/>
          <a:p>
            <a:pPr algn="ctr" eaLnBrk="1" hangingPunct="1">
              <a:buClr>
                <a:srgbClr val="0000CC"/>
              </a:buClr>
              <a:defRPr/>
            </a:pPr>
            <a:r>
              <a:rPr lang="zh-TW" altLang="en-US" sz="36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Comparison </a:t>
            </a:r>
            <a:r>
              <a:rPr lang="en-US" altLang="zh-TW" sz="36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 Counties/Cities LE0</a:t>
            </a:r>
            <a:endParaRPr lang="en-US" altLang="zh-TW" sz="3600" dirty="0">
              <a:solidFill>
                <a:srgbClr val="0000CC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" name="日期版面配置區 3">
            <a:extLst>
              <a:ext uri="{FF2B5EF4-FFF2-40B4-BE49-F238E27FC236}">
                <a16:creationId xmlns:a16="http://schemas.microsoft.com/office/drawing/2014/main" id="{F579E841-132D-B71D-C457-7B716D7DE6D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18436" name="投影片編號版面配置區 5">
            <a:extLst>
              <a:ext uri="{FF2B5EF4-FFF2-40B4-BE49-F238E27FC236}">
                <a16:creationId xmlns:a16="http://schemas.microsoft.com/office/drawing/2014/main" id="{E34B66C1-CCC0-C493-72C4-6D154FDECBE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745DFAAA-8638-4C37-94D1-987736A5B27E}" type="slidenum">
              <a:rPr kumimoji="0" lang="en-US" altLang="zh-TW" smtClean="0">
                <a:solidFill>
                  <a:srgbClr val="045C75"/>
                </a:solidFill>
              </a:rPr>
              <a:pPr/>
              <a:t>18</a:t>
            </a:fld>
            <a:endParaRPr kumimoji="0" lang="en-US" altLang="zh-TW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468386"/>
      </p:ext>
    </p:extLst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51871-F0B7-DA6B-25DB-48DEFAA4A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日期版面配置區 3">
            <a:extLst>
              <a:ext uri="{FF2B5EF4-FFF2-40B4-BE49-F238E27FC236}">
                <a16:creationId xmlns:a16="http://schemas.microsoft.com/office/drawing/2014/main" id="{0ECE40DE-E217-9424-DE7D-F3FBD7325E5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18436" name="投影片編號版面配置區 5">
            <a:extLst>
              <a:ext uri="{FF2B5EF4-FFF2-40B4-BE49-F238E27FC236}">
                <a16:creationId xmlns:a16="http://schemas.microsoft.com/office/drawing/2014/main" id="{049EF0CB-7388-E6FE-7A2C-326D90CBFD5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745DFAAA-8638-4C37-94D1-987736A5B27E}" type="slidenum">
              <a:rPr kumimoji="0" lang="en-US" altLang="zh-TW" smtClean="0">
                <a:solidFill>
                  <a:srgbClr val="045C75"/>
                </a:solidFill>
              </a:rPr>
              <a:pPr/>
              <a:t>19</a:t>
            </a:fld>
            <a:endParaRPr kumimoji="0" lang="en-US" altLang="zh-TW">
              <a:solidFill>
                <a:srgbClr val="045C75"/>
              </a:solidFill>
            </a:endParaRP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5021C8F3-E20F-86EB-549B-9E9C561F64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599661"/>
              </p:ext>
            </p:extLst>
          </p:nvPr>
        </p:nvGraphicFramePr>
        <p:xfrm>
          <a:off x="152400" y="1761643"/>
          <a:ext cx="8839200" cy="41483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58750">
                  <a:extLst>
                    <a:ext uri="{9D8B030D-6E8A-4147-A177-3AD203B41FA5}">
                      <a16:colId xmlns:a16="http://schemas.microsoft.com/office/drawing/2014/main" val="11680763"/>
                    </a:ext>
                  </a:extLst>
                </a:gridCol>
                <a:gridCol w="1145822">
                  <a:extLst>
                    <a:ext uri="{9D8B030D-6E8A-4147-A177-3AD203B41FA5}">
                      <a16:colId xmlns:a16="http://schemas.microsoft.com/office/drawing/2014/main" val="2211388427"/>
                    </a:ext>
                  </a:extLst>
                </a:gridCol>
                <a:gridCol w="561219">
                  <a:extLst>
                    <a:ext uri="{9D8B030D-6E8A-4147-A177-3AD203B41FA5}">
                      <a16:colId xmlns:a16="http://schemas.microsoft.com/office/drawing/2014/main" val="472849065"/>
                    </a:ext>
                  </a:extLst>
                </a:gridCol>
                <a:gridCol w="561219">
                  <a:extLst>
                    <a:ext uri="{9D8B030D-6E8A-4147-A177-3AD203B41FA5}">
                      <a16:colId xmlns:a16="http://schemas.microsoft.com/office/drawing/2014/main" val="843000912"/>
                    </a:ext>
                  </a:extLst>
                </a:gridCol>
                <a:gridCol w="561219">
                  <a:extLst>
                    <a:ext uri="{9D8B030D-6E8A-4147-A177-3AD203B41FA5}">
                      <a16:colId xmlns:a16="http://schemas.microsoft.com/office/drawing/2014/main" val="1505390312"/>
                    </a:ext>
                  </a:extLst>
                </a:gridCol>
                <a:gridCol w="555171">
                  <a:extLst>
                    <a:ext uri="{9D8B030D-6E8A-4147-A177-3AD203B41FA5}">
                      <a16:colId xmlns:a16="http://schemas.microsoft.com/office/drawing/2014/main" val="1606684452"/>
                    </a:ext>
                  </a:extLst>
                </a:gridCol>
                <a:gridCol w="567267">
                  <a:extLst>
                    <a:ext uri="{9D8B030D-6E8A-4147-A177-3AD203B41FA5}">
                      <a16:colId xmlns:a16="http://schemas.microsoft.com/office/drawing/2014/main" val="1842242991"/>
                    </a:ext>
                  </a:extLst>
                </a:gridCol>
                <a:gridCol w="561219">
                  <a:extLst>
                    <a:ext uri="{9D8B030D-6E8A-4147-A177-3AD203B41FA5}">
                      <a16:colId xmlns:a16="http://schemas.microsoft.com/office/drawing/2014/main" val="3346860211"/>
                    </a:ext>
                  </a:extLst>
                </a:gridCol>
                <a:gridCol w="561219">
                  <a:extLst>
                    <a:ext uri="{9D8B030D-6E8A-4147-A177-3AD203B41FA5}">
                      <a16:colId xmlns:a16="http://schemas.microsoft.com/office/drawing/2014/main" val="3301865446"/>
                    </a:ext>
                  </a:extLst>
                </a:gridCol>
                <a:gridCol w="561219">
                  <a:extLst>
                    <a:ext uri="{9D8B030D-6E8A-4147-A177-3AD203B41FA5}">
                      <a16:colId xmlns:a16="http://schemas.microsoft.com/office/drawing/2014/main" val="450979932"/>
                    </a:ext>
                  </a:extLst>
                </a:gridCol>
                <a:gridCol w="561219">
                  <a:extLst>
                    <a:ext uri="{9D8B030D-6E8A-4147-A177-3AD203B41FA5}">
                      <a16:colId xmlns:a16="http://schemas.microsoft.com/office/drawing/2014/main" val="771300447"/>
                    </a:ext>
                  </a:extLst>
                </a:gridCol>
                <a:gridCol w="561219">
                  <a:extLst>
                    <a:ext uri="{9D8B030D-6E8A-4147-A177-3AD203B41FA5}">
                      <a16:colId xmlns:a16="http://schemas.microsoft.com/office/drawing/2014/main" val="1257317139"/>
                    </a:ext>
                  </a:extLst>
                </a:gridCol>
                <a:gridCol w="561219">
                  <a:extLst>
                    <a:ext uri="{9D8B030D-6E8A-4147-A177-3AD203B41FA5}">
                      <a16:colId xmlns:a16="http://schemas.microsoft.com/office/drawing/2014/main" val="280951521"/>
                    </a:ext>
                  </a:extLst>
                </a:gridCol>
                <a:gridCol w="561219">
                  <a:extLst>
                    <a:ext uri="{9D8B030D-6E8A-4147-A177-3AD203B41FA5}">
                      <a16:colId xmlns:a16="http://schemas.microsoft.com/office/drawing/2014/main" val="3392055368"/>
                    </a:ext>
                  </a:extLst>
                </a:gridCol>
              </a:tblGrid>
              <a:tr h="35558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Counties/Cities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2016-18 Average Population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2007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2008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2009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2011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2012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0141846"/>
                  </a:ext>
                </a:extLst>
              </a:tr>
              <a:tr h="184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TPE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1,281,601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79.41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79.70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79.86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80.06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80.18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80.00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80.18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80.33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80.64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80.54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80.82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80.93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4970268"/>
                  </a:ext>
                </a:extLst>
              </a:tr>
              <a:tr h="184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NTPE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1,953,569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76.51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76.89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77.21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77.51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77.61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77.54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77.58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77.67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77.91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77.92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78.14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78.33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9530467"/>
                  </a:ext>
                </a:extLst>
              </a:tr>
              <a:tr h="184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TYN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1,088,419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76.01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76.36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76.72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76.84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76.92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76.91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77.10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77.22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77.49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77.46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77.73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77.86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6527841"/>
                  </a:ext>
                </a:extLst>
              </a:tr>
              <a:tr h="184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TXG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1,373,501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75.59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75.91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76.15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76.11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76.16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76.30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76.69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77.05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77.23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77.19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77.37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77.61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0829263"/>
                  </a:ext>
                </a:extLst>
              </a:tr>
              <a:tr h="184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TNN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941,776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74.42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74.75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75.11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75.21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75.36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75.51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75.71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76.26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76.60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76.58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76.67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76.79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8284825"/>
                  </a:ext>
                </a:extLst>
              </a:tr>
              <a:tr h="184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KHH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1,375,505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74.03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74.43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74.50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74.86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80.18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75.21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75.34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75.52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75.70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75.72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75.93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76.13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1000184"/>
                  </a:ext>
                </a:extLst>
              </a:tr>
              <a:tr h="184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Yilan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231,936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74.17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74.44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74.80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75.16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75.31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75.77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75.92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76.30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76.09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76.29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76.20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76.57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0452648"/>
                  </a:ext>
                </a:extLst>
              </a:tr>
              <a:tr h="184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Xinzhu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282,190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75.10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75.39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75.81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75.65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75.61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75.82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76.12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76.66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76.70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76.90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77.08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77.41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0247177"/>
                  </a:ext>
                </a:extLst>
              </a:tr>
              <a:tr h="184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Miaoli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285,829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73.84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74.13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74.60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75.03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75.00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75.10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75.20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75.63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75.98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75.96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76.01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76.09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3294610"/>
                  </a:ext>
                </a:extLst>
              </a:tr>
              <a:tr h="184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Zhanghua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653,691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74.34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74.75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74.98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75.42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75.62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75.79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76.13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76.37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76.57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76.43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76.47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76.63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7328355"/>
                  </a:ext>
                </a:extLst>
              </a:tr>
              <a:tr h="184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Nantou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256,757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73.12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73.35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73.56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74.07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74.02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74.04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74.02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74.42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74.63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74.73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75.01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75.47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9349956"/>
                  </a:ext>
                </a:extLst>
              </a:tr>
              <a:tr h="184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Yunlin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358,246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72.20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72.46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72.96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73.41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73.80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74.10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74.30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74.44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74.57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74.63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74.76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74.80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1842316"/>
                  </a:ext>
                </a:extLst>
              </a:tr>
              <a:tr h="184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Chiayi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265,814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73.10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73.60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74.12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74.25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74.58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74.66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75.01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74.80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74.83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74.63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75.17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75.35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4349795"/>
                  </a:ext>
                </a:extLst>
              </a:tr>
              <a:tr h="184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Pingtung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424,589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71.87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72.08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72.24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72.52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72.56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72.67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72.86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73.39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73.54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73.41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73.54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73.70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2082312"/>
                  </a:ext>
                </a:extLst>
              </a:tr>
              <a:tr h="184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Taitung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113,476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69.38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69.89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70.06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70.69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70.64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70.72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70.86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71.11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71.23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71.02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71.50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72.05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9454888"/>
                  </a:ext>
                </a:extLst>
              </a:tr>
              <a:tr h="184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Hualian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167,271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69.80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70.08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70.68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71.42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72.17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72.47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72.76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72.95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73.15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72.87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72.88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72.62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020809"/>
                  </a:ext>
                </a:extLst>
              </a:tr>
              <a:tr h="184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Penghu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53,536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75.32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75.55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75.92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76.03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75.67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75.79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76.58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76.48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76.15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75.47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76.63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77.24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1870980"/>
                  </a:ext>
                </a:extLst>
              </a:tr>
              <a:tr h="184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Jilongcity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185,791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74.62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75.05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75.23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75.30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75.32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75.56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75.78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76.29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76.46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76.91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76.98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76.89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4430869"/>
                  </a:ext>
                </a:extLst>
              </a:tr>
              <a:tr h="184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Xinzhucity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217,961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76.51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76.90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76.74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77.14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77.36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77.43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77.27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77.54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77.82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77.81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77.94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78.20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5115446"/>
                  </a:ext>
                </a:extLst>
              </a:tr>
              <a:tr h="18462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Chiayicity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130,933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75.57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75.97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75.86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75.99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76.19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76.68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77.12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77.26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77.00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76.57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76.69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76.90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952" marR="5952" marT="595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9627771"/>
                  </a:ext>
                </a:extLst>
              </a:tr>
            </a:tbl>
          </a:graphicData>
        </a:graphic>
      </p:graphicFrame>
      <p:sp>
        <p:nvSpPr>
          <p:cNvPr id="5" name="文字方塊 4">
            <a:extLst>
              <a:ext uri="{FF2B5EF4-FFF2-40B4-BE49-F238E27FC236}">
                <a16:creationId xmlns:a16="http://schemas.microsoft.com/office/drawing/2014/main" id="{1429A1F3-6F37-973B-DC69-7F6C46984761}"/>
              </a:ext>
            </a:extLst>
          </p:cNvPr>
          <p:cNvSpPr txBox="1"/>
          <p:nvPr/>
        </p:nvSpPr>
        <p:spPr>
          <a:xfrm>
            <a:off x="152400" y="183118"/>
            <a:ext cx="8839200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Counties/Cities of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Male LE0 in Taiwan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TW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Penghu county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 a population of only </a:t>
            </a:r>
            <a:r>
              <a:rPr lang="en-US" altLang="zh-TW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about 50,000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significantly lower than other counties/cities, but its LE0 is higher than many counties/cities.</a:t>
            </a:r>
          </a:p>
          <a:p>
            <a:r>
              <a:rPr lang="en-US" altLang="zh-TW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Island mortality paradox or estimation error</a:t>
            </a:r>
            <a:r>
              <a:rPr lang="zh-TW" alt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zh-TW" alt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D7465054-CBEF-6D2D-9D67-026D96A8AF31}"/>
              </a:ext>
            </a:extLst>
          </p:cNvPr>
          <p:cNvSpPr txBox="1"/>
          <p:nvPr/>
        </p:nvSpPr>
        <p:spPr>
          <a:xfrm>
            <a:off x="73025" y="5936218"/>
            <a:ext cx="67927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Sourice: Taiwan Ministry of the Interior abridged life tables</a:t>
            </a:r>
          </a:p>
        </p:txBody>
      </p:sp>
    </p:spTree>
    <p:extLst>
      <p:ext uri="{BB962C8B-B14F-4D97-AF65-F5344CB8AC3E}">
        <p14:creationId xmlns:p14="http://schemas.microsoft.com/office/powerpoint/2010/main" val="456193471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463CEC53-C4C5-37FF-916B-E68A83C71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730" y="0"/>
            <a:ext cx="7342188" cy="762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zh-TW" b="1" dirty="0">
                <a:solidFill>
                  <a:srgbClr val="0000CC"/>
                </a:solidFill>
                <a:effectLst/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Outline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C9EBA253-1DCB-8D3B-6C82-3592670FCB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424" y="952500"/>
            <a:ext cx="7924800" cy="5353050"/>
          </a:xfrm>
        </p:spPr>
        <p:txBody>
          <a:bodyPr/>
          <a:lstStyle/>
          <a:p>
            <a:pPr eaLnBrk="1" hangingPunct="1">
              <a:buClr>
                <a:srgbClr val="0000CC"/>
              </a:buClr>
              <a:buFont typeface="Wingdings" panose="05000000000000000000" pitchFamily="2" charset="2"/>
              <a:buChar char="l"/>
              <a:defRPr/>
            </a:pPr>
            <a:r>
              <a:rPr lang="en-US" altLang="zh-TW" sz="2400" dirty="0">
                <a:solidFill>
                  <a:srgbClr val="0000CC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Motivation</a:t>
            </a:r>
          </a:p>
          <a:p>
            <a:pPr eaLnBrk="1" hangingPunct="1">
              <a:buClr>
                <a:srgbClr val="0000CC"/>
              </a:buClr>
              <a:buFont typeface="Wingdings" panose="05000000000000000000" pitchFamily="2" charset="2"/>
              <a:buChar char="l"/>
              <a:defRPr/>
            </a:pPr>
            <a:r>
              <a:rPr lang="en-US" altLang="zh-TW" sz="2400" dirty="0">
                <a:solidFill>
                  <a:srgbClr val="0000CC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Methodology-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 graduation methods and some indexes</a:t>
            </a:r>
          </a:p>
          <a:p>
            <a:pPr eaLnBrk="1" hangingPunct="1">
              <a:buClr>
                <a:srgbClr val="0000CC"/>
              </a:buClr>
              <a:buFont typeface="Wingdings" panose="05000000000000000000" pitchFamily="2" charset="2"/>
              <a:buChar char="l"/>
              <a:defRPr/>
            </a:pPr>
            <a:r>
              <a:rPr lang="en-US" altLang="zh-TW" sz="2400" dirty="0">
                <a:solidFill>
                  <a:srgbClr val="0000CC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Comparison of  Life Expectancy at Birth (LE0) in life tables for different combined age groups—</a:t>
            </a: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 counties/cities real data in Taiwan</a:t>
            </a:r>
          </a:p>
          <a:p>
            <a:pPr eaLnBrk="1" hangingPunct="1">
              <a:buClr>
                <a:srgbClr val="0000CC"/>
              </a:buClr>
              <a:buFont typeface="Wingdings" panose="05000000000000000000" pitchFamily="2" charset="2"/>
              <a:buChar char="l"/>
              <a:defRPr/>
            </a:pPr>
            <a:r>
              <a:rPr lang="en-US" altLang="zh-TW" sz="2400" dirty="0">
                <a:solidFill>
                  <a:srgbClr val="0000CC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Simulation</a:t>
            </a: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-Under 4 reference population and 7 death scenarios respectively.</a:t>
            </a:r>
          </a:p>
          <a:p>
            <a:pPr eaLnBrk="1" hangingPunct="1">
              <a:buClr>
                <a:srgbClr val="0000CC"/>
              </a:buClr>
              <a:buFont typeface="Wingdings" panose="05000000000000000000" pitchFamily="2" charset="2"/>
              <a:buChar char="Ø"/>
              <a:defRPr/>
            </a:pPr>
            <a:r>
              <a:rPr lang="en-US" altLang="zh-TW" sz="24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MSE, MAPE, SE, RSE</a:t>
            </a:r>
            <a:r>
              <a:rPr lang="zh-TW" altLang="en-US" sz="24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4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</a:t>
            </a:r>
            <a:r>
              <a:rPr lang="zh-TW" altLang="en-US" sz="24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4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Stability</a:t>
            </a:r>
            <a:endParaRPr lang="en-US" altLang="zh-TW" sz="240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>
                <a:srgbClr val="0000CC"/>
              </a:buClr>
              <a:buFont typeface="Wingdings" panose="05000000000000000000" pitchFamily="2" charset="2"/>
              <a:buChar char="Ø"/>
              <a:defRPr/>
            </a:pPr>
            <a:r>
              <a:rPr lang="en-US" altLang="zh-TW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95% CI</a:t>
            </a:r>
            <a:r>
              <a:rPr lang="zh-TW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</a:t>
            </a:r>
            <a:r>
              <a:rPr lang="zh-TW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Reliability</a:t>
            </a:r>
          </a:p>
          <a:p>
            <a:pPr eaLnBrk="1" hangingPunct="1">
              <a:buClr>
                <a:srgbClr val="0000CC"/>
              </a:buClr>
              <a:buFont typeface="Wingdings" panose="05000000000000000000" pitchFamily="2" charset="2"/>
              <a:buChar char="Ø"/>
              <a:defRPr/>
            </a:pPr>
            <a:r>
              <a:rPr lang="en-US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Mean, Median</a:t>
            </a:r>
            <a:r>
              <a:rPr lang="zh-TW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40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</a:t>
            </a:r>
            <a:r>
              <a:rPr lang="zh-TW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Central tendency</a:t>
            </a:r>
          </a:p>
          <a:p>
            <a:pPr eaLnBrk="1" hangingPunct="1">
              <a:buClr>
                <a:srgbClr val="0000CC"/>
              </a:buClr>
              <a:buFont typeface="Wingdings" panose="05000000000000000000" pitchFamily="2" charset="2"/>
              <a:buChar char="Ø"/>
              <a:defRPr/>
            </a:pPr>
            <a:r>
              <a:rPr lang="en-US" altLang="zh-TW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Bias</a:t>
            </a:r>
            <a:r>
              <a:rPr lang="zh-TW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</a:t>
            </a:r>
            <a:r>
              <a:rPr lang="zh-TW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Accuracy </a:t>
            </a:r>
          </a:p>
          <a:p>
            <a:pPr eaLnBrk="1" hangingPunct="1">
              <a:buClr>
                <a:srgbClr val="0000CC"/>
              </a:buClr>
              <a:buFont typeface="Wingdings" panose="05000000000000000000" pitchFamily="2" charset="2"/>
              <a:buChar char="l"/>
              <a:defRPr/>
            </a:pPr>
            <a:r>
              <a:rPr lang="en-US" altLang="zh-TW" sz="2400" dirty="0">
                <a:solidFill>
                  <a:srgbClr val="0000CC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Conclusion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6086806-4F40-9EE6-FD17-C5F70775E7F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12293" name="投影片編號版面配置區 5">
            <a:extLst>
              <a:ext uri="{FF2B5EF4-FFF2-40B4-BE49-F238E27FC236}">
                <a16:creationId xmlns:a16="http://schemas.microsoft.com/office/drawing/2014/main" id="{A8576911-E5D9-2825-F2F0-A2F7087533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91320FA7-E2E1-437E-967B-F649EA97E051}" type="slidenum">
              <a:rPr kumimoji="0" lang="en-US" altLang="zh-TW" smtClean="0">
                <a:solidFill>
                  <a:srgbClr val="045C75"/>
                </a:solidFill>
              </a:rPr>
              <a:pPr/>
              <a:t>2</a:t>
            </a:fld>
            <a:endParaRPr kumimoji="0" lang="en-US" altLang="zh-TW" dirty="0">
              <a:solidFill>
                <a:srgbClr val="045C75"/>
              </a:solidFill>
            </a:endParaRPr>
          </a:p>
        </p:txBody>
      </p:sp>
    </p:spTree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ABCC6F2E-A6FB-F987-B306-E990B0E03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6200"/>
            <a:ext cx="8809381" cy="370906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zh-TW" sz="24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Comparison of  LE0 in life tables for different combined age groups</a:t>
            </a:r>
          </a:p>
        </p:txBody>
      </p:sp>
      <p:sp>
        <p:nvSpPr>
          <p:cNvPr id="86019" name="Content Placeholder 2">
            <a:extLst>
              <a:ext uri="{FF2B5EF4-FFF2-40B4-BE49-F238E27FC236}">
                <a16:creationId xmlns:a16="http://schemas.microsoft.com/office/drawing/2014/main" id="{CABE283E-0FCA-8F50-90F8-9B29DEC67F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677412"/>
            <a:ext cx="3886200" cy="4977449"/>
          </a:xfrm>
        </p:spPr>
        <p:txBody>
          <a:bodyPr>
            <a:normAutofit/>
          </a:bodyPr>
          <a:lstStyle/>
          <a:p>
            <a:pPr marL="82296" indent="0" eaLnBrk="1" fontAlgn="auto" hangingPunct="1">
              <a:spcAft>
                <a:spcPts val="0"/>
              </a:spcAft>
              <a:buClrTx/>
              <a:buNone/>
              <a:defRPr/>
            </a:pPr>
            <a:r>
              <a:rPr lang="en-US" altLang="zh-TW" sz="2000" dirty="0">
                <a:solidFill>
                  <a:srgbClr val="080808"/>
                </a:solidFill>
                <a:latin typeface="Times New Roman" pitchFamily="18" charset="0"/>
                <a:ea typeface="標楷體" pitchFamily="65" charset="-120"/>
              </a:rPr>
              <a:t>Case1:   </a:t>
            </a:r>
            <a:r>
              <a:rPr lang="en-US" altLang="zh-TW" sz="20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0,1-4</a:t>
            </a:r>
            <a:r>
              <a:rPr lang="en-US" altLang="zh-TW" sz="2000" dirty="0">
                <a:solidFill>
                  <a:srgbClr val="080808"/>
                </a:solidFill>
                <a:latin typeface="Times New Roman" pitchFamily="18" charset="0"/>
                <a:ea typeface="標楷體" pitchFamily="65" charset="-120"/>
              </a:rPr>
              <a:t>,5-9,…,</a:t>
            </a:r>
            <a:r>
              <a:rPr lang="en-US" altLang="zh-TW" sz="20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85+</a:t>
            </a:r>
          </a:p>
          <a:p>
            <a:pPr marL="82296" indent="0" eaLnBrk="1" fontAlgn="auto" hangingPunct="1">
              <a:spcAft>
                <a:spcPts val="0"/>
              </a:spcAft>
              <a:buClrTx/>
              <a:buNone/>
              <a:defRPr/>
            </a:pPr>
            <a:r>
              <a:rPr lang="en-US" altLang="zh-TW" sz="2000" dirty="0">
                <a:solidFill>
                  <a:srgbClr val="080808"/>
                </a:solidFill>
                <a:latin typeface="Times New Roman" pitchFamily="18" charset="0"/>
                <a:ea typeface="標楷體" pitchFamily="65" charset="-120"/>
              </a:rPr>
              <a:t>Case2:   </a:t>
            </a:r>
            <a:r>
              <a:rPr lang="en-US" altLang="zh-TW" sz="20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0-4</a:t>
            </a:r>
            <a:r>
              <a:rPr lang="en-US" altLang="zh-TW" sz="2000" dirty="0">
                <a:solidFill>
                  <a:srgbClr val="080808"/>
                </a:solidFill>
                <a:latin typeface="Times New Roman" pitchFamily="18" charset="0"/>
                <a:ea typeface="標楷體" pitchFamily="65" charset="-120"/>
              </a:rPr>
              <a:t>,5-9,…,85+</a:t>
            </a:r>
          </a:p>
          <a:p>
            <a:pPr marL="82296" indent="0" eaLnBrk="1" fontAlgn="auto" hangingPunct="1">
              <a:spcAft>
                <a:spcPts val="0"/>
              </a:spcAft>
              <a:buClrTx/>
              <a:buNone/>
              <a:defRPr/>
            </a:pPr>
            <a:r>
              <a:rPr lang="en-US" altLang="zh-TW" sz="2000" dirty="0">
                <a:solidFill>
                  <a:srgbClr val="080808"/>
                </a:solidFill>
                <a:latin typeface="Times New Roman" pitchFamily="18" charset="0"/>
                <a:ea typeface="標楷體" pitchFamily="65" charset="-120"/>
              </a:rPr>
              <a:t>Cse3:     0,1-4,5-9,…,</a:t>
            </a:r>
            <a:r>
              <a:rPr lang="en-US" altLang="zh-TW" sz="20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100+</a:t>
            </a:r>
          </a:p>
          <a:p>
            <a:pPr marL="82296" indent="0" eaLnBrk="1" fontAlgn="auto" hangingPunct="1">
              <a:spcAft>
                <a:spcPts val="0"/>
              </a:spcAft>
              <a:buClrTx/>
              <a:buNone/>
              <a:defRPr/>
            </a:pPr>
            <a:r>
              <a:rPr lang="en-US" altLang="zh-TW" sz="2000" dirty="0">
                <a:solidFill>
                  <a:srgbClr val="080808"/>
                </a:solidFill>
                <a:latin typeface="Times New Roman" pitchFamily="18" charset="0"/>
                <a:ea typeface="標楷體" pitchFamily="65" charset="-120"/>
              </a:rPr>
              <a:t>Cse4:     0-4,5-9,…,100+</a:t>
            </a:r>
          </a:p>
          <a:p>
            <a:pPr marL="82296" indent="0" eaLnBrk="1" fontAlgn="auto" hangingPunct="1">
              <a:spcAft>
                <a:spcPts val="0"/>
              </a:spcAft>
              <a:buClrTx/>
              <a:buNone/>
              <a:defRPr/>
            </a:pPr>
            <a:r>
              <a:rPr lang="en-US" altLang="zh-TW" sz="2000" dirty="0">
                <a:solidFill>
                  <a:srgbClr val="080808"/>
                </a:solidFill>
                <a:latin typeface="Times New Roman" pitchFamily="18" charset="0"/>
                <a:ea typeface="標楷體" pitchFamily="65" charset="-120"/>
              </a:rPr>
              <a:t>Case5:   </a:t>
            </a:r>
            <a:r>
              <a:rPr lang="en-US" altLang="zh-TW" sz="20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0-9</a:t>
            </a:r>
            <a:r>
              <a:rPr lang="en-US" altLang="zh-TW" sz="2000" dirty="0">
                <a:solidFill>
                  <a:srgbClr val="080808"/>
                </a:solidFill>
                <a:latin typeface="Times New Roman" pitchFamily="18" charset="0"/>
                <a:ea typeface="標楷體" pitchFamily="65" charset="-120"/>
              </a:rPr>
              <a:t>,10-19,…,70-79,80+</a:t>
            </a:r>
          </a:p>
          <a:p>
            <a:pPr marL="82296" indent="0" eaLnBrk="1" fontAlgn="auto" hangingPunct="1">
              <a:spcAft>
                <a:spcPts val="0"/>
              </a:spcAft>
              <a:buClrTx/>
              <a:buNone/>
              <a:defRPr/>
            </a:pPr>
            <a:r>
              <a:rPr lang="en-US" altLang="zh-TW" sz="2000" dirty="0">
                <a:solidFill>
                  <a:srgbClr val="080808"/>
                </a:solidFill>
                <a:latin typeface="Times New Roman" pitchFamily="18" charset="0"/>
                <a:ea typeface="標楷體" pitchFamily="65" charset="-120"/>
              </a:rPr>
              <a:t>Case6:   0-9,10-19,…,70-79,100+</a:t>
            </a:r>
          </a:p>
          <a:p>
            <a:pPr marL="82296" indent="0" eaLnBrk="1" fontAlgn="auto" hangingPunct="1">
              <a:spcAft>
                <a:spcPts val="0"/>
              </a:spcAft>
              <a:buClrTx/>
              <a:buNone/>
              <a:defRPr/>
            </a:pPr>
            <a:r>
              <a:rPr lang="en-US" altLang="zh-TW" sz="2000" dirty="0">
                <a:solidFill>
                  <a:srgbClr val="080808"/>
                </a:solidFill>
                <a:latin typeface="Times New Roman" pitchFamily="18" charset="0"/>
                <a:ea typeface="標楷體" pitchFamily="65" charset="-120"/>
              </a:rPr>
              <a:t>Case7:   </a:t>
            </a:r>
            <a:r>
              <a:rPr lang="en-US" altLang="zh-TW" sz="20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0-29</a:t>
            </a:r>
            <a:r>
              <a:rPr lang="en-US" altLang="zh-TW" sz="2000" dirty="0">
                <a:solidFill>
                  <a:srgbClr val="080808"/>
                </a:solidFill>
                <a:latin typeface="Times New Roman" pitchFamily="18" charset="0"/>
                <a:ea typeface="標楷體" pitchFamily="65" charset="-120"/>
              </a:rPr>
              <a:t>,30-34,…,85+</a:t>
            </a:r>
          </a:p>
          <a:p>
            <a:pPr marL="82296" indent="0" eaLnBrk="1" fontAlgn="auto" hangingPunct="1">
              <a:spcAft>
                <a:spcPts val="0"/>
              </a:spcAft>
              <a:buClrTx/>
              <a:buNone/>
              <a:defRPr/>
            </a:pPr>
            <a:r>
              <a:rPr lang="en-US" altLang="zh-TW" sz="2000" dirty="0">
                <a:solidFill>
                  <a:srgbClr val="080808"/>
                </a:solidFill>
                <a:latin typeface="Times New Roman" pitchFamily="18" charset="0"/>
                <a:ea typeface="標楷體" pitchFamily="65" charset="-120"/>
              </a:rPr>
              <a:t>Case8:   0-29,30-34,…,100+</a:t>
            </a:r>
          </a:p>
          <a:p>
            <a:pPr marL="82296" indent="0" eaLnBrk="1" fontAlgn="auto" hangingPunct="1">
              <a:spcAft>
                <a:spcPts val="0"/>
              </a:spcAft>
              <a:buClrTx/>
              <a:buNone/>
              <a:defRPr/>
            </a:pPr>
            <a:r>
              <a:rPr lang="en-US" altLang="zh-TW" sz="2000" dirty="0">
                <a:solidFill>
                  <a:srgbClr val="080808"/>
                </a:solidFill>
                <a:latin typeface="Times New Roman" pitchFamily="18" charset="0"/>
                <a:ea typeface="標楷體" pitchFamily="65" charset="-120"/>
              </a:rPr>
              <a:t>Case9:   </a:t>
            </a:r>
            <a:r>
              <a:rPr lang="en-US" altLang="zh-TW" sz="20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0,1-14</a:t>
            </a:r>
            <a:r>
              <a:rPr lang="en-US" altLang="zh-TW" sz="2000" dirty="0">
                <a:solidFill>
                  <a:srgbClr val="080808"/>
                </a:solidFill>
                <a:latin typeface="Times New Roman" pitchFamily="18" charset="0"/>
                <a:ea typeface="標楷體" pitchFamily="65" charset="-120"/>
              </a:rPr>
              <a:t>,15-19,…,85+</a:t>
            </a:r>
          </a:p>
          <a:p>
            <a:pPr marL="82296" indent="0" eaLnBrk="1" fontAlgn="auto" hangingPunct="1">
              <a:spcAft>
                <a:spcPts val="0"/>
              </a:spcAft>
              <a:buClrTx/>
              <a:buNone/>
              <a:defRPr/>
            </a:pPr>
            <a:r>
              <a:rPr lang="en-US" altLang="zh-TW" sz="2000" dirty="0">
                <a:solidFill>
                  <a:srgbClr val="080808"/>
                </a:solidFill>
                <a:latin typeface="Times New Roman" pitchFamily="18" charset="0"/>
                <a:ea typeface="標楷體" pitchFamily="65" charset="-120"/>
              </a:rPr>
              <a:t>Case10: </a:t>
            </a:r>
            <a:r>
              <a:rPr lang="en-US" altLang="zh-TW" sz="20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0-14</a:t>
            </a:r>
            <a:r>
              <a:rPr lang="en-US" altLang="zh-TW" sz="2000" dirty="0">
                <a:solidFill>
                  <a:srgbClr val="080808"/>
                </a:solidFill>
                <a:latin typeface="Times New Roman" pitchFamily="18" charset="0"/>
                <a:ea typeface="標楷體" pitchFamily="65" charset="-120"/>
              </a:rPr>
              <a:t>,15-19,…,85+</a:t>
            </a:r>
          </a:p>
          <a:p>
            <a:pPr marL="82296" indent="0" eaLnBrk="1" fontAlgn="auto" hangingPunct="1">
              <a:spcAft>
                <a:spcPts val="0"/>
              </a:spcAft>
              <a:buClrTx/>
              <a:buNone/>
              <a:defRPr/>
            </a:pPr>
            <a:r>
              <a:rPr lang="en-US" altLang="zh-TW" sz="2000" dirty="0">
                <a:solidFill>
                  <a:srgbClr val="080808"/>
                </a:solidFill>
                <a:latin typeface="Times New Roman" pitchFamily="18" charset="0"/>
                <a:ea typeface="標楷體" pitchFamily="65" charset="-120"/>
              </a:rPr>
              <a:t>Case11: 0,1-14,15-19,…,100+</a:t>
            </a:r>
          </a:p>
          <a:p>
            <a:pPr marL="82296" indent="0" eaLnBrk="1" fontAlgn="auto" hangingPunct="1">
              <a:spcAft>
                <a:spcPts val="0"/>
              </a:spcAft>
              <a:buClrTx/>
              <a:buNone/>
              <a:defRPr/>
            </a:pPr>
            <a:r>
              <a:rPr lang="en-US" altLang="zh-TW" sz="2000" dirty="0">
                <a:solidFill>
                  <a:srgbClr val="080808"/>
                </a:solidFill>
                <a:latin typeface="Times New Roman" pitchFamily="18" charset="0"/>
                <a:ea typeface="標楷體" pitchFamily="65" charset="-120"/>
              </a:rPr>
              <a:t>Case12: 0-14,15-19,…,100+</a:t>
            </a:r>
          </a:p>
          <a:p>
            <a:pPr marL="82296" indent="0" eaLnBrk="1" fontAlgn="auto" hangingPunct="1">
              <a:spcAft>
                <a:spcPts val="0"/>
              </a:spcAft>
              <a:buClrTx/>
              <a:buNone/>
              <a:defRPr/>
            </a:pPr>
            <a:endParaRPr lang="en-US" altLang="zh-TW" sz="2400" dirty="0">
              <a:solidFill>
                <a:srgbClr val="080808"/>
              </a:solidFill>
              <a:latin typeface="Times New Roman" pitchFamily="18" charset="0"/>
              <a:ea typeface="標楷體" pitchFamily="65" charset="-120"/>
            </a:endParaRPr>
          </a:p>
          <a:p>
            <a:pPr marL="82296" indent="0" eaLnBrk="1" fontAlgn="auto" hangingPunct="1">
              <a:spcAft>
                <a:spcPts val="0"/>
              </a:spcAft>
              <a:buClrTx/>
              <a:buNone/>
              <a:defRPr/>
            </a:pPr>
            <a:endParaRPr lang="en-US" altLang="zh-TW" sz="2400" dirty="0">
              <a:solidFill>
                <a:srgbClr val="080808"/>
              </a:solidFill>
              <a:latin typeface="Times New Roman" pitchFamily="18" charset="0"/>
              <a:ea typeface="標楷體" pitchFamily="65" charset="-120"/>
            </a:endParaRPr>
          </a:p>
          <a:p>
            <a:pPr marL="82296" indent="0" eaLnBrk="1" fontAlgn="auto" hangingPunct="1">
              <a:spcAft>
                <a:spcPts val="0"/>
              </a:spcAft>
              <a:buClrTx/>
              <a:buNone/>
              <a:defRPr/>
            </a:pPr>
            <a:endParaRPr lang="en-US" altLang="zh-TW" sz="2400" dirty="0">
              <a:solidFill>
                <a:srgbClr val="080808"/>
              </a:solidFill>
              <a:latin typeface="Times New Roman" pitchFamily="18" charset="0"/>
              <a:ea typeface="標楷體" pitchFamily="65" charset="-120"/>
            </a:endParaRPr>
          </a:p>
          <a:p>
            <a:pPr marL="82296" indent="0" eaLnBrk="1" fontAlgn="auto" hangingPunct="1">
              <a:spcAft>
                <a:spcPts val="0"/>
              </a:spcAft>
              <a:buClrTx/>
              <a:buNone/>
              <a:defRPr/>
            </a:pPr>
            <a:endParaRPr lang="en-US" altLang="zh-TW" sz="2400" dirty="0">
              <a:solidFill>
                <a:srgbClr val="080808"/>
              </a:solidFill>
              <a:latin typeface="Times New Roman" pitchFamily="18" charset="0"/>
              <a:ea typeface="標楷體" pitchFamily="65" charset="-120"/>
            </a:endParaRPr>
          </a:p>
          <a:p>
            <a:pPr marL="82296" indent="0" eaLnBrk="1" fontAlgn="auto" hangingPunct="1">
              <a:spcAft>
                <a:spcPts val="0"/>
              </a:spcAft>
              <a:buClrTx/>
              <a:buNone/>
              <a:defRPr/>
            </a:pPr>
            <a:endParaRPr lang="en-US" altLang="zh-TW" sz="2400" dirty="0">
              <a:solidFill>
                <a:srgbClr val="080808"/>
              </a:solidFill>
              <a:latin typeface="Times New Roman" pitchFamily="18" charset="0"/>
              <a:ea typeface="標楷體" pitchFamily="65" charset="-120"/>
            </a:endParaRPr>
          </a:p>
          <a:p>
            <a:pPr marL="365760" indent="-283464" eaLnBrk="1" fontAlgn="auto" hangingPunct="1">
              <a:spcAft>
                <a:spcPts val="0"/>
              </a:spcAft>
              <a:buClrTx/>
              <a:buFont typeface="Wingdings" pitchFamily="2" charset="2"/>
              <a:buChar char="l"/>
              <a:defRPr/>
            </a:pPr>
            <a:endParaRPr lang="en-US" altLang="zh-TW" sz="2400" dirty="0">
              <a:solidFill>
                <a:srgbClr val="080808"/>
              </a:solidFill>
              <a:latin typeface="Times New Roman" pitchFamily="18" charset="0"/>
              <a:ea typeface="標楷體" pitchFamily="65" charset="-120"/>
            </a:endParaRPr>
          </a:p>
          <a:p>
            <a:pPr marL="365760" indent="-283464" eaLnBrk="1" fontAlgn="auto" hangingPunct="1">
              <a:spcAft>
                <a:spcPts val="0"/>
              </a:spcAft>
              <a:buClrTx/>
              <a:buFont typeface="Wingdings" pitchFamily="2" charset="2"/>
              <a:buChar char="l"/>
              <a:defRPr/>
            </a:pPr>
            <a:endParaRPr lang="en-US" altLang="zh-TW" sz="2400" dirty="0">
              <a:solidFill>
                <a:srgbClr val="080808"/>
              </a:solidFill>
              <a:latin typeface="Times New Roman" pitchFamily="18" charset="0"/>
              <a:ea typeface="標楷體" pitchFamily="65" charset="-120"/>
            </a:endParaRPr>
          </a:p>
          <a:p>
            <a:pPr marL="365760" indent="-283464" eaLnBrk="1" fontAlgn="auto" hangingPunct="1">
              <a:spcAft>
                <a:spcPts val="0"/>
              </a:spcAft>
              <a:buClrTx/>
              <a:buFont typeface="Wingdings" pitchFamily="2" charset="2"/>
              <a:buChar char="l"/>
              <a:defRPr/>
            </a:pPr>
            <a:endParaRPr lang="en-US" altLang="zh-TW" sz="2400" dirty="0">
              <a:solidFill>
                <a:srgbClr val="080808"/>
              </a:solidFill>
              <a:latin typeface="Times New Roman" pitchFamily="18" charset="0"/>
              <a:ea typeface="標楷體" pitchFamily="65" charset="-120"/>
            </a:endParaRPr>
          </a:p>
          <a:p>
            <a:pPr marL="365760" indent="-283464" eaLnBrk="1" fontAlgn="auto" hangingPunct="1">
              <a:spcAft>
                <a:spcPts val="0"/>
              </a:spcAft>
              <a:buClrTx/>
              <a:buFont typeface="Wingdings" pitchFamily="2" charset="2"/>
              <a:buChar char="l"/>
              <a:defRPr/>
            </a:pPr>
            <a:endParaRPr lang="en-US" altLang="zh-TW" sz="2400" dirty="0">
              <a:solidFill>
                <a:srgbClr val="080808"/>
              </a:solidFill>
              <a:latin typeface="Times New Roman" pitchFamily="18" charset="0"/>
              <a:ea typeface="標楷體" pitchFamily="65" charset="-120"/>
            </a:endParaRPr>
          </a:p>
          <a:p>
            <a:pPr marL="365760" indent="-283464" eaLnBrk="1" fontAlgn="auto" hangingPunct="1">
              <a:spcAft>
                <a:spcPts val="0"/>
              </a:spcAft>
              <a:buClrTx/>
              <a:buFont typeface="Wingdings" pitchFamily="2" charset="2"/>
              <a:buChar char="l"/>
              <a:defRPr/>
            </a:pPr>
            <a:endParaRPr lang="en-US" altLang="zh-TW" sz="2400" dirty="0">
              <a:solidFill>
                <a:srgbClr val="080808"/>
              </a:solidFill>
              <a:latin typeface="Times New Roman" pitchFamily="18" charset="0"/>
              <a:ea typeface="標楷體" pitchFamily="65" charset="-120"/>
            </a:endParaRPr>
          </a:p>
          <a:p>
            <a:pPr marL="365760" indent="-283464" eaLnBrk="1" fontAlgn="auto" hangingPunct="1">
              <a:spcAft>
                <a:spcPts val="0"/>
              </a:spcAft>
              <a:buClrTx/>
              <a:buFont typeface="Wingdings" pitchFamily="2" charset="2"/>
              <a:buChar char="l"/>
              <a:defRPr/>
            </a:pPr>
            <a:endParaRPr lang="en-US" altLang="zh-TW" sz="2400" dirty="0">
              <a:solidFill>
                <a:srgbClr val="080808"/>
              </a:solidFill>
              <a:latin typeface="Times New Roman" pitchFamily="18" charset="0"/>
              <a:ea typeface="標楷體" pitchFamily="65" charset="-120"/>
            </a:endParaRPr>
          </a:p>
          <a:p>
            <a:pPr marL="365760" indent="-283464" eaLnBrk="1" fontAlgn="auto" hangingPunct="1">
              <a:spcAft>
                <a:spcPts val="0"/>
              </a:spcAft>
              <a:buClrTx/>
              <a:buFont typeface="Wingdings" pitchFamily="2" charset="2"/>
              <a:buChar char="l"/>
              <a:defRPr/>
            </a:pPr>
            <a:endParaRPr lang="en-US" altLang="zh-TW" sz="2400" dirty="0">
              <a:solidFill>
                <a:srgbClr val="080808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AC632647-D21F-975F-69CB-66C1C795685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13317" name="Slide Number Placeholder 5">
            <a:extLst>
              <a:ext uri="{FF2B5EF4-FFF2-40B4-BE49-F238E27FC236}">
                <a16:creationId xmlns:a16="http://schemas.microsoft.com/office/drawing/2014/main" id="{65C324BF-0DBB-2861-9266-112C647B74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FA86A3EB-5BA9-4C72-96BF-763A91732D24}" type="slidenum">
              <a:rPr kumimoji="0" lang="en-US" altLang="zh-TW" smtClean="0">
                <a:solidFill>
                  <a:srgbClr val="045C75"/>
                </a:solidFill>
              </a:rPr>
              <a:pPr/>
              <a:t>20</a:t>
            </a:fld>
            <a:endParaRPr kumimoji="0" lang="en-US" altLang="zh-TW">
              <a:solidFill>
                <a:srgbClr val="045C75"/>
              </a:solidFill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ED0B2E2C-68C9-3502-D09D-0ADED78ED954}"/>
              </a:ext>
            </a:extLst>
          </p:cNvPr>
          <p:cNvSpPr txBox="1"/>
          <p:nvPr/>
        </p:nvSpPr>
        <p:spPr>
          <a:xfrm>
            <a:off x="3962400" y="2133600"/>
            <a:ext cx="4846981" cy="4370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Next Slide)</a:t>
            </a:r>
            <a:endParaRPr lang="zh-TW" altLang="zh-TW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-EX: When compared to the abridged life table, the life expectancy from the 12 cases in </a:t>
            </a: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Taipei City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differed by an average of about </a:t>
            </a: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0.1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years.</a:t>
            </a:r>
          </a:p>
          <a:p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smaller the population size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more likely LE0 will be </a:t>
            </a: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overestimated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differences among </a:t>
            </a: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various cases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calculating LE0 </a:t>
            </a: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not much difference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zh-TW" altLang="en-US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2496F625-626C-4C49-A184-710F50325D66}"/>
              </a:ext>
            </a:extLst>
          </p:cNvPr>
          <p:cNvSpPr txBox="1"/>
          <p:nvPr/>
        </p:nvSpPr>
        <p:spPr>
          <a:xfrm>
            <a:off x="31422" y="574045"/>
            <a:ext cx="880938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25196" indent="-342900" eaLnBrk="1" fontAlgn="auto" hangingPunct="1">
              <a:spcAft>
                <a:spcPts val="0"/>
              </a:spcAft>
              <a:buClrTx/>
              <a:buFont typeface="Wingdings" panose="05000000000000000000" pitchFamily="2" charset="2"/>
              <a:buChar char="l"/>
              <a:defRPr/>
            </a:pP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used </a:t>
            </a:r>
            <a:r>
              <a:rPr lang="en-US" altLang="zh-TW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 data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Taiwan’s counties and cities to recalculate LE0 </a:t>
            </a:r>
            <a:r>
              <a:rPr lang="en-US" altLang="zh-TW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under 12 cases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which take into </a:t>
            </a:r>
            <a:r>
              <a:rPr lang="en-US" altLang="zh-TW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account the effects of differences in the youngest and oldest age groups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as well as </a:t>
            </a:r>
            <a:r>
              <a:rPr lang="en-US" altLang="zh-TW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occurrence of zero deaths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several age groups.</a:t>
            </a:r>
            <a:endParaRPr lang="en-US" altLang="zh-TW" sz="2000" dirty="0">
              <a:solidFill>
                <a:srgbClr val="080808"/>
              </a:solidFill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91826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674B3C-991F-3049-02C5-7772D0FAE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9258884-85F1-9A8D-5937-2D584A6F870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12293" name="投影片編號版面配置區 5">
            <a:extLst>
              <a:ext uri="{FF2B5EF4-FFF2-40B4-BE49-F238E27FC236}">
                <a16:creationId xmlns:a16="http://schemas.microsoft.com/office/drawing/2014/main" id="{A69B9C64-7862-C940-F407-D1B641705E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91320FA7-E2E1-437E-967B-F649EA97E051}" type="slidenum">
              <a:rPr kumimoji="0" lang="en-US" altLang="zh-TW" smtClean="0">
                <a:solidFill>
                  <a:srgbClr val="045C75"/>
                </a:solidFill>
              </a:rPr>
              <a:pPr/>
              <a:t>21</a:t>
            </a:fld>
            <a:endParaRPr kumimoji="0" lang="en-US" altLang="zh-TW">
              <a:solidFill>
                <a:srgbClr val="045C75"/>
              </a:solidFill>
            </a:endParaRPr>
          </a:p>
        </p:txBody>
      </p:sp>
      <p:graphicFrame>
        <p:nvGraphicFramePr>
          <p:cNvPr id="2" name="圖表 1">
            <a:extLst>
              <a:ext uri="{FF2B5EF4-FFF2-40B4-BE49-F238E27FC236}">
                <a16:creationId xmlns:a16="http://schemas.microsoft.com/office/drawing/2014/main" id="{30320B56-3688-40C4-28CB-13FA59C686C0}"/>
              </a:ext>
            </a:extLst>
          </p:cNvPr>
          <p:cNvGraphicFramePr>
            <a:graphicFrameLocks/>
          </p:cNvGraphicFramePr>
          <p:nvPr/>
        </p:nvGraphicFramePr>
        <p:xfrm>
          <a:off x="2519361" y="4495800"/>
          <a:ext cx="4953000" cy="2369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0184AF00-C77D-452A-BCF8-2F8DC79F55A3}"/>
              </a:ext>
            </a:extLst>
          </p:cNvPr>
          <p:cNvGraphicFramePr>
            <a:graphicFrameLocks noGrp="1"/>
          </p:cNvGraphicFramePr>
          <p:nvPr/>
        </p:nvGraphicFramePr>
        <p:xfrm>
          <a:off x="304800" y="76200"/>
          <a:ext cx="8766180" cy="43456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3428">
                  <a:extLst>
                    <a:ext uri="{9D8B030D-6E8A-4147-A177-3AD203B41FA5}">
                      <a16:colId xmlns:a16="http://schemas.microsoft.com/office/drawing/2014/main" val="3792102280"/>
                    </a:ext>
                  </a:extLst>
                </a:gridCol>
                <a:gridCol w="654396">
                  <a:extLst>
                    <a:ext uri="{9D8B030D-6E8A-4147-A177-3AD203B41FA5}">
                      <a16:colId xmlns:a16="http://schemas.microsoft.com/office/drawing/2014/main" val="3059697922"/>
                    </a:ext>
                  </a:extLst>
                </a:gridCol>
                <a:gridCol w="654396">
                  <a:extLst>
                    <a:ext uri="{9D8B030D-6E8A-4147-A177-3AD203B41FA5}">
                      <a16:colId xmlns:a16="http://schemas.microsoft.com/office/drawing/2014/main" val="3584115144"/>
                    </a:ext>
                  </a:extLst>
                </a:gridCol>
                <a:gridCol w="654396">
                  <a:extLst>
                    <a:ext uri="{9D8B030D-6E8A-4147-A177-3AD203B41FA5}">
                      <a16:colId xmlns:a16="http://schemas.microsoft.com/office/drawing/2014/main" val="3144437016"/>
                    </a:ext>
                  </a:extLst>
                </a:gridCol>
                <a:gridCol w="654396">
                  <a:extLst>
                    <a:ext uri="{9D8B030D-6E8A-4147-A177-3AD203B41FA5}">
                      <a16:colId xmlns:a16="http://schemas.microsoft.com/office/drawing/2014/main" val="2993462069"/>
                    </a:ext>
                  </a:extLst>
                </a:gridCol>
                <a:gridCol w="654396">
                  <a:extLst>
                    <a:ext uri="{9D8B030D-6E8A-4147-A177-3AD203B41FA5}">
                      <a16:colId xmlns:a16="http://schemas.microsoft.com/office/drawing/2014/main" val="2488527724"/>
                    </a:ext>
                  </a:extLst>
                </a:gridCol>
                <a:gridCol w="654396">
                  <a:extLst>
                    <a:ext uri="{9D8B030D-6E8A-4147-A177-3AD203B41FA5}">
                      <a16:colId xmlns:a16="http://schemas.microsoft.com/office/drawing/2014/main" val="367958165"/>
                    </a:ext>
                  </a:extLst>
                </a:gridCol>
                <a:gridCol w="654396">
                  <a:extLst>
                    <a:ext uri="{9D8B030D-6E8A-4147-A177-3AD203B41FA5}">
                      <a16:colId xmlns:a16="http://schemas.microsoft.com/office/drawing/2014/main" val="2005849790"/>
                    </a:ext>
                  </a:extLst>
                </a:gridCol>
                <a:gridCol w="654396">
                  <a:extLst>
                    <a:ext uri="{9D8B030D-6E8A-4147-A177-3AD203B41FA5}">
                      <a16:colId xmlns:a16="http://schemas.microsoft.com/office/drawing/2014/main" val="11914505"/>
                    </a:ext>
                  </a:extLst>
                </a:gridCol>
                <a:gridCol w="654396">
                  <a:extLst>
                    <a:ext uri="{9D8B030D-6E8A-4147-A177-3AD203B41FA5}">
                      <a16:colId xmlns:a16="http://schemas.microsoft.com/office/drawing/2014/main" val="386695119"/>
                    </a:ext>
                  </a:extLst>
                </a:gridCol>
                <a:gridCol w="654396">
                  <a:extLst>
                    <a:ext uri="{9D8B030D-6E8A-4147-A177-3AD203B41FA5}">
                      <a16:colId xmlns:a16="http://schemas.microsoft.com/office/drawing/2014/main" val="2599617908"/>
                    </a:ext>
                  </a:extLst>
                </a:gridCol>
                <a:gridCol w="654396">
                  <a:extLst>
                    <a:ext uri="{9D8B030D-6E8A-4147-A177-3AD203B41FA5}">
                      <a16:colId xmlns:a16="http://schemas.microsoft.com/office/drawing/2014/main" val="2599446986"/>
                    </a:ext>
                  </a:extLst>
                </a:gridCol>
                <a:gridCol w="654396">
                  <a:extLst>
                    <a:ext uri="{9D8B030D-6E8A-4147-A177-3AD203B41FA5}">
                      <a16:colId xmlns:a16="http://schemas.microsoft.com/office/drawing/2014/main" val="2898155528"/>
                    </a:ext>
                  </a:extLst>
                </a:gridCol>
              </a:tblGrid>
              <a:tr h="56682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case 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case 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case 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case 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case 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case 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case 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case 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case 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case 10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case 11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case 12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589413"/>
                  </a:ext>
                </a:extLst>
              </a:tr>
              <a:tr h="18894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TPE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0.16 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0.22 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-0.03 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 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0.12 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-0.06 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0.19 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 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-0.03 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0.16 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 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0.20 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5617652"/>
                  </a:ext>
                </a:extLst>
              </a:tr>
              <a:tr h="18894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NTPE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0.28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0.33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0.15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0.20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0.33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0.18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0.34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0.20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0.15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0.28 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0.23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0.37 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0438726"/>
                  </a:ext>
                </a:extLst>
              </a:tr>
              <a:tr h="18894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TYN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0.24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0.26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0.10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0.11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-0.02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0.19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0.05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0.10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0.24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0.12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0.26 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29578"/>
                  </a:ext>
                </a:extLst>
              </a:tr>
              <a:tr h="18894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TXG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0.31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0.36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0.16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0.21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0.34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0.16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0.32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0.17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0.16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0.31 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0.22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0.37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6137735"/>
                  </a:ext>
                </a:extLst>
              </a:tr>
              <a:tr h="18894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TNN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0.17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0.22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0.08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0.26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0.06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0.17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0.03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0.17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0.11 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0.24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503219"/>
                  </a:ext>
                </a:extLst>
              </a:tr>
              <a:tr h="18894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0.20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0.25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0.09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0.15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0.20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0.09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0.25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0.15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0.09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0.20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0.18 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0.29 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269333"/>
                  </a:ext>
                </a:extLst>
              </a:tr>
              <a:tr h="18894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Yilan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0.40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0.40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0.26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0.27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0.41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0.23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0.32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0.19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0.27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0.41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0.30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0.43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6506731"/>
                  </a:ext>
                </a:extLst>
              </a:tr>
              <a:tr h="18894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Xinzhu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0.43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0.48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0.27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0.33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0.52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0.27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0.47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0.31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0.27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0.42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0.35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0.51 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3198445"/>
                  </a:ext>
                </a:extLst>
              </a:tr>
              <a:tr h="18894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Miaoli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0.31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0.35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0.13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0.17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0.40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0.09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0.25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0.07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0.13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0.31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0.20 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0.38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915249"/>
                  </a:ext>
                </a:extLst>
              </a:tr>
              <a:tr h="18894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Zhanghua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0.29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0.29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0.16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0.16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0.41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0.13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0.22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0.08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0.16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0.29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0.17 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0.31 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3287057"/>
                  </a:ext>
                </a:extLst>
              </a:tr>
              <a:tr h="18894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Nantou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0.42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0.44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0.30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0.32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0.45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0.28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0.35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0.23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0.31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0.42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0.38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0.49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1146989"/>
                  </a:ext>
                </a:extLst>
              </a:tr>
              <a:tr h="18894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Yunlin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0.16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0.20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0.09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0.25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0.09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0.11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-0.01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0.15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0.13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0.25 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0984295"/>
                  </a:ext>
                </a:extLst>
              </a:tr>
              <a:tr h="18894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Chiayi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0.36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0.40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0.21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0.24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0.43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0.15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0.23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0.08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0.22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0.37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0.29 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0.44 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7544165"/>
                  </a:ext>
                </a:extLst>
              </a:tr>
              <a:tr h="18894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Pingtung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0.16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0.22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0.08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0.14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0.21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0.08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0.11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0.03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0.07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0.16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0.20 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0.28 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769709"/>
                  </a:ext>
                </a:extLst>
              </a:tr>
              <a:tr h="18894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Taitung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0.54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0.58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0.53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0.57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0.48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0.54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0.64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0.62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0.54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0.56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0.64 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0.66 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1652187"/>
                  </a:ext>
                </a:extLst>
              </a:tr>
              <a:tr h="18894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Hualian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-0.22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-0.13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-0.21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-0.12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-0.34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-0.21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-0.09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-0.08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-0.21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-0.22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-0.04 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-0.05 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1928410"/>
                  </a:ext>
                </a:extLst>
              </a:tr>
              <a:tr h="18894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Penghu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0.95 </a:t>
                      </a:r>
                      <a:endParaRPr lang="en-US" altLang="zh-TW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0.95 </a:t>
                      </a:r>
                      <a:endParaRPr lang="en-US" altLang="zh-TW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0.74 </a:t>
                      </a:r>
                      <a:endParaRPr lang="en-US" altLang="zh-TW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0.74 </a:t>
                      </a:r>
                      <a:endParaRPr lang="en-US" altLang="zh-TW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0.93 </a:t>
                      </a:r>
                      <a:endParaRPr lang="en-US" altLang="zh-TW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0.60 </a:t>
                      </a:r>
                      <a:endParaRPr lang="en-US" altLang="zh-TW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0.99 </a:t>
                      </a:r>
                      <a:endParaRPr lang="en-US" altLang="zh-TW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0.78 </a:t>
                      </a:r>
                      <a:endParaRPr lang="en-US" altLang="zh-TW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0.74 </a:t>
                      </a:r>
                      <a:endParaRPr lang="en-US" altLang="zh-TW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0.94 </a:t>
                      </a:r>
                      <a:endParaRPr lang="en-US" altLang="zh-TW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0.70 </a:t>
                      </a:r>
                      <a:endParaRPr lang="en-US" altLang="zh-TW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0.91 </a:t>
                      </a:r>
                      <a:endParaRPr lang="en-US" altLang="zh-TW" sz="11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2012426"/>
                  </a:ext>
                </a:extLst>
              </a:tr>
              <a:tr h="18894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Jilongcity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0.06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0.05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-0.08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-0.10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0.05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0.03 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-0.01 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 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0.09 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0.11 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6161795"/>
                  </a:ext>
                </a:extLst>
              </a:tr>
              <a:tr h="18894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Xinzhucity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0.29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0.35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0.24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0.30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0.18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0.22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0.36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0.31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0.25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0.29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0.33 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0.38 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3115830"/>
                  </a:ext>
                </a:extLst>
              </a:tr>
              <a:tr h="18894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Chiayicity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0.37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0.40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0.25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0.29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0.37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0.24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0.38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0.27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0.27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0.37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0.35 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0.46 </a:t>
                      </a:r>
                      <a:endParaRPr lang="en-US" altLang="zh-TW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91424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3638787"/>
      </p:ext>
    </p:extLst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BFD78-0037-E74B-2B61-BAAA67794E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016AD20A-D4D7-B481-A8D0-317184107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400" y="2945921"/>
            <a:ext cx="4838700" cy="506270"/>
          </a:xfrm>
        </p:spPr>
        <p:txBody>
          <a:bodyPr>
            <a:noAutofit/>
          </a:bodyPr>
          <a:lstStyle/>
          <a:p>
            <a:pPr marL="82296" algn="ctr" eaLnBrk="1" fontAlgn="auto" hangingPunct="1">
              <a:spcAft>
                <a:spcPts val="0"/>
              </a:spcAft>
              <a:buClrTx/>
              <a:defRPr/>
            </a:pPr>
            <a:r>
              <a:rPr lang="en-US" altLang="zh-TW" sz="3600" dirty="0">
                <a:solidFill>
                  <a:srgbClr val="0000CC"/>
                </a:solidFill>
                <a:latin typeface="Times New Roman" pitchFamily="18" charset="0"/>
                <a:ea typeface="標楷體" pitchFamily="65" charset="-120"/>
              </a:rPr>
              <a:t>Simulation</a:t>
            </a:r>
          </a:p>
        </p:txBody>
      </p:sp>
      <p:sp>
        <p:nvSpPr>
          <p:cNvPr id="6" name="日期版面配置區 3">
            <a:extLst>
              <a:ext uri="{FF2B5EF4-FFF2-40B4-BE49-F238E27FC236}">
                <a16:creationId xmlns:a16="http://schemas.microsoft.com/office/drawing/2014/main" id="{C65C4416-2607-B86F-EB8C-5308B2298A7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18436" name="投影片編號版面配置區 5">
            <a:extLst>
              <a:ext uri="{FF2B5EF4-FFF2-40B4-BE49-F238E27FC236}">
                <a16:creationId xmlns:a16="http://schemas.microsoft.com/office/drawing/2014/main" id="{BC699125-9044-D492-80E0-CAE4AE71EF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745DFAAA-8638-4C37-94D1-987736A5B27E}" type="slidenum">
              <a:rPr kumimoji="0" lang="en-US" altLang="zh-TW" smtClean="0">
                <a:solidFill>
                  <a:srgbClr val="045C75"/>
                </a:solidFill>
              </a:rPr>
              <a:pPr/>
              <a:t>22</a:t>
            </a:fld>
            <a:endParaRPr kumimoji="0" lang="en-US" altLang="zh-TW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413606"/>
      </p:ext>
    </p:extLst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38D050-926A-CD4E-6BC4-C5B15337B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81630CE-0FB7-9A22-F595-33D4CB063E8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12293" name="投影片編號版面配置區 5">
            <a:extLst>
              <a:ext uri="{FF2B5EF4-FFF2-40B4-BE49-F238E27FC236}">
                <a16:creationId xmlns:a16="http://schemas.microsoft.com/office/drawing/2014/main" id="{0A2FB357-BFE3-7E65-35AA-38895DFEF8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91320FA7-E2E1-437E-967B-F649EA97E051}" type="slidenum">
              <a:rPr kumimoji="0" lang="en-US" altLang="zh-TW" smtClean="0">
                <a:solidFill>
                  <a:srgbClr val="045C75"/>
                </a:solidFill>
              </a:rPr>
              <a:pPr/>
              <a:t>23</a:t>
            </a:fld>
            <a:endParaRPr kumimoji="0" lang="en-US" altLang="zh-TW">
              <a:solidFill>
                <a:srgbClr val="045C75"/>
              </a:solidFill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FC8E4FBD-0798-481C-FE10-900330B3C71E}"/>
              </a:ext>
            </a:extLst>
          </p:cNvPr>
          <p:cNvSpPr txBox="1"/>
          <p:nvPr/>
        </p:nvSpPr>
        <p:spPr>
          <a:xfrm>
            <a:off x="73025" y="594790"/>
            <a:ext cx="8631974" cy="6444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2296" eaLnBrk="1" fontAlgn="auto" hangingPunct="1">
              <a:spcAft>
                <a:spcPts val="0"/>
              </a:spcAft>
              <a:buClrTx/>
              <a:defRPr/>
            </a:pPr>
            <a:r>
              <a:rPr lang="en-US" altLang="zh-TW" sz="2400" dirty="0">
                <a:solidFill>
                  <a:srgbClr val="0000CC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1.We calculate LE0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</a:t>
            </a: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five-year age groups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 table, ranging from age 0 to 85+ (i.e., 0,1-4, 5-9, 10-14, … , 85+, total 19 groups). </a:t>
            </a:r>
          </a:p>
          <a:p>
            <a:pPr marL="82296" eaLnBrk="1" fontAlgn="auto" hangingPunct="1">
              <a:spcAft>
                <a:spcPts val="0"/>
              </a:spcAft>
              <a:buClrTx/>
              <a:defRPr/>
            </a:pPr>
            <a:r>
              <a:rPr lang="en-US" altLang="zh-TW" sz="2400" dirty="0">
                <a:solidFill>
                  <a:srgbClr val="0000CC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2.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considered different population sizes (</a:t>
            </a: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1,000; 2,000; 3,000; 4,000; 5,000; 100,000; 200,000; 300,000; 500,000; and 1,000,000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and simulated the random number of deaths using a </a:t>
            </a: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Poisson distribution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Each simulation consisted of </a:t>
            </a: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1,000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repetitions.</a:t>
            </a:r>
          </a:p>
          <a:p>
            <a:pPr marL="82296" eaLnBrk="1" fontAlgn="auto" hangingPunct="1">
              <a:spcAft>
                <a:spcPts val="0"/>
              </a:spcAft>
              <a:buClrTx/>
              <a:defRPr/>
            </a:pPr>
            <a:r>
              <a:rPr lang="en-US" altLang="zh-TW" sz="2400" dirty="0">
                <a:solidFill>
                  <a:srgbClr val="0000CC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3.Reference populations:</a:t>
            </a:r>
          </a:p>
          <a:p>
            <a:pPr marL="425196" indent="-342900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applied the K-means clustering method to the SMR index and divided the 368 townships into three groups.</a:t>
            </a:r>
            <a:endParaRPr lang="en-US" altLang="zh-TW" sz="2400" dirty="0">
              <a:solidFill>
                <a:srgbClr val="0000CC"/>
              </a:solidFill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  <a:p>
            <a:pPr marL="425196" indent="-342900" eaLnBrk="1" fontAlgn="auto" hangingPunct="1">
              <a:spcAft>
                <a:spcPts val="0"/>
              </a:spcAft>
              <a:buClrTx/>
              <a:buFont typeface="Wingdings" panose="05000000000000000000" pitchFamily="2" charset="2"/>
              <a:buChar char="Ø"/>
              <a:defRPr/>
            </a:pPr>
            <a:r>
              <a:rPr lang="en-US" altLang="zh-TW" sz="2400" dirty="0"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Suppose that the male mortality rates and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population structure</a:t>
            </a:r>
            <a:r>
              <a:rPr lang="en-US" altLang="zh-TW" sz="2400" dirty="0"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 follow 2009-2018:</a:t>
            </a:r>
          </a:p>
          <a:p>
            <a:pPr marL="82296" eaLnBrk="1" fontAlgn="auto" hangingPunct="1">
              <a:spcAft>
                <a:spcPts val="0"/>
              </a:spcAft>
              <a:buClrTx/>
              <a:defRPr/>
            </a:pPr>
            <a:r>
              <a:rPr lang="en-US" altLang="zh-TW" sz="2400" dirty="0">
                <a:solidFill>
                  <a:srgbClr val="0000CC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1). </a:t>
            </a: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Taiwan Population </a:t>
            </a:r>
            <a:r>
              <a:rPr lang="en-US" altLang="zh-TW" sz="2400" dirty="0">
                <a:solidFill>
                  <a:srgbClr val="0000CC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(368 Counties: Population over 11,672K)</a:t>
            </a:r>
          </a:p>
          <a:p>
            <a:pPr marL="82296" eaLnBrk="1" fontAlgn="auto" hangingPunct="1">
              <a:spcAft>
                <a:spcPts val="0"/>
              </a:spcAft>
              <a:buClrTx/>
              <a:defRPr/>
            </a:pPr>
            <a:r>
              <a:rPr lang="en-US" altLang="zh-TW" sz="2400" dirty="0">
                <a:solidFill>
                  <a:srgbClr val="0000CC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2). Group1: </a:t>
            </a: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Mountainous and Remote Areas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(27 townships : about 94K)</a:t>
            </a:r>
          </a:p>
          <a:p>
            <a:pPr marL="82296" eaLnBrk="1" fontAlgn="auto" hangingPunct="1">
              <a:spcAft>
                <a:spcPts val="0"/>
              </a:spcAft>
              <a:defRPr/>
            </a:pPr>
            <a:r>
              <a:rPr lang="en-US" altLang="zh-TW" sz="2400" dirty="0">
                <a:solidFill>
                  <a:srgbClr val="0000CC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3). Group2: </a:t>
            </a: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Metropolitan Areas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(191 townships : about 9,241K)</a:t>
            </a:r>
          </a:p>
          <a:p>
            <a:pPr marL="82296" eaLnBrk="1" fontAlgn="auto" hangingPunct="1">
              <a:spcAft>
                <a:spcPts val="0"/>
              </a:spcAft>
              <a:defRPr/>
            </a:pPr>
            <a:r>
              <a:rPr lang="en-US" altLang="zh-TW" sz="2400" dirty="0">
                <a:solidFill>
                  <a:srgbClr val="0000CC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</a:rPr>
              <a:t>4). Group3: </a:t>
            </a: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Non-Metropolitan Area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(150 townships : about 2,262K)</a:t>
            </a:r>
          </a:p>
          <a:p>
            <a:pPr eaLnBrk="1" hangingPunct="1">
              <a:spcBef>
                <a:spcPct val="20000"/>
              </a:spcBef>
              <a:buClr>
                <a:schemeClr val="tx1"/>
              </a:buClr>
              <a:buSzPct val="90000"/>
            </a:pPr>
            <a:endParaRPr lang="en-US" altLang="zh-TW" sz="2400" dirty="0">
              <a:latin typeface="Times New Roman"/>
              <a:ea typeface="標楷體"/>
              <a:cs typeface="Times New Roman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F8388335-4AD4-CE6A-F0A4-A0957E09A0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28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D96C0E3E-CB72-A204-6F17-48E13644CA72}"/>
              </a:ext>
            </a:extLst>
          </p:cNvPr>
          <p:cNvSpPr txBox="1"/>
          <p:nvPr/>
        </p:nvSpPr>
        <p:spPr>
          <a:xfrm>
            <a:off x="152400" y="59703"/>
            <a:ext cx="5791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9496" indent="-457200" eaLnBrk="1" fontAlgn="auto" hangingPunct="1">
              <a:spcAft>
                <a:spcPts val="0"/>
              </a:spcAft>
              <a:buClrTx/>
              <a:buFont typeface="Wingdings" panose="05000000000000000000" pitchFamily="2" charset="2"/>
              <a:buChar char="l"/>
              <a:defRPr/>
            </a:pPr>
            <a:r>
              <a:rPr lang="en-US" altLang="zh-TW" sz="2800" dirty="0">
                <a:solidFill>
                  <a:srgbClr val="0000CC"/>
                </a:solidFill>
                <a:latin typeface="Times New Roman" pitchFamily="18" charset="0"/>
                <a:ea typeface="標楷體" pitchFamily="65" charset="-120"/>
              </a:rPr>
              <a:t>Simulation Assumptions</a:t>
            </a:r>
          </a:p>
        </p:txBody>
      </p:sp>
    </p:spTree>
    <p:extLst>
      <p:ext uri="{BB962C8B-B14F-4D97-AF65-F5344CB8AC3E}">
        <p14:creationId xmlns:p14="http://schemas.microsoft.com/office/powerpoint/2010/main" val="4001688260"/>
      </p:ext>
    </p:extLst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63E8AB-CF48-8425-CC34-FD21840CBA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914BC7C-4B07-7B88-794A-FD562EAEFC2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12293" name="投影片編號版面配置區 5">
            <a:extLst>
              <a:ext uri="{FF2B5EF4-FFF2-40B4-BE49-F238E27FC236}">
                <a16:creationId xmlns:a16="http://schemas.microsoft.com/office/drawing/2014/main" id="{2E2D0757-5332-D31D-890B-032DDD30350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91320FA7-E2E1-437E-967B-F649EA97E051}" type="slidenum">
              <a:rPr kumimoji="0" lang="en-US" altLang="zh-TW" smtClean="0">
                <a:solidFill>
                  <a:srgbClr val="045C75"/>
                </a:solidFill>
              </a:rPr>
              <a:pPr/>
              <a:t>24</a:t>
            </a:fld>
            <a:endParaRPr kumimoji="0" lang="en-US" altLang="zh-TW">
              <a:solidFill>
                <a:srgbClr val="045C75"/>
              </a:solidFill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9B768C6B-F902-E2C7-1D59-D107DC118099}"/>
              </a:ext>
            </a:extLst>
          </p:cNvPr>
          <p:cNvSpPr txBox="1"/>
          <p:nvPr/>
        </p:nvSpPr>
        <p:spPr>
          <a:xfrm>
            <a:off x="283426" y="80913"/>
            <a:ext cx="8631974" cy="7183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2296" eaLnBrk="1" fontAlgn="auto" hangingPunct="1">
              <a:spcAft>
                <a:spcPts val="0"/>
              </a:spcAft>
              <a:defRPr/>
            </a:pPr>
            <a:r>
              <a:rPr lang="en-US" altLang="zh-TW" sz="2400" dirty="0">
                <a:solidFill>
                  <a:srgbClr val="0000CC"/>
                </a:solidFill>
                <a:latin typeface="Times New Roman" pitchFamily="18" charset="0"/>
                <a:ea typeface="標楷體" pitchFamily="65" charset="-120"/>
              </a:rPr>
              <a:t>4. Suppose that there are 7 real scenarios</a:t>
            </a:r>
            <a:r>
              <a:rPr lang="en-US" altLang="zh-TW" sz="2400" dirty="0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</a:rPr>
              <a:t> for the mortality ratio </a:t>
            </a:r>
            <a:r>
              <a:rPr lang="en-US" altLang="zh-TW" dirty="0" err="1">
                <a:solidFill>
                  <a:srgbClr val="000000"/>
                </a:solidFill>
              </a:rPr>
              <a:t>S</a:t>
            </a:r>
            <a:r>
              <a:rPr lang="en-US" altLang="zh-TW" baseline="-25000" dirty="0" err="1">
                <a:solidFill>
                  <a:srgbClr val="000000"/>
                </a:solidFill>
              </a:rPr>
              <a:t>x</a:t>
            </a:r>
            <a:r>
              <a:rPr lang="en-US" altLang="zh-TW" sz="2400" dirty="0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</a:rPr>
              <a:t> between the small and reference populations(                              )</a:t>
            </a:r>
          </a:p>
          <a:p>
            <a:pPr marL="82296" eaLnBrk="1" fontAlgn="auto" hangingPunct="1">
              <a:spcAft>
                <a:spcPts val="0"/>
              </a:spcAft>
              <a:defRPr/>
            </a:pPr>
            <a:r>
              <a:rPr lang="en-US" altLang="zh-TW" sz="24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1) Original : No mortality ratio assumption</a:t>
            </a:r>
            <a:r>
              <a:rPr lang="zh-TW" altLang="en-US" sz="24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 </a:t>
            </a:r>
            <a:r>
              <a:rPr lang="en-US" altLang="zh-TW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zh-TW" sz="2400" baseline="-25000" dirty="0" err="1">
                <a:solidFill>
                  <a:srgbClr val="FF0000"/>
                </a:solidFill>
              </a:rPr>
              <a:t>x</a:t>
            </a:r>
            <a:r>
              <a:rPr lang="zh-TW" altLang="en-US" sz="24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   </a:t>
            </a:r>
            <a:r>
              <a:rPr lang="en-US" altLang="zh-TW" sz="24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=1.</a:t>
            </a:r>
          </a:p>
          <a:p>
            <a:pPr marL="82296" eaLnBrk="1" fontAlgn="auto" hangingPunct="1">
              <a:spcAft>
                <a:spcPts val="0"/>
              </a:spcAft>
              <a:defRPr/>
            </a:pPr>
            <a:r>
              <a:rPr lang="en-US" altLang="zh-TW" sz="24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2) Population: Under 1,000 (3 Twp.)</a:t>
            </a:r>
          </a:p>
          <a:p>
            <a:pPr marL="82296" eaLnBrk="1" fontAlgn="auto" hangingPunct="1">
              <a:spcAft>
                <a:spcPts val="0"/>
              </a:spcAft>
              <a:defRPr/>
            </a:pPr>
            <a:r>
              <a:rPr lang="en-US" altLang="zh-TW" sz="24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3) Population: 1,001-3,000 (6 Twp.)</a:t>
            </a:r>
          </a:p>
          <a:p>
            <a:pPr marL="82296" eaLnBrk="1" fontAlgn="auto" hangingPunct="1">
              <a:spcAft>
                <a:spcPts val="0"/>
              </a:spcAft>
              <a:defRPr/>
            </a:pPr>
            <a:r>
              <a:rPr lang="en-US" altLang="zh-TW" sz="24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4) Population: 3,001-5,000 (3 Twp.)</a:t>
            </a:r>
          </a:p>
          <a:p>
            <a:pPr marL="82296" eaLnBrk="1" fontAlgn="auto" hangingPunct="1">
              <a:spcAft>
                <a:spcPts val="0"/>
              </a:spcAft>
              <a:defRPr/>
            </a:pPr>
            <a:r>
              <a:rPr lang="en-US" altLang="zh-TW" sz="24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5) Population: 5,001-30,000 (8 Twp.)</a:t>
            </a:r>
          </a:p>
          <a:p>
            <a:pPr marL="82296" eaLnBrk="1" fontAlgn="auto" hangingPunct="1">
              <a:spcAft>
                <a:spcPts val="0"/>
              </a:spcAft>
              <a:defRPr/>
            </a:pPr>
            <a:r>
              <a:rPr lang="en-US" altLang="zh-TW" sz="24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6) Population: 30,001-50,000 (2 Twp.)</a:t>
            </a:r>
          </a:p>
          <a:p>
            <a:pPr marL="82296" eaLnBrk="1" fontAlgn="auto" hangingPunct="1">
              <a:spcAft>
                <a:spcPts val="0"/>
              </a:spcAft>
              <a:defRPr/>
            </a:pPr>
            <a:r>
              <a:rPr lang="en-US" altLang="zh-TW" sz="24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7) Population: Over 50,000 (6 Twp.)</a:t>
            </a:r>
          </a:p>
          <a:p>
            <a:pPr marL="82296" eaLnBrk="1" fontAlgn="auto" hangingPunct="1">
              <a:spcAft>
                <a:spcPts val="0"/>
              </a:spcAft>
              <a:defRPr/>
            </a:pPr>
            <a:r>
              <a:rPr lang="en-US" altLang="zh-TW" sz="2400" dirty="0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</a:rPr>
              <a:t>Note:</a:t>
            </a:r>
          </a:p>
          <a:p>
            <a:pPr marL="82296" algn="just" eaLnBrk="1" fontAlgn="auto" hangingPunct="1">
              <a:spcAft>
                <a:spcPts val="0"/>
              </a:spcAft>
              <a:defRPr/>
            </a:pPr>
            <a:r>
              <a:rPr lang="en-US" altLang="zh-TW" sz="2400" dirty="0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</a:rPr>
              <a:t>1.We selected 2 administrative districts from each of the six metropolitan areas, including Taipei City, and one township from each of the remaining counties and cities, yielding a total of </a:t>
            </a:r>
            <a:r>
              <a:rPr lang="en-US" altLang="zh-TW" sz="24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28</a:t>
            </a:r>
            <a:r>
              <a:rPr lang="en-US" altLang="zh-TW" sz="2400" dirty="0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</a:rPr>
              <a:t> township/districts. </a:t>
            </a:r>
          </a:p>
          <a:p>
            <a:pPr marL="82296" algn="just" eaLnBrk="1" fontAlgn="auto" hangingPunct="1">
              <a:spcAft>
                <a:spcPts val="0"/>
              </a:spcAft>
              <a:defRPr/>
            </a:pPr>
            <a:r>
              <a:rPr lang="en-US" altLang="zh-TW" sz="2400" dirty="0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</a:rPr>
              <a:t>2. Four reference population were considered, and the average age-specific mortality rates were calculated for each township district under 7 scenarios. These rates were then compared with those of the reference population.</a:t>
            </a:r>
          </a:p>
          <a:p>
            <a:pPr eaLnBrk="1" hangingPunct="1">
              <a:spcBef>
                <a:spcPct val="20000"/>
              </a:spcBef>
              <a:buClr>
                <a:schemeClr val="tx1"/>
              </a:buClr>
              <a:buSzPct val="90000"/>
            </a:pPr>
            <a:endParaRPr lang="en-US" altLang="zh-TW" sz="2400" dirty="0">
              <a:latin typeface="Times New Roman"/>
              <a:ea typeface="標楷體"/>
              <a:cs typeface="Times New Roman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F018FD40-1C82-D619-CA9D-A37B1AF28D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28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3" name="物件 2">
            <a:extLst>
              <a:ext uri="{FF2B5EF4-FFF2-40B4-BE49-F238E27FC236}">
                <a16:creationId xmlns:a16="http://schemas.microsoft.com/office/drawing/2014/main" id="{D3403115-90E1-A9A2-104F-D6EDCB6FC71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0602950"/>
              </p:ext>
            </p:extLst>
          </p:nvPr>
        </p:nvGraphicFramePr>
        <p:xfrm>
          <a:off x="6019800" y="457200"/>
          <a:ext cx="2303143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698500" imgH="241300" progId="Equation.3">
                  <p:embed/>
                </p:oleObj>
              </mc:Choice>
              <mc:Fallback>
                <p:oleObj r:id="rId2" imgW="698500" imgH="241300" progId="Equation.3">
                  <p:embed/>
                  <p:pic>
                    <p:nvPicPr>
                      <p:cNvPr id="3" name="物件 2">
                        <a:extLst>
                          <a:ext uri="{FF2B5EF4-FFF2-40B4-BE49-F238E27FC236}">
                            <a16:creationId xmlns:a16="http://schemas.microsoft.com/office/drawing/2014/main" id="{672D9AA8-7983-024D-204D-B874169148B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457200"/>
                        <a:ext cx="2303143" cy="4762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70997601"/>
      </p:ext>
    </p:extLst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86846E-0542-1556-8837-C3A016D94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36609F5-09C9-A7C5-71D1-A7874801EE6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12293" name="投影片編號版面配置區 5">
            <a:extLst>
              <a:ext uri="{FF2B5EF4-FFF2-40B4-BE49-F238E27FC236}">
                <a16:creationId xmlns:a16="http://schemas.microsoft.com/office/drawing/2014/main" id="{D4272782-B815-407C-F9C1-9D287C2E4B9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91320FA7-E2E1-437E-967B-F649EA97E051}" type="slidenum">
              <a:rPr kumimoji="0" lang="en-US" altLang="zh-TW" smtClean="0">
                <a:solidFill>
                  <a:srgbClr val="045C75"/>
                </a:solidFill>
              </a:rPr>
              <a:pPr/>
              <a:t>25</a:t>
            </a:fld>
            <a:endParaRPr kumimoji="0" lang="en-US" altLang="zh-TW">
              <a:solidFill>
                <a:srgbClr val="045C75"/>
              </a:solidFill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DE3C860-E091-2FE6-65BB-5CAC1872FC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" y="-48162"/>
            <a:ext cx="8305800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Various scenarios are designed to evaluate the effect of different LE0 calculation.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first scenario indicate that the mortality rates of the small and reference populations is equal.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population less than 5,000 scenario are unstable.</a:t>
            </a:r>
            <a:endParaRPr lang="zh-TW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物件 4">
            <a:extLst>
              <a:ext uri="{FF2B5EF4-FFF2-40B4-BE49-F238E27FC236}">
                <a16:creationId xmlns:a16="http://schemas.microsoft.com/office/drawing/2014/main" id="{D37E3772-2F12-6B40-BDAC-3CD4C4A0C5B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6324384"/>
              </p:ext>
            </p:extLst>
          </p:nvPr>
        </p:nvGraphicFramePr>
        <p:xfrm>
          <a:off x="1066800" y="1661176"/>
          <a:ext cx="6629400" cy="51173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 Sheet" r:id="rId2" imgW="7698180" imgH="5942377" progId="SPLUSGraphSheetFileType">
                  <p:embed/>
                </p:oleObj>
              </mc:Choice>
              <mc:Fallback>
                <p:oleObj name="Graph Sheet" r:id="rId2" imgW="7698180" imgH="5942377" progId="SPLUSGraphSheetFileTyp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66800" y="1661176"/>
                        <a:ext cx="6629400" cy="51173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42122010"/>
      </p:ext>
    </p:extLst>
  </p:cSld>
  <p:clrMapOvr>
    <a:masterClrMapping/>
  </p:clrMapOvr>
  <p:transition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BE3983-017F-E060-A1E9-82D7BAE379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3C6E0B8-38DF-7F6F-15C3-1035FAFA1C6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12293" name="投影片編號版面配置區 5">
            <a:extLst>
              <a:ext uri="{FF2B5EF4-FFF2-40B4-BE49-F238E27FC236}">
                <a16:creationId xmlns:a16="http://schemas.microsoft.com/office/drawing/2014/main" id="{CFDD9490-6F35-5017-204A-4927C3ABE1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91320FA7-E2E1-437E-967B-F649EA97E051}" type="slidenum">
              <a:rPr kumimoji="0" lang="en-US" altLang="zh-TW" smtClean="0">
                <a:solidFill>
                  <a:srgbClr val="045C75"/>
                </a:solidFill>
              </a:rPr>
              <a:pPr/>
              <a:t>26</a:t>
            </a:fld>
            <a:endParaRPr kumimoji="0" lang="en-US" altLang="zh-TW">
              <a:solidFill>
                <a:srgbClr val="045C75"/>
              </a:solidFill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68BA720-4F07-FE49-E681-37CAEBFA92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28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F1BAFE5-DF86-C150-64ED-F40533255B75}"/>
              </a:ext>
            </a:extLst>
          </p:cNvPr>
          <p:cNvSpPr txBox="1"/>
          <p:nvPr/>
        </p:nvSpPr>
        <p:spPr>
          <a:xfrm>
            <a:off x="3581400" y="21210"/>
            <a:ext cx="2971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2296" eaLnBrk="1" fontAlgn="auto" hangingPunct="1">
              <a:spcAft>
                <a:spcPts val="0"/>
              </a:spcAft>
              <a:buClrTx/>
              <a:defRPr/>
            </a:pPr>
            <a:r>
              <a:rPr lang="en-US" altLang="zh-TW" sz="2800" dirty="0">
                <a:solidFill>
                  <a:srgbClr val="0000CC"/>
                </a:solidFill>
                <a:latin typeface="Times New Roman" pitchFamily="18" charset="0"/>
                <a:ea typeface="標楷體" pitchFamily="65" charset="-120"/>
              </a:rPr>
              <a:t>Count of 0 deaths</a:t>
            </a:r>
          </a:p>
        </p:txBody>
      </p:sp>
      <p:graphicFrame>
        <p:nvGraphicFramePr>
          <p:cNvPr id="9" name="物件 8">
            <a:extLst>
              <a:ext uri="{FF2B5EF4-FFF2-40B4-BE49-F238E27FC236}">
                <a16:creationId xmlns:a16="http://schemas.microsoft.com/office/drawing/2014/main" id="{EAE5FE96-3EA4-0112-2A2E-D40074AFA6C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2736607"/>
              </p:ext>
            </p:extLst>
          </p:nvPr>
        </p:nvGraphicFramePr>
        <p:xfrm>
          <a:off x="858223" y="1600200"/>
          <a:ext cx="7697788" cy="5942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 Sheet" r:id="rId2" imgW="7698180" imgH="5942377" progId="SPLUSGraphSheetFileType">
                  <p:embed/>
                </p:oleObj>
              </mc:Choice>
              <mc:Fallback>
                <p:oleObj name="Graph Sheet" r:id="rId2" imgW="7698180" imgH="5942377" progId="SPLUSGraphSheetFileTyp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58223" y="1600200"/>
                        <a:ext cx="7697788" cy="59420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文字方塊 10">
            <a:extLst>
              <a:ext uri="{FF2B5EF4-FFF2-40B4-BE49-F238E27FC236}">
                <a16:creationId xmlns:a16="http://schemas.microsoft.com/office/drawing/2014/main" id="{9865819A-B659-8A7A-123F-770F8AC639D8}"/>
              </a:ext>
            </a:extLst>
          </p:cNvPr>
          <p:cNvSpPr txBox="1"/>
          <p:nvPr/>
        </p:nvSpPr>
        <p:spPr>
          <a:xfrm>
            <a:off x="76200" y="505136"/>
            <a:ext cx="89154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2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Scenario 1: Original: No mortality ratio assumption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Among the </a:t>
            </a:r>
            <a:r>
              <a:rPr lang="zh-TW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 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 groups of the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reference populations, the number of deaths in the age group with 0 is </a:t>
            </a:r>
            <a:r>
              <a:rPr lang="zh-TW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 than 5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zh-TW" alt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population must be more than 10,000.</a:t>
            </a:r>
          </a:p>
        </p:txBody>
      </p:sp>
      <p:sp>
        <p:nvSpPr>
          <p:cNvPr id="12" name="橢圓 11">
            <a:extLst>
              <a:ext uri="{FF2B5EF4-FFF2-40B4-BE49-F238E27FC236}">
                <a16:creationId xmlns:a16="http://schemas.microsoft.com/office/drawing/2014/main" id="{92B2F259-D68C-FAD7-5589-CC0F09D00104}"/>
              </a:ext>
            </a:extLst>
          </p:cNvPr>
          <p:cNvSpPr/>
          <p:nvPr/>
        </p:nvSpPr>
        <p:spPr>
          <a:xfrm>
            <a:off x="2590800" y="3657600"/>
            <a:ext cx="533400" cy="486579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6835235"/>
      </p:ext>
    </p:extLst>
  </p:cSld>
  <p:clrMapOvr>
    <a:masterClrMapping/>
  </p:clrMapOvr>
  <p:transition spd="slow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594B9A-B573-0F0C-30F9-CD98463FE3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BD11162-7531-C2C4-F9A5-15415DF338F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12293" name="投影片編號版面配置區 5">
            <a:extLst>
              <a:ext uri="{FF2B5EF4-FFF2-40B4-BE49-F238E27FC236}">
                <a16:creationId xmlns:a16="http://schemas.microsoft.com/office/drawing/2014/main" id="{553A9299-0550-8C1C-6CEB-92C02A604F1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91320FA7-E2E1-437E-967B-F649EA97E051}" type="slidenum">
              <a:rPr kumimoji="0" lang="en-US" altLang="zh-TW" smtClean="0">
                <a:solidFill>
                  <a:srgbClr val="045C75"/>
                </a:solidFill>
              </a:rPr>
              <a:pPr/>
              <a:t>27</a:t>
            </a:fld>
            <a:endParaRPr kumimoji="0" lang="en-US" altLang="zh-TW">
              <a:solidFill>
                <a:srgbClr val="045C75"/>
              </a:solidFill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F2DBD554-FB9F-FA7D-0894-DFFED883F4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28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A6550DF4-E34B-CE1E-BDDD-90F601D39A6A}"/>
              </a:ext>
            </a:extLst>
          </p:cNvPr>
          <p:cNvSpPr txBox="1"/>
          <p:nvPr/>
        </p:nvSpPr>
        <p:spPr>
          <a:xfrm>
            <a:off x="381000" y="0"/>
            <a:ext cx="868997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Scenario 2: Population: Under 1,000 (3 Twp.)</a:t>
            </a:r>
          </a:p>
          <a:p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Among the 19 age groups of the four reference populations, the number of deaths in the age group </a:t>
            </a:r>
            <a:r>
              <a:rPr lang="zh-TW" alt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0 is less than 5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the population must be more than </a:t>
            </a: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zh-TW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0,000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3" name="物件 2">
            <a:extLst>
              <a:ext uri="{FF2B5EF4-FFF2-40B4-BE49-F238E27FC236}">
                <a16:creationId xmlns:a16="http://schemas.microsoft.com/office/drawing/2014/main" id="{B51473F0-BF49-9AA9-4ACC-D96DE59A7EE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0544825"/>
              </p:ext>
            </p:extLst>
          </p:nvPr>
        </p:nvGraphicFramePr>
        <p:xfrm>
          <a:off x="933053" y="1676400"/>
          <a:ext cx="7277894" cy="56178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 Sheet" r:id="rId2" imgW="7698180" imgH="5942377" progId="SPLUSGraphSheetFileType">
                  <p:embed/>
                </p:oleObj>
              </mc:Choice>
              <mc:Fallback>
                <p:oleObj name="Graph Sheet" r:id="rId2" imgW="7698180" imgH="5942377" progId="SPLUSGraphSheetFileTyp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33053" y="1676400"/>
                        <a:ext cx="7277894" cy="56178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橢圓 4">
            <a:extLst>
              <a:ext uri="{FF2B5EF4-FFF2-40B4-BE49-F238E27FC236}">
                <a16:creationId xmlns:a16="http://schemas.microsoft.com/office/drawing/2014/main" id="{2FD6A7BB-B654-214E-E229-31A8501207F8}"/>
              </a:ext>
            </a:extLst>
          </p:cNvPr>
          <p:cNvSpPr/>
          <p:nvPr/>
        </p:nvSpPr>
        <p:spPr>
          <a:xfrm>
            <a:off x="2819400" y="3878266"/>
            <a:ext cx="304800" cy="334179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3298484"/>
      </p:ext>
    </p:extLst>
  </p:cSld>
  <p:clrMapOvr>
    <a:masterClrMapping/>
  </p:clrMapOvr>
  <p:transition spd="slow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E84D28-49EF-4C98-4168-4B6B087CB5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C36AF40-8DFA-F478-05D0-22AAAA4F374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12293" name="投影片編號版面配置區 5">
            <a:extLst>
              <a:ext uri="{FF2B5EF4-FFF2-40B4-BE49-F238E27FC236}">
                <a16:creationId xmlns:a16="http://schemas.microsoft.com/office/drawing/2014/main" id="{D08DB6AD-E4D0-0FE7-A1E1-122EEBC857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91320FA7-E2E1-437E-967B-F649EA97E051}" type="slidenum">
              <a:rPr kumimoji="0" lang="en-US" altLang="zh-TW" smtClean="0">
                <a:solidFill>
                  <a:srgbClr val="045C75"/>
                </a:solidFill>
              </a:rPr>
              <a:pPr/>
              <a:t>28</a:t>
            </a:fld>
            <a:endParaRPr kumimoji="0" lang="en-US" altLang="zh-TW">
              <a:solidFill>
                <a:srgbClr val="045C75"/>
              </a:solidFill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96E08CA6-EED6-95F4-45C3-75D2C0F384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28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6F463217-8DE9-BCC1-EE50-E102C7FF04DC}"/>
              </a:ext>
            </a:extLst>
          </p:cNvPr>
          <p:cNvSpPr txBox="1"/>
          <p:nvPr/>
        </p:nvSpPr>
        <p:spPr>
          <a:xfrm>
            <a:off x="152401" y="0"/>
            <a:ext cx="835063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Scenario 3: Population: 1,001-3,000 (6 Twp.)</a:t>
            </a:r>
          </a:p>
          <a:p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Among the 19 age groups of the four reference populations, the number of deaths in the age group with </a:t>
            </a:r>
            <a:r>
              <a:rPr lang="zh-TW" alt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is less than 5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the population must be more than </a:t>
            </a: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zh-TW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0,000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3" name="物件 2">
            <a:extLst>
              <a:ext uri="{FF2B5EF4-FFF2-40B4-BE49-F238E27FC236}">
                <a16:creationId xmlns:a16="http://schemas.microsoft.com/office/drawing/2014/main" id="{CB3B186B-9237-880C-7EC6-58E91946F73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5110310"/>
              </p:ext>
            </p:extLst>
          </p:nvPr>
        </p:nvGraphicFramePr>
        <p:xfrm>
          <a:off x="1373367" y="1711279"/>
          <a:ext cx="6667500" cy="51467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 Sheet" r:id="rId2" imgW="7698180" imgH="5942377" progId="SPLUSGraphSheetFileType">
                  <p:embed/>
                </p:oleObj>
              </mc:Choice>
              <mc:Fallback>
                <p:oleObj name="Graph Sheet" r:id="rId2" imgW="7698180" imgH="5942377" progId="SPLUSGraphSheetFileTyp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373367" y="1711279"/>
                        <a:ext cx="6667500" cy="51467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橢圓 4">
            <a:extLst>
              <a:ext uri="{FF2B5EF4-FFF2-40B4-BE49-F238E27FC236}">
                <a16:creationId xmlns:a16="http://schemas.microsoft.com/office/drawing/2014/main" id="{97FCFFFB-59FB-2168-C294-A3B7437C3DEE}"/>
              </a:ext>
            </a:extLst>
          </p:cNvPr>
          <p:cNvSpPr/>
          <p:nvPr/>
        </p:nvSpPr>
        <p:spPr>
          <a:xfrm>
            <a:off x="2895600" y="3657600"/>
            <a:ext cx="304800" cy="334179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9871589"/>
      </p:ext>
    </p:extLst>
  </p:cSld>
  <p:clrMapOvr>
    <a:masterClrMapping/>
  </p:clrMapOvr>
  <p:transition spd="slow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68312-1C72-DFD8-EE00-81BE65A4E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870F0A9-4BE0-E998-79EE-C53E0408879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12293" name="投影片編號版面配置區 5">
            <a:extLst>
              <a:ext uri="{FF2B5EF4-FFF2-40B4-BE49-F238E27FC236}">
                <a16:creationId xmlns:a16="http://schemas.microsoft.com/office/drawing/2014/main" id="{20116F14-F794-7E2C-14C0-F90D63D6D32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91320FA7-E2E1-437E-967B-F649EA97E051}" type="slidenum">
              <a:rPr kumimoji="0" lang="en-US" altLang="zh-TW" smtClean="0">
                <a:solidFill>
                  <a:srgbClr val="045C75"/>
                </a:solidFill>
              </a:rPr>
              <a:pPr/>
              <a:t>29</a:t>
            </a:fld>
            <a:endParaRPr kumimoji="0" lang="en-US" altLang="zh-TW">
              <a:solidFill>
                <a:srgbClr val="045C75"/>
              </a:solidFill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56CDBC79-53D9-79D1-06DE-4AD408DCD6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28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2E91AA71-BFF9-810B-824C-29E1BCCE782C}"/>
              </a:ext>
            </a:extLst>
          </p:cNvPr>
          <p:cNvSpPr txBox="1"/>
          <p:nvPr/>
        </p:nvSpPr>
        <p:spPr>
          <a:xfrm>
            <a:off x="185393" y="135805"/>
            <a:ext cx="857760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Scenario 4: Population: 3,001-5,000 (3 Twp.)</a:t>
            </a:r>
          </a:p>
          <a:p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Among the 19 age groups of the four reference populations, the number of deaths in the age group with </a:t>
            </a:r>
            <a:r>
              <a:rPr lang="zh-TW" alt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is less than 5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the population must be more than </a:t>
            </a: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zh-TW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0,000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3" name="物件 2">
            <a:extLst>
              <a:ext uri="{FF2B5EF4-FFF2-40B4-BE49-F238E27FC236}">
                <a16:creationId xmlns:a16="http://schemas.microsoft.com/office/drawing/2014/main" id="{F893E861-67C0-E37E-998E-92EFC05342F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1601581"/>
              </p:ext>
            </p:extLst>
          </p:nvPr>
        </p:nvGraphicFramePr>
        <p:xfrm>
          <a:off x="1371600" y="1676400"/>
          <a:ext cx="6712686" cy="518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 Sheet" r:id="rId2" imgW="7698180" imgH="5942377" progId="SPLUSGraphSheetFileType">
                  <p:embed/>
                </p:oleObj>
              </mc:Choice>
              <mc:Fallback>
                <p:oleObj name="Graph Sheet" r:id="rId2" imgW="7698180" imgH="5942377" progId="SPLUSGraphSheetFileTyp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371600" y="1676400"/>
                        <a:ext cx="6712686" cy="5181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橢圓 4">
            <a:extLst>
              <a:ext uri="{FF2B5EF4-FFF2-40B4-BE49-F238E27FC236}">
                <a16:creationId xmlns:a16="http://schemas.microsoft.com/office/drawing/2014/main" id="{513B1EE7-66F7-EF61-5EF1-4920972FC787}"/>
              </a:ext>
            </a:extLst>
          </p:cNvPr>
          <p:cNvSpPr/>
          <p:nvPr/>
        </p:nvSpPr>
        <p:spPr>
          <a:xfrm>
            <a:off x="3124200" y="3720829"/>
            <a:ext cx="304800" cy="334179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404157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A53B20-E7BA-A00D-D542-3680EB7D6D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5D67DD72-3387-CEA6-BEF9-8D5832149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8850" y="2590800"/>
            <a:ext cx="4838700" cy="506270"/>
          </a:xfrm>
        </p:spPr>
        <p:txBody>
          <a:bodyPr>
            <a:noAutofit/>
          </a:bodyPr>
          <a:lstStyle/>
          <a:p>
            <a:pPr algn="ctr" eaLnBrk="1" hangingPunct="1">
              <a:buClr>
                <a:srgbClr val="0000CC"/>
              </a:buClr>
              <a:defRPr/>
            </a:pPr>
            <a:r>
              <a:rPr lang="en-US" altLang="zh-TW" sz="3600" dirty="0">
                <a:solidFill>
                  <a:srgbClr val="0000CC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Motivation</a:t>
            </a:r>
          </a:p>
        </p:txBody>
      </p:sp>
      <p:sp>
        <p:nvSpPr>
          <p:cNvPr id="6" name="日期版面配置區 3">
            <a:extLst>
              <a:ext uri="{FF2B5EF4-FFF2-40B4-BE49-F238E27FC236}">
                <a16:creationId xmlns:a16="http://schemas.microsoft.com/office/drawing/2014/main" id="{6C620434-8C3D-C336-1789-6C7DFC93958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18436" name="投影片編號版面配置區 5">
            <a:extLst>
              <a:ext uri="{FF2B5EF4-FFF2-40B4-BE49-F238E27FC236}">
                <a16:creationId xmlns:a16="http://schemas.microsoft.com/office/drawing/2014/main" id="{48D6C7A4-8EBA-4540-85AC-8B97BFC9FA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745DFAAA-8638-4C37-94D1-987736A5B27E}" type="slidenum">
              <a:rPr kumimoji="0" lang="en-US" altLang="zh-TW" smtClean="0">
                <a:solidFill>
                  <a:srgbClr val="045C75"/>
                </a:solidFill>
              </a:rPr>
              <a:pPr/>
              <a:t>3</a:t>
            </a:fld>
            <a:endParaRPr kumimoji="0" lang="en-US" altLang="zh-TW">
              <a:solidFill>
                <a:srgbClr val="045C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333909"/>
      </p:ext>
    </p:extLst>
  </p:cSld>
  <p:clrMapOvr>
    <a:masterClrMapping/>
  </p:clrMapOvr>
  <p:transition spd="slow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ADC1D3-30C4-132F-A30C-0B9FD807BB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45A35AB-E9D1-0E41-C24A-C70CEB75053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12293" name="投影片編號版面配置區 5">
            <a:extLst>
              <a:ext uri="{FF2B5EF4-FFF2-40B4-BE49-F238E27FC236}">
                <a16:creationId xmlns:a16="http://schemas.microsoft.com/office/drawing/2014/main" id="{C4AA4D06-4B40-7FEC-F8B5-73765D9FFAC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91320FA7-E2E1-437E-967B-F649EA97E051}" type="slidenum">
              <a:rPr kumimoji="0" lang="en-US" altLang="zh-TW" smtClean="0">
                <a:solidFill>
                  <a:srgbClr val="045C75"/>
                </a:solidFill>
              </a:rPr>
              <a:pPr/>
              <a:t>30</a:t>
            </a:fld>
            <a:endParaRPr kumimoji="0" lang="en-US" altLang="zh-TW">
              <a:solidFill>
                <a:srgbClr val="045C75"/>
              </a:solidFill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74913E48-7AE3-E22C-9930-CF38C6DA81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28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2200CF63-99F9-C996-2E6B-93463FF55888}"/>
              </a:ext>
            </a:extLst>
          </p:cNvPr>
          <p:cNvSpPr txBox="1"/>
          <p:nvPr/>
        </p:nvSpPr>
        <p:spPr>
          <a:xfrm>
            <a:off x="457200" y="190944"/>
            <a:ext cx="8382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Scenario 5: Population: 5,001-30,000 (8 Twp.)</a:t>
            </a:r>
          </a:p>
          <a:p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Among the 19 age groups of the four reference populations, the number of deaths in the age group with 0 is less than 5, and the population must be more than </a:t>
            </a: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zh-TW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0,000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3" name="物件 2">
            <a:extLst>
              <a:ext uri="{FF2B5EF4-FFF2-40B4-BE49-F238E27FC236}">
                <a16:creationId xmlns:a16="http://schemas.microsoft.com/office/drawing/2014/main" id="{5D53C724-F859-82C9-12A6-8A4A6D0A00E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0061888"/>
              </p:ext>
            </p:extLst>
          </p:nvPr>
        </p:nvGraphicFramePr>
        <p:xfrm>
          <a:off x="1447800" y="1635079"/>
          <a:ext cx="6667500" cy="51467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 Sheet" r:id="rId2" imgW="7698180" imgH="5942377" progId="SPLUSGraphSheetFileType">
                  <p:embed/>
                </p:oleObj>
              </mc:Choice>
              <mc:Fallback>
                <p:oleObj name="Graph Sheet" r:id="rId2" imgW="7698180" imgH="5942377" progId="SPLUSGraphSheetFileTyp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447800" y="1635079"/>
                        <a:ext cx="6667500" cy="51467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橢圓 4">
            <a:extLst>
              <a:ext uri="{FF2B5EF4-FFF2-40B4-BE49-F238E27FC236}">
                <a16:creationId xmlns:a16="http://schemas.microsoft.com/office/drawing/2014/main" id="{A8B9C944-A71A-69E9-8C58-5C7246185B23}"/>
              </a:ext>
            </a:extLst>
          </p:cNvPr>
          <p:cNvSpPr/>
          <p:nvPr/>
        </p:nvSpPr>
        <p:spPr>
          <a:xfrm>
            <a:off x="3200400" y="3698897"/>
            <a:ext cx="304800" cy="334179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3193345"/>
      </p:ext>
    </p:extLst>
  </p:cSld>
  <p:clrMapOvr>
    <a:masterClrMapping/>
  </p:clrMapOvr>
  <p:transition spd="slow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C7C28A-FF5E-4410-E48A-6E9578EC2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3C11CE1-FC4A-ABDA-F65B-42922D9DFBC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12293" name="投影片編號版面配置區 5">
            <a:extLst>
              <a:ext uri="{FF2B5EF4-FFF2-40B4-BE49-F238E27FC236}">
                <a16:creationId xmlns:a16="http://schemas.microsoft.com/office/drawing/2014/main" id="{8B8DD86C-F227-DA06-61F0-14BBC0D25C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91320FA7-E2E1-437E-967B-F649EA97E051}" type="slidenum">
              <a:rPr kumimoji="0" lang="en-US" altLang="zh-TW" smtClean="0">
                <a:solidFill>
                  <a:srgbClr val="045C75"/>
                </a:solidFill>
              </a:rPr>
              <a:pPr/>
              <a:t>31</a:t>
            </a:fld>
            <a:endParaRPr kumimoji="0" lang="en-US" altLang="zh-TW">
              <a:solidFill>
                <a:srgbClr val="045C75"/>
              </a:solidFill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0568A669-90A7-C032-75B4-0E74B8A9A4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28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44C1B1AD-F80A-2A8A-BF36-738B7B7A55C1}"/>
              </a:ext>
            </a:extLst>
          </p:cNvPr>
          <p:cNvSpPr txBox="1"/>
          <p:nvPr/>
        </p:nvSpPr>
        <p:spPr>
          <a:xfrm>
            <a:off x="152400" y="123454"/>
            <a:ext cx="88392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Scenario 6: Population: 30,001-50,000 (2 Twp.)</a:t>
            </a:r>
          </a:p>
          <a:p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Among the 19 age groups of the four reference populations, the number of deaths in the age group with 0 is less than 5, and the population must be more than </a:t>
            </a: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zh-TW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0,000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3" name="物件 2">
            <a:extLst>
              <a:ext uri="{FF2B5EF4-FFF2-40B4-BE49-F238E27FC236}">
                <a16:creationId xmlns:a16="http://schemas.microsoft.com/office/drawing/2014/main" id="{01AC6B7F-33A3-CF6C-682A-518A2B46146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5305055"/>
              </p:ext>
            </p:extLst>
          </p:nvPr>
        </p:nvGraphicFramePr>
        <p:xfrm>
          <a:off x="1676400" y="1705465"/>
          <a:ext cx="6515100" cy="50290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 Sheet" r:id="rId2" imgW="7698180" imgH="5942377" progId="SPLUSGraphSheetFileType">
                  <p:embed/>
                </p:oleObj>
              </mc:Choice>
              <mc:Fallback>
                <p:oleObj name="Graph Sheet" r:id="rId2" imgW="7698180" imgH="5942377" progId="SPLUSGraphSheetFileTyp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76400" y="1705465"/>
                        <a:ext cx="6515100" cy="50290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橢圓 4">
            <a:extLst>
              <a:ext uri="{FF2B5EF4-FFF2-40B4-BE49-F238E27FC236}">
                <a16:creationId xmlns:a16="http://schemas.microsoft.com/office/drawing/2014/main" id="{2A98E95F-7D0D-5732-70AC-EAD53A495620}"/>
              </a:ext>
            </a:extLst>
          </p:cNvPr>
          <p:cNvSpPr/>
          <p:nvPr/>
        </p:nvSpPr>
        <p:spPr>
          <a:xfrm>
            <a:off x="3429000" y="3665152"/>
            <a:ext cx="304800" cy="334179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1257605"/>
      </p:ext>
    </p:extLst>
  </p:cSld>
  <p:clrMapOvr>
    <a:masterClrMapping/>
  </p:clrMapOvr>
  <p:transition spd="slow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3C0A2F-4ABF-02ED-8934-33A6F7CBB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9914AE1-48C9-62E6-6835-8A16A70A24C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12293" name="投影片編號版面配置區 5">
            <a:extLst>
              <a:ext uri="{FF2B5EF4-FFF2-40B4-BE49-F238E27FC236}">
                <a16:creationId xmlns:a16="http://schemas.microsoft.com/office/drawing/2014/main" id="{FB23B956-5787-F4DB-DE20-C853F1DE451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91320FA7-E2E1-437E-967B-F649EA97E051}" type="slidenum">
              <a:rPr kumimoji="0" lang="en-US" altLang="zh-TW" smtClean="0">
                <a:solidFill>
                  <a:srgbClr val="045C75"/>
                </a:solidFill>
              </a:rPr>
              <a:pPr/>
              <a:t>32</a:t>
            </a:fld>
            <a:endParaRPr kumimoji="0" lang="en-US" altLang="zh-TW">
              <a:solidFill>
                <a:srgbClr val="045C75"/>
              </a:solidFill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93D724BF-B598-F826-BACE-22DCC5E572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28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7942A388-9AE3-63B3-4C69-9D3C05D19A22}"/>
              </a:ext>
            </a:extLst>
          </p:cNvPr>
          <p:cNvSpPr txBox="1"/>
          <p:nvPr/>
        </p:nvSpPr>
        <p:spPr>
          <a:xfrm>
            <a:off x="152401" y="76200"/>
            <a:ext cx="883919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Scenario 7: Population: Over 50,000 (6 Twp.)</a:t>
            </a:r>
          </a:p>
          <a:p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Among the 19 age groups of the four reference populations, the number of deaths in the age group with 0 is less than 5, and the population must be more than </a:t>
            </a: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zh-TW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0,000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3" name="物件 2">
            <a:extLst>
              <a:ext uri="{FF2B5EF4-FFF2-40B4-BE49-F238E27FC236}">
                <a16:creationId xmlns:a16="http://schemas.microsoft.com/office/drawing/2014/main" id="{B9A57AEC-6DB0-CD25-1483-977A3453AA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7682683"/>
              </p:ext>
            </p:extLst>
          </p:nvPr>
        </p:nvGraphicFramePr>
        <p:xfrm>
          <a:off x="1676400" y="1776778"/>
          <a:ext cx="6286500" cy="48526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 Sheet" r:id="rId2" imgW="7698180" imgH="5942377" progId="SPLUSGraphSheetFileType">
                  <p:embed/>
                </p:oleObj>
              </mc:Choice>
              <mc:Fallback>
                <p:oleObj name="Graph Sheet" r:id="rId2" imgW="7698180" imgH="5942377" progId="SPLUSGraphSheetFileTyp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76400" y="1776778"/>
                        <a:ext cx="6286500" cy="48526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橢圓 4">
            <a:extLst>
              <a:ext uri="{FF2B5EF4-FFF2-40B4-BE49-F238E27FC236}">
                <a16:creationId xmlns:a16="http://schemas.microsoft.com/office/drawing/2014/main" id="{DEC59766-1B46-E0A3-FFF1-262A4C604942}"/>
              </a:ext>
            </a:extLst>
          </p:cNvPr>
          <p:cNvSpPr/>
          <p:nvPr/>
        </p:nvSpPr>
        <p:spPr>
          <a:xfrm>
            <a:off x="3276600" y="3706985"/>
            <a:ext cx="304800" cy="334179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58387118"/>
      </p:ext>
    </p:extLst>
  </p:cSld>
  <p:clrMapOvr>
    <a:masterClrMapping/>
  </p:clrMapOvr>
  <p:transition spd="slow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39769-D259-2E72-BFB9-83384E508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6699F2D-3158-8B56-FD62-137738E8629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12293" name="投影片編號版面配置區 5">
            <a:extLst>
              <a:ext uri="{FF2B5EF4-FFF2-40B4-BE49-F238E27FC236}">
                <a16:creationId xmlns:a16="http://schemas.microsoft.com/office/drawing/2014/main" id="{D9785C9D-ECF2-C7EE-7FD6-47156CC8CF5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91320FA7-E2E1-437E-967B-F649EA97E051}" type="slidenum">
              <a:rPr kumimoji="0" lang="en-US" altLang="zh-TW" smtClean="0">
                <a:solidFill>
                  <a:srgbClr val="045C75"/>
                </a:solidFill>
              </a:rPr>
              <a:pPr/>
              <a:t>33</a:t>
            </a:fld>
            <a:endParaRPr kumimoji="0" lang="en-US" altLang="zh-TW">
              <a:solidFill>
                <a:srgbClr val="045C75"/>
              </a:solidFill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7FE16AE-050B-756B-2CA6-4B3E5695A6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76200"/>
            <a:ext cx="907097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Comparing different scenarios with the same population size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a population of </a:t>
            </a: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50,000 or more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fewer than five age groups have zero deaths across all scenarios.</a:t>
            </a:r>
            <a:endParaRPr lang="zh-TW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物件 2">
            <a:extLst>
              <a:ext uri="{FF2B5EF4-FFF2-40B4-BE49-F238E27FC236}">
                <a16:creationId xmlns:a16="http://schemas.microsoft.com/office/drawing/2014/main" id="{49A738B8-5340-DA4E-312D-457B50C2FEA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258011"/>
              </p:ext>
            </p:extLst>
          </p:nvPr>
        </p:nvGraphicFramePr>
        <p:xfrm>
          <a:off x="723106" y="1066800"/>
          <a:ext cx="7697788" cy="5942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 Sheet" r:id="rId2" imgW="7698180" imgH="5942377" progId="SPLUSGraphSheetFileType">
                  <p:embed/>
                </p:oleObj>
              </mc:Choice>
              <mc:Fallback>
                <p:oleObj name="Graph Sheet" r:id="rId2" imgW="7698180" imgH="5942377" progId="SPLUSGraphSheetFileTyp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23106" y="1066800"/>
                        <a:ext cx="7697788" cy="59420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15D8360A-A337-1999-F1D9-EFF40C2BDAD0}"/>
              </a:ext>
            </a:extLst>
          </p:cNvPr>
          <p:cNvCxnSpPr/>
          <p:nvPr/>
        </p:nvCxnSpPr>
        <p:spPr>
          <a:xfrm>
            <a:off x="189739" y="4114800"/>
            <a:ext cx="8573261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9207832"/>
      </p:ext>
    </p:extLst>
  </p:cSld>
  <p:clrMapOvr>
    <a:masterClrMapping/>
  </p:clrMapOvr>
  <p:transition spd="slow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A0883E-8A79-E21D-9E98-0034F0553A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62BB6C3-7600-BBF6-4AD9-0CD6B316355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12293" name="投影片編號版面配置區 5">
            <a:extLst>
              <a:ext uri="{FF2B5EF4-FFF2-40B4-BE49-F238E27FC236}">
                <a16:creationId xmlns:a16="http://schemas.microsoft.com/office/drawing/2014/main" id="{70CA676A-969F-10B2-197E-69E0A3D68A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91320FA7-E2E1-437E-967B-F649EA97E051}" type="slidenum">
              <a:rPr kumimoji="0" lang="en-US" altLang="zh-TW" smtClean="0">
                <a:solidFill>
                  <a:srgbClr val="045C75"/>
                </a:solidFill>
              </a:rPr>
              <a:pPr/>
              <a:t>34</a:t>
            </a:fld>
            <a:endParaRPr kumimoji="0" lang="en-US" altLang="zh-TW">
              <a:solidFill>
                <a:srgbClr val="045C75"/>
              </a:solidFill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C5E6A21-0BD6-552E-7100-2C09284966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28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9D9F33FC-DA40-58B8-B5B1-B017F41C7062}"/>
              </a:ext>
            </a:extLst>
          </p:cNvPr>
          <p:cNvSpPr txBox="1"/>
          <p:nvPr/>
        </p:nvSpPr>
        <p:spPr>
          <a:xfrm>
            <a:off x="113514" y="178904"/>
            <a:ext cx="8764572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0"/>
                <a:cs typeface="Times New Roman" pitchFamily="18" charset="0"/>
              </a:rPr>
              <a:t>MAPE</a:t>
            </a:r>
            <a:r>
              <a:rPr lang="en-US" altLang="zh-TW" sz="2400" dirty="0">
                <a:latin typeface="Times New Roman" panose="02020603050405020304" pitchFamily="18" charset="0"/>
                <a:ea typeface="標楷體" pitchFamily="65" charset="-120"/>
                <a:cs typeface="Times New Roman" pitchFamily="18" charset="0"/>
              </a:rPr>
              <a:t> of Mortality Rates: </a:t>
            </a:r>
          </a:p>
          <a:p>
            <a:r>
              <a:rPr lang="en-US" altLang="zh-TW" sz="2000" dirty="0">
                <a:latin typeface="Times New Roman" panose="02020603050405020304" pitchFamily="18" charset="0"/>
                <a:ea typeface="標楷體" pitchFamily="65" charset="-120"/>
                <a:cs typeface="Times New Roman" pitchFamily="18" charset="0"/>
              </a:rPr>
              <a:t>EX: Taiwan Population Structure (368 Counties: above 1,1672K)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populations </a:t>
            </a:r>
            <a:r>
              <a:rPr lang="en-US" altLang="zh-TW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below 50,000 scenarios, all MAPEs exceed 50%.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altLang="zh-TW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larger the population, the smaller the error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between the simulated mortality rate and the assumed mortality rate.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Even with larger populations, the simulated mortality rates in scenarios where </a:t>
            </a:r>
            <a:r>
              <a:rPr lang="en-US" altLang="zh-TW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number of deaths in too many age groups is zero still have large errors compared to the assumed mortality rates.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Note. ---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means </a:t>
            </a:r>
            <a:r>
              <a:rPr lang="en-US" altLang="zh-TW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mape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&gt;50%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表格 8">
            <a:extLst>
              <a:ext uri="{FF2B5EF4-FFF2-40B4-BE49-F238E27FC236}">
                <a16:creationId xmlns:a16="http://schemas.microsoft.com/office/drawing/2014/main" id="{DFF685DC-ED12-DA1D-02CB-7CBDAA2DB3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4651564"/>
              </p:ext>
            </p:extLst>
          </p:nvPr>
        </p:nvGraphicFramePr>
        <p:xfrm>
          <a:off x="762000" y="2734337"/>
          <a:ext cx="7467600" cy="39404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38922">
                  <a:extLst>
                    <a:ext uri="{9D8B030D-6E8A-4147-A177-3AD203B41FA5}">
                      <a16:colId xmlns:a16="http://schemas.microsoft.com/office/drawing/2014/main" val="337601540"/>
                    </a:ext>
                  </a:extLst>
                </a:gridCol>
                <a:gridCol w="691217">
                  <a:extLst>
                    <a:ext uri="{9D8B030D-6E8A-4147-A177-3AD203B41FA5}">
                      <a16:colId xmlns:a16="http://schemas.microsoft.com/office/drawing/2014/main" val="3935346288"/>
                    </a:ext>
                  </a:extLst>
                </a:gridCol>
                <a:gridCol w="765275">
                  <a:extLst>
                    <a:ext uri="{9D8B030D-6E8A-4147-A177-3AD203B41FA5}">
                      <a16:colId xmlns:a16="http://schemas.microsoft.com/office/drawing/2014/main" val="3682210681"/>
                    </a:ext>
                  </a:extLst>
                </a:gridCol>
                <a:gridCol w="765275">
                  <a:extLst>
                    <a:ext uri="{9D8B030D-6E8A-4147-A177-3AD203B41FA5}">
                      <a16:colId xmlns:a16="http://schemas.microsoft.com/office/drawing/2014/main" val="3631857738"/>
                    </a:ext>
                  </a:extLst>
                </a:gridCol>
                <a:gridCol w="765275">
                  <a:extLst>
                    <a:ext uri="{9D8B030D-6E8A-4147-A177-3AD203B41FA5}">
                      <a16:colId xmlns:a16="http://schemas.microsoft.com/office/drawing/2014/main" val="921256377"/>
                    </a:ext>
                  </a:extLst>
                </a:gridCol>
                <a:gridCol w="765275">
                  <a:extLst>
                    <a:ext uri="{9D8B030D-6E8A-4147-A177-3AD203B41FA5}">
                      <a16:colId xmlns:a16="http://schemas.microsoft.com/office/drawing/2014/main" val="545918154"/>
                    </a:ext>
                  </a:extLst>
                </a:gridCol>
                <a:gridCol w="876361">
                  <a:extLst>
                    <a:ext uri="{9D8B030D-6E8A-4147-A177-3AD203B41FA5}">
                      <a16:colId xmlns:a16="http://schemas.microsoft.com/office/drawing/2014/main" val="4217285167"/>
                    </a:ext>
                  </a:extLst>
                </a:gridCol>
              </a:tblGrid>
              <a:tr h="4746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50,000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100,000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200,000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300,000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500,000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1,000,000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1495157"/>
                  </a:ext>
                </a:extLst>
              </a:tr>
              <a:tr h="4746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Original: No mortality ratio assumption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1356816"/>
                  </a:ext>
                </a:extLst>
              </a:tr>
              <a:tr h="4746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1:Population: Under 1,000 (3 Twp.)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---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---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---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---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---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---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6018883"/>
                  </a:ext>
                </a:extLst>
              </a:tr>
              <a:tr h="4746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2:Population: 1,001-3,000 (6 Twp.)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---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---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---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---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---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---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2860247"/>
                  </a:ext>
                </a:extLst>
              </a:tr>
              <a:tr h="4746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3:Population: 3,001-5,000 (3 Twp.)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---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---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---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---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---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---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1670093"/>
                  </a:ext>
                </a:extLst>
              </a:tr>
              <a:tr h="4746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4:Population: 5,001-30,000 (8 Twp.)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2667213"/>
                  </a:ext>
                </a:extLst>
              </a:tr>
              <a:tr h="4746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5:Population: 30,001-50,000 (2 Twp.)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1434230"/>
                  </a:ext>
                </a:extLst>
              </a:tr>
              <a:tr h="4746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6:Population: Over 50,000 (6 Twp.)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437" marR="7437" marT="7437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2174550"/>
                  </a:ext>
                </a:extLst>
              </a:tr>
            </a:tbl>
          </a:graphicData>
        </a:graphic>
      </p:graphicFrame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6A70DAB6-69BE-6FD6-9F90-2EC5759AA61A}"/>
              </a:ext>
            </a:extLst>
          </p:cNvPr>
          <p:cNvCxnSpPr/>
          <p:nvPr/>
        </p:nvCxnSpPr>
        <p:spPr>
          <a:xfrm>
            <a:off x="3276600" y="3581400"/>
            <a:ext cx="4495800" cy="0"/>
          </a:xfrm>
          <a:prstGeom prst="straightConnector1">
            <a:avLst/>
          </a:prstGeom>
          <a:ln w="15875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9668582"/>
      </p:ext>
    </p:extLst>
  </p:cSld>
  <p:clrMapOvr>
    <a:masterClrMapping/>
  </p:clrMapOvr>
  <p:transition spd="slow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5579B0-7791-5A69-C174-3A33D15759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56FA538-4F9F-21CC-E636-97608098B67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12293" name="投影片編號版面配置區 5">
            <a:extLst>
              <a:ext uri="{FF2B5EF4-FFF2-40B4-BE49-F238E27FC236}">
                <a16:creationId xmlns:a16="http://schemas.microsoft.com/office/drawing/2014/main" id="{D7A214BB-D571-C92A-2633-B1C0E3E0CAF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91320FA7-E2E1-437E-967B-F649EA97E051}" type="slidenum">
              <a:rPr kumimoji="0" lang="en-US" altLang="zh-TW" smtClean="0">
                <a:solidFill>
                  <a:srgbClr val="045C75"/>
                </a:solidFill>
              </a:rPr>
              <a:pPr/>
              <a:t>35</a:t>
            </a:fld>
            <a:endParaRPr kumimoji="0" lang="en-US" altLang="zh-TW">
              <a:solidFill>
                <a:srgbClr val="045C75"/>
              </a:solidFill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EB2F5B85-C89D-7744-8E75-FE83F66BAA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28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55AAE5D1-894F-0DF0-C3B5-5D8E76BD3FEE}"/>
              </a:ext>
            </a:extLst>
          </p:cNvPr>
          <p:cNvSpPr txBox="1"/>
          <p:nvPr/>
        </p:nvSpPr>
        <p:spPr>
          <a:xfrm>
            <a:off x="176326" y="505136"/>
            <a:ext cx="5206771" cy="5539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2400" dirty="0">
                <a:latin typeface="Times New Roman" panose="02020603050405020304" pitchFamily="18" charset="0"/>
                <a:ea typeface="標楷體" pitchFamily="65" charset="-120"/>
                <a:cs typeface="Times New Roman" pitchFamily="18" charset="0"/>
              </a:rPr>
              <a:t>In practice, among the 19 age groups in 28 townships, </a:t>
            </a: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0"/>
                <a:cs typeface="Times New Roman" pitchFamily="18" charset="0"/>
              </a:rPr>
              <a:t>16 townships had more than 5 age groups with zero deaths.</a:t>
            </a:r>
          </a:p>
          <a:p>
            <a:r>
              <a:rPr lang="en-US" altLang="zh-TW" sz="2400" dirty="0">
                <a:latin typeface="Times New Roman" panose="02020603050405020304" pitchFamily="18" charset="0"/>
                <a:ea typeface="標楷體" pitchFamily="65" charset="-120"/>
                <a:cs typeface="Times New Roman" pitchFamily="18" charset="0"/>
                <a:sym typeface="Wingdings" panose="05000000000000000000" pitchFamily="2" charset="2"/>
              </a:rPr>
              <a:t>It seems that in townships with a population of over 10,000, there are no more than five age groups with zero deaths.</a:t>
            </a:r>
          </a:p>
          <a:p>
            <a:endParaRPr lang="en-US" altLang="zh-TW" sz="2400" dirty="0">
              <a:latin typeface="Times New Roman" panose="02020603050405020304" pitchFamily="18" charset="0"/>
              <a:ea typeface="標楷體" pitchFamily="65" charset="-120"/>
              <a:cs typeface="Times New Roman" pitchFamily="18" charset="0"/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Too many age groups with zero deaths will affect the accuracy of simulated mortality rates.</a:t>
            </a:r>
          </a:p>
          <a:p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</a:t>
            </a: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these situations make LE0 estimates unstable?</a:t>
            </a:r>
            <a:endParaRPr lang="en-US" altLang="zh-TW" sz="2400" dirty="0">
              <a:solidFill>
                <a:srgbClr val="FF0000"/>
              </a:solidFill>
              <a:latin typeface="Times New Roman" panose="02020603050405020304" pitchFamily="18" charset="0"/>
              <a:ea typeface="標楷體" pitchFamily="65" charset="-12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endParaRPr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8770EADD-FC68-3818-7779-2303C324D2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399" y="228600"/>
            <a:ext cx="3481275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334892"/>
      </p:ext>
    </p:extLst>
  </p:cSld>
  <p:clrMapOvr>
    <a:masterClrMapping/>
  </p:clrMapOvr>
  <p:transition spd="slow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C74CE6-76B1-1559-244F-6C77C85546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F26C571-3F0F-4BEE-B500-8B96660EC5E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12293" name="投影片編號版面配置區 5">
            <a:extLst>
              <a:ext uri="{FF2B5EF4-FFF2-40B4-BE49-F238E27FC236}">
                <a16:creationId xmlns:a16="http://schemas.microsoft.com/office/drawing/2014/main" id="{4D548F91-42E3-B655-58AA-6AC5DB49BB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91320FA7-E2E1-437E-967B-F649EA97E051}" type="slidenum">
              <a:rPr kumimoji="0" lang="en-US" altLang="zh-TW" smtClean="0">
                <a:solidFill>
                  <a:srgbClr val="045C75"/>
                </a:solidFill>
              </a:rPr>
              <a:pPr/>
              <a:t>36</a:t>
            </a:fld>
            <a:endParaRPr kumimoji="0" lang="en-US" altLang="zh-TW">
              <a:solidFill>
                <a:srgbClr val="045C75"/>
              </a:solidFill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9492777A-AC64-8F1E-D18C-40297077AE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28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B450CFA8-2D96-6B53-2B81-3023F0420748}"/>
              </a:ext>
            </a:extLst>
          </p:cNvPr>
          <p:cNvSpPr txBox="1"/>
          <p:nvPr/>
        </p:nvSpPr>
        <p:spPr>
          <a:xfrm>
            <a:off x="152400" y="144102"/>
            <a:ext cx="8229600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Bias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simulated Mortality</a:t>
            </a:r>
          </a:p>
          <a:p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Ex. Original: No mortality ratio assumption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bias decreases as the population size increases, but increases as the population ages</a:t>
            </a:r>
            <a:endParaRPr lang="zh-TW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物件 8">
            <a:extLst>
              <a:ext uri="{FF2B5EF4-FFF2-40B4-BE49-F238E27FC236}">
                <a16:creationId xmlns:a16="http://schemas.microsoft.com/office/drawing/2014/main" id="{05E62A7B-1DE9-41DD-7609-021558CAD0A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5537989"/>
              </p:ext>
            </p:extLst>
          </p:nvPr>
        </p:nvGraphicFramePr>
        <p:xfrm>
          <a:off x="1460364" y="1806531"/>
          <a:ext cx="6445386" cy="49752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 Sheet" r:id="rId2" imgW="7698180" imgH="5942377" progId="SPLUSGraphSheetFileType">
                  <p:embed/>
                </p:oleObj>
              </mc:Choice>
              <mc:Fallback>
                <p:oleObj name="Graph Sheet" r:id="rId2" imgW="7698180" imgH="5942377" progId="SPLUSGraphSheetFileTyp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460364" y="1806531"/>
                        <a:ext cx="6445386" cy="49752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8249007"/>
      </p:ext>
    </p:extLst>
  </p:cSld>
  <p:clrMapOvr>
    <a:masterClrMapping/>
  </p:clrMapOvr>
  <p:transition spd="slow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9B15FD-B2FF-14C9-C66B-BE001C585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C422368-096E-640E-8D18-5205883CFD8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12293" name="投影片編號版面配置區 5">
            <a:extLst>
              <a:ext uri="{FF2B5EF4-FFF2-40B4-BE49-F238E27FC236}">
                <a16:creationId xmlns:a16="http://schemas.microsoft.com/office/drawing/2014/main" id="{A37C735B-FB5C-5A8B-6495-B5BCC98E362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91320FA7-E2E1-437E-967B-F649EA97E051}" type="slidenum">
              <a:rPr kumimoji="0" lang="en-US" altLang="zh-TW" smtClean="0">
                <a:solidFill>
                  <a:srgbClr val="045C75"/>
                </a:solidFill>
              </a:rPr>
              <a:pPr/>
              <a:t>37</a:t>
            </a:fld>
            <a:endParaRPr kumimoji="0" lang="en-US" altLang="zh-TW">
              <a:solidFill>
                <a:srgbClr val="045C75"/>
              </a:solidFill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141E60E3-198B-F06B-B5B4-D70E119398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28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AB2FAA02-B945-C111-4613-21B8FA84225D}"/>
              </a:ext>
            </a:extLst>
          </p:cNvPr>
          <p:cNvSpPr txBox="1"/>
          <p:nvPr/>
        </p:nvSpPr>
        <p:spPr>
          <a:xfrm>
            <a:off x="-62028" y="20727"/>
            <a:ext cx="899477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MSE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simulated Mortality Rates:( Unit: 10</a:t>
            </a:r>
            <a:r>
              <a:rPr lang="en-US" altLang="zh-TW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-4</a:t>
            </a:r>
            <a:r>
              <a:rPr lang="zh-TW" alt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TW" sz="2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MSE decreases as the sample size increases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Once the sample size becomes sufficiently large, the MSE stabilizes and no longer decreases substantially.(</a:t>
            </a:r>
            <a:r>
              <a:rPr lang="en-US" altLang="zh-TW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hundred thousand or 1 million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zh-TW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216E42B2-B7BE-F7AD-AC41-F26025F1CD03}"/>
              </a:ext>
            </a:extLst>
          </p:cNvPr>
          <p:cNvSpPr txBox="1"/>
          <p:nvPr/>
        </p:nvSpPr>
        <p:spPr>
          <a:xfrm>
            <a:off x="76200" y="1581778"/>
            <a:ext cx="89947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 Population 1: Taiwan Population Structure (368 Counties: above 1,1672K)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0BE8925C-0960-4825-5B30-7EFDBA595E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694145"/>
              </p:ext>
            </p:extLst>
          </p:nvPr>
        </p:nvGraphicFramePr>
        <p:xfrm>
          <a:off x="228599" y="2068817"/>
          <a:ext cx="8686801" cy="20044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39878">
                  <a:extLst>
                    <a:ext uri="{9D8B030D-6E8A-4147-A177-3AD203B41FA5}">
                      <a16:colId xmlns:a16="http://schemas.microsoft.com/office/drawing/2014/main" val="3450755406"/>
                    </a:ext>
                  </a:extLst>
                </a:gridCol>
                <a:gridCol w="621392">
                  <a:extLst>
                    <a:ext uri="{9D8B030D-6E8A-4147-A177-3AD203B41FA5}">
                      <a16:colId xmlns:a16="http://schemas.microsoft.com/office/drawing/2014/main" val="2167161910"/>
                    </a:ext>
                  </a:extLst>
                </a:gridCol>
                <a:gridCol w="621392">
                  <a:extLst>
                    <a:ext uri="{9D8B030D-6E8A-4147-A177-3AD203B41FA5}">
                      <a16:colId xmlns:a16="http://schemas.microsoft.com/office/drawing/2014/main" val="50715235"/>
                    </a:ext>
                  </a:extLst>
                </a:gridCol>
                <a:gridCol w="621392">
                  <a:extLst>
                    <a:ext uri="{9D8B030D-6E8A-4147-A177-3AD203B41FA5}">
                      <a16:colId xmlns:a16="http://schemas.microsoft.com/office/drawing/2014/main" val="179292741"/>
                    </a:ext>
                  </a:extLst>
                </a:gridCol>
                <a:gridCol w="621392">
                  <a:extLst>
                    <a:ext uri="{9D8B030D-6E8A-4147-A177-3AD203B41FA5}">
                      <a16:colId xmlns:a16="http://schemas.microsoft.com/office/drawing/2014/main" val="1572982940"/>
                    </a:ext>
                  </a:extLst>
                </a:gridCol>
                <a:gridCol w="621392">
                  <a:extLst>
                    <a:ext uri="{9D8B030D-6E8A-4147-A177-3AD203B41FA5}">
                      <a16:colId xmlns:a16="http://schemas.microsoft.com/office/drawing/2014/main" val="2191325102"/>
                    </a:ext>
                  </a:extLst>
                </a:gridCol>
                <a:gridCol w="621392">
                  <a:extLst>
                    <a:ext uri="{9D8B030D-6E8A-4147-A177-3AD203B41FA5}">
                      <a16:colId xmlns:a16="http://schemas.microsoft.com/office/drawing/2014/main" val="1130001694"/>
                    </a:ext>
                  </a:extLst>
                </a:gridCol>
                <a:gridCol w="621392">
                  <a:extLst>
                    <a:ext uri="{9D8B030D-6E8A-4147-A177-3AD203B41FA5}">
                      <a16:colId xmlns:a16="http://schemas.microsoft.com/office/drawing/2014/main" val="1920866302"/>
                    </a:ext>
                  </a:extLst>
                </a:gridCol>
                <a:gridCol w="634073">
                  <a:extLst>
                    <a:ext uri="{9D8B030D-6E8A-4147-A177-3AD203B41FA5}">
                      <a16:colId xmlns:a16="http://schemas.microsoft.com/office/drawing/2014/main" val="318267083"/>
                    </a:ext>
                  </a:extLst>
                </a:gridCol>
                <a:gridCol w="634073">
                  <a:extLst>
                    <a:ext uri="{9D8B030D-6E8A-4147-A177-3AD203B41FA5}">
                      <a16:colId xmlns:a16="http://schemas.microsoft.com/office/drawing/2014/main" val="658904113"/>
                    </a:ext>
                  </a:extLst>
                </a:gridCol>
                <a:gridCol w="634073">
                  <a:extLst>
                    <a:ext uri="{9D8B030D-6E8A-4147-A177-3AD203B41FA5}">
                      <a16:colId xmlns:a16="http://schemas.microsoft.com/office/drawing/2014/main" val="3694064805"/>
                    </a:ext>
                  </a:extLst>
                </a:gridCol>
                <a:gridCol w="634073">
                  <a:extLst>
                    <a:ext uri="{9D8B030D-6E8A-4147-A177-3AD203B41FA5}">
                      <a16:colId xmlns:a16="http://schemas.microsoft.com/office/drawing/2014/main" val="740721660"/>
                    </a:ext>
                  </a:extLst>
                </a:gridCol>
                <a:gridCol w="760887">
                  <a:extLst>
                    <a:ext uri="{9D8B030D-6E8A-4147-A177-3AD203B41FA5}">
                      <a16:colId xmlns:a16="http://schemas.microsoft.com/office/drawing/2014/main" val="4135867091"/>
                    </a:ext>
                  </a:extLst>
                </a:gridCol>
              </a:tblGrid>
              <a:tr h="16877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10K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1,000K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880299"/>
                  </a:ext>
                </a:extLst>
              </a:tr>
              <a:tr h="25058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Original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11.35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5.54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3.78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2.80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2.28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1.14 </a:t>
                      </a:r>
                      <a:endParaRPr lang="en-US" altLang="zh-TW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0.11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0.11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0.06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544999"/>
                  </a:ext>
                </a:extLst>
              </a:tr>
              <a:tr h="25058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13.76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7.04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4.61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3.51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2.75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1.41 </a:t>
                      </a:r>
                      <a:endParaRPr lang="en-US" altLang="zh-TW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0.12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0.14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0.07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0.05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0.03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7376656"/>
                  </a:ext>
                </a:extLst>
              </a:tr>
              <a:tr h="25058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14.81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7.43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5.04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3.76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2.96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1.48 </a:t>
                      </a:r>
                      <a:endParaRPr lang="en-US" altLang="zh-TW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0.30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0.15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0.08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0.05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0.03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2829868"/>
                  </a:ext>
                </a:extLst>
              </a:tr>
              <a:tr h="25058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14.25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7.06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4.72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3.51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2.81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1.42 </a:t>
                      </a:r>
                      <a:endParaRPr lang="en-US" altLang="zh-TW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0.28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0.14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0.07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0.05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0.03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1332609"/>
                  </a:ext>
                </a:extLst>
              </a:tr>
              <a:tr h="25058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12.95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6.28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4.30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3.16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2.60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1.30 </a:t>
                      </a:r>
                      <a:endParaRPr lang="en-US" altLang="zh-TW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0.13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0.13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0.06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0.03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5163817"/>
                  </a:ext>
                </a:extLst>
              </a:tr>
              <a:tr h="25058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11.63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5.79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3.85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2.87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2.33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1.16 </a:t>
                      </a:r>
                      <a:endParaRPr lang="en-US" altLang="zh-TW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0.12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0.12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0.06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3495713"/>
                  </a:ext>
                </a:extLst>
              </a:tr>
              <a:tr h="25058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10.47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5.25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3.50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2.56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2.09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1.05 </a:t>
                      </a:r>
                      <a:endParaRPr lang="en-US" altLang="zh-TW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0.10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0.10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0.05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0.03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 </a:t>
                      </a:r>
                      <a:endParaRPr lang="en-US" altLang="zh-TW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3905793"/>
                  </a:ext>
                </a:extLst>
              </a:tr>
            </a:tbl>
          </a:graphicData>
        </a:graphic>
      </p:graphicFrame>
      <p:sp>
        <p:nvSpPr>
          <p:cNvPr id="7" name="文字方塊 6">
            <a:extLst>
              <a:ext uri="{FF2B5EF4-FFF2-40B4-BE49-F238E27FC236}">
                <a16:creationId xmlns:a16="http://schemas.microsoft.com/office/drawing/2014/main" id="{7D4D3FDC-4D60-8D85-6AD9-0DF930F6629C}"/>
              </a:ext>
            </a:extLst>
          </p:cNvPr>
          <p:cNvSpPr txBox="1"/>
          <p:nvPr/>
        </p:nvSpPr>
        <p:spPr>
          <a:xfrm>
            <a:off x="135085" y="4191000"/>
            <a:ext cx="82469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 Population 2: Mountainous and Remote Areas (27 townships : about 94K)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46CF4277-B942-6EE9-F2C5-8866073676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3238705"/>
              </p:ext>
            </p:extLst>
          </p:nvPr>
        </p:nvGraphicFramePr>
        <p:xfrm>
          <a:off x="225459" y="4778528"/>
          <a:ext cx="8634984" cy="20032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33676">
                  <a:extLst>
                    <a:ext uri="{9D8B030D-6E8A-4147-A177-3AD203B41FA5}">
                      <a16:colId xmlns:a16="http://schemas.microsoft.com/office/drawing/2014/main" val="2893730894"/>
                    </a:ext>
                  </a:extLst>
                </a:gridCol>
                <a:gridCol w="617685">
                  <a:extLst>
                    <a:ext uri="{9D8B030D-6E8A-4147-A177-3AD203B41FA5}">
                      <a16:colId xmlns:a16="http://schemas.microsoft.com/office/drawing/2014/main" val="640931399"/>
                    </a:ext>
                  </a:extLst>
                </a:gridCol>
                <a:gridCol w="617685">
                  <a:extLst>
                    <a:ext uri="{9D8B030D-6E8A-4147-A177-3AD203B41FA5}">
                      <a16:colId xmlns:a16="http://schemas.microsoft.com/office/drawing/2014/main" val="3616075455"/>
                    </a:ext>
                  </a:extLst>
                </a:gridCol>
                <a:gridCol w="617685">
                  <a:extLst>
                    <a:ext uri="{9D8B030D-6E8A-4147-A177-3AD203B41FA5}">
                      <a16:colId xmlns:a16="http://schemas.microsoft.com/office/drawing/2014/main" val="1846539347"/>
                    </a:ext>
                  </a:extLst>
                </a:gridCol>
                <a:gridCol w="617685">
                  <a:extLst>
                    <a:ext uri="{9D8B030D-6E8A-4147-A177-3AD203B41FA5}">
                      <a16:colId xmlns:a16="http://schemas.microsoft.com/office/drawing/2014/main" val="2279023421"/>
                    </a:ext>
                  </a:extLst>
                </a:gridCol>
                <a:gridCol w="617685">
                  <a:extLst>
                    <a:ext uri="{9D8B030D-6E8A-4147-A177-3AD203B41FA5}">
                      <a16:colId xmlns:a16="http://schemas.microsoft.com/office/drawing/2014/main" val="3129257332"/>
                    </a:ext>
                  </a:extLst>
                </a:gridCol>
                <a:gridCol w="617685">
                  <a:extLst>
                    <a:ext uri="{9D8B030D-6E8A-4147-A177-3AD203B41FA5}">
                      <a16:colId xmlns:a16="http://schemas.microsoft.com/office/drawing/2014/main" val="177324735"/>
                    </a:ext>
                  </a:extLst>
                </a:gridCol>
                <a:gridCol w="617685">
                  <a:extLst>
                    <a:ext uri="{9D8B030D-6E8A-4147-A177-3AD203B41FA5}">
                      <a16:colId xmlns:a16="http://schemas.microsoft.com/office/drawing/2014/main" val="1854985808"/>
                    </a:ext>
                  </a:extLst>
                </a:gridCol>
                <a:gridCol w="630291">
                  <a:extLst>
                    <a:ext uri="{9D8B030D-6E8A-4147-A177-3AD203B41FA5}">
                      <a16:colId xmlns:a16="http://schemas.microsoft.com/office/drawing/2014/main" val="1877192544"/>
                    </a:ext>
                  </a:extLst>
                </a:gridCol>
                <a:gridCol w="630291">
                  <a:extLst>
                    <a:ext uri="{9D8B030D-6E8A-4147-A177-3AD203B41FA5}">
                      <a16:colId xmlns:a16="http://schemas.microsoft.com/office/drawing/2014/main" val="79655677"/>
                    </a:ext>
                  </a:extLst>
                </a:gridCol>
                <a:gridCol w="630291">
                  <a:extLst>
                    <a:ext uri="{9D8B030D-6E8A-4147-A177-3AD203B41FA5}">
                      <a16:colId xmlns:a16="http://schemas.microsoft.com/office/drawing/2014/main" val="1248546866"/>
                    </a:ext>
                  </a:extLst>
                </a:gridCol>
                <a:gridCol w="630291">
                  <a:extLst>
                    <a:ext uri="{9D8B030D-6E8A-4147-A177-3AD203B41FA5}">
                      <a16:colId xmlns:a16="http://schemas.microsoft.com/office/drawing/2014/main" val="262456802"/>
                    </a:ext>
                  </a:extLst>
                </a:gridCol>
                <a:gridCol w="756349">
                  <a:extLst>
                    <a:ext uri="{9D8B030D-6E8A-4147-A177-3AD203B41FA5}">
                      <a16:colId xmlns:a16="http://schemas.microsoft.com/office/drawing/2014/main" val="1638801983"/>
                    </a:ext>
                  </a:extLst>
                </a:gridCol>
              </a:tblGrid>
              <a:tr h="177357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zh-TW" alt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　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50K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100K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200K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300K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500K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1,000K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826763"/>
                  </a:ext>
                </a:extLst>
              </a:tr>
              <a:tr h="177357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Original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23.46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11.75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7.98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5.89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4.83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2.41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0.24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0.24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0.12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0.08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0.05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0.02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9658629"/>
                  </a:ext>
                </a:extLst>
              </a:tr>
              <a:tr h="177357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Scenario 1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26.66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13.02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8.70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6.52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5.27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2.68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0.52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0.26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0.13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0.09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0.05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0.03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265983"/>
                  </a:ext>
                </a:extLst>
              </a:tr>
              <a:tr h="177357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Scenario 2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24.18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12.02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8.16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6.10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4.84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2.42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0.23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0.24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0.12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0.08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0.05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0.02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5971627"/>
                  </a:ext>
                </a:extLst>
              </a:tr>
              <a:tr h="177357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Scenario 3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22.97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11.74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7.72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5.75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4.61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2.32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0.23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0.23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0.12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0.08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0.05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0.02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7338912"/>
                  </a:ext>
                </a:extLst>
              </a:tr>
              <a:tr h="177357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Scenario 4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20.51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10.52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7.06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5.24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4.24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2.11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0.18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0.21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0.10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0.07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0.04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0.02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6951008"/>
                  </a:ext>
                </a:extLst>
              </a:tr>
              <a:tr h="177357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Scenario 5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19.26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9.68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6.28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4.69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3.86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1.94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0.39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0.19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0.10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0.06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0.04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0.02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087892"/>
                  </a:ext>
                </a:extLst>
              </a:tr>
              <a:tr h="177357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Scenario 6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17.11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8.53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5.72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4.22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3.45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1.73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0.35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0.18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0.09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0.06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0.03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0.02 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4858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9558640"/>
      </p:ext>
    </p:extLst>
  </p:cSld>
  <p:clrMapOvr>
    <a:masterClrMapping/>
  </p:clrMapOvr>
  <p:transition spd="slow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24DB5-F60A-33D4-BCAE-66DB321BC1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7280AC2-DA5C-37F3-8F99-8489C96940F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12293" name="投影片編號版面配置區 5">
            <a:extLst>
              <a:ext uri="{FF2B5EF4-FFF2-40B4-BE49-F238E27FC236}">
                <a16:creationId xmlns:a16="http://schemas.microsoft.com/office/drawing/2014/main" id="{6453F8DB-D12E-D156-F9F9-EF818C9D9B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91320FA7-E2E1-437E-967B-F649EA97E051}" type="slidenum">
              <a:rPr kumimoji="0" lang="en-US" altLang="zh-TW" smtClean="0">
                <a:solidFill>
                  <a:srgbClr val="045C75"/>
                </a:solidFill>
              </a:rPr>
              <a:pPr/>
              <a:t>38</a:t>
            </a:fld>
            <a:endParaRPr kumimoji="0" lang="en-US" altLang="zh-TW">
              <a:solidFill>
                <a:srgbClr val="045C75"/>
              </a:solidFill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EB7BF57-3F8D-261F-5F07-87CE47D75B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28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07081469-6F2F-5CB6-2507-A80BB240B4E6}"/>
              </a:ext>
            </a:extLst>
          </p:cNvPr>
          <p:cNvSpPr txBox="1"/>
          <p:nvPr/>
        </p:nvSpPr>
        <p:spPr>
          <a:xfrm>
            <a:off x="0" y="76200"/>
            <a:ext cx="874882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MSE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simulated Mortality Rates:( Unit: 10</a:t>
            </a:r>
            <a:r>
              <a:rPr lang="en-US" altLang="zh-TW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-4</a:t>
            </a:r>
            <a:r>
              <a:rPr lang="zh-TW" alt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MSE decreases as the sample size increases.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Once the sample size becomes sufficiently large, the MSE stabilizes and no longer decreases substantially.(</a:t>
            </a:r>
            <a:r>
              <a:rPr lang="en-US" altLang="zh-TW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hundred thousand or 1 million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zh-TW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F6852A78-BFD1-A907-BCDB-012C8EB8829D}"/>
              </a:ext>
            </a:extLst>
          </p:cNvPr>
          <p:cNvSpPr txBox="1"/>
          <p:nvPr/>
        </p:nvSpPr>
        <p:spPr>
          <a:xfrm>
            <a:off x="76200" y="1581778"/>
            <a:ext cx="89947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 Population 3: Metropolitan Areas(191 townships : about 9241K)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2EEB6875-AA22-045B-E830-3BC16519DE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6159731"/>
              </p:ext>
            </p:extLst>
          </p:nvPr>
        </p:nvGraphicFramePr>
        <p:xfrm>
          <a:off x="197585" y="2021587"/>
          <a:ext cx="8686801" cy="20106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39878">
                  <a:extLst>
                    <a:ext uri="{9D8B030D-6E8A-4147-A177-3AD203B41FA5}">
                      <a16:colId xmlns:a16="http://schemas.microsoft.com/office/drawing/2014/main" val="3450755406"/>
                    </a:ext>
                  </a:extLst>
                </a:gridCol>
                <a:gridCol w="621392">
                  <a:extLst>
                    <a:ext uri="{9D8B030D-6E8A-4147-A177-3AD203B41FA5}">
                      <a16:colId xmlns:a16="http://schemas.microsoft.com/office/drawing/2014/main" val="2167161910"/>
                    </a:ext>
                  </a:extLst>
                </a:gridCol>
                <a:gridCol w="621392">
                  <a:extLst>
                    <a:ext uri="{9D8B030D-6E8A-4147-A177-3AD203B41FA5}">
                      <a16:colId xmlns:a16="http://schemas.microsoft.com/office/drawing/2014/main" val="50715235"/>
                    </a:ext>
                  </a:extLst>
                </a:gridCol>
                <a:gridCol w="621392">
                  <a:extLst>
                    <a:ext uri="{9D8B030D-6E8A-4147-A177-3AD203B41FA5}">
                      <a16:colId xmlns:a16="http://schemas.microsoft.com/office/drawing/2014/main" val="179292741"/>
                    </a:ext>
                  </a:extLst>
                </a:gridCol>
                <a:gridCol w="621392">
                  <a:extLst>
                    <a:ext uri="{9D8B030D-6E8A-4147-A177-3AD203B41FA5}">
                      <a16:colId xmlns:a16="http://schemas.microsoft.com/office/drawing/2014/main" val="1572982940"/>
                    </a:ext>
                  </a:extLst>
                </a:gridCol>
                <a:gridCol w="621392">
                  <a:extLst>
                    <a:ext uri="{9D8B030D-6E8A-4147-A177-3AD203B41FA5}">
                      <a16:colId xmlns:a16="http://schemas.microsoft.com/office/drawing/2014/main" val="2191325102"/>
                    </a:ext>
                  </a:extLst>
                </a:gridCol>
                <a:gridCol w="621392">
                  <a:extLst>
                    <a:ext uri="{9D8B030D-6E8A-4147-A177-3AD203B41FA5}">
                      <a16:colId xmlns:a16="http://schemas.microsoft.com/office/drawing/2014/main" val="1130001694"/>
                    </a:ext>
                  </a:extLst>
                </a:gridCol>
                <a:gridCol w="621392">
                  <a:extLst>
                    <a:ext uri="{9D8B030D-6E8A-4147-A177-3AD203B41FA5}">
                      <a16:colId xmlns:a16="http://schemas.microsoft.com/office/drawing/2014/main" val="1920866302"/>
                    </a:ext>
                  </a:extLst>
                </a:gridCol>
                <a:gridCol w="634073">
                  <a:extLst>
                    <a:ext uri="{9D8B030D-6E8A-4147-A177-3AD203B41FA5}">
                      <a16:colId xmlns:a16="http://schemas.microsoft.com/office/drawing/2014/main" val="318267083"/>
                    </a:ext>
                  </a:extLst>
                </a:gridCol>
                <a:gridCol w="634073">
                  <a:extLst>
                    <a:ext uri="{9D8B030D-6E8A-4147-A177-3AD203B41FA5}">
                      <a16:colId xmlns:a16="http://schemas.microsoft.com/office/drawing/2014/main" val="658904113"/>
                    </a:ext>
                  </a:extLst>
                </a:gridCol>
                <a:gridCol w="634073">
                  <a:extLst>
                    <a:ext uri="{9D8B030D-6E8A-4147-A177-3AD203B41FA5}">
                      <a16:colId xmlns:a16="http://schemas.microsoft.com/office/drawing/2014/main" val="3694064805"/>
                    </a:ext>
                  </a:extLst>
                </a:gridCol>
                <a:gridCol w="634073">
                  <a:extLst>
                    <a:ext uri="{9D8B030D-6E8A-4147-A177-3AD203B41FA5}">
                      <a16:colId xmlns:a16="http://schemas.microsoft.com/office/drawing/2014/main" val="740721660"/>
                    </a:ext>
                  </a:extLst>
                </a:gridCol>
                <a:gridCol w="760887">
                  <a:extLst>
                    <a:ext uri="{9D8B030D-6E8A-4147-A177-3AD203B41FA5}">
                      <a16:colId xmlns:a16="http://schemas.microsoft.com/office/drawing/2014/main" val="4135867091"/>
                    </a:ext>
                  </a:extLst>
                </a:gridCol>
              </a:tblGrid>
              <a:tr h="16877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10K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1,000K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880299"/>
                  </a:ext>
                </a:extLst>
              </a:tr>
              <a:tr h="25058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Original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11.10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5.67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3.71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2.82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2.23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1.10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0.22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544999"/>
                  </a:ext>
                </a:extLst>
              </a:tr>
              <a:tr h="25058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13.96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7.09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4.67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3.51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2.82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1.44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7376656"/>
                  </a:ext>
                </a:extLst>
              </a:tr>
              <a:tr h="25058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15.11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7.69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5.05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3.80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3.07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1.54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2829868"/>
                  </a:ext>
                </a:extLst>
              </a:tr>
              <a:tr h="25058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14.44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7.17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4.86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3.62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2.89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1.44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1332609"/>
                  </a:ext>
                </a:extLst>
              </a:tr>
              <a:tr h="25058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13.00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6.56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4.35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3.29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2.59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1.31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5163817"/>
                  </a:ext>
                </a:extLst>
              </a:tr>
              <a:tr h="25058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11.99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5.94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3.93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2.95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2.34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1.17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3495713"/>
                  </a:ext>
                </a:extLst>
              </a:tr>
              <a:tr h="25058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10.66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5.36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3.58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2.69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2.14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1.06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0.21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3905793"/>
                  </a:ext>
                </a:extLst>
              </a:tr>
            </a:tbl>
          </a:graphicData>
        </a:graphic>
      </p:graphicFrame>
      <p:sp>
        <p:nvSpPr>
          <p:cNvPr id="7" name="文字方塊 6">
            <a:extLst>
              <a:ext uri="{FF2B5EF4-FFF2-40B4-BE49-F238E27FC236}">
                <a16:creationId xmlns:a16="http://schemas.microsoft.com/office/drawing/2014/main" id="{127EB191-3EBF-C952-C2A8-F392FB833F92}"/>
              </a:ext>
            </a:extLst>
          </p:cNvPr>
          <p:cNvSpPr txBox="1"/>
          <p:nvPr/>
        </p:nvSpPr>
        <p:spPr>
          <a:xfrm>
            <a:off x="135085" y="4191000"/>
            <a:ext cx="82469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 Population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4: Non-Metropolitan Area (150 townships : about 2262K)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C06499DD-D516-3258-C396-75AC03E627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998952"/>
              </p:ext>
            </p:extLst>
          </p:nvPr>
        </p:nvGraphicFramePr>
        <p:xfrm>
          <a:off x="225459" y="4778528"/>
          <a:ext cx="8634984" cy="20106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33676">
                  <a:extLst>
                    <a:ext uri="{9D8B030D-6E8A-4147-A177-3AD203B41FA5}">
                      <a16:colId xmlns:a16="http://schemas.microsoft.com/office/drawing/2014/main" val="2893730894"/>
                    </a:ext>
                  </a:extLst>
                </a:gridCol>
                <a:gridCol w="617685">
                  <a:extLst>
                    <a:ext uri="{9D8B030D-6E8A-4147-A177-3AD203B41FA5}">
                      <a16:colId xmlns:a16="http://schemas.microsoft.com/office/drawing/2014/main" val="640931399"/>
                    </a:ext>
                  </a:extLst>
                </a:gridCol>
                <a:gridCol w="617685">
                  <a:extLst>
                    <a:ext uri="{9D8B030D-6E8A-4147-A177-3AD203B41FA5}">
                      <a16:colId xmlns:a16="http://schemas.microsoft.com/office/drawing/2014/main" val="3616075455"/>
                    </a:ext>
                  </a:extLst>
                </a:gridCol>
                <a:gridCol w="617685">
                  <a:extLst>
                    <a:ext uri="{9D8B030D-6E8A-4147-A177-3AD203B41FA5}">
                      <a16:colId xmlns:a16="http://schemas.microsoft.com/office/drawing/2014/main" val="1846539347"/>
                    </a:ext>
                  </a:extLst>
                </a:gridCol>
                <a:gridCol w="617685">
                  <a:extLst>
                    <a:ext uri="{9D8B030D-6E8A-4147-A177-3AD203B41FA5}">
                      <a16:colId xmlns:a16="http://schemas.microsoft.com/office/drawing/2014/main" val="2279023421"/>
                    </a:ext>
                  </a:extLst>
                </a:gridCol>
                <a:gridCol w="617685">
                  <a:extLst>
                    <a:ext uri="{9D8B030D-6E8A-4147-A177-3AD203B41FA5}">
                      <a16:colId xmlns:a16="http://schemas.microsoft.com/office/drawing/2014/main" val="3129257332"/>
                    </a:ext>
                  </a:extLst>
                </a:gridCol>
                <a:gridCol w="617685">
                  <a:extLst>
                    <a:ext uri="{9D8B030D-6E8A-4147-A177-3AD203B41FA5}">
                      <a16:colId xmlns:a16="http://schemas.microsoft.com/office/drawing/2014/main" val="177324735"/>
                    </a:ext>
                  </a:extLst>
                </a:gridCol>
                <a:gridCol w="617685">
                  <a:extLst>
                    <a:ext uri="{9D8B030D-6E8A-4147-A177-3AD203B41FA5}">
                      <a16:colId xmlns:a16="http://schemas.microsoft.com/office/drawing/2014/main" val="1854985808"/>
                    </a:ext>
                  </a:extLst>
                </a:gridCol>
                <a:gridCol w="630291">
                  <a:extLst>
                    <a:ext uri="{9D8B030D-6E8A-4147-A177-3AD203B41FA5}">
                      <a16:colId xmlns:a16="http://schemas.microsoft.com/office/drawing/2014/main" val="1877192544"/>
                    </a:ext>
                  </a:extLst>
                </a:gridCol>
                <a:gridCol w="630291">
                  <a:extLst>
                    <a:ext uri="{9D8B030D-6E8A-4147-A177-3AD203B41FA5}">
                      <a16:colId xmlns:a16="http://schemas.microsoft.com/office/drawing/2014/main" val="79655677"/>
                    </a:ext>
                  </a:extLst>
                </a:gridCol>
                <a:gridCol w="630291">
                  <a:extLst>
                    <a:ext uri="{9D8B030D-6E8A-4147-A177-3AD203B41FA5}">
                      <a16:colId xmlns:a16="http://schemas.microsoft.com/office/drawing/2014/main" val="1248546866"/>
                    </a:ext>
                  </a:extLst>
                </a:gridCol>
                <a:gridCol w="630291">
                  <a:extLst>
                    <a:ext uri="{9D8B030D-6E8A-4147-A177-3AD203B41FA5}">
                      <a16:colId xmlns:a16="http://schemas.microsoft.com/office/drawing/2014/main" val="262456802"/>
                    </a:ext>
                  </a:extLst>
                </a:gridCol>
                <a:gridCol w="756349">
                  <a:extLst>
                    <a:ext uri="{9D8B030D-6E8A-4147-A177-3AD203B41FA5}">
                      <a16:colId xmlns:a16="http://schemas.microsoft.com/office/drawing/2014/main" val="1638801983"/>
                    </a:ext>
                  </a:extLst>
                </a:gridCol>
              </a:tblGrid>
              <a:tr h="177357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zh-TW" alt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　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50K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100K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200K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300K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500K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1,000K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7826763"/>
                  </a:ext>
                </a:extLst>
              </a:tr>
              <a:tr h="177357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Original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12.20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5.98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4.02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3.00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2.39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1.21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9658629"/>
                  </a:ext>
                </a:extLst>
              </a:tr>
              <a:tr h="177357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Scenario 1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13.76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6.91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4.60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3.51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2.76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1.42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0.28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265983"/>
                  </a:ext>
                </a:extLst>
              </a:tr>
              <a:tr h="177357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Scenario 2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14.04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7.01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4.63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3.47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2.78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1.39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5971627"/>
                  </a:ext>
                </a:extLst>
              </a:tr>
              <a:tr h="177357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Scenario 3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13.40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6.58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4.41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3.33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2.63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1.33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0.26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7338912"/>
                  </a:ext>
                </a:extLst>
              </a:tr>
              <a:tr h="177357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Scenario 4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11.99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6.01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4.00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3.00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2.42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1.21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0.24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6951008"/>
                  </a:ext>
                </a:extLst>
              </a:tr>
              <a:tr h="177357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Scenario 5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10.78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5.45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3.63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2.73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2.17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1.10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0.22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087892"/>
                  </a:ext>
                </a:extLst>
              </a:tr>
              <a:tr h="177357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Scenario 6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9.74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4.99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3.29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2.47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1.95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0.99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0.10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altLang="zh-TW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4858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913204"/>
      </p:ext>
    </p:extLst>
  </p:cSld>
  <p:clrMapOvr>
    <a:masterClrMapping/>
  </p:clrMapOvr>
  <p:transition spd="slow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E4982-7CC5-DB12-BC38-1966DF05A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02392F9-78B3-C39B-6AE9-51D5F66843E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12293" name="投影片編號版面配置區 5">
            <a:extLst>
              <a:ext uri="{FF2B5EF4-FFF2-40B4-BE49-F238E27FC236}">
                <a16:creationId xmlns:a16="http://schemas.microsoft.com/office/drawing/2014/main" id="{30D4C082-5587-2345-75A2-431D0DFF310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91320FA7-E2E1-437E-967B-F649EA97E051}" type="slidenum">
              <a:rPr kumimoji="0" lang="en-US" altLang="zh-TW" smtClean="0">
                <a:solidFill>
                  <a:srgbClr val="045C75"/>
                </a:solidFill>
              </a:rPr>
              <a:pPr/>
              <a:t>39</a:t>
            </a:fld>
            <a:endParaRPr kumimoji="0" lang="en-US" altLang="zh-TW">
              <a:solidFill>
                <a:srgbClr val="045C75"/>
              </a:solidFill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471189D8-7164-B7B1-6793-454FBBDE5341}"/>
              </a:ext>
            </a:extLst>
          </p:cNvPr>
          <p:cNvSpPr txBox="1"/>
          <p:nvPr/>
        </p:nvSpPr>
        <p:spPr>
          <a:xfrm>
            <a:off x="2514600" y="33533"/>
            <a:ext cx="4724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2296" eaLnBrk="1" fontAlgn="auto" hangingPunct="1">
              <a:spcAft>
                <a:spcPts val="0"/>
              </a:spcAft>
              <a:buClrTx/>
              <a:defRPr/>
            </a:pPr>
            <a:r>
              <a:rPr lang="en-US" altLang="zh-TW" sz="2800" dirty="0">
                <a:solidFill>
                  <a:srgbClr val="0000CC"/>
                </a:solidFill>
                <a:latin typeface="Times New Roman" pitchFamily="18" charset="0"/>
                <a:ea typeface="標楷體" pitchFamily="65" charset="-120"/>
              </a:rPr>
              <a:t>Life Expectancy at Birth (LE0)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1494FDBB-2635-534B-4BA2-751056B6A6D0}"/>
              </a:ext>
            </a:extLst>
          </p:cNvPr>
          <p:cNvSpPr txBox="1"/>
          <p:nvPr/>
        </p:nvSpPr>
        <p:spPr>
          <a:xfrm>
            <a:off x="152400" y="442505"/>
            <a:ext cx="811883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Median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Life Expectancy at Birth</a:t>
            </a:r>
          </a:p>
          <a:p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EX: Original: No mortality ratio assumption</a:t>
            </a:r>
            <a:endParaRPr lang="zh-TW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TW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Small population size gave higher estimate of LE0.</a:t>
            </a:r>
          </a:p>
        </p:txBody>
      </p:sp>
      <p:graphicFrame>
        <p:nvGraphicFramePr>
          <p:cNvPr id="9" name="物件 8">
            <a:extLst>
              <a:ext uri="{FF2B5EF4-FFF2-40B4-BE49-F238E27FC236}">
                <a16:creationId xmlns:a16="http://schemas.microsoft.com/office/drawing/2014/main" id="{9A95B33A-0732-810D-1096-CF140441982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8211604"/>
              </p:ext>
            </p:extLst>
          </p:nvPr>
        </p:nvGraphicFramePr>
        <p:xfrm>
          <a:off x="1181100" y="1505029"/>
          <a:ext cx="6438900" cy="4970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 Sheet" r:id="rId2" imgW="7698180" imgH="5942377" progId="SPLUSGraphSheetFileType">
                  <p:embed/>
                </p:oleObj>
              </mc:Choice>
              <mc:Fallback>
                <p:oleObj name="Graph Sheet" r:id="rId2" imgW="7698180" imgH="5942377" progId="SPLUSGraphSheetFileTyp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181100" y="1505029"/>
                        <a:ext cx="6438900" cy="49702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橢圓 9">
            <a:extLst>
              <a:ext uri="{FF2B5EF4-FFF2-40B4-BE49-F238E27FC236}">
                <a16:creationId xmlns:a16="http://schemas.microsoft.com/office/drawing/2014/main" id="{FDB3D736-1105-1C7A-C930-92F2AD38C1C5}"/>
              </a:ext>
            </a:extLst>
          </p:cNvPr>
          <p:cNvSpPr/>
          <p:nvPr/>
        </p:nvSpPr>
        <p:spPr>
          <a:xfrm>
            <a:off x="1181100" y="1752600"/>
            <a:ext cx="1219200" cy="914400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6465799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6086806-4F40-9EE6-FD17-C5F70775E7F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12293" name="投影片編號版面配置區 5">
            <a:extLst>
              <a:ext uri="{FF2B5EF4-FFF2-40B4-BE49-F238E27FC236}">
                <a16:creationId xmlns:a16="http://schemas.microsoft.com/office/drawing/2014/main" id="{A8576911-E5D9-2825-F2F0-A2F7087533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91320FA7-E2E1-437E-967B-F649EA97E051}" type="slidenum">
              <a:rPr kumimoji="0" lang="en-US" altLang="zh-TW" smtClean="0">
                <a:solidFill>
                  <a:srgbClr val="045C75"/>
                </a:solidFill>
              </a:rPr>
              <a:pPr/>
              <a:t>4</a:t>
            </a:fld>
            <a:endParaRPr kumimoji="0" lang="en-US" altLang="zh-TW">
              <a:solidFill>
                <a:srgbClr val="045C75"/>
              </a:solidFill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1DEC3B31-B915-9FBD-F25D-51DEF67FEB46}"/>
              </a:ext>
            </a:extLst>
          </p:cNvPr>
          <p:cNvSpPr txBox="1"/>
          <p:nvPr/>
        </p:nvSpPr>
        <p:spPr>
          <a:xfrm>
            <a:off x="152400" y="70403"/>
            <a:ext cx="87630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Geographic inequalities in life expectancy among Taiwan’s</a:t>
            </a:r>
            <a:r>
              <a:rPr lang="zh-TW" altLang="en-US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Townships/Districts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TW" sz="24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Regional variation in life expectancy with the degree of urban development.</a:t>
            </a:r>
          </a:p>
          <a:p>
            <a:r>
              <a:rPr lang="en-US" altLang="zh-TW" sz="2000" dirty="0">
                <a:solidFill>
                  <a:srgbClr val="080808"/>
                </a:solidFill>
                <a:latin typeface="Times New Roman" pitchFamily="18" charset="0"/>
                <a:ea typeface="標楷體" pitchFamily="65" charset="-120"/>
              </a:rPr>
              <a:t>EX: LE0 in Taipei City, Taitung County, Hualien County, Nantou County, and Yunlin County from 1998 to 2022.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TW" sz="20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LE0</a:t>
            </a:r>
            <a:r>
              <a:rPr lang="zh-TW" altLang="en-US" sz="20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 </a:t>
            </a:r>
            <a:r>
              <a:rPr lang="en-US" altLang="zh-TW" sz="20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for males in </a:t>
            </a:r>
            <a:r>
              <a:rPr lang="en-US" altLang="zh-TW" sz="2000" dirty="0">
                <a:latin typeface="Times New Roman" pitchFamily="18" charset="0"/>
                <a:ea typeface="標楷體" pitchFamily="65" charset="-120"/>
              </a:rPr>
              <a:t>Taipei City</a:t>
            </a:r>
            <a:r>
              <a:rPr lang="en-US" altLang="zh-TW" sz="20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 has remained at least 8 years higher than that of males in </a:t>
            </a:r>
            <a:r>
              <a:rPr lang="en-US" altLang="zh-TW" sz="2000" dirty="0">
                <a:latin typeface="Times New Roman" pitchFamily="18" charset="0"/>
                <a:ea typeface="標楷體" pitchFamily="65" charset="-120"/>
              </a:rPr>
              <a:t>Taitung County </a:t>
            </a:r>
            <a:r>
              <a:rPr lang="en-US" altLang="zh-TW" sz="20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for 25 years.</a:t>
            </a:r>
            <a:endParaRPr lang="en-US" altLang="zh-TW" dirty="0"/>
          </a:p>
        </p:txBody>
      </p:sp>
      <p:graphicFrame>
        <p:nvGraphicFramePr>
          <p:cNvPr id="5" name="圖表 4">
            <a:extLst>
              <a:ext uri="{FF2B5EF4-FFF2-40B4-BE49-F238E27FC236}">
                <a16:creationId xmlns:a16="http://schemas.microsoft.com/office/drawing/2014/main" id="{D747CB48-6A72-82E5-FE19-BB9410F340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6805849"/>
              </p:ext>
            </p:extLst>
          </p:nvPr>
        </p:nvGraphicFramePr>
        <p:xfrm>
          <a:off x="1104900" y="2841318"/>
          <a:ext cx="6858000" cy="38717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4E3EA186-558E-EA90-659C-6867713F47BA}"/>
              </a:ext>
            </a:extLst>
          </p:cNvPr>
          <p:cNvCxnSpPr/>
          <p:nvPr/>
        </p:nvCxnSpPr>
        <p:spPr>
          <a:xfrm>
            <a:off x="7696200" y="4038600"/>
            <a:ext cx="838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D55A885F-C9A3-1423-DC9C-1C5376AC1C39}"/>
              </a:ext>
            </a:extLst>
          </p:cNvPr>
          <p:cNvCxnSpPr/>
          <p:nvPr/>
        </p:nvCxnSpPr>
        <p:spPr>
          <a:xfrm>
            <a:off x="7696200" y="4777178"/>
            <a:ext cx="9175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id="{649F837A-EB35-7168-DE16-1F997D2809ED}"/>
              </a:ext>
            </a:extLst>
          </p:cNvPr>
          <p:cNvCxnSpPr/>
          <p:nvPr/>
        </p:nvCxnSpPr>
        <p:spPr>
          <a:xfrm>
            <a:off x="8115300" y="4038600"/>
            <a:ext cx="0" cy="73857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4" name="直線接點 23">
            <a:extLst>
              <a:ext uri="{FF2B5EF4-FFF2-40B4-BE49-F238E27FC236}">
                <a16:creationId xmlns:a16="http://schemas.microsoft.com/office/drawing/2014/main" id="{1E851E06-4ABE-BCFA-A077-A61CBB554A57}"/>
              </a:ext>
            </a:extLst>
          </p:cNvPr>
          <p:cNvCxnSpPr/>
          <p:nvPr/>
        </p:nvCxnSpPr>
        <p:spPr>
          <a:xfrm flipH="1">
            <a:off x="685800" y="4407889"/>
            <a:ext cx="838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9C0801AC-D801-E815-F962-DAECFBDCD21D}"/>
              </a:ext>
            </a:extLst>
          </p:cNvPr>
          <p:cNvCxnSpPr/>
          <p:nvPr/>
        </p:nvCxnSpPr>
        <p:spPr>
          <a:xfrm flipH="1">
            <a:off x="762000" y="5410200"/>
            <a:ext cx="76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單箭頭接點 27">
            <a:extLst>
              <a:ext uri="{FF2B5EF4-FFF2-40B4-BE49-F238E27FC236}">
                <a16:creationId xmlns:a16="http://schemas.microsoft.com/office/drawing/2014/main" id="{E53F3643-A69C-9FCD-2BC8-6E764CD010C3}"/>
              </a:ext>
            </a:extLst>
          </p:cNvPr>
          <p:cNvCxnSpPr/>
          <p:nvPr/>
        </p:nvCxnSpPr>
        <p:spPr>
          <a:xfrm>
            <a:off x="1104900" y="4407889"/>
            <a:ext cx="0" cy="100231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5247637"/>
      </p:ext>
    </p:extLst>
  </p:cSld>
  <p:clrMapOvr>
    <a:masterClrMapping/>
  </p:clrMapOvr>
  <p:transition spd="slow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1555EE-A485-9CDF-CBDA-0957F4BF3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FD332E9-9C29-6634-855A-EC750106037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12293" name="投影片編號版面配置區 5">
            <a:extLst>
              <a:ext uri="{FF2B5EF4-FFF2-40B4-BE49-F238E27FC236}">
                <a16:creationId xmlns:a16="http://schemas.microsoft.com/office/drawing/2014/main" id="{C74CB8CF-9413-7AA9-008F-C9B77C6770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91320FA7-E2E1-437E-967B-F649EA97E051}" type="slidenum">
              <a:rPr kumimoji="0" lang="en-US" altLang="zh-TW" smtClean="0">
                <a:solidFill>
                  <a:srgbClr val="045C75"/>
                </a:solidFill>
              </a:rPr>
              <a:pPr/>
              <a:t>40</a:t>
            </a:fld>
            <a:endParaRPr kumimoji="0" lang="en-US" altLang="zh-TW">
              <a:solidFill>
                <a:srgbClr val="045C75"/>
              </a:solidFill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39666560-439E-4C36-F114-9E945C452C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759" y="1261270"/>
            <a:ext cx="428194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EX: Original: No mortality ratio assumption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B08CA86D-0127-8351-CD49-5229ECDA9643}"/>
              </a:ext>
            </a:extLst>
          </p:cNvPr>
          <p:cNvSpPr txBox="1"/>
          <p:nvPr/>
        </p:nvSpPr>
        <p:spPr>
          <a:xfrm>
            <a:off x="244114" y="76200"/>
            <a:ext cx="829028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SD(Standard Deviation)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Life Expectancy at Birth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TW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Small population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size gave </a:t>
            </a:r>
            <a:r>
              <a:rPr lang="en-US" altLang="zh-TW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higher standard deviation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LE0.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Population over </a:t>
            </a:r>
            <a:r>
              <a:rPr lang="en-US" altLang="zh-TW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500,000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SD of LE0 begins to decline significantly</a:t>
            </a:r>
          </a:p>
        </p:txBody>
      </p:sp>
      <p:graphicFrame>
        <p:nvGraphicFramePr>
          <p:cNvPr id="6" name="物件 5">
            <a:extLst>
              <a:ext uri="{FF2B5EF4-FFF2-40B4-BE49-F238E27FC236}">
                <a16:creationId xmlns:a16="http://schemas.microsoft.com/office/drawing/2014/main" id="{C5547E15-C85B-5BF1-A9B3-5AE79C75C7F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5653574"/>
              </p:ext>
            </p:extLst>
          </p:nvPr>
        </p:nvGraphicFramePr>
        <p:xfrm>
          <a:off x="1390650" y="1752600"/>
          <a:ext cx="6362700" cy="49114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 Sheet" r:id="rId2" imgW="7698180" imgH="5942377" progId="SPLUSGraphSheetFileType">
                  <p:embed/>
                </p:oleObj>
              </mc:Choice>
              <mc:Fallback>
                <p:oleObj name="Graph Sheet" r:id="rId2" imgW="7698180" imgH="5942377" progId="SPLUSGraphSheetFileTyp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390650" y="1752600"/>
                        <a:ext cx="6362700" cy="491144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橢圓 6">
            <a:extLst>
              <a:ext uri="{FF2B5EF4-FFF2-40B4-BE49-F238E27FC236}">
                <a16:creationId xmlns:a16="http://schemas.microsoft.com/office/drawing/2014/main" id="{0A395AA2-F57D-514C-2461-256E5B8229B6}"/>
              </a:ext>
            </a:extLst>
          </p:cNvPr>
          <p:cNvSpPr/>
          <p:nvPr/>
        </p:nvSpPr>
        <p:spPr>
          <a:xfrm>
            <a:off x="2667000" y="2971800"/>
            <a:ext cx="1219200" cy="914400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>
            <a:extLst>
              <a:ext uri="{FF2B5EF4-FFF2-40B4-BE49-F238E27FC236}">
                <a16:creationId xmlns:a16="http://schemas.microsoft.com/office/drawing/2014/main" id="{B3BBE13E-BC18-BFAC-CD10-A28B337D2803}"/>
              </a:ext>
            </a:extLst>
          </p:cNvPr>
          <p:cNvSpPr/>
          <p:nvPr/>
        </p:nvSpPr>
        <p:spPr>
          <a:xfrm>
            <a:off x="2720975" y="5619336"/>
            <a:ext cx="1219200" cy="914400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橢圓 9">
            <a:extLst>
              <a:ext uri="{FF2B5EF4-FFF2-40B4-BE49-F238E27FC236}">
                <a16:creationId xmlns:a16="http://schemas.microsoft.com/office/drawing/2014/main" id="{C0BFAD38-B006-EC6E-6E59-61CF7A59F2DD}"/>
              </a:ext>
            </a:extLst>
          </p:cNvPr>
          <p:cNvSpPr/>
          <p:nvPr/>
        </p:nvSpPr>
        <p:spPr>
          <a:xfrm>
            <a:off x="5688496" y="3114675"/>
            <a:ext cx="1219200" cy="914400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橢圓 11">
            <a:extLst>
              <a:ext uri="{FF2B5EF4-FFF2-40B4-BE49-F238E27FC236}">
                <a16:creationId xmlns:a16="http://schemas.microsoft.com/office/drawing/2014/main" id="{716EEFDF-D051-E854-1278-FF5E05BFD0B4}"/>
              </a:ext>
            </a:extLst>
          </p:cNvPr>
          <p:cNvSpPr/>
          <p:nvPr/>
        </p:nvSpPr>
        <p:spPr>
          <a:xfrm>
            <a:off x="5715000" y="5476073"/>
            <a:ext cx="1219200" cy="914400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8869870"/>
      </p:ext>
    </p:extLst>
  </p:cSld>
  <p:clrMapOvr>
    <a:masterClrMapping/>
  </p:clrMapOvr>
  <p:transition spd="slow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4379D-E9B6-3EFA-1D5F-E78BE53DB4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E838473-F047-DC97-9BCD-6CC5309D0EC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12293" name="投影片編號版面配置區 5">
            <a:extLst>
              <a:ext uri="{FF2B5EF4-FFF2-40B4-BE49-F238E27FC236}">
                <a16:creationId xmlns:a16="http://schemas.microsoft.com/office/drawing/2014/main" id="{947696D8-CBD5-5970-D1D9-98BDEC128E2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91320FA7-E2E1-437E-967B-F649EA97E051}" type="slidenum">
              <a:rPr kumimoji="0" lang="en-US" altLang="zh-TW" smtClean="0">
                <a:solidFill>
                  <a:srgbClr val="045C75"/>
                </a:solidFill>
              </a:rPr>
              <a:pPr/>
              <a:t>41</a:t>
            </a:fld>
            <a:endParaRPr kumimoji="0" lang="en-US" altLang="zh-TW">
              <a:solidFill>
                <a:srgbClr val="045C75"/>
              </a:solidFill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0801F16-DC3F-A207-0E16-498233A461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04790"/>
            <a:ext cx="428194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EX: Original: No mortality ratio assumption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FE86C224-F2E6-8B12-B7B2-62DCC1FA79F9}"/>
              </a:ext>
            </a:extLst>
          </p:cNvPr>
          <p:cNvSpPr txBox="1"/>
          <p:nvPr/>
        </p:nvSpPr>
        <p:spPr>
          <a:xfrm>
            <a:off x="155576" y="76200"/>
            <a:ext cx="8686799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IQR (Interquartile Range):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altLang="zh-TW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IQR decreases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the </a:t>
            </a:r>
            <a:r>
              <a:rPr lang="en-US" altLang="zh-TW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sample size increases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TW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IQR gradually decreases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the sample size is above </a:t>
            </a:r>
            <a:r>
              <a:rPr lang="en-US" altLang="zh-TW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50,000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means</a:t>
            </a:r>
          </a:p>
          <a:p>
            <a:r>
              <a:rPr lang="en-US" altLang="zh-TW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more stable estimates with less variability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3" name="物件 2">
            <a:extLst>
              <a:ext uri="{FF2B5EF4-FFF2-40B4-BE49-F238E27FC236}">
                <a16:creationId xmlns:a16="http://schemas.microsoft.com/office/drawing/2014/main" id="{E28479BB-F60E-928E-8210-F44B9D7DCF6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8423885"/>
              </p:ext>
            </p:extLst>
          </p:nvPr>
        </p:nvGraphicFramePr>
        <p:xfrm>
          <a:off x="1238689" y="1711961"/>
          <a:ext cx="6666617" cy="51460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 Sheet" r:id="rId2" imgW="7698180" imgH="5942377" progId="SPLUSGraphSheetFileType">
                  <p:embed/>
                </p:oleObj>
              </mc:Choice>
              <mc:Fallback>
                <p:oleObj name="Graph Sheet" r:id="rId2" imgW="7698180" imgH="5942377" progId="SPLUSGraphSheetFileTyp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238689" y="1711961"/>
                        <a:ext cx="6666617" cy="51460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橢圓 4">
            <a:extLst>
              <a:ext uri="{FF2B5EF4-FFF2-40B4-BE49-F238E27FC236}">
                <a16:creationId xmlns:a16="http://schemas.microsoft.com/office/drawing/2014/main" id="{632DC1F2-5EF9-C495-4E02-A6020F567C4E}"/>
              </a:ext>
            </a:extLst>
          </p:cNvPr>
          <p:cNvSpPr/>
          <p:nvPr/>
        </p:nvSpPr>
        <p:spPr>
          <a:xfrm>
            <a:off x="3095871" y="2465606"/>
            <a:ext cx="1219200" cy="914400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9754231"/>
      </p:ext>
    </p:extLst>
  </p:cSld>
  <p:clrMapOvr>
    <a:masterClrMapping/>
  </p:clrMapOvr>
  <p:transition spd="slow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8A788-3769-6090-15E1-78267BB8E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074FD92-C31E-748A-4C45-B6AB5D92E4A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12293" name="投影片編號版面配置區 5">
            <a:extLst>
              <a:ext uri="{FF2B5EF4-FFF2-40B4-BE49-F238E27FC236}">
                <a16:creationId xmlns:a16="http://schemas.microsoft.com/office/drawing/2014/main" id="{B97BDC0D-C335-04FF-63A3-F8C7C12C8C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91320FA7-E2E1-437E-967B-F649EA97E051}" type="slidenum">
              <a:rPr kumimoji="0" lang="en-US" altLang="zh-TW" smtClean="0">
                <a:solidFill>
                  <a:srgbClr val="045C75"/>
                </a:solidFill>
              </a:rPr>
              <a:pPr/>
              <a:t>42</a:t>
            </a:fld>
            <a:endParaRPr kumimoji="0" lang="en-US" altLang="zh-TW">
              <a:solidFill>
                <a:srgbClr val="045C75"/>
              </a:solidFill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3B7471C8-3BDD-EF97-116D-2690C31B2A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807777"/>
            <a:ext cx="478105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EX: Scenario 1:Population: Under 1,000 (3 Twp.)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34F217E3-8FEA-68B0-630F-F07F6192F1BA}"/>
              </a:ext>
            </a:extLst>
          </p:cNvPr>
          <p:cNvSpPr txBox="1"/>
          <p:nvPr/>
        </p:nvSpPr>
        <p:spPr>
          <a:xfrm>
            <a:off x="22780" y="304800"/>
            <a:ext cx="868679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Except for the reference population of </a:t>
            </a:r>
            <a:r>
              <a:rPr lang="en-US" altLang="zh-TW" sz="2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Mountainous and Remote Areas (27 townships: about 94K)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IQR gradually decreases when the sample size is above </a:t>
            </a:r>
            <a:r>
              <a:rPr lang="en-US" altLang="zh-TW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50,000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which means the estimate is more stable.</a:t>
            </a:r>
          </a:p>
        </p:txBody>
      </p:sp>
      <p:graphicFrame>
        <p:nvGraphicFramePr>
          <p:cNvPr id="5" name="物件 4">
            <a:extLst>
              <a:ext uri="{FF2B5EF4-FFF2-40B4-BE49-F238E27FC236}">
                <a16:creationId xmlns:a16="http://schemas.microsoft.com/office/drawing/2014/main" id="{ED9B91B0-3886-362A-8A45-8B60D790F44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567222"/>
              </p:ext>
            </p:extLst>
          </p:nvPr>
        </p:nvGraphicFramePr>
        <p:xfrm>
          <a:off x="1413430" y="2177109"/>
          <a:ext cx="5905500" cy="45585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 Sheet" r:id="rId2" imgW="7698180" imgH="5942377" progId="SPLUSGraphSheetFileType">
                  <p:embed/>
                </p:oleObj>
              </mc:Choice>
              <mc:Fallback>
                <p:oleObj name="Graph Sheet" r:id="rId2" imgW="7698180" imgH="5942377" progId="SPLUSGraphSheetFileTyp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413430" y="2177109"/>
                        <a:ext cx="5905500" cy="45585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橢圓 5">
            <a:extLst>
              <a:ext uri="{FF2B5EF4-FFF2-40B4-BE49-F238E27FC236}">
                <a16:creationId xmlns:a16="http://schemas.microsoft.com/office/drawing/2014/main" id="{921A21AE-41B7-D038-73DA-B2E068EEC6CA}"/>
              </a:ext>
            </a:extLst>
          </p:cNvPr>
          <p:cNvSpPr/>
          <p:nvPr/>
        </p:nvSpPr>
        <p:spPr>
          <a:xfrm>
            <a:off x="4648200" y="2057400"/>
            <a:ext cx="2819400" cy="2362199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9076607"/>
      </p:ext>
    </p:extLst>
  </p:cSld>
  <p:clrMapOvr>
    <a:masterClrMapping/>
  </p:clrMapOvr>
  <p:transition spd="slow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A33B97-25E2-53F5-78DB-BA45FC4E0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8C508C9-0F15-5F09-D432-1E77FFB8ED8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12293" name="投影片編號版面配置區 5">
            <a:extLst>
              <a:ext uri="{FF2B5EF4-FFF2-40B4-BE49-F238E27FC236}">
                <a16:creationId xmlns:a16="http://schemas.microsoft.com/office/drawing/2014/main" id="{8EC1F647-B7BE-170D-16A7-A022675A1B9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91320FA7-E2E1-437E-967B-F649EA97E051}" type="slidenum">
              <a:rPr kumimoji="0" lang="en-US" altLang="zh-TW" smtClean="0">
                <a:solidFill>
                  <a:srgbClr val="045C75"/>
                </a:solidFill>
              </a:rPr>
              <a:pPr/>
              <a:t>43</a:t>
            </a:fld>
            <a:endParaRPr kumimoji="0" lang="en-US" altLang="zh-TW">
              <a:solidFill>
                <a:srgbClr val="045C75"/>
              </a:solidFill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F34950ED-509F-76EC-6CD9-34296A1EB4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148" y="1370861"/>
            <a:ext cx="524368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EX: Scenario 2:Population: 1,001-3,000 (6 Twp.)</a:t>
            </a:r>
            <a:endParaRPr lang="zh-TW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ED2C2F76-9718-0201-05D8-AB14B9C4FF68}"/>
              </a:ext>
            </a:extLst>
          </p:cNvPr>
          <p:cNvSpPr txBox="1"/>
          <p:nvPr/>
        </p:nvSpPr>
        <p:spPr>
          <a:xfrm>
            <a:off x="152400" y="404383"/>
            <a:ext cx="868679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Scenario 2-6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The IQR gradually decreases when the sample size is above </a:t>
            </a: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50,000</a:t>
            </a:r>
            <a:endParaRPr lang="en-US" altLang="zh-TW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物件 4">
            <a:extLst>
              <a:ext uri="{FF2B5EF4-FFF2-40B4-BE49-F238E27FC236}">
                <a16:creationId xmlns:a16="http://schemas.microsoft.com/office/drawing/2014/main" id="{7C0B68A3-70B6-BF11-961C-C7DDB120C23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471276"/>
              </p:ext>
            </p:extLst>
          </p:nvPr>
        </p:nvGraphicFramePr>
        <p:xfrm>
          <a:off x="1371600" y="1926331"/>
          <a:ext cx="5981700" cy="46173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 Sheet" r:id="rId2" imgW="7698180" imgH="5942377" progId="SPLUSGraphSheetFileType">
                  <p:embed/>
                </p:oleObj>
              </mc:Choice>
              <mc:Fallback>
                <p:oleObj name="Graph Sheet" r:id="rId2" imgW="7698180" imgH="5942377" progId="SPLUSGraphSheetFileTyp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371600" y="1926331"/>
                        <a:ext cx="5981700" cy="46173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66709080"/>
      </p:ext>
    </p:extLst>
  </p:cSld>
  <p:clrMapOvr>
    <a:masterClrMapping/>
  </p:clrMapOvr>
  <p:transition spd="slow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691341-A1F8-75E3-A2F4-00596EB0D4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351BAB2-F137-EBE9-17EF-5647BDA8D3E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12293" name="投影片編號版面配置區 5">
            <a:extLst>
              <a:ext uri="{FF2B5EF4-FFF2-40B4-BE49-F238E27FC236}">
                <a16:creationId xmlns:a16="http://schemas.microsoft.com/office/drawing/2014/main" id="{158BBD28-4245-F31F-4D05-A3A7923D88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91320FA7-E2E1-437E-967B-F649EA97E051}" type="slidenum">
              <a:rPr kumimoji="0" lang="en-US" altLang="zh-TW" smtClean="0">
                <a:solidFill>
                  <a:srgbClr val="045C75"/>
                </a:solidFill>
              </a:rPr>
              <a:pPr/>
              <a:t>44</a:t>
            </a:fld>
            <a:endParaRPr kumimoji="0" lang="en-US" altLang="zh-TW">
              <a:solidFill>
                <a:srgbClr val="045C75"/>
              </a:solidFill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F8903BE7-43D7-9000-4309-4D16DA6F66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28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0860B59C-C05A-6988-C46C-1969D924D8B4}"/>
              </a:ext>
            </a:extLst>
          </p:cNvPr>
          <p:cNvSpPr txBox="1"/>
          <p:nvPr/>
        </p:nvSpPr>
        <p:spPr>
          <a:xfrm>
            <a:off x="28280" y="-99401"/>
            <a:ext cx="888711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Mean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LE0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error of the mean is approximately </a:t>
            </a:r>
            <a:r>
              <a:rPr lang="en-US" altLang="zh-TW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0.2-0.88 years for a population of 3,000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TW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0.05-0.13 years for a population 50,000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,and </a:t>
            </a:r>
            <a:r>
              <a:rPr lang="en-US" altLang="zh-TW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0-0.14 years for a population of 500,000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22B13CB4-D46F-383C-6F44-25758A9A9404}"/>
              </a:ext>
            </a:extLst>
          </p:cNvPr>
          <p:cNvSpPr txBox="1"/>
          <p:nvPr/>
        </p:nvSpPr>
        <p:spPr>
          <a:xfrm>
            <a:off x="45566" y="932278"/>
            <a:ext cx="89947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 Population 1: Taiwan Population Structure (368 Counties: above 1,1672K)</a:t>
            </a:r>
            <a:endParaRPr lang="zh-TW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2B757E84-E0E4-D9EE-CE7D-557ADB3180EE}"/>
              </a:ext>
            </a:extLst>
          </p:cNvPr>
          <p:cNvSpPr txBox="1"/>
          <p:nvPr/>
        </p:nvSpPr>
        <p:spPr>
          <a:xfrm>
            <a:off x="24353" y="3951163"/>
            <a:ext cx="824691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 Population 2: Mountainous and Remote Areas (27 townships : about 94K)</a:t>
            </a:r>
            <a:endParaRPr lang="zh-TW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EEA428E-18B1-E046-A9D2-4D37E0F72B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518894"/>
              </p:ext>
            </p:extLst>
          </p:nvPr>
        </p:nvGraphicFramePr>
        <p:xfrm>
          <a:off x="120224" y="1217119"/>
          <a:ext cx="8905970" cy="26047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40847">
                  <a:extLst>
                    <a:ext uri="{9D8B030D-6E8A-4147-A177-3AD203B41FA5}">
                      <a16:colId xmlns:a16="http://schemas.microsoft.com/office/drawing/2014/main" val="328259708"/>
                    </a:ext>
                  </a:extLst>
                </a:gridCol>
                <a:gridCol w="759092">
                  <a:extLst>
                    <a:ext uri="{9D8B030D-6E8A-4147-A177-3AD203B41FA5}">
                      <a16:colId xmlns:a16="http://schemas.microsoft.com/office/drawing/2014/main" val="2191303590"/>
                    </a:ext>
                  </a:extLst>
                </a:gridCol>
                <a:gridCol w="534572">
                  <a:extLst>
                    <a:ext uri="{9D8B030D-6E8A-4147-A177-3AD203B41FA5}">
                      <a16:colId xmlns:a16="http://schemas.microsoft.com/office/drawing/2014/main" val="2773821404"/>
                    </a:ext>
                  </a:extLst>
                </a:gridCol>
                <a:gridCol w="534572">
                  <a:extLst>
                    <a:ext uri="{9D8B030D-6E8A-4147-A177-3AD203B41FA5}">
                      <a16:colId xmlns:a16="http://schemas.microsoft.com/office/drawing/2014/main" val="3895362829"/>
                    </a:ext>
                  </a:extLst>
                </a:gridCol>
                <a:gridCol w="534572">
                  <a:extLst>
                    <a:ext uri="{9D8B030D-6E8A-4147-A177-3AD203B41FA5}">
                      <a16:colId xmlns:a16="http://schemas.microsoft.com/office/drawing/2014/main" val="3675459531"/>
                    </a:ext>
                  </a:extLst>
                </a:gridCol>
                <a:gridCol w="534572">
                  <a:extLst>
                    <a:ext uri="{9D8B030D-6E8A-4147-A177-3AD203B41FA5}">
                      <a16:colId xmlns:a16="http://schemas.microsoft.com/office/drawing/2014/main" val="1037624258"/>
                    </a:ext>
                  </a:extLst>
                </a:gridCol>
                <a:gridCol w="534572">
                  <a:extLst>
                    <a:ext uri="{9D8B030D-6E8A-4147-A177-3AD203B41FA5}">
                      <a16:colId xmlns:a16="http://schemas.microsoft.com/office/drawing/2014/main" val="3532389137"/>
                    </a:ext>
                  </a:extLst>
                </a:gridCol>
                <a:gridCol w="588029">
                  <a:extLst>
                    <a:ext uri="{9D8B030D-6E8A-4147-A177-3AD203B41FA5}">
                      <a16:colId xmlns:a16="http://schemas.microsoft.com/office/drawing/2014/main" val="3713753774"/>
                    </a:ext>
                  </a:extLst>
                </a:gridCol>
                <a:gridCol w="588029">
                  <a:extLst>
                    <a:ext uri="{9D8B030D-6E8A-4147-A177-3AD203B41FA5}">
                      <a16:colId xmlns:a16="http://schemas.microsoft.com/office/drawing/2014/main" val="3502506562"/>
                    </a:ext>
                  </a:extLst>
                </a:gridCol>
                <a:gridCol w="652178">
                  <a:extLst>
                    <a:ext uri="{9D8B030D-6E8A-4147-A177-3AD203B41FA5}">
                      <a16:colId xmlns:a16="http://schemas.microsoft.com/office/drawing/2014/main" val="1070249333"/>
                    </a:ext>
                  </a:extLst>
                </a:gridCol>
                <a:gridCol w="652178">
                  <a:extLst>
                    <a:ext uri="{9D8B030D-6E8A-4147-A177-3AD203B41FA5}">
                      <a16:colId xmlns:a16="http://schemas.microsoft.com/office/drawing/2014/main" val="646492007"/>
                    </a:ext>
                  </a:extLst>
                </a:gridCol>
                <a:gridCol w="652178">
                  <a:extLst>
                    <a:ext uri="{9D8B030D-6E8A-4147-A177-3AD203B41FA5}">
                      <a16:colId xmlns:a16="http://schemas.microsoft.com/office/drawing/2014/main" val="3345767238"/>
                    </a:ext>
                  </a:extLst>
                </a:gridCol>
                <a:gridCol w="652178">
                  <a:extLst>
                    <a:ext uri="{9D8B030D-6E8A-4147-A177-3AD203B41FA5}">
                      <a16:colId xmlns:a16="http://schemas.microsoft.com/office/drawing/2014/main" val="2964211855"/>
                    </a:ext>
                  </a:extLst>
                </a:gridCol>
                <a:gridCol w="748401">
                  <a:extLst>
                    <a:ext uri="{9D8B030D-6E8A-4147-A177-3AD203B41FA5}">
                      <a16:colId xmlns:a16="http://schemas.microsoft.com/office/drawing/2014/main" val="1379950655"/>
                    </a:ext>
                  </a:extLst>
                </a:gridCol>
              </a:tblGrid>
              <a:tr h="56203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Reference Population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5K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200K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300K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1,000K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7818036"/>
                  </a:ext>
                </a:extLst>
              </a:tr>
              <a:tr h="29182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Original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77.28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77.93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78.18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77.84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77.56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77.53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77.27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77.25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77.25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77.27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77.27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77.28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77.29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1047380"/>
                  </a:ext>
                </a:extLst>
              </a:tr>
              <a:tr h="29182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73.08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73.94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73.60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73.37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73.22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73.15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73.04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72.95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72.96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72.94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72.94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72.94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72.94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7199465"/>
                  </a:ext>
                </a:extLst>
              </a:tr>
              <a:tr h="29182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69.09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69.86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69.52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69.35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69.26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69.21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69.10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69.05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69.01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69.04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69.04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69.02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69.03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0354510"/>
                  </a:ext>
                </a:extLst>
              </a:tr>
              <a:tr h="29182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70.79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71.71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71.37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71.20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71.08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70.95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70.83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70.72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70.76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70.75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70.74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70.74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70.74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701781"/>
                  </a:ext>
                </a:extLst>
              </a:tr>
              <a:tr h="29182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73.89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74.57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74.58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74.27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74.08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74.10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73.94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73.86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73.88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73.87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73.88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73.89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73.89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3987194"/>
                  </a:ext>
                </a:extLst>
              </a:tr>
              <a:tr h="29182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77.30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77.92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78.06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77.87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77.58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77.55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77.30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77.24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77.27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77.29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77.28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77.30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77.30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5154856"/>
                  </a:ext>
                </a:extLst>
              </a:tr>
              <a:tr h="29182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78.97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79.32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80.02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79.62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79.40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79.25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79.06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78.90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78.93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78.94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78.95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78.97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78.97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5451750"/>
                  </a:ext>
                </a:extLst>
              </a:tr>
            </a:tbl>
          </a:graphicData>
        </a:graphic>
      </p:graphicFrame>
      <p:graphicFrame>
        <p:nvGraphicFramePr>
          <p:cNvPr id="9" name="表格 8">
            <a:extLst>
              <a:ext uri="{FF2B5EF4-FFF2-40B4-BE49-F238E27FC236}">
                <a16:creationId xmlns:a16="http://schemas.microsoft.com/office/drawing/2014/main" id="{8BB9C653-776C-01D4-C832-B14393C888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6746419"/>
              </p:ext>
            </p:extLst>
          </p:nvPr>
        </p:nvGraphicFramePr>
        <p:xfrm>
          <a:off x="145127" y="4223385"/>
          <a:ext cx="8905970" cy="26047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40847">
                  <a:extLst>
                    <a:ext uri="{9D8B030D-6E8A-4147-A177-3AD203B41FA5}">
                      <a16:colId xmlns:a16="http://schemas.microsoft.com/office/drawing/2014/main" val="328259708"/>
                    </a:ext>
                  </a:extLst>
                </a:gridCol>
                <a:gridCol w="759092">
                  <a:extLst>
                    <a:ext uri="{9D8B030D-6E8A-4147-A177-3AD203B41FA5}">
                      <a16:colId xmlns:a16="http://schemas.microsoft.com/office/drawing/2014/main" val="2191303590"/>
                    </a:ext>
                  </a:extLst>
                </a:gridCol>
                <a:gridCol w="534572">
                  <a:extLst>
                    <a:ext uri="{9D8B030D-6E8A-4147-A177-3AD203B41FA5}">
                      <a16:colId xmlns:a16="http://schemas.microsoft.com/office/drawing/2014/main" val="2773821404"/>
                    </a:ext>
                  </a:extLst>
                </a:gridCol>
                <a:gridCol w="534572">
                  <a:extLst>
                    <a:ext uri="{9D8B030D-6E8A-4147-A177-3AD203B41FA5}">
                      <a16:colId xmlns:a16="http://schemas.microsoft.com/office/drawing/2014/main" val="3895362829"/>
                    </a:ext>
                  </a:extLst>
                </a:gridCol>
                <a:gridCol w="534572">
                  <a:extLst>
                    <a:ext uri="{9D8B030D-6E8A-4147-A177-3AD203B41FA5}">
                      <a16:colId xmlns:a16="http://schemas.microsoft.com/office/drawing/2014/main" val="3675459531"/>
                    </a:ext>
                  </a:extLst>
                </a:gridCol>
                <a:gridCol w="534572">
                  <a:extLst>
                    <a:ext uri="{9D8B030D-6E8A-4147-A177-3AD203B41FA5}">
                      <a16:colId xmlns:a16="http://schemas.microsoft.com/office/drawing/2014/main" val="1037624258"/>
                    </a:ext>
                  </a:extLst>
                </a:gridCol>
                <a:gridCol w="534572">
                  <a:extLst>
                    <a:ext uri="{9D8B030D-6E8A-4147-A177-3AD203B41FA5}">
                      <a16:colId xmlns:a16="http://schemas.microsoft.com/office/drawing/2014/main" val="3532389137"/>
                    </a:ext>
                  </a:extLst>
                </a:gridCol>
                <a:gridCol w="588029">
                  <a:extLst>
                    <a:ext uri="{9D8B030D-6E8A-4147-A177-3AD203B41FA5}">
                      <a16:colId xmlns:a16="http://schemas.microsoft.com/office/drawing/2014/main" val="3713753774"/>
                    </a:ext>
                  </a:extLst>
                </a:gridCol>
                <a:gridCol w="588029">
                  <a:extLst>
                    <a:ext uri="{9D8B030D-6E8A-4147-A177-3AD203B41FA5}">
                      <a16:colId xmlns:a16="http://schemas.microsoft.com/office/drawing/2014/main" val="3502506562"/>
                    </a:ext>
                  </a:extLst>
                </a:gridCol>
                <a:gridCol w="652178">
                  <a:extLst>
                    <a:ext uri="{9D8B030D-6E8A-4147-A177-3AD203B41FA5}">
                      <a16:colId xmlns:a16="http://schemas.microsoft.com/office/drawing/2014/main" val="1070249333"/>
                    </a:ext>
                  </a:extLst>
                </a:gridCol>
                <a:gridCol w="652178">
                  <a:extLst>
                    <a:ext uri="{9D8B030D-6E8A-4147-A177-3AD203B41FA5}">
                      <a16:colId xmlns:a16="http://schemas.microsoft.com/office/drawing/2014/main" val="646492007"/>
                    </a:ext>
                  </a:extLst>
                </a:gridCol>
                <a:gridCol w="652178">
                  <a:extLst>
                    <a:ext uri="{9D8B030D-6E8A-4147-A177-3AD203B41FA5}">
                      <a16:colId xmlns:a16="http://schemas.microsoft.com/office/drawing/2014/main" val="3345767238"/>
                    </a:ext>
                  </a:extLst>
                </a:gridCol>
                <a:gridCol w="652178">
                  <a:extLst>
                    <a:ext uri="{9D8B030D-6E8A-4147-A177-3AD203B41FA5}">
                      <a16:colId xmlns:a16="http://schemas.microsoft.com/office/drawing/2014/main" val="2964211855"/>
                    </a:ext>
                  </a:extLst>
                </a:gridCol>
                <a:gridCol w="748401">
                  <a:extLst>
                    <a:ext uri="{9D8B030D-6E8A-4147-A177-3AD203B41FA5}">
                      <a16:colId xmlns:a16="http://schemas.microsoft.com/office/drawing/2014/main" val="1379950655"/>
                    </a:ext>
                  </a:extLst>
                </a:gridCol>
              </a:tblGrid>
              <a:tr h="56203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Reference Population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5K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200K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300K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1,000K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7818036"/>
                  </a:ext>
                </a:extLst>
              </a:tr>
              <a:tr h="29182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Original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66.17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66.59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66.74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66.73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66.49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66.42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66.27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66.22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66.17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66.17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66.18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66.17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66.17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1047380"/>
                  </a:ext>
                </a:extLst>
              </a:tr>
              <a:tr h="29182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69.72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70.34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70.65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70.32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70.18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69.92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69.82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69.70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69.65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69.66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69.65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69.65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69.64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7199465"/>
                  </a:ext>
                </a:extLst>
              </a:tr>
              <a:tr h="29182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69.30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69.80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69.85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69.78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69.72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69.59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69.39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69.30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69.28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69.27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69.27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69.27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69.27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0354510"/>
                  </a:ext>
                </a:extLst>
              </a:tr>
              <a:tr h="29182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70.17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70.59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70.76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70.72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70.66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70.43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70.32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70.15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70.15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70.13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70.13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70.14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70.13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701781"/>
                  </a:ext>
                </a:extLst>
              </a:tr>
              <a:tr h="29182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73.47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73.73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74.23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73.99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73.92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74.00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73.62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73.47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73.46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73.47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73.46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73.46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73.47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3987194"/>
                  </a:ext>
                </a:extLst>
              </a:tr>
              <a:tr h="29182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76.87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76.87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77.57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77.75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77.67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77.57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77.14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76.87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76.86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76.88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76.86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76.87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76.87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5154856"/>
                  </a:ext>
                </a:extLst>
              </a:tr>
              <a:tr h="29182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78.58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78.35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79.13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79.40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79.50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79.42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78.80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78.62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78.59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78.59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78.58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78.58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78.58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54517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7786427"/>
      </p:ext>
    </p:extLst>
  </p:cSld>
  <p:clrMapOvr>
    <a:masterClrMapping/>
  </p:clrMapOvr>
  <p:transition spd="slow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52DA8E-FD94-3412-BC6B-0432F731B9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C44848A-8AAB-A696-46F0-BBCAD0B308B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12293" name="投影片編號版面配置區 5">
            <a:extLst>
              <a:ext uri="{FF2B5EF4-FFF2-40B4-BE49-F238E27FC236}">
                <a16:creationId xmlns:a16="http://schemas.microsoft.com/office/drawing/2014/main" id="{82D233FB-2853-3A8C-4948-AB7303094BC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91320FA7-E2E1-437E-967B-F649EA97E051}" type="slidenum">
              <a:rPr kumimoji="0" lang="en-US" altLang="zh-TW" smtClean="0">
                <a:solidFill>
                  <a:srgbClr val="045C75"/>
                </a:solidFill>
              </a:rPr>
              <a:pPr/>
              <a:t>45</a:t>
            </a:fld>
            <a:endParaRPr kumimoji="0" lang="en-US" altLang="zh-TW">
              <a:solidFill>
                <a:srgbClr val="045C75"/>
              </a:solidFill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2209B621-C432-A9AB-84FE-CF42CFEA3A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28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02B23C1A-23E0-76C8-0E80-18D07EA706FF}"/>
              </a:ext>
            </a:extLst>
          </p:cNvPr>
          <p:cNvSpPr txBox="1"/>
          <p:nvPr/>
        </p:nvSpPr>
        <p:spPr>
          <a:xfrm>
            <a:off x="89549" y="127313"/>
            <a:ext cx="890440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Mean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LE0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411131B1-F9BE-3153-22FA-47193F2B7741}"/>
              </a:ext>
            </a:extLst>
          </p:cNvPr>
          <p:cNvSpPr txBox="1"/>
          <p:nvPr/>
        </p:nvSpPr>
        <p:spPr>
          <a:xfrm>
            <a:off x="74612" y="599657"/>
            <a:ext cx="89947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 Population 3: Metropolitan Areas(191 townships : about 9241K)</a:t>
            </a:r>
            <a:endParaRPr lang="zh-TW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23C906F5-B08C-A30F-A30A-DCC045AB034D}"/>
              </a:ext>
            </a:extLst>
          </p:cNvPr>
          <p:cNvSpPr txBox="1"/>
          <p:nvPr/>
        </p:nvSpPr>
        <p:spPr>
          <a:xfrm>
            <a:off x="26504" y="3632323"/>
            <a:ext cx="824691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 Population</a:t>
            </a:r>
            <a:r>
              <a:rPr lang="zh-TW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4: Non-Metropolitan Area (150 townships : about 2262K)</a:t>
            </a:r>
            <a:endParaRPr lang="zh-TW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B711274E-699A-53A9-AF48-454C55AC0A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5619034"/>
              </p:ext>
            </p:extLst>
          </p:nvPr>
        </p:nvGraphicFramePr>
        <p:xfrm>
          <a:off x="111549" y="982868"/>
          <a:ext cx="8905970" cy="26047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40847">
                  <a:extLst>
                    <a:ext uri="{9D8B030D-6E8A-4147-A177-3AD203B41FA5}">
                      <a16:colId xmlns:a16="http://schemas.microsoft.com/office/drawing/2014/main" val="328259708"/>
                    </a:ext>
                  </a:extLst>
                </a:gridCol>
                <a:gridCol w="759092">
                  <a:extLst>
                    <a:ext uri="{9D8B030D-6E8A-4147-A177-3AD203B41FA5}">
                      <a16:colId xmlns:a16="http://schemas.microsoft.com/office/drawing/2014/main" val="2191303590"/>
                    </a:ext>
                  </a:extLst>
                </a:gridCol>
                <a:gridCol w="534572">
                  <a:extLst>
                    <a:ext uri="{9D8B030D-6E8A-4147-A177-3AD203B41FA5}">
                      <a16:colId xmlns:a16="http://schemas.microsoft.com/office/drawing/2014/main" val="2773821404"/>
                    </a:ext>
                  </a:extLst>
                </a:gridCol>
                <a:gridCol w="534572">
                  <a:extLst>
                    <a:ext uri="{9D8B030D-6E8A-4147-A177-3AD203B41FA5}">
                      <a16:colId xmlns:a16="http://schemas.microsoft.com/office/drawing/2014/main" val="3895362829"/>
                    </a:ext>
                  </a:extLst>
                </a:gridCol>
                <a:gridCol w="534572">
                  <a:extLst>
                    <a:ext uri="{9D8B030D-6E8A-4147-A177-3AD203B41FA5}">
                      <a16:colId xmlns:a16="http://schemas.microsoft.com/office/drawing/2014/main" val="3675459531"/>
                    </a:ext>
                  </a:extLst>
                </a:gridCol>
                <a:gridCol w="534572">
                  <a:extLst>
                    <a:ext uri="{9D8B030D-6E8A-4147-A177-3AD203B41FA5}">
                      <a16:colId xmlns:a16="http://schemas.microsoft.com/office/drawing/2014/main" val="1037624258"/>
                    </a:ext>
                  </a:extLst>
                </a:gridCol>
                <a:gridCol w="534572">
                  <a:extLst>
                    <a:ext uri="{9D8B030D-6E8A-4147-A177-3AD203B41FA5}">
                      <a16:colId xmlns:a16="http://schemas.microsoft.com/office/drawing/2014/main" val="3532389137"/>
                    </a:ext>
                  </a:extLst>
                </a:gridCol>
                <a:gridCol w="588029">
                  <a:extLst>
                    <a:ext uri="{9D8B030D-6E8A-4147-A177-3AD203B41FA5}">
                      <a16:colId xmlns:a16="http://schemas.microsoft.com/office/drawing/2014/main" val="3713753774"/>
                    </a:ext>
                  </a:extLst>
                </a:gridCol>
                <a:gridCol w="588029">
                  <a:extLst>
                    <a:ext uri="{9D8B030D-6E8A-4147-A177-3AD203B41FA5}">
                      <a16:colId xmlns:a16="http://schemas.microsoft.com/office/drawing/2014/main" val="3502506562"/>
                    </a:ext>
                  </a:extLst>
                </a:gridCol>
                <a:gridCol w="652178">
                  <a:extLst>
                    <a:ext uri="{9D8B030D-6E8A-4147-A177-3AD203B41FA5}">
                      <a16:colId xmlns:a16="http://schemas.microsoft.com/office/drawing/2014/main" val="1070249333"/>
                    </a:ext>
                  </a:extLst>
                </a:gridCol>
                <a:gridCol w="652178">
                  <a:extLst>
                    <a:ext uri="{9D8B030D-6E8A-4147-A177-3AD203B41FA5}">
                      <a16:colId xmlns:a16="http://schemas.microsoft.com/office/drawing/2014/main" val="646492007"/>
                    </a:ext>
                  </a:extLst>
                </a:gridCol>
                <a:gridCol w="652178">
                  <a:extLst>
                    <a:ext uri="{9D8B030D-6E8A-4147-A177-3AD203B41FA5}">
                      <a16:colId xmlns:a16="http://schemas.microsoft.com/office/drawing/2014/main" val="3345767238"/>
                    </a:ext>
                  </a:extLst>
                </a:gridCol>
                <a:gridCol w="652178">
                  <a:extLst>
                    <a:ext uri="{9D8B030D-6E8A-4147-A177-3AD203B41FA5}">
                      <a16:colId xmlns:a16="http://schemas.microsoft.com/office/drawing/2014/main" val="2964211855"/>
                    </a:ext>
                  </a:extLst>
                </a:gridCol>
                <a:gridCol w="748401">
                  <a:extLst>
                    <a:ext uri="{9D8B030D-6E8A-4147-A177-3AD203B41FA5}">
                      <a16:colId xmlns:a16="http://schemas.microsoft.com/office/drawing/2014/main" val="1379950655"/>
                    </a:ext>
                  </a:extLst>
                </a:gridCol>
              </a:tblGrid>
              <a:tr h="56203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Reference Population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5K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200K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300K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1,000K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7818036"/>
                  </a:ext>
                </a:extLst>
              </a:tr>
              <a:tr h="29182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Original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78.18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78.80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79.30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78.84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78.51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78.53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78.15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78.14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78.15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78.16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78.17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78.17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78.18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1047380"/>
                  </a:ext>
                </a:extLst>
              </a:tr>
              <a:tr h="29182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73.13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74.32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73.70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73.51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73.33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73.17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73.07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73.02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73.00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72.98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72.98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72.99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72.98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7199465"/>
                  </a:ext>
                </a:extLst>
              </a:tr>
              <a:tr h="29182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69.07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69.89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69.57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69.39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69.24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69.12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69.10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69.02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69.03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69.02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69.02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69.01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69.01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0354510"/>
                  </a:ext>
                </a:extLst>
              </a:tr>
              <a:tr h="29182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70.77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71.40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71.37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71.24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71.05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70.95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70.82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70.76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70.73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70.74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70.74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70.74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70.73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701781"/>
                  </a:ext>
                </a:extLst>
              </a:tr>
              <a:tr h="29182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73.91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74.69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74.58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74.22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74.19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74.04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73.92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73.87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73.87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73.88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73.88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73.89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73.88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3987194"/>
                  </a:ext>
                </a:extLst>
              </a:tr>
              <a:tr h="29182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77.29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77.83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78.19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77.83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77.59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77.47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77.30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77.23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77.25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77.28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77.28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77.29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77.29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5154856"/>
                  </a:ext>
                </a:extLst>
              </a:tr>
              <a:tr h="29182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78.97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79.44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79.82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79.66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79.50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79.30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79.03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78.92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78.92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78.96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78.96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78.97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78.97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5451750"/>
                  </a:ext>
                </a:extLst>
              </a:tr>
            </a:tbl>
          </a:graphicData>
        </a:graphic>
      </p:graphicFrame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A4271B1E-5B54-42AB-43DF-918B67B1F9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7291887"/>
              </p:ext>
            </p:extLst>
          </p:nvPr>
        </p:nvGraphicFramePr>
        <p:xfrm>
          <a:off x="73025" y="3938877"/>
          <a:ext cx="8905970" cy="26047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40847">
                  <a:extLst>
                    <a:ext uri="{9D8B030D-6E8A-4147-A177-3AD203B41FA5}">
                      <a16:colId xmlns:a16="http://schemas.microsoft.com/office/drawing/2014/main" val="328259708"/>
                    </a:ext>
                  </a:extLst>
                </a:gridCol>
                <a:gridCol w="759092">
                  <a:extLst>
                    <a:ext uri="{9D8B030D-6E8A-4147-A177-3AD203B41FA5}">
                      <a16:colId xmlns:a16="http://schemas.microsoft.com/office/drawing/2014/main" val="2191303590"/>
                    </a:ext>
                  </a:extLst>
                </a:gridCol>
                <a:gridCol w="534572">
                  <a:extLst>
                    <a:ext uri="{9D8B030D-6E8A-4147-A177-3AD203B41FA5}">
                      <a16:colId xmlns:a16="http://schemas.microsoft.com/office/drawing/2014/main" val="2773821404"/>
                    </a:ext>
                  </a:extLst>
                </a:gridCol>
                <a:gridCol w="534572">
                  <a:extLst>
                    <a:ext uri="{9D8B030D-6E8A-4147-A177-3AD203B41FA5}">
                      <a16:colId xmlns:a16="http://schemas.microsoft.com/office/drawing/2014/main" val="3895362829"/>
                    </a:ext>
                  </a:extLst>
                </a:gridCol>
                <a:gridCol w="534572">
                  <a:extLst>
                    <a:ext uri="{9D8B030D-6E8A-4147-A177-3AD203B41FA5}">
                      <a16:colId xmlns:a16="http://schemas.microsoft.com/office/drawing/2014/main" val="3675459531"/>
                    </a:ext>
                  </a:extLst>
                </a:gridCol>
                <a:gridCol w="534572">
                  <a:extLst>
                    <a:ext uri="{9D8B030D-6E8A-4147-A177-3AD203B41FA5}">
                      <a16:colId xmlns:a16="http://schemas.microsoft.com/office/drawing/2014/main" val="1037624258"/>
                    </a:ext>
                  </a:extLst>
                </a:gridCol>
                <a:gridCol w="534572">
                  <a:extLst>
                    <a:ext uri="{9D8B030D-6E8A-4147-A177-3AD203B41FA5}">
                      <a16:colId xmlns:a16="http://schemas.microsoft.com/office/drawing/2014/main" val="3532389137"/>
                    </a:ext>
                  </a:extLst>
                </a:gridCol>
                <a:gridCol w="588029">
                  <a:extLst>
                    <a:ext uri="{9D8B030D-6E8A-4147-A177-3AD203B41FA5}">
                      <a16:colId xmlns:a16="http://schemas.microsoft.com/office/drawing/2014/main" val="3713753774"/>
                    </a:ext>
                  </a:extLst>
                </a:gridCol>
                <a:gridCol w="588029">
                  <a:extLst>
                    <a:ext uri="{9D8B030D-6E8A-4147-A177-3AD203B41FA5}">
                      <a16:colId xmlns:a16="http://schemas.microsoft.com/office/drawing/2014/main" val="3502506562"/>
                    </a:ext>
                  </a:extLst>
                </a:gridCol>
                <a:gridCol w="652178">
                  <a:extLst>
                    <a:ext uri="{9D8B030D-6E8A-4147-A177-3AD203B41FA5}">
                      <a16:colId xmlns:a16="http://schemas.microsoft.com/office/drawing/2014/main" val="1070249333"/>
                    </a:ext>
                  </a:extLst>
                </a:gridCol>
                <a:gridCol w="652178">
                  <a:extLst>
                    <a:ext uri="{9D8B030D-6E8A-4147-A177-3AD203B41FA5}">
                      <a16:colId xmlns:a16="http://schemas.microsoft.com/office/drawing/2014/main" val="646492007"/>
                    </a:ext>
                  </a:extLst>
                </a:gridCol>
                <a:gridCol w="652178">
                  <a:extLst>
                    <a:ext uri="{9D8B030D-6E8A-4147-A177-3AD203B41FA5}">
                      <a16:colId xmlns:a16="http://schemas.microsoft.com/office/drawing/2014/main" val="3345767238"/>
                    </a:ext>
                  </a:extLst>
                </a:gridCol>
                <a:gridCol w="652178">
                  <a:extLst>
                    <a:ext uri="{9D8B030D-6E8A-4147-A177-3AD203B41FA5}">
                      <a16:colId xmlns:a16="http://schemas.microsoft.com/office/drawing/2014/main" val="2964211855"/>
                    </a:ext>
                  </a:extLst>
                </a:gridCol>
                <a:gridCol w="748401">
                  <a:extLst>
                    <a:ext uri="{9D8B030D-6E8A-4147-A177-3AD203B41FA5}">
                      <a16:colId xmlns:a16="http://schemas.microsoft.com/office/drawing/2014/main" val="1379950655"/>
                    </a:ext>
                  </a:extLst>
                </a:gridCol>
              </a:tblGrid>
              <a:tr h="56203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Reference Population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5K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200K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300K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1,000K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7818036"/>
                  </a:ext>
                </a:extLst>
              </a:tr>
              <a:tr h="29182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Original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74.51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75.22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75.28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74.80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74.78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74.64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74.50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74.45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74.46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74.49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74.50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74.50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74.50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1047380"/>
                  </a:ext>
                </a:extLst>
              </a:tr>
              <a:tr h="29182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72.88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73.61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73.36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73.30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73.12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72.92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72.84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72.76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72.76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72.74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72.74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72.74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72.74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7199465"/>
                  </a:ext>
                </a:extLst>
              </a:tr>
              <a:tr h="29182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68.97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69.76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69.47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69.17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69.04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69.08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68.96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68.93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68.91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68.92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68.92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68.92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68.92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0354510"/>
                  </a:ext>
                </a:extLst>
              </a:tr>
              <a:tr h="29182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70.81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71.42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71.31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71.13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70.98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70.86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70.78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70.72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70.74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70.73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70.74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70.73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70.73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701781"/>
                  </a:ext>
                </a:extLst>
              </a:tr>
              <a:tr h="29182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73.94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74.57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74.55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74.36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74.11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74.09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73.89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73.89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73.89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73.89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73.90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73.90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73.91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3987194"/>
                  </a:ext>
                </a:extLst>
              </a:tr>
              <a:tr h="29182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77.31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78.15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78.15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77.74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77.61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77.50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77.31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77.24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77.25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77.27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77.30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77.30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77.31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5154856"/>
                  </a:ext>
                </a:extLst>
              </a:tr>
              <a:tr h="29182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402" marR="5402" marT="54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78.95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79.30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79.82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79.65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79.39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79.25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79.05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78.90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78.90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78.92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78.93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78.94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78.95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54517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7770054"/>
      </p:ext>
    </p:extLst>
  </p:cSld>
  <p:clrMapOvr>
    <a:masterClrMapping/>
  </p:clrMapOvr>
  <p:transition spd="slow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549C72-C58D-1E7C-2F0E-40D96B9D8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7E70B8B-449D-314E-99D1-0CAF456E590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12293" name="投影片編號版面配置區 5">
            <a:extLst>
              <a:ext uri="{FF2B5EF4-FFF2-40B4-BE49-F238E27FC236}">
                <a16:creationId xmlns:a16="http://schemas.microsoft.com/office/drawing/2014/main" id="{B8DC2D11-CF57-1C4B-5CAE-4166539F65E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91320FA7-E2E1-437E-967B-F649EA97E051}" type="slidenum">
              <a:rPr kumimoji="0" lang="en-US" altLang="zh-TW" smtClean="0">
                <a:solidFill>
                  <a:srgbClr val="045C75"/>
                </a:solidFill>
              </a:rPr>
              <a:pPr/>
              <a:t>46</a:t>
            </a:fld>
            <a:endParaRPr kumimoji="0" lang="en-US" altLang="zh-TW">
              <a:solidFill>
                <a:srgbClr val="045C75"/>
              </a:solidFill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9D2D9568-49CE-4FC6-A770-F1AF1EC550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28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CE0AC557-F77E-124B-A6A2-C6464D7C7A98}"/>
              </a:ext>
            </a:extLst>
          </p:cNvPr>
          <p:cNvSpPr txBox="1"/>
          <p:nvPr/>
        </p:nvSpPr>
        <p:spPr>
          <a:xfrm>
            <a:off x="76200" y="85635"/>
            <a:ext cx="86868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Histogram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LE0</a:t>
            </a:r>
          </a:p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EX: Original Scenario: No mortality ratio assumption. Reference Population: Taiwan Population (368 Counties: Population above 1,1672K)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distribution of the values ​​in the histogram for all scenarios and four reference population </a:t>
            </a:r>
            <a:r>
              <a:rPr lang="en-US" altLang="zh-TW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roughly symmetrical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altLang="zh-TW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close to normal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indicating that the estimate is stable and </a:t>
            </a:r>
            <a:r>
              <a:rPr lang="en-US" altLang="zh-TW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 no significant deviation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zh-TW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物件 4">
            <a:extLst>
              <a:ext uri="{FF2B5EF4-FFF2-40B4-BE49-F238E27FC236}">
                <a16:creationId xmlns:a16="http://schemas.microsoft.com/office/drawing/2014/main" id="{6A338CBB-9CCB-9DFC-4217-38AB972CBC3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4274092"/>
              </p:ext>
            </p:extLst>
          </p:nvPr>
        </p:nvGraphicFramePr>
        <p:xfrm>
          <a:off x="1365799" y="2089129"/>
          <a:ext cx="6178001" cy="47688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 Sheet" r:id="rId2" imgW="7698180" imgH="5942377" progId="SPLUSGraphSheetFileType">
                  <p:embed/>
                </p:oleObj>
              </mc:Choice>
              <mc:Fallback>
                <p:oleObj name="Graph Sheet" r:id="rId2" imgW="7698180" imgH="5942377" progId="SPLUSGraphSheetFileType">
                  <p:embed/>
                  <p:pic>
                    <p:nvPicPr>
                      <p:cNvPr id="5" name="物件 4">
                        <a:extLst>
                          <a:ext uri="{FF2B5EF4-FFF2-40B4-BE49-F238E27FC236}">
                            <a16:creationId xmlns:a16="http://schemas.microsoft.com/office/drawing/2014/main" id="{2D31EEBA-3A8E-4E5C-3A60-88BEDD722C6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365799" y="2089129"/>
                        <a:ext cx="6178001" cy="47688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13149230"/>
      </p:ext>
    </p:extLst>
  </p:cSld>
  <p:clrMapOvr>
    <a:masterClrMapping/>
  </p:clrMapOvr>
  <p:transition spd="slow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FA929F-790E-633D-EB57-66F4E2DC5D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A2E95E9-A457-08B0-BBB6-D8AAFFAAA8A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12293" name="投影片編號版面配置區 5">
            <a:extLst>
              <a:ext uri="{FF2B5EF4-FFF2-40B4-BE49-F238E27FC236}">
                <a16:creationId xmlns:a16="http://schemas.microsoft.com/office/drawing/2014/main" id="{6D41700D-E328-02E5-82DB-BD54768F75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91320FA7-E2E1-437E-967B-F649EA97E051}" type="slidenum">
              <a:rPr kumimoji="0" lang="en-US" altLang="zh-TW" smtClean="0">
                <a:solidFill>
                  <a:srgbClr val="045C75"/>
                </a:solidFill>
              </a:rPr>
              <a:pPr/>
              <a:t>47</a:t>
            </a:fld>
            <a:endParaRPr kumimoji="0" lang="en-US" altLang="zh-TW">
              <a:solidFill>
                <a:srgbClr val="045C75"/>
              </a:solidFill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8ADD7F1B-863A-5AAC-7082-CAB3FABBAE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28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78BF619F-44E8-4260-17DD-7BEFE701381A}"/>
              </a:ext>
            </a:extLst>
          </p:cNvPr>
          <p:cNvSpPr txBox="1"/>
          <p:nvPr/>
        </p:nvSpPr>
        <p:spPr>
          <a:xfrm>
            <a:off x="49696" y="85635"/>
            <a:ext cx="874882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SD(Standard Deviation)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LE0: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life expectancy estimation, achieving a standard deviation </a:t>
            </a:r>
            <a:r>
              <a:rPr lang="en-US" altLang="zh-TW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below 1 year requires a population of at least 50,000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To reach a </a:t>
            </a:r>
            <a:r>
              <a:rPr lang="en-US" altLang="zh-TW" sz="2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generally accepted stability of 0.3 years,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population of 500,000 or more is typically needed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zh-TW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166B05AB-A0B1-0A9A-D303-ABCB4918942B}"/>
              </a:ext>
            </a:extLst>
          </p:cNvPr>
          <p:cNvSpPr txBox="1"/>
          <p:nvPr/>
        </p:nvSpPr>
        <p:spPr>
          <a:xfrm>
            <a:off x="76200" y="1468614"/>
            <a:ext cx="89947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 Population 1: Taiwan Population Structure (368 Counties: above 1,1672K)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68F57FC7-C2DB-1186-5BBC-8BA8F8A71C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759228"/>
              </p:ext>
            </p:extLst>
          </p:nvPr>
        </p:nvGraphicFramePr>
        <p:xfrm>
          <a:off x="127294" y="1882680"/>
          <a:ext cx="8686801" cy="222398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39878">
                  <a:extLst>
                    <a:ext uri="{9D8B030D-6E8A-4147-A177-3AD203B41FA5}">
                      <a16:colId xmlns:a16="http://schemas.microsoft.com/office/drawing/2014/main" val="3450755406"/>
                    </a:ext>
                  </a:extLst>
                </a:gridCol>
                <a:gridCol w="621392">
                  <a:extLst>
                    <a:ext uri="{9D8B030D-6E8A-4147-A177-3AD203B41FA5}">
                      <a16:colId xmlns:a16="http://schemas.microsoft.com/office/drawing/2014/main" val="2167161910"/>
                    </a:ext>
                  </a:extLst>
                </a:gridCol>
                <a:gridCol w="621392">
                  <a:extLst>
                    <a:ext uri="{9D8B030D-6E8A-4147-A177-3AD203B41FA5}">
                      <a16:colId xmlns:a16="http://schemas.microsoft.com/office/drawing/2014/main" val="50715235"/>
                    </a:ext>
                  </a:extLst>
                </a:gridCol>
                <a:gridCol w="621392">
                  <a:extLst>
                    <a:ext uri="{9D8B030D-6E8A-4147-A177-3AD203B41FA5}">
                      <a16:colId xmlns:a16="http://schemas.microsoft.com/office/drawing/2014/main" val="179292741"/>
                    </a:ext>
                  </a:extLst>
                </a:gridCol>
                <a:gridCol w="621392">
                  <a:extLst>
                    <a:ext uri="{9D8B030D-6E8A-4147-A177-3AD203B41FA5}">
                      <a16:colId xmlns:a16="http://schemas.microsoft.com/office/drawing/2014/main" val="1572982940"/>
                    </a:ext>
                  </a:extLst>
                </a:gridCol>
                <a:gridCol w="621392">
                  <a:extLst>
                    <a:ext uri="{9D8B030D-6E8A-4147-A177-3AD203B41FA5}">
                      <a16:colId xmlns:a16="http://schemas.microsoft.com/office/drawing/2014/main" val="2191325102"/>
                    </a:ext>
                  </a:extLst>
                </a:gridCol>
                <a:gridCol w="621392">
                  <a:extLst>
                    <a:ext uri="{9D8B030D-6E8A-4147-A177-3AD203B41FA5}">
                      <a16:colId xmlns:a16="http://schemas.microsoft.com/office/drawing/2014/main" val="1130001694"/>
                    </a:ext>
                  </a:extLst>
                </a:gridCol>
                <a:gridCol w="621392">
                  <a:extLst>
                    <a:ext uri="{9D8B030D-6E8A-4147-A177-3AD203B41FA5}">
                      <a16:colId xmlns:a16="http://schemas.microsoft.com/office/drawing/2014/main" val="1920866302"/>
                    </a:ext>
                  </a:extLst>
                </a:gridCol>
                <a:gridCol w="634073">
                  <a:extLst>
                    <a:ext uri="{9D8B030D-6E8A-4147-A177-3AD203B41FA5}">
                      <a16:colId xmlns:a16="http://schemas.microsoft.com/office/drawing/2014/main" val="318267083"/>
                    </a:ext>
                  </a:extLst>
                </a:gridCol>
                <a:gridCol w="634073">
                  <a:extLst>
                    <a:ext uri="{9D8B030D-6E8A-4147-A177-3AD203B41FA5}">
                      <a16:colId xmlns:a16="http://schemas.microsoft.com/office/drawing/2014/main" val="658904113"/>
                    </a:ext>
                  </a:extLst>
                </a:gridCol>
                <a:gridCol w="634073">
                  <a:extLst>
                    <a:ext uri="{9D8B030D-6E8A-4147-A177-3AD203B41FA5}">
                      <a16:colId xmlns:a16="http://schemas.microsoft.com/office/drawing/2014/main" val="3694064805"/>
                    </a:ext>
                  </a:extLst>
                </a:gridCol>
                <a:gridCol w="634073">
                  <a:extLst>
                    <a:ext uri="{9D8B030D-6E8A-4147-A177-3AD203B41FA5}">
                      <a16:colId xmlns:a16="http://schemas.microsoft.com/office/drawing/2014/main" val="740721660"/>
                    </a:ext>
                  </a:extLst>
                </a:gridCol>
                <a:gridCol w="760887">
                  <a:extLst>
                    <a:ext uri="{9D8B030D-6E8A-4147-A177-3AD203B41FA5}">
                      <a16:colId xmlns:a16="http://schemas.microsoft.com/office/drawing/2014/main" val="4135867091"/>
                    </a:ext>
                  </a:extLst>
                </a:gridCol>
              </a:tblGrid>
              <a:tr h="16877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10K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1,000K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880299"/>
                  </a:ext>
                </a:extLst>
              </a:tr>
              <a:tr h="25058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Original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5.00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4.09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3.31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2.68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2.48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1.58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0.70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0.49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0.34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0.29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0.22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0.15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544999"/>
                  </a:ext>
                </a:extLst>
              </a:tr>
              <a:tr h="25058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5.48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4.15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3.36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2.71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2.48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1.75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0.78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0.55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0.39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0.33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0.25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0.18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7376656"/>
                  </a:ext>
                </a:extLst>
              </a:tr>
              <a:tr h="25058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5.00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3.69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3.01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2.53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2.24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1.57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0.71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0.51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0.35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0.29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0.22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0.16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2829868"/>
                  </a:ext>
                </a:extLst>
              </a:tr>
              <a:tr h="25058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4.81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3.53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2.88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2.44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2.19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1.50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0.65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0.46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0.33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0.27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0.21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0.15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1332609"/>
                  </a:ext>
                </a:extLst>
              </a:tr>
              <a:tr h="25058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4.88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3.76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3.06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2.47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2.22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1.48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0.69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0.47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0.34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0.27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0.22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0.15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5163817"/>
                  </a:ext>
                </a:extLst>
              </a:tr>
              <a:tr h="25058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4.95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4.05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3.42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2.86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2.39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1.59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0.68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0.49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0.34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0.27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0.22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0.16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3495713"/>
                  </a:ext>
                </a:extLst>
              </a:tr>
              <a:tr h="25058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5.00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4.46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3.57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2.99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2.47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1.62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0.70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0.50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0.35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0.29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0.23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0.16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3905793"/>
                  </a:ext>
                </a:extLst>
              </a:tr>
            </a:tbl>
          </a:graphicData>
        </a:graphic>
      </p:graphicFrame>
      <p:sp>
        <p:nvSpPr>
          <p:cNvPr id="7" name="文字方塊 6">
            <a:extLst>
              <a:ext uri="{FF2B5EF4-FFF2-40B4-BE49-F238E27FC236}">
                <a16:creationId xmlns:a16="http://schemas.microsoft.com/office/drawing/2014/main" id="{8CACE4DC-AD1A-1B5B-F99D-A2D03FA3CCD7}"/>
              </a:ext>
            </a:extLst>
          </p:cNvPr>
          <p:cNvSpPr txBox="1"/>
          <p:nvPr/>
        </p:nvSpPr>
        <p:spPr>
          <a:xfrm>
            <a:off x="127294" y="4188479"/>
            <a:ext cx="82469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 Population 2: Mountainous and Remote Areas (27 townships : about 94K)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0DD185DF-9396-1FDF-20C0-1175C8D35E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1794981"/>
              </p:ext>
            </p:extLst>
          </p:nvPr>
        </p:nvGraphicFramePr>
        <p:xfrm>
          <a:off x="128080" y="4634011"/>
          <a:ext cx="8634984" cy="222398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33676">
                  <a:extLst>
                    <a:ext uri="{9D8B030D-6E8A-4147-A177-3AD203B41FA5}">
                      <a16:colId xmlns:a16="http://schemas.microsoft.com/office/drawing/2014/main" val="2893730894"/>
                    </a:ext>
                  </a:extLst>
                </a:gridCol>
                <a:gridCol w="617685">
                  <a:extLst>
                    <a:ext uri="{9D8B030D-6E8A-4147-A177-3AD203B41FA5}">
                      <a16:colId xmlns:a16="http://schemas.microsoft.com/office/drawing/2014/main" val="640931399"/>
                    </a:ext>
                  </a:extLst>
                </a:gridCol>
                <a:gridCol w="617685">
                  <a:extLst>
                    <a:ext uri="{9D8B030D-6E8A-4147-A177-3AD203B41FA5}">
                      <a16:colId xmlns:a16="http://schemas.microsoft.com/office/drawing/2014/main" val="3616075455"/>
                    </a:ext>
                  </a:extLst>
                </a:gridCol>
                <a:gridCol w="617685">
                  <a:extLst>
                    <a:ext uri="{9D8B030D-6E8A-4147-A177-3AD203B41FA5}">
                      <a16:colId xmlns:a16="http://schemas.microsoft.com/office/drawing/2014/main" val="1846539347"/>
                    </a:ext>
                  </a:extLst>
                </a:gridCol>
                <a:gridCol w="617685">
                  <a:extLst>
                    <a:ext uri="{9D8B030D-6E8A-4147-A177-3AD203B41FA5}">
                      <a16:colId xmlns:a16="http://schemas.microsoft.com/office/drawing/2014/main" val="2279023421"/>
                    </a:ext>
                  </a:extLst>
                </a:gridCol>
                <a:gridCol w="617685">
                  <a:extLst>
                    <a:ext uri="{9D8B030D-6E8A-4147-A177-3AD203B41FA5}">
                      <a16:colId xmlns:a16="http://schemas.microsoft.com/office/drawing/2014/main" val="3129257332"/>
                    </a:ext>
                  </a:extLst>
                </a:gridCol>
                <a:gridCol w="617685">
                  <a:extLst>
                    <a:ext uri="{9D8B030D-6E8A-4147-A177-3AD203B41FA5}">
                      <a16:colId xmlns:a16="http://schemas.microsoft.com/office/drawing/2014/main" val="177324735"/>
                    </a:ext>
                  </a:extLst>
                </a:gridCol>
                <a:gridCol w="617685">
                  <a:extLst>
                    <a:ext uri="{9D8B030D-6E8A-4147-A177-3AD203B41FA5}">
                      <a16:colId xmlns:a16="http://schemas.microsoft.com/office/drawing/2014/main" val="1854985808"/>
                    </a:ext>
                  </a:extLst>
                </a:gridCol>
                <a:gridCol w="630291">
                  <a:extLst>
                    <a:ext uri="{9D8B030D-6E8A-4147-A177-3AD203B41FA5}">
                      <a16:colId xmlns:a16="http://schemas.microsoft.com/office/drawing/2014/main" val="1877192544"/>
                    </a:ext>
                  </a:extLst>
                </a:gridCol>
                <a:gridCol w="630291">
                  <a:extLst>
                    <a:ext uri="{9D8B030D-6E8A-4147-A177-3AD203B41FA5}">
                      <a16:colId xmlns:a16="http://schemas.microsoft.com/office/drawing/2014/main" val="79655677"/>
                    </a:ext>
                  </a:extLst>
                </a:gridCol>
                <a:gridCol w="630291">
                  <a:extLst>
                    <a:ext uri="{9D8B030D-6E8A-4147-A177-3AD203B41FA5}">
                      <a16:colId xmlns:a16="http://schemas.microsoft.com/office/drawing/2014/main" val="1248546866"/>
                    </a:ext>
                  </a:extLst>
                </a:gridCol>
                <a:gridCol w="630291">
                  <a:extLst>
                    <a:ext uri="{9D8B030D-6E8A-4147-A177-3AD203B41FA5}">
                      <a16:colId xmlns:a16="http://schemas.microsoft.com/office/drawing/2014/main" val="262456802"/>
                    </a:ext>
                  </a:extLst>
                </a:gridCol>
                <a:gridCol w="756349">
                  <a:extLst>
                    <a:ext uri="{9D8B030D-6E8A-4147-A177-3AD203B41FA5}">
                      <a16:colId xmlns:a16="http://schemas.microsoft.com/office/drawing/2014/main" val="1638801983"/>
                    </a:ext>
                  </a:extLst>
                </a:gridCol>
              </a:tblGrid>
              <a:tr h="177357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zh-TW" alt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　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50K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100K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200K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300K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500K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1,000K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7826763"/>
                  </a:ext>
                </a:extLst>
              </a:tr>
              <a:tr h="177357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Original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4.90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3.68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3.01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2.59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2.36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1.57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0.70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0.48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0.16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9658629"/>
                  </a:ext>
                </a:extLst>
              </a:tr>
              <a:tr h="177357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Scenario 1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6.49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4.89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3.96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3.42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3.06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2.05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0.93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0.65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0.46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265983"/>
                  </a:ext>
                </a:extLst>
              </a:tr>
              <a:tr h="177357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Scenario 2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4.78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3.82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3.12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2.64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2.37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1.58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0.72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0.50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0.16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5971627"/>
                  </a:ext>
                </a:extLst>
              </a:tr>
              <a:tr h="177357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Scenario 3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5.06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3.83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3.28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2.78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2.55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1.71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0.71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0.52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0.16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7338912"/>
                  </a:ext>
                </a:extLst>
              </a:tr>
              <a:tr h="177357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Scenario 4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4.86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3.89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3.33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2.83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2.67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1.70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0.72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0.51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0.16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6951008"/>
                  </a:ext>
                </a:extLst>
              </a:tr>
              <a:tr h="177357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Scenario 5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4.85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4.13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3.83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3.45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3.17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1.93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0.77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0.55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0.17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087892"/>
                  </a:ext>
                </a:extLst>
              </a:tr>
              <a:tr h="177357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Scenario 6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4.72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4.22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3.95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3.69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3.45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2.12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0.81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0.57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0.40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0.18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858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6804429"/>
      </p:ext>
    </p:extLst>
  </p:cSld>
  <p:clrMapOvr>
    <a:masterClrMapping/>
  </p:clrMapOvr>
  <p:transition spd="slow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0BCCE-6D35-6891-1CA1-961E27BDA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F7A77A0-D8C6-E21C-6026-00F5F76FD05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12293" name="投影片編號版面配置區 5">
            <a:extLst>
              <a:ext uri="{FF2B5EF4-FFF2-40B4-BE49-F238E27FC236}">
                <a16:creationId xmlns:a16="http://schemas.microsoft.com/office/drawing/2014/main" id="{A6DC219A-D0B1-1D2E-C9CE-1DCC1D6625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91320FA7-E2E1-437E-967B-F649EA97E051}" type="slidenum">
              <a:rPr kumimoji="0" lang="en-US" altLang="zh-TW" smtClean="0">
                <a:solidFill>
                  <a:srgbClr val="045C75"/>
                </a:solidFill>
              </a:rPr>
              <a:pPr/>
              <a:t>48</a:t>
            </a:fld>
            <a:endParaRPr kumimoji="0" lang="en-US" altLang="zh-TW">
              <a:solidFill>
                <a:srgbClr val="045C75"/>
              </a:solidFill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806E8F6-7B24-8BC8-8EC6-0EC6D91738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26368"/>
            <a:ext cx="447911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SD(Standard Deviation)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LE0: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E613686F-B4E9-6C5C-1016-ADA502E944AE}"/>
              </a:ext>
            </a:extLst>
          </p:cNvPr>
          <p:cNvSpPr txBox="1"/>
          <p:nvPr/>
        </p:nvSpPr>
        <p:spPr>
          <a:xfrm>
            <a:off x="108202" y="977416"/>
            <a:ext cx="89947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 Population 3: Metropolitan Areas(191 townships : about 9241K)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5929A8DA-5791-3E7B-D06C-5C983B1030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5691866"/>
              </p:ext>
            </p:extLst>
          </p:nvPr>
        </p:nvGraphicFramePr>
        <p:xfrm>
          <a:off x="178765" y="1405574"/>
          <a:ext cx="8686801" cy="22544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39878">
                  <a:extLst>
                    <a:ext uri="{9D8B030D-6E8A-4147-A177-3AD203B41FA5}">
                      <a16:colId xmlns:a16="http://schemas.microsoft.com/office/drawing/2014/main" val="3450755406"/>
                    </a:ext>
                  </a:extLst>
                </a:gridCol>
                <a:gridCol w="621392">
                  <a:extLst>
                    <a:ext uri="{9D8B030D-6E8A-4147-A177-3AD203B41FA5}">
                      <a16:colId xmlns:a16="http://schemas.microsoft.com/office/drawing/2014/main" val="2167161910"/>
                    </a:ext>
                  </a:extLst>
                </a:gridCol>
                <a:gridCol w="621392">
                  <a:extLst>
                    <a:ext uri="{9D8B030D-6E8A-4147-A177-3AD203B41FA5}">
                      <a16:colId xmlns:a16="http://schemas.microsoft.com/office/drawing/2014/main" val="50715235"/>
                    </a:ext>
                  </a:extLst>
                </a:gridCol>
                <a:gridCol w="621392">
                  <a:extLst>
                    <a:ext uri="{9D8B030D-6E8A-4147-A177-3AD203B41FA5}">
                      <a16:colId xmlns:a16="http://schemas.microsoft.com/office/drawing/2014/main" val="179292741"/>
                    </a:ext>
                  </a:extLst>
                </a:gridCol>
                <a:gridCol w="621392">
                  <a:extLst>
                    <a:ext uri="{9D8B030D-6E8A-4147-A177-3AD203B41FA5}">
                      <a16:colId xmlns:a16="http://schemas.microsoft.com/office/drawing/2014/main" val="1572982940"/>
                    </a:ext>
                  </a:extLst>
                </a:gridCol>
                <a:gridCol w="621392">
                  <a:extLst>
                    <a:ext uri="{9D8B030D-6E8A-4147-A177-3AD203B41FA5}">
                      <a16:colId xmlns:a16="http://schemas.microsoft.com/office/drawing/2014/main" val="2191325102"/>
                    </a:ext>
                  </a:extLst>
                </a:gridCol>
                <a:gridCol w="621392">
                  <a:extLst>
                    <a:ext uri="{9D8B030D-6E8A-4147-A177-3AD203B41FA5}">
                      <a16:colId xmlns:a16="http://schemas.microsoft.com/office/drawing/2014/main" val="1130001694"/>
                    </a:ext>
                  </a:extLst>
                </a:gridCol>
                <a:gridCol w="621392">
                  <a:extLst>
                    <a:ext uri="{9D8B030D-6E8A-4147-A177-3AD203B41FA5}">
                      <a16:colId xmlns:a16="http://schemas.microsoft.com/office/drawing/2014/main" val="1920866302"/>
                    </a:ext>
                  </a:extLst>
                </a:gridCol>
                <a:gridCol w="634073">
                  <a:extLst>
                    <a:ext uri="{9D8B030D-6E8A-4147-A177-3AD203B41FA5}">
                      <a16:colId xmlns:a16="http://schemas.microsoft.com/office/drawing/2014/main" val="318267083"/>
                    </a:ext>
                  </a:extLst>
                </a:gridCol>
                <a:gridCol w="634073">
                  <a:extLst>
                    <a:ext uri="{9D8B030D-6E8A-4147-A177-3AD203B41FA5}">
                      <a16:colId xmlns:a16="http://schemas.microsoft.com/office/drawing/2014/main" val="658904113"/>
                    </a:ext>
                  </a:extLst>
                </a:gridCol>
                <a:gridCol w="634073">
                  <a:extLst>
                    <a:ext uri="{9D8B030D-6E8A-4147-A177-3AD203B41FA5}">
                      <a16:colId xmlns:a16="http://schemas.microsoft.com/office/drawing/2014/main" val="3694064805"/>
                    </a:ext>
                  </a:extLst>
                </a:gridCol>
                <a:gridCol w="634073">
                  <a:extLst>
                    <a:ext uri="{9D8B030D-6E8A-4147-A177-3AD203B41FA5}">
                      <a16:colId xmlns:a16="http://schemas.microsoft.com/office/drawing/2014/main" val="740721660"/>
                    </a:ext>
                  </a:extLst>
                </a:gridCol>
                <a:gridCol w="760887">
                  <a:extLst>
                    <a:ext uri="{9D8B030D-6E8A-4147-A177-3AD203B41FA5}">
                      <a16:colId xmlns:a16="http://schemas.microsoft.com/office/drawing/2014/main" val="4135867091"/>
                    </a:ext>
                  </a:extLst>
                </a:gridCol>
              </a:tblGrid>
              <a:tr h="16877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1K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2K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3K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4K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5K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10K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50K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100K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200K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300K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500K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1,000K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880299"/>
                  </a:ext>
                </a:extLst>
              </a:tr>
              <a:tr h="25058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Original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5.04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4.39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3.47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2.94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2.47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1.60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0.69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0.49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0.16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544999"/>
                  </a:ext>
                </a:extLst>
              </a:tr>
              <a:tr h="25058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5.59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4.04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3.28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2.81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2.47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1.73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0.79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0.54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0.17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7376656"/>
                  </a:ext>
                </a:extLst>
              </a:tr>
              <a:tr h="25058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5.05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3.69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2.90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2.62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2.24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1.58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0.71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0.50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0.15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2829868"/>
                  </a:ext>
                </a:extLst>
              </a:tr>
              <a:tr h="25058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4.68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3.67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2.84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2.44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2.14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1.49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0.66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0.46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0.15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1332609"/>
                  </a:ext>
                </a:extLst>
              </a:tr>
              <a:tr h="25058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4.80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3.80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3.02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2.51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2.19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1.54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0.67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0.48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0.15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5163817"/>
                  </a:ext>
                </a:extLst>
              </a:tr>
              <a:tr h="25058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4.91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4.09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3.50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2.73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2.31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1.60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0.69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0.48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0.16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3495713"/>
                  </a:ext>
                </a:extLst>
              </a:tr>
              <a:tr h="25058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4.98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4.35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3.81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3.14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2.55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1.62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0.71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0.51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0.16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3905793"/>
                  </a:ext>
                </a:extLst>
              </a:tr>
            </a:tbl>
          </a:graphicData>
        </a:graphic>
      </p:graphicFrame>
      <p:sp>
        <p:nvSpPr>
          <p:cNvPr id="7" name="文字方塊 6">
            <a:extLst>
              <a:ext uri="{FF2B5EF4-FFF2-40B4-BE49-F238E27FC236}">
                <a16:creationId xmlns:a16="http://schemas.microsoft.com/office/drawing/2014/main" id="{C208FB8C-60FD-804C-7FAF-BF1200EAD009}"/>
              </a:ext>
            </a:extLst>
          </p:cNvPr>
          <p:cNvSpPr txBox="1"/>
          <p:nvPr/>
        </p:nvSpPr>
        <p:spPr>
          <a:xfrm>
            <a:off x="128080" y="3777695"/>
            <a:ext cx="82469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 Population 4: Non-Metropolitan Area (150 townships : about 2262K)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242DA97A-6A54-EF08-C370-3831A3C35D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7430675"/>
              </p:ext>
            </p:extLst>
          </p:nvPr>
        </p:nvGraphicFramePr>
        <p:xfrm>
          <a:off x="178765" y="4264679"/>
          <a:ext cx="8634984" cy="222398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33676">
                  <a:extLst>
                    <a:ext uri="{9D8B030D-6E8A-4147-A177-3AD203B41FA5}">
                      <a16:colId xmlns:a16="http://schemas.microsoft.com/office/drawing/2014/main" val="2893730894"/>
                    </a:ext>
                  </a:extLst>
                </a:gridCol>
                <a:gridCol w="617685">
                  <a:extLst>
                    <a:ext uri="{9D8B030D-6E8A-4147-A177-3AD203B41FA5}">
                      <a16:colId xmlns:a16="http://schemas.microsoft.com/office/drawing/2014/main" val="640931399"/>
                    </a:ext>
                  </a:extLst>
                </a:gridCol>
                <a:gridCol w="617685">
                  <a:extLst>
                    <a:ext uri="{9D8B030D-6E8A-4147-A177-3AD203B41FA5}">
                      <a16:colId xmlns:a16="http://schemas.microsoft.com/office/drawing/2014/main" val="3616075455"/>
                    </a:ext>
                  </a:extLst>
                </a:gridCol>
                <a:gridCol w="617685">
                  <a:extLst>
                    <a:ext uri="{9D8B030D-6E8A-4147-A177-3AD203B41FA5}">
                      <a16:colId xmlns:a16="http://schemas.microsoft.com/office/drawing/2014/main" val="1846539347"/>
                    </a:ext>
                  </a:extLst>
                </a:gridCol>
                <a:gridCol w="617685">
                  <a:extLst>
                    <a:ext uri="{9D8B030D-6E8A-4147-A177-3AD203B41FA5}">
                      <a16:colId xmlns:a16="http://schemas.microsoft.com/office/drawing/2014/main" val="2279023421"/>
                    </a:ext>
                  </a:extLst>
                </a:gridCol>
                <a:gridCol w="617685">
                  <a:extLst>
                    <a:ext uri="{9D8B030D-6E8A-4147-A177-3AD203B41FA5}">
                      <a16:colId xmlns:a16="http://schemas.microsoft.com/office/drawing/2014/main" val="3129257332"/>
                    </a:ext>
                  </a:extLst>
                </a:gridCol>
                <a:gridCol w="617685">
                  <a:extLst>
                    <a:ext uri="{9D8B030D-6E8A-4147-A177-3AD203B41FA5}">
                      <a16:colId xmlns:a16="http://schemas.microsoft.com/office/drawing/2014/main" val="177324735"/>
                    </a:ext>
                  </a:extLst>
                </a:gridCol>
                <a:gridCol w="617685">
                  <a:extLst>
                    <a:ext uri="{9D8B030D-6E8A-4147-A177-3AD203B41FA5}">
                      <a16:colId xmlns:a16="http://schemas.microsoft.com/office/drawing/2014/main" val="1854985808"/>
                    </a:ext>
                  </a:extLst>
                </a:gridCol>
                <a:gridCol w="630291">
                  <a:extLst>
                    <a:ext uri="{9D8B030D-6E8A-4147-A177-3AD203B41FA5}">
                      <a16:colId xmlns:a16="http://schemas.microsoft.com/office/drawing/2014/main" val="1877192544"/>
                    </a:ext>
                  </a:extLst>
                </a:gridCol>
                <a:gridCol w="630291">
                  <a:extLst>
                    <a:ext uri="{9D8B030D-6E8A-4147-A177-3AD203B41FA5}">
                      <a16:colId xmlns:a16="http://schemas.microsoft.com/office/drawing/2014/main" val="79655677"/>
                    </a:ext>
                  </a:extLst>
                </a:gridCol>
                <a:gridCol w="630291">
                  <a:extLst>
                    <a:ext uri="{9D8B030D-6E8A-4147-A177-3AD203B41FA5}">
                      <a16:colId xmlns:a16="http://schemas.microsoft.com/office/drawing/2014/main" val="1248546866"/>
                    </a:ext>
                  </a:extLst>
                </a:gridCol>
                <a:gridCol w="630291">
                  <a:extLst>
                    <a:ext uri="{9D8B030D-6E8A-4147-A177-3AD203B41FA5}">
                      <a16:colId xmlns:a16="http://schemas.microsoft.com/office/drawing/2014/main" val="262456802"/>
                    </a:ext>
                  </a:extLst>
                </a:gridCol>
                <a:gridCol w="756349">
                  <a:extLst>
                    <a:ext uri="{9D8B030D-6E8A-4147-A177-3AD203B41FA5}">
                      <a16:colId xmlns:a16="http://schemas.microsoft.com/office/drawing/2014/main" val="1638801983"/>
                    </a:ext>
                  </a:extLst>
                </a:gridCol>
              </a:tblGrid>
              <a:tr h="177357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zh-TW" alt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　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50K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100K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200K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300K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500K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1,000K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7826763"/>
                  </a:ext>
                </a:extLst>
              </a:tr>
              <a:tr h="177357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Original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4.92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3.85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2.99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2.47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2.22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1.50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0.67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0.48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0.16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9658629"/>
                  </a:ext>
                </a:extLst>
              </a:tr>
              <a:tr h="177357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Scenario 1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5.93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4.40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3.47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3.01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2.68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1.87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0.84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0.58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0.43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0.19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265983"/>
                  </a:ext>
                </a:extLst>
              </a:tr>
              <a:tr h="177357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Scenario 2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5.17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3.83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3.11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2.76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2.39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1.67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0.74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0.53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0.16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5971627"/>
                  </a:ext>
                </a:extLst>
              </a:tr>
              <a:tr h="177357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Scenario 3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4.71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3.60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2.94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2.45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2.17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1.56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0.67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0.48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0.15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7338912"/>
                  </a:ext>
                </a:extLst>
              </a:tr>
              <a:tr h="177357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Scenario 4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4.82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3.74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2.98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2.52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2.16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1.50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0.67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0.48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0.15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6951008"/>
                  </a:ext>
                </a:extLst>
              </a:tr>
              <a:tr h="177357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Scenario 5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4.95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4.04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3.39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2.71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2.40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1.56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0.70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0.48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0.15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087892"/>
                  </a:ext>
                </a:extLst>
              </a:tr>
              <a:tr h="177357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Scenario 6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4.92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4.28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3.59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3.01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2.58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1.62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0.72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0.49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0.16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858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1959898"/>
      </p:ext>
    </p:extLst>
  </p:cSld>
  <p:clrMapOvr>
    <a:masterClrMapping/>
  </p:clrMapOvr>
  <p:transition spd="slow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3DE01C-779A-7EFB-75D5-4C7D813516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5F0BABC-F335-96C4-CB41-81FC41D20CB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12293" name="投影片編號版面配置區 5">
            <a:extLst>
              <a:ext uri="{FF2B5EF4-FFF2-40B4-BE49-F238E27FC236}">
                <a16:creationId xmlns:a16="http://schemas.microsoft.com/office/drawing/2014/main" id="{998D4153-2103-7BDC-B704-97844D188D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91320FA7-E2E1-437E-967B-F649EA97E051}" type="slidenum">
              <a:rPr kumimoji="0" lang="en-US" altLang="zh-TW" smtClean="0">
                <a:solidFill>
                  <a:srgbClr val="045C75"/>
                </a:solidFill>
              </a:rPr>
              <a:pPr/>
              <a:t>49</a:t>
            </a:fld>
            <a:endParaRPr kumimoji="0" lang="en-US" altLang="zh-TW">
              <a:solidFill>
                <a:srgbClr val="045C75"/>
              </a:solidFill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1601211-5DE9-1C7A-16C9-A6B848B7BD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28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E310B5C5-39AF-2B0B-8115-55DB5218663D}"/>
              </a:ext>
            </a:extLst>
          </p:cNvPr>
          <p:cNvSpPr txBox="1"/>
          <p:nvPr/>
        </p:nvSpPr>
        <p:spPr>
          <a:xfrm>
            <a:off x="38763" y="153877"/>
            <a:ext cx="874882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RSE (Relative Standard Error )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LE0:( Unit: %</a:t>
            </a:r>
            <a:r>
              <a:rPr lang="zh-TW" alt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life expectancy estimates, we </a:t>
            </a:r>
            <a:r>
              <a:rPr lang="en-US" altLang="zh-TW" sz="2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choose RSE threshold values below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5% 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generally considered reliable.(</a:t>
            </a:r>
            <a:r>
              <a:rPr lang="en-US" altLang="zh-TW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population size :3,000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Note</a:t>
            </a:r>
            <a:r>
              <a:rPr lang="en-US" altLang="zh-TW" sz="2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A small population may have a low RSE but a large SD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zh-TW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3808956E-E10A-2F13-C196-E24FDA09530A}"/>
              </a:ext>
            </a:extLst>
          </p:cNvPr>
          <p:cNvSpPr txBox="1"/>
          <p:nvPr/>
        </p:nvSpPr>
        <p:spPr>
          <a:xfrm>
            <a:off x="76200" y="1468614"/>
            <a:ext cx="89947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 Population 1: Taiwan Population Structure (368 Counties: above 1,1672K)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A5D8B4F3-5F1B-06C7-6E01-E3D69C71A0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3373289"/>
              </p:ext>
            </p:extLst>
          </p:nvPr>
        </p:nvGraphicFramePr>
        <p:xfrm>
          <a:off x="127294" y="1882680"/>
          <a:ext cx="8686801" cy="222398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39878">
                  <a:extLst>
                    <a:ext uri="{9D8B030D-6E8A-4147-A177-3AD203B41FA5}">
                      <a16:colId xmlns:a16="http://schemas.microsoft.com/office/drawing/2014/main" val="3450755406"/>
                    </a:ext>
                  </a:extLst>
                </a:gridCol>
                <a:gridCol w="621392">
                  <a:extLst>
                    <a:ext uri="{9D8B030D-6E8A-4147-A177-3AD203B41FA5}">
                      <a16:colId xmlns:a16="http://schemas.microsoft.com/office/drawing/2014/main" val="2167161910"/>
                    </a:ext>
                  </a:extLst>
                </a:gridCol>
                <a:gridCol w="621392">
                  <a:extLst>
                    <a:ext uri="{9D8B030D-6E8A-4147-A177-3AD203B41FA5}">
                      <a16:colId xmlns:a16="http://schemas.microsoft.com/office/drawing/2014/main" val="50715235"/>
                    </a:ext>
                  </a:extLst>
                </a:gridCol>
                <a:gridCol w="621392">
                  <a:extLst>
                    <a:ext uri="{9D8B030D-6E8A-4147-A177-3AD203B41FA5}">
                      <a16:colId xmlns:a16="http://schemas.microsoft.com/office/drawing/2014/main" val="179292741"/>
                    </a:ext>
                  </a:extLst>
                </a:gridCol>
                <a:gridCol w="621392">
                  <a:extLst>
                    <a:ext uri="{9D8B030D-6E8A-4147-A177-3AD203B41FA5}">
                      <a16:colId xmlns:a16="http://schemas.microsoft.com/office/drawing/2014/main" val="1572982940"/>
                    </a:ext>
                  </a:extLst>
                </a:gridCol>
                <a:gridCol w="621392">
                  <a:extLst>
                    <a:ext uri="{9D8B030D-6E8A-4147-A177-3AD203B41FA5}">
                      <a16:colId xmlns:a16="http://schemas.microsoft.com/office/drawing/2014/main" val="2191325102"/>
                    </a:ext>
                  </a:extLst>
                </a:gridCol>
                <a:gridCol w="621392">
                  <a:extLst>
                    <a:ext uri="{9D8B030D-6E8A-4147-A177-3AD203B41FA5}">
                      <a16:colId xmlns:a16="http://schemas.microsoft.com/office/drawing/2014/main" val="1130001694"/>
                    </a:ext>
                  </a:extLst>
                </a:gridCol>
                <a:gridCol w="621392">
                  <a:extLst>
                    <a:ext uri="{9D8B030D-6E8A-4147-A177-3AD203B41FA5}">
                      <a16:colId xmlns:a16="http://schemas.microsoft.com/office/drawing/2014/main" val="1920866302"/>
                    </a:ext>
                  </a:extLst>
                </a:gridCol>
                <a:gridCol w="634073">
                  <a:extLst>
                    <a:ext uri="{9D8B030D-6E8A-4147-A177-3AD203B41FA5}">
                      <a16:colId xmlns:a16="http://schemas.microsoft.com/office/drawing/2014/main" val="318267083"/>
                    </a:ext>
                  </a:extLst>
                </a:gridCol>
                <a:gridCol w="634073">
                  <a:extLst>
                    <a:ext uri="{9D8B030D-6E8A-4147-A177-3AD203B41FA5}">
                      <a16:colId xmlns:a16="http://schemas.microsoft.com/office/drawing/2014/main" val="658904113"/>
                    </a:ext>
                  </a:extLst>
                </a:gridCol>
                <a:gridCol w="634073">
                  <a:extLst>
                    <a:ext uri="{9D8B030D-6E8A-4147-A177-3AD203B41FA5}">
                      <a16:colId xmlns:a16="http://schemas.microsoft.com/office/drawing/2014/main" val="3694064805"/>
                    </a:ext>
                  </a:extLst>
                </a:gridCol>
                <a:gridCol w="634073">
                  <a:extLst>
                    <a:ext uri="{9D8B030D-6E8A-4147-A177-3AD203B41FA5}">
                      <a16:colId xmlns:a16="http://schemas.microsoft.com/office/drawing/2014/main" val="740721660"/>
                    </a:ext>
                  </a:extLst>
                </a:gridCol>
                <a:gridCol w="760887">
                  <a:extLst>
                    <a:ext uri="{9D8B030D-6E8A-4147-A177-3AD203B41FA5}">
                      <a16:colId xmlns:a16="http://schemas.microsoft.com/office/drawing/2014/main" val="4135867091"/>
                    </a:ext>
                  </a:extLst>
                </a:gridCol>
              </a:tblGrid>
              <a:tr h="16877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10K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1,000K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880299"/>
                  </a:ext>
                </a:extLst>
              </a:tr>
              <a:tr h="25058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Original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6.41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5.24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4.25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3.46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3.20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2.04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0.90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0.63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0.44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544999"/>
                  </a:ext>
                </a:extLst>
              </a:tr>
              <a:tr h="25058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7.41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5.64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4.58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3.70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3.39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2.40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1.07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0.76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0.53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0.45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7376656"/>
                  </a:ext>
                </a:extLst>
              </a:tr>
              <a:tr h="25058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7.15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5.31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4.34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3.66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3.24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2.27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1.03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0.74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0.51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0.42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2829868"/>
                  </a:ext>
                </a:extLst>
              </a:tr>
              <a:tr h="25058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6.71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4.94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4.04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3.43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3.09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2.12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0.92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0.66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0.47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1332609"/>
                  </a:ext>
                </a:extLst>
              </a:tr>
              <a:tr h="25058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6.54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5.04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4.11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3.34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2.99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2.00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0.93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0.64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0.46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5163817"/>
                  </a:ext>
                </a:extLst>
              </a:tr>
              <a:tr h="25058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6.36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5.19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4.39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3.69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3.08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2.06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0.88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0.63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0.44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3495713"/>
                  </a:ext>
                </a:extLst>
              </a:tr>
              <a:tr h="25058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6.30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5.58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4.48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3.77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3.12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2.04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0.89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0.63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0.44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3905793"/>
                  </a:ext>
                </a:extLst>
              </a:tr>
            </a:tbl>
          </a:graphicData>
        </a:graphic>
      </p:graphicFrame>
      <p:sp>
        <p:nvSpPr>
          <p:cNvPr id="7" name="文字方塊 6">
            <a:extLst>
              <a:ext uri="{FF2B5EF4-FFF2-40B4-BE49-F238E27FC236}">
                <a16:creationId xmlns:a16="http://schemas.microsoft.com/office/drawing/2014/main" id="{BB2C904D-BE5A-0380-6DF5-E2D8E76FB7F4}"/>
              </a:ext>
            </a:extLst>
          </p:cNvPr>
          <p:cNvSpPr txBox="1"/>
          <p:nvPr/>
        </p:nvSpPr>
        <p:spPr>
          <a:xfrm>
            <a:off x="127294" y="4188479"/>
            <a:ext cx="82469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 Population 2: Mountainous and Remote Areas (27 townships : about 94K)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0CD7D734-7395-3E6F-D481-6971CEA8CD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8257719"/>
              </p:ext>
            </p:extLst>
          </p:nvPr>
        </p:nvGraphicFramePr>
        <p:xfrm>
          <a:off x="128080" y="4634011"/>
          <a:ext cx="8634984" cy="222398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33676">
                  <a:extLst>
                    <a:ext uri="{9D8B030D-6E8A-4147-A177-3AD203B41FA5}">
                      <a16:colId xmlns:a16="http://schemas.microsoft.com/office/drawing/2014/main" val="2893730894"/>
                    </a:ext>
                  </a:extLst>
                </a:gridCol>
                <a:gridCol w="617685">
                  <a:extLst>
                    <a:ext uri="{9D8B030D-6E8A-4147-A177-3AD203B41FA5}">
                      <a16:colId xmlns:a16="http://schemas.microsoft.com/office/drawing/2014/main" val="640931399"/>
                    </a:ext>
                  </a:extLst>
                </a:gridCol>
                <a:gridCol w="617685">
                  <a:extLst>
                    <a:ext uri="{9D8B030D-6E8A-4147-A177-3AD203B41FA5}">
                      <a16:colId xmlns:a16="http://schemas.microsoft.com/office/drawing/2014/main" val="3616075455"/>
                    </a:ext>
                  </a:extLst>
                </a:gridCol>
                <a:gridCol w="617685">
                  <a:extLst>
                    <a:ext uri="{9D8B030D-6E8A-4147-A177-3AD203B41FA5}">
                      <a16:colId xmlns:a16="http://schemas.microsoft.com/office/drawing/2014/main" val="1846539347"/>
                    </a:ext>
                  </a:extLst>
                </a:gridCol>
                <a:gridCol w="617685">
                  <a:extLst>
                    <a:ext uri="{9D8B030D-6E8A-4147-A177-3AD203B41FA5}">
                      <a16:colId xmlns:a16="http://schemas.microsoft.com/office/drawing/2014/main" val="2279023421"/>
                    </a:ext>
                  </a:extLst>
                </a:gridCol>
                <a:gridCol w="617685">
                  <a:extLst>
                    <a:ext uri="{9D8B030D-6E8A-4147-A177-3AD203B41FA5}">
                      <a16:colId xmlns:a16="http://schemas.microsoft.com/office/drawing/2014/main" val="3129257332"/>
                    </a:ext>
                  </a:extLst>
                </a:gridCol>
                <a:gridCol w="617685">
                  <a:extLst>
                    <a:ext uri="{9D8B030D-6E8A-4147-A177-3AD203B41FA5}">
                      <a16:colId xmlns:a16="http://schemas.microsoft.com/office/drawing/2014/main" val="177324735"/>
                    </a:ext>
                  </a:extLst>
                </a:gridCol>
                <a:gridCol w="617685">
                  <a:extLst>
                    <a:ext uri="{9D8B030D-6E8A-4147-A177-3AD203B41FA5}">
                      <a16:colId xmlns:a16="http://schemas.microsoft.com/office/drawing/2014/main" val="1854985808"/>
                    </a:ext>
                  </a:extLst>
                </a:gridCol>
                <a:gridCol w="630291">
                  <a:extLst>
                    <a:ext uri="{9D8B030D-6E8A-4147-A177-3AD203B41FA5}">
                      <a16:colId xmlns:a16="http://schemas.microsoft.com/office/drawing/2014/main" val="1877192544"/>
                    </a:ext>
                  </a:extLst>
                </a:gridCol>
                <a:gridCol w="630291">
                  <a:extLst>
                    <a:ext uri="{9D8B030D-6E8A-4147-A177-3AD203B41FA5}">
                      <a16:colId xmlns:a16="http://schemas.microsoft.com/office/drawing/2014/main" val="79655677"/>
                    </a:ext>
                  </a:extLst>
                </a:gridCol>
                <a:gridCol w="630291">
                  <a:extLst>
                    <a:ext uri="{9D8B030D-6E8A-4147-A177-3AD203B41FA5}">
                      <a16:colId xmlns:a16="http://schemas.microsoft.com/office/drawing/2014/main" val="1248546866"/>
                    </a:ext>
                  </a:extLst>
                </a:gridCol>
                <a:gridCol w="630291">
                  <a:extLst>
                    <a:ext uri="{9D8B030D-6E8A-4147-A177-3AD203B41FA5}">
                      <a16:colId xmlns:a16="http://schemas.microsoft.com/office/drawing/2014/main" val="262456802"/>
                    </a:ext>
                  </a:extLst>
                </a:gridCol>
                <a:gridCol w="756349">
                  <a:extLst>
                    <a:ext uri="{9D8B030D-6E8A-4147-A177-3AD203B41FA5}">
                      <a16:colId xmlns:a16="http://schemas.microsoft.com/office/drawing/2014/main" val="1638801983"/>
                    </a:ext>
                  </a:extLst>
                </a:gridCol>
              </a:tblGrid>
              <a:tr h="177357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zh-TW" alt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　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50K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100K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200K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300K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500K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1,000K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7826763"/>
                  </a:ext>
                </a:extLst>
              </a:tr>
              <a:tr h="177357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Original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7.36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5.51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4.51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3.89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3.56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2.36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1.05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0.72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0.53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0.43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9658629"/>
                  </a:ext>
                </a:extLst>
              </a:tr>
              <a:tr h="177357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Scenario 1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9.22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6.92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5.63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4.87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4.37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2.94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1.33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0.94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0.66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0.54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0.42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265983"/>
                  </a:ext>
                </a:extLst>
              </a:tr>
              <a:tr h="177357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Scenario 2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6.85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5.47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4.47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3.78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3.41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2.27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1.04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0.72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0.51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0.42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5971627"/>
                  </a:ext>
                </a:extLst>
              </a:tr>
              <a:tr h="177357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Scenario 3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7.16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5.42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4.64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3.94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3.62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2.44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1.02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0.74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0.52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0.42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7338912"/>
                  </a:ext>
                </a:extLst>
              </a:tr>
              <a:tr h="177357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Scenario 4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6.59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5.24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4.50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3.83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3.61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2.31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0.98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0.70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0.49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0.40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6951008"/>
                  </a:ext>
                </a:extLst>
              </a:tr>
              <a:tr h="177357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Scenario 5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6.31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5.32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4.92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4.44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4.08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2.51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1.00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0.72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0.51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0.41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087892"/>
                  </a:ext>
                </a:extLst>
              </a:tr>
              <a:tr h="177357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Scenario 6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6.03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5.33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4.98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4.64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4.35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2.70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1.03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0.73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0.50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0.43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858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8385994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Content Placeholder 2">
            <a:extLst>
              <a:ext uri="{FF2B5EF4-FFF2-40B4-BE49-F238E27FC236}">
                <a16:creationId xmlns:a16="http://schemas.microsoft.com/office/drawing/2014/main" id="{CABE283E-0FCA-8F50-90F8-9B29DEC67F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069" y="276346"/>
            <a:ext cx="8994775" cy="6267329"/>
          </a:xfrm>
        </p:spPr>
        <p:txBody>
          <a:bodyPr>
            <a:normAutofit/>
          </a:bodyPr>
          <a:lstStyle/>
          <a:p>
            <a:pPr marL="425196" indent="-342900" eaLnBrk="1" fontAlgn="auto" hangingPunct="1">
              <a:spcAft>
                <a:spcPts val="0"/>
              </a:spcAft>
              <a:buClrTx/>
              <a:buFont typeface="Wingdings" panose="05000000000000000000" pitchFamily="2" charset="2"/>
              <a:buChar char="l"/>
              <a:defRPr/>
            </a:pPr>
            <a:r>
              <a:rPr lang="en-US" altLang="zh-TW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Many townships have small populations but high overall mortality.</a:t>
            </a:r>
          </a:p>
          <a:p>
            <a:pPr marL="82296" indent="0" eaLnBrk="1" fontAlgn="auto" hangingPunct="1">
              <a:spcAft>
                <a:spcPts val="0"/>
              </a:spcAft>
              <a:buClrTx/>
              <a:buNone/>
              <a:defRPr/>
            </a:pPr>
            <a:r>
              <a:rPr lang="en-US" altLang="zh-TW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EX: Male Population (2016-18 Average)</a:t>
            </a:r>
          </a:p>
          <a:p>
            <a:pPr marL="82296" indent="0" eaLnBrk="1" fontAlgn="auto" hangingPunct="1">
              <a:spcAft>
                <a:spcPts val="0"/>
              </a:spcAft>
              <a:buClrTx/>
              <a:buNone/>
              <a:defRPr/>
            </a:pPr>
            <a:r>
              <a:rPr lang="en-US" altLang="zh-TW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There are </a:t>
            </a: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65 </a:t>
            </a:r>
            <a:r>
              <a:rPr lang="en-US" altLang="zh-TW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Townships /Districts with populations </a:t>
            </a: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between 5,000 and 10,000</a:t>
            </a:r>
            <a:r>
              <a:rPr lang="en-US" altLang="zh-TW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58</a:t>
            </a:r>
            <a:r>
              <a:rPr lang="en-US" altLang="zh-TW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Townships / Districts populations </a:t>
            </a: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 than 5,000</a:t>
            </a:r>
            <a:r>
              <a:rPr lang="en-US" altLang="zh-TW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zh-TW" sz="2400" dirty="0">
              <a:solidFill>
                <a:srgbClr val="080808"/>
              </a:solidFill>
              <a:latin typeface="Times New Roman" pitchFamily="18" charset="0"/>
              <a:ea typeface="標楷體" pitchFamily="65" charset="-120"/>
            </a:endParaRPr>
          </a:p>
          <a:p>
            <a:pPr marL="365760" indent="-283464" eaLnBrk="1" fontAlgn="auto" hangingPunct="1">
              <a:spcAft>
                <a:spcPts val="0"/>
              </a:spcAft>
              <a:buClrTx/>
              <a:buFont typeface="Wingdings" pitchFamily="2" charset="2"/>
              <a:buChar char="l"/>
              <a:defRPr/>
            </a:pPr>
            <a:endParaRPr lang="en-US" altLang="zh-TW" sz="2400" dirty="0">
              <a:solidFill>
                <a:srgbClr val="080808"/>
              </a:solidFill>
              <a:latin typeface="Times New Roman" pitchFamily="18" charset="0"/>
              <a:ea typeface="標楷體" pitchFamily="65" charset="-120"/>
            </a:endParaRPr>
          </a:p>
          <a:p>
            <a:pPr marL="365760" indent="-283464" eaLnBrk="1" fontAlgn="auto" hangingPunct="1">
              <a:spcAft>
                <a:spcPts val="0"/>
              </a:spcAft>
              <a:buClrTx/>
              <a:buFont typeface="Wingdings" pitchFamily="2" charset="2"/>
              <a:buChar char="l"/>
              <a:defRPr/>
            </a:pPr>
            <a:endParaRPr lang="en-US" altLang="zh-TW" sz="2400" dirty="0">
              <a:solidFill>
                <a:srgbClr val="080808"/>
              </a:solidFill>
              <a:latin typeface="Times New Roman" pitchFamily="18" charset="0"/>
              <a:ea typeface="標楷體" pitchFamily="65" charset="-120"/>
            </a:endParaRPr>
          </a:p>
          <a:p>
            <a:pPr marL="365760" indent="-283464" eaLnBrk="1" fontAlgn="auto" hangingPunct="1">
              <a:spcAft>
                <a:spcPts val="0"/>
              </a:spcAft>
              <a:buClrTx/>
              <a:buFont typeface="Wingdings" pitchFamily="2" charset="2"/>
              <a:buChar char="l"/>
              <a:defRPr/>
            </a:pPr>
            <a:endParaRPr lang="en-US" altLang="zh-TW" sz="2400" dirty="0">
              <a:solidFill>
                <a:srgbClr val="080808"/>
              </a:solidFill>
              <a:latin typeface="Times New Roman" pitchFamily="18" charset="0"/>
              <a:ea typeface="標楷體" pitchFamily="65" charset="-120"/>
            </a:endParaRPr>
          </a:p>
          <a:p>
            <a:pPr marL="365760" indent="-283464" eaLnBrk="1" fontAlgn="auto" hangingPunct="1">
              <a:spcAft>
                <a:spcPts val="0"/>
              </a:spcAft>
              <a:buClrTx/>
              <a:buFont typeface="Wingdings" pitchFamily="2" charset="2"/>
              <a:buChar char="l"/>
              <a:defRPr/>
            </a:pPr>
            <a:endParaRPr lang="en-US" altLang="zh-TW" sz="2400" dirty="0">
              <a:solidFill>
                <a:srgbClr val="080808"/>
              </a:solidFill>
              <a:latin typeface="Times New Roman" pitchFamily="18" charset="0"/>
              <a:ea typeface="標楷體" pitchFamily="65" charset="-120"/>
            </a:endParaRPr>
          </a:p>
          <a:p>
            <a:pPr marL="365760" indent="-283464" eaLnBrk="1" fontAlgn="auto" hangingPunct="1">
              <a:spcAft>
                <a:spcPts val="0"/>
              </a:spcAft>
              <a:buClrTx/>
              <a:buFont typeface="Wingdings" pitchFamily="2" charset="2"/>
              <a:buChar char="l"/>
              <a:defRPr/>
            </a:pPr>
            <a:endParaRPr lang="en-US" altLang="zh-TW" sz="2400" dirty="0">
              <a:solidFill>
                <a:srgbClr val="080808"/>
              </a:solidFill>
              <a:latin typeface="Times New Roman" pitchFamily="18" charset="0"/>
              <a:ea typeface="標楷體" pitchFamily="65" charset="-120"/>
            </a:endParaRPr>
          </a:p>
          <a:p>
            <a:pPr marL="365760" indent="-283464" eaLnBrk="1" fontAlgn="auto" hangingPunct="1">
              <a:spcAft>
                <a:spcPts val="0"/>
              </a:spcAft>
              <a:buClrTx/>
              <a:buFont typeface="Wingdings" pitchFamily="2" charset="2"/>
              <a:buChar char="l"/>
              <a:defRPr/>
            </a:pPr>
            <a:endParaRPr lang="en-US" altLang="zh-TW" sz="2400" dirty="0">
              <a:solidFill>
                <a:srgbClr val="080808"/>
              </a:solidFill>
              <a:latin typeface="Times New Roman" pitchFamily="18" charset="0"/>
              <a:ea typeface="標楷體" pitchFamily="65" charset="-120"/>
            </a:endParaRPr>
          </a:p>
          <a:p>
            <a:pPr marL="365760" indent="-283464" eaLnBrk="1" fontAlgn="auto" hangingPunct="1">
              <a:spcAft>
                <a:spcPts val="0"/>
              </a:spcAft>
              <a:buClrTx/>
              <a:buFont typeface="Wingdings" pitchFamily="2" charset="2"/>
              <a:buChar char="l"/>
              <a:defRPr/>
            </a:pPr>
            <a:endParaRPr lang="en-US" altLang="zh-TW" sz="2400" dirty="0">
              <a:solidFill>
                <a:srgbClr val="080808"/>
              </a:solidFill>
              <a:latin typeface="Times New Roman" pitchFamily="18" charset="0"/>
              <a:ea typeface="標楷體" pitchFamily="65" charset="-120"/>
            </a:endParaRPr>
          </a:p>
          <a:p>
            <a:pPr marL="365760" indent="-283464" eaLnBrk="1" fontAlgn="auto" hangingPunct="1">
              <a:spcAft>
                <a:spcPts val="0"/>
              </a:spcAft>
              <a:buClrTx/>
              <a:buFont typeface="Wingdings" pitchFamily="2" charset="2"/>
              <a:buChar char="l"/>
              <a:defRPr/>
            </a:pPr>
            <a:endParaRPr lang="en-US" altLang="zh-TW" sz="2400" dirty="0">
              <a:solidFill>
                <a:srgbClr val="080808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AC632647-D21F-975F-69CB-66C1C795685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13317" name="Slide Number Placeholder 5">
            <a:extLst>
              <a:ext uri="{FF2B5EF4-FFF2-40B4-BE49-F238E27FC236}">
                <a16:creationId xmlns:a16="http://schemas.microsoft.com/office/drawing/2014/main" id="{65C324BF-0DBB-2861-9266-112C647B74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FA86A3EB-5BA9-4C72-96BF-763A91732D24}" type="slidenum">
              <a:rPr kumimoji="0" lang="en-US" altLang="zh-TW" smtClean="0">
                <a:solidFill>
                  <a:srgbClr val="045C75"/>
                </a:solidFill>
              </a:rPr>
              <a:pPr/>
              <a:t>5</a:t>
            </a:fld>
            <a:endParaRPr kumimoji="0" lang="en-US" altLang="zh-TW">
              <a:solidFill>
                <a:srgbClr val="045C75"/>
              </a:solidFill>
            </a:endParaRP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25EB1270-D1C0-DE82-5087-D7546BFBBB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1587149"/>
              </p:ext>
            </p:extLst>
          </p:nvPr>
        </p:nvGraphicFramePr>
        <p:xfrm>
          <a:off x="231777" y="2111467"/>
          <a:ext cx="8381998" cy="305318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2197120509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1731622121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1691495767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1259048325"/>
                    </a:ext>
                  </a:extLst>
                </a:gridCol>
                <a:gridCol w="1343248">
                  <a:extLst>
                    <a:ext uri="{9D8B030D-6E8A-4147-A177-3AD203B41FA5}">
                      <a16:colId xmlns:a16="http://schemas.microsoft.com/office/drawing/2014/main" val="1272765288"/>
                    </a:ext>
                  </a:extLst>
                </a:gridCol>
                <a:gridCol w="1171350">
                  <a:extLst>
                    <a:ext uri="{9D8B030D-6E8A-4147-A177-3AD203B41FA5}">
                      <a16:colId xmlns:a16="http://schemas.microsoft.com/office/drawing/2014/main" val="3393881769"/>
                    </a:ext>
                  </a:extLst>
                </a:gridCol>
              </a:tblGrid>
              <a:tr h="12192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Population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0-5,000</a:t>
                      </a:r>
                      <a:endParaRPr lang="en-US" altLang="zh-TW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5,001-50,000</a:t>
                      </a:r>
                      <a:endParaRPr lang="en-US" altLang="zh-TW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50,000-100,000</a:t>
                      </a:r>
                      <a:endParaRPr lang="en-US" altLang="zh-TW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100,000-300,000</a:t>
                      </a:r>
                      <a:endParaRPr lang="en-US" altLang="zh-TW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300,000+</a:t>
                      </a:r>
                      <a:endParaRPr lang="en-US" altLang="zh-TW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0734411"/>
                  </a:ext>
                </a:extLst>
              </a:tr>
              <a:tr h="7324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 Counties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9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0832213"/>
                  </a:ext>
                </a:extLst>
              </a:tr>
              <a:tr h="1094841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 Townships/</a:t>
                      </a:r>
                      <a:r>
                        <a:rPr lang="en-US" sz="2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Disticts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58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241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--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2245180"/>
                  </a:ext>
                </a:extLst>
              </a:tr>
            </a:tbl>
          </a:graphicData>
        </a:graphic>
      </p:graphicFrame>
      <p:sp>
        <p:nvSpPr>
          <p:cNvPr id="8" name="文字方塊 7">
            <a:extLst>
              <a:ext uri="{FF2B5EF4-FFF2-40B4-BE49-F238E27FC236}">
                <a16:creationId xmlns:a16="http://schemas.microsoft.com/office/drawing/2014/main" id="{2C2294BC-8767-64B1-2F9F-51841A86A53B}"/>
              </a:ext>
            </a:extLst>
          </p:cNvPr>
          <p:cNvSpPr txBox="1"/>
          <p:nvPr/>
        </p:nvSpPr>
        <p:spPr>
          <a:xfrm>
            <a:off x="102842" y="5391264"/>
            <a:ext cx="855788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2296" eaLnBrk="1" fontAlgn="auto" hangingPunct="1">
              <a:spcAft>
                <a:spcPts val="0"/>
              </a:spcAft>
              <a:defRPr/>
            </a:pPr>
            <a:r>
              <a:rPr lang="en-US" altLang="zh-TW" sz="1800" dirty="0">
                <a:solidFill>
                  <a:srgbClr val="080808"/>
                </a:solidFill>
                <a:latin typeface="Times New Roman" pitchFamily="18" charset="0"/>
                <a:ea typeface="標楷體" pitchFamily="65" charset="-120"/>
              </a:rPr>
              <a:t>Note:1.</a:t>
            </a:r>
            <a:r>
              <a:rPr lang="en-US" altLang="zh-TW" u="sng" dirty="0">
                <a:solidFill>
                  <a:srgbClr val="080808"/>
                </a:solidFill>
                <a:latin typeface="Times New Roman" pitchFamily="18" charset="0"/>
                <a:ea typeface="標楷體" pitchFamily="65" charset="-120"/>
              </a:rPr>
              <a:t>22 counties and 368 townships in Taiwan </a:t>
            </a:r>
          </a:p>
          <a:p>
            <a:pPr marL="82296" indent="0" eaLnBrk="1" fontAlgn="auto" hangingPunct="1">
              <a:spcAft>
                <a:spcPts val="0"/>
              </a:spcAft>
              <a:buClrTx/>
              <a:buNone/>
              <a:defRPr/>
            </a:pPr>
            <a:r>
              <a:rPr lang="en-US" altLang="zh-TW" sz="1800" dirty="0">
                <a:solidFill>
                  <a:srgbClr val="080808"/>
                </a:solidFill>
                <a:latin typeface="Times New Roman" pitchFamily="18" charset="0"/>
                <a:ea typeface="標楷體" pitchFamily="65" charset="-120"/>
              </a:rPr>
              <a:t>       </a:t>
            </a:r>
            <a:r>
              <a:rPr lang="zh-TW" altLang="en-US" sz="1800" dirty="0">
                <a:solidFill>
                  <a:srgbClr val="080808"/>
                </a:solidFill>
                <a:latin typeface="Times New Roman" pitchFamily="18" charset="0"/>
                <a:ea typeface="標楷體" pitchFamily="65" charset="-120"/>
              </a:rPr>
              <a:t>  </a:t>
            </a:r>
            <a:r>
              <a:rPr lang="en-US" altLang="zh-TW" sz="1800" dirty="0">
                <a:solidFill>
                  <a:srgbClr val="080808"/>
                </a:solidFill>
                <a:latin typeface="Times New Roman" pitchFamily="18" charset="0"/>
                <a:ea typeface="標楷體" pitchFamily="65" charset="-120"/>
              </a:rPr>
              <a:t>2.The division of </a:t>
            </a:r>
            <a:r>
              <a:rPr lang="en-US" altLang="zh-TW" sz="18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administrative regions in Taiwan is mainly based on governance convenience</a:t>
            </a:r>
            <a:r>
              <a:rPr lang="en-US" altLang="zh-TW" sz="1800" dirty="0">
                <a:solidFill>
                  <a:srgbClr val="080808"/>
                </a:solidFill>
                <a:latin typeface="Times New Roman" pitchFamily="18" charset="0"/>
                <a:ea typeface="標楷體" pitchFamily="65" charset="-120"/>
              </a:rPr>
              <a:t>, including electoral population, to determine the scope of government authority, responsibility attribution, jurisdiction of residents, and fiscal acquisition.</a:t>
            </a:r>
          </a:p>
        </p:txBody>
      </p:sp>
    </p:spTree>
    <p:extLst>
      <p:ext uri="{BB962C8B-B14F-4D97-AF65-F5344CB8AC3E}">
        <p14:creationId xmlns:p14="http://schemas.microsoft.com/office/powerpoint/2010/main" val="210929254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0EF74-44F6-40A6-F602-FE40EC99F3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FBB9D40-68EE-235C-A0EE-EAE1AC8F4B7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12293" name="投影片編號版面配置區 5">
            <a:extLst>
              <a:ext uri="{FF2B5EF4-FFF2-40B4-BE49-F238E27FC236}">
                <a16:creationId xmlns:a16="http://schemas.microsoft.com/office/drawing/2014/main" id="{83C6DC21-70B5-CAD6-A8C5-0B3D23B68B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91320FA7-E2E1-437E-967B-F649EA97E051}" type="slidenum">
              <a:rPr kumimoji="0" lang="en-US" altLang="zh-TW" smtClean="0">
                <a:solidFill>
                  <a:srgbClr val="045C75"/>
                </a:solidFill>
              </a:rPr>
              <a:pPr/>
              <a:t>50</a:t>
            </a:fld>
            <a:endParaRPr kumimoji="0" lang="en-US" altLang="zh-TW">
              <a:solidFill>
                <a:srgbClr val="045C75"/>
              </a:solidFill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96C55551-64C4-E11A-C33D-1697493B3D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28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501BA50A-9F7D-06D2-97C3-A059E26FF595}"/>
              </a:ext>
            </a:extLst>
          </p:cNvPr>
          <p:cNvSpPr txBox="1"/>
          <p:nvPr/>
        </p:nvSpPr>
        <p:spPr>
          <a:xfrm>
            <a:off x="53009" y="976986"/>
            <a:ext cx="89947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 Population 3: Metropolitan Areas(191 townships : about 9241K)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289AC4DC-BDDD-E849-DA34-5F67927F46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8035998"/>
              </p:ext>
            </p:extLst>
          </p:nvPr>
        </p:nvGraphicFramePr>
        <p:xfrm>
          <a:off x="114755" y="1463734"/>
          <a:ext cx="8686801" cy="222398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39878">
                  <a:extLst>
                    <a:ext uri="{9D8B030D-6E8A-4147-A177-3AD203B41FA5}">
                      <a16:colId xmlns:a16="http://schemas.microsoft.com/office/drawing/2014/main" val="3450755406"/>
                    </a:ext>
                  </a:extLst>
                </a:gridCol>
                <a:gridCol w="621392">
                  <a:extLst>
                    <a:ext uri="{9D8B030D-6E8A-4147-A177-3AD203B41FA5}">
                      <a16:colId xmlns:a16="http://schemas.microsoft.com/office/drawing/2014/main" val="2167161910"/>
                    </a:ext>
                  </a:extLst>
                </a:gridCol>
                <a:gridCol w="621392">
                  <a:extLst>
                    <a:ext uri="{9D8B030D-6E8A-4147-A177-3AD203B41FA5}">
                      <a16:colId xmlns:a16="http://schemas.microsoft.com/office/drawing/2014/main" val="50715235"/>
                    </a:ext>
                  </a:extLst>
                </a:gridCol>
                <a:gridCol w="621392">
                  <a:extLst>
                    <a:ext uri="{9D8B030D-6E8A-4147-A177-3AD203B41FA5}">
                      <a16:colId xmlns:a16="http://schemas.microsoft.com/office/drawing/2014/main" val="179292741"/>
                    </a:ext>
                  </a:extLst>
                </a:gridCol>
                <a:gridCol w="621392">
                  <a:extLst>
                    <a:ext uri="{9D8B030D-6E8A-4147-A177-3AD203B41FA5}">
                      <a16:colId xmlns:a16="http://schemas.microsoft.com/office/drawing/2014/main" val="1572982940"/>
                    </a:ext>
                  </a:extLst>
                </a:gridCol>
                <a:gridCol w="621392">
                  <a:extLst>
                    <a:ext uri="{9D8B030D-6E8A-4147-A177-3AD203B41FA5}">
                      <a16:colId xmlns:a16="http://schemas.microsoft.com/office/drawing/2014/main" val="2191325102"/>
                    </a:ext>
                  </a:extLst>
                </a:gridCol>
                <a:gridCol w="621392">
                  <a:extLst>
                    <a:ext uri="{9D8B030D-6E8A-4147-A177-3AD203B41FA5}">
                      <a16:colId xmlns:a16="http://schemas.microsoft.com/office/drawing/2014/main" val="1130001694"/>
                    </a:ext>
                  </a:extLst>
                </a:gridCol>
                <a:gridCol w="621392">
                  <a:extLst>
                    <a:ext uri="{9D8B030D-6E8A-4147-A177-3AD203B41FA5}">
                      <a16:colId xmlns:a16="http://schemas.microsoft.com/office/drawing/2014/main" val="1920866302"/>
                    </a:ext>
                  </a:extLst>
                </a:gridCol>
                <a:gridCol w="634073">
                  <a:extLst>
                    <a:ext uri="{9D8B030D-6E8A-4147-A177-3AD203B41FA5}">
                      <a16:colId xmlns:a16="http://schemas.microsoft.com/office/drawing/2014/main" val="318267083"/>
                    </a:ext>
                  </a:extLst>
                </a:gridCol>
                <a:gridCol w="634073">
                  <a:extLst>
                    <a:ext uri="{9D8B030D-6E8A-4147-A177-3AD203B41FA5}">
                      <a16:colId xmlns:a16="http://schemas.microsoft.com/office/drawing/2014/main" val="658904113"/>
                    </a:ext>
                  </a:extLst>
                </a:gridCol>
                <a:gridCol w="634073">
                  <a:extLst>
                    <a:ext uri="{9D8B030D-6E8A-4147-A177-3AD203B41FA5}">
                      <a16:colId xmlns:a16="http://schemas.microsoft.com/office/drawing/2014/main" val="3694064805"/>
                    </a:ext>
                  </a:extLst>
                </a:gridCol>
                <a:gridCol w="634073">
                  <a:extLst>
                    <a:ext uri="{9D8B030D-6E8A-4147-A177-3AD203B41FA5}">
                      <a16:colId xmlns:a16="http://schemas.microsoft.com/office/drawing/2014/main" val="740721660"/>
                    </a:ext>
                  </a:extLst>
                </a:gridCol>
                <a:gridCol w="760887">
                  <a:extLst>
                    <a:ext uri="{9D8B030D-6E8A-4147-A177-3AD203B41FA5}">
                      <a16:colId xmlns:a16="http://schemas.microsoft.com/office/drawing/2014/main" val="4135867091"/>
                    </a:ext>
                  </a:extLst>
                </a:gridCol>
              </a:tblGrid>
              <a:tr h="16877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TW" alt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10K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1,000K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880299"/>
                  </a:ext>
                </a:extLst>
              </a:tr>
              <a:tr h="25058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Original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6.39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5.54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4.40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3.74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3.14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2.05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0.88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0.63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0.45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544999"/>
                  </a:ext>
                </a:extLst>
              </a:tr>
              <a:tr h="25058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7.52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5.49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4.46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3.83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3.37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2.37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1.08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0.74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0.52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0.43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7376656"/>
                  </a:ext>
                </a:extLst>
              </a:tr>
              <a:tr h="25058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7.22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5.31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4.18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3.79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3.23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2.28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1.03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0.72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0.51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0.42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2829868"/>
                  </a:ext>
                </a:extLst>
              </a:tr>
              <a:tr h="25058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6.56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5.14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3.98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3.44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3.02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2.10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0.93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0.65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0.47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1332609"/>
                  </a:ext>
                </a:extLst>
              </a:tr>
              <a:tr h="25058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6.43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5.09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4.07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3.38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2.95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2.08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0.91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0.65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0.46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5163817"/>
                  </a:ext>
                </a:extLst>
              </a:tr>
              <a:tr h="25058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6.31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5.23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4.50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3.52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2.98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2.07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0.90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0.62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0.44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3495713"/>
                  </a:ext>
                </a:extLst>
              </a:tr>
              <a:tr h="25058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6.27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5.45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4.78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3.95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3.22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2.05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0.91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0.65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0.44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3905793"/>
                  </a:ext>
                </a:extLst>
              </a:tr>
            </a:tbl>
          </a:graphicData>
        </a:graphic>
      </p:graphicFrame>
      <p:sp>
        <p:nvSpPr>
          <p:cNvPr id="7" name="文字方塊 6">
            <a:extLst>
              <a:ext uri="{FF2B5EF4-FFF2-40B4-BE49-F238E27FC236}">
                <a16:creationId xmlns:a16="http://schemas.microsoft.com/office/drawing/2014/main" id="{E01C895C-F145-9412-BE74-1211CF93CCAB}"/>
              </a:ext>
            </a:extLst>
          </p:cNvPr>
          <p:cNvSpPr txBox="1"/>
          <p:nvPr/>
        </p:nvSpPr>
        <p:spPr>
          <a:xfrm>
            <a:off x="114755" y="3939361"/>
            <a:ext cx="82469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 Population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4: Non-Metropolitan Area (150 townships : about 2262K)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1AC8DC9E-7381-81E8-05A4-B28C973247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9222847"/>
              </p:ext>
            </p:extLst>
          </p:nvPr>
        </p:nvGraphicFramePr>
        <p:xfrm>
          <a:off x="203015" y="4395470"/>
          <a:ext cx="8634984" cy="222398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33676">
                  <a:extLst>
                    <a:ext uri="{9D8B030D-6E8A-4147-A177-3AD203B41FA5}">
                      <a16:colId xmlns:a16="http://schemas.microsoft.com/office/drawing/2014/main" val="2893730894"/>
                    </a:ext>
                  </a:extLst>
                </a:gridCol>
                <a:gridCol w="617685">
                  <a:extLst>
                    <a:ext uri="{9D8B030D-6E8A-4147-A177-3AD203B41FA5}">
                      <a16:colId xmlns:a16="http://schemas.microsoft.com/office/drawing/2014/main" val="640931399"/>
                    </a:ext>
                  </a:extLst>
                </a:gridCol>
                <a:gridCol w="617685">
                  <a:extLst>
                    <a:ext uri="{9D8B030D-6E8A-4147-A177-3AD203B41FA5}">
                      <a16:colId xmlns:a16="http://schemas.microsoft.com/office/drawing/2014/main" val="3616075455"/>
                    </a:ext>
                  </a:extLst>
                </a:gridCol>
                <a:gridCol w="617685">
                  <a:extLst>
                    <a:ext uri="{9D8B030D-6E8A-4147-A177-3AD203B41FA5}">
                      <a16:colId xmlns:a16="http://schemas.microsoft.com/office/drawing/2014/main" val="1846539347"/>
                    </a:ext>
                  </a:extLst>
                </a:gridCol>
                <a:gridCol w="617685">
                  <a:extLst>
                    <a:ext uri="{9D8B030D-6E8A-4147-A177-3AD203B41FA5}">
                      <a16:colId xmlns:a16="http://schemas.microsoft.com/office/drawing/2014/main" val="2279023421"/>
                    </a:ext>
                  </a:extLst>
                </a:gridCol>
                <a:gridCol w="617685">
                  <a:extLst>
                    <a:ext uri="{9D8B030D-6E8A-4147-A177-3AD203B41FA5}">
                      <a16:colId xmlns:a16="http://schemas.microsoft.com/office/drawing/2014/main" val="3129257332"/>
                    </a:ext>
                  </a:extLst>
                </a:gridCol>
                <a:gridCol w="617685">
                  <a:extLst>
                    <a:ext uri="{9D8B030D-6E8A-4147-A177-3AD203B41FA5}">
                      <a16:colId xmlns:a16="http://schemas.microsoft.com/office/drawing/2014/main" val="177324735"/>
                    </a:ext>
                  </a:extLst>
                </a:gridCol>
                <a:gridCol w="617685">
                  <a:extLst>
                    <a:ext uri="{9D8B030D-6E8A-4147-A177-3AD203B41FA5}">
                      <a16:colId xmlns:a16="http://schemas.microsoft.com/office/drawing/2014/main" val="1854985808"/>
                    </a:ext>
                  </a:extLst>
                </a:gridCol>
                <a:gridCol w="630291">
                  <a:extLst>
                    <a:ext uri="{9D8B030D-6E8A-4147-A177-3AD203B41FA5}">
                      <a16:colId xmlns:a16="http://schemas.microsoft.com/office/drawing/2014/main" val="1877192544"/>
                    </a:ext>
                  </a:extLst>
                </a:gridCol>
                <a:gridCol w="630291">
                  <a:extLst>
                    <a:ext uri="{9D8B030D-6E8A-4147-A177-3AD203B41FA5}">
                      <a16:colId xmlns:a16="http://schemas.microsoft.com/office/drawing/2014/main" val="79655677"/>
                    </a:ext>
                  </a:extLst>
                </a:gridCol>
                <a:gridCol w="630291">
                  <a:extLst>
                    <a:ext uri="{9D8B030D-6E8A-4147-A177-3AD203B41FA5}">
                      <a16:colId xmlns:a16="http://schemas.microsoft.com/office/drawing/2014/main" val="1248546866"/>
                    </a:ext>
                  </a:extLst>
                </a:gridCol>
                <a:gridCol w="630291">
                  <a:extLst>
                    <a:ext uri="{9D8B030D-6E8A-4147-A177-3AD203B41FA5}">
                      <a16:colId xmlns:a16="http://schemas.microsoft.com/office/drawing/2014/main" val="262456802"/>
                    </a:ext>
                  </a:extLst>
                </a:gridCol>
                <a:gridCol w="756349">
                  <a:extLst>
                    <a:ext uri="{9D8B030D-6E8A-4147-A177-3AD203B41FA5}">
                      <a16:colId xmlns:a16="http://schemas.microsoft.com/office/drawing/2014/main" val="1638801983"/>
                    </a:ext>
                  </a:extLst>
                </a:gridCol>
              </a:tblGrid>
              <a:tr h="177357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zh-TW" alt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　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50K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100K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200K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300K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500K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1,000K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7826763"/>
                  </a:ext>
                </a:extLst>
              </a:tr>
              <a:tr h="177357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Original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6.54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5.11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4.00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3.30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2.97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2.01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0.90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0.64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0.46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9658629"/>
                  </a:ext>
                </a:extLst>
              </a:tr>
              <a:tr h="177357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Scenario 1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8.06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6.00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4.74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4.12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3.68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2.56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1.15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0.80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0.59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0.48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265983"/>
                  </a:ext>
                </a:extLst>
              </a:tr>
              <a:tr h="177357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Scenario 2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7.42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5.51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4.50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4.00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3.45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2.42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1.07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0.77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0.53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0.44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5971627"/>
                  </a:ext>
                </a:extLst>
              </a:tr>
              <a:tr h="177357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Scenario 3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6.59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5.04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4.13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3.45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3.06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2.20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0.94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0.68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0.47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0.40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7338912"/>
                  </a:ext>
                </a:extLst>
              </a:tr>
              <a:tr h="177357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Scenario 4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6.47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5.02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4.01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3.41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2.92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2.03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0.90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0.65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0.46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6951008"/>
                  </a:ext>
                </a:extLst>
              </a:tr>
              <a:tr h="177357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Scenario 5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6.33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5.17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4.36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3.50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3.10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2.02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0.90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0.62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0.44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087892"/>
                  </a:ext>
                </a:extLst>
              </a:tr>
              <a:tr h="177357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buNone/>
                      </a:pPr>
                      <a:r>
                        <a:rPr kumimoji="0" lang="en-US" sz="1600" u="none" strike="noStrike" kern="120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Scenario 6</a:t>
                      </a:r>
                    </a:p>
                  </a:txBody>
                  <a:tcPr marL="6569" marR="6569" marT="656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6.20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5.36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4.51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3.80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3.26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2.04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0.91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0.63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0.44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0.36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0.20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858029"/>
                  </a:ext>
                </a:extLst>
              </a:tr>
            </a:tbl>
          </a:graphicData>
        </a:graphic>
      </p:graphicFrame>
      <p:sp>
        <p:nvSpPr>
          <p:cNvPr id="5" name="文字方塊 4">
            <a:extLst>
              <a:ext uri="{FF2B5EF4-FFF2-40B4-BE49-F238E27FC236}">
                <a16:creationId xmlns:a16="http://schemas.microsoft.com/office/drawing/2014/main" id="{2A66A24D-54C4-C420-8930-699B259821A0}"/>
              </a:ext>
            </a:extLst>
          </p:cNvPr>
          <p:cNvSpPr txBox="1"/>
          <p:nvPr/>
        </p:nvSpPr>
        <p:spPr>
          <a:xfrm>
            <a:off x="36443" y="238541"/>
            <a:ext cx="743115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RSE (Relative Standard Error )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LE0:( Unit: %</a:t>
            </a:r>
            <a:r>
              <a:rPr lang="zh-TW" alt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93457835"/>
      </p:ext>
    </p:extLst>
  </p:cSld>
  <p:clrMapOvr>
    <a:masterClrMapping/>
  </p:clrMapOvr>
  <p:transition spd="slow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BF6614-0377-1228-0B03-57FE3A550F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04E45F5-B10F-B74A-EBBF-AF0212F7501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12293" name="投影片編號版面配置區 5">
            <a:extLst>
              <a:ext uri="{FF2B5EF4-FFF2-40B4-BE49-F238E27FC236}">
                <a16:creationId xmlns:a16="http://schemas.microsoft.com/office/drawing/2014/main" id="{54044BD3-B740-4297-762B-A7052E50341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91320FA7-E2E1-437E-967B-F649EA97E051}" type="slidenum">
              <a:rPr kumimoji="0" lang="en-US" altLang="zh-TW" smtClean="0">
                <a:solidFill>
                  <a:srgbClr val="045C75"/>
                </a:solidFill>
              </a:rPr>
              <a:pPr/>
              <a:t>51</a:t>
            </a:fld>
            <a:endParaRPr kumimoji="0" lang="en-US" altLang="zh-TW">
              <a:solidFill>
                <a:srgbClr val="045C75"/>
              </a:solidFill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1DA8A779-ECBD-758F-CEC1-26FC610705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28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76653D54-C623-9505-53C4-D07600028357}"/>
              </a:ext>
            </a:extLst>
          </p:cNvPr>
          <p:cNvSpPr txBox="1"/>
          <p:nvPr/>
        </p:nvSpPr>
        <p:spPr>
          <a:xfrm>
            <a:off x="93547" y="26235"/>
            <a:ext cx="874882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95%</a:t>
            </a:r>
            <a:r>
              <a:rPr lang="zh-TW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LE0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Considering the </a:t>
            </a:r>
            <a:r>
              <a:rPr lang="en-US" altLang="zh-TW" sz="2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error within 1 year</a:t>
            </a:r>
            <a:r>
              <a:rPr lang="en-US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sample size </a:t>
            </a:r>
            <a:r>
              <a:rPr lang="en-US" altLang="zh-TW" sz="2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at least </a:t>
            </a:r>
            <a:r>
              <a:rPr lang="en-US" altLang="zh-TW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500,000.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710AC1BF-D34B-7CC5-25B1-71C15869BA0D}"/>
              </a:ext>
            </a:extLst>
          </p:cNvPr>
          <p:cNvSpPr txBox="1"/>
          <p:nvPr/>
        </p:nvSpPr>
        <p:spPr>
          <a:xfrm>
            <a:off x="24353" y="758751"/>
            <a:ext cx="89947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 Population 1: Taiwan Population Structure (368 Counties: above 1,1672K)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02AE3FCE-9909-044F-8027-13E58B95D98B}"/>
              </a:ext>
            </a:extLst>
          </p:cNvPr>
          <p:cNvSpPr txBox="1"/>
          <p:nvPr/>
        </p:nvSpPr>
        <p:spPr>
          <a:xfrm>
            <a:off x="24353" y="3799086"/>
            <a:ext cx="82469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 Population 2: Mountainous and Remote Areas (27 townships : about 94K)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7E94357F-5767-7DE1-FC1F-E4665EB314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0477114"/>
              </p:ext>
            </p:extLst>
          </p:nvPr>
        </p:nvGraphicFramePr>
        <p:xfrm>
          <a:off x="190499" y="1151930"/>
          <a:ext cx="8496300" cy="249507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31880">
                  <a:extLst>
                    <a:ext uri="{9D8B030D-6E8A-4147-A177-3AD203B41FA5}">
                      <a16:colId xmlns:a16="http://schemas.microsoft.com/office/drawing/2014/main" val="2497595535"/>
                    </a:ext>
                  </a:extLst>
                </a:gridCol>
                <a:gridCol w="575528">
                  <a:extLst>
                    <a:ext uri="{9D8B030D-6E8A-4147-A177-3AD203B41FA5}">
                      <a16:colId xmlns:a16="http://schemas.microsoft.com/office/drawing/2014/main" val="2407094374"/>
                    </a:ext>
                  </a:extLst>
                </a:gridCol>
                <a:gridCol w="575528">
                  <a:extLst>
                    <a:ext uri="{9D8B030D-6E8A-4147-A177-3AD203B41FA5}">
                      <a16:colId xmlns:a16="http://schemas.microsoft.com/office/drawing/2014/main" val="82848367"/>
                    </a:ext>
                  </a:extLst>
                </a:gridCol>
                <a:gridCol w="575528">
                  <a:extLst>
                    <a:ext uri="{9D8B030D-6E8A-4147-A177-3AD203B41FA5}">
                      <a16:colId xmlns:a16="http://schemas.microsoft.com/office/drawing/2014/main" val="1313505143"/>
                    </a:ext>
                  </a:extLst>
                </a:gridCol>
                <a:gridCol w="575528">
                  <a:extLst>
                    <a:ext uri="{9D8B030D-6E8A-4147-A177-3AD203B41FA5}">
                      <a16:colId xmlns:a16="http://schemas.microsoft.com/office/drawing/2014/main" val="461930488"/>
                    </a:ext>
                  </a:extLst>
                </a:gridCol>
                <a:gridCol w="575528">
                  <a:extLst>
                    <a:ext uri="{9D8B030D-6E8A-4147-A177-3AD203B41FA5}">
                      <a16:colId xmlns:a16="http://schemas.microsoft.com/office/drawing/2014/main" val="2634173441"/>
                    </a:ext>
                  </a:extLst>
                </a:gridCol>
                <a:gridCol w="575528">
                  <a:extLst>
                    <a:ext uri="{9D8B030D-6E8A-4147-A177-3AD203B41FA5}">
                      <a16:colId xmlns:a16="http://schemas.microsoft.com/office/drawing/2014/main" val="2500647463"/>
                    </a:ext>
                  </a:extLst>
                </a:gridCol>
                <a:gridCol w="645288">
                  <a:extLst>
                    <a:ext uri="{9D8B030D-6E8A-4147-A177-3AD203B41FA5}">
                      <a16:colId xmlns:a16="http://schemas.microsoft.com/office/drawing/2014/main" val="563338393"/>
                    </a:ext>
                  </a:extLst>
                </a:gridCol>
                <a:gridCol w="645288">
                  <a:extLst>
                    <a:ext uri="{9D8B030D-6E8A-4147-A177-3AD203B41FA5}">
                      <a16:colId xmlns:a16="http://schemas.microsoft.com/office/drawing/2014/main" val="1472936335"/>
                    </a:ext>
                  </a:extLst>
                </a:gridCol>
                <a:gridCol w="645288">
                  <a:extLst>
                    <a:ext uri="{9D8B030D-6E8A-4147-A177-3AD203B41FA5}">
                      <a16:colId xmlns:a16="http://schemas.microsoft.com/office/drawing/2014/main" val="1749018509"/>
                    </a:ext>
                  </a:extLst>
                </a:gridCol>
                <a:gridCol w="645288">
                  <a:extLst>
                    <a:ext uri="{9D8B030D-6E8A-4147-A177-3AD203B41FA5}">
                      <a16:colId xmlns:a16="http://schemas.microsoft.com/office/drawing/2014/main" val="1687344754"/>
                    </a:ext>
                  </a:extLst>
                </a:gridCol>
                <a:gridCol w="715050">
                  <a:extLst>
                    <a:ext uri="{9D8B030D-6E8A-4147-A177-3AD203B41FA5}">
                      <a16:colId xmlns:a16="http://schemas.microsoft.com/office/drawing/2014/main" val="1649671074"/>
                    </a:ext>
                  </a:extLst>
                </a:gridCol>
                <a:gridCol w="715050">
                  <a:extLst>
                    <a:ext uri="{9D8B030D-6E8A-4147-A177-3AD203B41FA5}">
                      <a16:colId xmlns:a16="http://schemas.microsoft.com/office/drawing/2014/main" val="1781506976"/>
                    </a:ext>
                  </a:extLst>
                </a:gridCol>
              </a:tblGrid>
              <a:tr h="277231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alt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3K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5K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500K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0007272"/>
                  </a:ext>
                </a:extLst>
              </a:tr>
              <a:tr h="27723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LCI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Median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UCI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Width</a:t>
                      </a:r>
                      <a:endParaRPr lang="en-US" sz="1400" b="0" i="0" u="none" strike="noStrike" dirty="0">
                        <a:solidFill>
                          <a:srgbClr val="001D35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LCI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Median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UCI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Width</a:t>
                      </a:r>
                      <a:endParaRPr lang="en-US" sz="1400" b="0" i="0" u="none" strike="noStrike" dirty="0">
                        <a:solidFill>
                          <a:srgbClr val="001D35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LCI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Median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UCI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Width</a:t>
                      </a:r>
                      <a:endParaRPr lang="en-US" sz="1400" b="0" i="0" u="none" strike="noStrike" dirty="0">
                        <a:solidFill>
                          <a:srgbClr val="001D35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3203253"/>
                  </a:ext>
                </a:extLst>
              </a:tr>
              <a:tr h="277231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Original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72.19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77.70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84.92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12.73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73.16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77.41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82.16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9.00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76.86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77.29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77.71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0.85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8383145"/>
                  </a:ext>
                </a:extLst>
              </a:tr>
              <a:tr h="27723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66.62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73.35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79.80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13.18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68.11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73.24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77.76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9.65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72.45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72.94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73.40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0.95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388896"/>
                  </a:ext>
                </a:extLst>
              </a:tr>
              <a:tr h="27723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63.62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69.34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75.18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11.56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64.78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69.22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73.56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8.78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68.60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69.03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69.45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0.85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2262541"/>
                  </a:ext>
                </a:extLst>
              </a:tr>
              <a:tr h="27723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65.70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71.20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76.96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11.26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66.53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70.98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75.17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8.64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70.35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70.74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71.16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0.81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6133915"/>
                  </a:ext>
                </a:extLst>
              </a:tr>
              <a:tr h="27723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68.65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74.11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80.34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11.69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69.82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74.07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78.54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8.72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73.48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73.89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74.31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0.83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8559371"/>
                  </a:ext>
                </a:extLst>
              </a:tr>
              <a:tr h="27723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71.80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77.64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85.11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13.31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73.20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77.48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82.51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9.31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76.86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77.30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77.72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0.86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384786"/>
                  </a:ext>
                </a:extLst>
              </a:tr>
              <a:tr h="27723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73.77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79.32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87.76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13.99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74.65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79.23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84.61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9.96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78.53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78.97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79.42 </a:t>
                      </a:r>
                      <a:endParaRPr lang="en-US" altLang="zh-TW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0.89 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7278241"/>
                  </a:ext>
                </a:extLst>
              </a:tr>
            </a:tbl>
          </a:graphicData>
        </a:graphic>
      </p:graphicFrame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BF9D711C-6DBF-B773-C3E5-E4867F6885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0312890"/>
              </p:ext>
            </p:extLst>
          </p:nvPr>
        </p:nvGraphicFramePr>
        <p:xfrm>
          <a:off x="190499" y="4149564"/>
          <a:ext cx="8596035" cy="249507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43993">
                  <a:extLst>
                    <a:ext uri="{9D8B030D-6E8A-4147-A177-3AD203B41FA5}">
                      <a16:colId xmlns:a16="http://schemas.microsoft.com/office/drawing/2014/main" val="2497595535"/>
                    </a:ext>
                  </a:extLst>
                </a:gridCol>
                <a:gridCol w="582284">
                  <a:extLst>
                    <a:ext uri="{9D8B030D-6E8A-4147-A177-3AD203B41FA5}">
                      <a16:colId xmlns:a16="http://schemas.microsoft.com/office/drawing/2014/main" val="2407094374"/>
                    </a:ext>
                  </a:extLst>
                </a:gridCol>
                <a:gridCol w="582284">
                  <a:extLst>
                    <a:ext uri="{9D8B030D-6E8A-4147-A177-3AD203B41FA5}">
                      <a16:colId xmlns:a16="http://schemas.microsoft.com/office/drawing/2014/main" val="82848367"/>
                    </a:ext>
                  </a:extLst>
                </a:gridCol>
                <a:gridCol w="582284">
                  <a:extLst>
                    <a:ext uri="{9D8B030D-6E8A-4147-A177-3AD203B41FA5}">
                      <a16:colId xmlns:a16="http://schemas.microsoft.com/office/drawing/2014/main" val="1313505143"/>
                    </a:ext>
                  </a:extLst>
                </a:gridCol>
                <a:gridCol w="582284">
                  <a:extLst>
                    <a:ext uri="{9D8B030D-6E8A-4147-A177-3AD203B41FA5}">
                      <a16:colId xmlns:a16="http://schemas.microsoft.com/office/drawing/2014/main" val="461930488"/>
                    </a:ext>
                  </a:extLst>
                </a:gridCol>
                <a:gridCol w="582284">
                  <a:extLst>
                    <a:ext uri="{9D8B030D-6E8A-4147-A177-3AD203B41FA5}">
                      <a16:colId xmlns:a16="http://schemas.microsoft.com/office/drawing/2014/main" val="2634173441"/>
                    </a:ext>
                  </a:extLst>
                </a:gridCol>
                <a:gridCol w="582284">
                  <a:extLst>
                    <a:ext uri="{9D8B030D-6E8A-4147-A177-3AD203B41FA5}">
                      <a16:colId xmlns:a16="http://schemas.microsoft.com/office/drawing/2014/main" val="2500647463"/>
                    </a:ext>
                  </a:extLst>
                </a:gridCol>
                <a:gridCol w="652863">
                  <a:extLst>
                    <a:ext uri="{9D8B030D-6E8A-4147-A177-3AD203B41FA5}">
                      <a16:colId xmlns:a16="http://schemas.microsoft.com/office/drawing/2014/main" val="563338393"/>
                    </a:ext>
                  </a:extLst>
                </a:gridCol>
                <a:gridCol w="652863">
                  <a:extLst>
                    <a:ext uri="{9D8B030D-6E8A-4147-A177-3AD203B41FA5}">
                      <a16:colId xmlns:a16="http://schemas.microsoft.com/office/drawing/2014/main" val="1472936335"/>
                    </a:ext>
                  </a:extLst>
                </a:gridCol>
                <a:gridCol w="652863">
                  <a:extLst>
                    <a:ext uri="{9D8B030D-6E8A-4147-A177-3AD203B41FA5}">
                      <a16:colId xmlns:a16="http://schemas.microsoft.com/office/drawing/2014/main" val="1749018509"/>
                    </a:ext>
                  </a:extLst>
                </a:gridCol>
                <a:gridCol w="652863">
                  <a:extLst>
                    <a:ext uri="{9D8B030D-6E8A-4147-A177-3AD203B41FA5}">
                      <a16:colId xmlns:a16="http://schemas.microsoft.com/office/drawing/2014/main" val="1687344754"/>
                    </a:ext>
                  </a:extLst>
                </a:gridCol>
                <a:gridCol w="723443">
                  <a:extLst>
                    <a:ext uri="{9D8B030D-6E8A-4147-A177-3AD203B41FA5}">
                      <a16:colId xmlns:a16="http://schemas.microsoft.com/office/drawing/2014/main" val="1649671074"/>
                    </a:ext>
                  </a:extLst>
                </a:gridCol>
                <a:gridCol w="723443">
                  <a:extLst>
                    <a:ext uri="{9D8B030D-6E8A-4147-A177-3AD203B41FA5}">
                      <a16:colId xmlns:a16="http://schemas.microsoft.com/office/drawing/2014/main" val="1781506976"/>
                    </a:ext>
                  </a:extLst>
                </a:gridCol>
              </a:tblGrid>
              <a:tr h="277231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alt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3K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5K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500K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0007272"/>
                  </a:ext>
                </a:extLst>
              </a:tr>
              <a:tr h="27723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LCI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Median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UCI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Width</a:t>
                      </a:r>
                      <a:endParaRPr lang="en-US" sz="1400" b="0" i="0" u="none" strike="noStrike" dirty="0">
                        <a:solidFill>
                          <a:srgbClr val="001D35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LCI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Median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UCI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Width</a:t>
                      </a:r>
                      <a:endParaRPr lang="en-US" sz="1400" b="0" i="0" u="none" strike="noStrike" dirty="0">
                        <a:solidFill>
                          <a:srgbClr val="001D35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LCI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Median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UCI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Width</a:t>
                      </a:r>
                      <a:endParaRPr lang="en-US" sz="1400" b="0" i="0" u="none" strike="noStrike" dirty="0">
                        <a:solidFill>
                          <a:srgbClr val="001D35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3203253"/>
                  </a:ext>
                </a:extLst>
              </a:tr>
              <a:tr h="277231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Original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60.94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66.57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72.91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11.97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62.02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66.40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71.19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9.17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65.74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66.17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66.58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0.84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8383145"/>
                  </a:ext>
                </a:extLst>
              </a:tr>
              <a:tr h="27723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62.87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70.15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78.37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15.50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64.12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69.94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75.70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11.58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69.07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69.65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70.23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1.16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388896"/>
                  </a:ext>
                </a:extLst>
              </a:tr>
              <a:tr h="27723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64.10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69.64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76.44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12.34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65.35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69.51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74.44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9.09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68.84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69.27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69.70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0.86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2262541"/>
                  </a:ext>
                </a:extLst>
              </a:tr>
              <a:tr h="27723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64.64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70.68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77.59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12.95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65.67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70.39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75.61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9.94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69.68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70.14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70.59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0.91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6133915"/>
                  </a:ext>
                </a:extLst>
              </a:tr>
              <a:tr h="27723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68.23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73.75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81.20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12.97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69.44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73.87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79.55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10.11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73.01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73.47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73.91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0.90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8559371"/>
                  </a:ext>
                </a:extLst>
              </a:tr>
              <a:tr h="27723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71.26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77.36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87.41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16.15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72.62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77.28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85.31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12.69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76.39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76.87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77.33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0.94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384786"/>
                  </a:ext>
                </a:extLst>
              </a:tr>
              <a:tr h="27723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72.90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78.92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88.82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15.92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74.25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79.01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87.60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13.35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78.10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78.58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79.09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0.99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72782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6540700"/>
      </p:ext>
    </p:extLst>
  </p:cSld>
  <p:clrMapOvr>
    <a:masterClrMapping/>
  </p:clrMapOvr>
  <p:transition spd="slow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7B2E09-96EB-CA23-261A-CB516ACE3C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DF169A4-0F89-0662-8640-EA058324532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12293" name="投影片編號版面配置區 5">
            <a:extLst>
              <a:ext uri="{FF2B5EF4-FFF2-40B4-BE49-F238E27FC236}">
                <a16:creationId xmlns:a16="http://schemas.microsoft.com/office/drawing/2014/main" id="{E36F8D7A-9078-5EB5-AD7F-E29F3B28D6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91320FA7-E2E1-437E-967B-F649EA97E051}" type="slidenum">
              <a:rPr kumimoji="0" lang="en-US" altLang="zh-TW" smtClean="0">
                <a:solidFill>
                  <a:srgbClr val="045C75"/>
                </a:solidFill>
              </a:rPr>
              <a:pPr/>
              <a:t>52</a:t>
            </a:fld>
            <a:endParaRPr kumimoji="0" lang="en-US" altLang="zh-TW">
              <a:solidFill>
                <a:srgbClr val="045C75"/>
              </a:solidFill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7A234D92-1B70-E153-246D-8172374DA9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28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4CC14F16-C2DF-BEDC-EEBF-922D4B455AA3}"/>
              </a:ext>
            </a:extLst>
          </p:cNvPr>
          <p:cNvSpPr txBox="1"/>
          <p:nvPr/>
        </p:nvSpPr>
        <p:spPr>
          <a:xfrm>
            <a:off x="119405" y="173151"/>
            <a:ext cx="890440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95%</a:t>
            </a:r>
            <a:r>
              <a:rPr lang="zh-TW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LE0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447FCAF5-9665-F79B-F434-BCB42FAE61A7}"/>
              </a:ext>
            </a:extLst>
          </p:cNvPr>
          <p:cNvSpPr txBox="1"/>
          <p:nvPr/>
        </p:nvSpPr>
        <p:spPr>
          <a:xfrm>
            <a:off x="121384" y="840280"/>
            <a:ext cx="89947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 Population 3: Metropolitan Areas(191 townships : about 9241K)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42820F20-1911-CFB3-4F28-68831D0EF97B}"/>
              </a:ext>
            </a:extLst>
          </p:cNvPr>
          <p:cNvSpPr txBox="1"/>
          <p:nvPr/>
        </p:nvSpPr>
        <p:spPr>
          <a:xfrm>
            <a:off x="106153" y="3736080"/>
            <a:ext cx="82469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 Population</a:t>
            </a:r>
            <a:r>
              <a:rPr lang="zh-TW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4: Non-Metropolitan Area (150 townships : about 2262K)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467A1E42-E9F8-2A94-CF27-E919AA2691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6199324"/>
              </p:ext>
            </p:extLst>
          </p:nvPr>
        </p:nvGraphicFramePr>
        <p:xfrm>
          <a:off x="190499" y="1151930"/>
          <a:ext cx="8496300" cy="249507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31880">
                  <a:extLst>
                    <a:ext uri="{9D8B030D-6E8A-4147-A177-3AD203B41FA5}">
                      <a16:colId xmlns:a16="http://schemas.microsoft.com/office/drawing/2014/main" val="2497595535"/>
                    </a:ext>
                  </a:extLst>
                </a:gridCol>
                <a:gridCol w="575528">
                  <a:extLst>
                    <a:ext uri="{9D8B030D-6E8A-4147-A177-3AD203B41FA5}">
                      <a16:colId xmlns:a16="http://schemas.microsoft.com/office/drawing/2014/main" val="2407094374"/>
                    </a:ext>
                  </a:extLst>
                </a:gridCol>
                <a:gridCol w="575528">
                  <a:extLst>
                    <a:ext uri="{9D8B030D-6E8A-4147-A177-3AD203B41FA5}">
                      <a16:colId xmlns:a16="http://schemas.microsoft.com/office/drawing/2014/main" val="82848367"/>
                    </a:ext>
                  </a:extLst>
                </a:gridCol>
                <a:gridCol w="575528">
                  <a:extLst>
                    <a:ext uri="{9D8B030D-6E8A-4147-A177-3AD203B41FA5}">
                      <a16:colId xmlns:a16="http://schemas.microsoft.com/office/drawing/2014/main" val="1313505143"/>
                    </a:ext>
                  </a:extLst>
                </a:gridCol>
                <a:gridCol w="575528">
                  <a:extLst>
                    <a:ext uri="{9D8B030D-6E8A-4147-A177-3AD203B41FA5}">
                      <a16:colId xmlns:a16="http://schemas.microsoft.com/office/drawing/2014/main" val="461930488"/>
                    </a:ext>
                  </a:extLst>
                </a:gridCol>
                <a:gridCol w="575528">
                  <a:extLst>
                    <a:ext uri="{9D8B030D-6E8A-4147-A177-3AD203B41FA5}">
                      <a16:colId xmlns:a16="http://schemas.microsoft.com/office/drawing/2014/main" val="2634173441"/>
                    </a:ext>
                  </a:extLst>
                </a:gridCol>
                <a:gridCol w="575528">
                  <a:extLst>
                    <a:ext uri="{9D8B030D-6E8A-4147-A177-3AD203B41FA5}">
                      <a16:colId xmlns:a16="http://schemas.microsoft.com/office/drawing/2014/main" val="2500647463"/>
                    </a:ext>
                  </a:extLst>
                </a:gridCol>
                <a:gridCol w="645288">
                  <a:extLst>
                    <a:ext uri="{9D8B030D-6E8A-4147-A177-3AD203B41FA5}">
                      <a16:colId xmlns:a16="http://schemas.microsoft.com/office/drawing/2014/main" val="563338393"/>
                    </a:ext>
                  </a:extLst>
                </a:gridCol>
                <a:gridCol w="645288">
                  <a:extLst>
                    <a:ext uri="{9D8B030D-6E8A-4147-A177-3AD203B41FA5}">
                      <a16:colId xmlns:a16="http://schemas.microsoft.com/office/drawing/2014/main" val="1472936335"/>
                    </a:ext>
                  </a:extLst>
                </a:gridCol>
                <a:gridCol w="645288">
                  <a:extLst>
                    <a:ext uri="{9D8B030D-6E8A-4147-A177-3AD203B41FA5}">
                      <a16:colId xmlns:a16="http://schemas.microsoft.com/office/drawing/2014/main" val="1749018509"/>
                    </a:ext>
                  </a:extLst>
                </a:gridCol>
                <a:gridCol w="645288">
                  <a:extLst>
                    <a:ext uri="{9D8B030D-6E8A-4147-A177-3AD203B41FA5}">
                      <a16:colId xmlns:a16="http://schemas.microsoft.com/office/drawing/2014/main" val="1687344754"/>
                    </a:ext>
                  </a:extLst>
                </a:gridCol>
                <a:gridCol w="715050">
                  <a:extLst>
                    <a:ext uri="{9D8B030D-6E8A-4147-A177-3AD203B41FA5}">
                      <a16:colId xmlns:a16="http://schemas.microsoft.com/office/drawing/2014/main" val="1649671074"/>
                    </a:ext>
                  </a:extLst>
                </a:gridCol>
                <a:gridCol w="715050">
                  <a:extLst>
                    <a:ext uri="{9D8B030D-6E8A-4147-A177-3AD203B41FA5}">
                      <a16:colId xmlns:a16="http://schemas.microsoft.com/office/drawing/2014/main" val="1781506976"/>
                    </a:ext>
                  </a:extLst>
                </a:gridCol>
              </a:tblGrid>
              <a:tr h="277231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alt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3K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5K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500K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0007272"/>
                  </a:ext>
                </a:extLst>
              </a:tr>
              <a:tr h="27723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LCI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Median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UCI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Width</a:t>
                      </a:r>
                      <a:endParaRPr lang="en-US" sz="1400" b="0" i="0" u="none" strike="noStrike" dirty="0">
                        <a:solidFill>
                          <a:srgbClr val="001D35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LCI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Median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UCI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Width</a:t>
                      </a:r>
                      <a:endParaRPr lang="en-US" sz="1400" b="0" i="0" u="none" strike="noStrike" dirty="0">
                        <a:solidFill>
                          <a:srgbClr val="001D35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LCI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Median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UCI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Width</a:t>
                      </a:r>
                      <a:endParaRPr lang="en-US" sz="1400" b="0" i="0" u="none" strike="noStrike" dirty="0">
                        <a:solidFill>
                          <a:srgbClr val="001D35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3203253"/>
                  </a:ext>
                </a:extLst>
              </a:tr>
              <a:tr h="277231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Original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72.95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78.57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86.21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13.26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74.00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78.14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83.83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9.83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77.74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78.17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78.61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0.87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8383145"/>
                  </a:ext>
                </a:extLst>
              </a:tr>
              <a:tr h="27723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66.95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73.58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79.86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12.91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68.22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73.02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78.01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9.79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72.51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72.99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73.46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0.95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388896"/>
                  </a:ext>
                </a:extLst>
              </a:tr>
              <a:tr h="27723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63.80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69.31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74.97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11.17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64.61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69.01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73.44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8.83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68.57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69.02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69.45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0.88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2262541"/>
                  </a:ext>
                </a:extLst>
              </a:tr>
              <a:tr h="27723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65.85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71.23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77.16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11.31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66.88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70.75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75.19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8.31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70.33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70.74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71.14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0.81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6133915"/>
                  </a:ext>
                </a:extLst>
              </a:tr>
              <a:tr h="27723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68.72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74.09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80.59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11.87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69.82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73.87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78.26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8.44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73.49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73.88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74.31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0.82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8559371"/>
                  </a:ext>
                </a:extLst>
              </a:tr>
              <a:tr h="27723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71.69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77.62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84.82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13.13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73.12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77.23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82.28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9.16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76.88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77.29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77.71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0.83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384786"/>
                  </a:ext>
                </a:extLst>
              </a:tr>
              <a:tr h="27723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73.57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79.31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87.99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14.42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75.04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78.91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84.69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9.65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78.53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78.97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79.40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0.87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7278241"/>
                  </a:ext>
                </a:extLst>
              </a:tr>
            </a:tbl>
          </a:graphicData>
        </a:graphic>
      </p:graphicFrame>
      <p:graphicFrame>
        <p:nvGraphicFramePr>
          <p:cNvPr id="9" name="表格 8">
            <a:extLst>
              <a:ext uri="{FF2B5EF4-FFF2-40B4-BE49-F238E27FC236}">
                <a16:creationId xmlns:a16="http://schemas.microsoft.com/office/drawing/2014/main" id="{AE65C353-D37F-6501-0B81-86E2C79227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8781780"/>
              </p:ext>
            </p:extLst>
          </p:nvPr>
        </p:nvGraphicFramePr>
        <p:xfrm>
          <a:off x="190499" y="4134321"/>
          <a:ext cx="8496300" cy="249507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31880">
                  <a:extLst>
                    <a:ext uri="{9D8B030D-6E8A-4147-A177-3AD203B41FA5}">
                      <a16:colId xmlns:a16="http://schemas.microsoft.com/office/drawing/2014/main" val="2497595535"/>
                    </a:ext>
                  </a:extLst>
                </a:gridCol>
                <a:gridCol w="575528">
                  <a:extLst>
                    <a:ext uri="{9D8B030D-6E8A-4147-A177-3AD203B41FA5}">
                      <a16:colId xmlns:a16="http://schemas.microsoft.com/office/drawing/2014/main" val="2407094374"/>
                    </a:ext>
                  </a:extLst>
                </a:gridCol>
                <a:gridCol w="575528">
                  <a:extLst>
                    <a:ext uri="{9D8B030D-6E8A-4147-A177-3AD203B41FA5}">
                      <a16:colId xmlns:a16="http://schemas.microsoft.com/office/drawing/2014/main" val="82848367"/>
                    </a:ext>
                  </a:extLst>
                </a:gridCol>
                <a:gridCol w="575528">
                  <a:extLst>
                    <a:ext uri="{9D8B030D-6E8A-4147-A177-3AD203B41FA5}">
                      <a16:colId xmlns:a16="http://schemas.microsoft.com/office/drawing/2014/main" val="1313505143"/>
                    </a:ext>
                  </a:extLst>
                </a:gridCol>
                <a:gridCol w="575528">
                  <a:extLst>
                    <a:ext uri="{9D8B030D-6E8A-4147-A177-3AD203B41FA5}">
                      <a16:colId xmlns:a16="http://schemas.microsoft.com/office/drawing/2014/main" val="461930488"/>
                    </a:ext>
                  </a:extLst>
                </a:gridCol>
                <a:gridCol w="575528">
                  <a:extLst>
                    <a:ext uri="{9D8B030D-6E8A-4147-A177-3AD203B41FA5}">
                      <a16:colId xmlns:a16="http://schemas.microsoft.com/office/drawing/2014/main" val="2634173441"/>
                    </a:ext>
                  </a:extLst>
                </a:gridCol>
                <a:gridCol w="575528">
                  <a:extLst>
                    <a:ext uri="{9D8B030D-6E8A-4147-A177-3AD203B41FA5}">
                      <a16:colId xmlns:a16="http://schemas.microsoft.com/office/drawing/2014/main" val="2500647463"/>
                    </a:ext>
                  </a:extLst>
                </a:gridCol>
                <a:gridCol w="645288">
                  <a:extLst>
                    <a:ext uri="{9D8B030D-6E8A-4147-A177-3AD203B41FA5}">
                      <a16:colId xmlns:a16="http://schemas.microsoft.com/office/drawing/2014/main" val="563338393"/>
                    </a:ext>
                  </a:extLst>
                </a:gridCol>
                <a:gridCol w="645288">
                  <a:extLst>
                    <a:ext uri="{9D8B030D-6E8A-4147-A177-3AD203B41FA5}">
                      <a16:colId xmlns:a16="http://schemas.microsoft.com/office/drawing/2014/main" val="1472936335"/>
                    </a:ext>
                  </a:extLst>
                </a:gridCol>
                <a:gridCol w="645288">
                  <a:extLst>
                    <a:ext uri="{9D8B030D-6E8A-4147-A177-3AD203B41FA5}">
                      <a16:colId xmlns:a16="http://schemas.microsoft.com/office/drawing/2014/main" val="1749018509"/>
                    </a:ext>
                  </a:extLst>
                </a:gridCol>
                <a:gridCol w="645288">
                  <a:extLst>
                    <a:ext uri="{9D8B030D-6E8A-4147-A177-3AD203B41FA5}">
                      <a16:colId xmlns:a16="http://schemas.microsoft.com/office/drawing/2014/main" val="1687344754"/>
                    </a:ext>
                  </a:extLst>
                </a:gridCol>
                <a:gridCol w="715050">
                  <a:extLst>
                    <a:ext uri="{9D8B030D-6E8A-4147-A177-3AD203B41FA5}">
                      <a16:colId xmlns:a16="http://schemas.microsoft.com/office/drawing/2014/main" val="1649671074"/>
                    </a:ext>
                  </a:extLst>
                </a:gridCol>
                <a:gridCol w="715050">
                  <a:extLst>
                    <a:ext uri="{9D8B030D-6E8A-4147-A177-3AD203B41FA5}">
                      <a16:colId xmlns:a16="http://schemas.microsoft.com/office/drawing/2014/main" val="1781506976"/>
                    </a:ext>
                  </a:extLst>
                </a:gridCol>
              </a:tblGrid>
              <a:tr h="277231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TW" alt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3K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5K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500K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0007272"/>
                  </a:ext>
                </a:extLst>
              </a:tr>
              <a:tr h="27723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LCI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Median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UCI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Width</a:t>
                      </a:r>
                      <a:endParaRPr lang="en-US" sz="1400" b="0" i="0" u="none" strike="noStrike" dirty="0">
                        <a:solidFill>
                          <a:srgbClr val="001D35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LCI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Median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UCI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Width</a:t>
                      </a:r>
                      <a:endParaRPr lang="en-US" sz="1400" b="0" i="0" u="none" strike="noStrike" dirty="0">
                        <a:solidFill>
                          <a:srgbClr val="001D35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LCI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Median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UCI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Width</a:t>
                      </a:r>
                      <a:endParaRPr lang="en-US" sz="1400" b="0" i="0" u="none" strike="noStrike" dirty="0">
                        <a:solidFill>
                          <a:srgbClr val="001D35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3203253"/>
                  </a:ext>
                </a:extLst>
              </a:tr>
              <a:tr h="277231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Original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68.87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74.77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80.79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11.92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70.25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74.70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78.82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8.57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74.09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74.50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74.93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0.84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8383145"/>
                  </a:ext>
                </a:extLst>
              </a:tr>
              <a:tr h="27723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65.93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73.44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79.67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13.74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67.40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73.09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77.65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10.25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72.22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72.74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73.24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1.02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388896"/>
                  </a:ext>
                </a:extLst>
              </a:tr>
              <a:tr h="27723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62.86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69.26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75.13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12.27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64.11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69.14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73.53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9.42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68.44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68.92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69.38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0.94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2262541"/>
                  </a:ext>
                </a:extLst>
              </a:tr>
              <a:tr h="27723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65.24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71.12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76.85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11.61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66.57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70.86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75.04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8.47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70.31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70.74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71.15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0.84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6133915"/>
                  </a:ext>
                </a:extLst>
              </a:tr>
              <a:tr h="27723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68.87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74.30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80.31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11.44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69.88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74.02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78.40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8.52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73.51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73.90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74.30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0.79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8559371"/>
                  </a:ext>
                </a:extLst>
              </a:tr>
              <a:tr h="27723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71.41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77.65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84.14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12.73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72.68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77.53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82.30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9.62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76.89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77.30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77.73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0.84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384786"/>
                  </a:ext>
                </a:extLst>
              </a:tr>
              <a:tr h="27723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 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311" marR="6311" marT="631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73.56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79.39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88.08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14.52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74.61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79.17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84.59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9.98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78.51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78.94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79.38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</a:rPr>
                        <a:t>0.87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72782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9179878"/>
      </p:ext>
    </p:extLst>
  </p:cSld>
  <p:clrMapOvr>
    <a:masterClrMapping/>
  </p:clrMapOvr>
  <p:transition spd="slow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8439AFE1-58FD-A96E-D639-CEBF7B16B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538" y="11113"/>
            <a:ext cx="7772400" cy="506412"/>
          </a:xfrm>
        </p:spPr>
        <p:txBody>
          <a:bodyPr>
            <a:noAutofit/>
          </a:bodyPr>
          <a:lstStyle/>
          <a:p>
            <a:pPr algn="ctr" eaLnBrk="1" hangingPunct="1">
              <a:buClr>
                <a:schemeClr val="tx1"/>
              </a:buClr>
              <a:defRPr/>
            </a:pPr>
            <a:r>
              <a:rPr lang="en-US" altLang="zh-TW" sz="32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Conclusion</a:t>
            </a:r>
          </a:p>
        </p:txBody>
      </p:sp>
      <p:sp>
        <p:nvSpPr>
          <p:cNvPr id="6" name="日期版面配置區 3">
            <a:extLst>
              <a:ext uri="{FF2B5EF4-FFF2-40B4-BE49-F238E27FC236}">
                <a16:creationId xmlns:a16="http://schemas.microsoft.com/office/drawing/2014/main" id="{EBC8EEFB-511A-2960-0D09-D71ABD5088D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40964" name="投影片編號版面配置區 5">
            <a:extLst>
              <a:ext uri="{FF2B5EF4-FFF2-40B4-BE49-F238E27FC236}">
                <a16:creationId xmlns:a16="http://schemas.microsoft.com/office/drawing/2014/main" id="{8357AE45-84AD-F892-6BF7-D9D8038EF7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5C98BB0A-97D2-46D6-B218-D0F10F9FEFBE}" type="slidenum">
              <a:rPr kumimoji="0" lang="en-US" altLang="zh-TW" smtClean="0">
                <a:solidFill>
                  <a:srgbClr val="045C75"/>
                </a:solidFill>
              </a:rPr>
              <a:pPr/>
              <a:t>53</a:t>
            </a:fld>
            <a:endParaRPr kumimoji="0" lang="en-US" altLang="zh-TW">
              <a:solidFill>
                <a:srgbClr val="045C75"/>
              </a:solidFill>
            </a:endParaRPr>
          </a:p>
        </p:txBody>
      </p:sp>
      <p:sp>
        <p:nvSpPr>
          <p:cNvPr id="40965" name="Text Box 4">
            <a:extLst>
              <a:ext uri="{FF2B5EF4-FFF2-40B4-BE49-F238E27FC236}">
                <a16:creationId xmlns:a16="http://schemas.microsoft.com/office/drawing/2014/main" id="{0FC57F70-8122-479C-E278-4D21D73CEF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285" y="609600"/>
            <a:ext cx="9150285" cy="6038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1"/>
              </a:buClr>
              <a:buSzPct val="90000"/>
              <a:buFont typeface="Wingdings" panose="05000000000000000000" pitchFamily="2" charset="2"/>
              <a:buChar char="l"/>
            </a:pPr>
            <a:r>
              <a:rPr lang="en-US" altLang="zh-TW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Small population size </a:t>
            </a: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gave </a:t>
            </a:r>
            <a:r>
              <a:rPr lang="en-US" altLang="zh-TW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higher </a:t>
            </a: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estimate of </a:t>
            </a:r>
            <a:r>
              <a:rPr lang="en-US" altLang="zh-TW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LE0</a:t>
            </a: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zh-TW" sz="2800" dirty="0">
              <a:solidFill>
                <a:srgbClr val="080808"/>
              </a:solidFill>
              <a:latin typeface="Times New Roman" panose="02020603050405020304" pitchFamily="18" charset="0"/>
              <a:ea typeface="標楷體"/>
              <a:cs typeface="Times New Roman" panose="02020603050405020304" pitchFamily="18" charset="0"/>
            </a:endParaRPr>
          </a:p>
          <a:p>
            <a:pPr eaLnBrk="1" hangingPunct="1">
              <a:spcBef>
                <a:spcPct val="20000"/>
              </a:spcBef>
              <a:buClr>
                <a:schemeClr val="tx1"/>
              </a:buClr>
              <a:buSzPct val="90000"/>
              <a:buFont typeface="Wingdings" panose="05000000000000000000" pitchFamily="2" charset="2"/>
              <a:buChar char="l"/>
            </a:pPr>
            <a:r>
              <a:rPr lang="en-US" altLang="zh-TW" sz="2800" dirty="0">
                <a:solidFill>
                  <a:srgbClr val="FF0000"/>
                </a:solidFill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</a:rPr>
              <a:t>Small populations </a:t>
            </a:r>
            <a:r>
              <a:rPr lang="en-US" altLang="zh-TW" sz="2800" dirty="0">
                <a:solidFill>
                  <a:srgbClr val="080808"/>
                </a:solidFill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</a:rPr>
              <a:t>have </a:t>
            </a:r>
            <a:r>
              <a:rPr lang="en-US" altLang="zh-TW" sz="2800" dirty="0">
                <a:solidFill>
                  <a:srgbClr val="FF0000"/>
                </a:solidFill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</a:rPr>
              <a:t>low RSE </a:t>
            </a:r>
            <a:r>
              <a:rPr lang="en-US" altLang="zh-TW" sz="2800" dirty="0">
                <a:solidFill>
                  <a:srgbClr val="080808"/>
                </a:solidFill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</a:rPr>
              <a:t>but </a:t>
            </a:r>
            <a:r>
              <a:rPr lang="en-US" altLang="zh-TW" sz="2800" dirty="0">
                <a:solidFill>
                  <a:srgbClr val="FF0000"/>
                </a:solidFill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</a:rPr>
              <a:t>large SD</a:t>
            </a:r>
          </a:p>
          <a:p>
            <a:pPr eaLnBrk="1" hangingPunct="1">
              <a:spcBef>
                <a:spcPct val="20000"/>
              </a:spcBef>
              <a:buClr>
                <a:schemeClr val="tx1"/>
              </a:buClr>
              <a:buSzPct val="90000"/>
              <a:buFont typeface="Wingdings" panose="05000000000000000000" pitchFamily="2" charset="2"/>
              <a:buChar char="l"/>
            </a:pPr>
            <a:r>
              <a:rPr lang="en-US" altLang="zh-TW" sz="2800" dirty="0">
                <a:solidFill>
                  <a:srgbClr val="080808"/>
                </a:solidFill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</a:rPr>
              <a:t>For the reliable estimate of life expectancy at birth (LE0) in Taiwan's townships, we suggest  </a:t>
            </a:r>
            <a:r>
              <a:rPr lang="en-US" altLang="zh-TW" sz="2800" dirty="0">
                <a:solidFill>
                  <a:srgbClr val="FF0000"/>
                </a:solidFill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</a:rPr>
              <a:t>the minimum population size is 3,000</a:t>
            </a:r>
            <a:r>
              <a:rPr lang="en-US" altLang="zh-TW" sz="2800" dirty="0">
                <a:solidFill>
                  <a:srgbClr val="080808"/>
                </a:solidFill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spcBef>
                <a:spcPct val="20000"/>
              </a:spcBef>
              <a:buClr>
                <a:schemeClr val="tx1"/>
              </a:buClr>
              <a:buSzPct val="90000"/>
              <a:buFont typeface="Wingdings" panose="05000000000000000000" pitchFamily="2" charset="2"/>
              <a:buChar char="l"/>
            </a:pPr>
            <a:r>
              <a:rPr lang="en-US" altLang="zh-TW" sz="2800" dirty="0"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</a:rPr>
              <a:t>For accurate and stable estimates, we recommend using a </a:t>
            </a:r>
            <a:r>
              <a:rPr lang="en-US" altLang="zh-TW" sz="2800" dirty="0">
                <a:solidFill>
                  <a:srgbClr val="FF0000"/>
                </a:solidFill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</a:rPr>
              <a:t>homogeneous reference population </a:t>
            </a:r>
            <a:r>
              <a:rPr lang="en-US" altLang="zh-TW" sz="2800" dirty="0"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</a:rPr>
              <a:t>and a sample size of </a:t>
            </a:r>
            <a:r>
              <a:rPr lang="en-US" altLang="zh-TW" sz="2800" dirty="0">
                <a:solidFill>
                  <a:srgbClr val="FF0000"/>
                </a:solidFill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</a:rPr>
              <a:t>at least 50,000 </a:t>
            </a:r>
            <a:r>
              <a:rPr lang="en-US" altLang="zh-TW" sz="2800" dirty="0"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</a:rPr>
              <a:t>before applying the graduation method. Ideally, a sample size of </a:t>
            </a:r>
            <a:r>
              <a:rPr lang="en-US" altLang="zh-TW" sz="2800" dirty="0">
                <a:solidFill>
                  <a:srgbClr val="FF0000"/>
                </a:solidFill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</a:rPr>
              <a:t>500,00</a:t>
            </a:r>
            <a:r>
              <a:rPr lang="en-US" altLang="zh-TW" sz="2800" dirty="0"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</a:rPr>
              <a:t>0 will reduce the standard deviation to under </a:t>
            </a:r>
            <a:r>
              <a:rPr lang="en-US" altLang="zh-TW" sz="2800" dirty="0">
                <a:solidFill>
                  <a:srgbClr val="FF0000"/>
                </a:solidFill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</a:rPr>
              <a:t>0.3 years</a:t>
            </a:r>
            <a:r>
              <a:rPr lang="en-US" altLang="zh-TW" sz="2800" dirty="0"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spcBef>
                <a:spcPct val="20000"/>
              </a:spcBef>
              <a:buClr>
                <a:schemeClr val="tx1"/>
              </a:buClr>
              <a:buSzPct val="90000"/>
              <a:buFont typeface="Wingdings" panose="05000000000000000000" pitchFamily="2" charset="2"/>
              <a:buChar char="l"/>
            </a:pPr>
            <a:r>
              <a:rPr lang="en-US" altLang="zh-TW" sz="2800" dirty="0"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</a:rPr>
              <a:t>If there are too many age groups with a death count of 0 will </a:t>
            </a:r>
            <a:r>
              <a:rPr lang="en-US" altLang="zh-TW" sz="2800" dirty="0">
                <a:solidFill>
                  <a:srgbClr val="FF0000"/>
                </a:solidFill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</a:rPr>
              <a:t>underestimation of the standard error</a:t>
            </a:r>
            <a:r>
              <a:rPr lang="en-US" altLang="zh-TW" sz="2800" dirty="0"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</a:rPr>
              <a:t>. We suggest </a:t>
            </a:r>
            <a:r>
              <a:rPr lang="en-US" altLang="zh-TW" sz="2800" dirty="0">
                <a:solidFill>
                  <a:srgbClr val="FF0000"/>
                </a:solidFill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</a:rPr>
              <a:t>combine data across years or age groups</a:t>
            </a:r>
            <a:r>
              <a:rPr lang="en-US" altLang="zh-TW" sz="2800" dirty="0"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</a:rPr>
              <a:t>. </a:t>
            </a:r>
            <a:endParaRPr lang="en-US" altLang="zh-TW" sz="2800" dirty="0">
              <a:solidFill>
                <a:srgbClr val="0000CC"/>
              </a:solidFill>
              <a:latin typeface="Times New Roman" panose="02020603050405020304" pitchFamily="18" charset="0"/>
              <a:ea typeface="標楷體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>
            <a:extLst>
              <a:ext uri="{FF2B5EF4-FFF2-40B4-BE49-F238E27FC236}">
                <a16:creationId xmlns:a16="http://schemas.microsoft.com/office/drawing/2014/main" id="{3C101760-0D24-E2DD-1E43-126572B4EC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4850" y="1447800"/>
            <a:ext cx="7499350" cy="4800600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altLang="zh-TW" sz="7200" dirty="0">
                <a:latin typeface="Times New Roman" panose="02020603050405020304" pitchFamily="18" charset="0"/>
                <a:ea typeface="標楷體" pitchFamily="65" charset="-120"/>
              </a:rPr>
              <a:t>Thank you for your attention.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endParaRPr lang="en-US" altLang="zh-TW" sz="7200" dirty="0">
              <a:latin typeface="Times New Roman" panose="02020603050405020304" pitchFamily="18" charset="0"/>
              <a:ea typeface="標楷體" pitchFamily="65" charset="-120"/>
            </a:endParaRPr>
          </a:p>
          <a:p>
            <a:pPr algn="ctr" eaLnBrk="1" hangingPunct="1">
              <a:buFont typeface="Wingdings" panose="05000000000000000000" pitchFamily="2" charset="2"/>
              <a:buNone/>
            </a:pPr>
            <a:endParaRPr lang="en-US" altLang="zh-TW" sz="7200" dirty="0">
              <a:latin typeface="Times New Roman" panose="02020603050405020304" pitchFamily="18" charset="0"/>
              <a:ea typeface="標楷體" pitchFamily="65" charset="-120"/>
            </a:endParaRP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84F8BB1-B27A-35E0-B9EC-591655A5A96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41988" name="投影片編號版面配置區 5">
            <a:extLst>
              <a:ext uri="{FF2B5EF4-FFF2-40B4-BE49-F238E27FC236}">
                <a16:creationId xmlns:a16="http://schemas.microsoft.com/office/drawing/2014/main" id="{5DD1A894-116C-C471-0201-9F97143234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91C62063-290C-4C82-AB79-9E5774940BBC}" type="slidenum">
              <a:rPr kumimoji="0" lang="en-US" altLang="zh-TW" smtClean="0">
                <a:solidFill>
                  <a:srgbClr val="045C75"/>
                </a:solidFill>
              </a:rPr>
              <a:pPr/>
              <a:t>54</a:t>
            </a:fld>
            <a:endParaRPr kumimoji="0" lang="en-US" altLang="zh-TW">
              <a:solidFill>
                <a:srgbClr val="045C75"/>
              </a:solidFill>
            </a:endParaRPr>
          </a:p>
        </p:txBody>
      </p:sp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6086806-4F40-9EE6-FD17-C5F70775E7F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12293" name="投影片編號版面配置區 5">
            <a:extLst>
              <a:ext uri="{FF2B5EF4-FFF2-40B4-BE49-F238E27FC236}">
                <a16:creationId xmlns:a16="http://schemas.microsoft.com/office/drawing/2014/main" id="{A8576911-E5D9-2825-F2F0-A2F7087533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91320FA7-E2E1-437E-967B-F649EA97E051}" type="slidenum">
              <a:rPr kumimoji="0" lang="en-US" altLang="zh-TW" smtClean="0">
                <a:solidFill>
                  <a:srgbClr val="045C75"/>
                </a:solidFill>
              </a:rPr>
              <a:pPr/>
              <a:t>6</a:t>
            </a:fld>
            <a:endParaRPr kumimoji="0" lang="en-US" altLang="zh-TW">
              <a:solidFill>
                <a:srgbClr val="045C75"/>
              </a:solidFill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1DEC3B31-B915-9FBD-F25D-51DEF67FEB46}"/>
              </a:ext>
            </a:extLst>
          </p:cNvPr>
          <p:cNvSpPr txBox="1"/>
          <p:nvPr/>
        </p:nvSpPr>
        <p:spPr>
          <a:xfrm>
            <a:off x="29816" y="284029"/>
            <a:ext cx="8733183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l"/>
            </a:pPr>
            <a:r>
              <a:rPr lang="en-US" altLang="zh-TW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Taiwan now publishes abridged life tables only for the whole country and for </a:t>
            </a: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 </a:t>
            </a:r>
            <a:r>
              <a:rPr lang="en-US" altLang="zh-TW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larger counties and cities.</a:t>
            </a:r>
          </a:p>
          <a:p>
            <a:pPr marL="342900" indent="-342900">
              <a:buFont typeface="Wingdings" panose="05000000000000000000" pitchFamily="2" charset="2"/>
              <a:buChar char="l"/>
            </a:pPr>
            <a:r>
              <a:rPr lang="en-US" altLang="zh-TW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Among the 368 townships in Taiwan, </a:t>
            </a: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244</a:t>
            </a:r>
            <a:r>
              <a:rPr lang="en-US" altLang="zh-TW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exhibit </a:t>
            </a: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mortality rates exceeding</a:t>
            </a:r>
            <a:r>
              <a:rPr lang="en-US" altLang="zh-TW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national average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l"/>
            </a:pPr>
            <a:r>
              <a:rPr lang="en-US" altLang="zh-TW" sz="2400" dirty="0">
                <a:solidFill>
                  <a:srgbClr val="0000CC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Even within the same county or city, there are still substantial differences in mortality rates among townships and districts</a:t>
            </a: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</a:p>
          <a:p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EX: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Kaohsiung City's 38 administrative districts </a:t>
            </a: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had death rates exceeding the national average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-However, neighboring townships or regions might possess significantly different socioeconomic characteristics, and their age-specific occurrence rate curves may also differ. (</a:t>
            </a: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Next Slide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2900" indent="-342900">
              <a:buFont typeface="Wingdings" panose="05000000000000000000" pitchFamily="2" charset="2"/>
              <a:buChar char="l"/>
            </a:pPr>
            <a:r>
              <a:rPr lang="en-US" altLang="zh-TW" sz="2400" dirty="0">
                <a:solidFill>
                  <a:srgbClr val="0000CC"/>
                </a:solidFill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There are too many age groups with zero deaths in a small area, and the mortality rate curve fluctuates too much.</a:t>
            </a:r>
          </a:p>
          <a:p>
            <a:r>
              <a:rPr lang="en-US" altLang="zh-TW" sz="2400" dirty="0"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EX: There are only 347 male residents in </a:t>
            </a:r>
            <a:r>
              <a:rPr lang="en-US" altLang="zh-TW" sz="2400" dirty="0" err="1"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Wuqiu</a:t>
            </a:r>
            <a:r>
              <a:rPr lang="en-US" altLang="zh-TW" sz="2400" dirty="0">
                <a:latin typeface="Times New Roman" panose="02020603050405020304" pitchFamily="18" charset="0"/>
                <a:ea typeface="標楷體" pitchFamily="65" charset="-120"/>
                <a:cs typeface="Times New Roman" panose="02020603050405020304" pitchFamily="18" charset="0"/>
                <a:sym typeface="Wingdings" panose="05000000000000000000" pitchFamily="2" charset="2"/>
              </a:rPr>
              <a:t> Township, Kinmen, and the average annual death toll (2007-18) is only 1.6.</a:t>
            </a:r>
            <a:endParaRPr lang="en-US" altLang="zh-TW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zh-TW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5397338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5A810C-EE30-7FBA-5EBF-04C75EBDC7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2D5CFAB9-D16B-360A-FA73-CAB7B7824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26" y="2028021"/>
            <a:ext cx="3395595" cy="4800598"/>
          </a:xfrm>
          <a:prstGeom prst="rect">
            <a:avLst/>
          </a:prstGeom>
        </p:spPr>
      </p:pic>
      <p:sp>
        <p:nvSpPr>
          <p:cNvPr id="14338" name="Rectangle 2">
            <a:extLst>
              <a:ext uri="{FF2B5EF4-FFF2-40B4-BE49-F238E27FC236}">
                <a16:creationId xmlns:a16="http://schemas.microsoft.com/office/drawing/2014/main" id="{2687AAF9-1E5A-C835-9F7A-F8943EC62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76987"/>
            <a:ext cx="4838700" cy="50627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zh-TW" sz="28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Taiwan Map</a:t>
            </a:r>
            <a:endParaRPr lang="en-US" altLang="zh-TW" sz="2800" dirty="0">
              <a:solidFill>
                <a:srgbClr val="0000CC"/>
              </a:solidFill>
              <a:effectLst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6" name="日期版面配置區 3">
            <a:extLst>
              <a:ext uri="{FF2B5EF4-FFF2-40B4-BE49-F238E27FC236}">
                <a16:creationId xmlns:a16="http://schemas.microsoft.com/office/drawing/2014/main" id="{3661A613-BB07-6DA4-26F9-D9005F3357D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18436" name="投影片編號版面配置區 5">
            <a:extLst>
              <a:ext uri="{FF2B5EF4-FFF2-40B4-BE49-F238E27FC236}">
                <a16:creationId xmlns:a16="http://schemas.microsoft.com/office/drawing/2014/main" id="{9C1CA383-56C6-967C-01E7-A044383ACC1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745DFAAA-8638-4C37-94D1-987736A5B27E}" type="slidenum">
              <a:rPr kumimoji="0" lang="en-US" altLang="zh-TW" smtClean="0">
                <a:solidFill>
                  <a:srgbClr val="045C75"/>
                </a:solidFill>
              </a:rPr>
              <a:pPr/>
              <a:t>7</a:t>
            </a:fld>
            <a:endParaRPr kumimoji="0" lang="en-US" altLang="zh-TW">
              <a:solidFill>
                <a:srgbClr val="045C75"/>
              </a:solidFill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5C1042F3-DE37-DEEE-79EB-C1A8A6D6AA54}"/>
              </a:ext>
            </a:extLst>
          </p:cNvPr>
          <p:cNvSpPr txBox="1"/>
          <p:nvPr/>
        </p:nvSpPr>
        <p:spPr>
          <a:xfrm>
            <a:off x="-76197" y="524410"/>
            <a:ext cx="907097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l"/>
            </a:pPr>
            <a:r>
              <a:rPr lang="en-US" altLang="zh-TW" sz="2400" kern="100" dirty="0">
                <a:solidFill>
                  <a:srgbClr val="0000CC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Arial" panose="020B0604020202020204" pitchFamily="34" charset="0"/>
              </a:rPr>
              <a:t>Counties/cities( left panel), and townships( right panel) are divided into 3 Groups based on Standard Mortality Ratio(SMR)</a:t>
            </a:r>
            <a:r>
              <a:rPr lang="zh-TW" altLang="en-US" sz="2400" kern="100" dirty="0">
                <a:solidFill>
                  <a:srgbClr val="0000CC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Arial" panose="020B0604020202020204" pitchFamily="34" charset="0"/>
              </a:rPr>
              <a:t> </a:t>
            </a:r>
            <a:r>
              <a:rPr lang="en-US" altLang="zh-TW" sz="2400" kern="100" dirty="0">
                <a:solidFill>
                  <a:srgbClr val="0000CC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Arial" panose="020B0604020202020204" pitchFamily="34" charset="0"/>
              </a:rPr>
              <a:t>by K-Means.</a:t>
            </a:r>
            <a:endParaRPr lang="en-US" altLang="zh-TW" sz="2400" kern="100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</a:t>
            </a:r>
            <a:r>
              <a:rPr lang="en-US" altLang="zh-TW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Arial" panose="020B0604020202020204" pitchFamily="34" charset="0"/>
              </a:rPr>
              <a:t>right panel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map, it can be observed that </a:t>
            </a:r>
            <a:r>
              <a:rPr lang="en-US" altLang="zh-TW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even the townships in the same county are divided into different groups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zh-TW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E5CDC811-8740-AFA5-19C7-4B1AD835AA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319" y="2028021"/>
            <a:ext cx="4114800" cy="4961811"/>
          </a:xfrm>
          <a:prstGeom prst="rect">
            <a:avLst/>
          </a:prstGeom>
        </p:spPr>
      </p:pic>
      <p:sp>
        <p:nvSpPr>
          <p:cNvPr id="2" name="橢圓 1">
            <a:extLst>
              <a:ext uri="{FF2B5EF4-FFF2-40B4-BE49-F238E27FC236}">
                <a16:creationId xmlns:a16="http://schemas.microsoft.com/office/drawing/2014/main" id="{F14ED945-1AF6-D112-2592-EA1903498E9C}"/>
              </a:ext>
            </a:extLst>
          </p:cNvPr>
          <p:cNvSpPr/>
          <p:nvPr/>
        </p:nvSpPr>
        <p:spPr>
          <a:xfrm>
            <a:off x="7296970" y="2183903"/>
            <a:ext cx="928416" cy="715179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>
            <a:extLst>
              <a:ext uri="{FF2B5EF4-FFF2-40B4-BE49-F238E27FC236}">
                <a16:creationId xmlns:a16="http://schemas.microsoft.com/office/drawing/2014/main" id="{F267966A-A7CD-955B-A340-62467170B3CB}"/>
              </a:ext>
            </a:extLst>
          </p:cNvPr>
          <p:cNvSpPr/>
          <p:nvPr/>
        </p:nvSpPr>
        <p:spPr>
          <a:xfrm>
            <a:off x="2369493" y="2235352"/>
            <a:ext cx="928416" cy="715179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>
            <a:extLst>
              <a:ext uri="{FF2B5EF4-FFF2-40B4-BE49-F238E27FC236}">
                <a16:creationId xmlns:a16="http://schemas.microsoft.com/office/drawing/2014/main" id="{62B26BC8-B32A-97F1-958D-842CE0FADE6F}"/>
              </a:ext>
            </a:extLst>
          </p:cNvPr>
          <p:cNvSpPr/>
          <p:nvPr/>
        </p:nvSpPr>
        <p:spPr>
          <a:xfrm>
            <a:off x="5943600" y="3271272"/>
            <a:ext cx="928416" cy="715179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356939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EEAD9B-5CFA-7992-51C6-7FFF861A5E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CCE12F9-9B4F-D421-39BE-DE11E7E7558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12293" name="投影片編號版面配置區 5">
            <a:extLst>
              <a:ext uri="{FF2B5EF4-FFF2-40B4-BE49-F238E27FC236}">
                <a16:creationId xmlns:a16="http://schemas.microsoft.com/office/drawing/2014/main" id="{2D200D06-D69C-9643-3124-77CD373B4C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91320FA7-E2E1-437E-967B-F649EA97E051}" type="slidenum">
              <a:rPr kumimoji="0" lang="en-US" altLang="zh-TW" smtClean="0">
                <a:solidFill>
                  <a:srgbClr val="045C75"/>
                </a:solidFill>
              </a:rPr>
              <a:pPr/>
              <a:t>8</a:t>
            </a:fld>
            <a:endParaRPr kumimoji="0" lang="en-US" altLang="zh-TW">
              <a:solidFill>
                <a:srgbClr val="045C75"/>
              </a:solidFill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613AA205-EEDF-D9CC-81C2-C5F28BC3D24E}"/>
              </a:ext>
            </a:extLst>
          </p:cNvPr>
          <p:cNvSpPr txBox="1"/>
          <p:nvPr/>
        </p:nvSpPr>
        <p:spPr>
          <a:xfrm>
            <a:off x="531665" y="457200"/>
            <a:ext cx="832485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283464" eaLnBrk="1" fontAlgn="auto" hangingPunct="1">
              <a:spcAft>
                <a:spcPts val="0"/>
              </a:spcAft>
              <a:buClrTx/>
              <a:buFont typeface="Wingdings" pitchFamily="2" charset="2"/>
              <a:buChar char="l"/>
              <a:defRPr/>
            </a:pPr>
            <a:r>
              <a:rPr lang="en-US" altLang="zh-TW" sz="2400" dirty="0">
                <a:solidFill>
                  <a:srgbClr val="0000CC"/>
                </a:solidFill>
                <a:latin typeface="Times New Roman" pitchFamily="18" charset="0"/>
                <a:ea typeface="標楷體" pitchFamily="65" charset="-120"/>
              </a:rPr>
              <a:t>How to solve the missing data problem ?</a:t>
            </a:r>
          </a:p>
          <a:p>
            <a:pPr marL="82296" indent="0" eaLnBrk="1" fontAlgn="auto" hangingPunct="1">
              <a:spcAft>
                <a:spcPts val="0"/>
              </a:spcAft>
              <a:buClrTx/>
              <a:buNone/>
              <a:defRPr/>
            </a:pPr>
            <a:r>
              <a:rPr lang="en-US" altLang="zh-TW" sz="24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General Methods :</a:t>
            </a:r>
          </a:p>
          <a:p>
            <a:pPr marL="82296" indent="0" eaLnBrk="1" fontAlgn="auto" hangingPunct="1">
              <a:spcAft>
                <a:spcPts val="0"/>
              </a:spcAft>
              <a:buClrTx/>
              <a:buNone/>
              <a:defRPr/>
            </a:pPr>
            <a:r>
              <a:rPr lang="en-US" altLang="zh-TW" sz="24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1.</a:t>
            </a:r>
            <a:r>
              <a:rPr lang="en-US" altLang="zh-TW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Combining data across years or age groups</a:t>
            </a:r>
          </a:p>
          <a:p>
            <a:pPr marL="82296" indent="0" eaLnBrk="1" fontAlgn="auto" hangingPunct="1">
              <a:spcAft>
                <a:spcPts val="0"/>
              </a:spcAft>
              <a:buClrTx/>
              <a:buNone/>
              <a:defRPr/>
            </a:pPr>
            <a:r>
              <a:rPr lang="en-US" altLang="zh-TW" sz="24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2.</a:t>
            </a:r>
            <a:r>
              <a:rPr lang="en-US" altLang="zh-TW" sz="2400" dirty="0">
                <a:latin typeface="Times New Roman" pitchFamily="18" charset="0"/>
                <a:ea typeface="標楷體" pitchFamily="65" charset="-120"/>
              </a:rPr>
              <a:t> Replace death rates from larger geographic units, substituting zero cells with small positive values</a:t>
            </a:r>
          </a:p>
          <a:p>
            <a:pPr marL="82296" indent="0" eaLnBrk="1" fontAlgn="auto" hangingPunct="1">
              <a:spcAft>
                <a:spcPts val="0"/>
              </a:spcAft>
              <a:buClrTx/>
              <a:buNone/>
              <a:defRPr/>
            </a:pPr>
            <a:r>
              <a:rPr lang="en-US" altLang="zh-TW" sz="2400" dirty="0">
                <a:latin typeface="Times New Roman" pitchFamily="18" charset="0"/>
                <a:ea typeface="標楷體" pitchFamily="65" charset="-120"/>
              </a:rPr>
              <a:t>3.Standard regression analyses that model relationships between death rates and population demographic and socioeconomic characteristics</a:t>
            </a:r>
          </a:p>
          <a:p>
            <a:pPr marL="82296" indent="0" eaLnBrk="1" fontAlgn="auto" hangingPunct="1">
              <a:spcAft>
                <a:spcPts val="0"/>
              </a:spcAft>
              <a:buClrTx/>
              <a:buNone/>
              <a:defRPr/>
            </a:pPr>
            <a:r>
              <a:rPr lang="en-US" altLang="zh-TW" sz="2400" dirty="0">
                <a:latin typeface="Times New Roman" pitchFamily="18" charset="0"/>
                <a:ea typeface="標楷體" pitchFamily="65" charset="-120"/>
              </a:rPr>
              <a:t>4.</a:t>
            </a:r>
            <a:r>
              <a:rPr lang="en-US" altLang="zh-TW" sz="24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Graduation techniques that smooth crude mortality rates</a:t>
            </a:r>
          </a:p>
          <a:p>
            <a:pPr marL="82296" indent="0" eaLnBrk="1" fontAlgn="auto" hangingPunct="1">
              <a:spcAft>
                <a:spcPts val="0"/>
              </a:spcAft>
              <a:buClrTx/>
              <a:buNone/>
              <a:defRPr/>
            </a:pPr>
            <a:r>
              <a:rPr lang="en-US" altLang="zh-TW" sz="2400" dirty="0">
                <a:latin typeface="Times New Roman" pitchFamily="18" charset="0"/>
                <a:ea typeface="標楷體" pitchFamily="65" charset="-120"/>
              </a:rPr>
              <a:t>5. With principal component methods that capture typical age patterns of mortality to estimate small-area death rates</a:t>
            </a:r>
          </a:p>
          <a:p>
            <a:pPr marL="82296" indent="0" eaLnBrk="1" fontAlgn="auto" hangingPunct="1">
              <a:spcAft>
                <a:spcPts val="0"/>
              </a:spcAft>
              <a:buClrTx/>
              <a:buNone/>
              <a:defRPr/>
            </a:pPr>
            <a:r>
              <a:rPr lang="en-US" altLang="zh-TW" sz="2400" dirty="0">
                <a:latin typeface="Times New Roman" pitchFamily="18" charset="0"/>
                <a:ea typeface="標楷體" pitchFamily="65" charset="-120"/>
              </a:rPr>
              <a:t>6. Tracts with acceptable age patterns of mortality served as models from which to </a:t>
            </a:r>
            <a:r>
              <a:rPr lang="en-US" altLang="zh-TW" sz="2400" dirty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borrow information for tracts with missing age-specific death count</a:t>
            </a:r>
            <a:r>
              <a:rPr lang="en-US" altLang="zh-TW" sz="2400" dirty="0">
                <a:latin typeface="Times New Roman" pitchFamily="18" charset="0"/>
                <a:ea typeface="標楷體" pitchFamily="65" charset="-120"/>
              </a:rPr>
              <a:t>s. </a:t>
            </a:r>
            <a:endParaRPr lang="zh-TW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7055011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E2D37E-6250-0199-A7C4-1C20C37850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8EE8096-33BB-3B59-4685-D45DD237B4D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TW"/>
              <a:t>9/8/2025</a:t>
            </a:r>
          </a:p>
        </p:txBody>
      </p:sp>
      <p:sp>
        <p:nvSpPr>
          <p:cNvPr id="12293" name="投影片編號版面配置區 5">
            <a:extLst>
              <a:ext uri="{FF2B5EF4-FFF2-40B4-BE49-F238E27FC236}">
                <a16:creationId xmlns:a16="http://schemas.microsoft.com/office/drawing/2014/main" id="{40F0FDA9-8BF2-8DC6-87AC-5E2789124E8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91320FA7-E2E1-437E-967B-F649EA97E051}" type="slidenum">
              <a:rPr kumimoji="0" lang="en-US" altLang="zh-TW" smtClean="0">
                <a:solidFill>
                  <a:srgbClr val="045C75"/>
                </a:solidFill>
              </a:rPr>
              <a:pPr/>
              <a:t>9</a:t>
            </a:fld>
            <a:endParaRPr kumimoji="0" lang="en-US" altLang="zh-TW">
              <a:solidFill>
                <a:srgbClr val="045C75"/>
              </a:solidFill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F7C1EA12-704F-4154-D645-07422CE30166}"/>
              </a:ext>
            </a:extLst>
          </p:cNvPr>
          <p:cNvSpPr txBox="1"/>
          <p:nvPr/>
        </p:nvSpPr>
        <p:spPr>
          <a:xfrm>
            <a:off x="152400" y="76200"/>
            <a:ext cx="8918575" cy="6814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" pitchFamily="2" charset="2"/>
              <a:buChar char="l"/>
              <a:defRPr/>
            </a:pPr>
            <a:r>
              <a:rPr lang="en-US" altLang="zh-TW" sz="2400" dirty="0">
                <a:solidFill>
                  <a:srgbClr val="0000CC"/>
                </a:solidFill>
                <a:latin typeface="Times New Roman" pitchFamily="18" charset="0"/>
                <a:ea typeface="標楷體" pitchFamily="65" charset="-120"/>
              </a:rPr>
              <a:t>Our Past Study:</a:t>
            </a:r>
            <a:r>
              <a:rPr lang="en-US" altLang="zh-TW" sz="24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Too few deaths in a period make life expectancy estimates unstable. The idea of increasing sample size can be used in small area estimations</a:t>
            </a:r>
          </a:p>
          <a:p>
            <a:pPr eaLnBrk="1" hangingPunct="1">
              <a:spcBef>
                <a:spcPct val="20000"/>
              </a:spcBef>
              <a:buClr>
                <a:schemeClr val="tx1"/>
              </a:buClr>
              <a:buSzPct val="90000"/>
            </a:pPr>
            <a:r>
              <a:rPr lang="en-US" altLang="zh-TW" sz="2400" dirty="0">
                <a:latin typeface="Times New Roman"/>
                <a:ea typeface="標楷體"/>
                <a:cs typeface="Times New Roman"/>
              </a:rPr>
              <a:t>1.We propose using SMR or SDR as the indexes, and K-means is an appropriate clustering method for our analysis.</a:t>
            </a:r>
          </a:p>
          <a:p>
            <a:pPr eaLnBrk="1" hangingPunct="1">
              <a:spcBef>
                <a:spcPct val="20000"/>
              </a:spcBef>
              <a:buClr>
                <a:schemeClr val="tx1"/>
              </a:buClr>
              <a:buSzPct val="90000"/>
            </a:pPr>
            <a:r>
              <a:rPr lang="en-US" altLang="zh-TW" sz="2400" dirty="0">
                <a:latin typeface="Times New Roman"/>
                <a:ea typeface="標楷體"/>
                <a:cs typeface="Times New Roman"/>
              </a:rPr>
              <a:t>2.Lee (2003) heterogeneity index could be used to determine whether the reference populations is suitable for small populations.</a:t>
            </a:r>
          </a:p>
          <a:p>
            <a:pPr eaLnBrk="1" hangingPunct="1">
              <a:spcBef>
                <a:spcPct val="20000"/>
              </a:spcBef>
              <a:buClr>
                <a:schemeClr val="tx1"/>
              </a:buClr>
              <a:buSzPct val="90000"/>
            </a:pPr>
            <a:r>
              <a:rPr lang="en-US" altLang="zh-TW" sz="2400" dirty="0">
                <a:latin typeface="Times New Roman"/>
                <a:ea typeface="標楷體"/>
                <a:cs typeface="Times New Roman"/>
              </a:rPr>
              <a:t>--</a:t>
            </a:r>
            <a:r>
              <a:rPr lang="en-US" altLang="zh-TW" sz="2400" kern="100" dirty="0">
                <a:latin typeface="Times New Roman" panose="02020603050405020304" pitchFamily="18" charset="0"/>
              </a:rPr>
              <a:t>We found that selecting a homogeneous reference population can reduce estimation errors</a:t>
            </a:r>
            <a:endParaRPr lang="en-US" altLang="zh-TW" sz="2400" dirty="0">
              <a:latin typeface="Times New Roman"/>
              <a:ea typeface="標楷體"/>
              <a:cs typeface="Times New Roman"/>
            </a:endParaRPr>
          </a:p>
          <a:p>
            <a:pPr eaLnBrk="1" hangingPunct="1">
              <a:spcBef>
                <a:spcPct val="20000"/>
              </a:spcBef>
              <a:buClr>
                <a:schemeClr val="tx1"/>
              </a:buClr>
              <a:buSzPct val="90000"/>
            </a:pPr>
            <a:r>
              <a:rPr lang="en-US" altLang="zh-TW" sz="2400" dirty="0">
                <a:latin typeface="Times New Roman"/>
                <a:ea typeface="標楷體"/>
                <a:cs typeface="Times New Roman"/>
              </a:rPr>
              <a:t>3.Combine with graduation Method.</a:t>
            </a:r>
          </a:p>
          <a:p>
            <a:pPr eaLnBrk="1" hangingPunct="1">
              <a:spcBef>
                <a:spcPct val="20000"/>
              </a:spcBef>
              <a:buClr>
                <a:schemeClr val="tx1"/>
              </a:buClr>
              <a:buSzPct val="90000"/>
            </a:pPr>
            <a:r>
              <a:rPr lang="en-US" altLang="zh-TW" sz="2400" dirty="0">
                <a:latin typeface="Times New Roman"/>
                <a:ea typeface="標楷體"/>
                <a:cs typeface="Times New Roman"/>
              </a:rPr>
              <a:t>--Whitter ratio method is suitable for small population than the partial </a:t>
            </a:r>
            <a:r>
              <a:rPr lang="en-US" altLang="zh-TW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standard mortality ratio (</a:t>
            </a:r>
            <a:r>
              <a:rPr lang="en-US" altLang="zh-TW" sz="2400" dirty="0">
                <a:latin typeface="Times New Roman"/>
                <a:ea typeface="標楷體"/>
                <a:cs typeface="Times New Roman"/>
              </a:rPr>
              <a:t>PSMR)</a:t>
            </a:r>
          </a:p>
          <a:p>
            <a:pPr eaLnBrk="1" hangingPunct="1">
              <a:spcBef>
                <a:spcPct val="20000"/>
              </a:spcBef>
              <a:buClr>
                <a:schemeClr val="tx1"/>
              </a:buClr>
              <a:buSzPct val="90000"/>
            </a:pPr>
            <a:r>
              <a:rPr lang="en-US" altLang="zh-TW" sz="2400" dirty="0">
                <a:solidFill>
                  <a:srgbClr val="FF0000"/>
                </a:solidFill>
                <a:latin typeface="Times New Roman"/>
                <a:ea typeface="標楷體"/>
                <a:cs typeface="Times New Roman"/>
              </a:rPr>
              <a:t>(Next Slide shows we suggested reference population and graduation methods for 28 townships in Taiwan)</a:t>
            </a:r>
          </a:p>
          <a:p>
            <a:pPr marL="425196" indent="-342900" eaLnBrk="1" fontAlgn="auto" hangingPunct="1">
              <a:spcAft>
                <a:spcPts val="0"/>
              </a:spcAft>
              <a:buClrTx/>
              <a:buFont typeface="Wingdings" panose="05000000000000000000" pitchFamily="2" charset="2"/>
              <a:buChar char="l"/>
              <a:defRPr/>
            </a:pPr>
            <a:r>
              <a:rPr lang="en-US" altLang="zh-TW" sz="2400" dirty="0">
                <a:solidFill>
                  <a:srgbClr val="0000CC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In this study, we use simulations to suggest the minimum population needed to calculate life expectancy</a:t>
            </a:r>
            <a:r>
              <a:rPr lang="zh-TW" altLang="en-US" sz="2400" dirty="0">
                <a:solidFill>
                  <a:srgbClr val="0000CC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lang="en-US" altLang="zh-TW" sz="2400" dirty="0">
                <a:solidFill>
                  <a:srgbClr val="0000CC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at birth (LE0) for Taiwan’s townships. </a:t>
            </a:r>
            <a:endParaRPr lang="en-US" altLang="zh-TW" sz="2400" dirty="0">
              <a:latin typeface="Times New Roman"/>
              <a:ea typeface="標楷體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83383989"/>
      </p:ext>
    </p:extLst>
  </p:cSld>
  <p:clrMapOvr>
    <a:masterClrMapping/>
  </p:clrMapOvr>
  <p:transition spd="slow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夏至">
  <a:themeElements>
    <a:clrScheme name="夏至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夏至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夏至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62909</TotalTime>
  <Words>6920</Words>
  <Application>Microsoft Office PowerPoint</Application>
  <PresentationFormat>如螢幕大小 (4:3)</PresentationFormat>
  <Paragraphs>3263</Paragraphs>
  <Slides>54</Slides>
  <Notes>2</Notes>
  <HiddenSlides>0</HiddenSlides>
  <MMClips>0</MMClips>
  <ScaleCrop>false</ScaleCrop>
  <HeadingPairs>
    <vt:vector size="8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3</vt:i4>
      </vt:variant>
      <vt:variant>
        <vt:lpstr>投影片標題</vt:lpstr>
      </vt:variant>
      <vt:variant>
        <vt:i4>54</vt:i4>
      </vt:variant>
    </vt:vector>
  </HeadingPairs>
  <TitlesOfParts>
    <vt:vector size="67" baseType="lpstr">
      <vt:lpstr>標楷體</vt:lpstr>
      <vt:lpstr>Arial</vt:lpstr>
      <vt:lpstr>Calibri</vt:lpstr>
      <vt:lpstr>Cambria Math</vt:lpstr>
      <vt:lpstr>Gill Sans MT</vt:lpstr>
      <vt:lpstr>Times New Roman</vt:lpstr>
      <vt:lpstr>Verdana</vt:lpstr>
      <vt:lpstr>Wingdings</vt:lpstr>
      <vt:lpstr>Wingdings 2</vt:lpstr>
      <vt:lpstr>夏至</vt:lpstr>
      <vt:lpstr>Equation</vt:lpstr>
      <vt:lpstr>Equation.3</vt:lpstr>
      <vt:lpstr>Graph Sheet</vt:lpstr>
      <vt:lpstr>A Simulation Study on the Bias and Standard Error in Estimating Life Expectancy for Small Populations</vt:lpstr>
      <vt:lpstr>Outline</vt:lpstr>
      <vt:lpstr>Motivation</vt:lpstr>
      <vt:lpstr>PowerPoint 簡報</vt:lpstr>
      <vt:lpstr>PowerPoint 簡報</vt:lpstr>
      <vt:lpstr>PowerPoint 簡報</vt:lpstr>
      <vt:lpstr>Taiwan Map</vt:lpstr>
      <vt:lpstr>PowerPoint 簡報</vt:lpstr>
      <vt:lpstr>PowerPoint 簡報</vt:lpstr>
      <vt:lpstr>PowerPoint 簡報</vt:lpstr>
      <vt:lpstr>Methodology</vt:lpstr>
      <vt:lpstr>Indexes</vt:lpstr>
      <vt:lpstr>PowerPoint 簡報</vt:lpstr>
      <vt:lpstr>PowerPoint 簡報</vt:lpstr>
      <vt:lpstr>PowerPoint 簡報</vt:lpstr>
      <vt:lpstr>PowerPoint 簡報</vt:lpstr>
      <vt:lpstr>PowerPoint 簡報</vt:lpstr>
      <vt:lpstr>Comparison of Counties/Cities LE0</vt:lpstr>
      <vt:lpstr>PowerPoint 簡報</vt:lpstr>
      <vt:lpstr>Comparison of  LE0 in life tables for different combined age groups</vt:lpstr>
      <vt:lpstr>PowerPoint 簡報</vt:lpstr>
      <vt:lpstr>Simulation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Conclusion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Tzu Yu Wang</cp:lastModifiedBy>
  <cp:revision>625</cp:revision>
  <cp:lastPrinted>1601-01-01T00:00:00Z</cp:lastPrinted>
  <dcterms:created xsi:type="dcterms:W3CDTF">1601-01-01T00:00:00Z</dcterms:created>
  <dcterms:modified xsi:type="dcterms:W3CDTF">2025-08-29T15:03:59Z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