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5"/>
  </p:notesMasterIdLst>
  <p:handoutMasterIdLst>
    <p:handoutMasterId r:id="rId66"/>
  </p:handoutMasterIdLst>
  <p:sldIdLst>
    <p:sldId id="338" r:id="rId2"/>
    <p:sldId id="257" r:id="rId3"/>
    <p:sldId id="302" r:id="rId4"/>
    <p:sldId id="260" r:id="rId5"/>
    <p:sldId id="299" r:id="rId6"/>
    <p:sldId id="258" r:id="rId7"/>
    <p:sldId id="262" r:id="rId8"/>
    <p:sldId id="259" r:id="rId9"/>
    <p:sldId id="298" r:id="rId10"/>
    <p:sldId id="267" r:id="rId11"/>
    <p:sldId id="263" r:id="rId12"/>
    <p:sldId id="264" r:id="rId13"/>
    <p:sldId id="310" r:id="rId14"/>
    <p:sldId id="266" r:id="rId15"/>
    <p:sldId id="268" r:id="rId16"/>
    <p:sldId id="304" r:id="rId17"/>
    <p:sldId id="305" r:id="rId18"/>
    <p:sldId id="270" r:id="rId19"/>
    <p:sldId id="269" r:id="rId20"/>
    <p:sldId id="271" r:id="rId21"/>
    <p:sldId id="272" r:id="rId22"/>
    <p:sldId id="273" r:id="rId23"/>
    <p:sldId id="274" r:id="rId24"/>
    <p:sldId id="275" r:id="rId25"/>
    <p:sldId id="276" r:id="rId26"/>
    <p:sldId id="277" r:id="rId27"/>
    <p:sldId id="306" r:id="rId28"/>
    <p:sldId id="332" r:id="rId29"/>
    <p:sldId id="333" r:id="rId30"/>
    <p:sldId id="319" r:id="rId31"/>
    <p:sldId id="341" r:id="rId32"/>
    <p:sldId id="340" r:id="rId33"/>
    <p:sldId id="324" r:id="rId34"/>
    <p:sldId id="317" r:id="rId35"/>
    <p:sldId id="342" r:id="rId36"/>
    <p:sldId id="323" r:id="rId37"/>
    <p:sldId id="309" r:id="rId38"/>
    <p:sldId id="286" r:id="rId39"/>
    <p:sldId id="314" r:id="rId40"/>
    <p:sldId id="347" r:id="rId41"/>
    <p:sldId id="318" r:id="rId42"/>
    <p:sldId id="308" r:id="rId43"/>
    <p:sldId id="307" r:id="rId44"/>
    <p:sldId id="321" r:id="rId45"/>
    <p:sldId id="320" r:id="rId46"/>
    <p:sldId id="322" r:id="rId47"/>
    <p:sldId id="327" r:id="rId48"/>
    <p:sldId id="329" r:id="rId49"/>
    <p:sldId id="331" r:id="rId50"/>
    <p:sldId id="330" r:id="rId51"/>
    <p:sldId id="339" r:id="rId52"/>
    <p:sldId id="297" r:id="rId53"/>
    <p:sldId id="300" r:id="rId54"/>
    <p:sldId id="303" r:id="rId55"/>
    <p:sldId id="334" r:id="rId56"/>
    <p:sldId id="335" r:id="rId57"/>
    <p:sldId id="336" r:id="rId58"/>
    <p:sldId id="337" r:id="rId59"/>
    <p:sldId id="343" r:id="rId60"/>
    <p:sldId id="344" r:id="rId61"/>
    <p:sldId id="345" r:id="rId62"/>
    <p:sldId id="346" r:id="rId63"/>
    <p:sldId id="311" r:id="rId64"/>
  </p:sldIdLst>
  <p:sldSz cx="9144000" cy="6858000" type="screen4x3"/>
  <p:notesSz cx="10234613" cy="7099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037" autoAdjust="0"/>
  </p:normalViewPr>
  <p:slideViewPr>
    <p:cSldViewPr snapToGrid="0">
      <p:cViewPr varScale="1">
        <p:scale>
          <a:sx n="60" d="100"/>
          <a:sy n="60" d="100"/>
        </p:scale>
        <p:origin x="1484" y="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1" d="100"/>
          <a:sy n="71" d="100"/>
        </p:scale>
        <p:origin x="1764"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434999"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sz="quarter" idx="1"/>
          </p:nvPr>
        </p:nvSpPr>
        <p:spPr>
          <a:xfrm>
            <a:off x="5797246" y="0"/>
            <a:ext cx="4434999" cy="356198"/>
          </a:xfrm>
          <a:prstGeom prst="rect">
            <a:avLst/>
          </a:prstGeom>
        </p:spPr>
        <p:txBody>
          <a:bodyPr vert="horz" lIns="99048" tIns="49524" rIns="99048" bIns="49524" rtlCol="0"/>
          <a:lstStyle>
            <a:lvl1pPr algn="r">
              <a:defRPr sz="1300"/>
            </a:lvl1pPr>
          </a:lstStyle>
          <a:p>
            <a:fld id="{135D6088-E112-4C7B-AC21-94775D013154}" type="datetimeFigureOut">
              <a:rPr lang="zh-TW" altLang="en-US" smtClean="0"/>
              <a:t>2025/8/29</a:t>
            </a:fld>
            <a:endParaRPr lang="zh-TW" altLang="en-US"/>
          </a:p>
        </p:txBody>
      </p:sp>
      <p:sp>
        <p:nvSpPr>
          <p:cNvPr id="4" name="頁尾版面配置區 3"/>
          <p:cNvSpPr>
            <a:spLocks noGrp="1"/>
          </p:cNvSpPr>
          <p:nvPr>
            <p:ph type="ftr" sz="quarter" idx="2"/>
          </p:nvPr>
        </p:nvSpPr>
        <p:spPr>
          <a:xfrm>
            <a:off x="0" y="6743103"/>
            <a:ext cx="4434999" cy="356197"/>
          </a:xfrm>
          <a:prstGeom prst="rect">
            <a:avLst/>
          </a:prstGeom>
        </p:spPr>
        <p:txBody>
          <a:bodyPr vert="horz" lIns="99048" tIns="49524" rIns="99048" bIns="49524" rtlCol="0" anchor="b"/>
          <a:lstStyle>
            <a:lvl1pPr algn="l">
              <a:defRPr sz="1300"/>
            </a:lvl1pPr>
          </a:lstStyle>
          <a:p>
            <a:endParaRPr lang="zh-TW" altLang="en-US"/>
          </a:p>
        </p:txBody>
      </p:sp>
      <p:sp>
        <p:nvSpPr>
          <p:cNvPr id="5" name="投影片編號版面配置區 4"/>
          <p:cNvSpPr>
            <a:spLocks noGrp="1"/>
          </p:cNvSpPr>
          <p:nvPr>
            <p:ph type="sldNum" sz="quarter" idx="3"/>
          </p:nvPr>
        </p:nvSpPr>
        <p:spPr>
          <a:xfrm>
            <a:off x="5797246" y="6743103"/>
            <a:ext cx="4434999" cy="356197"/>
          </a:xfrm>
          <a:prstGeom prst="rect">
            <a:avLst/>
          </a:prstGeom>
        </p:spPr>
        <p:txBody>
          <a:bodyPr vert="horz" lIns="99048" tIns="49524" rIns="99048" bIns="49524" rtlCol="0" anchor="b"/>
          <a:lstStyle>
            <a:lvl1pPr algn="r">
              <a:defRPr sz="1300"/>
            </a:lvl1pPr>
          </a:lstStyle>
          <a:p>
            <a:fld id="{78301FB5-64A1-4106-8379-32C498B97C8F}" type="slidenum">
              <a:rPr lang="zh-TW" altLang="en-US" smtClean="0"/>
              <a:t>‹#›</a:t>
            </a:fld>
            <a:endParaRPr lang="zh-TW" altLang="en-US"/>
          </a:p>
        </p:txBody>
      </p:sp>
    </p:spTree>
    <p:extLst>
      <p:ext uri="{BB962C8B-B14F-4D97-AF65-F5344CB8AC3E}">
        <p14:creationId xmlns:p14="http://schemas.microsoft.com/office/powerpoint/2010/main" val="12550099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434999"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6" y="0"/>
            <a:ext cx="4434999" cy="356198"/>
          </a:xfrm>
          <a:prstGeom prst="rect">
            <a:avLst/>
          </a:prstGeom>
        </p:spPr>
        <p:txBody>
          <a:bodyPr vert="horz" lIns="99048" tIns="49524" rIns="99048" bIns="49524" rtlCol="0"/>
          <a:lstStyle>
            <a:lvl1pPr algn="r">
              <a:defRPr sz="1300"/>
            </a:lvl1pPr>
          </a:lstStyle>
          <a:p>
            <a:fld id="{3603F2F0-FDF8-416C-8E40-98D53E2BC7D1}" type="datetimeFigureOut">
              <a:rPr lang="zh-TW" altLang="en-US" smtClean="0"/>
              <a:t>2025/8/29</a:t>
            </a:fld>
            <a:endParaRPr lang="zh-TW" altLang="en-US"/>
          </a:p>
        </p:txBody>
      </p:sp>
      <p:sp>
        <p:nvSpPr>
          <p:cNvPr id="4" name="投影片圖像版面配置區 3"/>
          <p:cNvSpPr>
            <a:spLocks noGrp="1" noRot="1" noChangeAspect="1"/>
          </p:cNvSpPr>
          <p:nvPr>
            <p:ph type="sldImg" idx="2"/>
          </p:nvPr>
        </p:nvSpPr>
        <p:spPr>
          <a:xfrm>
            <a:off x="3519488" y="887413"/>
            <a:ext cx="3195637"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50"/>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6743103"/>
            <a:ext cx="4434999"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6" y="6743103"/>
            <a:ext cx="4434999" cy="356197"/>
          </a:xfrm>
          <a:prstGeom prst="rect">
            <a:avLst/>
          </a:prstGeom>
        </p:spPr>
        <p:txBody>
          <a:bodyPr vert="horz" lIns="99048" tIns="49524" rIns="99048" bIns="49524" rtlCol="0" anchor="b"/>
          <a:lstStyle>
            <a:lvl1pPr algn="r">
              <a:defRPr sz="1300"/>
            </a:lvl1pPr>
          </a:lstStyle>
          <a:p>
            <a:fld id="{9A00D044-E7A8-4A66-BF08-48C9E932A782}" type="slidenum">
              <a:rPr lang="zh-TW" altLang="en-US" smtClean="0"/>
              <a:t>‹#›</a:t>
            </a:fld>
            <a:endParaRPr lang="zh-TW" altLang="en-US"/>
          </a:p>
        </p:txBody>
      </p:sp>
    </p:spTree>
    <p:extLst>
      <p:ext uri="{BB962C8B-B14F-4D97-AF65-F5344CB8AC3E}">
        <p14:creationId xmlns:p14="http://schemas.microsoft.com/office/powerpoint/2010/main" val="650046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519488" y="887413"/>
            <a:ext cx="3195637" cy="2395537"/>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1</a:t>
            </a:fld>
            <a:endParaRPr lang="zh-TW" altLang="en-US"/>
          </a:p>
        </p:txBody>
      </p:sp>
    </p:spTree>
    <p:extLst>
      <p:ext uri="{BB962C8B-B14F-4D97-AF65-F5344CB8AC3E}">
        <p14:creationId xmlns:p14="http://schemas.microsoft.com/office/powerpoint/2010/main" val="1973307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Cairns </a:t>
            </a:r>
            <a:r>
              <a:rPr lang="zh-TW" altLang="en-US" dirty="0"/>
              <a:t>它們在</a:t>
            </a:r>
            <a:r>
              <a:rPr lang="en-US" altLang="zh-TW" dirty="0"/>
              <a:t>2014</a:t>
            </a:r>
            <a:r>
              <a:rPr lang="zh-TW" altLang="en-US" dirty="0"/>
              <a:t>年的文獻中提到  負債價值及避險工具價值的相關性會是衡量這個避險工具避險有效性的一個很好的衡量指標</a:t>
            </a:r>
            <a:endParaRPr lang="en-US" altLang="zh-TW" dirty="0"/>
          </a:p>
          <a:p>
            <a:r>
              <a:rPr lang="zh-TW" altLang="en-US" dirty="0"/>
              <a:t>那我們認為說 透過</a:t>
            </a:r>
            <a:r>
              <a:rPr lang="en-US" altLang="zh-TW" dirty="0"/>
              <a:t>structural</a:t>
            </a:r>
            <a:r>
              <a:rPr lang="zh-TW" altLang="en-US" dirty="0"/>
              <a:t> </a:t>
            </a:r>
            <a:r>
              <a:rPr lang="en-US" altLang="zh-TW" dirty="0"/>
              <a:t>model</a:t>
            </a:r>
            <a:r>
              <a:rPr lang="zh-TW" altLang="en-US" dirty="0"/>
              <a:t> 我們不用只是給一個相關性 我們可以獨立建立</a:t>
            </a:r>
            <a:r>
              <a:rPr lang="en-US" altLang="zh-TW" dirty="0"/>
              <a:t>liability</a:t>
            </a:r>
            <a:r>
              <a:rPr lang="zh-TW" altLang="en-US" dirty="0"/>
              <a:t>的</a:t>
            </a:r>
            <a:r>
              <a:rPr lang="en-US" altLang="zh-TW" dirty="0"/>
              <a:t>model</a:t>
            </a:r>
            <a:r>
              <a:rPr lang="zh-TW" altLang="en-US" dirty="0"/>
              <a:t>來進行評價 而且可以看到在不同的面向下 交易對手的資產風險及財務狀況 對於這個</a:t>
            </a:r>
            <a:r>
              <a:rPr lang="en-US" altLang="zh-TW" dirty="0"/>
              <a:t>longevity</a:t>
            </a:r>
            <a:r>
              <a:rPr lang="zh-TW" altLang="en-US" dirty="0"/>
              <a:t> </a:t>
            </a:r>
            <a:r>
              <a:rPr lang="en-US" altLang="zh-TW" dirty="0"/>
              <a:t>swap</a:t>
            </a:r>
            <a:r>
              <a:rPr lang="zh-TW" altLang="en-US" dirty="0"/>
              <a:t>價值的影響</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15</a:t>
            </a:fld>
            <a:endParaRPr lang="zh-TW" altLang="en-US"/>
          </a:p>
        </p:txBody>
      </p:sp>
    </p:spTree>
    <p:extLst>
      <p:ext uri="{BB962C8B-B14F-4D97-AF65-F5344CB8AC3E}">
        <p14:creationId xmlns:p14="http://schemas.microsoft.com/office/powerpoint/2010/main" val="482986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dirty="0"/>
              <a:t>Follow </a:t>
            </a:r>
            <a:r>
              <a:rPr lang="zh-TW" altLang="en-US" dirty="0"/>
              <a:t>段老師和俞老師的</a:t>
            </a:r>
            <a:r>
              <a:rPr lang="en-US" altLang="zh-TW" dirty="0"/>
              <a:t>process</a:t>
            </a:r>
            <a:r>
              <a:rPr lang="zh-TW" altLang="en-US" dirty="0"/>
              <a:t> </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18</a:t>
            </a:fld>
            <a:endParaRPr lang="zh-TW" altLang="en-US"/>
          </a:p>
        </p:txBody>
      </p:sp>
    </p:spTree>
    <p:extLst>
      <p:ext uri="{BB962C8B-B14F-4D97-AF65-F5344CB8AC3E}">
        <p14:creationId xmlns:p14="http://schemas.microsoft.com/office/powerpoint/2010/main" val="3807500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a:t>
            </a:r>
            <a:r>
              <a:rPr lang="en-US" altLang="zh-TW" dirty="0"/>
              <a:t>follow cox et al. </a:t>
            </a:r>
            <a:r>
              <a:rPr lang="zh-TW" altLang="en-US" dirty="0"/>
              <a:t>在</a:t>
            </a:r>
            <a:r>
              <a:rPr lang="en-US" altLang="zh-TW" dirty="0"/>
              <a:t>1985</a:t>
            </a:r>
            <a:r>
              <a:rPr lang="zh-TW" altLang="en-US" dirty="0"/>
              <a:t>年提出的這個利率的</a:t>
            </a:r>
            <a:r>
              <a:rPr lang="en-US" altLang="zh-TW" dirty="0"/>
              <a:t>process</a:t>
            </a:r>
            <a:r>
              <a:rPr lang="zh-TW" altLang="en-US" dirty="0"/>
              <a:t> 可以幫助我們避免利率出現負值 </a:t>
            </a:r>
            <a:endParaRPr lang="en-US" altLang="zh-TW" dirty="0"/>
          </a:p>
          <a:p>
            <a:r>
              <a:rPr lang="zh-TW" altLang="en-US" dirty="0"/>
              <a:t>在風險中立的測度下我們可以寫成第二個式子</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19</a:t>
            </a:fld>
            <a:endParaRPr lang="zh-TW" altLang="en-US"/>
          </a:p>
        </p:txBody>
      </p:sp>
    </p:spTree>
    <p:extLst>
      <p:ext uri="{BB962C8B-B14F-4D97-AF65-F5344CB8AC3E}">
        <p14:creationId xmlns:p14="http://schemas.microsoft.com/office/powerpoint/2010/main" val="2048952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壽險公司的主要負債來源是他的責任準備金 那我們認為壽險公司主要的業務有兩塊 死亡險和生存險</a:t>
            </a:r>
            <a:endParaRPr lang="en-US" altLang="zh-TW" dirty="0"/>
          </a:p>
          <a:p>
            <a:r>
              <a:rPr lang="zh-TW" altLang="en-US" dirty="0"/>
              <a:t>根據</a:t>
            </a:r>
            <a:r>
              <a:rPr lang="en-US" altLang="zh-TW" dirty="0"/>
              <a:t>Norberg</a:t>
            </a:r>
            <a:r>
              <a:rPr lang="zh-TW" altLang="en-US" dirty="0"/>
              <a:t> 在</a:t>
            </a:r>
            <a:r>
              <a:rPr lang="en-US" altLang="zh-TW" dirty="0"/>
              <a:t>2002</a:t>
            </a:r>
            <a:r>
              <a:rPr lang="zh-TW" altLang="en-US" dirty="0"/>
              <a:t>年提出的第一式，前段是保險公司未來要付出的死亡險保險金的現值 後段是生存險保險金的現值</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21</a:t>
            </a:fld>
            <a:endParaRPr lang="zh-TW" altLang="en-US"/>
          </a:p>
        </p:txBody>
      </p:sp>
    </p:spTree>
    <p:extLst>
      <p:ext uri="{BB962C8B-B14F-4D97-AF65-F5344CB8AC3E}">
        <p14:creationId xmlns:p14="http://schemas.microsoft.com/office/powerpoint/2010/main" val="1482163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根據</a:t>
            </a:r>
            <a:r>
              <a:rPr lang="en-US" altLang="zh-TW" dirty="0"/>
              <a:t>Norberg</a:t>
            </a:r>
            <a:r>
              <a:rPr lang="zh-TW" altLang="en-US" dirty="0"/>
              <a:t>使用</a:t>
            </a:r>
            <a:r>
              <a:rPr lang="zh-TW" altLang="en-US" baseline="0" dirty="0"/>
              <a:t> </a:t>
            </a:r>
            <a:r>
              <a:rPr lang="en-US" altLang="zh-TW" baseline="0" dirty="0"/>
              <a:t>thiele’s </a:t>
            </a:r>
            <a:r>
              <a:rPr lang="en-US" altLang="zh-TW" dirty="0"/>
              <a:t>differential</a:t>
            </a:r>
            <a:r>
              <a:rPr lang="zh-TW" altLang="en-US" dirty="0"/>
              <a:t> </a:t>
            </a:r>
            <a:r>
              <a:rPr lang="en-US" altLang="zh-TW" dirty="0"/>
              <a:t>equation</a:t>
            </a:r>
            <a:r>
              <a:rPr lang="zh-TW" altLang="en-US" dirty="0"/>
              <a:t>整理過後 我們可以把壽險公司的負債動態用這個式子表示</a:t>
            </a:r>
            <a:endParaRPr lang="en-US" altLang="zh-TW" dirty="0"/>
          </a:p>
          <a:p>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22</a:t>
            </a:fld>
            <a:endParaRPr lang="zh-TW" altLang="en-US"/>
          </a:p>
        </p:txBody>
      </p:sp>
    </p:spTree>
    <p:extLst>
      <p:ext uri="{BB962C8B-B14F-4D97-AF65-F5344CB8AC3E}">
        <p14:creationId xmlns:p14="http://schemas.microsoft.com/office/powerpoint/2010/main" val="2480269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dirty="0"/>
              <a:t>Follow Dowd </a:t>
            </a:r>
            <a:r>
              <a:rPr lang="zh-TW" altLang="en-US" dirty="0"/>
              <a:t>及</a:t>
            </a:r>
            <a:r>
              <a:rPr lang="en-US" altLang="zh-TW" dirty="0"/>
              <a:t>Dawson</a:t>
            </a:r>
            <a:r>
              <a:rPr lang="zh-TW" altLang="en-US" dirty="0"/>
              <a:t>它們的作法，我們可以用壽險公司得到的現值去除以投資銀行收到的現值減去一 就得到</a:t>
            </a:r>
            <a:r>
              <a:rPr lang="en-US" altLang="zh-TW" dirty="0"/>
              <a:t>spread</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26</a:t>
            </a:fld>
            <a:endParaRPr lang="zh-TW" altLang="en-US"/>
          </a:p>
        </p:txBody>
      </p:sp>
    </p:spTree>
    <p:extLst>
      <p:ext uri="{BB962C8B-B14F-4D97-AF65-F5344CB8AC3E}">
        <p14:creationId xmlns:p14="http://schemas.microsoft.com/office/powerpoint/2010/main" val="47273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St , </a:t>
            </a:r>
            <a:r>
              <a:rPr lang="en-US" altLang="zh-TW" dirty="0" err="1"/>
              <a:t>Ht</a:t>
            </a:r>
            <a:r>
              <a:rPr lang="en-US" altLang="zh-TW" dirty="0"/>
              <a:t>= ?</a:t>
            </a:r>
          </a:p>
          <a:p>
            <a:endParaRPr lang="zh-TW" alt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29</a:t>
            </a:fld>
            <a:endParaRPr lang="zh-TW" altLang="en-US"/>
          </a:p>
        </p:txBody>
      </p:sp>
    </p:spTree>
    <p:extLst>
      <p:ext uri="{BB962C8B-B14F-4D97-AF65-F5344CB8AC3E}">
        <p14:creationId xmlns:p14="http://schemas.microsoft.com/office/powerpoint/2010/main" val="3038411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a:t>
            </a:r>
            <a:r>
              <a:rPr lang="en-US" altLang="zh-TW" dirty="0"/>
              <a:t>develop</a:t>
            </a:r>
            <a:r>
              <a:rPr lang="zh-TW" altLang="en-US" dirty="0"/>
              <a:t>一個獨立考慮利率風險與資產風險的</a:t>
            </a:r>
            <a:r>
              <a:rPr lang="en-US" altLang="zh-TW" dirty="0"/>
              <a:t>model </a:t>
            </a:r>
            <a:r>
              <a:rPr lang="zh-TW" altLang="en-US" dirty="0"/>
              <a:t> 可以觀察在不同面向下 壽險公司財務狀況及投資銀行財務狀況與投資銀行的資產風險對</a:t>
            </a:r>
            <a:r>
              <a:rPr lang="en-US" altLang="zh-TW" dirty="0"/>
              <a:t>spread</a:t>
            </a:r>
            <a:r>
              <a:rPr lang="zh-TW" altLang="en-US" dirty="0"/>
              <a:t>的影響</a:t>
            </a:r>
            <a:endParaRPr lang="en-US" altLang="zh-TW" dirty="0"/>
          </a:p>
          <a:p>
            <a:r>
              <a:rPr lang="zh-TW" altLang="en-US" dirty="0"/>
              <a:t>根據我們的數值分析 在這邊可以得到一些小結論</a:t>
            </a:r>
            <a:endParaRPr lang="en-US" altLang="zh-TW" dirty="0"/>
          </a:p>
          <a:p>
            <a:r>
              <a:rPr lang="zh-TW" altLang="en-US" dirty="0"/>
              <a:t>當投資銀行的資本負債比上升也就是財務狀況較佳時 </a:t>
            </a:r>
            <a:r>
              <a:rPr lang="en-US" altLang="zh-TW" dirty="0"/>
              <a:t>spread</a:t>
            </a:r>
            <a:r>
              <a:rPr lang="zh-TW" altLang="en-US" dirty="0"/>
              <a:t>也會隨之上升</a:t>
            </a:r>
            <a:endParaRPr lang="en-US" altLang="zh-TW" dirty="0"/>
          </a:p>
          <a:p>
            <a:r>
              <a:rPr lang="zh-TW" altLang="en-US" dirty="0"/>
              <a:t>當投資銀行對壽險公司的資產規模上升時  </a:t>
            </a:r>
            <a:r>
              <a:rPr lang="en-US" altLang="zh-TW" dirty="0"/>
              <a:t>spread</a:t>
            </a:r>
            <a:r>
              <a:rPr lang="zh-TW" altLang="en-US" dirty="0"/>
              <a:t>較無明顯的差異</a:t>
            </a:r>
            <a:endParaRPr lang="en-US" altLang="zh-TW" dirty="0"/>
          </a:p>
          <a:p>
            <a:r>
              <a:rPr lang="zh-TW" altLang="en-US" dirty="0"/>
              <a:t>投資銀行的資產風險是一個非常重要影響避險有效性非常重要的因素，特別是在投資銀行的財務結構較弱的狀況下</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38</a:t>
            </a:fld>
            <a:endParaRPr lang="zh-TW" altLang="en-US"/>
          </a:p>
        </p:txBody>
      </p:sp>
    </p:spTree>
    <p:extLst>
      <p:ext uri="{BB962C8B-B14F-4D97-AF65-F5344CB8AC3E}">
        <p14:creationId xmlns:p14="http://schemas.microsoft.com/office/powerpoint/2010/main" val="730007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可以看到做了</a:t>
            </a:r>
            <a:r>
              <a:rPr lang="en-US" altLang="zh-TW" dirty="0"/>
              <a:t>longevity</a:t>
            </a:r>
            <a:r>
              <a:rPr lang="zh-TW" altLang="en-US" dirty="0"/>
              <a:t> </a:t>
            </a:r>
            <a:r>
              <a:rPr lang="en-US" altLang="zh-TW" dirty="0"/>
              <a:t>swap</a:t>
            </a:r>
            <a:r>
              <a:rPr lang="zh-TW" altLang="en-US" dirty="0"/>
              <a:t>有助於壽險公司本身的違約風險下降 </a:t>
            </a:r>
            <a:endParaRPr lang="en-US" altLang="zh-TW" dirty="0"/>
          </a:p>
          <a:p>
            <a:r>
              <a:rPr lang="zh-TW" altLang="en-US" dirty="0"/>
              <a:t>譬如說在壽險公司資產負債比</a:t>
            </a:r>
            <a:r>
              <a:rPr lang="en-US" altLang="zh-TW" dirty="0"/>
              <a:t>1.2</a:t>
            </a:r>
            <a:r>
              <a:rPr lang="zh-TW" altLang="en-US" dirty="0"/>
              <a:t>時 </a:t>
            </a:r>
            <a:r>
              <a:rPr lang="en-US" altLang="zh-TW" dirty="0"/>
              <a:t>30</a:t>
            </a:r>
            <a:r>
              <a:rPr lang="zh-TW" altLang="en-US" dirty="0"/>
              <a:t>年期的</a:t>
            </a:r>
            <a:r>
              <a:rPr lang="en-US" altLang="zh-TW" dirty="0"/>
              <a:t>longevity</a:t>
            </a:r>
            <a:r>
              <a:rPr lang="zh-TW" altLang="en-US" dirty="0"/>
              <a:t> </a:t>
            </a:r>
            <a:r>
              <a:rPr lang="en-US" altLang="zh-TW" dirty="0"/>
              <a:t>swap</a:t>
            </a:r>
            <a:r>
              <a:rPr lang="zh-TW" altLang="en-US" dirty="0"/>
              <a:t>可以幫助壽險公司的違約機率下降</a:t>
            </a:r>
            <a:r>
              <a:rPr lang="en-US" altLang="zh-TW" dirty="0"/>
              <a:t>1.7</a:t>
            </a:r>
            <a:r>
              <a:rPr lang="zh-TW" altLang="en-US" dirty="0"/>
              <a:t>個</a:t>
            </a:r>
            <a:r>
              <a:rPr lang="en-US" altLang="zh-TW" dirty="0"/>
              <a:t>percent</a:t>
            </a:r>
            <a:r>
              <a:rPr lang="zh-TW" altLang="en-US" dirty="0"/>
              <a:t>左右</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58</a:t>
            </a:fld>
            <a:endParaRPr lang="zh-TW" altLang="en-US"/>
          </a:p>
        </p:txBody>
      </p:sp>
    </p:spTree>
    <p:extLst>
      <p:ext uri="{BB962C8B-B14F-4D97-AF65-F5344CB8AC3E}">
        <p14:creationId xmlns:p14="http://schemas.microsoft.com/office/powerpoint/2010/main" val="14616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固定投資銀行的資產風險</a:t>
            </a:r>
            <a:r>
              <a:rPr lang="en-US" altLang="zh-TW" dirty="0"/>
              <a:t>0.1</a:t>
            </a:r>
            <a:r>
              <a:rPr lang="zh-TW" altLang="en-US" dirty="0"/>
              <a:t> 投資銀行對壽險公司的資產規模五倍時</a:t>
            </a:r>
            <a:endParaRPr lang="en-US" altLang="zh-TW" dirty="0"/>
          </a:p>
          <a:p>
            <a:r>
              <a:rPr lang="zh-TW" altLang="en-US" dirty="0"/>
              <a:t>可以看到 當壽險公司本身有較好的財務狀況時 投資銀行的財務狀況對</a:t>
            </a:r>
            <a:r>
              <a:rPr lang="en-US" altLang="zh-TW" dirty="0"/>
              <a:t>spread</a:t>
            </a:r>
            <a:r>
              <a:rPr lang="zh-TW" altLang="en-US" dirty="0"/>
              <a:t>的影響比起</a:t>
            </a:r>
            <a:r>
              <a:rPr lang="en-US" altLang="zh-TW" dirty="0"/>
              <a:t>…</a:t>
            </a:r>
            <a:r>
              <a:rPr lang="zh-TW" altLang="en-US" dirty="0"/>
              <a:t>微小</a:t>
            </a:r>
            <a:endParaRPr lang="en-US" altLang="zh-TW" dirty="0"/>
          </a:p>
          <a:p>
            <a:r>
              <a:rPr lang="zh-TW" altLang="en-US" dirty="0"/>
              <a:t>當壽險公司的財務狀況較弱的時候 投資銀行的財務狀況就會較為劇烈的影響</a:t>
            </a:r>
            <a:r>
              <a:rPr lang="en-US" altLang="zh-TW" dirty="0"/>
              <a:t>spread</a:t>
            </a:r>
            <a:r>
              <a:rPr lang="zh-TW" altLang="en-US" dirty="0"/>
              <a:t>上升</a:t>
            </a:r>
            <a:endParaRPr lang="en-US" altLang="zh-TW"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59</a:t>
            </a:fld>
            <a:endParaRPr lang="zh-TW" altLang="en-US"/>
          </a:p>
        </p:txBody>
      </p:sp>
    </p:spTree>
    <p:extLst>
      <p:ext uri="{BB962C8B-B14F-4D97-AF65-F5344CB8AC3E}">
        <p14:creationId xmlns:p14="http://schemas.microsoft.com/office/powerpoint/2010/main" val="4218548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519488" y="887413"/>
            <a:ext cx="3195637" cy="2395537"/>
          </a:xfrm>
        </p:spPr>
      </p:sp>
      <p:sp>
        <p:nvSpPr>
          <p:cNvPr id="3" name="備忘稿版面配置區 2"/>
          <p:cNvSpPr>
            <a:spLocks noGrp="1"/>
          </p:cNvSpPr>
          <p:nvPr>
            <p:ph type="body" idx="1"/>
          </p:nvPr>
        </p:nvSpPr>
        <p:spPr/>
        <p:txBody>
          <a:bodyPr/>
          <a:lstStyle/>
          <a:p>
            <a:r>
              <a:rPr lang="zh-TW" altLang="en-US" dirty="0"/>
              <a:t>壽險業或退休基金等金融機構因為準備金或是保費收取不均衡 發生財務給付不足而導致倒閉</a:t>
            </a:r>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2</a:t>
            </a:fld>
            <a:endParaRPr lang="zh-TW" altLang="en-US"/>
          </a:p>
        </p:txBody>
      </p:sp>
    </p:spTree>
    <p:extLst>
      <p:ext uri="{BB962C8B-B14F-4D97-AF65-F5344CB8AC3E}">
        <p14:creationId xmlns:p14="http://schemas.microsoft.com/office/powerpoint/2010/main" val="536501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固定壽險公司的資產負債比</a:t>
            </a:r>
            <a:r>
              <a:rPr lang="en-US" altLang="zh-TW" dirty="0"/>
              <a:t>1.2</a:t>
            </a:r>
            <a:r>
              <a:rPr lang="zh-TW" altLang="en-US" dirty="0"/>
              <a:t> 投資銀行資產對壽險公司資產在五倍時</a:t>
            </a:r>
            <a:endParaRPr lang="en-US" altLang="zh-TW" dirty="0"/>
          </a:p>
          <a:p>
            <a:r>
              <a:rPr lang="zh-TW" altLang="en-US" dirty="0"/>
              <a:t>當投資銀行具有較強的財務結構 資產風險對</a:t>
            </a:r>
            <a:r>
              <a:rPr lang="en-US" altLang="zh-TW" dirty="0"/>
              <a:t>spread</a:t>
            </a:r>
            <a:r>
              <a:rPr lang="zh-TW" altLang="en-US" dirty="0"/>
              <a:t>的影響就比較小</a:t>
            </a:r>
            <a:endParaRPr lang="en-US" altLang="zh-TW" dirty="0"/>
          </a:p>
          <a:p>
            <a:r>
              <a:rPr lang="zh-TW" altLang="en-US" dirty="0"/>
              <a:t>當投資銀行的財務結構較弱時  資產風險影響</a:t>
            </a:r>
            <a:r>
              <a:rPr lang="en-US" altLang="zh-TW" dirty="0"/>
              <a:t>spread</a:t>
            </a:r>
            <a:r>
              <a:rPr lang="zh-TW" altLang="en-US" dirty="0"/>
              <a:t>就會十分劇烈</a:t>
            </a:r>
            <a:endParaRPr lang="en-US" altLang="zh-TW" dirty="0"/>
          </a:p>
          <a:p>
            <a:r>
              <a:rPr lang="zh-TW" altLang="en-US" dirty="0"/>
              <a:t>左圖最上方的線是投資銀行資產風險較小時</a:t>
            </a:r>
            <a:r>
              <a:rPr lang="en-US" altLang="zh-TW" dirty="0"/>
              <a:t>(0.05)</a:t>
            </a:r>
            <a:r>
              <a:rPr lang="zh-TW" altLang="en-US" dirty="0"/>
              <a:t> 最下方的線是投資銀行的資產風險較大時</a:t>
            </a:r>
            <a:r>
              <a:rPr lang="en-US" altLang="zh-TW" dirty="0"/>
              <a:t>(0.2)</a:t>
            </a:r>
          </a:p>
          <a:p>
            <a:r>
              <a:rPr lang="zh-TW" altLang="en-US" dirty="0"/>
              <a:t>可以觀察到當投資銀行的財務狀況較弱時 投資銀行的資產風險對</a:t>
            </a:r>
            <a:r>
              <a:rPr lang="en-US" altLang="zh-TW" dirty="0"/>
              <a:t>spread</a:t>
            </a:r>
            <a:r>
              <a:rPr lang="zh-TW" altLang="en-US" dirty="0"/>
              <a:t>會有較為劇烈的影響</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60</a:t>
            </a:fld>
            <a:endParaRPr lang="zh-TW" altLang="en-US"/>
          </a:p>
        </p:txBody>
      </p:sp>
    </p:spTree>
    <p:extLst>
      <p:ext uri="{BB962C8B-B14F-4D97-AF65-F5344CB8AC3E}">
        <p14:creationId xmlns:p14="http://schemas.microsoft.com/office/powerpoint/2010/main" val="2846328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固定投資銀行的資產負債比在</a:t>
            </a:r>
            <a:r>
              <a:rPr lang="en-US" altLang="zh-TW" dirty="0"/>
              <a:t>1.2</a:t>
            </a:r>
            <a:r>
              <a:rPr lang="zh-TW" altLang="en-US" dirty="0"/>
              <a:t> 投資銀行對壽險公司資產規模</a:t>
            </a:r>
            <a:r>
              <a:rPr lang="en-US" altLang="zh-TW" dirty="0"/>
              <a:t>5</a:t>
            </a:r>
            <a:r>
              <a:rPr lang="zh-TW" altLang="en-US" dirty="0"/>
              <a:t>倍時</a:t>
            </a:r>
            <a:endParaRPr lang="en-US" altLang="zh-TW" dirty="0"/>
          </a:p>
          <a:p>
            <a:r>
              <a:rPr lang="zh-TW" altLang="en-US" dirty="0"/>
              <a:t>觀察壽險公司財務狀況及投資銀行資產風險對</a:t>
            </a:r>
            <a:r>
              <a:rPr lang="en-US" altLang="zh-TW" dirty="0"/>
              <a:t>spread</a:t>
            </a:r>
            <a:r>
              <a:rPr lang="zh-TW" altLang="en-US" dirty="0"/>
              <a:t>的影響</a:t>
            </a:r>
            <a:endParaRPr lang="en-US" altLang="zh-TW" dirty="0"/>
          </a:p>
          <a:p>
            <a:r>
              <a:rPr lang="zh-TW" altLang="en-US" dirty="0"/>
              <a:t>當壽險公司財務狀況較弱時</a:t>
            </a:r>
            <a:r>
              <a:rPr lang="en-US" altLang="zh-TW" dirty="0"/>
              <a:t>,</a:t>
            </a:r>
            <a:r>
              <a:rPr lang="zh-TW" altLang="en-US" dirty="0"/>
              <a:t> 投資銀行的資產風險如果降低</a:t>
            </a:r>
            <a:r>
              <a:rPr lang="en-US" altLang="zh-TW" dirty="0"/>
              <a:t>, </a:t>
            </a:r>
            <a:r>
              <a:rPr lang="zh-TW" altLang="en-US" dirty="0"/>
              <a:t>會導致有非常高的</a:t>
            </a:r>
            <a:r>
              <a:rPr lang="en-US" altLang="zh-TW" dirty="0"/>
              <a:t>spread</a:t>
            </a:r>
            <a:r>
              <a:rPr lang="zh-TW" altLang="en-US" dirty="0"/>
              <a:t>產生</a:t>
            </a:r>
            <a:endParaRPr lang="en-US" altLang="zh-TW" dirty="0"/>
          </a:p>
          <a:p>
            <a:r>
              <a:rPr lang="zh-TW" altLang="en-US" dirty="0"/>
              <a:t>當我自己壽險公司財務狀況較弱時 交易對手的資產風險就很重要  避險基本上是仰賴交易對手進行 避險的效果就會受到影響</a:t>
            </a:r>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61</a:t>
            </a:fld>
            <a:endParaRPr lang="zh-TW" altLang="en-US"/>
          </a:p>
        </p:txBody>
      </p:sp>
    </p:spTree>
    <p:extLst>
      <p:ext uri="{BB962C8B-B14F-4D97-AF65-F5344CB8AC3E}">
        <p14:creationId xmlns:p14="http://schemas.microsoft.com/office/powerpoint/2010/main" val="4016745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固定壽險公司資產負債比在</a:t>
            </a:r>
            <a:r>
              <a:rPr lang="en-US" altLang="zh-TW" dirty="0"/>
              <a:t>1.2</a:t>
            </a:r>
          </a:p>
          <a:p>
            <a:r>
              <a:rPr lang="zh-TW" altLang="en-US" dirty="0"/>
              <a:t>投資銀行對壽險公司的資產規模   影響</a:t>
            </a:r>
            <a:r>
              <a:rPr lang="en-US" altLang="zh-TW" dirty="0"/>
              <a:t>spread</a:t>
            </a:r>
            <a:r>
              <a:rPr lang="zh-TW" altLang="en-US" dirty="0"/>
              <a:t>較小</a:t>
            </a:r>
            <a:endParaRPr lang="en-US" altLang="zh-TW" dirty="0"/>
          </a:p>
          <a:p>
            <a:r>
              <a:rPr lang="zh-TW" altLang="en-US" dirty="0"/>
              <a:t>投資銀行的財務狀況較強時 投資銀行的資產風險對</a:t>
            </a:r>
            <a:r>
              <a:rPr lang="en-US" altLang="zh-TW" dirty="0"/>
              <a:t>spread</a:t>
            </a:r>
            <a:r>
              <a:rPr lang="zh-TW" altLang="en-US" dirty="0"/>
              <a:t>的影響就較小 當投資銀行的財務狀況較弱時 投資銀行的資產風險對</a:t>
            </a:r>
            <a:r>
              <a:rPr lang="en-US" altLang="zh-TW" dirty="0"/>
              <a:t>spread</a:t>
            </a:r>
            <a:r>
              <a:rPr lang="zh-TW" altLang="en-US" dirty="0"/>
              <a:t>的影響就較大</a:t>
            </a:r>
            <a:endParaRPr lang="en-US" altLang="zh-TW"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62</a:t>
            </a:fld>
            <a:endParaRPr lang="zh-TW" altLang="en-US"/>
          </a:p>
        </p:txBody>
      </p:sp>
    </p:spTree>
    <p:extLst>
      <p:ext uri="{BB962C8B-B14F-4D97-AF65-F5344CB8AC3E}">
        <p14:creationId xmlns:p14="http://schemas.microsoft.com/office/powerpoint/2010/main" val="4017554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名目本金有十七億英鎊</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4</a:t>
            </a:fld>
            <a:endParaRPr lang="zh-TW" altLang="en-US"/>
          </a:p>
        </p:txBody>
      </p:sp>
    </p:spTree>
    <p:extLst>
      <p:ext uri="{BB962C8B-B14F-4D97-AF65-F5344CB8AC3E}">
        <p14:creationId xmlns:p14="http://schemas.microsoft.com/office/powerpoint/2010/main" val="3876828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519488" y="887413"/>
            <a:ext cx="3195637" cy="2395537"/>
          </a:xfrm>
        </p:spPr>
      </p:sp>
      <p:sp>
        <p:nvSpPr>
          <p:cNvPr id="3" name="備忘稿版面配置區 2"/>
          <p:cNvSpPr>
            <a:spLocks noGrp="1"/>
          </p:cNvSpPr>
          <p:nvPr>
            <p:ph type="body" idx="1"/>
          </p:nvPr>
        </p:nvSpPr>
        <p:spPr/>
        <p:txBody>
          <a:bodyPr/>
          <a:lstStyle/>
          <a:p>
            <a:r>
              <a:rPr lang="en-US" altLang="zh-TW" dirty="0"/>
              <a:t>Capital strain </a:t>
            </a:r>
            <a:r>
              <a:rPr lang="zh-TW" altLang="en-US" dirty="0"/>
              <a:t>資本市場緊縮</a:t>
            </a:r>
            <a:endParaRPr lang="en-US" altLang="zh-TW" dirty="0"/>
          </a:p>
          <a:p>
            <a:r>
              <a:rPr lang="en-US" altLang="zh-TW" dirty="0"/>
              <a:t>Transparency</a:t>
            </a:r>
            <a:r>
              <a:rPr lang="en-US" altLang="zh-TW" baseline="0" dirty="0"/>
              <a:t> </a:t>
            </a:r>
            <a:r>
              <a:rPr lang="zh-TW" altLang="en-US" baseline="0" dirty="0"/>
              <a:t>指數編列方式致使透明度不足</a:t>
            </a:r>
            <a:endParaRPr lang="zh-TW" alt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6</a:t>
            </a:fld>
            <a:endParaRPr lang="zh-TW" altLang="en-US"/>
          </a:p>
        </p:txBody>
      </p:sp>
    </p:spTree>
    <p:extLst>
      <p:ext uri="{BB962C8B-B14F-4D97-AF65-F5344CB8AC3E}">
        <p14:creationId xmlns:p14="http://schemas.microsoft.com/office/powerpoint/2010/main" val="49104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519488" y="887413"/>
            <a:ext cx="3195637" cy="2395537"/>
          </a:xfrm>
        </p:spPr>
      </p:sp>
      <p:sp>
        <p:nvSpPr>
          <p:cNvPr id="3" name="備忘稿版面配置區 2"/>
          <p:cNvSpPr>
            <a:spLocks noGrp="1"/>
          </p:cNvSpPr>
          <p:nvPr>
            <p:ph type="body" idx="1"/>
          </p:nvPr>
        </p:nvSpPr>
        <p:spPr/>
        <p:txBody>
          <a:bodyPr/>
          <a:lstStyle/>
          <a:p>
            <a:r>
              <a:rPr lang="zh-TW" altLang="en-US" dirty="0"/>
              <a:t>原本用於長壽風險避險的金融工具大多是透過再保險的方式</a:t>
            </a:r>
            <a:endParaRPr lang="en-US" altLang="zh-TW" dirty="0"/>
          </a:p>
          <a:p>
            <a:r>
              <a:rPr lang="zh-TW" altLang="en-US" dirty="0"/>
              <a:t>隨著全球保險業的承保能量不足 且長壽風險與資本市場風險的相關性比較小 所以大家開始發現到可以使用</a:t>
            </a:r>
            <a:r>
              <a:rPr lang="en-US" altLang="zh-TW" dirty="0"/>
              <a:t>longevity</a:t>
            </a:r>
            <a:r>
              <a:rPr lang="zh-TW" altLang="en-US" dirty="0"/>
              <a:t> </a:t>
            </a:r>
            <a:r>
              <a:rPr lang="en-US" altLang="zh-TW" dirty="0"/>
              <a:t>swap</a:t>
            </a:r>
            <a:r>
              <a:rPr lang="zh-TW" altLang="en-US" dirty="0"/>
              <a:t>這種避險的工具</a:t>
            </a:r>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7</a:t>
            </a:fld>
            <a:endParaRPr lang="zh-TW" altLang="en-US"/>
          </a:p>
        </p:txBody>
      </p:sp>
    </p:spTree>
    <p:extLst>
      <p:ext uri="{BB962C8B-B14F-4D97-AF65-F5344CB8AC3E}">
        <p14:creationId xmlns:p14="http://schemas.microsoft.com/office/powerpoint/2010/main" val="186789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519488" y="887413"/>
            <a:ext cx="3195637" cy="2395537"/>
          </a:xfrm>
        </p:spPr>
      </p:sp>
      <p:sp>
        <p:nvSpPr>
          <p:cNvPr id="3" name="備忘稿版面配置區 2"/>
          <p:cNvSpPr>
            <a:spLocks noGrp="1"/>
          </p:cNvSpPr>
          <p:nvPr>
            <p:ph type="body" idx="1"/>
          </p:nvPr>
        </p:nvSpPr>
        <p:spPr/>
        <p:txBody>
          <a:bodyPr/>
          <a:lstStyle/>
          <a:p>
            <a:r>
              <a:rPr lang="en-US" altLang="zh-TW" dirty="0"/>
              <a:t>Index : </a:t>
            </a:r>
            <a:r>
              <a:rPr lang="zh-TW" altLang="en-US" dirty="0"/>
              <a:t>給一個特定的生存率的指數</a:t>
            </a:r>
            <a:endParaRPr lang="en-US" altLang="zh-TW" dirty="0"/>
          </a:p>
          <a:p>
            <a:r>
              <a:rPr lang="en-US" altLang="zh-TW" dirty="0"/>
              <a:t>Indemnity : </a:t>
            </a:r>
            <a:r>
              <a:rPr lang="zh-TW" altLang="en-US" dirty="0"/>
              <a:t>給</a:t>
            </a:r>
            <a:r>
              <a:rPr lang="en-US" altLang="zh-TW" dirty="0"/>
              <a:t>fixed payer </a:t>
            </a:r>
            <a:r>
              <a:rPr lang="zh-TW" altLang="en-US" dirty="0"/>
              <a:t>實際發生的生存率乘以名目本金</a:t>
            </a:r>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8</a:t>
            </a:fld>
            <a:endParaRPr lang="zh-TW" altLang="en-US"/>
          </a:p>
        </p:txBody>
      </p:sp>
    </p:spTree>
    <p:extLst>
      <p:ext uri="{BB962C8B-B14F-4D97-AF65-F5344CB8AC3E}">
        <p14:creationId xmlns:p14="http://schemas.microsoft.com/office/powerpoint/2010/main" val="829882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目前已知有超過</a:t>
            </a:r>
            <a:r>
              <a:rPr lang="en-US" altLang="zh-TW" dirty="0"/>
              <a:t>30</a:t>
            </a:r>
            <a:r>
              <a:rPr lang="zh-TW" altLang="en-US" dirty="0"/>
              <a:t>筆的</a:t>
            </a:r>
            <a:r>
              <a:rPr lang="en-US" altLang="zh-TW" dirty="0"/>
              <a:t>longevity</a:t>
            </a:r>
            <a:r>
              <a:rPr lang="zh-TW" altLang="en-US" dirty="0"/>
              <a:t> </a:t>
            </a:r>
            <a:r>
              <a:rPr lang="en-US" altLang="zh-TW" dirty="0"/>
              <a:t>swap</a:t>
            </a:r>
            <a:r>
              <a:rPr lang="zh-TW" altLang="en-US" dirty="0"/>
              <a:t>的契約 </a:t>
            </a:r>
            <a:endParaRPr lang="en-US" altLang="zh-TW" dirty="0"/>
          </a:p>
          <a:p>
            <a:r>
              <a:rPr lang="zh-TW" altLang="en-US" dirty="0"/>
              <a:t>對壽險業而言 長壽風險的避險可以說是越來越重要</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11</a:t>
            </a:fld>
            <a:endParaRPr lang="zh-TW" altLang="en-US"/>
          </a:p>
        </p:txBody>
      </p:sp>
    </p:spTree>
    <p:extLst>
      <p:ext uri="{BB962C8B-B14F-4D97-AF65-F5344CB8AC3E}">
        <p14:creationId xmlns:p14="http://schemas.microsoft.com/office/powerpoint/2010/main" val="2643349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aseline="0" dirty="0"/>
              <a:t>2015</a:t>
            </a:r>
            <a:r>
              <a:rPr lang="zh-TW" altLang="en-US" baseline="0" dirty="0"/>
              <a:t>年有</a:t>
            </a:r>
            <a:r>
              <a:rPr lang="en-US" altLang="zh-TW" baseline="0" dirty="0"/>
              <a:t>15</a:t>
            </a:r>
            <a:r>
              <a:rPr lang="zh-TW" altLang="en-US" baseline="0" dirty="0"/>
              <a:t>筆這樣交易紀錄</a:t>
            </a:r>
            <a:r>
              <a:rPr lang="en-US" altLang="zh-TW" baseline="0" dirty="0"/>
              <a:t>,</a:t>
            </a:r>
            <a:r>
              <a:rPr lang="zh-TW" altLang="en-US" baseline="0" dirty="0"/>
              <a:t> 我們透過這個圖也可以到</a:t>
            </a:r>
            <a:r>
              <a:rPr lang="en-US" altLang="zh-TW" baseline="0" dirty="0"/>
              <a:t>longevity swap</a:t>
            </a:r>
            <a:r>
              <a:rPr lang="zh-TW" altLang="en-US" baseline="0" dirty="0"/>
              <a:t>的數量有逐年上升的趨勢</a:t>
            </a:r>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12</a:t>
            </a:fld>
            <a:endParaRPr lang="zh-TW" altLang="en-US"/>
          </a:p>
        </p:txBody>
      </p:sp>
    </p:spTree>
    <p:extLst>
      <p:ext uri="{BB962C8B-B14F-4D97-AF65-F5344CB8AC3E}">
        <p14:creationId xmlns:p14="http://schemas.microsoft.com/office/powerpoint/2010/main" val="4027769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9A00D044-E7A8-4A66-BF08-48C9E932A782}" type="slidenum">
              <a:rPr lang="zh-TW" altLang="en-US" smtClean="0"/>
              <a:t>14</a:t>
            </a:fld>
            <a:endParaRPr lang="zh-TW" altLang="en-US"/>
          </a:p>
        </p:txBody>
      </p:sp>
    </p:spTree>
    <p:extLst>
      <p:ext uri="{BB962C8B-B14F-4D97-AF65-F5344CB8AC3E}">
        <p14:creationId xmlns:p14="http://schemas.microsoft.com/office/powerpoint/2010/main" val="3070696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109E76A4-0B67-48F1-AF8F-21A520BC705C}" type="datetime1">
              <a:rPr lang="zh-TW" altLang="en-US" smtClean="0"/>
              <a:t>2025/8/29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83484B3-BA7B-49D9-B035-B5CFEB1AF915}" type="slidenum">
              <a:rPr lang="zh-TW" altLang="en-US" smtClean="0"/>
              <a:t>‹#›</a:t>
            </a:fld>
            <a:endParaRPr lang="zh-TW"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5717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9022F532-02BF-4BCD-91A0-76A5FD2612F2}" type="datetime1">
              <a:rPr lang="zh-TW" altLang="en-US" smtClean="0"/>
              <a:t>2025/8/29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83484B3-BA7B-49D9-B035-B5CFEB1AF915}" type="slidenum">
              <a:rPr lang="zh-TW" altLang="en-US" smtClean="0"/>
              <a:t>‹#›</a:t>
            </a:fld>
            <a:endParaRPr lang="zh-TW" altLang="en-US"/>
          </a:p>
        </p:txBody>
      </p:sp>
    </p:spTree>
    <p:extLst>
      <p:ext uri="{BB962C8B-B14F-4D97-AF65-F5344CB8AC3E}">
        <p14:creationId xmlns:p14="http://schemas.microsoft.com/office/powerpoint/2010/main" val="2138833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C14B108C-CBEE-43C8-BEB7-E24532C2A51B}" type="datetime1">
              <a:rPr lang="zh-TW" altLang="en-US" smtClean="0"/>
              <a:t>2025/8/29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83484B3-BA7B-49D9-B035-B5CFEB1AF915}" type="slidenum">
              <a:rPr lang="zh-TW" altLang="en-US" smtClean="0"/>
              <a:t>‹#›</a:t>
            </a:fld>
            <a:endParaRPr lang="zh-TW" altLang="en-US"/>
          </a:p>
        </p:txBody>
      </p:sp>
    </p:spTree>
    <p:extLst>
      <p:ext uri="{BB962C8B-B14F-4D97-AF65-F5344CB8AC3E}">
        <p14:creationId xmlns:p14="http://schemas.microsoft.com/office/powerpoint/2010/main" val="1293313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41D8C42-A2C7-40B6-9BD1-6FE5FD798226}" type="datetime1">
              <a:rPr lang="zh-TW" altLang="en-US" smtClean="0"/>
              <a:t>2025/8/29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83484B3-BA7B-49D9-B035-B5CFEB1AF915}" type="slidenum">
              <a:rPr lang="zh-TW" altLang="en-US" smtClean="0"/>
              <a:t>‹#›</a:t>
            </a:fld>
            <a:endParaRPr lang="zh-TW" altLang="en-US"/>
          </a:p>
        </p:txBody>
      </p:sp>
    </p:spTree>
    <p:extLst>
      <p:ext uri="{BB962C8B-B14F-4D97-AF65-F5344CB8AC3E}">
        <p14:creationId xmlns:p14="http://schemas.microsoft.com/office/powerpoint/2010/main" val="1072842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DB933DC3-ABD7-4016-BE9F-1FFEE33CD8E6}" type="datetime1">
              <a:rPr lang="zh-TW" altLang="en-US" smtClean="0"/>
              <a:t>2025/8/29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83484B3-BA7B-49D9-B035-B5CFEB1AF915}" type="slidenum">
              <a:rPr lang="zh-TW" altLang="en-US" smtClean="0"/>
              <a:t>‹#›</a:t>
            </a:fld>
            <a:endParaRPr lang="zh-TW"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6535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5B13EE77-728D-430A-BEE9-3DC25232927F}" type="datetime1">
              <a:rPr lang="zh-TW" altLang="en-US" smtClean="0"/>
              <a:t>2025/8/29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83484B3-BA7B-49D9-B035-B5CFEB1AF915}" type="slidenum">
              <a:rPr lang="zh-TW" altLang="en-US" smtClean="0"/>
              <a:t>‹#›</a:t>
            </a:fld>
            <a:endParaRPr lang="zh-TW" altLang="en-US"/>
          </a:p>
        </p:txBody>
      </p:sp>
    </p:spTree>
    <p:extLst>
      <p:ext uri="{BB962C8B-B14F-4D97-AF65-F5344CB8AC3E}">
        <p14:creationId xmlns:p14="http://schemas.microsoft.com/office/powerpoint/2010/main" val="805720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822960" y="2582334"/>
            <a:ext cx="3703320" cy="32867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4663440" y="2582334"/>
            <a:ext cx="3703320" cy="32867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4E022D69-3924-4371-A72A-A6CF980C386F}" type="datetime1">
              <a:rPr lang="zh-TW" altLang="en-US" smtClean="0"/>
              <a:t>2025/8/29</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283484B3-BA7B-49D9-B035-B5CFEB1AF915}" type="slidenum">
              <a:rPr lang="zh-TW" altLang="en-US" smtClean="0"/>
              <a:t>‹#›</a:t>
            </a:fld>
            <a:endParaRPr lang="zh-TW" altLang="en-US"/>
          </a:p>
        </p:txBody>
      </p:sp>
    </p:spTree>
    <p:extLst>
      <p:ext uri="{BB962C8B-B14F-4D97-AF65-F5344CB8AC3E}">
        <p14:creationId xmlns:p14="http://schemas.microsoft.com/office/powerpoint/2010/main" val="54183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31505A83-FEA9-41E7-9078-73F1ABC999DA}" type="datetime1">
              <a:rPr lang="zh-TW" altLang="en-US" smtClean="0"/>
              <a:t>2025/8/29</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283484B3-BA7B-49D9-B035-B5CFEB1AF915}" type="slidenum">
              <a:rPr lang="zh-TW" altLang="en-US" smtClean="0"/>
              <a:t>‹#›</a:t>
            </a:fld>
            <a:endParaRPr lang="zh-TW" altLang="en-US"/>
          </a:p>
        </p:txBody>
      </p:sp>
    </p:spTree>
    <p:extLst>
      <p:ext uri="{BB962C8B-B14F-4D97-AF65-F5344CB8AC3E}">
        <p14:creationId xmlns:p14="http://schemas.microsoft.com/office/powerpoint/2010/main" val="304116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7A7D0C4-11AA-452E-826A-4928BDE44BEC}" type="datetime1">
              <a:rPr lang="zh-TW" altLang="en-US" smtClean="0"/>
              <a:t>2025/8/29</a:t>
            </a:fld>
            <a:endParaRPr lang="zh-TW"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TW" altLang="en-US"/>
          </a:p>
        </p:txBody>
      </p:sp>
      <p:sp>
        <p:nvSpPr>
          <p:cNvPr id="9" name="Slide Number Placeholder 8"/>
          <p:cNvSpPr>
            <a:spLocks noGrp="1"/>
          </p:cNvSpPr>
          <p:nvPr>
            <p:ph type="sldNum" sz="quarter" idx="12"/>
          </p:nvPr>
        </p:nvSpPr>
        <p:spPr/>
        <p:txBody>
          <a:bodyPr/>
          <a:lstStyle/>
          <a:p>
            <a:fld id="{283484B3-BA7B-49D9-B035-B5CFEB1AF915}" type="slidenum">
              <a:rPr lang="zh-TW" altLang="en-US" smtClean="0"/>
              <a:t>‹#›</a:t>
            </a:fld>
            <a:endParaRPr lang="zh-TW" altLang="en-US"/>
          </a:p>
        </p:txBody>
      </p:sp>
    </p:spTree>
    <p:extLst>
      <p:ext uri="{BB962C8B-B14F-4D97-AF65-F5344CB8AC3E}">
        <p14:creationId xmlns:p14="http://schemas.microsoft.com/office/powerpoint/2010/main" val="861587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zh-TW" altLang="en-US"/>
              <a:t>按一下以編輯母片標題樣式</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9002CCE8-9338-4ADE-8B28-7AC110AF944F}" type="datetime1">
              <a:rPr lang="zh-TW" altLang="en-US" smtClean="0"/>
              <a:t>2025/8/29</a:t>
            </a:fld>
            <a:endParaRPr lang="zh-TW" alt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zh-TW"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83484B3-BA7B-49D9-B035-B5CFEB1AF915}" type="slidenum">
              <a:rPr lang="zh-TW" altLang="en-US" smtClean="0"/>
              <a:t>‹#›</a:t>
            </a:fld>
            <a:endParaRPr lang="zh-TW" altLang="en-US"/>
          </a:p>
        </p:txBody>
      </p:sp>
    </p:spTree>
    <p:extLst>
      <p:ext uri="{BB962C8B-B14F-4D97-AF65-F5344CB8AC3E}">
        <p14:creationId xmlns:p14="http://schemas.microsoft.com/office/powerpoint/2010/main" val="3740824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F7BAAD09-7106-4F2F-9306-BB27B9CB70B2}" type="datetime1">
              <a:rPr lang="zh-TW" altLang="en-US" smtClean="0"/>
              <a:t>2025/8/29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83484B3-BA7B-49D9-B035-B5CFEB1AF915}" type="slidenum">
              <a:rPr lang="zh-TW" altLang="en-US" smtClean="0"/>
              <a:t>‹#›</a:t>
            </a:fld>
            <a:endParaRPr lang="zh-TW" altLang="en-US"/>
          </a:p>
        </p:txBody>
      </p:sp>
    </p:spTree>
    <p:extLst>
      <p:ext uri="{BB962C8B-B14F-4D97-AF65-F5344CB8AC3E}">
        <p14:creationId xmlns:p14="http://schemas.microsoft.com/office/powerpoint/2010/main" val="1882900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1654479-F768-4345-9690-38FE64976BB9}" type="datetime1">
              <a:rPr lang="zh-TW" altLang="en-US" smtClean="0"/>
              <a:t>2025/8/29</a:t>
            </a:fld>
            <a:endParaRPr lang="zh-TW" alt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zh-TW" alt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283484B3-BA7B-49D9-B035-B5CFEB1AF915}" type="slidenum">
              <a:rPr lang="zh-TW" altLang="en-US" smtClean="0"/>
              <a:t>‹#›</a:t>
            </a:fld>
            <a:endParaRPr lang="zh-TW" alt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289462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3.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7.emf"/><Relationship Id="rId4" Type="http://schemas.openxmlformats.org/officeDocument/2006/relationships/image" Target="../media/image6.emf"/></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90.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6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22960" y="758952"/>
            <a:ext cx="7543800" cy="2835504"/>
          </a:xfrm>
        </p:spPr>
        <p:txBody>
          <a:bodyPr>
            <a:normAutofit/>
          </a:bodyPr>
          <a:lstStyle/>
          <a:p>
            <a:r>
              <a:rPr lang="en-US" altLang="zh-TW" sz="4800" dirty="0"/>
              <a:t>Hedging and Valuation of Longevity Swap</a:t>
            </a:r>
            <a:br>
              <a:rPr lang="en-US" altLang="zh-TW" sz="4800" dirty="0"/>
            </a:br>
            <a:r>
              <a:rPr lang="en-US" altLang="zh-TW" sz="4800" dirty="0"/>
              <a:t>with Counterparty Risk</a:t>
            </a:r>
            <a:endParaRPr lang="zh-TW" altLang="en-US" sz="4800" dirty="0"/>
          </a:p>
        </p:txBody>
      </p:sp>
      <p:sp>
        <p:nvSpPr>
          <p:cNvPr id="3" name="副標題 2"/>
          <p:cNvSpPr>
            <a:spLocks noGrp="1"/>
          </p:cNvSpPr>
          <p:nvPr>
            <p:ph type="subTitle" idx="1"/>
          </p:nvPr>
        </p:nvSpPr>
        <p:spPr>
          <a:xfrm>
            <a:off x="825038" y="4455620"/>
            <a:ext cx="7543800" cy="1647467"/>
          </a:xfrm>
        </p:spPr>
        <p:txBody>
          <a:bodyPr>
            <a:normAutofit/>
          </a:bodyPr>
          <a:lstStyle/>
          <a:p>
            <a:r>
              <a:rPr lang="en-US" altLang="zh-TW" sz="2800" cap="none" spc="-50" dirty="0">
                <a:solidFill>
                  <a:schemeClr val="tx1">
                    <a:lumMod val="85000"/>
                    <a:lumOff val="15000"/>
                  </a:schemeClr>
                </a:solidFill>
                <a:latin typeface="Cambria" panose="02040503050406030204" pitchFamily="18" charset="0"/>
                <a:ea typeface="Cambria" panose="02040503050406030204" pitchFamily="18" charset="0"/>
                <a:cs typeface="+mj-cs"/>
              </a:rPr>
              <a:t>Min-</a:t>
            </a:r>
            <a:r>
              <a:rPr lang="en-US" altLang="zh-TW" sz="2800" cap="none" spc="-50" dirty="0" err="1">
                <a:solidFill>
                  <a:schemeClr val="tx1">
                    <a:lumMod val="85000"/>
                    <a:lumOff val="15000"/>
                  </a:schemeClr>
                </a:solidFill>
                <a:latin typeface="Cambria" panose="02040503050406030204" pitchFamily="18" charset="0"/>
                <a:ea typeface="Cambria" panose="02040503050406030204" pitchFamily="18" charset="0"/>
                <a:cs typeface="+mj-cs"/>
              </a:rPr>
              <a:t>Teh</a:t>
            </a:r>
            <a:r>
              <a:rPr lang="en-US" altLang="zh-TW" sz="2800" cap="none" spc="-50" dirty="0">
                <a:solidFill>
                  <a:schemeClr val="tx1">
                    <a:lumMod val="85000"/>
                    <a:lumOff val="15000"/>
                  </a:schemeClr>
                </a:solidFill>
                <a:latin typeface="Cambria" panose="02040503050406030204" pitchFamily="18" charset="0"/>
                <a:ea typeface="Cambria" panose="02040503050406030204" pitchFamily="18" charset="0"/>
                <a:cs typeface="+mj-cs"/>
              </a:rPr>
              <a:t> </a:t>
            </a:r>
            <a:r>
              <a:rPr lang="en-US" altLang="zh-TW" sz="2800" cap="none" spc="-50" dirty="0" smtClean="0">
                <a:solidFill>
                  <a:schemeClr val="tx1">
                    <a:lumMod val="85000"/>
                    <a:lumOff val="15000"/>
                  </a:schemeClr>
                </a:solidFill>
                <a:latin typeface="Cambria" panose="02040503050406030204" pitchFamily="18" charset="0"/>
                <a:ea typeface="Cambria" panose="02040503050406030204" pitchFamily="18" charset="0"/>
                <a:cs typeface="+mj-cs"/>
              </a:rPr>
              <a:t>Yu</a:t>
            </a:r>
            <a:endParaRPr lang="en-US" altLang="zh-TW" sz="2800" cap="none" spc="-50" dirty="0">
              <a:solidFill>
                <a:schemeClr val="tx1">
                  <a:lumMod val="85000"/>
                  <a:lumOff val="15000"/>
                </a:schemeClr>
              </a:solidFill>
              <a:latin typeface="Cambria" panose="02040503050406030204" pitchFamily="18" charset="0"/>
              <a:ea typeface="Cambria" panose="02040503050406030204" pitchFamily="18" charset="0"/>
              <a:cs typeface="+mj-cs"/>
            </a:endParaRPr>
          </a:p>
          <a:p>
            <a:r>
              <a:rPr lang="en-US" altLang="zh-TW" sz="2800" cap="none" spc="-50" dirty="0">
                <a:solidFill>
                  <a:schemeClr val="tx1">
                    <a:lumMod val="85000"/>
                    <a:lumOff val="15000"/>
                  </a:schemeClr>
                </a:solidFill>
                <a:latin typeface="Cambria" panose="02040503050406030204" pitchFamily="18" charset="0"/>
                <a:ea typeface="Cambria" panose="02040503050406030204" pitchFamily="18" charset="0"/>
                <a:cs typeface="+mj-cs"/>
              </a:rPr>
              <a:t>National</a:t>
            </a:r>
            <a:r>
              <a:rPr lang="zh-TW" altLang="en-US" sz="2800" cap="none" spc="-50" dirty="0">
                <a:solidFill>
                  <a:schemeClr val="tx1">
                    <a:lumMod val="85000"/>
                    <a:lumOff val="15000"/>
                  </a:schemeClr>
                </a:solidFill>
                <a:latin typeface="Cambria" panose="02040503050406030204" pitchFamily="18" charset="0"/>
                <a:ea typeface="Cambria" panose="02040503050406030204" pitchFamily="18" charset="0"/>
                <a:cs typeface="+mj-cs"/>
              </a:rPr>
              <a:t> </a:t>
            </a:r>
            <a:r>
              <a:rPr lang="en-US" altLang="zh-TW" sz="2800" cap="none" spc="-50" dirty="0">
                <a:solidFill>
                  <a:schemeClr val="tx1">
                    <a:lumMod val="85000"/>
                    <a:lumOff val="15000"/>
                  </a:schemeClr>
                </a:solidFill>
                <a:latin typeface="Cambria" panose="02040503050406030204" pitchFamily="18" charset="0"/>
                <a:ea typeface="Cambria" panose="02040503050406030204" pitchFamily="18" charset="0"/>
                <a:cs typeface="+mj-cs"/>
              </a:rPr>
              <a:t>Tsing</a:t>
            </a:r>
            <a:r>
              <a:rPr lang="zh-TW" altLang="en-US" sz="2800" cap="none" spc="-50" dirty="0">
                <a:solidFill>
                  <a:schemeClr val="tx1">
                    <a:lumMod val="85000"/>
                    <a:lumOff val="15000"/>
                  </a:schemeClr>
                </a:solidFill>
                <a:latin typeface="Cambria" panose="02040503050406030204" pitchFamily="18" charset="0"/>
                <a:ea typeface="Cambria" panose="02040503050406030204" pitchFamily="18" charset="0"/>
                <a:cs typeface="+mj-cs"/>
              </a:rPr>
              <a:t> </a:t>
            </a:r>
            <a:r>
              <a:rPr lang="en-US" altLang="zh-TW" sz="2800" cap="none" spc="-50" dirty="0">
                <a:solidFill>
                  <a:schemeClr val="tx1">
                    <a:lumMod val="85000"/>
                    <a:lumOff val="15000"/>
                  </a:schemeClr>
                </a:solidFill>
                <a:latin typeface="Cambria" panose="02040503050406030204" pitchFamily="18" charset="0"/>
                <a:ea typeface="Cambria" panose="02040503050406030204" pitchFamily="18" charset="0"/>
                <a:cs typeface="+mj-cs"/>
              </a:rPr>
              <a:t>Hua </a:t>
            </a:r>
            <a:r>
              <a:rPr lang="en-US" altLang="zh-TW" sz="2800" cap="none" spc="-50" dirty="0" smtClean="0">
                <a:solidFill>
                  <a:schemeClr val="tx1">
                    <a:lumMod val="85000"/>
                    <a:lumOff val="15000"/>
                  </a:schemeClr>
                </a:solidFill>
                <a:latin typeface="Cambria" panose="02040503050406030204" pitchFamily="18" charset="0"/>
                <a:ea typeface="Cambria" panose="02040503050406030204" pitchFamily="18" charset="0"/>
                <a:cs typeface="+mj-cs"/>
              </a:rPr>
              <a:t>University</a:t>
            </a:r>
          </a:p>
          <a:p>
            <a:r>
              <a:rPr lang="en-US" altLang="zh-TW" sz="2800" cap="none" spc="-50" smtClean="0">
                <a:solidFill>
                  <a:schemeClr val="tx1">
                    <a:lumMod val="85000"/>
                    <a:lumOff val="15000"/>
                  </a:schemeClr>
                </a:solidFill>
                <a:latin typeface="Cambria" panose="02040503050406030204" pitchFamily="18" charset="0"/>
                <a:ea typeface="Cambria" panose="02040503050406030204" pitchFamily="18" charset="0"/>
                <a:cs typeface="+mj-cs"/>
              </a:rPr>
              <a:t>20025/08/24 </a:t>
            </a:r>
            <a:r>
              <a:rPr lang="en-US" altLang="zh-TW" sz="2800" cap="none" spc="-50" dirty="0" smtClean="0">
                <a:solidFill>
                  <a:schemeClr val="tx1">
                    <a:lumMod val="85000"/>
                    <a:lumOff val="15000"/>
                  </a:schemeClr>
                </a:solidFill>
                <a:latin typeface="Cambria" panose="02040503050406030204" pitchFamily="18" charset="0"/>
                <a:ea typeface="Cambria" panose="02040503050406030204" pitchFamily="18" charset="0"/>
                <a:cs typeface="+mj-cs"/>
              </a:rPr>
              <a:t>(preliminary, do not distribute)</a:t>
            </a:r>
            <a:endParaRPr lang="zh-TW" altLang="en-US" sz="2800" cap="none" spc="-50" dirty="0">
              <a:solidFill>
                <a:schemeClr val="tx1">
                  <a:lumMod val="85000"/>
                  <a:lumOff val="15000"/>
                </a:schemeClr>
              </a:solidFill>
              <a:latin typeface="Cambria" panose="02040503050406030204" pitchFamily="18" charset="0"/>
              <a:ea typeface="Cambria" panose="02040503050406030204" pitchFamily="18" charset="0"/>
              <a:cs typeface="+mj-cs"/>
            </a:endParaRP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1</a:t>
            </a:fld>
            <a:endParaRPr lang="zh-TW" altLang="en-US"/>
          </a:p>
        </p:txBody>
      </p:sp>
    </p:spTree>
    <p:extLst>
      <p:ext uri="{BB962C8B-B14F-4D97-AF65-F5344CB8AC3E}">
        <p14:creationId xmlns:p14="http://schemas.microsoft.com/office/powerpoint/2010/main" val="488422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altLang="zh-TW" sz="2800" dirty="0"/>
              <a:t> Capital Market Longevity Swap</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10</a:t>
            </a:fld>
            <a:endParaRPr lang="zh-TW" altLang="en-US"/>
          </a:p>
        </p:txBody>
      </p:sp>
      <p:sp>
        <p:nvSpPr>
          <p:cNvPr id="7" name="文字方塊 6"/>
          <p:cNvSpPr txBox="1"/>
          <p:nvPr/>
        </p:nvSpPr>
        <p:spPr>
          <a:xfrm>
            <a:off x="422365" y="3380361"/>
            <a:ext cx="2704012" cy="954107"/>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TW" sz="2800" dirty="0"/>
              <a:t>Life </a:t>
            </a:r>
            <a:br>
              <a:rPr lang="en-US" altLang="zh-TW" sz="2800" dirty="0"/>
            </a:br>
            <a:r>
              <a:rPr lang="en-US" altLang="zh-TW" sz="2800" dirty="0"/>
              <a:t>Insurance</a:t>
            </a:r>
            <a:endParaRPr lang="zh-TW" altLang="en-US" sz="2800" dirty="0"/>
          </a:p>
        </p:txBody>
      </p:sp>
      <p:sp>
        <p:nvSpPr>
          <p:cNvPr id="8" name="文字方塊 7"/>
          <p:cNvSpPr txBox="1"/>
          <p:nvPr/>
        </p:nvSpPr>
        <p:spPr>
          <a:xfrm>
            <a:off x="6139542" y="3380360"/>
            <a:ext cx="2704012" cy="954107"/>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TW" sz="2800" dirty="0"/>
              <a:t>Investment</a:t>
            </a:r>
            <a:br>
              <a:rPr lang="en-US" altLang="zh-TW" sz="2800" dirty="0"/>
            </a:br>
            <a:r>
              <a:rPr lang="en-US" altLang="zh-TW" sz="2800" dirty="0"/>
              <a:t>Bank</a:t>
            </a:r>
            <a:endParaRPr lang="zh-TW" altLang="en-US" sz="2800" dirty="0"/>
          </a:p>
        </p:txBody>
      </p:sp>
      <p:cxnSp>
        <p:nvCxnSpPr>
          <p:cNvPr id="10" name="直線單箭頭接點 9"/>
          <p:cNvCxnSpPr/>
          <p:nvPr/>
        </p:nvCxnSpPr>
        <p:spPr>
          <a:xfrm>
            <a:off x="3126378" y="3618411"/>
            <a:ext cx="3013165" cy="0"/>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11" name="直線單箭頭接點 10"/>
          <p:cNvCxnSpPr/>
          <p:nvPr/>
        </p:nvCxnSpPr>
        <p:spPr>
          <a:xfrm flipH="1">
            <a:off x="3126378" y="4101738"/>
            <a:ext cx="3013165" cy="13063"/>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sp>
        <p:nvSpPr>
          <p:cNvPr id="14" name="文字方塊 13"/>
          <p:cNvSpPr txBox="1"/>
          <p:nvPr/>
        </p:nvSpPr>
        <p:spPr>
          <a:xfrm>
            <a:off x="4119155" y="3195693"/>
            <a:ext cx="1476103" cy="369332"/>
          </a:xfrm>
          <a:prstGeom prst="rect">
            <a:avLst/>
          </a:prstGeom>
          <a:noFill/>
        </p:spPr>
        <p:txBody>
          <a:bodyPr wrap="square" rtlCol="0">
            <a:spAutoFit/>
          </a:bodyPr>
          <a:lstStyle/>
          <a:p>
            <a:r>
              <a:rPr lang="en-US" altLang="zh-TW" dirty="0"/>
              <a:t>Preset Rates</a:t>
            </a:r>
            <a:endParaRPr lang="zh-TW" altLang="en-US" dirty="0"/>
          </a:p>
        </p:txBody>
      </p:sp>
      <p:sp>
        <p:nvSpPr>
          <p:cNvPr id="15" name="文字方塊 14"/>
          <p:cNvSpPr txBox="1"/>
          <p:nvPr/>
        </p:nvSpPr>
        <p:spPr>
          <a:xfrm>
            <a:off x="3538591" y="4126226"/>
            <a:ext cx="2480872" cy="369332"/>
          </a:xfrm>
          <a:prstGeom prst="rect">
            <a:avLst/>
          </a:prstGeom>
          <a:noFill/>
        </p:spPr>
        <p:txBody>
          <a:bodyPr wrap="none" rtlCol="0">
            <a:spAutoFit/>
          </a:bodyPr>
          <a:lstStyle/>
          <a:p>
            <a:r>
              <a:rPr lang="en-US" altLang="zh-TW" dirty="0">
                <a:solidFill>
                  <a:srgbClr val="FF0000"/>
                </a:solidFill>
              </a:rPr>
              <a:t>Realized Longevity Rates</a:t>
            </a:r>
            <a:endParaRPr lang="zh-TW" altLang="en-US" dirty="0">
              <a:solidFill>
                <a:srgbClr val="FF0000"/>
              </a:solidFill>
            </a:endParaRPr>
          </a:p>
        </p:txBody>
      </p:sp>
      <p:sp>
        <p:nvSpPr>
          <p:cNvPr id="13" name="標題 1"/>
          <p:cNvSpPr>
            <a:spLocks noGrp="1"/>
          </p:cNvSpPr>
          <p:nvPr>
            <p:ph type="title"/>
          </p:nvPr>
        </p:nvSpPr>
        <p:spPr/>
        <p:txBody>
          <a:bodyPr/>
          <a:lstStyle/>
          <a:p>
            <a:r>
              <a:rPr lang="en-US" dirty="0"/>
              <a:t>Capital Market Longevity Swap</a:t>
            </a:r>
          </a:p>
        </p:txBody>
      </p:sp>
    </p:spTree>
    <p:extLst>
      <p:ext uri="{BB962C8B-B14F-4D97-AF65-F5344CB8AC3E}">
        <p14:creationId xmlns:p14="http://schemas.microsoft.com/office/powerpoint/2010/main" val="3135624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pPr>
              <a:buFont typeface="Wingdings" panose="05000000000000000000" pitchFamily="2" charset="2"/>
              <a:buChar char="§"/>
            </a:pPr>
            <a:r>
              <a:rPr lang="zh-TW" altLang="en-US" sz="2800" dirty="0"/>
              <a:t> </a:t>
            </a:r>
            <a:r>
              <a:rPr lang="en-US" altLang="zh-TW" sz="2800" dirty="0"/>
              <a:t>The world’s first capital market longevity swap was executed in July </a:t>
            </a:r>
            <a:r>
              <a:rPr lang="en-US" altLang="zh-TW" sz="2800" dirty="0">
                <a:solidFill>
                  <a:srgbClr val="FF0000"/>
                </a:solidFill>
              </a:rPr>
              <a:t>2008</a:t>
            </a:r>
            <a:r>
              <a:rPr lang="en-US" altLang="zh-TW" sz="2800" dirty="0"/>
              <a:t>. </a:t>
            </a:r>
            <a:r>
              <a:rPr lang="en-US" altLang="zh-TW" sz="2800" dirty="0">
                <a:solidFill>
                  <a:srgbClr val="FF0000"/>
                </a:solidFill>
              </a:rPr>
              <a:t>Canada Life </a:t>
            </a:r>
            <a:r>
              <a:rPr lang="en-US" altLang="zh-TW" sz="2800" dirty="0"/>
              <a:t>hedged ₤500 million of its UK-based annuity book with </a:t>
            </a:r>
            <a:r>
              <a:rPr lang="en-US" altLang="zh-TW" sz="2800" dirty="0">
                <a:solidFill>
                  <a:srgbClr val="FF0000"/>
                </a:solidFill>
              </a:rPr>
              <a:t>JP Morgan</a:t>
            </a:r>
            <a:r>
              <a:rPr lang="en-US" altLang="zh-TW" sz="2800" dirty="0"/>
              <a:t>. The longevity risk was transferred to investors, including hedge funds and insurance-linked securities fund.</a:t>
            </a:r>
          </a:p>
          <a:p>
            <a:pPr>
              <a:buFont typeface="Wingdings" panose="05000000000000000000" pitchFamily="2" charset="2"/>
              <a:buChar char="§"/>
            </a:pPr>
            <a:r>
              <a:rPr lang="zh-TW" altLang="en-US" sz="2800" dirty="0"/>
              <a:t> </a:t>
            </a:r>
            <a:r>
              <a:rPr lang="en-US" altLang="zh-TW" sz="2800" dirty="0"/>
              <a:t>More than </a:t>
            </a:r>
            <a:r>
              <a:rPr lang="en-US" altLang="zh-TW" sz="2800" dirty="0">
                <a:solidFill>
                  <a:srgbClr val="FF0000"/>
                </a:solidFill>
              </a:rPr>
              <a:t>131</a:t>
            </a:r>
            <a:r>
              <a:rPr lang="en-US" altLang="zh-TW" sz="2800" dirty="0"/>
              <a:t> transactions were declared since the first disclosure in 2008.</a:t>
            </a:r>
          </a:p>
          <a:p>
            <a:pPr>
              <a:buFont typeface="Wingdings" panose="05000000000000000000" pitchFamily="2" charset="2"/>
              <a:buChar char="§"/>
            </a:pPr>
            <a:r>
              <a:rPr lang="zh-TW" altLang="en-US" sz="2800" dirty="0"/>
              <a:t> </a:t>
            </a:r>
            <a:r>
              <a:rPr lang="en-US" altLang="zh-TW" sz="2800" dirty="0"/>
              <a:t>Hedging of longevity risk has become a concern in the life insurance industry</a:t>
            </a:r>
            <a:endParaRPr lang="zh-TW" altLang="en-US"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11</a:t>
            </a:fld>
            <a:endParaRPr lang="zh-TW" altLang="en-US"/>
          </a:p>
        </p:txBody>
      </p:sp>
      <p:sp>
        <p:nvSpPr>
          <p:cNvPr id="5" name="標題 1"/>
          <p:cNvSpPr>
            <a:spLocks noGrp="1"/>
          </p:cNvSpPr>
          <p:nvPr>
            <p:ph type="title"/>
          </p:nvPr>
        </p:nvSpPr>
        <p:spPr/>
        <p:txBody>
          <a:bodyPr/>
          <a:lstStyle/>
          <a:p>
            <a:r>
              <a:rPr lang="en-US" dirty="0"/>
              <a:t>Another Longevity Swap</a:t>
            </a:r>
          </a:p>
        </p:txBody>
      </p:sp>
    </p:spTree>
    <p:extLst>
      <p:ext uri="{BB962C8B-B14F-4D97-AF65-F5344CB8AC3E}">
        <p14:creationId xmlns:p14="http://schemas.microsoft.com/office/powerpoint/2010/main" val="3605925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16477" y="2152595"/>
            <a:ext cx="8956766" cy="4489753"/>
          </a:xfrm>
        </p:spPr>
        <p:txBody>
          <a:bodyPr>
            <a:normAutofit/>
          </a:bodyPr>
          <a:lstStyle/>
          <a:p>
            <a:r>
              <a:rPr lang="en-US" altLang="zh-TW" sz="2400" dirty="0"/>
              <a:t> </a:t>
            </a:r>
          </a:p>
          <a:p>
            <a:endParaRPr lang="en-US" altLang="zh-TW" sz="2400" dirty="0"/>
          </a:p>
          <a:p>
            <a:endParaRPr lang="en-US" altLang="zh-TW" sz="2400" dirty="0"/>
          </a:p>
          <a:p>
            <a:endParaRPr lang="en-US" altLang="zh-TW" sz="2400" dirty="0"/>
          </a:p>
          <a:p>
            <a:endParaRPr lang="en-US" altLang="zh-TW" sz="2400" dirty="0"/>
          </a:p>
          <a:p>
            <a:endParaRPr lang="en-US" altLang="zh-TW" sz="2400" dirty="0"/>
          </a:p>
          <a:p>
            <a:r>
              <a:rPr lang="en-US" altLang="zh-TW" sz="2400" dirty="0"/>
              <a:t>· Figure 3. shows the issuance of longevity swap has been </a:t>
            </a:r>
            <a:r>
              <a:rPr lang="en-US" altLang="zh-TW" sz="2400" dirty="0">
                <a:solidFill>
                  <a:srgbClr val="FF0000"/>
                </a:solidFill>
              </a:rPr>
              <a:t>increasing</a:t>
            </a:r>
            <a:r>
              <a:rPr lang="en-US" altLang="zh-TW" sz="2400" dirty="0"/>
              <a:t> and peaked in 2015. We could imply that the market of longevity swap is still growing. </a:t>
            </a:r>
          </a:p>
          <a:p>
            <a:endParaRPr lang="zh-TW" altLang="en-US" sz="24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12</a:t>
            </a:fld>
            <a:endParaRPr lang="zh-TW" altLang="en-US"/>
          </a:p>
        </p:txBody>
      </p:sp>
      <p:pic>
        <p:nvPicPr>
          <p:cNvPr id="5" name="圖片 4"/>
          <p:cNvPicPr/>
          <p:nvPr/>
        </p:nvPicPr>
        <p:blipFill>
          <a:blip r:embed="rId3">
            <a:extLst>
              <a:ext uri="{28A0092B-C50C-407E-A947-70E740481C1C}">
                <a14:useLocalDpi xmlns:a14="http://schemas.microsoft.com/office/drawing/2010/main" val="0"/>
              </a:ext>
            </a:extLst>
          </a:blip>
          <a:srcRect/>
          <a:stretch>
            <a:fillRect/>
          </a:stretch>
        </p:blipFill>
        <p:spPr bwMode="auto">
          <a:xfrm>
            <a:off x="2037896" y="1970032"/>
            <a:ext cx="5113927" cy="3105089"/>
          </a:xfrm>
          <a:prstGeom prst="rect">
            <a:avLst/>
          </a:prstGeom>
          <a:noFill/>
        </p:spPr>
      </p:pic>
      <p:sp>
        <p:nvSpPr>
          <p:cNvPr id="7" name="標題 1"/>
          <p:cNvSpPr>
            <a:spLocks noGrp="1"/>
          </p:cNvSpPr>
          <p:nvPr>
            <p:ph type="title"/>
          </p:nvPr>
        </p:nvSpPr>
        <p:spPr/>
        <p:txBody>
          <a:bodyPr/>
          <a:lstStyle/>
          <a:p>
            <a:r>
              <a:rPr lang="en-US" altLang="zh-TW" dirty="0"/>
              <a:t>Longevity Swaps</a:t>
            </a:r>
            <a:endParaRPr lang="zh-TW" altLang="en-US" dirty="0"/>
          </a:p>
        </p:txBody>
      </p:sp>
    </p:spTree>
    <p:extLst>
      <p:ext uri="{BB962C8B-B14F-4D97-AF65-F5344CB8AC3E}">
        <p14:creationId xmlns:p14="http://schemas.microsoft.com/office/powerpoint/2010/main" val="3446751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5"/>
          <p:cNvGraphicFramePr>
            <a:graphicFrameLocks noGrp="1"/>
          </p:cNvGraphicFramePr>
          <p:nvPr>
            <p:ph idx="1"/>
            <p:extLst>
              <p:ext uri="{D42A27DB-BD31-4B8C-83A1-F6EECF244321}">
                <p14:modId xmlns:p14="http://schemas.microsoft.com/office/powerpoint/2010/main" val="1966330951"/>
              </p:ext>
            </p:extLst>
          </p:nvPr>
        </p:nvGraphicFramePr>
        <p:xfrm>
          <a:off x="938380" y="1898298"/>
          <a:ext cx="7312960" cy="3981450"/>
        </p:xfrm>
        <a:graphic>
          <a:graphicData uri="http://schemas.openxmlformats.org/drawingml/2006/table">
            <a:tbl>
              <a:tblPr firstRow="1" firstCol="1" bandRow="1">
                <a:tableStyleId>{5C22544A-7EE6-4342-B048-85BDC9FD1C3A}</a:tableStyleId>
              </a:tblPr>
              <a:tblGrid>
                <a:gridCol w="1905757">
                  <a:extLst>
                    <a:ext uri="{9D8B030D-6E8A-4147-A177-3AD203B41FA5}">
                      <a16:colId xmlns:a16="http://schemas.microsoft.com/office/drawing/2014/main" val="836114961"/>
                    </a:ext>
                  </a:extLst>
                </a:gridCol>
                <a:gridCol w="2370862">
                  <a:extLst>
                    <a:ext uri="{9D8B030D-6E8A-4147-A177-3AD203B41FA5}">
                      <a16:colId xmlns:a16="http://schemas.microsoft.com/office/drawing/2014/main" val="4186340748"/>
                    </a:ext>
                  </a:extLst>
                </a:gridCol>
                <a:gridCol w="1629327">
                  <a:extLst>
                    <a:ext uri="{9D8B030D-6E8A-4147-A177-3AD203B41FA5}">
                      <a16:colId xmlns:a16="http://schemas.microsoft.com/office/drawing/2014/main" val="1914490788"/>
                    </a:ext>
                  </a:extLst>
                </a:gridCol>
                <a:gridCol w="814664">
                  <a:extLst>
                    <a:ext uri="{9D8B030D-6E8A-4147-A177-3AD203B41FA5}">
                      <a16:colId xmlns:a16="http://schemas.microsoft.com/office/drawing/2014/main" val="2615777984"/>
                    </a:ext>
                  </a:extLst>
                </a:gridCol>
                <a:gridCol w="592350">
                  <a:extLst>
                    <a:ext uri="{9D8B030D-6E8A-4147-A177-3AD203B41FA5}">
                      <a16:colId xmlns:a16="http://schemas.microsoft.com/office/drawing/2014/main" val="1634327669"/>
                    </a:ext>
                  </a:extLst>
                </a:gridCol>
              </a:tblGrid>
              <a:tr h="0">
                <a:tc>
                  <a:txBody>
                    <a:bodyPr/>
                    <a:lstStyle/>
                    <a:p>
                      <a:pPr algn="ctr">
                        <a:spcAft>
                          <a:spcPts val="0"/>
                        </a:spcAft>
                      </a:pPr>
                      <a:r>
                        <a:rPr lang="en-US" sz="1000" kern="0" dirty="0">
                          <a:effectLst/>
                        </a:rPr>
                        <a:t>Sponsor</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lgn="ctr">
                        <a:spcAft>
                          <a:spcPts val="0"/>
                        </a:spcAft>
                      </a:pPr>
                      <a:r>
                        <a:rPr lang="en-US" sz="1000" kern="0" dirty="0">
                          <a:effectLst/>
                        </a:rPr>
                        <a:t>Provider</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lgn="ctr">
                        <a:spcAft>
                          <a:spcPts val="0"/>
                        </a:spcAft>
                      </a:pPr>
                      <a:r>
                        <a:rPr lang="en-US" sz="1000" kern="0" dirty="0">
                          <a:effectLst/>
                        </a:rPr>
                        <a:t>Solution</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lgn="ctr">
                        <a:spcAft>
                          <a:spcPts val="0"/>
                        </a:spcAft>
                      </a:pPr>
                      <a:r>
                        <a:rPr lang="en-US" sz="1000" kern="0" dirty="0">
                          <a:effectLst/>
                        </a:rPr>
                        <a:t>Size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lgn="ctr">
                        <a:spcAft>
                          <a:spcPts val="0"/>
                        </a:spcAft>
                      </a:pPr>
                      <a:r>
                        <a:rPr lang="en-US" sz="1000" kern="0" dirty="0">
                          <a:effectLst/>
                        </a:rPr>
                        <a:t>Date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1051678831"/>
                  </a:ext>
                </a:extLst>
              </a:tr>
              <a:tr h="0">
                <a:tc>
                  <a:txBody>
                    <a:bodyPr/>
                    <a:lstStyle/>
                    <a:p>
                      <a:pPr>
                        <a:spcAft>
                          <a:spcPts val="0"/>
                        </a:spcAft>
                      </a:pPr>
                      <a:r>
                        <a:rPr lang="en-US" sz="1000" kern="0" dirty="0">
                          <a:effectLst/>
                        </a:rPr>
                        <a:t>Unnamed defined benefit pension scheme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Zurich / SCOR</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Longevity swap &amp; reinsurance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£300 million</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Jan 2017</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3294742175"/>
                  </a:ext>
                </a:extLst>
              </a:tr>
              <a:tr h="0">
                <a:tc>
                  <a:txBody>
                    <a:bodyPr/>
                    <a:lstStyle/>
                    <a:p>
                      <a:pPr>
                        <a:spcAft>
                          <a:spcPts val="0"/>
                        </a:spcAft>
                      </a:pPr>
                      <a:r>
                        <a:rPr lang="en-US" sz="1000" kern="0" dirty="0">
                          <a:effectLst/>
                        </a:rPr>
                        <a:t>Canadian Bank Note Company, Limited</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Canada Life Assurance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Longevity swap &amp; reinsurance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$35 million</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Nov 2016</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1216042927"/>
                  </a:ext>
                </a:extLst>
              </a:tr>
              <a:tr h="0">
                <a:tc>
                  <a:txBody>
                    <a:bodyPr/>
                    <a:lstStyle/>
                    <a:p>
                      <a:pPr>
                        <a:spcAft>
                          <a:spcPts val="0"/>
                        </a:spcAft>
                      </a:pPr>
                      <a:r>
                        <a:rPr lang="en-US" sz="1000" kern="0" dirty="0">
                          <a:effectLst/>
                        </a:rPr>
                        <a:t>AXA France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RGA Re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Longevity swap &amp; reinsurance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€1.3 billion</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Nov 2016</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1163192512"/>
                  </a:ext>
                </a:extLst>
              </a:tr>
              <a:tr h="0">
                <a:tc>
                  <a:txBody>
                    <a:bodyPr/>
                    <a:lstStyle/>
                    <a:p>
                      <a:pPr>
                        <a:spcAft>
                          <a:spcPts val="0"/>
                        </a:spcAft>
                      </a:pPr>
                      <a:r>
                        <a:rPr lang="en-US" sz="1000" kern="0" dirty="0">
                          <a:effectLst/>
                        </a:rPr>
                        <a:t>Unnamed defined benefit pension scheme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Zurich / Pacific Life Re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Longevity swap &amp; reinsurance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£50 million</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Oct 2016</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1864598109"/>
                  </a:ext>
                </a:extLst>
              </a:tr>
              <a:tr h="0">
                <a:tc>
                  <a:txBody>
                    <a:bodyPr/>
                    <a:lstStyle/>
                    <a:p>
                      <a:pPr>
                        <a:spcAft>
                          <a:spcPts val="0"/>
                        </a:spcAft>
                      </a:pPr>
                      <a:r>
                        <a:rPr lang="en-US" sz="1000" kern="0" dirty="0">
                          <a:effectLst/>
                        </a:rPr>
                        <a:t>Two Pirelli pension plans</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Zurich / Pacific Life Re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Longevity swap &amp; reinsurance</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£600 million</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effectLst/>
                        </a:rPr>
                        <a:t>Aug 2016</a:t>
                      </a:r>
                      <a:endParaRPr lang="en-US"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1113806058"/>
                  </a:ext>
                </a:extLst>
              </a:tr>
              <a:tr h="0">
                <a:tc>
                  <a:txBody>
                    <a:bodyPr/>
                    <a:lstStyle/>
                    <a:p>
                      <a:pPr>
                        <a:spcAft>
                          <a:spcPts val="0"/>
                        </a:spcAft>
                      </a:pPr>
                      <a:r>
                        <a:rPr lang="en-US" sz="1000" kern="0" dirty="0">
                          <a:solidFill>
                            <a:schemeClr val="bg1"/>
                          </a:solidFill>
                          <a:effectLst/>
                          <a:latin typeface="+mn-lt"/>
                          <a:ea typeface="新細明體" panose="02020500000000000000" pitchFamily="18" charset="-120"/>
                          <a:cs typeface="Arial" panose="020B0604020202020204" pitchFamily="34" charset="0"/>
                        </a:rPr>
                        <a:t>Astra Zeneca</a:t>
                      </a:r>
                      <a:endParaRPr lang="en-US" sz="1200" kern="100" dirty="0">
                        <a:solidFill>
                          <a:schemeClr val="bg1"/>
                        </a:solidFill>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Deutsche Bank / Abbey Life</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Pensioner bespoke longevity swap</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£2.5 billion</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Dec 2013</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1490496511"/>
                  </a:ext>
                </a:extLst>
              </a:tr>
              <a:tr h="0">
                <a:tc>
                  <a:txBody>
                    <a:bodyPr/>
                    <a:lstStyle/>
                    <a:p>
                      <a:pPr>
                        <a:spcAft>
                          <a:spcPts val="0"/>
                        </a:spcAft>
                      </a:pPr>
                      <a:r>
                        <a:rPr lang="en-US" sz="1000" kern="0" dirty="0">
                          <a:solidFill>
                            <a:schemeClr val="bg1"/>
                          </a:solidFill>
                          <a:effectLst/>
                          <a:latin typeface="+mn-lt"/>
                          <a:ea typeface="新細明體" panose="02020500000000000000" pitchFamily="18" charset="-120"/>
                          <a:cs typeface="Arial" panose="020B0604020202020204" pitchFamily="34" charset="0"/>
                        </a:rPr>
                        <a:t>Carillion</a:t>
                      </a:r>
                      <a:endParaRPr lang="en-US" sz="1200" kern="100" dirty="0">
                        <a:solidFill>
                          <a:schemeClr val="bg1"/>
                        </a:solidFill>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Deutsche Bank / Abbey Life</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Pensioner bespoke longevity swap</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£1 billion</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Dec 2013</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2994199153"/>
                  </a:ext>
                </a:extLst>
              </a:tr>
              <a:tr h="0">
                <a:tc>
                  <a:txBody>
                    <a:bodyPr/>
                    <a:lstStyle/>
                    <a:p>
                      <a:pPr>
                        <a:spcAft>
                          <a:spcPts val="0"/>
                        </a:spcAft>
                      </a:pPr>
                      <a:r>
                        <a:rPr lang="en-US" sz="1000" kern="0" dirty="0" err="1">
                          <a:solidFill>
                            <a:schemeClr val="bg1"/>
                          </a:solidFill>
                          <a:effectLst/>
                          <a:latin typeface="+mn-lt"/>
                          <a:ea typeface="新細明體" panose="02020500000000000000" pitchFamily="18" charset="-120"/>
                          <a:cs typeface="Arial" panose="020B0604020202020204" pitchFamily="34" charset="0"/>
                        </a:rPr>
                        <a:t>Aegon</a:t>
                      </a:r>
                      <a:endParaRPr lang="en-US" sz="1200" kern="100" dirty="0">
                        <a:solidFill>
                          <a:schemeClr val="bg1"/>
                        </a:solidFill>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err="1">
                          <a:solidFill>
                            <a:srgbClr val="000000"/>
                          </a:solidFill>
                          <a:effectLst/>
                          <a:latin typeface="+mn-lt"/>
                          <a:ea typeface="新細明體" panose="02020500000000000000" pitchFamily="18" charset="-120"/>
                          <a:cs typeface="Arial" panose="020B0604020202020204" pitchFamily="34" charset="0"/>
                        </a:rPr>
                        <a:t>Société</a:t>
                      </a:r>
                      <a:r>
                        <a:rPr lang="en-US" sz="1000" kern="0" dirty="0">
                          <a:solidFill>
                            <a:srgbClr val="000000"/>
                          </a:solidFill>
                          <a:effectLst/>
                          <a:latin typeface="+mn-lt"/>
                          <a:ea typeface="新細明體" panose="02020500000000000000" pitchFamily="18" charset="-120"/>
                          <a:cs typeface="Arial" panose="020B0604020202020204" pitchFamily="34" charset="0"/>
                        </a:rPr>
                        <a:t> </a:t>
                      </a:r>
                      <a:r>
                        <a:rPr lang="en-US" sz="1000" kern="0" dirty="0" err="1">
                          <a:solidFill>
                            <a:srgbClr val="000000"/>
                          </a:solidFill>
                          <a:effectLst/>
                          <a:latin typeface="+mn-lt"/>
                          <a:ea typeface="新細明體" panose="02020500000000000000" pitchFamily="18" charset="-120"/>
                          <a:cs typeface="Arial" panose="020B0604020202020204" pitchFamily="34" charset="0"/>
                        </a:rPr>
                        <a:t>Générale</a:t>
                      </a:r>
                      <a:r>
                        <a:rPr lang="en-US" sz="1000" kern="0" dirty="0">
                          <a:solidFill>
                            <a:srgbClr val="000000"/>
                          </a:solidFill>
                          <a:effectLst/>
                          <a:latin typeface="+mn-lt"/>
                          <a:ea typeface="新細明體" panose="02020500000000000000" pitchFamily="18" charset="-120"/>
                          <a:cs typeface="Arial" panose="020B0604020202020204" pitchFamily="34" charset="0"/>
                        </a:rPr>
                        <a:t> CIB / SCOR</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Longevity swap to capital market investors and reinsurers</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€1.4 billion</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Dec 2013</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2496664337"/>
                  </a:ext>
                </a:extLst>
              </a:tr>
              <a:tr h="0">
                <a:tc>
                  <a:txBody>
                    <a:bodyPr/>
                    <a:lstStyle/>
                    <a:p>
                      <a:pPr>
                        <a:spcAft>
                          <a:spcPts val="0"/>
                        </a:spcAft>
                      </a:pPr>
                      <a:r>
                        <a:rPr lang="en-US" sz="1000" kern="0" dirty="0">
                          <a:solidFill>
                            <a:schemeClr val="bg1"/>
                          </a:solidFill>
                          <a:effectLst/>
                          <a:latin typeface="+mn-lt"/>
                          <a:ea typeface="新細明體" panose="02020500000000000000" pitchFamily="18" charset="-120"/>
                          <a:cs typeface="Arial" panose="020B0604020202020204" pitchFamily="34" charset="0"/>
                        </a:rPr>
                        <a:t>BMW</a:t>
                      </a:r>
                      <a:endParaRPr lang="en-US" sz="1200" kern="100" dirty="0">
                        <a:solidFill>
                          <a:schemeClr val="bg1"/>
                        </a:solidFill>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Deutsche Bank / Abbey Life</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Pensioner bespoke longevity swap</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£3 billion</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Feb 2010</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3941180685"/>
                  </a:ext>
                </a:extLst>
              </a:tr>
              <a:tr h="0">
                <a:tc>
                  <a:txBody>
                    <a:bodyPr/>
                    <a:lstStyle/>
                    <a:p>
                      <a:pPr>
                        <a:spcAft>
                          <a:spcPts val="0"/>
                        </a:spcAft>
                      </a:pPr>
                      <a:r>
                        <a:rPr lang="en-US" sz="1000" kern="0" dirty="0">
                          <a:solidFill>
                            <a:schemeClr val="bg1"/>
                          </a:solidFill>
                          <a:effectLst/>
                          <a:latin typeface="+mn-lt"/>
                          <a:ea typeface="新細明體" panose="02020500000000000000" pitchFamily="18" charset="-120"/>
                          <a:cs typeface="Arial" panose="020B0604020202020204" pitchFamily="34" charset="0"/>
                        </a:rPr>
                        <a:t>Canada Life (UK arm)</a:t>
                      </a:r>
                      <a:endParaRPr lang="en-US" sz="1200" kern="100" dirty="0">
                        <a:solidFill>
                          <a:schemeClr val="bg1"/>
                        </a:solidFill>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a:solidFill>
                            <a:srgbClr val="000000"/>
                          </a:solidFill>
                          <a:effectLst/>
                          <a:latin typeface="+mn-lt"/>
                          <a:ea typeface="新細明體" panose="02020500000000000000" pitchFamily="18" charset="-120"/>
                          <a:cs typeface="Arial" panose="020B0604020202020204" pitchFamily="34" charset="0"/>
                        </a:rPr>
                        <a:t>JP Morgan</a:t>
                      </a:r>
                      <a:endParaRPr lang="en-US" sz="1200" kern="10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a:solidFill>
                            <a:srgbClr val="000000"/>
                          </a:solidFill>
                          <a:effectLst/>
                          <a:latin typeface="+mn-lt"/>
                          <a:ea typeface="新細明體" panose="02020500000000000000" pitchFamily="18" charset="-120"/>
                          <a:cs typeface="Arial" panose="020B0604020202020204" pitchFamily="34" charset="0"/>
                        </a:rPr>
                        <a:t>Pensioner bespoke longevity swap</a:t>
                      </a:r>
                      <a:endParaRPr lang="en-US" sz="1200" kern="10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£0.5 billion</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tc>
                  <a:txBody>
                    <a:bodyPr/>
                    <a:lstStyle/>
                    <a:p>
                      <a:pPr>
                        <a:spcAft>
                          <a:spcPts val="0"/>
                        </a:spcAft>
                      </a:pPr>
                      <a:r>
                        <a:rPr lang="en-US" sz="1000" kern="0" dirty="0">
                          <a:solidFill>
                            <a:srgbClr val="000000"/>
                          </a:solidFill>
                          <a:effectLst/>
                          <a:latin typeface="+mn-lt"/>
                          <a:ea typeface="新細明體" panose="02020500000000000000" pitchFamily="18" charset="-120"/>
                          <a:cs typeface="Arial" panose="020B0604020202020204" pitchFamily="34" charset="0"/>
                        </a:rPr>
                        <a:t>Sep 2008</a:t>
                      </a:r>
                      <a:endParaRPr lang="en-US" sz="1200" kern="100" dirty="0">
                        <a:effectLst/>
                        <a:latin typeface="+mn-lt"/>
                        <a:ea typeface="新細明體" panose="02020500000000000000" pitchFamily="18" charset="-120"/>
                        <a:cs typeface="Times New Roman" panose="02020603050405020304" pitchFamily="18" charset="0"/>
                      </a:endParaRPr>
                    </a:p>
                  </a:txBody>
                  <a:tcPr marL="66675" marR="66675" marT="28575" marB="28575" anchor="ctr"/>
                </a:tc>
                <a:extLst>
                  <a:ext uri="{0D108BD9-81ED-4DB2-BD59-A6C34878D82A}">
                    <a16:rowId xmlns:a16="http://schemas.microsoft.com/office/drawing/2014/main" val="2321452640"/>
                  </a:ext>
                </a:extLst>
              </a:tr>
            </a:tbl>
          </a:graphicData>
        </a:graphic>
      </p:graphicFrame>
      <p:sp>
        <p:nvSpPr>
          <p:cNvPr id="4" name="投影片編號版面配置區 3"/>
          <p:cNvSpPr>
            <a:spLocks noGrp="1"/>
          </p:cNvSpPr>
          <p:nvPr>
            <p:ph type="sldNum" sz="quarter" idx="12"/>
          </p:nvPr>
        </p:nvSpPr>
        <p:spPr/>
        <p:txBody>
          <a:bodyPr/>
          <a:lstStyle/>
          <a:p>
            <a:fld id="{283484B3-BA7B-49D9-B035-B5CFEB1AF915}" type="slidenum">
              <a:rPr lang="zh-TW" altLang="en-US" smtClean="0"/>
              <a:t>13</a:t>
            </a:fld>
            <a:endParaRPr lang="zh-TW" altLang="en-US"/>
          </a:p>
        </p:txBody>
      </p:sp>
      <p:sp>
        <p:nvSpPr>
          <p:cNvPr id="5" name="標題 1"/>
          <p:cNvSpPr>
            <a:spLocks noGrp="1"/>
          </p:cNvSpPr>
          <p:nvPr>
            <p:ph type="title"/>
          </p:nvPr>
        </p:nvSpPr>
        <p:spPr>
          <a:xfrm>
            <a:off x="822960" y="286605"/>
            <a:ext cx="7543800" cy="1031656"/>
          </a:xfrm>
        </p:spPr>
        <p:txBody>
          <a:bodyPr/>
          <a:lstStyle/>
          <a:p>
            <a:r>
              <a:rPr lang="en-US" altLang="zh-TW" dirty="0"/>
              <a:t>Some Recent Longevity Swaps</a:t>
            </a:r>
            <a:endParaRPr lang="zh-TW" altLang="en-US" dirty="0"/>
          </a:p>
        </p:txBody>
      </p:sp>
    </p:spTree>
    <p:extLst>
      <p:ext uri="{BB962C8B-B14F-4D97-AF65-F5344CB8AC3E}">
        <p14:creationId xmlns:p14="http://schemas.microsoft.com/office/powerpoint/2010/main" val="1338336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Literature Review</a:t>
            </a:r>
            <a:endParaRPr lang="zh-TW" altLang="en-US" dirty="0"/>
          </a:p>
        </p:txBody>
      </p:sp>
      <p:sp>
        <p:nvSpPr>
          <p:cNvPr id="3" name="內容版面配置區 2"/>
          <p:cNvSpPr>
            <a:spLocks noGrp="1"/>
          </p:cNvSpPr>
          <p:nvPr>
            <p:ph idx="1"/>
          </p:nvPr>
        </p:nvSpPr>
        <p:spPr/>
        <p:txBody>
          <a:bodyPr>
            <a:normAutofit fontScale="92500" lnSpcReduction="10000"/>
          </a:bodyPr>
          <a:lstStyle/>
          <a:p>
            <a:pPr>
              <a:buFont typeface="Wingdings" panose="05000000000000000000" pitchFamily="2" charset="2"/>
              <a:buChar char="§"/>
            </a:pPr>
            <a:r>
              <a:rPr lang="zh-TW" altLang="en-US" sz="2800" dirty="0"/>
              <a:t> </a:t>
            </a:r>
            <a:r>
              <a:rPr lang="en-US" altLang="zh-TW" sz="2800" dirty="0"/>
              <a:t>Dowd et al. (2006, JRI) investigates </a:t>
            </a:r>
            <a:r>
              <a:rPr lang="en-US" altLang="zh-TW" sz="2800" dirty="0">
                <a:solidFill>
                  <a:srgbClr val="FF0000"/>
                </a:solidFill>
              </a:rPr>
              <a:t>longevity swaps </a:t>
            </a:r>
            <a:r>
              <a:rPr lang="en-US" altLang="zh-TW" sz="2800" dirty="0"/>
              <a:t>in some detail, and suggests how their premiums and might be determined in </a:t>
            </a:r>
            <a:r>
              <a:rPr lang="en-US" altLang="zh-TW" sz="2800" dirty="0">
                <a:solidFill>
                  <a:srgbClr val="FF0000"/>
                </a:solidFill>
              </a:rPr>
              <a:t>an incomplete market</a:t>
            </a:r>
            <a:r>
              <a:rPr lang="en-US" altLang="zh-TW" sz="2800" dirty="0"/>
              <a:t>.</a:t>
            </a:r>
          </a:p>
          <a:p>
            <a:pPr>
              <a:buFont typeface="Wingdings" panose="05000000000000000000" pitchFamily="2" charset="2"/>
              <a:buChar char="§"/>
            </a:pPr>
            <a:r>
              <a:rPr lang="en-US" altLang="zh-TW" sz="2800" dirty="0"/>
              <a:t>Dawson et al. (2010, JRI) estimate the value of longevity derivatives following the framework of Dowd et al.</a:t>
            </a:r>
          </a:p>
          <a:p>
            <a:pPr>
              <a:buFont typeface="Wingdings" panose="05000000000000000000" pitchFamily="2" charset="2"/>
              <a:buChar char="§"/>
            </a:pPr>
            <a:r>
              <a:rPr lang="en-US" altLang="zh-TW" sz="2800" dirty="0"/>
              <a:t> Cairns et al. (2014, QF) argue that the correlation between the value of liabilities and the value of hedging instrument makes good proxy as a measure of hedge effectiveness.</a:t>
            </a:r>
          </a:p>
          <a:p>
            <a:pPr>
              <a:buFont typeface="Wingdings" panose="05000000000000000000" pitchFamily="2" charset="2"/>
              <a:buChar char="§"/>
            </a:pPr>
            <a:endParaRPr lang="en-US" altLang="zh-TW"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14</a:t>
            </a:fld>
            <a:endParaRPr lang="zh-TW" altLang="en-US"/>
          </a:p>
        </p:txBody>
      </p:sp>
    </p:spTree>
    <p:extLst>
      <p:ext uri="{BB962C8B-B14F-4D97-AF65-F5344CB8AC3E}">
        <p14:creationId xmlns:p14="http://schemas.microsoft.com/office/powerpoint/2010/main" val="2851217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22960" y="286605"/>
            <a:ext cx="7543800" cy="968438"/>
          </a:xfrm>
        </p:spPr>
        <p:txBody>
          <a:bodyPr/>
          <a:lstStyle/>
          <a:p>
            <a:r>
              <a:rPr lang="en-US" altLang="zh-TW" dirty="0"/>
              <a:t>Literature Review</a:t>
            </a:r>
            <a:endParaRPr lang="zh-TW" altLang="en-US" dirty="0"/>
          </a:p>
        </p:txBody>
      </p:sp>
      <p:sp>
        <p:nvSpPr>
          <p:cNvPr id="3" name="內容版面配置區 2"/>
          <p:cNvSpPr>
            <a:spLocks noGrp="1"/>
          </p:cNvSpPr>
          <p:nvPr>
            <p:ph idx="1"/>
          </p:nvPr>
        </p:nvSpPr>
        <p:spPr>
          <a:xfrm>
            <a:off x="822959" y="1733107"/>
            <a:ext cx="7991432" cy="4316819"/>
          </a:xfrm>
        </p:spPr>
        <p:txBody>
          <a:bodyPr>
            <a:normAutofit fontScale="92500" lnSpcReduction="20000"/>
          </a:bodyPr>
          <a:lstStyle/>
          <a:p>
            <a:pPr>
              <a:buFont typeface="Wingdings" panose="05000000000000000000" pitchFamily="2" charset="2"/>
              <a:buChar char="§"/>
            </a:pPr>
            <a:r>
              <a:rPr lang="en-US" altLang="zh-TW" sz="2800" dirty="0"/>
              <a:t> </a:t>
            </a:r>
            <a:r>
              <a:rPr lang="en-US" altLang="zh-TW" sz="2800" dirty="0" err="1"/>
              <a:t>Biffis</a:t>
            </a:r>
            <a:r>
              <a:rPr lang="en-US" altLang="zh-TW" sz="2800" dirty="0"/>
              <a:t> et al. (2016, JRI) provide a framework to quantify the trade-off between the exposure to counterparty risk in longevity swaps and the cost of credit enhancement strategies such as collateralization. They provide several numerical examples showing how different </a:t>
            </a:r>
            <a:r>
              <a:rPr lang="en-US" altLang="zh-TW" sz="2800" dirty="0">
                <a:solidFill>
                  <a:srgbClr val="FF0000"/>
                </a:solidFill>
              </a:rPr>
              <a:t>collateralization rules</a:t>
            </a:r>
            <a:r>
              <a:rPr lang="en-US" altLang="zh-TW" sz="2800" dirty="0"/>
              <a:t> shape longevity swap rates</a:t>
            </a:r>
          </a:p>
          <a:p>
            <a:pPr>
              <a:buFont typeface="Wingdings" panose="05000000000000000000" pitchFamily="2" charset="2"/>
              <a:buChar char="§"/>
            </a:pPr>
            <a:r>
              <a:rPr lang="en-US" altLang="zh-TW" sz="2800" dirty="0"/>
              <a:t>The literature uses </a:t>
            </a:r>
            <a:r>
              <a:rPr lang="en-US" altLang="zh-TW" sz="2800" dirty="0">
                <a:solidFill>
                  <a:srgbClr val="FF0000"/>
                </a:solidFill>
              </a:rPr>
              <a:t>a reduced-form approach </a:t>
            </a:r>
            <a:r>
              <a:rPr lang="en-US" altLang="zh-TW" sz="2800" dirty="0"/>
              <a:t>in which the </a:t>
            </a:r>
            <a:r>
              <a:rPr lang="en-US" altLang="zh-TW" sz="2800" dirty="0">
                <a:solidFill>
                  <a:srgbClr val="FF0000"/>
                </a:solidFill>
              </a:rPr>
              <a:t>counterparty default risk is assumed to be determined exogenously.</a:t>
            </a:r>
          </a:p>
          <a:p>
            <a:pPr>
              <a:buFont typeface="Wingdings" panose="05000000000000000000" pitchFamily="2" charset="2"/>
              <a:buChar char="§"/>
            </a:pPr>
            <a:r>
              <a:rPr lang="en-US" altLang="zh-TW" sz="2800" dirty="0"/>
              <a:t>We develop a Merton-type structural model that can explicitly take into account of </a:t>
            </a:r>
            <a:r>
              <a:rPr lang="en-US" altLang="zh-TW" sz="2800" dirty="0">
                <a:solidFill>
                  <a:srgbClr val="FF0000"/>
                </a:solidFill>
              </a:rPr>
              <a:t>stochastic mortality and interest rate</a:t>
            </a:r>
            <a:r>
              <a:rPr lang="en-US" altLang="zh-TW" sz="2800" dirty="0"/>
              <a:t>, and the </a:t>
            </a:r>
            <a:r>
              <a:rPr lang="en-US" altLang="zh-TW" sz="2800" dirty="0">
                <a:solidFill>
                  <a:srgbClr val="FF0000"/>
                </a:solidFill>
              </a:rPr>
              <a:t>counterparty default risk is endogenously determined.</a:t>
            </a:r>
          </a:p>
          <a:p>
            <a:pPr>
              <a:buFont typeface="Wingdings" panose="05000000000000000000" pitchFamily="2" charset="2"/>
              <a:buChar char="§"/>
            </a:pPr>
            <a:endParaRPr lang="zh-TW" altLang="en-US"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15</a:t>
            </a:fld>
            <a:endParaRPr lang="zh-TW" altLang="en-US"/>
          </a:p>
        </p:txBody>
      </p:sp>
    </p:spTree>
    <p:extLst>
      <p:ext uri="{BB962C8B-B14F-4D97-AF65-F5344CB8AC3E}">
        <p14:creationId xmlns:p14="http://schemas.microsoft.com/office/powerpoint/2010/main" val="2001913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Longevity Swap Valuation</a:t>
            </a:r>
          </a:p>
        </p:txBody>
      </p:sp>
      <p:sp>
        <p:nvSpPr>
          <p:cNvPr id="3" name="內容版面配置區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r>
              <a:rPr lang="en-US" dirty="0"/>
              <a:t>H(t) is predetermined, expected longevity rates</a:t>
            </a:r>
          </a:p>
          <a:p>
            <a:r>
              <a:rPr lang="el-GR" dirty="0"/>
              <a:t>π</a:t>
            </a:r>
            <a:r>
              <a:rPr lang="en-US" dirty="0"/>
              <a:t> is the spread or risk premium.</a:t>
            </a:r>
          </a:p>
          <a:p>
            <a:r>
              <a:rPr lang="en-US" dirty="0"/>
              <a:t>S(t) is the actual experienced longevity rate of the life insurer</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16</a:t>
            </a:fld>
            <a:endParaRPr lang="zh-TW" altLang="en-US"/>
          </a:p>
        </p:txBody>
      </p:sp>
      <p:grpSp>
        <p:nvGrpSpPr>
          <p:cNvPr id="12" name="群組 11"/>
          <p:cNvGrpSpPr/>
          <p:nvPr/>
        </p:nvGrpSpPr>
        <p:grpSpPr>
          <a:xfrm>
            <a:off x="1022983" y="2557549"/>
            <a:ext cx="7143751" cy="1202301"/>
            <a:chOff x="1022983" y="2557549"/>
            <a:chExt cx="7143751" cy="1202301"/>
          </a:xfrm>
        </p:grpSpPr>
        <p:sp>
          <p:nvSpPr>
            <p:cNvPr id="5" name="文字方塊 4"/>
            <p:cNvSpPr txBox="1"/>
            <p:nvPr/>
          </p:nvSpPr>
          <p:spPr>
            <a:xfrm>
              <a:off x="1022983" y="2742217"/>
              <a:ext cx="2078627"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TW" sz="2400" dirty="0"/>
                <a:t>Life </a:t>
              </a:r>
              <a:br>
                <a:rPr lang="en-US" altLang="zh-TW" sz="2400" dirty="0"/>
              </a:br>
              <a:r>
                <a:rPr lang="en-US" altLang="zh-TW" sz="2400" dirty="0"/>
                <a:t>Insurer</a:t>
              </a:r>
              <a:endParaRPr lang="zh-TW" altLang="en-US" sz="2400" dirty="0"/>
            </a:p>
          </p:txBody>
        </p:sp>
        <p:sp>
          <p:nvSpPr>
            <p:cNvPr id="6" name="文字方塊 5"/>
            <p:cNvSpPr txBox="1"/>
            <p:nvPr/>
          </p:nvSpPr>
          <p:spPr>
            <a:xfrm>
              <a:off x="6114776" y="2742217"/>
              <a:ext cx="2051958"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TW" sz="2400" dirty="0"/>
                <a:t>Investment</a:t>
              </a:r>
              <a:br>
                <a:rPr lang="en-US" altLang="zh-TW" sz="2400" dirty="0"/>
              </a:br>
              <a:r>
                <a:rPr lang="en-US" altLang="zh-TW" sz="2400" dirty="0"/>
                <a:t>Bank</a:t>
              </a:r>
              <a:endParaRPr lang="zh-TW" altLang="en-US" sz="2400" dirty="0"/>
            </a:p>
          </p:txBody>
        </p:sp>
        <p:cxnSp>
          <p:nvCxnSpPr>
            <p:cNvPr id="7" name="直線單箭頭接點 6"/>
            <p:cNvCxnSpPr/>
            <p:nvPr/>
          </p:nvCxnSpPr>
          <p:spPr>
            <a:xfrm>
              <a:off x="3101610" y="3018367"/>
              <a:ext cx="3013165" cy="0"/>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8" name="直線單箭頭接點 7"/>
            <p:cNvCxnSpPr/>
            <p:nvPr/>
          </p:nvCxnSpPr>
          <p:spPr>
            <a:xfrm flipH="1">
              <a:off x="3101610" y="3269082"/>
              <a:ext cx="3013165" cy="13063"/>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sp>
          <p:nvSpPr>
            <p:cNvPr id="9" name="文字方塊 8"/>
            <p:cNvSpPr txBox="1"/>
            <p:nvPr/>
          </p:nvSpPr>
          <p:spPr>
            <a:xfrm>
              <a:off x="4094389" y="2557549"/>
              <a:ext cx="1476103" cy="369332"/>
            </a:xfrm>
            <a:prstGeom prst="rect">
              <a:avLst/>
            </a:prstGeom>
            <a:noFill/>
          </p:spPr>
          <p:txBody>
            <a:bodyPr wrap="square" rtlCol="0">
              <a:spAutoFit/>
            </a:bodyPr>
            <a:lstStyle/>
            <a:p>
              <a:r>
                <a:rPr lang="en-US" altLang="zh-TW" dirty="0"/>
                <a:t>(1+</a:t>
              </a:r>
              <a:r>
                <a:rPr lang="el-GR" altLang="zh-TW" dirty="0"/>
                <a:t>π</a:t>
              </a:r>
              <a:r>
                <a:rPr lang="en-US" altLang="zh-TW" dirty="0"/>
                <a:t>)H(t)</a:t>
              </a:r>
              <a:endParaRPr lang="zh-TW" altLang="en-US" dirty="0"/>
            </a:p>
          </p:txBody>
        </p:sp>
        <p:sp>
          <p:nvSpPr>
            <p:cNvPr id="10" name="文字方塊 9"/>
            <p:cNvSpPr txBox="1"/>
            <p:nvPr/>
          </p:nvSpPr>
          <p:spPr>
            <a:xfrm>
              <a:off x="4323967" y="3390518"/>
              <a:ext cx="508473" cy="369332"/>
            </a:xfrm>
            <a:prstGeom prst="rect">
              <a:avLst/>
            </a:prstGeom>
            <a:noFill/>
          </p:spPr>
          <p:txBody>
            <a:bodyPr wrap="none" rtlCol="0">
              <a:spAutoFit/>
            </a:bodyPr>
            <a:lstStyle/>
            <a:p>
              <a:r>
                <a:rPr lang="en-US" altLang="zh-TW" dirty="0"/>
                <a:t>S(t)</a:t>
              </a:r>
              <a:endParaRPr lang="zh-TW" altLang="en-US" dirty="0"/>
            </a:p>
          </p:txBody>
        </p:sp>
      </p:grpSp>
    </p:spTree>
    <p:extLst>
      <p:ext uri="{BB962C8B-B14F-4D97-AF65-F5344CB8AC3E}">
        <p14:creationId xmlns:p14="http://schemas.microsoft.com/office/powerpoint/2010/main" val="4281086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Lee-Carter Mortality Model</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77500" lnSpcReduction="20000"/>
              </a:bodyPr>
              <a:lstStyle/>
              <a:p>
                <a:endParaRPr lang="en-US" dirty="0"/>
              </a:p>
              <a:p>
                <a:endParaRPr lang="en-US" dirty="0"/>
              </a:p>
              <a:p>
                <a:endParaRPr lang="en-US" dirty="0"/>
              </a:p>
              <a:p>
                <a:endParaRPr lang="en-US" dirty="0"/>
              </a:p>
              <a:p>
                <a:endParaRPr lang="en-US" dirty="0"/>
              </a:p>
              <a:p>
                <a:r>
                  <a:rPr lang="en-US" dirty="0">
                    <a:latin typeface="Cambria Math" panose="02040503050406030204" pitchFamily="18" charset="0"/>
                    <a:ea typeface="Cambria Math" panose="02040503050406030204" pitchFamily="18" charset="0"/>
                  </a:rPr>
                  <a:t>X : age group</a:t>
                </a:r>
              </a:p>
              <a:p>
                <a:r>
                  <a:rPr lang="en-US" dirty="0">
                    <a:latin typeface="Cambria Math" panose="02040503050406030204" pitchFamily="18" charset="0"/>
                    <a:ea typeface="Cambria Math" panose="02040503050406030204" pitchFamily="18" charset="0"/>
                  </a:rPr>
                  <a:t>t  : year</a:t>
                </a:r>
              </a:p>
              <a:p>
                <a:pPr marL="0" indent="0">
                  <a:buNone/>
                </a:pPr>
                <a:r>
                  <a:rPr lang="en-US" sz="2400" dirty="0">
                    <a:latin typeface="Cambria Math" panose="02040503050406030204" pitchFamily="18" charset="0"/>
                    <a:ea typeface="Cambria Math" panose="02040503050406030204" pitchFamily="18" charset="0"/>
                  </a:rPr>
                  <a:t>where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𝑚</m:t>
                        </m:r>
                      </m:e>
                      <m:sub>
                        <m:r>
                          <a:rPr lang="en-US" altLang="zh-TW" sz="2400" i="1">
                            <a:latin typeface="Cambria Math" panose="02040503050406030204" pitchFamily="18" charset="0"/>
                          </a:rPr>
                          <m:t>𝑥</m:t>
                        </m:r>
                        <m:r>
                          <a:rPr lang="en-US" altLang="zh-TW" sz="2400" i="1">
                            <a:latin typeface="Cambria Math" panose="02040503050406030204" pitchFamily="18" charset="0"/>
                          </a:rPr>
                          <m:t>,</m:t>
                        </m:r>
                        <m:r>
                          <a:rPr lang="en-US" altLang="zh-TW" sz="2400" i="1">
                            <a:latin typeface="Cambria Math" panose="02040503050406030204" pitchFamily="18" charset="0"/>
                          </a:rPr>
                          <m:t>𝑡</m:t>
                        </m:r>
                      </m:sub>
                    </m:sSub>
                  </m:oMath>
                </a14:m>
                <a:r>
                  <a:rPr lang="en-US" sz="2400" dirty="0">
                    <a:latin typeface="Cambria Math" panose="02040503050406030204" pitchFamily="18" charset="0"/>
                    <a:ea typeface="Cambria Math" panose="02040503050406030204" pitchFamily="18" charset="0"/>
                  </a:rPr>
                  <a:t> is the central death rate for age x at time t. </a:t>
                </a:r>
              </a:p>
              <a:p>
                <a:pPr marL="0" indent="0">
                  <a:buNone/>
                </a:pP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𝑎</m:t>
                        </m:r>
                      </m:e>
                      <m:sub>
                        <m:r>
                          <a:rPr lang="en-US" altLang="zh-TW" sz="2400" i="1">
                            <a:latin typeface="Cambria Math" panose="02040503050406030204" pitchFamily="18" charset="0"/>
                          </a:rPr>
                          <m:t>𝑥</m:t>
                        </m:r>
                      </m:sub>
                    </m:sSub>
                  </m:oMath>
                </a14:m>
                <a:r>
                  <a:rPr lang="en-US" sz="2400" dirty="0">
                    <a:latin typeface="Cambria Math" panose="02040503050406030204" pitchFamily="18" charset="0"/>
                    <a:ea typeface="Cambria Math" panose="02040503050406030204" pitchFamily="18" charset="0"/>
                  </a:rPr>
                  <a:t> denotes the average pattern of the mortality of the insured with age x.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𝑘</m:t>
                        </m:r>
                      </m:e>
                      <m:sub>
                        <m:r>
                          <a:rPr lang="en-US" altLang="zh-TW" sz="2400" i="1">
                            <a:latin typeface="Cambria Math" panose="02040503050406030204" pitchFamily="18" charset="0"/>
                          </a:rPr>
                          <m:t>𝑡</m:t>
                        </m:r>
                      </m:sub>
                    </m:sSub>
                  </m:oMath>
                </a14:m>
                <a:r>
                  <a:rPr lang="en-US" sz="2400" dirty="0">
                    <a:latin typeface="Cambria Math" panose="02040503050406030204" pitchFamily="18" charset="0"/>
                    <a:ea typeface="Cambria Math" panose="02040503050406030204" pitchFamily="18" charset="0"/>
                  </a:rPr>
                  <a:t> denotes a general level of mortality. </a:t>
                </a:r>
              </a:p>
              <a:p>
                <a:pPr marL="0" indent="0">
                  <a:buNone/>
                </a:pPr>
                <a:r>
                  <a:rPr lang="en-US" sz="2400" dirty="0">
                    <a:latin typeface="Cambria Math" panose="02040503050406030204" pitchFamily="18" charset="0"/>
                    <a:ea typeface="Cambria Math" panose="02040503050406030204" pitchFamily="18" charset="0"/>
                  </a:rPr>
                  <a:t> </a:t>
                </a:r>
                <a14:m>
                  <m:oMath xmlns:m="http://schemas.openxmlformats.org/officeDocument/2006/math">
                    <m:sSub>
                      <m:sSubPr>
                        <m:ctrlPr>
                          <a:rPr lang="zh-TW" altLang="zh-TW" sz="2400" i="1" smtClean="0">
                            <a:latin typeface="Cambria Math" panose="02040503050406030204" pitchFamily="18" charset="0"/>
                          </a:rPr>
                        </m:ctrlPr>
                      </m:sSubPr>
                      <m:e>
                        <m:r>
                          <a:rPr lang="en-US" altLang="zh-TW" sz="2400" i="1">
                            <a:latin typeface="Cambria Math" panose="02040503050406030204" pitchFamily="18" charset="0"/>
                          </a:rPr>
                          <m:t>𝛽</m:t>
                        </m:r>
                      </m:e>
                      <m:sub>
                        <m:r>
                          <a:rPr lang="en-US" altLang="zh-TW" sz="2400" i="1">
                            <a:latin typeface="Cambria Math" panose="02040503050406030204" pitchFamily="18" charset="0"/>
                          </a:rPr>
                          <m:t>𝑥</m:t>
                        </m:r>
                      </m:sub>
                    </m:sSub>
                  </m:oMath>
                </a14:m>
                <a:r>
                  <a:rPr lang="en-US" sz="2400" dirty="0">
                    <a:latin typeface="Cambria Math" panose="02040503050406030204" pitchFamily="18" charset="0"/>
                    <a:ea typeface="Cambria Math" panose="02040503050406030204" pitchFamily="18" charset="0"/>
                  </a:rPr>
                  <a:t>denotes the relative sensitivity of the central death rates to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𝑘</m:t>
                        </m:r>
                      </m:e>
                      <m:sub>
                        <m:r>
                          <a:rPr lang="en-US" altLang="zh-TW" sz="2400" i="1">
                            <a:latin typeface="Cambria Math" panose="02040503050406030204" pitchFamily="18" charset="0"/>
                          </a:rPr>
                          <m:t>𝑡</m:t>
                        </m:r>
                      </m:sub>
                    </m:sSub>
                  </m:oMath>
                </a14:m>
                <a:r>
                  <a:rPr lang="en-US" sz="2400" dirty="0">
                    <a:latin typeface="Cambria Math" panose="02040503050406030204" pitchFamily="18" charset="0"/>
                    <a:ea typeface="Cambria Math" panose="02040503050406030204" pitchFamily="18" charset="0"/>
                  </a:rPr>
                  <a:t> of the insured with age x.</a:t>
                </a:r>
              </a:p>
              <a:p>
                <a:endParaRPr 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939" r="-1292"/>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283484B3-BA7B-49D9-B035-B5CFEB1AF915}" type="slidenum">
              <a:rPr lang="zh-TW" altLang="en-US" smtClean="0"/>
              <a:t>17</a:t>
            </a:fld>
            <a:endParaRPr lang="zh-TW" altLang="en-US"/>
          </a:p>
        </p:txBody>
      </p:sp>
      <mc:AlternateContent xmlns:mc="http://schemas.openxmlformats.org/markup-compatibility/2006" xmlns:a14="http://schemas.microsoft.com/office/drawing/2010/main">
        <mc:Choice Requires="a14">
          <p:sp>
            <p:nvSpPr>
              <p:cNvPr id="5" name="文字方塊 4"/>
              <p:cNvSpPr txBox="1"/>
              <p:nvPr/>
            </p:nvSpPr>
            <p:spPr>
              <a:xfrm>
                <a:off x="2236977" y="2396489"/>
                <a:ext cx="4715764" cy="44980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US" sz="2800" i="1" smtClean="0">
                              <a:latin typeface="Cambria Math" panose="02040503050406030204" pitchFamily="18" charset="0"/>
                            </a:rPr>
                          </m:ctrlPr>
                        </m:funcPr>
                        <m:fName>
                          <m:r>
                            <m:rPr>
                              <m:sty m:val="p"/>
                            </m:rPr>
                            <a:rPr lang="en-US" sz="2800" i="0" smtClean="0">
                              <a:latin typeface="Cambria Math" panose="02040503050406030204" pitchFamily="18" charset="0"/>
                            </a:rPr>
                            <m:t>ln</m:t>
                          </m:r>
                        </m:fName>
                        <m:e>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𝑚</m:t>
                              </m:r>
                            </m:e>
                            <m:sub>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𝑡</m:t>
                              </m:r>
                            </m:sub>
                          </m:sSub>
                        </m:e>
                      </m:func>
                      <m:r>
                        <a:rPr lang="en-US" sz="2800" i="1" smtClean="0">
                          <a:latin typeface="Cambria Math" panose="02040503050406030204" pitchFamily="18" charset="0"/>
                        </a:rPr>
                        <m:t>=</m:t>
                      </m:r>
                      <m:r>
                        <a:rPr lang="en-US" sz="2800" b="0" i="1" smtClean="0">
                          <a:latin typeface="Cambria Math" panose="02040503050406030204" pitchFamily="18" charset="0"/>
                        </a:rPr>
                        <m:t> </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𝑎</m:t>
                          </m:r>
                        </m:e>
                        <m:sub>
                          <m:r>
                            <a:rPr lang="en-US" sz="2800" b="0" i="1" smtClean="0">
                              <a:latin typeface="Cambria Math" panose="02040503050406030204" pitchFamily="18" charset="0"/>
                            </a:rPr>
                            <m:t>𝑥</m:t>
                          </m:r>
                        </m:sub>
                      </m:sSub>
                      <m:r>
                        <a:rPr lang="en-US" sz="2800" b="0"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𝛽</m:t>
                          </m:r>
                        </m:e>
                        <m:sub>
                          <m:r>
                            <a:rPr lang="en-US" altLang="zh-TW" i="1">
                              <a:latin typeface="Cambria Math" panose="02040503050406030204" pitchFamily="18" charset="0"/>
                            </a:rPr>
                            <m:t>𝑥</m:t>
                          </m:r>
                        </m:sub>
                      </m:s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𝑘</m:t>
                          </m:r>
                        </m:e>
                        <m:sub>
                          <m:r>
                            <a:rPr lang="en-US" sz="2800" b="0" i="1" smtClean="0">
                              <a:latin typeface="Cambria Math" panose="02040503050406030204" pitchFamily="18" charset="0"/>
                            </a:rPr>
                            <m:t>𝑡</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𝜀</m:t>
                          </m:r>
                        </m:e>
                        <m:sub>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𝑡</m:t>
                          </m:r>
                        </m:sub>
                      </m:sSub>
                    </m:oMath>
                  </m:oMathPara>
                </a14:m>
                <a:endParaRPr lang="en-US" sz="2800"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2236977" y="2396489"/>
                <a:ext cx="4715764" cy="449803"/>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p:cNvSpPr txBox="1"/>
              <p:nvPr/>
            </p:nvSpPr>
            <p:spPr>
              <a:xfrm>
                <a:off x="2151252" y="3407611"/>
                <a:ext cx="4715764" cy="46743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𝑚</m:t>
                          </m:r>
                        </m:e>
                        <m:sub>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𝑡</m:t>
                          </m:r>
                        </m:sub>
                      </m:sSub>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𝑒</m:t>
                          </m:r>
                        </m:e>
                        <m:sup>
                          <m:sSub>
                            <m:sSubPr>
                              <m:ctrlPr>
                                <a:rPr lang="en-US" sz="2800" i="1">
                                  <a:latin typeface="Cambria Math" panose="02040503050406030204" pitchFamily="18" charset="0"/>
                                </a:rPr>
                              </m:ctrlPr>
                            </m:sSubPr>
                            <m:e>
                              <m:r>
                                <a:rPr lang="en-US" sz="2800" i="1">
                                  <a:latin typeface="Cambria Math" panose="02040503050406030204" pitchFamily="18" charset="0"/>
                                </a:rPr>
                                <m:t>𝑎</m:t>
                              </m:r>
                            </m:e>
                            <m:sub>
                              <m:r>
                                <a:rPr lang="en-US" sz="2800" i="1">
                                  <a:latin typeface="Cambria Math" panose="02040503050406030204" pitchFamily="18" charset="0"/>
                                </a:rPr>
                                <m:t>𝑥</m:t>
                              </m:r>
                            </m:sub>
                          </m:sSub>
                          <m:r>
                            <a:rPr lang="en-US" sz="2800" i="1">
                              <a:latin typeface="Cambria Math" panose="02040503050406030204" pitchFamily="18" charset="0"/>
                            </a:rPr>
                            <m:t>+</m:t>
                          </m:r>
                          <m:sSub>
                            <m:sSubPr>
                              <m:ctrlPr>
                                <a:rPr lang="zh-TW" altLang="en-US" i="1">
                                  <a:latin typeface="Cambria Math" panose="02040503050406030204" pitchFamily="18" charset="0"/>
                                </a:rPr>
                              </m:ctrlPr>
                            </m:sSubPr>
                            <m:e>
                              <m:r>
                                <a:rPr lang="en-US" altLang="zh-TW" i="1">
                                  <a:latin typeface="Cambria Math" panose="02040503050406030204" pitchFamily="18" charset="0"/>
                                </a:rPr>
                                <m:t>𝛽</m:t>
                              </m:r>
                            </m:e>
                            <m:sub>
                              <m:r>
                                <a:rPr lang="en-US" altLang="zh-TW" i="1">
                                  <a:latin typeface="Cambria Math" panose="02040503050406030204" pitchFamily="18" charset="0"/>
                                </a:rPr>
                                <m:t>𝑥</m:t>
                              </m:r>
                            </m:sub>
                          </m:sSub>
                          <m:sSub>
                            <m:sSubPr>
                              <m:ctrlPr>
                                <a:rPr lang="en-US" sz="2800" i="1">
                                  <a:latin typeface="Cambria Math" panose="02040503050406030204" pitchFamily="18" charset="0"/>
                                </a:rPr>
                              </m:ctrlPr>
                            </m:sSubPr>
                            <m:e>
                              <m:r>
                                <a:rPr lang="en-US" sz="2800" i="1">
                                  <a:latin typeface="Cambria Math" panose="02040503050406030204" pitchFamily="18" charset="0"/>
                                </a:rPr>
                                <m:t>𝑘</m:t>
                              </m:r>
                            </m:e>
                            <m:sub>
                              <m:r>
                                <a:rPr lang="en-US" sz="2800" i="1">
                                  <a:latin typeface="Cambria Math" panose="02040503050406030204" pitchFamily="18" charset="0"/>
                                </a:rPr>
                                <m:t>𝑡</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𝜀</m:t>
                              </m:r>
                            </m:e>
                            <m:sub>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𝑡</m:t>
                              </m:r>
                            </m:sub>
                          </m:sSub>
                        </m:sup>
                      </m:sSup>
                    </m:oMath>
                  </m:oMathPara>
                </a14:m>
                <a:endParaRPr lang="en-US" sz="2800" dirty="0"/>
              </a:p>
            </p:txBody>
          </p:sp>
        </mc:Choice>
        <mc:Fallback xmlns="">
          <p:sp>
            <p:nvSpPr>
              <p:cNvPr id="7" name="文字方塊 6"/>
              <p:cNvSpPr txBox="1">
                <a:spLocks noRot="1" noChangeAspect="1" noMove="1" noResize="1" noEditPoints="1" noAdjustHandles="1" noChangeArrowheads="1" noChangeShapeType="1" noTextEdit="1"/>
              </p:cNvSpPr>
              <p:nvPr/>
            </p:nvSpPr>
            <p:spPr>
              <a:xfrm>
                <a:off x="2151252" y="3407611"/>
                <a:ext cx="4715764" cy="467436"/>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641743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Dynamics of Asset Value</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65058" y="2283225"/>
                <a:ext cx="9000309" cy="4359123"/>
              </a:xfrm>
            </p:spPr>
            <p:txBody>
              <a:bodyPr>
                <a:noAutofit/>
              </a:bodyPr>
              <a:lstStyle/>
              <a:p>
                <a:endParaRPr lang="en-US" altLang="zh-TW" dirty="0">
                  <a:solidFill>
                    <a:schemeClr val="tx1"/>
                  </a:solidFill>
                </a:endParaRPr>
              </a:p>
              <a:p>
                <a:endParaRPr lang="en-US" altLang="zh-TW" dirty="0">
                  <a:solidFill>
                    <a:schemeClr val="tx1"/>
                  </a:solidFill>
                </a:endParaRPr>
              </a:p>
              <a:p>
                <a:endParaRPr lang="en-US" altLang="zh-TW" dirty="0">
                  <a:solidFill>
                    <a:schemeClr val="tx1"/>
                  </a:solidFill>
                </a:endParaRPr>
              </a:p>
              <a:p>
                <a:r>
                  <a:rPr lang="en-US" altLang="zh-TW" dirty="0">
                    <a:solidFill>
                      <a:schemeClr val="tx1"/>
                    </a:solidFill>
                  </a:rPr>
                  <a:t>,where </a:t>
                </a:r>
                <a:r>
                  <a:rPr lang="en-US" altLang="zh-TW" i="1" dirty="0">
                    <a:solidFill>
                      <a:schemeClr val="tx1"/>
                    </a:solidFill>
                  </a:rPr>
                  <a:t>i </a:t>
                </a:r>
                <a:r>
                  <a:rPr lang="en-US" altLang="zh-TW" dirty="0">
                    <a:solidFill>
                      <a:schemeClr val="tx1"/>
                    </a:solidFill>
                  </a:rPr>
                  <a:t>= </a:t>
                </a:r>
                <a:r>
                  <a:rPr lang="en-US" altLang="zh-TW" i="1" dirty="0">
                    <a:solidFill>
                      <a:schemeClr val="tx1"/>
                    </a:solidFill>
                  </a:rPr>
                  <a:t>life </a:t>
                </a:r>
                <a:r>
                  <a:rPr lang="en-US" altLang="zh-TW" dirty="0">
                    <a:solidFill>
                      <a:schemeClr val="tx1"/>
                    </a:solidFill>
                  </a:rPr>
                  <a:t>or</a:t>
                </a:r>
                <a:r>
                  <a:rPr lang="en-US" altLang="zh-TW" i="1" dirty="0">
                    <a:solidFill>
                      <a:schemeClr val="tx1"/>
                    </a:solidFill>
                  </a:rPr>
                  <a:t> bank</a:t>
                </a:r>
                <a:r>
                  <a:rPr lang="en-US" altLang="zh-TW" dirty="0">
                    <a:solidFill>
                      <a:schemeClr val="tx1"/>
                    </a:solidFill>
                  </a:rPr>
                  <a:t>; </a:t>
                </a:r>
                <a:br>
                  <a:rPr lang="en-US" altLang="zh-TW" dirty="0">
                    <a:solidFill>
                      <a:schemeClr val="tx1"/>
                    </a:solidFill>
                  </a:rPr>
                </a:br>
                <a14:m>
                  <m:oMath xmlns:m="http://schemas.openxmlformats.org/officeDocument/2006/math">
                    <m:sSub>
                      <m:sSubPr>
                        <m:ctrlPr>
                          <a:rPr lang="zh-TW" altLang="zh-TW" i="1">
                            <a:solidFill>
                              <a:schemeClr val="tx1"/>
                            </a:solidFill>
                            <a:latin typeface="Cambria Math" panose="02040503050406030204" pitchFamily="18" charset="0"/>
                          </a:rPr>
                        </m:ctrlPr>
                      </m:sSubPr>
                      <m:e>
                        <m:r>
                          <a:rPr lang="zh-TW" altLang="en-US" i="1" smtClean="0">
                            <a:solidFill>
                              <a:schemeClr val="tx1"/>
                            </a:solidFill>
                            <a:latin typeface="Cambria Math" panose="02040503050406030204" pitchFamily="18" charset="0"/>
                          </a:rPr>
                          <m:t>𝜇</m:t>
                        </m:r>
                      </m:e>
                      <m:sub>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𝑉</m:t>
                            </m:r>
                          </m:e>
                          <m:sub>
                            <m:r>
                              <a:rPr lang="en-US" altLang="zh-TW" i="1">
                                <a:solidFill>
                                  <a:schemeClr val="tx1"/>
                                </a:solidFill>
                                <a:latin typeface="Cambria Math" panose="02040503050406030204" pitchFamily="18" charset="0"/>
                              </a:rPr>
                              <m:t>𝑖</m:t>
                            </m:r>
                          </m:sub>
                        </m:sSub>
                      </m:sub>
                    </m:sSub>
                  </m:oMath>
                </a14:m>
                <a:r>
                  <a:rPr lang="en-US" altLang="zh-TW" dirty="0">
                    <a:solidFill>
                      <a:schemeClr val="tx1"/>
                    </a:solidFill>
                  </a:rPr>
                  <a:t> is the instantaneous expected return on assets;</a:t>
                </a:r>
                <a:br>
                  <a:rPr lang="en-US" altLang="zh-TW" dirty="0">
                    <a:solidFill>
                      <a:schemeClr val="tx1"/>
                    </a:solidFill>
                  </a:rPr>
                </a:br>
                <a14:m>
                  <m:oMath xmlns:m="http://schemas.openxmlformats.org/officeDocument/2006/math">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𝑉</m:t>
                        </m:r>
                      </m:e>
                      <m:sub>
                        <m:r>
                          <a:rPr lang="en-US" altLang="zh-TW" i="1">
                            <a:solidFill>
                              <a:schemeClr val="tx1"/>
                            </a:solidFill>
                            <a:latin typeface="Cambria Math" panose="02040503050406030204" pitchFamily="18" charset="0"/>
                          </a:rPr>
                          <m:t>𝑖</m:t>
                        </m:r>
                        <m:r>
                          <a:rPr lang="en-US" altLang="zh-TW" i="1">
                            <a:solidFill>
                              <a:schemeClr val="tx1"/>
                            </a:solidFill>
                            <a:latin typeface="Cambria Math" panose="02040503050406030204" pitchFamily="18" charset="0"/>
                          </a:rPr>
                          <m:t>,</m:t>
                        </m:r>
                        <m:r>
                          <a:rPr lang="en-US" altLang="zh-TW" i="1">
                            <a:solidFill>
                              <a:schemeClr val="tx1"/>
                            </a:solidFill>
                            <a:latin typeface="Cambria Math" panose="02040503050406030204" pitchFamily="18" charset="0"/>
                          </a:rPr>
                          <m:t>𝑡</m:t>
                        </m:r>
                      </m:sub>
                    </m:sSub>
                  </m:oMath>
                </a14:m>
                <a:r>
                  <a:rPr lang="en-US" altLang="zh-TW" dirty="0">
                    <a:solidFill>
                      <a:schemeClr val="tx1"/>
                    </a:solidFill>
                  </a:rPr>
                  <a:t> is the asset value of </a:t>
                </a:r>
                <a:r>
                  <a:rPr lang="en-US" altLang="zh-TW" i="1" dirty="0">
                    <a:solidFill>
                      <a:schemeClr val="tx1"/>
                    </a:solidFill>
                  </a:rPr>
                  <a:t>i</a:t>
                </a:r>
                <a:r>
                  <a:rPr lang="en-US" altLang="zh-TW" dirty="0">
                    <a:solidFill>
                      <a:schemeClr val="tx1"/>
                    </a:solidFill>
                  </a:rPr>
                  <a:t> at time </a:t>
                </a:r>
                <a:r>
                  <a:rPr lang="en-US" altLang="zh-TW" i="1" dirty="0">
                    <a:solidFill>
                      <a:schemeClr val="tx1"/>
                    </a:solidFill>
                  </a:rPr>
                  <a:t>t</a:t>
                </a:r>
                <a:r>
                  <a:rPr lang="en-US" altLang="zh-TW" dirty="0">
                    <a:solidFill>
                      <a:schemeClr val="tx1"/>
                    </a:solidFill>
                  </a:rPr>
                  <a:t>;</a:t>
                </a:r>
                <a:br>
                  <a:rPr lang="en-US" altLang="zh-TW" dirty="0">
                    <a:solidFill>
                      <a:schemeClr val="tx1"/>
                    </a:solidFill>
                  </a:rPr>
                </a:br>
                <a:r>
                  <a:rPr lang="en-US" altLang="zh-TW" dirty="0">
                    <a:solidFill>
                      <a:schemeClr val="tx1"/>
                    </a:solidFill>
                  </a:rPr>
                  <a:t> </a:t>
                </a:r>
                <a14:m>
                  <m:oMath xmlns:m="http://schemas.openxmlformats.org/officeDocument/2006/math">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𝑟</m:t>
                        </m:r>
                      </m:e>
                      <m:sub>
                        <m:r>
                          <a:rPr lang="en-US" altLang="zh-TW" i="1">
                            <a:solidFill>
                              <a:schemeClr val="tx1"/>
                            </a:solidFill>
                            <a:latin typeface="Cambria Math" panose="02040503050406030204" pitchFamily="18" charset="0"/>
                          </a:rPr>
                          <m:t>𝑡</m:t>
                        </m:r>
                      </m:sub>
                    </m:sSub>
                  </m:oMath>
                </a14:m>
                <a:r>
                  <a:rPr lang="en-US" altLang="zh-TW" dirty="0">
                    <a:solidFill>
                      <a:schemeClr val="tx1"/>
                    </a:solidFill>
                  </a:rPr>
                  <a:t> is the instantaneous interest rate at time </a:t>
                </a:r>
                <a:r>
                  <a:rPr lang="en-US" altLang="zh-TW" i="1" dirty="0">
                    <a:solidFill>
                      <a:schemeClr val="tx1"/>
                    </a:solidFill>
                  </a:rPr>
                  <a:t>t</a:t>
                </a:r>
                <a:r>
                  <a:rPr lang="en-US" altLang="zh-TW" dirty="0">
                    <a:solidFill>
                      <a:schemeClr val="tx1"/>
                    </a:solidFill>
                  </a:rPr>
                  <a:t>; </a:t>
                </a:r>
                <a:r>
                  <a:rPr lang="en-US" altLang="zh-TW" i="1" dirty="0">
                    <a:solidFill>
                      <a:schemeClr val="tx1"/>
                    </a:solidFill>
                  </a:rPr>
                  <a:t/>
                </a:r>
                <a:br>
                  <a:rPr lang="en-US" altLang="zh-TW" i="1" dirty="0">
                    <a:solidFill>
                      <a:schemeClr val="tx1"/>
                    </a:solidFill>
                  </a:rPr>
                </a:br>
                <a14:m>
                  <m:oMath xmlns:m="http://schemas.openxmlformats.org/officeDocument/2006/math">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𝑊</m:t>
                        </m:r>
                      </m:e>
                      <m:sub>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𝑉</m:t>
                            </m:r>
                          </m:e>
                          <m:sub>
                            <m:r>
                              <a:rPr lang="en-US" altLang="zh-TW" i="1">
                                <a:solidFill>
                                  <a:schemeClr val="tx1"/>
                                </a:solidFill>
                                <a:latin typeface="Cambria Math" panose="02040503050406030204" pitchFamily="18" charset="0"/>
                              </a:rPr>
                              <m:t>𝑖</m:t>
                            </m:r>
                            <m:r>
                              <a:rPr lang="en-US" altLang="zh-TW" i="1">
                                <a:solidFill>
                                  <a:schemeClr val="tx1"/>
                                </a:solidFill>
                                <a:latin typeface="Cambria Math" panose="02040503050406030204" pitchFamily="18" charset="0"/>
                              </a:rPr>
                              <m:t>,</m:t>
                            </m:r>
                            <m:r>
                              <a:rPr lang="en-US" altLang="zh-TW" i="1">
                                <a:solidFill>
                                  <a:schemeClr val="tx1"/>
                                </a:solidFill>
                                <a:latin typeface="Cambria Math" panose="02040503050406030204" pitchFamily="18" charset="0"/>
                              </a:rPr>
                              <m:t>𝑡</m:t>
                            </m:r>
                          </m:sub>
                        </m:sSub>
                      </m:sub>
                    </m:sSub>
                  </m:oMath>
                </a14:m>
                <a:r>
                  <a:rPr lang="en-US" altLang="zh-TW" dirty="0">
                    <a:solidFill>
                      <a:schemeClr val="tx1"/>
                    </a:solidFill>
                  </a:rPr>
                  <a:t> is the Wiener process that denotes the credit risk on the assets of the </a:t>
                </a:r>
                <a:r>
                  <a:rPr lang="en-US" altLang="zh-TW" i="1" dirty="0">
                    <a:solidFill>
                      <a:schemeClr val="tx1"/>
                    </a:solidFill>
                  </a:rPr>
                  <a:t>i-</a:t>
                </a:r>
                <a:r>
                  <a:rPr lang="en-US" altLang="zh-TW" dirty="0">
                    <a:solidFill>
                      <a:schemeClr val="tx1"/>
                    </a:solidFill>
                  </a:rPr>
                  <a:t>company;</a:t>
                </a:r>
                <a:br>
                  <a:rPr lang="en-US" altLang="zh-TW" dirty="0">
                    <a:solidFill>
                      <a:schemeClr val="tx1"/>
                    </a:solidFill>
                  </a:rPr>
                </a:br>
                <a:r>
                  <a:rPr lang="en-US" altLang="zh-TW" dirty="0">
                    <a:solidFill>
                      <a:schemeClr val="tx1"/>
                    </a:solidFill>
                  </a:rPr>
                  <a:t> </a:t>
                </a:r>
                <a14:m>
                  <m:oMath xmlns:m="http://schemas.openxmlformats.org/officeDocument/2006/math">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𝜎</m:t>
                        </m:r>
                      </m:e>
                      <m:sub>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𝑉</m:t>
                            </m:r>
                          </m:e>
                          <m:sub>
                            <m:r>
                              <a:rPr lang="en-US" altLang="zh-TW" i="1">
                                <a:solidFill>
                                  <a:schemeClr val="tx1"/>
                                </a:solidFill>
                                <a:latin typeface="Cambria Math" panose="02040503050406030204" pitchFamily="18" charset="0"/>
                              </a:rPr>
                              <m:t>𝑖</m:t>
                            </m:r>
                          </m:sub>
                        </m:sSub>
                      </m:sub>
                    </m:sSub>
                  </m:oMath>
                </a14:m>
                <a:r>
                  <a:rPr lang="en-US" altLang="zh-TW" dirty="0">
                    <a:solidFill>
                      <a:schemeClr val="tx1"/>
                    </a:solidFill>
                  </a:rPr>
                  <a:t> is the volatility of the credit risk;</a:t>
                </a:r>
                <a:br>
                  <a:rPr lang="en-US" altLang="zh-TW" dirty="0">
                    <a:solidFill>
                      <a:schemeClr val="tx1"/>
                    </a:solidFill>
                  </a:rPr>
                </a:br>
                <a:r>
                  <a:rPr lang="en-US" altLang="zh-TW" dirty="0">
                    <a:solidFill>
                      <a:schemeClr val="tx1"/>
                    </a:solidFill>
                  </a:rPr>
                  <a:t> and </a:t>
                </a:r>
                <a14:m>
                  <m:oMath xmlns:m="http://schemas.openxmlformats.org/officeDocument/2006/math">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𝜙</m:t>
                        </m:r>
                      </m:e>
                      <m:sub>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𝑉</m:t>
                            </m:r>
                          </m:e>
                          <m:sub>
                            <m:r>
                              <a:rPr lang="en-US" altLang="zh-TW" i="1">
                                <a:solidFill>
                                  <a:schemeClr val="tx1"/>
                                </a:solidFill>
                                <a:latin typeface="Cambria Math" panose="02040503050406030204" pitchFamily="18" charset="0"/>
                              </a:rPr>
                              <m:t>𝑖</m:t>
                            </m:r>
                          </m:sub>
                        </m:sSub>
                      </m:sub>
                    </m:sSub>
                  </m:oMath>
                </a14:m>
                <a:r>
                  <a:rPr lang="en-US" altLang="zh-TW" dirty="0">
                    <a:solidFill>
                      <a:schemeClr val="tx1"/>
                    </a:solidFill>
                  </a:rPr>
                  <a:t> is the instantaneous interest rate elasticity of the assets of </a:t>
                </a:r>
                <a:r>
                  <a:rPr lang="en-US" altLang="zh-TW" i="1" dirty="0">
                    <a:solidFill>
                      <a:schemeClr val="tx1"/>
                    </a:solidFill>
                  </a:rPr>
                  <a:t>i</a:t>
                </a:r>
                <a:endParaRPr lang="zh-TW" altLang="en-US" dirty="0">
                  <a:solidFill>
                    <a:schemeClr val="tx1"/>
                  </a:solidFill>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65058" y="2283225"/>
                <a:ext cx="9000309" cy="4359123"/>
              </a:xfrm>
              <a:blipFill>
                <a:blip r:embed="rId3"/>
                <a:stretch>
                  <a:fillRect l="-745" r="-2371"/>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283484B3-BA7B-49D9-B035-B5CFEB1AF915}" type="slidenum">
              <a:rPr lang="zh-TW" altLang="en-US" smtClean="0"/>
              <a:t>18</a:t>
            </a:fld>
            <a:endParaRPr lang="zh-TW" altLang="en-US"/>
          </a:p>
        </p:txBody>
      </p:sp>
      <p:pic>
        <p:nvPicPr>
          <p:cNvPr id="6" name="圖片 5"/>
          <p:cNvPicPr>
            <a:picLocks noChangeAspect="1"/>
          </p:cNvPicPr>
          <p:nvPr/>
        </p:nvPicPr>
        <p:blipFill rotWithShape="1">
          <a:blip r:embed="rId4"/>
          <a:srcRect l="26675" r="27080"/>
          <a:stretch/>
        </p:blipFill>
        <p:spPr>
          <a:xfrm>
            <a:off x="2659955" y="2332701"/>
            <a:ext cx="3810513" cy="714729"/>
          </a:xfrm>
          <a:prstGeom prst="rect">
            <a:avLst/>
          </a:prstGeom>
        </p:spPr>
      </p:pic>
    </p:spTree>
    <p:extLst>
      <p:ext uri="{BB962C8B-B14F-4D97-AF65-F5344CB8AC3E}">
        <p14:creationId xmlns:p14="http://schemas.microsoft.com/office/powerpoint/2010/main" val="1766602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Interest Rate Process</a:t>
            </a:r>
            <a:endParaRPr lang="zh-TW" altLang="en-US" dirty="0"/>
          </a:p>
        </p:txBody>
      </p:sp>
      <p:sp>
        <p:nvSpPr>
          <p:cNvPr id="3" name="內容版面配置區 2"/>
          <p:cNvSpPr>
            <a:spLocks noGrp="1"/>
          </p:cNvSpPr>
          <p:nvPr>
            <p:ph idx="1"/>
          </p:nvPr>
        </p:nvSpPr>
        <p:spPr/>
        <p:txBody>
          <a:bodyPr>
            <a:normAutofit/>
          </a:bodyPr>
          <a:lstStyle/>
          <a:p>
            <a:r>
              <a:rPr lang="en-US" altLang="zh-TW" sz="2800" dirty="0"/>
              <a:t>Follow Cox et al. (1985) </a:t>
            </a:r>
            <a:endParaRPr lang="zh-TW" altLang="en-US"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19</a:t>
            </a:fld>
            <a:endParaRPr lang="zh-TW" altLang="en-US"/>
          </a:p>
        </p:txBody>
      </p:sp>
      <p:grpSp>
        <p:nvGrpSpPr>
          <p:cNvPr id="17" name="群組 16"/>
          <p:cNvGrpSpPr/>
          <p:nvPr/>
        </p:nvGrpSpPr>
        <p:grpSpPr>
          <a:xfrm>
            <a:off x="1012117" y="2845978"/>
            <a:ext cx="6589335" cy="2022872"/>
            <a:chOff x="1097280" y="2824281"/>
            <a:chExt cx="6589335" cy="2022872"/>
          </a:xfrm>
        </p:grpSpPr>
        <mc:AlternateContent xmlns:mc="http://schemas.openxmlformats.org/markup-compatibility/2006" xmlns:a14="http://schemas.microsoft.com/office/drawing/2010/main">
          <mc:Choice Requires="a14">
            <p:sp>
              <p:nvSpPr>
                <p:cNvPr id="11" name="矩形 10"/>
                <p:cNvSpPr/>
                <p:nvPr/>
              </p:nvSpPr>
              <p:spPr>
                <a:xfrm>
                  <a:off x="2770646" y="2824281"/>
                  <a:ext cx="2920608" cy="3703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zh-TW" altLang="en-US">
                            <a:latin typeface="Cambria Math" panose="02040503050406030204" pitchFamily="18" charset="0"/>
                          </a:rPr>
                          <m:t>d</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r>
                          <a:rPr lang="zh-TW" altLang="en-US">
                            <a:latin typeface="Cambria Math" panose="02040503050406030204" pitchFamily="18" charset="0"/>
                          </a:rPr>
                          <m:t>=</m:t>
                        </m:r>
                        <m:r>
                          <a:rPr lang="zh-TW" altLang="en-US" i="1">
                            <a:latin typeface="Cambria Math" panose="02040503050406030204" pitchFamily="18" charset="0"/>
                          </a:rPr>
                          <m:t>𝜅</m:t>
                        </m:r>
                        <m:d>
                          <m:dPr>
                            <m:ctrlPr>
                              <a:rPr lang="zh-TW" altLang="en-US" i="1">
                                <a:latin typeface="Cambria Math" panose="02040503050406030204" pitchFamily="18" charset="0"/>
                              </a:rPr>
                            </m:ctrlPr>
                          </m:dPr>
                          <m:e>
                            <m:r>
                              <a:rPr lang="zh-TW" altLang="en-US" i="1">
                                <a:latin typeface="Cambria Math" panose="02040503050406030204" pitchFamily="18" charset="0"/>
                              </a:rPr>
                              <m:t>h</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e>
                        </m:d>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𝜎</m:t>
                            </m:r>
                          </m:e>
                          <m:sub>
                            <m:r>
                              <a:rPr lang="zh-TW" altLang="en-US" i="1">
                                <a:latin typeface="Cambria Math" panose="02040503050406030204" pitchFamily="18" charset="0"/>
                              </a:rPr>
                              <m:t>𝑟</m:t>
                            </m:r>
                          </m:sub>
                        </m:sSub>
                        <m:rad>
                          <m:radPr>
                            <m:degHide m:val="on"/>
                            <m:ctrlPr>
                              <a:rPr lang="zh-TW" altLang="en-US" i="1">
                                <a:latin typeface="Cambria Math" panose="02040503050406030204" pitchFamily="18" charset="0"/>
                              </a:rPr>
                            </m:ctrlPr>
                          </m:radPr>
                          <m:deg/>
                          <m:e>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e>
                        </m:rad>
                        <m:r>
                          <a:rPr lang="zh-TW" altLang="en-US" i="1">
                            <a:latin typeface="Cambria Math" panose="02040503050406030204" pitchFamily="18" charset="0"/>
                          </a:rPr>
                          <m:t>𝑑</m:t>
                        </m:r>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𝑡</m:t>
                            </m:r>
                          </m:sub>
                        </m:sSub>
                      </m:oMath>
                    </m:oMathPara>
                  </a14:m>
                  <a:endParaRPr lang="zh-TW" altLang="en-US" dirty="0"/>
                </a:p>
              </p:txBody>
            </p:sp>
          </mc:Choice>
          <mc:Fallback xmlns="">
            <p:sp>
              <p:nvSpPr>
                <p:cNvPr id="11" name="矩形 10"/>
                <p:cNvSpPr>
                  <a:spLocks noRot="1" noChangeAspect="1" noMove="1" noResize="1" noEditPoints="1" noAdjustHandles="1" noChangeArrowheads="1" noChangeShapeType="1" noTextEdit="1"/>
                </p:cNvSpPr>
                <p:nvPr/>
              </p:nvSpPr>
              <p:spPr>
                <a:xfrm>
                  <a:off x="2770646" y="2824281"/>
                  <a:ext cx="2920608" cy="370358"/>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矩形 11"/>
                <p:cNvSpPr/>
                <p:nvPr/>
              </p:nvSpPr>
              <p:spPr>
                <a:xfrm>
                  <a:off x="2591744" y="3512511"/>
                  <a:ext cx="3127587" cy="3703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zh-TW" altLang="en-US">
                            <a:latin typeface="Cambria Math" panose="02040503050406030204" pitchFamily="18" charset="0"/>
                          </a:rPr>
                          <m:t>d</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r>
                          <a:rPr lang="zh-TW" altLang="en-US">
                            <a:latin typeface="Cambria Math" panose="02040503050406030204" pitchFamily="18" charset="0"/>
                          </a:rPr>
                          <m:t>=</m:t>
                        </m:r>
                        <m:sSup>
                          <m:sSupPr>
                            <m:ctrlPr>
                              <a:rPr lang="zh-TW" altLang="en-US" i="1">
                                <a:latin typeface="Cambria Math" panose="02040503050406030204" pitchFamily="18" charset="0"/>
                              </a:rPr>
                            </m:ctrlPr>
                          </m:sSupPr>
                          <m:e>
                            <m:r>
                              <a:rPr lang="zh-TW" altLang="en-US" i="1">
                                <a:latin typeface="Cambria Math" panose="02040503050406030204" pitchFamily="18" charset="0"/>
                              </a:rPr>
                              <m:t>𝜅</m:t>
                            </m:r>
                          </m:e>
                          <m:sup>
                            <m:r>
                              <a:rPr lang="zh-TW" altLang="en-US">
                                <a:latin typeface="Cambria Math" panose="02040503050406030204" pitchFamily="18" charset="0"/>
                              </a:rPr>
                              <m:t>∗</m:t>
                            </m:r>
                          </m:sup>
                        </m:sSup>
                        <m:d>
                          <m:dPr>
                            <m:ctrlPr>
                              <a:rPr lang="zh-TW" altLang="en-US" i="1">
                                <a:latin typeface="Cambria Math" panose="02040503050406030204" pitchFamily="18" charset="0"/>
                              </a:rPr>
                            </m:ctrlPr>
                          </m:dPr>
                          <m:e>
                            <m:sSup>
                              <m:sSupPr>
                                <m:ctrlPr>
                                  <a:rPr lang="zh-TW" altLang="en-US" i="1">
                                    <a:latin typeface="Cambria Math" panose="02040503050406030204" pitchFamily="18" charset="0"/>
                                  </a:rPr>
                                </m:ctrlPr>
                              </m:sSupPr>
                              <m:e>
                                <m:r>
                                  <a:rPr lang="zh-TW" altLang="en-US" i="1">
                                    <a:latin typeface="Cambria Math" panose="02040503050406030204" pitchFamily="18" charset="0"/>
                                  </a:rPr>
                                  <m:t>h</m:t>
                                </m:r>
                              </m:e>
                              <m:sup>
                                <m:r>
                                  <a:rPr lang="zh-TW" altLang="en-US">
                                    <a:latin typeface="Cambria Math" panose="02040503050406030204" pitchFamily="18" charset="0"/>
                                  </a:rPr>
                                  <m:t>∗</m:t>
                                </m:r>
                              </m:sup>
                            </m:sSup>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e>
                        </m:d>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𝜎</m:t>
                            </m:r>
                          </m:e>
                          <m:sub>
                            <m:r>
                              <a:rPr lang="zh-TW" altLang="en-US" i="1">
                                <a:latin typeface="Cambria Math" panose="02040503050406030204" pitchFamily="18" charset="0"/>
                              </a:rPr>
                              <m:t>𝑟</m:t>
                            </m:r>
                          </m:sub>
                        </m:sSub>
                        <m:rad>
                          <m:radPr>
                            <m:degHide m:val="on"/>
                            <m:ctrlPr>
                              <a:rPr lang="zh-TW" altLang="en-US" i="1">
                                <a:latin typeface="Cambria Math" panose="02040503050406030204" pitchFamily="18" charset="0"/>
                              </a:rPr>
                            </m:ctrlPr>
                          </m:radPr>
                          <m:deg/>
                          <m:e>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e>
                        </m:rad>
                        <m:r>
                          <a:rPr lang="zh-TW" altLang="en-US" i="1">
                            <a:latin typeface="Cambria Math" panose="02040503050406030204" pitchFamily="18" charset="0"/>
                          </a:rPr>
                          <m:t>𝑑</m:t>
                        </m:r>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𝑍</m:t>
                            </m:r>
                          </m:e>
                          <m:sub>
                            <m:r>
                              <a:rPr lang="zh-TW" altLang="en-US" i="1">
                                <a:latin typeface="Cambria Math" panose="02040503050406030204" pitchFamily="18" charset="0"/>
                              </a:rPr>
                              <m:t>𝑡</m:t>
                            </m:r>
                          </m:sub>
                          <m:sup>
                            <m:r>
                              <a:rPr lang="zh-TW" altLang="en-US">
                                <a:latin typeface="Cambria Math" panose="02040503050406030204" pitchFamily="18" charset="0"/>
                              </a:rPr>
                              <m:t>∗</m:t>
                            </m:r>
                          </m:sup>
                        </m:sSubSup>
                      </m:oMath>
                    </m:oMathPara>
                  </a14:m>
                  <a:endParaRPr lang="zh-TW" altLang="en-US" dirty="0"/>
                </a:p>
              </p:txBody>
            </p:sp>
          </mc:Choice>
          <mc:Fallback xmlns="">
            <p:sp>
              <p:nvSpPr>
                <p:cNvPr id="12" name="矩形 11"/>
                <p:cNvSpPr>
                  <a:spLocks noRot="1" noChangeAspect="1" noMove="1" noResize="1" noEditPoints="1" noAdjustHandles="1" noChangeArrowheads="1" noChangeShapeType="1" noTextEdit="1"/>
                </p:cNvSpPr>
                <p:nvPr/>
              </p:nvSpPr>
              <p:spPr>
                <a:xfrm>
                  <a:off x="2591744" y="3512511"/>
                  <a:ext cx="3127587" cy="370358"/>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 name="矩形 12"/>
                <p:cNvSpPr/>
                <p:nvPr/>
              </p:nvSpPr>
              <p:spPr>
                <a:xfrm>
                  <a:off x="2071737" y="4319759"/>
                  <a:ext cx="13978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zh-TW" altLang="en-US" i="1">
                                <a:latin typeface="Cambria Math" panose="02040503050406030204" pitchFamily="18" charset="0"/>
                              </a:rPr>
                            </m:ctrlPr>
                          </m:sSupPr>
                          <m:e>
                            <m:r>
                              <a:rPr lang="zh-TW" altLang="en-US" i="1">
                                <a:latin typeface="Cambria Math" panose="02040503050406030204" pitchFamily="18" charset="0"/>
                              </a:rPr>
                              <m:t>𝜅</m:t>
                            </m:r>
                          </m:e>
                          <m:sup>
                            <m:r>
                              <a:rPr lang="zh-TW" altLang="en-US">
                                <a:latin typeface="Cambria Math" panose="02040503050406030204" pitchFamily="18" charset="0"/>
                              </a:rPr>
                              <m:t>∗</m:t>
                            </m:r>
                          </m:sup>
                        </m:sSup>
                        <m:r>
                          <a:rPr lang="zh-TW" altLang="en-US">
                            <a:latin typeface="Cambria Math" panose="02040503050406030204" pitchFamily="18" charset="0"/>
                          </a:rPr>
                          <m:t>=</m:t>
                        </m:r>
                        <m:r>
                          <a:rPr lang="zh-TW" altLang="en-US" i="1">
                            <a:latin typeface="Cambria Math" panose="02040503050406030204" pitchFamily="18" charset="0"/>
                          </a:rPr>
                          <m:t>𝜅</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𝜆</m:t>
                            </m:r>
                          </m:e>
                          <m:sub>
                            <m:r>
                              <a:rPr lang="zh-TW" altLang="en-US" i="1">
                                <a:latin typeface="Cambria Math" panose="02040503050406030204" pitchFamily="18" charset="0"/>
                              </a:rPr>
                              <m:t>𝑟</m:t>
                            </m:r>
                          </m:sub>
                        </m:sSub>
                      </m:oMath>
                    </m:oMathPara>
                  </a14:m>
                  <a:endParaRPr lang="zh-TW" altLang="en-US" dirty="0"/>
                </a:p>
              </p:txBody>
            </p:sp>
          </mc:Choice>
          <mc:Fallback xmlns="">
            <p:sp>
              <p:nvSpPr>
                <p:cNvPr id="13" name="矩形 12"/>
                <p:cNvSpPr>
                  <a:spLocks noRot="1" noChangeAspect="1" noMove="1" noResize="1" noEditPoints="1" noAdjustHandles="1" noChangeArrowheads="1" noChangeShapeType="1" noTextEdit="1"/>
                </p:cNvSpPr>
                <p:nvPr/>
              </p:nvSpPr>
              <p:spPr>
                <a:xfrm>
                  <a:off x="2071737" y="4319759"/>
                  <a:ext cx="1397819" cy="369332"/>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矩形 13"/>
                <p:cNvSpPr/>
                <p:nvPr/>
              </p:nvSpPr>
              <p:spPr>
                <a:xfrm>
                  <a:off x="3686184" y="4175189"/>
                  <a:ext cx="1394292" cy="66358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zh-TW" altLang="en-US" i="1">
                                <a:latin typeface="Cambria Math" panose="02040503050406030204" pitchFamily="18" charset="0"/>
                              </a:rPr>
                            </m:ctrlPr>
                          </m:sSupPr>
                          <m:e>
                            <m:r>
                              <a:rPr lang="zh-TW" altLang="en-US" i="1">
                                <a:latin typeface="Cambria Math" panose="02040503050406030204" pitchFamily="18" charset="0"/>
                              </a:rPr>
                              <m:t>h</m:t>
                            </m:r>
                          </m:e>
                          <m:sup>
                            <m:r>
                              <a:rPr lang="zh-TW" altLang="en-US">
                                <a:latin typeface="Cambria Math" panose="02040503050406030204" pitchFamily="18" charset="0"/>
                              </a:rPr>
                              <m:t>∗</m:t>
                            </m:r>
                          </m:sup>
                        </m:sSup>
                        <m:r>
                          <a:rPr lang="zh-TW" altLang="en-US">
                            <a:latin typeface="Cambria Math" panose="02040503050406030204" pitchFamily="18" charset="0"/>
                          </a:rPr>
                          <m:t>=</m:t>
                        </m:r>
                        <m:f>
                          <m:fPr>
                            <m:ctrlPr>
                              <a:rPr lang="zh-TW" altLang="en-US" i="1">
                                <a:latin typeface="Cambria Math" panose="02040503050406030204" pitchFamily="18" charset="0"/>
                              </a:rPr>
                            </m:ctrlPr>
                          </m:fPr>
                          <m:num>
                            <m:r>
                              <a:rPr lang="zh-TW" altLang="en-US" i="1">
                                <a:latin typeface="Cambria Math" panose="02040503050406030204" pitchFamily="18" charset="0"/>
                              </a:rPr>
                              <m:t>𝜅</m:t>
                            </m:r>
                            <m:r>
                              <a:rPr lang="zh-TW" altLang="en-US" i="1">
                                <a:latin typeface="Cambria Math" panose="02040503050406030204" pitchFamily="18" charset="0"/>
                              </a:rPr>
                              <m:t>h</m:t>
                            </m:r>
                          </m:num>
                          <m:den>
                            <m:r>
                              <a:rPr lang="zh-TW" altLang="en-US" i="1">
                                <a:latin typeface="Cambria Math" panose="02040503050406030204" pitchFamily="18" charset="0"/>
                              </a:rPr>
                              <m:t>𝜅</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𝜆</m:t>
                                </m:r>
                              </m:e>
                              <m:sub>
                                <m:r>
                                  <a:rPr lang="zh-TW" altLang="en-US" i="1">
                                    <a:latin typeface="Cambria Math" panose="02040503050406030204" pitchFamily="18" charset="0"/>
                                  </a:rPr>
                                  <m:t>𝑟</m:t>
                                </m:r>
                              </m:sub>
                            </m:sSub>
                          </m:den>
                        </m:f>
                      </m:oMath>
                    </m:oMathPara>
                  </a14:m>
                  <a:endParaRPr lang="zh-TW" altLang="en-US" dirty="0"/>
                </a:p>
              </p:txBody>
            </p:sp>
          </mc:Choice>
          <mc:Fallback xmlns="">
            <p:sp>
              <p:nvSpPr>
                <p:cNvPr id="14" name="矩形 13"/>
                <p:cNvSpPr>
                  <a:spLocks noRot="1" noChangeAspect="1" noMove="1" noResize="1" noEditPoints="1" noAdjustHandles="1" noChangeArrowheads="1" noChangeShapeType="1" noTextEdit="1"/>
                </p:cNvSpPr>
                <p:nvPr/>
              </p:nvSpPr>
              <p:spPr>
                <a:xfrm>
                  <a:off x="3686184" y="4175189"/>
                  <a:ext cx="1394292" cy="663580"/>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 name="矩形 14"/>
                <p:cNvSpPr/>
                <p:nvPr/>
              </p:nvSpPr>
              <p:spPr>
                <a:xfrm>
                  <a:off x="5327700" y="4173186"/>
                  <a:ext cx="2358915" cy="6739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𝑑𝑍</m:t>
                            </m:r>
                          </m:e>
                          <m:sub>
                            <m:r>
                              <a:rPr lang="zh-TW" altLang="en-US" i="1">
                                <a:latin typeface="Cambria Math" panose="02040503050406030204" pitchFamily="18" charset="0"/>
                              </a:rPr>
                              <m:t>𝑡</m:t>
                            </m:r>
                          </m:sub>
                          <m:sup>
                            <m:r>
                              <a:rPr lang="zh-TW" altLang="en-US">
                                <a:latin typeface="Cambria Math" panose="02040503050406030204" pitchFamily="18" charset="0"/>
                              </a:rPr>
                              <m:t>∗</m:t>
                            </m:r>
                          </m:sup>
                        </m:sSubSup>
                        <m:r>
                          <a:rPr lang="zh-TW" altLang="en-US">
                            <a:latin typeface="Cambria Math" panose="02040503050406030204" pitchFamily="18" charset="0"/>
                          </a:rPr>
                          <m:t>=</m:t>
                        </m:r>
                        <m:r>
                          <a:rPr lang="zh-TW" altLang="en-US" i="1">
                            <a:latin typeface="Cambria Math" panose="02040503050406030204" pitchFamily="18" charset="0"/>
                          </a:rPr>
                          <m:t>𝑑</m:t>
                        </m:r>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𝑡</m:t>
                            </m:r>
                          </m:sub>
                        </m:sSub>
                        <m:r>
                          <a:rPr lang="zh-TW" altLang="en-US">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𝜆</m:t>
                                </m:r>
                              </m:e>
                              <m:sub>
                                <m:r>
                                  <a:rPr lang="zh-TW" altLang="en-US" i="1">
                                    <a:latin typeface="Cambria Math" panose="02040503050406030204" pitchFamily="18" charset="0"/>
                                  </a:rPr>
                                  <m:t>𝑟</m:t>
                                </m:r>
                              </m:sub>
                            </m:sSub>
                            <m:rad>
                              <m:radPr>
                                <m:degHide m:val="on"/>
                                <m:ctrlPr>
                                  <a:rPr lang="zh-TW" altLang="en-US" i="1">
                                    <a:latin typeface="Cambria Math" panose="02040503050406030204" pitchFamily="18" charset="0"/>
                                  </a:rPr>
                                </m:ctrlPr>
                              </m:radPr>
                              <m:deg/>
                              <m:e>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e>
                            </m:rad>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𝜎</m:t>
                                </m:r>
                              </m:e>
                              <m:sub>
                                <m:r>
                                  <a:rPr lang="zh-TW" altLang="en-US" i="1">
                                    <a:latin typeface="Cambria Math" panose="02040503050406030204" pitchFamily="18" charset="0"/>
                                  </a:rPr>
                                  <m:t>𝑟</m:t>
                                </m:r>
                              </m:sub>
                            </m:sSub>
                          </m:den>
                        </m:f>
                        <m:r>
                          <a:rPr lang="zh-TW" altLang="en-US" i="1">
                            <a:latin typeface="Cambria Math" panose="02040503050406030204" pitchFamily="18" charset="0"/>
                          </a:rPr>
                          <m:t>𝑑𝑡</m:t>
                        </m:r>
                      </m:oMath>
                    </m:oMathPara>
                  </a14:m>
                  <a:endParaRPr lang="zh-TW" altLang="en-US" dirty="0"/>
                </a:p>
              </p:txBody>
            </p:sp>
          </mc:Choice>
          <mc:Fallback xmlns="">
            <p:sp>
              <p:nvSpPr>
                <p:cNvPr id="15" name="矩形 14"/>
                <p:cNvSpPr>
                  <a:spLocks noRot="1" noChangeAspect="1" noMove="1" noResize="1" noEditPoints="1" noAdjustHandles="1" noChangeArrowheads="1" noChangeShapeType="1" noTextEdit="1"/>
                </p:cNvSpPr>
                <p:nvPr/>
              </p:nvSpPr>
              <p:spPr>
                <a:xfrm>
                  <a:off x="5327700" y="4173186"/>
                  <a:ext cx="2358915" cy="673967"/>
                </a:xfrm>
                <a:prstGeom prst="rect">
                  <a:avLst/>
                </a:prstGeom>
                <a:blipFill>
                  <a:blip r:embed="rId7"/>
                  <a:stretch>
                    <a:fillRect/>
                  </a:stretch>
                </a:blipFill>
              </p:spPr>
              <p:txBody>
                <a:bodyPr/>
                <a:lstStyle/>
                <a:p>
                  <a:r>
                    <a:rPr lang="zh-TW" altLang="en-US">
                      <a:noFill/>
                    </a:rPr>
                    <a:t> </a:t>
                  </a:r>
                </a:p>
              </p:txBody>
            </p:sp>
          </mc:Fallback>
        </mc:AlternateContent>
        <p:sp>
          <p:nvSpPr>
            <p:cNvPr id="16" name="文字方塊 15"/>
            <p:cNvSpPr txBox="1"/>
            <p:nvPr/>
          </p:nvSpPr>
          <p:spPr>
            <a:xfrm>
              <a:off x="1097280" y="4319759"/>
              <a:ext cx="837280" cy="369332"/>
            </a:xfrm>
            <a:prstGeom prst="rect">
              <a:avLst/>
            </a:prstGeom>
            <a:noFill/>
          </p:spPr>
          <p:txBody>
            <a:bodyPr wrap="none" rtlCol="0">
              <a:spAutoFit/>
            </a:bodyPr>
            <a:lstStyle/>
            <a:p>
              <a:r>
                <a:rPr lang="en-US" altLang="zh-TW" dirty="0"/>
                <a:t>,where</a:t>
              </a:r>
              <a:endParaRPr lang="zh-TW" altLang="en-US" dirty="0"/>
            </a:p>
          </p:txBody>
        </p:sp>
      </p:grpSp>
      <mc:AlternateContent xmlns:mc="http://schemas.openxmlformats.org/markup-compatibility/2006" xmlns:a14="http://schemas.microsoft.com/office/drawing/2010/main">
        <mc:Choice Requires="a14">
          <p:sp>
            <p:nvSpPr>
              <p:cNvPr id="18" name="文字方塊 17"/>
              <p:cNvSpPr txBox="1"/>
              <p:nvPr/>
            </p:nvSpPr>
            <p:spPr>
              <a:xfrm>
                <a:off x="1012116" y="5070287"/>
                <a:ext cx="5053096" cy="369332"/>
              </a:xfrm>
              <a:prstGeom prst="rect">
                <a:avLst/>
              </a:prstGeom>
              <a:noFill/>
            </p:spPr>
            <p:txBody>
              <a:bodyPr wrap="square" rtlCol="0">
                <a:spAutoFit/>
              </a:bodyPr>
              <a:lstStyle/>
              <a:p>
                <a14:m>
                  <m:oMath xmlns:m="http://schemas.openxmlformats.org/officeDocument/2006/math">
                    <m:sSub>
                      <m:sSubPr>
                        <m:ctrlPr>
                          <a:rPr lang="zh-TW" altLang="zh-TW" i="1">
                            <a:latin typeface="Cambria Math" panose="02040503050406030204" pitchFamily="18" charset="0"/>
                          </a:rPr>
                        </m:ctrlPr>
                      </m:sSubPr>
                      <m:e>
                        <m:r>
                          <a:rPr lang="en-US" altLang="zh-TW" i="1">
                            <a:latin typeface="Cambria Math" panose="02040503050406030204" pitchFamily="18" charset="0"/>
                          </a:rPr>
                          <m:t>𝜆</m:t>
                        </m:r>
                      </m:e>
                      <m:sub>
                        <m:r>
                          <a:rPr lang="en-US" altLang="zh-TW" i="1">
                            <a:latin typeface="Cambria Math" panose="02040503050406030204" pitchFamily="18" charset="0"/>
                          </a:rPr>
                          <m:t>𝑟</m:t>
                        </m:r>
                      </m:sub>
                    </m:sSub>
                  </m:oMath>
                </a14:m>
                <a:r>
                  <a:rPr lang="en-US" altLang="zh-TW" dirty="0"/>
                  <a:t> denotes the market price of interest rate risk</a:t>
                </a:r>
                <a:endParaRPr lang="zh-TW" altLang="en-US" dirty="0"/>
              </a:p>
            </p:txBody>
          </p:sp>
        </mc:Choice>
        <mc:Fallback xmlns="">
          <p:sp>
            <p:nvSpPr>
              <p:cNvPr id="18" name="文字方塊 17"/>
              <p:cNvSpPr txBox="1">
                <a:spLocks noRot="1" noChangeAspect="1" noMove="1" noResize="1" noEditPoints="1" noAdjustHandles="1" noChangeArrowheads="1" noChangeShapeType="1" noTextEdit="1"/>
              </p:cNvSpPr>
              <p:nvPr/>
            </p:nvSpPr>
            <p:spPr>
              <a:xfrm>
                <a:off x="1012116" y="5070287"/>
                <a:ext cx="5053096" cy="369332"/>
              </a:xfrm>
              <a:prstGeom prst="rect">
                <a:avLst/>
              </a:prstGeom>
              <a:blipFill>
                <a:blip r:embed="rId8"/>
                <a:stretch>
                  <a:fillRect t="-10000" b="-26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0" name="文字方塊 19"/>
              <p:cNvSpPr txBox="1"/>
              <p:nvPr/>
            </p:nvSpPr>
            <p:spPr>
              <a:xfrm>
                <a:off x="1012117" y="5488069"/>
                <a:ext cx="3112775" cy="369332"/>
              </a:xfrm>
              <a:prstGeom prst="rect">
                <a:avLst/>
              </a:prstGeom>
              <a:noFill/>
            </p:spPr>
            <p:txBody>
              <a:bodyPr wrap="none" rtlCol="0">
                <a:spAutoFit/>
              </a:bodyPr>
              <a:lstStyle/>
              <a:p>
                <a14:m>
                  <m:oMath xmlns:m="http://schemas.openxmlformats.org/officeDocument/2006/math">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𝑍</m:t>
                        </m:r>
                      </m:e>
                      <m:sub>
                        <m:r>
                          <a:rPr lang="en-US" altLang="zh-TW" i="1">
                            <a:latin typeface="Cambria Math" panose="02040503050406030204" pitchFamily="18" charset="0"/>
                          </a:rPr>
                          <m:t>𝑡</m:t>
                        </m:r>
                      </m:sub>
                      <m:sup>
                        <m:r>
                          <a:rPr lang="en-US" altLang="zh-TW" i="1">
                            <a:latin typeface="Cambria Math" panose="02040503050406030204" pitchFamily="18" charset="0"/>
                          </a:rPr>
                          <m:t>∗</m:t>
                        </m:r>
                      </m:sup>
                    </m:sSubSup>
                  </m:oMath>
                </a14:m>
                <a:r>
                  <a:rPr lang="en-US" altLang="zh-TW" dirty="0"/>
                  <a:t> is a Wiener process under Q</a:t>
                </a:r>
                <a:endParaRPr lang="zh-TW" altLang="en-US" dirty="0"/>
              </a:p>
            </p:txBody>
          </p:sp>
        </mc:Choice>
        <mc:Fallback xmlns="">
          <p:sp>
            <p:nvSpPr>
              <p:cNvPr id="20" name="文字方塊 19"/>
              <p:cNvSpPr txBox="1">
                <a:spLocks noRot="1" noChangeAspect="1" noMove="1" noResize="1" noEditPoints="1" noAdjustHandles="1" noChangeArrowheads="1" noChangeShapeType="1" noTextEdit="1"/>
              </p:cNvSpPr>
              <p:nvPr/>
            </p:nvSpPr>
            <p:spPr>
              <a:xfrm>
                <a:off x="1012117" y="5488069"/>
                <a:ext cx="3112775" cy="369332"/>
              </a:xfrm>
              <a:prstGeom prst="rect">
                <a:avLst/>
              </a:prstGeom>
              <a:blipFill>
                <a:blip r:embed="rId9"/>
                <a:stretch>
                  <a:fillRect t="-8197" r="-978" b="-2459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180613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What is longevity risk?</a:t>
            </a:r>
            <a:endParaRPr lang="zh-TW" altLang="en-US" dirty="0"/>
          </a:p>
        </p:txBody>
      </p:sp>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altLang="zh-TW" sz="2800" dirty="0"/>
              <a:t> Developed countries are experiencing </a:t>
            </a:r>
            <a:r>
              <a:rPr lang="en-US" altLang="zh-TW" sz="2800" dirty="0">
                <a:solidFill>
                  <a:srgbClr val="FF0000"/>
                </a:solidFill>
              </a:rPr>
              <a:t>aging phenomenon</a:t>
            </a:r>
            <a:r>
              <a:rPr lang="en-US" altLang="zh-TW" sz="2800" dirty="0"/>
              <a:t> due to low fertility rates and </a:t>
            </a:r>
            <a:r>
              <a:rPr lang="en-US" altLang="zh-TW" sz="2800" dirty="0">
                <a:solidFill>
                  <a:srgbClr val="FF0000"/>
                </a:solidFill>
              </a:rPr>
              <a:t>rising longevity</a:t>
            </a:r>
          </a:p>
          <a:p>
            <a:pPr>
              <a:buFont typeface="Wingdings" panose="05000000000000000000" pitchFamily="2" charset="2"/>
              <a:buChar char="§"/>
            </a:pPr>
            <a:r>
              <a:rPr lang="en-US" altLang="zh-TW" sz="2800" dirty="0"/>
              <a:t> </a:t>
            </a:r>
            <a:r>
              <a:rPr lang="en-US" altLang="zh-TW" sz="2800" dirty="0">
                <a:solidFill>
                  <a:srgbClr val="FF0000"/>
                </a:solidFill>
              </a:rPr>
              <a:t>If the insured or the pension participants live longer than expected, the life insurance company and the pension sponsors have to pay more than expected</a:t>
            </a:r>
            <a:endParaRPr lang="zh-TW" altLang="en-US" sz="2800" dirty="0">
              <a:solidFill>
                <a:srgbClr val="FF0000"/>
              </a:solidFill>
            </a:endParaRP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2</a:t>
            </a:fld>
            <a:endParaRPr lang="zh-TW" altLang="en-US"/>
          </a:p>
        </p:txBody>
      </p:sp>
    </p:spTree>
    <p:extLst>
      <p:ext uri="{BB962C8B-B14F-4D97-AF65-F5344CB8AC3E}">
        <p14:creationId xmlns:p14="http://schemas.microsoft.com/office/powerpoint/2010/main" val="3491104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Stochastic Asset Process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endParaRPr lang="en-US" altLang="zh-TW" dirty="0">
                  <a:solidFill>
                    <a:schemeClr val="tx1"/>
                  </a:solidFill>
                </a:endParaRPr>
              </a:p>
              <a:p>
                <a:endParaRPr lang="en-US" altLang="zh-TW" dirty="0">
                  <a:solidFill>
                    <a:schemeClr val="tx1"/>
                  </a:solidFill>
                </a:endParaRPr>
              </a:p>
              <a:p>
                <a:endParaRPr lang="en-US" altLang="zh-TW" dirty="0">
                  <a:solidFill>
                    <a:schemeClr val="tx1"/>
                  </a:solidFill>
                </a:endParaRPr>
              </a:p>
              <a:p>
                <a:endParaRPr lang="en-US" altLang="zh-TW" dirty="0">
                  <a:solidFill>
                    <a:schemeClr val="tx1"/>
                  </a:solidFill>
                </a:endParaRPr>
              </a:p>
              <a:p>
                <a:endParaRPr lang="en-US" altLang="zh-TW" dirty="0">
                  <a:solidFill>
                    <a:schemeClr val="tx1"/>
                  </a:solidFill>
                </a:endParaRPr>
              </a:p>
              <a:p>
                <a:r>
                  <a:rPr lang="en-US" altLang="zh-TW" dirty="0">
                    <a:solidFill>
                      <a:schemeClr val="tx1"/>
                    </a:solidFill>
                  </a:rPr>
                  <a:t>, Where </a:t>
                </a:r>
                <a14:m>
                  <m:oMath xmlns:m="http://schemas.openxmlformats.org/officeDocument/2006/math">
                    <m:sSubSup>
                      <m:sSubSupPr>
                        <m:ctrlPr>
                          <a:rPr lang="zh-TW" altLang="zh-TW" i="1">
                            <a:solidFill>
                              <a:schemeClr val="tx1"/>
                            </a:solidFill>
                            <a:latin typeface="Cambria Math" panose="02040503050406030204" pitchFamily="18" charset="0"/>
                          </a:rPr>
                        </m:ctrlPr>
                      </m:sSubSupPr>
                      <m:e>
                        <m:r>
                          <a:rPr lang="en-US" altLang="zh-TW" i="1">
                            <a:solidFill>
                              <a:schemeClr val="tx1"/>
                            </a:solidFill>
                            <a:latin typeface="Cambria Math" panose="02040503050406030204" pitchFamily="18" charset="0"/>
                          </a:rPr>
                          <m:t>𝑊</m:t>
                        </m:r>
                      </m:e>
                      <m:sub>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𝑉</m:t>
                            </m:r>
                          </m:e>
                          <m:sub>
                            <m:r>
                              <a:rPr lang="en-US" altLang="zh-TW" i="1">
                                <a:solidFill>
                                  <a:schemeClr val="tx1"/>
                                </a:solidFill>
                                <a:latin typeface="Cambria Math" panose="02040503050406030204" pitchFamily="18" charset="0"/>
                              </a:rPr>
                              <m:t>𝐼𝑛</m:t>
                            </m:r>
                            <m:r>
                              <a:rPr lang="en-US" altLang="zh-TW" i="1">
                                <a:solidFill>
                                  <a:schemeClr val="tx1"/>
                                </a:solidFill>
                                <a:latin typeface="Cambria Math" panose="02040503050406030204" pitchFamily="18" charset="0"/>
                              </a:rPr>
                              <m:t>,</m:t>
                            </m:r>
                            <m:r>
                              <a:rPr lang="en-US" altLang="zh-TW" i="1">
                                <a:solidFill>
                                  <a:schemeClr val="tx1"/>
                                </a:solidFill>
                                <a:latin typeface="Cambria Math" panose="02040503050406030204" pitchFamily="18" charset="0"/>
                              </a:rPr>
                              <m:t>𝑡</m:t>
                            </m:r>
                          </m:sub>
                        </m:sSub>
                      </m:sub>
                      <m:sup>
                        <m:r>
                          <a:rPr lang="en-US" altLang="zh-TW" i="1">
                            <a:solidFill>
                              <a:schemeClr val="tx1"/>
                            </a:solidFill>
                            <a:latin typeface="Cambria Math" panose="02040503050406030204" pitchFamily="18" charset="0"/>
                          </a:rPr>
                          <m:t>∗</m:t>
                        </m:r>
                      </m:sup>
                    </m:sSubSup>
                  </m:oMath>
                </a14:m>
                <a:r>
                  <a:rPr lang="en-US" altLang="zh-TW" dirty="0">
                    <a:solidFill>
                      <a:schemeClr val="tx1"/>
                    </a:solidFill>
                  </a:rPr>
                  <a:t>is a Wiener process under Q and is independent of </a:t>
                </a:r>
                <a14:m>
                  <m:oMath xmlns:m="http://schemas.openxmlformats.org/officeDocument/2006/math">
                    <m:sSubSup>
                      <m:sSubSupPr>
                        <m:ctrlPr>
                          <a:rPr lang="zh-TW" altLang="zh-TW" i="1">
                            <a:solidFill>
                              <a:schemeClr val="tx1"/>
                            </a:solidFill>
                            <a:latin typeface="Cambria Math" panose="02040503050406030204" pitchFamily="18" charset="0"/>
                          </a:rPr>
                        </m:ctrlPr>
                      </m:sSubSupPr>
                      <m:e>
                        <m:r>
                          <a:rPr lang="en-US" altLang="zh-TW" i="1">
                            <a:solidFill>
                              <a:schemeClr val="tx1"/>
                            </a:solidFill>
                            <a:latin typeface="Cambria Math" panose="02040503050406030204" pitchFamily="18" charset="0"/>
                          </a:rPr>
                          <m:t>𝑍</m:t>
                        </m:r>
                      </m:e>
                      <m:sub>
                        <m:r>
                          <a:rPr lang="en-US" altLang="zh-TW" i="1">
                            <a:solidFill>
                              <a:schemeClr val="tx1"/>
                            </a:solidFill>
                            <a:latin typeface="Cambria Math" panose="02040503050406030204" pitchFamily="18" charset="0"/>
                          </a:rPr>
                          <m:t>𝑡</m:t>
                        </m:r>
                      </m:sub>
                      <m:sup>
                        <m:r>
                          <a:rPr lang="en-US" altLang="zh-TW" i="1">
                            <a:solidFill>
                              <a:schemeClr val="tx1"/>
                            </a:solidFill>
                            <a:latin typeface="Cambria Math" panose="02040503050406030204" pitchFamily="18" charset="0"/>
                          </a:rPr>
                          <m:t>∗</m:t>
                        </m:r>
                      </m:sup>
                    </m:sSubSup>
                  </m:oMath>
                </a14:m>
                <a:endParaRPr lang="zh-TW" altLang="en-US" dirty="0">
                  <a:solidFill>
                    <a:schemeClr val="tx1"/>
                  </a:solidFill>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606"/>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283484B3-BA7B-49D9-B035-B5CFEB1AF915}" type="slidenum">
              <a:rPr lang="zh-TW" altLang="en-US" smtClean="0"/>
              <a:t>20</a:t>
            </a:fld>
            <a:endParaRPr lang="zh-TW" altLang="en-US"/>
          </a:p>
        </p:txBody>
      </p:sp>
      <p:pic>
        <p:nvPicPr>
          <p:cNvPr id="8" name="圖片 7"/>
          <p:cNvPicPr>
            <a:picLocks noChangeAspect="1"/>
          </p:cNvPicPr>
          <p:nvPr/>
        </p:nvPicPr>
        <p:blipFill rotWithShape="1">
          <a:blip r:embed="rId3"/>
          <a:srcRect l="26675" r="27080"/>
          <a:stretch/>
        </p:blipFill>
        <p:spPr>
          <a:xfrm>
            <a:off x="2659957" y="2242857"/>
            <a:ext cx="3810513" cy="714729"/>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2624993" y="3171136"/>
                <a:ext cx="3939732" cy="6862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zh-TW" altLang="en-US" i="1">
                              <a:latin typeface="Cambria Math" panose="02040503050406030204" pitchFamily="18" charset="0"/>
                            </a:rPr>
                          </m:ctrlPr>
                        </m:fPr>
                        <m:num>
                          <m:r>
                            <a:rPr lang="zh-TW" altLang="en-US" i="1">
                              <a:latin typeface="Cambria Math" panose="02040503050406030204" pitchFamily="18" charset="0"/>
                            </a:rPr>
                            <m:t>𝑑</m:t>
                          </m:r>
                          <m:sSub>
                            <m:sSubPr>
                              <m:ctrlPr>
                                <a:rPr lang="zh-TW" altLang="en-US" i="1">
                                  <a:latin typeface="Cambria Math" panose="02040503050406030204" pitchFamily="18" charset="0"/>
                                </a:rPr>
                              </m:ctrlPr>
                            </m:sSubPr>
                            <m:e>
                              <m:r>
                                <a:rPr lang="zh-TW" altLang="en-US" i="1">
                                  <a:latin typeface="Cambria Math" panose="02040503050406030204" pitchFamily="18" charset="0"/>
                                </a:rPr>
                                <m:t>𝑉</m:t>
                              </m:r>
                            </m:e>
                            <m:sub>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𝑡</m:t>
                              </m:r>
                            </m:sub>
                          </m:sSub>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𝑉</m:t>
                              </m:r>
                            </m:e>
                            <m:sub>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𝑡</m:t>
                              </m:r>
                            </m:sub>
                          </m:sSub>
                        </m:den>
                      </m:f>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r>
                        <a:rPr lang="zh-TW" altLang="en-US" i="1">
                          <a:latin typeface="Cambria Math" panose="02040503050406030204" pitchFamily="18" charset="0"/>
                        </a:rPr>
                        <m:t>𝑑𝑡</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𝜙</m:t>
                          </m:r>
                        </m:e>
                        <m:sub>
                          <m:sSub>
                            <m:sSubPr>
                              <m:ctrlPr>
                                <a:rPr lang="zh-TW" altLang="en-US" i="1">
                                  <a:latin typeface="Cambria Math" panose="02040503050406030204" pitchFamily="18" charset="0"/>
                                </a:rPr>
                              </m:ctrlPr>
                            </m:sSubPr>
                            <m:e>
                              <m:r>
                                <a:rPr lang="zh-TW" altLang="en-US" i="1">
                                  <a:latin typeface="Cambria Math" panose="02040503050406030204" pitchFamily="18" charset="0"/>
                                </a:rPr>
                                <m:t>𝑉</m:t>
                              </m:r>
                            </m:e>
                            <m:sub>
                              <m:r>
                                <a:rPr lang="zh-TW" altLang="en-US" i="1">
                                  <a:latin typeface="Cambria Math" panose="02040503050406030204" pitchFamily="18" charset="0"/>
                                </a:rPr>
                                <m:t>𝑖</m:t>
                              </m:r>
                            </m:sub>
                          </m:sSub>
                        </m:sub>
                      </m:sSub>
                      <m:sSub>
                        <m:sSubPr>
                          <m:ctrlPr>
                            <a:rPr lang="zh-TW" altLang="en-US" i="1">
                              <a:latin typeface="Cambria Math" panose="02040503050406030204" pitchFamily="18" charset="0"/>
                            </a:rPr>
                          </m:ctrlPr>
                        </m:sSubPr>
                        <m:e>
                          <m:r>
                            <a:rPr lang="zh-TW" altLang="en-US" i="1">
                              <a:latin typeface="Cambria Math" panose="02040503050406030204" pitchFamily="18" charset="0"/>
                            </a:rPr>
                            <m:t>𝜎</m:t>
                          </m:r>
                        </m:e>
                        <m:sub>
                          <m:r>
                            <a:rPr lang="zh-TW" altLang="en-US" i="1">
                              <a:latin typeface="Cambria Math" panose="02040503050406030204" pitchFamily="18" charset="0"/>
                            </a:rPr>
                            <m:t>𝑟</m:t>
                          </m:r>
                        </m:sub>
                      </m:sSub>
                      <m:rad>
                        <m:radPr>
                          <m:degHide m:val="on"/>
                          <m:ctrlPr>
                            <a:rPr lang="zh-TW" altLang="en-US" i="1">
                              <a:latin typeface="Cambria Math" panose="02040503050406030204" pitchFamily="18" charset="0"/>
                            </a:rPr>
                          </m:ctrlPr>
                        </m:radPr>
                        <m:deg/>
                        <m:e>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e>
                      </m:rad>
                      <m:r>
                        <a:rPr lang="zh-TW" altLang="en-US" i="1">
                          <a:latin typeface="Cambria Math" panose="02040503050406030204" pitchFamily="18" charset="0"/>
                        </a:rPr>
                        <m:t>𝑑</m:t>
                      </m:r>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𝑍</m:t>
                          </m:r>
                        </m:e>
                        <m:sub>
                          <m:r>
                            <a:rPr lang="zh-TW" altLang="en-US" i="1">
                              <a:latin typeface="Cambria Math" panose="02040503050406030204" pitchFamily="18" charset="0"/>
                            </a:rPr>
                            <m:t>𝑡</m:t>
                          </m:r>
                        </m:sub>
                        <m:sup>
                          <m:r>
                            <a:rPr lang="zh-TW" altLang="en-US" i="0">
                              <a:latin typeface="Cambria Math" panose="02040503050406030204" pitchFamily="18" charset="0"/>
                            </a:rPr>
                            <m:t>∗</m:t>
                          </m:r>
                        </m:sup>
                      </m:sSubSup>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𝜎</m:t>
                          </m:r>
                        </m:e>
                        <m:sub>
                          <m:sSub>
                            <m:sSubPr>
                              <m:ctrlPr>
                                <a:rPr lang="zh-TW" altLang="en-US" i="1">
                                  <a:latin typeface="Cambria Math" panose="02040503050406030204" pitchFamily="18" charset="0"/>
                                </a:rPr>
                              </m:ctrlPr>
                            </m:sSubPr>
                            <m:e>
                              <m:r>
                                <a:rPr lang="zh-TW" altLang="en-US" i="1">
                                  <a:latin typeface="Cambria Math" panose="02040503050406030204" pitchFamily="18" charset="0"/>
                                </a:rPr>
                                <m:t>𝑉</m:t>
                              </m:r>
                            </m:e>
                            <m:sub>
                              <m:r>
                                <a:rPr lang="zh-TW" altLang="en-US" i="0">
                                  <a:latin typeface="Cambria Math" panose="02040503050406030204" pitchFamily="18" charset="0"/>
                                </a:rPr>
                                <m:t> </m:t>
                              </m:r>
                            </m:sub>
                          </m:sSub>
                        </m:sub>
                      </m:sSub>
                      <m:r>
                        <a:rPr lang="zh-TW" altLang="en-US" i="1">
                          <a:latin typeface="Cambria Math" panose="02040503050406030204" pitchFamily="18" charset="0"/>
                        </a:rPr>
                        <m:t>𝑑</m:t>
                      </m:r>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𝑊</m:t>
                          </m:r>
                        </m:e>
                        <m:sub>
                          <m:sSub>
                            <m:sSubPr>
                              <m:ctrlPr>
                                <a:rPr lang="zh-TW" altLang="en-US" i="1">
                                  <a:latin typeface="Cambria Math" panose="02040503050406030204" pitchFamily="18" charset="0"/>
                                </a:rPr>
                              </m:ctrlPr>
                            </m:sSubPr>
                            <m:e>
                              <m:r>
                                <a:rPr lang="zh-TW" altLang="en-US" i="1">
                                  <a:latin typeface="Cambria Math" panose="02040503050406030204" pitchFamily="18" charset="0"/>
                                </a:rPr>
                                <m:t>𝑉</m:t>
                              </m:r>
                            </m:e>
                            <m:sub>
                              <m:r>
                                <a:rPr lang="zh-TW" altLang="en-US" i="1">
                                  <a:latin typeface="Cambria Math" panose="02040503050406030204" pitchFamily="18" charset="0"/>
                                </a:rPr>
                                <m:t>𝑡</m:t>
                              </m:r>
                            </m:sub>
                          </m:sSub>
                        </m:sub>
                        <m:sup>
                          <m:r>
                            <a:rPr lang="zh-TW" altLang="en-US" i="0">
                              <a:latin typeface="Cambria Math" panose="02040503050406030204" pitchFamily="18" charset="0"/>
                            </a:rPr>
                            <m:t>∗</m:t>
                          </m:r>
                        </m:sup>
                      </m:sSubSup>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624993" y="3171136"/>
                <a:ext cx="3939732" cy="686278"/>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158249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Dynamics of Liabilities</a:t>
            </a:r>
            <a:endParaRPr lang="zh-TW" altLang="en-US" dirty="0"/>
          </a:p>
        </p:txBody>
      </p:sp>
      <p:sp>
        <p:nvSpPr>
          <p:cNvPr id="3" name="內容版面配置區 2"/>
          <p:cNvSpPr>
            <a:spLocks noGrp="1"/>
          </p:cNvSpPr>
          <p:nvPr>
            <p:ph idx="1"/>
          </p:nvPr>
        </p:nvSpPr>
        <p:spPr/>
        <p:txBody>
          <a:bodyPr>
            <a:normAutofit/>
          </a:bodyPr>
          <a:lstStyle/>
          <a:p>
            <a:r>
              <a:rPr lang="en-US" altLang="zh-TW" sz="2400" dirty="0"/>
              <a:t>Following Norberg (2002), the liability of a life insurance could be described as the present value of the contingent claims</a:t>
            </a:r>
          </a:p>
          <a:p>
            <a:endParaRPr lang="en-US" altLang="zh-TW" sz="2400" dirty="0"/>
          </a:p>
          <a:p>
            <a:endParaRPr lang="en-US" altLang="zh-TW" sz="2400" dirty="0"/>
          </a:p>
          <a:p>
            <a:r>
              <a:rPr lang="en-US" altLang="zh-TW" sz="2400" dirty="0"/>
              <a:t>The liability of the life insurer would be</a:t>
            </a:r>
            <a:endParaRPr lang="zh-TW" altLang="en-US" sz="24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21</a:t>
            </a:fld>
            <a:endParaRPr lang="zh-TW" altLang="en-US"/>
          </a:p>
        </p:txBody>
      </p:sp>
      <p:pic>
        <p:nvPicPr>
          <p:cNvPr id="5" name="圖片 4"/>
          <p:cNvPicPr>
            <a:picLocks noChangeAspect="1"/>
          </p:cNvPicPr>
          <p:nvPr/>
        </p:nvPicPr>
        <p:blipFill rotWithShape="1">
          <a:blip r:embed="rId3"/>
          <a:srcRect l="24973" r="25280"/>
          <a:stretch/>
        </p:blipFill>
        <p:spPr>
          <a:xfrm>
            <a:off x="2034860" y="2775638"/>
            <a:ext cx="5135240" cy="895421"/>
          </a:xfrm>
          <a:prstGeom prst="rect">
            <a:avLst/>
          </a:prstGeom>
        </p:spPr>
      </p:pic>
      <p:pic>
        <p:nvPicPr>
          <p:cNvPr id="6" name="圖片 5"/>
          <p:cNvPicPr>
            <a:picLocks noChangeAspect="1"/>
          </p:cNvPicPr>
          <p:nvPr/>
        </p:nvPicPr>
        <p:blipFill rotWithShape="1">
          <a:blip r:embed="rId4"/>
          <a:srcRect l="15006" r="14418"/>
          <a:stretch/>
        </p:blipFill>
        <p:spPr>
          <a:xfrm>
            <a:off x="924710" y="4600961"/>
            <a:ext cx="7355540" cy="904048"/>
          </a:xfrm>
          <a:prstGeom prst="rect">
            <a:avLst/>
          </a:prstGeom>
        </p:spPr>
      </p:pic>
    </p:spTree>
    <p:extLst>
      <p:ext uri="{BB962C8B-B14F-4D97-AF65-F5344CB8AC3E}">
        <p14:creationId xmlns:p14="http://schemas.microsoft.com/office/powerpoint/2010/main" val="1548500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Dynamics of Liabilities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en-US" altLang="zh-TW" sz="2400" dirty="0"/>
                  <a:t>Inserting </a:t>
                </a:r>
                <a14:m>
                  <m:oMath xmlns:m="http://schemas.openxmlformats.org/officeDocument/2006/math">
                    <m:sPre>
                      <m:sPrePr>
                        <m:ctrlPr>
                          <a:rPr lang="zh-TW" altLang="zh-TW" sz="2400" i="1">
                            <a:latin typeface="Cambria Math" panose="02040503050406030204" pitchFamily="18" charset="0"/>
                          </a:rPr>
                        </m:ctrlPr>
                      </m:sPrePr>
                      <m:sub>
                        <m:r>
                          <a:rPr lang="en-US" altLang="zh-TW" sz="2400" i="1">
                            <a:latin typeface="Cambria Math" panose="02040503050406030204" pitchFamily="18" charset="0"/>
                          </a:rPr>
                          <m:t>𝑥</m:t>
                        </m:r>
                        <m:r>
                          <a:rPr lang="en-US" altLang="zh-TW" sz="2400" i="1">
                            <a:latin typeface="Cambria Math" panose="02040503050406030204" pitchFamily="18" charset="0"/>
                          </a:rPr>
                          <m:t>+</m:t>
                        </m:r>
                        <m:r>
                          <a:rPr lang="en-US" altLang="zh-TW" sz="2400" i="1">
                            <a:latin typeface="Cambria Math" panose="02040503050406030204" pitchFamily="18" charset="0"/>
                          </a:rPr>
                          <m:t>𝑡</m:t>
                        </m:r>
                      </m:sub>
                      <m:sup>
                        <m:r>
                          <a:rPr lang="en-US" altLang="zh-TW" sz="2400" i="1">
                            <a:latin typeface="Cambria Math" panose="02040503050406030204" pitchFamily="18" charset="0"/>
                          </a:rPr>
                          <m:t>𝜏</m:t>
                        </m:r>
                        <m:r>
                          <a:rPr lang="en-US" altLang="zh-TW" sz="2400" i="1">
                            <a:latin typeface="Cambria Math" panose="02040503050406030204" pitchFamily="18" charset="0"/>
                          </a:rPr>
                          <m:t>−</m:t>
                        </m:r>
                        <m:r>
                          <a:rPr lang="en-US" altLang="zh-TW" sz="2400" i="1">
                            <a:latin typeface="Cambria Math" panose="02040503050406030204" pitchFamily="18" charset="0"/>
                          </a:rPr>
                          <m:t>𝑡</m:t>
                        </m:r>
                      </m:sup>
                      <m:e>
                        <m:r>
                          <a:rPr lang="en-US" altLang="zh-TW" sz="2400" i="1">
                            <a:latin typeface="Cambria Math" panose="02040503050406030204" pitchFamily="18" charset="0"/>
                          </a:rPr>
                          <m:t>𝑝</m:t>
                        </m:r>
                      </m:e>
                    </m:sPre>
                    <m:r>
                      <a:rPr lang="en-US" altLang="zh-TW" sz="2400" i="1">
                        <a:latin typeface="Cambria Math" panose="02040503050406030204" pitchFamily="18" charset="0"/>
                      </a:rPr>
                      <m:t>=</m:t>
                    </m:r>
                    <m:sSup>
                      <m:sSupPr>
                        <m:ctrlPr>
                          <a:rPr lang="zh-TW" altLang="zh-TW" sz="2400" i="1">
                            <a:latin typeface="Cambria Math" panose="02040503050406030204" pitchFamily="18" charset="0"/>
                          </a:rPr>
                        </m:ctrlPr>
                      </m:sSupPr>
                      <m:e>
                        <m:r>
                          <a:rPr lang="en-US" altLang="zh-TW" sz="2400" i="1">
                            <a:latin typeface="Cambria Math" panose="02040503050406030204" pitchFamily="18" charset="0"/>
                          </a:rPr>
                          <m:t>𝑒</m:t>
                        </m:r>
                      </m:e>
                      <m:sup>
                        <m:r>
                          <a:rPr lang="en-US" altLang="zh-TW" sz="2400" i="1">
                            <a:latin typeface="Cambria Math" panose="02040503050406030204" pitchFamily="18" charset="0"/>
                          </a:rPr>
                          <m:t>−</m:t>
                        </m:r>
                        <m:nary>
                          <m:naryPr>
                            <m:limLoc m:val="subSup"/>
                            <m:ctrlPr>
                              <a:rPr lang="zh-TW" altLang="zh-TW" sz="2400" i="1">
                                <a:latin typeface="Cambria Math" panose="02040503050406030204" pitchFamily="18" charset="0"/>
                              </a:rPr>
                            </m:ctrlPr>
                          </m:naryPr>
                          <m:sub>
                            <m:r>
                              <a:rPr lang="en-US" altLang="zh-TW" sz="2400" i="1">
                                <a:latin typeface="Cambria Math" panose="02040503050406030204" pitchFamily="18" charset="0"/>
                              </a:rPr>
                              <m:t>𝑡</m:t>
                            </m:r>
                          </m:sub>
                          <m:sup>
                            <m:r>
                              <a:rPr lang="en-US" altLang="zh-TW" sz="2400" i="1">
                                <a:latin typeface="Cambria Math" panose="02040503050406030204" pitchFamily="18" charset="0"/>
                              </a:rPr>
                              <m:t>𝜏</m:t>
                            </m:r>
                          </m:sup>
                          <m:e>
                            <m:sSub>
                              <m:sSubPr>
                                <m:ctrlPr>
                                  <a:rPr lang="zh-TW" altLang="zh-TW" sz="2400" i="1">
                                    <a:latin typeface="Cambria Math" panose="02040503050406030204" pitchFamily="18" charset="0"/>
                                  </a:rPr>
                                </m:ctrlPr>
                              </m:sSubPr>
                              <m:e>
                                <m:r>
                                  <a:rPr lang="en-US" altLang="zh-TW" sz="2400" i="1">
                                    <a:latin typeface="Cambria Math" panose="02040503050406030204" pitchFamily="18" charset="0"/>
                                  </a:rPr>
                                  <m:t>𝑚</m:t>
                                </m:r>
                              </m:e>
                              <m:sub>
                                <m:r>
                                  <a:rPr lang="en-US" altLang="zh-TW" sz="2400" i="1">
                                    <a:latin typeface="Cambria Math" panose="02040503050406030204" pitchFamily="18" charset="0"/>
                                  </a:rPr>
                                  <m:t>𝑥</m:t>
                                </m:r>
                                <m:r>
                                  <a:rPr lang="en-US" altLang="zh-TW" sz="2400" i="1">
                                    <a:latin typeface="Cambria Math" panose="02040503050406030204" pitchFamily="18" charset="0"/>
                                  </a:rPr>
                                  <m:t>+</m:t>
                                </m:r>
                                <m:r>
                                  <a:rPr lang="en-US" altLang="zh-TW" sz="2400" i="1">
                                    <a:latin typeface="Cambria Math" panose="02040503050406030204" pitchFamily="18" charset="0"/>
                                  </a:rPr>
                                  <m:t>𝑠</m:t>
                                </m:r>
                              </m:sub>
                            </m:sSub>
                            <m:r>
                              <a:rPr lang="en-US" altLang="zh-TW" sz="2400" i="1">
                                <a:latin typeface="Cambria Math" panose="02040503050406030204" pitchFamily="18" charset="0"/>
                              </a:rPr>
                              <m:t> </m:t>
                            </m:r>
                            <m:r>
                              <a:rPr lang="en-US" altLang="zh-TW" sz="2400" i="1">
                                <a:latin typeface="Cambria Math" panose="02040503050406030204" pitchFamily="18" charset="0"/>
                              </a:rPr>
                              <m:t>𝑑𝑠</m:t>
                            </m:r>
                          </m:e>
                        </m:nary>
                      </m:sup>
                    </m:sSup>
                  </m:oMath>
                </a14:m>
                <a:r>
                  <a:rPr lang="en-US" altLang="zh-TW" sz="2400" dirty="0"/>
                  <a:t>, we have</a:t>
                </a:r>
              </a:p>
              <a:p>
                <a:endParaRPr lang="en-US" altLang="zh-TW" sz="2400" dirty="0"/>
              </a:p>
              <a:p>
                <a:endParaRPr lang="en-US" altLang="zh-TW" sz="2400" dirty="0"/>
              </a:p>
              <a:p>
                <a:endParaRPr lang="en-US" altLang="zh-TW" sz="2400" dirty="0"/>
              </a:p>
              <a:p>
                <a:endParaRPr lang="en-US" altLang="zh-TW" sz="2400" dirty="0"/>
              </a:p>
              <a:p>
                <a:r>
                  <a:rPr lang="en-US" altLang="zh-TW" sz="2400" dirty="0"/>
                  <a:t>According to the </a:t>
                </a:r>
                <a:r>
                  <a:rPr lang="en-US" altLang="zh-TW" sz="2400" i="1" dirty="0"/>
                  <a:t>Thiele’s differential equations</a:t>
                </a:r>
                <a:endParaRPr lang="zh-TW" altLang="zh-TW" sz="2400" dirty="0"/>
              </a:p>
              <a:p>
                <a:endParaRPr lang="zh-TW" altLang="en-US" sz="24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3"/>
                <a:stretch>
                  <a:fillRect l="-909"/>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283484B3-BA7B-49D9-B035-B5CFEB1AF915}" type="slidenum">
              <a:rPr lang="zh-TW" altLang="en-US" smtClean="0"/>
              <a:t>22</a:t>
            </a:fld>
            <a:endParaRPr lang="zh-TW" altLang="en-US"/>
          </a:p>
        </p:txBody>
      </p:sp>
      <p:pic>
        <p:nvPicPr>
          <p:cNvPr id="6" name="圖片 5"/>
          <p:cNvPicPr>
            <a:picLocks noChangeAspect="1"/>
          </p:cNvPicPr>
          <p:nvPr/>
        </p:nvPicPr>
        <p:blipFill rotWithShape="1">
          <a:blip r:embed="rId4"/>
          <a:srcRect l="9513" r="9463"/>
          <a:stretch/>
        </p:blipFill>
        <p:spPr>
          <a:xfrm>
            <a:off x="683623" y="2599113"/>
            <a:ext cx="7934762" cy="849481"/>
          </a:xfrm>
          <a:prstGeom prst="rect">
            <a:avLst/>
          </a:prstGeom>
        </p:spPr>
      </p:pic>
      <p:pic>
        <p:nvPicPr>
          <p:cNvPr id="8" name="圖片 7"/>
          <p:cNvPicPr>
            <a:picLocks noChangeAspect="1"/>
          </p:cNvPicPr>
          <p:nvPr/>
        </p:nvPicPr>
        <p:blipFill rotWithShape="1">
          <a:blip r:embed="rId5"/>
          <a:srcRect l="13620" r="13118"/>
          <a:stretch/>
        </p:blipFill>
        <p:spPr>
          <a:xfrm>
            <a:off x="683623" y="3556967"/>
            <a:ext cx="7040880" cy="833640"/>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1888245" y="5136177"/>
                <a:ext cx="5113446" cy="68550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zh-TW" altLang="en-US" sz="2000" i="1">
                              <a:latin typeface="Cambria Math" panose="02040503050406030204" pitchFamily="18" charset="0"/>
                            </a:rPr>
                          </m:ctrlPr>
                        </m:fPr>
                        <m:num>
                          <m:r>
                            <a:rPr lang="zh-TW" altLang="en-US" sz="2000" i="1">
                              <a:latin typeface="Cambria Math" panose="02040503050406030204" pitchFamily="18" charset="0"/>
                            </a:rPr>
                            <m:t>𝑑</m:t>
                          </m:r>
                          <m:sSub>
                            <m:sSubPr>
                              <m:ctrlPr>
                                <a:rPr lang="zh-TW" altLang="en-US" sz="2000" i="1">
                                  <a:latin typeface="Cambria Math" panose="02040503050406030204" pitchFamily="18" charset="0"/>
                                </a:rPr>
                              </m:ctrlPr>
                            </m:sSubPr>
                            <m:e>
                              <m:r>
                                <a:rPr lang="zh-TW" altLang="en-US" sz="2000" i="1">
                                  <a:latin typeface="Cambria Math" panose="02040503050406030204" pitchFamily="18" charset="0"/>
                                </a:rPr>
                                <m:t>𝐿</m:t>
                              </m:r>
                            </m:e>
                            <m:sub>
                              <m:r>
                                <a:rPr lang="zh-TW" altLang="en-US" sz="2000" i="1">
                                  <a:latin typeface="Cambria Math" panose="02040503050406030204" pitchFamily="18" charset="0"/>
                                </a:rPr>
                                <m:t>𝑙𝑖𝑓𝑒</m:t>
                              </m:r>
                              <m:r>
                                <a:rPr lang="zh-TW" altLang="en-US" sz="2000" i="0">
                                  <a:latin typeface="Cambria Math" panose="02040503050406030204" pitchFamily="18" charset="0"/>
                                </a:rPr>
                                <m:t>,</m:t>
                              </m:r>
                              <m:r>
                                <a:rPr lang="zh-TW" altLang="en-US" sz="2000" i="1">
                                  <a:latin typeface="Cambria Math" panose="02040503050406030204" pitchFamily="18" charset="0"/>
                                </a:rPr>
                                <m:t>𝑡</m:t>
                              </m:r>
                            </m:sub>
                          </m:sSub>
                        </m:num>
                        <m:den>
                          <m:r>
                            <a:rPr lang="zh-TW" altLang="en-US" sz="2000" i="1">
                              <a:latin typeface="Cambria Math" panose="02040503050406030204" pitchFamily="18" charset="0"/>
                            </a:rPr>
                            <m:t>𝑑𝑡</m:t>
                          </m:r>
                        </m:den>
                      </m:f>
                      <m:r>
                        <a:rPr lang="zh-TW" altLang="en-US" sz="2000" i="0">
                          <a:latin typeface="Cambria Math" panose="02040503050406030204" pitchFamily="18" charset="0"/>
                        </a:rPr>
                        <m:t>= −</m:t>
                      </m:r>
                      <m:sSub>
                        <m:sSubPr>
                          <m:ctrlPr>
                            <a:rPr lang="zh-TW" altLang="en-US" sz="2000" i="1">
                              <a:latin typeface="Cambria Math" panose="02040503050406030204" pitchFamily="18" charset="0"/>
                            </a:rPr>
                          </m:ctrlPr>
                        </m:sSubPr>
                        <m:e>
                          <m:r>
                            <a:rPr lang="zh-TW" altLang="en-US" sz="2000" i="1">
                              <a:latin typeface="Cambria Math" panose="02040503050406030204" pitchFamily="18" charset="0"/>
                            </a:rPr>
                            <m:t>𝑏</m:t>
                          </m:r>
                        </m:e>
                        <m:sub>
                          <m:r>
                            <a:rPr lang="zh-TW" altLang="en-US" sz="2000" i="1">
                              <a:latin typeface="Cambria Math" panose="02040503050406030204" pitchFamily="18" charset="0"/>
                            </a:rPr>
                            <m:t>𝑡</m:t>
                          </m:r>
                        </m:sub>
                      </m:sSub>
                      <m:sSub>
                        <m:sSubPr>
                          <m:ctrlPr>
                            <a:rPr lang="zh-TW" altLang="en-US" sz="2000" i="1">
                              <a:latin typeface="Cambria Math" panose="02040503050406030204" pitchFamily="18" charset="0"/>
                            </a:rPr>
                          </m:ctrlPr>
                        </m:sSubPr>
                        <m:e>
                          <m:r>
                            <a:rPr lang="zh-TW" altLang="en-US" sz="2000" i="1">
                              <a:latin typeface="Cambria Math" panose="02040503050406030204" pitchFamily="18" charset="0"/>
                            </a:rPr>
                            <m:t>𝑚</m:t>
                          </m:r>
                        </m:e>
                        <m:sub>
                          <m:r>
                            <a:rPr lang="zh-TW" altLang="en-US" sz="2000" i="1">
                              <a:latin typeface="Cambria Math" panose="02040503050406030204" pitchFamily="18" charset="0"/>
                            </a:rPr>
                            <m:t>𝑥</m:t>
                          </m:r>
                          <m:r>
                            <a:rPr lang="zh-TW" altLang="en-US" sz="2000" i="0">
                              <a:latin typeface="Cambria Math" panose="02040503050406030204" pitchFamily="18" charset="0"/>
                            </a:rPr>
                            <m:t>+</m:t>
                          </m:r>
                          <m:r>
                            <a:rPr lang="zh-TW" altLang="en-US" sz="2000" i="1">
                              <a:latin typeface="Cambria Math" panose="02040503050406030204" pitchFamily="18" charset="0"/>
                            </a:rPr>
                            <m:t>𝑡</m:t>
                          </m:r>
                        </m:sub>
                      </m:sSub>
                      <m:r>
                        <a:rPr lang="zh-TW" altLang="en-US" sz="2000" i="0">
                          <a:latin typeface="Cambria Math" panose="02040503050406030204" pitchFamily="18" charset="0"/>
                        </a:rPr>
                        <m:t>+</m:t>
                      </m:r>
                      <m:d>
                        <m:dPr>
                          <m:ctrlPr>
                            <a:rPr lang="zh-TW" altLang="en-US" sz="2000" i="1">
                              <a:latin typeface="Cambria Math" panose="02040503050406030204" pitchFamily="18" charset="0"/>
                            </a:rPr>
                          </m:ctrlPr>
                        </m:dPr>
                        <m:e>
                          <m:r>
                            <a:rPr lang="zh-TW" altLang="en-US" sz="2000" i="1">
                              <a:latin typeface="Cambria Math" panose="02040503050406030204" pitchFamily="18" charset="0"/>
                            </a:rPr>
                            <m:t>𝑟</m:t>
                          </m:r>
                          <m:r>
                            <a:rPr lang="zh-TW" altLang="en-US" sz="2000" i="0">
                              <a:latin typeface="Cambria Math" panose="02040503050406030204" pitchFamily="18" charset="0"/>
                            </a:rPr>
                            <m:t>+</m:t>
                          </m:r>
                          <m:sSub>
                            <m:sSubPr>
                              <m:ctrlPr>
                                <a:rPr lang="zh-TW" altLang="en-US" sz="2000" i="1">
                                  <a:latin typeface="Cambria Math" panose="02040503050406030204" pitchFamily="18" charset="0"/>
                                </a:rPr>
                              </m:ctrlPr>
                            </m:sSubPr>
                            <m:e>
                              <m:r>
                                <a:rPr lang="zh-TW" altLang="en-US" sz="2000" i="1">
                                  <a:latin typeface="Cambria Math" panose="02040503050406030204" pitchFamily="18" charset="0"/>
                                </a:rPr>
                                <m:t>𝑚</m:t>
                              </m:r>
                            </m:e>
                            <m:sub>
                              <m:r>
                                <a:rPr lang="zh-TW" altLang="en-US" sz="2000" i="1">
                                  <a:latin typeface="Cambria Math" panose="02040503050406030204" pitchFamily="18" charset="0"/>
                                </a:rPr>
                                <m:t>𝑥</m:t>
                              </m:r>
                              <m:r>
                                <a:rPr lang="zh-TW" altLang="en-US" sz="2000" i="0">
                                  <a:latin typeface="Cambria Math" panose="02040503050406030204" pitchFamily="18" charset="0"/>
                                </a:rPr>
                                <m:t>+</m:t>
                              </m:r>
                              <m:r>
                                <a:rPr lang="zh-TW" altLang="en-US" sz="2000" i="1">
                                  <a:latin typeface="Cambria Math" panose="02040503050406030204" pitchFamily="18" charset="0"/>
                                </a:rPr>
                                <m:t>𝑡</m:t>
                              </m:r>
                            </m:sub>
                          </m:sSub>
                        </m:e>
                      </m:d>
                      <m:sSub>
                        <m:sSubPr>
                          <m:ctrlPr>
                            <a:rPr lang="zh-TW" altLang="en-US" sz="2000" i="1">
                              <a:latin typeface="Cambria Math" panose="02040503050406030204" pitchFamily="18" charset="0"/>
                            </a:rPr>
                          </m:ctrlPr>
                        </m:sSubPr>
                        <m:e>
                          <m:r>
                            <a:rPr lang="zh-TW" altLang="en-US" sz="2000" i="1">
                              <a:latin typeface="Cambria Math" panose="02040503050406030204" pitchFamily="18" charset="0"/>
                            </a:rPr>
                            <m:t>𝐿</m:t>
                          </m:r>
                        </m:e>
                        <m:sub>
                          <m:r>
                            <a:rPr lang="zh-TW" altLang="en-US" sz="2000" i="1">
                              <a:latin typeface="Cambria Math" panose="02040503050406030204" pitchFamily="18" charset="0"/>
                            </a:rPr>
                            <m:t>𝑙𝑖𝑓𝑒</m:t>
                          </m:r>
                          <m:r>
                            <a:rPr lang="zh-TW" altLang="en-US" sz="2000" i="0">
                              <a:latin typeface="Cambria Math" panose="02040503050406030204" pitchFamily="18" charset="0"/>
                            </a:rPr>
                            <m:t>,</m:t>
                          </m:r>
                          <m:r>
                            <a:rPr lang="zh-TW" altLang="en-US" sz="2000" i="1">
                              <a:latin typeface="Cambria Math" panose="02040503050406030204" pitchFamily="18" charset="0"/>
                            </a:rPr>
                            <m:t>𝑡</m:t>
                          </m:r>
                        </m:sub>
                      </m:sSub>
                    </m:oMath>
                  </m:oMathPara>
                </a14:m>
                <a:endParaRPr lang="zh-TW" altLang="en-US" sz="2000" dirty="0"/>
              </a:p>
            </p:txBody>
          </p:sp>
        </mc:Choice>
        <mc:Fallback xmlns="">
          <p:sp>
            <p:nvSpPr>
              <p:cNvPr id="5" name="矩形 4"/>
              <p:cNvSpPr>
                <a:spLocks noRot="1" noChangeAspect="1" noMove="1" noResize="1" noEditPoints="1" noAdjustHandles="1" noChangeArrowheads="1" noChangeShapeType="1" noTextEdit="1"/>
              </p:cNvSpPr>
              <p:nvPr/>
            </p:nvSpPr>
            <p:spPr>
              <a:xfrm>
                <a:off x="1888245" y="5136177"/>
                <a:ext cx="5113446" cy="685509"/>
              </a:xfrm>
              <a:prstGeom prst="rect">
                <a:avLst/>
              </a:prstGeom>
              <a:blipFill>
                <a:blip r:embed="rId6"/>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117091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Dynamics of Liabilities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endParaRPr lang="en-US" altLang="zh-TW" sz="2400" dirty="0"/>
              </a:p>
              <a:p>
                <a:endParaRPr lang="en-US" altLang="zh-TW" sz="2400" dirty="0"/>
              </a:p>
              <a:p>
                <a:endParaRPr lang="en-US" altLang="zh-TW" sz="2400" dirty="0"/>
              </a:p>
              <a:p>
                <a:endParaRPr lang="en-US" altLang="zh-TW" sz="2400" dirty="0"/>
              </a:p>
              <a:p>
                <a:r>
                  <a:rPr lang="en-US" altLang="zh-TW" sz="2400" dirty="0"/>
                  <a:t>,where </a:t>
                </a:r>
                <a14:m>
                  <m:oMath xmlns:m="http://schemas.openxmlformats.org/officeDocument/2006/math">
                    <m:sSub>
                      <m:sSubPr>
                        <m:ctrlPr>
                          <a:rPr lang="zh-TW" altLang="zh-TW" sz="2400" i="1">
                            <a:latin typeface="Cambria Math" panose="02040503050406030204" pitchFamily="18" charset="0"/>
                          </a:rPr>
                        </m:ctrlPr>
                      </m:sSubPr>
                      <m:e>
                        <m:r>
                          <a:rPr lang="en-US" altLang="zh-TW" sz="2400" i="1">
                            <a:latin typeface="Cambria Math" panose="02040503050406030204" pitchFamily="18" charset="0"/>
                          </a:rPr>
                          <m:t>𝜙</m:t>
                        </m:r>
                      </m:e>
                      <m:sub>
                        <m:r>
                          <a:rPr lang="en-US" altLang="zh-TW" sz="2400" i="1">
                            <a:latin typeface="Cambria Math" panose="02040503050406030204" pitchFamily="18" charset="0"/>
                          </a:rPr>
                          <m:t>𝐿</m:t>
                        </m:r>
                      </m:sub>
                    </m:sSub>
                  </m:oMath>
                </a14:m>
                <a:r>
                  <a:rPr lang="en-US" altLang="zh-TW" sz="2400" dirty="0"/>
                  <a:t> is the instantaneous interest rate elasticity of the investment bank’s liabilities</a:t>
                </a:r>
                <a:endParaRPr lang="zh-TW" altLang="en-US" sz="24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909"/>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283484B3-BA7B-49D9-B035-B5CFEB1AF915}" type="slidenum">
              <a:rPr lang="zh-TW" altLang="en-US" smtClean="0"/>
              <a:t>23</a:t>
            </a:fld>
            <a:endParaRPr lang="zh-TW" altLang="en-US"/>
          </a:p>
        </p:txBody>
      </p:sp>
      <mc:AlternateContent xmlns:mc="http://schemas.openxmlformats.org/markup-compatibility/2006" xmlns:a14="http://schemas.microsoft.com/office/drawing/2010/main">
        <mc:Choice Requires="a14">
          <p:sp>
            <p:nvSpPr>
              <p:cNvPr id="5" name="矩形 4"/>
              <p:cNvSpPr/>
              <p:nvPr/>
            </p:nvSpPr>
            <p:spPr>
              <a:xfrm>
                <a:off x="2120538" y="2576409"/>
                <a:ext cx="4567385" cy="68627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zh-TW" altLang="en-US" i="1">
                              <a:latin typeface="Cambria Math" panose="02040503050406030204" pitchFamily="18" charset="0"/>
                            </a:rPr>
                          </m:ctrlPr>
                        </m:fPr>
                        <m:num>
                          <m:r>
                            <a:rPr lang="zh-TW" altLang="en-US" i="1">
                              <a:latin typeface="Cambria Math" panose="02040503050406030204" pitchFamily="18" charset="0"/>
                            </a:rPr>
                            <m:t>𝑑</m:t>
                          </m:r>
                          <m:sSub>
                            <m:sSubPr>
                              <m:ctrlPr>
                                <a:rPr lang="zh-TW" altLang="en-US" i="1">
                                  <a:latin typeface="Cambria Math" panose="02040503050406030204" pitchFamily="18" charset="0"/>
                                </a:rPr>
                              </m:ctrlPr>
                            </m:sSubPr>
                            <m:e>
                              <m:r>
                                <a:rPr lang="zh-TW" altLang="en-US" i="1">
                                  <a:latin typeface="Cambria Math" panose="02040503050406030204" pitchFamily="18" charset="0"/>
                                </a:rPr>
                                <m:t>𝐿</m:t>
                              </m:r>
                            </m:e>
                            <m:sub>
                              <m:r>
                                <m:rPr>
                                  <m:sty m:val="p"/>
                                </m:rPr>
                                <a:rPr lang="en-US" altLang="zh-TW">
                                  <a:latin typeface="Cambria Math" panose="02040503050406030204" pitchFamily="18" charset="0"/>
                                </a:rPr>
                                <m:t>bank</m:t>
                              </m:r>
                              <m:r>
                                <a:rPr lang="zh-TW" altLang="en-US">
                                  <a:latin typeface="Cambria Math" panose="02040503050406030204" pitchFamily="18" charset="0"/>
                                </a:rPr>
                                <m:t>,</m:t>
                              </m:r>
                              <m:r>
                                <a:rPr lang="zh-TW" altLang="en-US" i="1">
                                  <a:latin typeface="Cambria Math" panose="02040503050406030204" pitchFamily="18" charset="0"/>
                                </a:rPr>
                                <m:t>𝑡</m:t>
                              </m:r>
                            </m:sub>
                          </m:sSub>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𝐿</m:t>
                              </m:r>
                            </m:e>
                            <m:sub>
                              <m:r>
                                <m:rPr>
                                  <m:sty m:val="p"/>
                                </m:rPr>
                                <a:rPr lang="en-US" altLang="zh-TW">
                                  <a:latin typeface="Cambria Math" panose="02040503050406030204" pitchFamily="18" charset="0"/>
                                </a:rPr>
                                <m:t>bank</m:t>
                              </m:r>
                              <m:r>
                                <a:rPr lang="zh-TW" altLang="en-US">
                                  <a:latin typeface="Cambria Math" panose="02040503050406030204" pitchFamily="18" charset="0"/>
                                </a:rPr>
                                <m:t>,</m:t>
                              </m:r>
                              <m:r>
                                <a:rPr lang="zh-TW" altLang="en-US" i="1">
                                  <a:latin typeface="Cambria Math" panose="02040503050406030204" pitchFamily="18" charset="0"/>
                                </a:rPr>
                                <m:t>𝑡</m:t>
                              </m:r>
                            </m:sub>
                          </m:sSub>
                        </m:den>
                      </m:f>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smtClean="0">
                              <a:latin typeface="Cambria Math" panose="02040503050406030204" pitchFamily="18" charset="0"/>
                            </a:rPr>
                            <m:t>𝜇</m:t>
                          </m:r>
                        </m:e>
                        <m:sub>
                          <m:r>
                            <a:rPr lang="zh-TW" altLang="en-US" i="1">
                              <a:latin typeface="Cambria Math" panose="02040503050406030204" pitchFamily="18" charset="0"/>
                            </a:rPr>
                            <m:t>𝑡</m:t>
                          </m:r>
                        </m:sub>
                      </m:sSub>
                      <m:r>
                        <a:rPr lang="zh-TW" altLang="en-US" i="1">
                          <a:latin typeface="Cambria Math" panose="02040503050406030204" pitchFamily="18" charset="0"/>
                        </a:rPr>
                        <m:t>𝑑𝑡</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𝜙</m:t>
                          </m:r>
                        </m:e>
                        <m:sub>
                          <m:r>
                            <a:rPr lang="zh-TW" altLang="en-US" i="1">
                              <a:latin typeface="Cambria Math" panose="02040503050406030204" pitchFamily="18" charset="0"/>
                            </a:rPr>
                            <m:t>𝐿</m:t>
                          </m:r>
                        </m:sub>
                      </m:sSub>
                      <m:r>
                        <a:rPr lang="zh-TW" altLang="en-US" i="1">
                          <a:latin typeface="Cambria Math" panose="02040503050406030204" pitchFamily="18" charset="0"/>
                        </a:rPr>
                        <m:t>𝑑</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𝜎</m:t>
                          </m:r>
                        </m:e>
                        <m:sub>
                          <m:r>
                            <a:rPr lang="zh-TW" altLang="en-US" i="1">
                              <a:latin typeface="Cambria Math" panose="02040503050406030204" pitchFamily="18" charset="0"/>
                            </a:rPr>
                            <m:t>𝐿</m:t>
                          </m:r>
                        </m:sub>
                      </m:sSub>
                      <m:r>
                        <a:rPr lang="zh-TW" altLang="en-US" i="1">
                          <a:latin typeface="Cambria Math" panose="02040503050406030204" pitchFamily="18" charset="0"/>
                        </a:rPr>
                        <m:t>𝑑</m:t>
                      </m:r>
                      <m:sSub>
                        <m:sSubPr>
                          <m:ctrlPr>
                            <a:rPr lang="zh-TW" altLang="en-US" i="1">
                              <a:latin typeface="Cambria Math" panose="02040503050406030204" pitchFamily="18" charset="0"/>
                            </a:rPr>
                          </m:ctrlPr>
                        </m:sSubPr>
                        <m:e>
                          <m:r>
                            <a:rPr lang="zh-TW" altLang="en-US" i="1">
                              <a:latin typeface="Cambria Math" panose="02040503050406030204" pitchFamily="18" charset="0"/>
                            </a:rPr>
                            <m:t>𝑊</m:t>
                          </m:r>
                        </m:e>
                        <m:sub>
                          <m:r>
                            <a:rPr lang="zh-TW" altLang="en-US" i="1">
                              <a:latin typeface="Cambria Math" panose="02040503050406030204" pitchFamily="18" charset="0"/>
                            </a:rPr>
                            <m:t>𝐿</m:t>
                          </m:r>
                          <m:r>
                            <a:rPr lang="zh-TW" altLang="en-US">
                              <a:latin typeface="Cambria Math" panose="02040503050406030204" pitchFamily="18" charset="0"/>
                            </a:rPr>
                            <m:t>,</m:t>
                          </m:r>
                          <m:r>
                            <a:rPr lang="zh-TW" altLang="en-US" i="1">
                              <a:latin typeface="Cambria Math" panose="02040503050406030204" pitchFamily="18" charset="0"/>
                            </a:rPr>
                            <m:t>𝑡</m:t>
                          </m:r>
                        </m:sub>
                      </m:sSub>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120538" y="2576409"/>
                <a:ext cx="4567385" cy="686278"/>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1667561" y="4871116"/>
                <a:ext cx="5691183" cy="68627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zh-TW" altLang="en-US" i="1" smtClean="0">
                              <a:latin typeface="Cambria Math" panose="02040503050406030204" pitchFamily="18" charset="0"/>
                            </a:rPr>
                          </m:ctrlPr>
                        </m:fPr>
                        <m:num>
                          <m:r>
                            <a:rPr lang="zh-TW" altLang="en-US" i="1">
                              <a:latin typeface="Cambria Math" panose="02040503050406030204" pitchFamily="18" charset="0"/>
                            </a:rPr>
                            <m:t>𝑑</m:t>
                          </m:r>
                          <m:sSub>
                            <m:sSubPr>
                              <m:ctrlPr>
                                <a:rPr lang="zh-TW" altLang="en-US" i="1">
                                  <a:latin typeface="Cambria Math" panose="02040503050406030204" pitchFamily="18" charset="0"/>
                                </a:rPr>
                              </m:ctrlPr>
                            </m:sSubPr>
                            <m:e>
                              <m:r>
                                <a:rPr lang="zh-TW" altLang="en-US" i="1">
                                  <a:latin typeface="Cambria Math" panose="02040503050406030204" pitchFamily="18" charset="0"/>
                                </a:rPr>
                                <m:t>𝐿</m:t>
                              </m:r>
                            </m:e>
                            <m:sub>
                              <m:r>
                                <m:rPr>
                                  <m:sty m:val="p"/>
                                </m:rPr>
                                <a:rPr lang="en-US" altLang="zh-TW">
                                  <a:latin typeface="Cambria Math" panose="02040503050406030204" pitchFamily="18" charset="0"/>
                                </a:rPr>
                                <m:t>bank</m:t>
                              </m:r>
                              <m:r>
                                <a:rPr lang="zh-TW" altLang="en-US">
                                  <a:latin typeface="Cambria Math" panose="02040503050406030204" pitchFamily="18" charset="0"/>
                                </a:rPr>
                                <m:t>,</m:t>
                              </m:r>
                              <m:r>
                                <a:rPr lang="zh-TW" altLang="en-US" i="1">
                                  <a:latin typeface="Cambria Math" panose="02040503050406030204" pitchFamily="18" charset="0"/>
                                </a:rPr>
                                <m:t>𝑡</m:t>
                              </m:r>
                            </m:sub>
                          </m:sSub>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𝐿</m:t>
                              </m:r>
                            </m:e>
                            <m:sub>
                              <m:r>
                                <m:rPr>
                                  <m:sty m:val="p"/>
                                </m:rPr>
                                <a:rPr lang="en-US" altLang="zh-TW">
                                  <a:latin typeface="Cambria Math" panose="02040503050406030204" pitchFamily="18" charset="0"/>
                                </a:rPr>
                                <m:t>bank</m:t>
                              </m:r>
                              <m:r>
                                <a:rPr lang="zh-TW" altLang="en-US">
                                  <a:latin typeface="Cambria Math" panose="02040503050406030204" pitchFamily="18" charset="0"/>
                                </a:rPr>
                                <m:t>,</m:t>
                              </m:r>
                              <m:r>
                                <a:rPr lang="zh-TW" altLang="en-US" i="1">
                                  <a:latin typeface="Cambria Math" panose="02040503050406030204" pitchFamily="18" charset="0"/>
                                </a:rPr>
                                <m:t>𝑡</m:t>
                              </m:r>
                            </m:sub>
                          </m:sSub>
                        </m:den>
                      </m:f>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𝑡</m:t>
                          </m:r>
                        </m:sub>
                      </m:sSub>
                      <m:r>
                        <a:rPr lang="zh-TW" altLang="en-US" i="1">
                          <a:latin typeface="Cambria Math" panose="02040503050406030204" pitchFamily="18" charset="0"/>
                        </a:rPr>
                        <m:t>𝑑𝑡</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𝜙</m:t>
                          </m:r>
                        </m:e>
                        <m:sub>
                          <m:r>
                            <a:rPr lang="zh-TW" altLang="en-US" i="1">
                              <a:latin typeface="Cambria Math" panose="02040503050406030204" pitchFamily="18" charset="0"/>
                            </a:rPr>
                            <m:t>𝐿</m:t>
                          </m:r>
                        </m:sub>
                      </m:sSub>
                      <m:sSub>
                        <m:sSubPr>
                          <m:ctrlPr>
                            <a:rPr lang="zh-TW"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cs typeface="Times New Roman" panose="02020603050405020304" pitchFamily="18" charset="0"/>
                            </a:rPr>
                            <m:t>𝜎</m:t>
                          </m:r>
                        </m:e>
                        <m:sub>
                          <m:r>
                            <a:rPr lang="en-US" altLang="zh-TW" i="1">
                              <a:latin typeface="Cambria Math" panose="02040503050406030204" pitchFamily="18" charset="0"/>
                              <a:cs typeface="Times New Roman" panose="02020603050405020304" pitchFamily="18" charset="0"/>
                            </a:rPr>
                            <m:t>𝑟</m:t>
                          </m:r>
                        </m:sub>
                      </m:sSub>
                      <m:rad>
                        <m:radPr>
                          <m:degHide m:val="on"/>
                          <m:ctrlPr>
                            <a:rPr lang="zh-TW" altLang="zh-TW" i="1">
                              <a:latin typeface="Cambria Math" panose="02040503050406030204" pitchFamily="18" charset="0"/>
                              <a:ea typeface="Cambria Math" panose="02040503050406030204" pitchFamily="18" charset="0"/>
                            </a:rPr>
                          </m:ctrlPr>
                        </m:radPr>
                        <m:deg/>
                        <m:e>
                          <m:sSub>
                            <m:sSubPr>
                              <m:ctrlPr>
                                <a:rPr lang="zh-TW"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cs typeface="Times New Roman" panose="02020603050405020304" pitchFamily="18" charset="0"/>
                                </a:rPr>
                                <m:t>𝑟</m:t>
                              </m:r>
                            </m:e>
                            <m:sub>
                              <m:r>
                                <a:rPr lang="en-US" altLang="zh-TW" i="1">
                                  <a:latin typeface="Cambria Math" panose="02040503050406030204" pitchFamily="18" charset="0"/>
                                  <a:cs typeface="Times New Roman" panose="02020603050405020304" pitchFamily="18" charset="0"/>
                                </a:rPr>
                                <m:t>𝑡</m:t>
                              </m:r>
                            </m:sub>
                          </m:sSub>
                        </m:e>
                      </m:rad>
                      <m:r>
                        <a:rPr lang="en-US" altLang="zh-TW" i="1">
                          <a:latin typeface="Cambria Math" panose="02040503050406030204" pitchFamily="18" charset="0"/>
                          <a:cs typeface="Times New Roman" panose="02020603050405020304" pitchFamily="18" charset="0"/>
                        </a:rPr>
                        <m:t>𝑑</m:t>
                      </m:r>
                      <m:sSubSup>
                        <m:sSubSupPr>
                          <m:ctrlPr>
                            <a:rPr lang="zh-TW" altLang="zh-TW" i="1">
                              <a:latin typeface="Cambria Math" panose="02040503050406030204" pitchFamily="18" charset="0"/>
                              <a:ea typeface="Cambria Math" panose="02040503050406030204" pitchFamily="18" charset="0"/>
                            </a:rPr>
                          </m:ctrlPr>
                        </m:sSubSupPr>
                        <m:e>
                          <m:r>
                            <a:rPr lang="en-US" altLang="zh-TW" i="1">
                              <a:latin typeface="Cambria Math" panose="02040503050406030204" pitchFamily="18" charset="0"/>
                              <a:cs typeface="Times New Roman" panose="02020603050405020304" pitchFamily="18" charset="0"/>
                            </a:rPr>
                            <m:t>𝑍</m:t>
                          </m:r>
                        </m:e>
                        <m:sub>
                          <m:r>
                            <a:rPr lang="en-US" altLang="zh-TW" i="1">
                              <a:latin typeface="Cambria Math" panose="02040503050406030204" pitchFamily="18" charset="0"/>
                              <a:cs typeface="Times New Roman" panose="02020603050405020304" pitchFamily="18" charset="0"/>
                            </a:rPr>
                            <m:t>𝑡</m:t>
                          </m:r>
                        </m:sub>
                        <m:sup>
                          <m:r>
                            <a:rPr lang="en-US" altLang="zh-TW" i="1">
                              <a:latin typeface="Cambria Math" panose="02040503050406030204" pitchFamily="18" charset="0"/>
                              <a:cs typeface="Times New Roman" panose="02020603050405020304" pitchFamily="18" charset="0"/>
                            </a:rPr>
                            <m:t>∗</m:t>
                          </m:r>
                        </m:sup>
                      </m:sSubSup>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𝜎</m:t>
                          </m:r>
                        </m:e>
                        <m:sub>
                          <m:r>
                            <a:rPr lang="zh-TW" altLang="en-US" i="1">
                              <a:latin typeface="Cambria Math" panose="02040503050406030204" pitchFamily="18" charset="0"/>
                            </a:rPr>
                            <m:t>𝐿</m:t>
                          </m:r>
                        </m:sub>
                      </m:sSub>
                      <m:r>
                        <a:rPr lang="zh-TW" altLang="en-US" i="1">
                          <a:latin typeface="Cambria Math" panose="02040503050406030204" pitchFamily="18" charset="0"/>
                        </a:rPr>
                        <m:t>𝑑</m:t>
                      </m:r>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𝑊</m:t>
                          </m:r>
                        </m:e>
                        <m:sub>
                          <m:r>
                            <a:rPr lang="en-US" altLang="zh-TW" b="0" i="1" smtClean="0">
                              <a:latin typeface="Cambria Math" panose="02040503050406030204" pitchFamily="18" charset="0"/>
                            </a:rPr>
                            <m:t>𝐿</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m:t>
                          </m:r>
                        </m:sup>
                      </m:sSubSup>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1667561" y="4871116"/>
                <a:ext cx="5691183" cy="686278"/>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980480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Termination of Longevity Swap</a:t>
            </a:r>
            <a:endParaRPr lang="zh-TW" altLang="en-US" dirty="0"/>
          </a:p>
        </p:txBody>
      </p:sp>
      <p:sp>
        <p:nvSpPr>
          <p:cNvPr id="3" name="內容版面配置區 2"/>
          <p:cNvSpPr>
            <a:spLocks noGrp="1"/>
          </p:cNvSpPr>
          <p:nvPr>
            <p:ph idx="1"/>
          </p:nvPr>
        </p:nvSpPr>
        <p:spPr/>
        <p:txBody>
          <a:bodyPr>
            <a:normAutofit/>
          </a:bodyPr>
          <a:lstStyle/>
          <a:p>
            <a:r>
              <a:rPr lang="en-US" altLang="zh-TW" sz="2400" dirty="0"/>
              <a:t>Stopping time</a:t>
            </a:r>
          </a:p>
          <a:p>
            <a:endParaRPr lang="en-US" altLang="zh-TW" sz="2400" dirty="0"/>
          </a:p>
          <a:p>
            <a:endParaRPr lang="en-US" altLang="zh-TW" sz="2400" dirty="0"/>
          </a:p>
          <a:p>
            <a:endParaRPr lang="en-US" altLang="zh-TW" sz="2400" dirty="0"/>
          </a:p>
          <a:p>
            <a:endParaRPr lang="en-US" altLang="zh-TW" sz="2400" dirty="0"/>
          </a:p>
          <a:p>
            <a:endParaRPr lang="en-US" altLang="zh-TW" sz="2400" dirty="0"/>
          </a:p>
          <a:p>
            <a:endParaRPr lang="en-US" altLang="zh-TW" sz="2400" dirty="0"/>
          </a:p>
          <a:p>
            <a:r>
              <a:rPr lang="en-US" altLang="zh-TW" sz="2400" dirty="0"/>
              <a:t>Swap is terminated when one party is insolvent!</a:t>
            </a:r>
            <a:endParaRPr lang="zh-TW" altLang="en-US" sz="24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24</a:t>
            </a:fld>
            <a:endParaRPr lang="zh-TW" altLang="en-US"/>
          </a:p>
        </p:txBody>
      </p:sp>
      <mc:AlternateContent xmlns:mc="http://schemas.openxmlformats.org/markup-compatibility/2006" xmlns:a14="http://schemas.microsoft.com/office/drawing/2010/main">
        <mc:Choice Requires="a14">
          <p:sp>
            <p:nvSpPr>
              <p:cNvPr id="5" name="矩形 4"/>
              <p:cNvSpPr/>
              <p:nvPr/>
            </p:nvSpPr>
            <p:spPr>
              <a:xfrm>
                <a:off x="2356477" y="3817332"/>
                <a:ext cx="4188996" cy="50436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𝜏</m:t>
                          </m:r>
                        </m:e>
                        <m:sub>
                          <m:r>
                            <a:rPr lang="zh-TW" altLang="en-US" i="1">
                              <a:latin typeface="Cambria Math" panose="02040503050406030204" pitchFamily="18" charset="0"/>
                            </a:rPr>
                            <m:t>𝑑𝑒𝑓𝑎𝑢𝑙𝑡</m:t>
                          </m:r>
                        </m:sub>
                      </m:sSub>
                      <m:r>
                        <a:rPr lang="zh-TW" altLang="en-US">
                          <a:latin typeface="Cambria Math" panose="02040503050406030204" pitchFamily="18" charset="0"/>
                        </a:rPr>
                        <m:t>=</m:t>
                      </m:r>
                      <m:r>
                        <a:rPr lang="zh-TW" altLang="en-US" i="1">
                          <a:latin typeface="Cambria Math" panose="02040503050406030204" pitchFamily="18" charset="0"/>
                        </a:rPr>
                        <m:t>𝑚𝑖𝑛</m:t>
                      </m:r>
                      <m:d>
                        <m:dPr>
                          <m:begChr m:val="{"/>
                          <m:endChr m:val="}"/>
                          <m:ctrlPr>
                            <a:rPr lang="zh-TW" altLang="en-US" i="1">
                              <a:latin typeface="Cambria Math" panose="02040503050406030204" pitchFamily="18" charset="0"/>
                            </a:rPr>
                          </m:ctrlPr>
                        </m:dPr>
                        <m:e>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𝜏</m:t>
                              </m:r>
                            </m:e>
                            <m:sub>
                              <m:r>
                                <a:rPr lang="zh-TW" altLang="en-US" i="1">
                                  <a:latin typeface="Cambria Math" panose="02040503050406030204" pitchFamily="18" charset="0"/>
                                </a:rPr>
                                <m:t>𝑑𝑒𝑓𝑎𝑢𝑙𝑡</m:t>
                              </m:r>
                            </m:sub>
                            <m:sup>
                              <m:r>
                                <a:rPr lang="zh-TW" altLang="en-US" i="1">
                                  <a:latin typeface="Cambria Math" panose="02040503050406030204" pitchFamily="18" charset="0"/>
                                </a:rPr>
                                <m:t>𝑙𝑖𝑓𝑒</m:t>
                              </m:r>
                            </m:sup>
                          </m:sSubSup>
                          <m:r>
                            <a:rPr lang="zh-TW" altLang="en-US">
                              <a:latin typeface="Cambria Math" panose="02040503050406030204" pitchFamily="18" charset="0"/>
                            </a:rPr>
                            <m:t> , </m:t>
                          </m:r>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𝜏</m:t>
                              </m:r>
                            </m:e>
                            <m:sub>
                              <m:r>
                                <a:rPr lang="zh-TW" altLang="en-US" i="1">
                                  <a:latin typeface="Cambria Math" panose="02040503050406030204" pitchFamily="18" charset="0"/>
                                </a:rPr>
                                <m:t>𝑑𝑒𝑓𝑎𝑢𝑙𝑡</m:t>
                              </m:r>
                            </m:sub>
                            <m:sup>
                              <m:r>
                                <a:rPr lang="zh-TW" altLang="en-US" i="1">
                                  <a:latin typeface="Cambria Math" panose="02040503050406030204" pitchFamily="18" charset="0"/>
                                </a:rPr>
                                <m:t>𝑏𝑎𝑛𝑘</m:t>
                              </m:r>
                            </m:sup>
                          </m:sSubSup>
                        </m:e>
                      </m:d>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356477" y="3817332"/>
                <a:ext cx="4188996" cy="504369"/>
              </a:xfrm>
              <a:prstGeom prst="rect">
                <a:avLst/>
              </a:prstGeom>
              <a:blipFill>
                <a:blip r:embed="rId2"/>
                <a:stretch>
                  <a:fillRect b="-361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2671387" y="2550368"/>
                <a:ext cx="3559179" cy="4663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𝜏</m:t>
                          </m:r>
                        </m:e>
                        <m:sub>
                          <m:r>
                            <a:rPr lang="zh-TW" altLang="en-US" i="1">
                              <a:latin typeface="Cambria Math" panose="02040503050406030204" pitchFamily="18" charset="0"/>
                            </a:rPr>
                            <m:t>𝑑𝑒𝑓𝑎𝑢𝑙𝑡</m:t>
                          </m:r>
                        </m:sub>
                        <m:sup>
                          <m:r>
                            <a:rPr lang="zh-TW" altLang="en-US" i="1">
                              <a:latin typeface="Cambria Math" panose="02040503050406030204" pitchFamily="18" charset="0"/>
                            </a:rPr>
                            <m:t>𝑙𝑖𝑓𝑒</m:t>
                          </m:r>
                        </m:sup>
                      </m:sSubSup>
                      <m:r>
                        <a:rPr lang="zh-TW" altLang="en-US">
                          <a:latin typeface="Cambria Math" panose="02040503050406030204" pitchFamily="18" charset="0"/>
                        </a:rPr>
                        <m:t>=</m:t>
                      </m:r>
                      <m:func>
                        <m:funcPr>
                          <m:ctrlPr>
                            <a:rPr lang="zh-TW" altLang="en-US" i="1">
                              <a:latin typeface="Cambria Math" panose="02040503050406030204" pitchFamily="18" charset="0"/>
                            </a:rPr>
                          </m:ctrlPr>
                        </m:funcPr>
                        <m:fName>
                          <m:r>
                            <m:rPr>
                              <m:sty m:val="p"/>
                            </m:rPr>
                            <a:rPr lang="zh-TW" altLang="en-US">
                              <a:latin typeface="Cambria Math" panose="02040503050406030204" pitchFamily="18" charset="0"/>
                            </a:rPr>
                            <m:t>inf</m:t>
                          </m:r>
                        </m:fName>
                        <m:e>
                          <m:d>
                            <m:dPr>
                              <m:begChr m:val=""/>
                              <m:endChr m:val="}"/>
                              <m:ctrlPr>
                                <a:rPr lang="zh-TW" altLang="en-US" i="1">
                                  <a:latin typeface="Cambria Math" panose="02040503050406030204" pitchFamily="18" charset="0"/>
                                </a:rPr>
                              </m:ctrlPr>
                            </m:dPr>
                            <m:e>
                              <m:r>
                                <a:rPr lang="zh-TW" altLang="en-US">
                                  <a:latin typeface="Cambria Math" panose="02040503050406030204" pitchFamily="18" charset="0"/>
                                </a:rPr>
                                <m:t> </m:t>
                              </m:r>
                              <m:d>
                                <m:dPr>
                                  <m:begChr m:val="{"/>
                                  <m:end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e>
                              </m:d>
                              <m:sSub>
                                <m:sSubPr>
                                  <m:ctrlPr>
                                    <a:rPr lang="zh-TW" altLang="en-US" i="1">
                                      <a:latin typeface="Cambria Math" panose="02040503050406030204" pitchFamily="18" charset="0"/>
                                    </a:rPr>
                                  </m:ctrlPr>
                                </m:sSubPr>
                                <m:e>
                                  <m:r>
                                    <a:rPr lang="zh-TW" altLang="en-US" i="1">
                                      <a:latin typeface="Cambria Math" panose="02040503050406030204" pitchFamily="18" charset="0"/>
                                    </a:rPr>
                                    <m:t>𝑉</m:t>
                                  </m:r>
                                </m:e>
                                <m:sub>
                                  <m:r>
                                    <a:rPr lang="zh-TW" altLang="en-US" i="1">
                                      <a:latin typeface="Cambria Math" panose="02040503050406030204" pitchFamily="18" charset="0"/>
                                    </a:rPr>
                                    <m:t>𝑙𝑖𝑓𝑒</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sub>
                              </m:sSub>
                              <m:r>
                                <a:rPr lang="zh-TW" altLang="en-US">
                                  <a:latin typeface="Cambria Math" panose="02040503050406030204" pitchFamily="18" charset="0"/>
                                </a:rPr>
                                <m:t>&lt;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𝐿</m:t>
                                  </m:r>
                                </m:e>
                                <m:sub>
                                  <m:r>
                                    <a:rPr lang="zh-TW" altLang="en-US" i="1">
                                      <a:latin typeface="Cambria Math" panose="02040503050406030204" pitchFamily="18" charset="0"/>
                                    </a:rPr>
                                    <m:t>𝑙𝑖𝑓𝑒</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sub>
                              </m:sSub>
                            </m:e>
                          </m:d>
                        </m:e>
                      </m:func>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2671387" y="2550368"/>
                <a:ext cx="3559179" cy="466346"/>
              </a:xfrm>
              <a:prstGeom prst="rect">
                <a:avLst/>
              </a:prstGeom>
              <a:blipFill>
                <a:blip r:embed="rId3"/>
                <a:stretch>
                  <a:fillRect t="-127273" r="-17979" b="-19220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2574596" y="3238031"/>
                <a:ext cx="3752759" cy="4215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𝜏</m:t>
                          </m:r>
                        </m:e>
                        <m:sub>
                          <m:r>
                            <a:rPr lang="zh-TW" altLang="en-US" i="1">
                              <a:latin typeface="Cambria Math" panose="02040503050406030204" pitchFamily="18" charset="0"/>
                            </a:rPr>
                            <m:t>𝑑𝑒𝑓𝑎𝑢𝑙𝑡</m:t>
                          </m:r>
                        </m:sub>
                        <m:sup>
                          <m:r>
                            <a:rPr lang="zh-TW" altLang="en-US" i="1">
                              <a:latin typeface="Cambria Math" panose="02040503050406030204" pitchFamily="18" charset="0"/>
                            </a:rPr>
                            <m:t>𝑏𝑎𝑛𝑘</m:t>
                          </m:r>
                        </m:sup>
                      </m:sSubSup>
                      <m:r>
                        <a:rPr lang="zh-TW" altLang="en-US">
                          <a:latin typeface="Cambria Math" panose="02040503050406030204" pitchFamily="18" charset="0"/>
                        </a:rPr>
                        <m:t>=</m:t>
                      </m:r>
                      <m:func>
                        <m:funcPr>
                          <m:ctrlPr>
                            <a:rPr lang="zh-TW" altLang="en-US" i="1">
                              <a:latin typeface="Cambria Math" panose="02040503050406030204" pitchFamily="18" charset="0"/>
                            </a:rPr>
                          </m:ctrlPr>
                        </m:funcPr>
                        <m:fName>
                          <m:r>
                            <m:rPr>
                              <m:sty m:val="p"/>
                            </m:rPr>
                            <a:rPr lang="zh-TW" altLang="en-US">
                              <a:latin typeface="Cambria Math" panose="02040503050406030204" pitchFamily="18" charset="0"/>
                            </a:rPr>
                            <m:t>inf</m:t>
                          </m:r>
                        </m:fName>
                        <m:e>
                          <m:d>
                            <m:dPr>
                              <m:begChr m:val=""/>
                              <m:endChr m:val="}"/>
                              <m:ctrlPr>
                                <a:rPr lang="zh-TW" altLang="en-US" i="1">
                                  <a:latin typeface="Cambria Math" panose="02040503050406030204" pitchFamily="18" charset="0"/>
                                </a:rPr>
                              </m:ctrlPr>
                            </m:dPr>
                            <m:e>
                              <m:r>
                                <a:rPr lang="zh-TW" altLang="en-US">
                                  <a:latin typeface="Cambria Math" panose="02040503050406030204" pitchFamily="18" charset="0"/>
                                </a:rPr>
                                <m:t> </m:t>
                              </m:r>
                              <m:d>
                                <m:dPr>
                                  <m:begChr m:val="{"/>
                                  <m:end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e>
                              </m:d>
                              <m:sSub>
                                <m:sSubPr>
                                  <m:ctrlPr>
                                    <a:rPr lang="zh-TW" altLang="en-US" i="1">
                                      <a:latin typeface="Cambria Math" panose="02040503050406030204" pitchFamily="18" charset="0"/>
                                    </a:rPr>
                                  </m:ctrlPr>
                                </m:sSubPr>
                                <m:e>
                                  <m:r>
                                    <a:rPr lang="zh-TW" altLang="en-US" i="1">
                                      <a:latin typeface="Cambria Math" panose="02040503050406030204" pitchFamily="18" charset="0"/>
                                    </a:rPr>
                                    <m:t>𝑉</m:t>
                                  </m:r>
                                </m:e>
                                <m:sub>
                                  <m:r>
                                    <m:rPr>
                                      <m:sty m:val="p"/>
                                    </m:rPr>
                                    <a:rPr lang="en-US" altLang="zh-TW">
                                      <a:latin typeface="Cambria Math" panose="02040503050406030204" pitchFamily="18" charset="0"/>
                                    </a:rPr>
                                    <m:t>bank</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sub>
                              </m:sSub>
                              <m:r>
                                <a:rPr lang="zh-TW" altLang="en-US">
                                  <a:latin typeface="Cambria Math" panose="02040503050406030204" pitchFamily="18" charset="0"/>
                                </a:rPr>
                                <m:t>&lt;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𝐿</m:t>
                                  </m:r>
                                </m:e>
                                <m:sub>
                                  <m:r>
                                    <a:rPr lang="en-US" altLang="zh-TW" i="1">
                                      <a:latin typeface="Cambria Math" panose="02040503050406030204" pitchFamily="18" charset="0"/>
                                    </a:rPr>
                                    <m:t>𝑏𝑎𝑛𝑘</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sub>
                              </m:sSub>
                            </m:e>
                          </m:d>
                        </m:e>
                      </m:func>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2574596" y="3238031"/>
                <a:ext cx="3752759" cy="421526"/>
              </a:xfrm>
              <a:prstGeom prst="rect">
                <a:avLst/>
              </a:prstGeom>
              <a:blipFill>
                <a:blip r:embed="rId4"/>
                <a:stretch>
                  <a:fillRect t="-149275" r="-17045" b="-218841"/>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3210988" y="4479476"/>
                <a:ext cx="2479974" cy="4106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zh-TW" altLang="en-US" i="1">
                              <a:latin typeface="Cambria Math" panose="02040503050406030204" pitchFamily="18" charset="0"/>
                            </a:rPr>
                          </m:ctrlPr>
                        </m:sSupPr>
                        <m:e>
                          <m:r>
                            <a:rPr lang="zh-TW" altLang="en-US" i="1">
                              <a:latin typeface="Cambria Math" panose="02040503050406030204" pitchFamily="18" charset="0"/>
                            </a:rPr>
                            <m:t>𝜏</m:t>
                          </m:r>
                        </m:e>
                        <m:sup>
                          <m:r>
                            <a:rPr lang="zh-TW" altLang="en-US">
                              <a:latin typeface="Cambria Math" panose="02040503050406030204" pitchFamily="18" charset="0"/>
                            </a:rPr>
                            <m:t>∗</m:t>
                          </m:r>
                        </m:sup>
                      </m:sSup>
                      <m:r>
                        <a:rPr lang="zh-TW" altLang="en-US">
                          <a:latin typeface="Cambria Math" panose="02040503050406030204" pitchFamily="18" charset="0"/>
                        </a:rPr>
                        <m:t>=</m:t>
                      </m:r>
                      <m:r>
                        <a:rPr lang="zh-TW" altLang="en-US" i="1">
                          <a:latin typeface="Cambria Math" panose="02040503050406030204" pitchFamily="18" charset="0"/>
                        </a:rPr>
                        <m:t>𝑚𝑖𝑛</m:t>
                      </m:r>
                      <m:d>
                        <m:dPr>
                          <m:begChr m:val="{"/>
                          <m:end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𝜏</m:t>
                              </m:r>
                            </m:e>
                            <m:sub>
                              <m:r>
                                <a:rPr lang="zh-TW" altLang="en-US" i="1">
                                  <a:latin typeface="Cambria Math" panose="02040503050406030204" pitchFamily="18" charset="0"/>
                                </a:rPr>
                                <m:t>𝑑𝑒𝑓𝑎𝑢𝑙𝑡</m:t>
                              </m:r>
                            </m:sub>
                          </m:sSub>
                          <m:r>
                            <a:rPr lang="zh-TW" altLang="en-US">
                              <a:latin typeface="Cambria Math" panose="02040503050406030204" pitchFamily="18" charset="0"/>
                            </a:rPr>
                            <m:t> , </m:t>
                          </m:r>
                          <m:r>
                            <a:rPr lang="zh-TW" altLang="en-US" i="1">
                              <a:latin typeface="Cambria Math" panose="02040503050406030204" pitchFamily="18" charset="0"/>
                            </a:rPr>
                            <m:t>𝑇</m:t>
                          </m:r>
                        </m:e>
                      </m:d>
                      <m:r>
                        <a:rPr lang="zh-TW" altLang="en-US">
                          <a:latin typeface="Cambria Math" panose="02040503050406030204" pitchFamily="18" charset="0"/>
                        </a:rPr>
                        <m:t> .</m:t>
                      </m:r>
                    </m:oMath>
                  </m:oMathPara>
                </a14:m>
                <a:endParaRPr lang="zh-TW" altLang="en-US" dirty="0"/>
              </a:p>
            </p:txBody>
          </p:sp>
        </mc:Choice>
        <mc:Fallback xmlns="">
          <p:sp>
            <p:nvSpPr>
              <p:cNvPr id="8" name="矩形 7"/>
              <p:cNvSpPr>
                <a:spLocks noRot="1" noChangeAspect="1" noMove="1" noResize="1" noEditPoints="1" noAdjustHandles="1" noChangeArrowheads="1" noChangeShapeType="1" noTextEdit="1"/>
              </p:cNvSpPr>
              <p:nvPr/>
            </p:nvSpPr>
            <p:spPr>
              <a:xfrm>
                <a:off x="3210988" y="4479476"/>
                <a:ext cx="2479974" cy="410690"/>
              </a:xfrm>
              <a:prstGeom prst="rect">
                <a:avLst/>
              </a:prstGeom>
              <a:blipFill>
                <a:blip r:embed="rId5"/>
                <a:stretch>
                  <a:fillRect b="-895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83920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p:txBody>
          <a:bodyPr/>
          <a:lstStyle/>
          <a:p>
            <a:r>
              <a:rPr lang="en-US" altLang="zh-TW" dirty="0"/>
              <a:t>Payoffs of Longevity Swap</a:t>
            </a:r>
            <a:endParaRPr lang="zh-TW" altLang="en-US" dirty="0"/>
          </a:p>
        </p:txBody>
      </p:sp>
      <p:sp>
        <p:nvSpPr>
          <p:cNvPr id="3" name="內容版面配置區 2"/>
          <p:cNvSpPr>
            <a:spLocks noGrp="1"/>
          </p:cNvSpPr>
          <p:nvPr>
            <p:ph idx="1"/>
          </p:nvPr>
        </p:nvSpPr>
        <p:spPr/>
        <p:txBody>
          <a:bodyPr/>
          <a:lstStyle/>
          <a:p>
            <a:pPr marL="0" indent="0">
              <a:buNone/>
            </a:pPr>
            <a:endParaRPr lang="zh-TW" altLang="en-US"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25</a:t>
            </a:fld>
            <a:endParaRPr lang="zh-TW" altLang="en-US"/>
          </a:p>
        </p:txBody>
      </p:sp>
      <p:pic>
        <p:nvPicPr>
          <p:cNvPr id="5" name="圖片 4"/>
          <p:cNvPicPr>
            <a:picLocks noChangeAspect="1"/>
          </p:cNvPicPr>
          <p:nvPr/>
        </p:nvPicPr>
        <p:blipFill>
          <a:blip r:embed="rId2"/>
          <a:stretch>
            <a:fillRect/>
          </a:stretch>
        </p:blipFill>
        <p:spPr>
          <a:xfrm>
            <a:off x="-143653" y="2384764"/>
            <a:ext cx="9477023" cy="1281142"/>
          </a:xfrm>
          <a:prstGeom prst="rect">
            <a:avLst/>
          </a:prstGeom>
        </p:spPr>
      </p:pic>
      <p:pic>
        <p:nvPicPr>
          <p:cNvPr id="8" name="圖片 7"/>
          <p:cNvPicPr>
            <a:picLocks noChangeAspect="1"/>
          </p:cNvPicPr>
          <p:nvPr/>
        </p:nvPicPr>
        <p:blipFill>
          <a:blip r:embed="rId3"/>
          <a:stretch>
            <a:fillRect/>
          </a:stretch>
        </p:blipFill>
        <p:spPr>
          <a:xfrm>
            <a:off x="-106618" y="4204936"/>
            <a:ext cx="9439988" cy="1256060"/>
          </a:xfrm>
          <a:prstGeom prst="rect">
            <a:avLst/>
          </a:prstGeom>
        </p:spPr>
      </p:pic>
    </p:spTree>
    <p:extLst>
      <p:ext uri="{BB962C8B-B14F-4D97-AF65-F5344CB8AC3E}">
        <p14:creationId xmlns:p14="http://schemas.microsoft.com/office/powerpoint/2010/main" val="3213207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2959" y="286604"/>
            <a:ext cx="7694875" cy="1450757"/>
          </a:xfrm>
        </p:spPr>
        <p:txBody>
          <a:bodyPr/>
          <a:lstStyle/>
          <a:p>
            <a:r>
              <a:rPr lang="en-US" altLang="zh-TW" dirty="0"/>
              <a:t>Spread/Price of Longevity Swap</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26</a:t>
            </a:fld>
            <a:endParaRPr lang="zh-TW" altLang="en-US"/>
          </a:p>
        </p:txBody>
      </p:sp>
      <mc:AlternateContent xmlns:mc="http://schemas.openxmlformats.org/markup-compatibility/2006" xmlns:a14="http://schemas.microsoft.com/office/drawing/2010/main">
        <mc:Choice Requires="a14">
          <p:sp>
            <p:nvSpPr>
              <p:cNvPr id="5" name="矩形 4"/>
              <p:cNvSpPr/>
              <p:nvPr/>
            </p:nvSpPr>
            <p:spPr>
              <a:xfrm>
                <a:off x="2227375" y="2145815"/>
                <a:ext cx="4750211" cy="97270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en-US" altLang="zh-TW" i="1">
                              <a:latin typeface="Cambria Math" panose="02040503050406030204" pitchFamily="18" charset="0"/>
                            </a:rPr>
                            <m:t>𝑃𝑉</m:t>
                          </m:r>
                          <m:r>
                            <a:rPr lang="en-US" altLang="zh-TW" i="1">
                              <a:latin typeface="Cambria Math" panose="02040503050406030204" pitchFamily="18" charset="0"/>
                            </a:rPr>
                            <m:t>(</m:t>
                          </m:r>
                          <m:r>
                            <a:rPr lang="zh-TW" altLang="en-US" i="1">
                              <a:latin typeface="Cambria Math" panose="02040503050406030204" pitchFamily="18" charset="0"/>
                            </a:rPr>
                            <m:t>𝑃𝑂</m:t>
                          </m:r>
                        </m:e>
                        <m:sub>
                          <m:r>
                            <a:rPr lang="zh-TW" altLang="en-US" i="1">
                              <a:latin typeface="Cambria Math" panose="02040503050406030204" pitchFamily="18" charset="0"/>
                            </a:rPr>
                            <m:t>𝑙𝑖𝑓𝑒</m:t>
                          </m:r>
                          <m:r>
                            <a:rPr lang="zh-TW" altLang="en-US">
                              <a:latin typeface="Cambria Math" panose="02040503050406030204" pitchFamily="18" charset="0"/>
                            </a:rPr>
                            <m:t>, 0</m:t>
                          </m:r>
                        </m:sub>
                      </m:sSub>
                      <m:r>
                        <a:rPr lang="en-US" altLang="zh-TW" i="1">
                          <a:latin typeface="Cambria Math" panose="02040503050406030204" pitchFamily="18" charset="0"/>
                        </a:rPr>
                        <m:t>)</m:t>
                      </m:r>
                      <m:r>
                        <a:rPr lang="zh-TW" altLang="en-US">
                          <a:latin typeface="Cambria Math" panose="02040503050406030204" pitchFamily="18" charset="0"/>
                        </a:rPr>
                        <m:t>=</m:t>
                      </m:r>
                      <m:sSup>
                        <m:sSupPr>
                          <m:ctrlPr>
                            <a:rPr lang="zh-TW" altLang="en-US" i="1">
                              <a:latin typeface="Cambria Math" panose="02040503050406030204" pitchFamily="18" charset="0"/>
                            </a:rPr>
                          </m:ctrlPr>
                        </m:sSupPr>
                        <m:e>
                          <m:r>
                            <a:rPr lang="zh-TW" altLang="en-US" i="1">
                              <a:latin typeface="Cambria Math" panose="02040503050406030204" pitchFamily="18" charset="0"/>
                            </a:rPr>
                            <m:t>𝐸</m:t>
                          </m:r>
                        </m:e>
                        <m:sup>
                          <m:r>
                            <a:rPr lang="zh-TW" altLang="en-US" i="1">
                              <a:latin typeface="Cambria Math" panose="02040503050406030204" pitchFamily="18" charset="0"/>
                            </a:rPr>
                            <m:t>𝑄</m:t>
                          </m:r>
                        </m:sup>
                      </m:sSup>
                      <m:d>
                        <m:dPr>
                          <m:begChr m:val="["/>
                          <m:endChr m:val="]"/>
                          <m:ctrlPr>
                            <a:rPr lang="zh-TW" altLang="en-US" i="1">
                              <a:latin typeface="Cambria Math" panose="02040503050406030204" pitchFamily="18" charset="0"/>
                            </a:rPr>
                          </m:ctrlPr>
                        </m:dPr>
                        <m:e>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𝑡</m:t>
                              </m:r>
                              <m:r>
                                <a:rPr lang="zh-TW" altLang="en-US">
                                  <a:latin typeface="Cambria Math" panose="02040503050406030204" pitchFamily="18" charset="0"/>
                                </a:rPr>
                                <m:t>=1</m:t>
                              </m:r>
                            </m:sub>
                            <m:sup>
                              <m:sSup>
                                <m:sSupPr>
                                  <m:ctrlPr>
                                    <a:rPr lang="zh-TW" altLang="en-US" i="1">
                                      <a:latin typeface="Cambria Math" panose="02040503050406030204" pitchFamily="18" charset="0"/>
                                    </a:rPr>
                                  </m:ctrlPr>
                                </m:sSupPr>
                                <m:e>
                                  <m:r>
                                    <a:rPr lang="zh-TW" altLang="en-US" i="1">
                                      <a:latin typeface="Cambria Math" panose="02040503050406030204" pitchFamily="18" charset="0"/>
                                    </a:rPr>
                                    <m:t>𝜏</m:t>
                                  </m:r>
                                </m:e>
                                <m:sup>
                                  <m:r>
                                    <a:rPr lang="zh-TW" altLang="en-US">
                                      <a:latin typeface="Cambria Math" panose="02040503050406030204" pitchFamily="18" charset="0"/>
                                    </a:rPr>
                                    <m:t>∗</m:t>
                                  </m:r>
                                </m:sup>
                              </m:sSup>
                            </m:sup>
                            <m:e>
                              <m:sSup>
                                <m:sSupPr>
                                  <m:ctrlPr>
                                    <a:rPr lang="zh-TW" altLang="en-US" i="1">
                                      <a:latin typeface="Cambria Math" panose="02040503050406030204" pitchFamily="18" charset="0"/>
                                    </a:rPr>
                                  </m:ctrlPr>
                                </m:sSupPr>
                                <m:e>
                                  <m:r>
                                    <a:rPr lang="zh-TW" altLang="en-US" i="1">
                                      <a:latin typeface="Cambria Math" panose="02040503050406030204" pitchFamily="18" charset="0"/>
                                    </a:rPr>
                                    <m:t>𝑒</m:t>
                                  </m:r>
                                </m:e>
                                <m:sup>
                                  <m:r>
                                    <a:rPr lang="zh-TW" altLang="en-US">
                                      <a:latin typeface="Cambria Math" panose="02040503050406030204" pitchFamily="18" charset="0"/>
                                    </a:rPr>
                                    <m:t>−</m:t>
                                  </m:r>
                                  <m:nary>
                                    <m:naryPr>
                                      <m:limLoc m:val="subSup"/>
                                      <m:ctrlPr>
                                        <a:rPr lang="zh-TW" altLang="en-US" i="1">
                                          <a:latin typeface="Cambria Math" panose="02040503050406030204" pitchFamily="18" charset="0"/>
                                        </a:rPr>
                                      </m:ctrlPr>
                                    </m:naryPr>
                                    <m:sub>
                                      <m:r>
                                        <a:rPr lang="zh-TW" altLang="en-US">
                                          <a:latin typeface="Cambria Math" panose="02040503050406030204" pitchFamily="18" charset="0"/>
                                        </a:rPr>
                                        <m:t>0</m:t>
                                      </m:r>
                                    </m:sub>
                                    <m:sup>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r>
                                            <a:rPr lang="zh-TW" altLang="en-US">
                                              <a:latin typeface="Cambria Math" panose="02040503050406030204" pitchFamily="18" charset="0"/>
                                            </a:rPr>
                                            <m:t>−1</m:t>
                                          </m:r>
                                        </m:sub>
                                      </m:sSub>
                                    </m:sup>
                                    <m:e>
                                      <m:r>
                                        <a:rPr lang="zh-TW" altLang="en-US" i="1">
                                          <a:latin typeface="Cambria Math" panose="02040503050406030204" pitchFamily="18" charset="0"/>
                                        </a:rPr>
                                        <m:t>𝑟</m:t>
                                      </m:r>
                                      <m:d>
                                        <m:dPr>
                                          <m:ctrlPr>
                                            <a:rPr lang="zh-TW" altLang="en-US" i="1">
                                              <a:latin typeface="Cambria Math" panose="02040503050406030204" pitchFamily="18" charset="0"/>
                                            </a:rPr>
                                          </m:ctrlPr>
                                        </m:dPr>
                                        <m:e>
                                          <m:r>
                                            <a:rPr lang="zh-TW" altLang="en-US" i="1">
                                              <a:latin typeface="Cambria Math" panose="02040503050406030204" pitchFamily="18" charset="0"/>
                                            </a:rPr>
                                            <m:t>𝑡</m:t>
                                          </m:r>
                                        </m:e>
                                      </m:d>
                                      <m:r>
                                        <a:rPr lang="zh-TW" altLang="en-US" i="1">
                                          <a:latin typeface="Cambria Math" panose="02040503050406030204" pitchFamily="18" charset="0"/>
                                        </a:rPr>
                                        <m:t>𝑑𝑡</m:t>
                                      </m:r>
                                    </m:e>
                                  </m:nary>
                                </m:sup>
                              </m:sSup>
                            </m:e>
                          </m:nary>
                          <m:sSub>
                            <m:sSubPr>
                              <m:ctrlPr>
                                <a:rPr lang="zh-TW" altLang="en-US" i="1">
                                  <a:latin typeface="Cambria Math" panose="02040503050406030204" pitchFamily="18" charset="0"/>
                                </a:rPr>
                              </m:ctrlPr>
                            </m:sSubPr>
                            <m:e>
                              <m:r>
                                <a:rPr lang="zh-TW" altLang="en-US" i="1">
                                  <a:latin typeface="Cambria Math" panose="02040503050406030204" pitchFamily="18" charset="0"/>
                                </a:rPr>
                                <m:t>𝑃𝑂</m:t>
                              </m:r>
                            </m:e>
                            <m:sub>
                              <m:r>
                                <a:rPr lang="zh-TW" altLang="en-US" i="1">
                                  <a:latin typeface="Cambria Math" panose="02040503050406030204" pitchFamily="18" charset="0"/>
                                </a:rPr>
                                <m:t>𝑙𝑖𝑓𝑒</m:t>
                              </m:r>
                              <m:r>
                                <a:rPr lang="zh-TW" altLang="en-US">
                                  <a:latin typeface="Cambria Math" panose="02040503050406030204" pitchFamily="18" charset="0"/>
                                </a:rPr>
                                <m:t>, 0</m:t>
                              </m:r>
                            </m:sub>
                          </m:sSub>
                        </m:e>
                      </m:d>
                      <m:r>
                        <a:rPr lang="zh-TW" altLang="en-US">
                          <a:latin typeface="Cambria Math" panose="02040503050406030204" pitchFamily="18" charset="0"/>
                        </a:rPr>
                        <m:t>.</m:t>
                      </m:r>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227375" y="2145815"/>
                <a:ext cx="4750211" cy="97270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2124878" y="3226891"/>
                <a:ext cx="4955203" cy="97270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𝑃𝑉</m:t>
                          </m:r>
                          <m:r>
                            <a:rPr lang="en-US" altLang="zh-TW" i="1">
                              <a:latin typeface="Cambria Math" panose="02040503050406030204" pitchFamily="18" charset="0"/>
                            </a:rPr>
                            <m:t>(</m:t>
                          </m:r>
                          <m:r>
                            <a:rPr lang="zh-TW" altLang="en-US" i="1">
                              <a:latin typeface="Cambria Math" panose="02040503050406030204" pitchFamily="18" charset="0"/>
                            </a:rPr>
                            <m:t>𝑃𝑂</m:t>
                          </m:r>
                        </m:e>
                        <m:sub>
                          <m:r>
                            <a:rPr lang="zh-TW" altLang="en-US" i="1">
                              <a:latin typeface="Cambria Math" panose="02040503050406030204" pitchFamily="18" charset="0"/>
                            </a:rPr>
                            <m:t>𝑏𝑎𝑛𝑘</m:t>
                          </m:r>
                          <m:r>
                            <a:rPr lang="zh-TW" altLang="en-US">
                              <a:latin typeface="Cambria Math" panose="02040503050406030204" pitchFamily="18" charset="0"/>
                            </a:rPr>
                            <m:t>, 0</m:t>
                          </m:r>
                        </m:sub>
                      </m:sSub>
                      <m:r>
                        <a:rPr lang="en-US" altLang="zh-TW" i="1">
                          <a:latin typeface="Cambria Math" panose="02040503050406030204" pitchFamily="18" charset="0"/>
                        </a:rPr>
                        <m:t>)</m:t>
                      </m:r>
                      <m:r>
                        <a:rPr lang="zh-TW" altLang="en-US">
                          <a:latin typeface="Cambria Math" panose="02040503050406030204" pitchFamily="18" charset="0"/>
                        </a:rPr>
                        <m:t>=</m:t>
                      </m:r>
                      <m:sSup>
                        <m:sSupPr>
                          <m:ctrlPr>
                            <a:rPr lang="zh-TW" altLang="en-US" i="1">
                              <a:latin typeface="Cambria Math" panose="02040503050406030204" pitchFamily="18" charset="0"/>
                            </a:rPr>
                          </m:ctrlPr>
                        </m:sSupPr>
                        <m:e>
                          <m:r>
                            <a:rPr lang="zh-TW" altLang="en-US" i="1">
                              <a:latin typeface="Cambria Math" panose="02040503050406030204" pitchFamily="18" charset="0"/>
                            </a:rPr>
                            <m:t>𝐸</m:t>
                          </m:r>
                        </m:e>
                        <m:sup>
                          <m:r>
                            <a:rPr lang="zh-TW" altLang="en-US" i="1">
                              <a:latin typeface="Cambria Math" panose="02040503050406030204" pitchFamily="18" charset="0"/>
                            </a:rPr>
                            <m:t>𝑄</m:t>
                          </m:r>
                        </m:sup>
                      </m:sSup>
                      <m:d>
                        <m:dPr>
                          <m:begChr m:val="["/>
                          <m:endChr m:val="]"/>
                          <m:ctrlPr>
                            <a:rPr lang="zh-TW" altLang="en-US" i="1">
                              <a:latin typeface="Cambria Math" panose="02040503050406030204" pitchFamily="18" charset="0"/>
                            </a:rPr>
                          </m:ctrlPr>
                        </m:dPr>
                        <m:e>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𝑡</m:t>
                              </m:r>
                              <m:r>
                                <a:rPr lang="zh-TW" altLang="en-US">
                                  <a:latin typeface="Cambria Math" panose="02040503050406030204" pitchFamily="18" charset="0"/>
                                </a:rPr>
                                <m:t>=1</m:t>
                              </m:r>
                            </m:sub>
                            <m:sup>
                              <m:sSup>
                                <m:sSupPr>
                                  <m:ctrlPr>
                                    <a:rPr lang="zh-TW" altLang="en-US" i="1">
                                      <a:latin typeface="Cambria Math" panose="02040503050406030204" pitchFamily="18" charset="0"/>
                                    </a:rPr>
                                  </m:ctrlPr>
                                </m:sSupPr>
                                <m:e>
                                  <m:r>
                                    <a:rPr lang="zh-TW" altLang="en-US" i="1">
                                      <a:latin typeface="Cambria Math" panose="02040503050406030204" pitchFamily="18" charset="0"/>
                                    </a:rPr>
                                    <m:t>𝜏</m:t>
                                  </m:r>
                                </m:e>
                                <m:sup>
                                  <m:r>
                                    <a:rPr lang="zh-TW" altLang="en-US">
                                      <a:latin typeface="Cambria Math" panose="02040503050406030204" pitchFamily="18" charset="0"/>
                                    </a:rPr>
                                    <m:t>∗</m:t>
                                  </m:r>
                                </m:sup>
                              </m:sSup>
                            </m:sup>
                            <m:e>
                              <m:sSup>
                                <m:sSupPr>
                                  <m:ctrlPr>
                                    <a:rPr lang="zh-TW" altLang="en-US" i="1">
                                      <a:latin typeface="Cambria Math" panose="02040503050406030204" pitchFamily="18" charset="0"/>
                                    </a:rPr>
                                  </m:ctrlPr>
                                </m:sSupPr>
                                <m:e>
                                  <m:r>
                                    <a:rPr lang="zh-TW" altLang="en-US" i="1">
                                      <a:latin typeface="Cambria Math" panose="02040503050406030204" pitchFamily="18" charset="0"/>
                                    </a:rPr>
                                    <m:t>𝑒</m:t>
                                  </m:r>
                                </m:e>
                                <m:sup>
                                  <m:r>
                                    <a:rPr lang="zh-TW" altLang="en-US">
                                      <a:latin typeface="Cambria Math" panose="02040503050406030204" pitchFamily="18" charset="0"/>
                                    </a:rPr>
                                    <m:t>−</m:t>
                                  </m:r>
                                  <m:nary>
                                    <m:naryPr>
                                      <m:limLoc m:val="subSup"/>
                                      <m:ctrlPr>
                                        <a:rPr lang="zh-TW" altLang="en-US" i="1">
                                          <a:latin typeface="Cambria Math" panose="02040503050406030204" pitchFamily="18" charset="0"/>
                                        </a:rPr>
                                      </m:ctrlPr>
                                    </m:naryPr>
                                    <m:sub>
                                      <m:r>
                                        <a:rPr lang="zh-TW" altLang="en-US">
                                          <a:latin typeface="Cambria Math" panose="02040503050406030204" pitchFamily="18" charset="0"/>
                                        </a:rPr>
                                        <m:t>0</m:t>
                                      </m:r>
                                    </m:sub>
                                    <m:sup>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r>
                                            <a:rPr lang="zh-TW" altLang="en-US">
                                              <a:latin typeface="Cambria Math" panose="02040503050406030204" pitchFamily="18" charset="0"/>
                                            </a:rPr>
                                            <m:t>−1</m:t>
                                          </m:r>
                                        </m:sub>
                                      </m:sSub>
                                    </m:sup>
                                    <m:e>
                                      <m:r>
                                        <a:rPr lang="zh-TW" altLang="en-US" i="1">
                                          <a:latin typeface="Cambria Math" panose="02040503050406030204" pitchFamily="18" charset="0"/>
                                        </a:rPr>
                                        <m:t>𝑟</m:t>
                                      </m:r>
                                      <m:d>
                                        <m:dPr>
                                          <m:ctrlPr>
                                            <a:rPr lang="zh-TW" altLang="en-US" i="1">
                                              <a:latin typeface="Cambria Math" panose="02040503050406030204" pitchFamily="18" charset="0"/>
                                            </a:rPr>
                                          </m:ctrlPr>
                                        </m:dPr>
                                        <m:e>
                                          <m:r>
                                            <a:rPr lang="zh-TW" altLang="en-US" i="1">
                                              <a:latin typeface="Cambria Math" panose="02040503050406030204" pitchFamily="18" charset="0"/>
                                            </a:rPr>
                                            <m:t>𝑡</m:t>
                                          </m:r>
                                        </m:e>
                                      </m:d>
                                      <m:r>
                                        <a:rPr lang="zh-TW" altLang="en-US" i="1">
                                          <a:latin typeface="Cambria Math" panose="02040503050406030204" pitchFamily="18" charset="0"/>
                                        </a:rPr>
                                        <m:t>𝑑𝑡</m:t>
                                      </m:r>
                                    </m:e>
                                  </m:nary>
                                </m:sup>
                              </m:sSup>
                            </m:e>
                          </m:nary>
                          <m:sSub>
                            <m:sSubPr>
                              <m:ctrlPr>
                                <a:rPr lang="zh-TW" altLang="en-US" i="1">
                                  <a:latin typeface="Cambria Math" panose="02040503050406030204" pitchFamily="18" charset="0"/>
                                </a:rPr>
                              </m:ctrlPr>
                            </m:sSubPr>
                            <m:e>
                              <m:r>
                                <a:rPr lang="zh-TW" altLang="en-US" i="1">
                                  <a:latin typeface="Cambria Math" panose="02040503050406030204" pitchFamily="18" charset="0"/>
                                </a:rPr>
                                <m:t>𝑃𝑂</m:t>
                              </m:r>
                            </m:e>
                            <m:sub>
                              <m:r>
                                <a:rPr lang="zh-TW" altLang="en-US" i="1">
                                  <a:latin typeface="Cambria Math" panose="02040503050406030204" pitchFamily="18" charset="0"/>
                                </a:rPr>
                                <m:t>𝑏𝑎𝑛𝑘</m:t>
                              </m:r>
                              <m:r>
                                <a:rPr lang="zh-TW" altLang="en-US">
                                  <a:latin typeface="Cambria Math" panose="02040503050406030204" pitchFamily="18" charset="0"/>
                                </a:rPr>
                                <m:t>, 0</m:t>
                              </m:r>
                            </m:sub>
                          </m:sSub>
                        </m:e>
                      </m:d>
                      <m:r>
                        <a:rPr lang="zh-TW" altLang="en-US">
                          <a:latin typeface="Cambria Math" panose="02040503050406030204" pitchFamily="18" charset="0"/>
                        </a:rPr>
                        <m:t>.</m:t>
                      </m:r>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2124878" y="3226891"/>
                <a:ext cx="4955203" cy="972702"/>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120830" y="4232042"/>
                <a:ext cx="8948057" cy="1224310"/>
              </a:xfrm>
              <a:prstGeom prst="rect">
                <a:avLst/>
              </a:prstGeom>
            </p:spPr>
            <p:txBody>
              <a:bodyPr wrap="square">
                <a:spAutoFit/>
              </a:bodyPr>
              <a:lstStyle/>
              <a:p>
                <a:endParaRPr lang="zh-TW" altLang="en-US" sz="2000" dirty="0"/>
              </a:p>
              <a:p>
                <a:pPr algn="ctr"/>
                <a:r>
                  <a:rPr lang="el-GR" altLang="zh-TW" sz="2000" dirty="0"/>
                  <a:t>π</a:t>
                </a:r>
                <a:r>
                  <a:rPr lang="en-US" altLang="zh-TW" sz="2000" dirty="0"/>
                  <a:t> = </a:t>
                </a:r>
                <a14:m>
                  <m:oMath xmlns:m="http://schemas.openxmlformats.org/officeDocument/2006/math">
                    <m:f>
                      <m:fPr>
                        <m:ctrlPr>
                          <a:rPr lang="en-US" altLang="zh-TW" sz="2000" i="1" smtClean="0">
                            <a:latin typeface="Cambria Math" panose="02040503050406030204" pitchFamily="18" charset="0"/>
                          </a:rPr>
                        </m:ctrlPr>
                      </m:fPr>
                      <m:num>
                        <m:sSup>
                          <m:sSupPr>
                            <m:ctrlPr>
                              <a:rPr lang="zh-TW" altLang="en-US" sz="2000" i="1">
                                <a:latin typeface="Cambria Math" panose="02040503050406030204" pitchFamily="18" charset="0"/>
                              </a:rPr>
                            </m:ctrlPr>
                          </m:sSupPr>
                          <m:e>
                            <m:r>
                              <a:rPr lang="zh-TW" altLang="en-US" sz="2000" i="1">
                                <a:latin typeface="Cambria Math" panose="02040503050406030204" pitchFamily="18" charset="0"/>
                              </a:rPr>
                              <m:t>𝐸</m:t>
                            </m:r>
                          </m:e>
                          <m:sup>
                            <m:r>
                              <a:rPr lang="zh-TW" altLang="en-US" sz="2000" i="1">
                                <a:latin typeface="Cambria Math" panose="02040503050406030204" pitchFamily="18" charset="0"/>
                              </a:rPr>
                              <m:t>𝑄</m:t>
                            </m:r>
                          </m:sup>
                        </m:sSup>
                        <m:d>
                          <m:dPr>
                            <m:begChr m:val="["/>
                            <m:endChr m:val="]"/>
                            <m:ctrlPr>
                              <a:rPr lang="zh-TW" altLang="en-US" sz="2000" i="1">
                                <a:latin typeface="Cambria Math" panose="02040503050406030204" pitchFamily="18" charset="0"/>
                              </a:rPr>
                            </m:ctrlPr>
                          </m:dPr>
                          <m:e>
                            <m:nary>
                              <m:naryPr>
                                <m:chr m:val="∑"/>
                                <m:limLoc m:val="undOvr"/>
                                <m:ctrlPr>
                                  <a:rPr lang="zh-TW" altLang="en-US" sz="2000" i="1">
                                    <a:latin typeface="Cambria Math" panose="02040503050406030204" pitchFamily="18" charset="0"/>
                                  </a:rPr>
                                </m:ctrlPr>
                              </m:naryPr>
                              <m:sub>
                                <m:r>
                                  <a:rPr lang="zh-TW" altLang="en-US" sz="2000" i="1">
                                    <a:latin typeface="Cambria Math" panose="02040503050406030204" pitchFamily="18" charset="0"/>
                                  </a:rPr>
                                  <m:t>𝑡</m:t>
                                </m:r>
                                <m:r>
                                  <a:rPr lang="zh-TW" altLang="en-US" sz="2000">
                                    <a:latin typeface="Cambria Math" panose="02040503050406030204" pitchFamily="18" charset="0"/>
                                  </a:rPr>
                                  <m:t>=1</m:t>
                                </m:r>
                              </m:sub>
                              <m:sup>
                                <m:sSup>
                                  <m:sSupPr>
                                    <m:ctrlPr>
                                      <a:rPr lang="zh-TW" altLang="en-US" sz="2000" i="1">
                                        <a:latin typeface="Cambria Math" panose="02040503050406030204" pitchFamily="18" charset="0"/>
                                      </a:rPr>
                                    </m:ctrlPr>
                                  </m:sSupPr>
                                  <m:e>
                                    <m:r>
                                      <a:rPr lang="zh-TW" altLang="en-US" sz="2000" i="1">
                                        <a:latin typeface="Cambria Math" panose="02040503050406030204" pitchFamily="18" charset="0"/>
                                      </a:rPr>
                                      <m:t>𝜏</m:t>
                                    </m:r>
                                  </m:e>
                                  <m:sup>
                                    <m:r>
                                      <a:rPr lang="zh-TW" altLang="en-US" sz="2000">
                                        <a:latin typeface="Cambria Math" panose="02040503050406030204" pitchFamily="18" charset="0"/>
                                      </a:rPr>
                                      <m:t>∗</m:t>
                                    </m:r>
                                  </m:sup>
                                </m:sSup>
                              </m:sup>
                              <m:e>
                                <m:sSup>
                                  <m:sSupPr>
                                    <m:ctrlPr>
                                      <a:rPr lang="zh-TW" altLang="en-US" sz="2000" i="1">
                                        <a:latin typeface="Cambria Math" panose="02040503050406030204" pitchFamily="18" charset="0"/>
                                      </a:rPr>
                                    </m:ctrlPr>
                                  </m:sSupPr>
                                  <m:e>
                                    <m:r>
                                      <a:rPr lang="zh-TW" altLang="en-US" sz="2000" i="1">
                                        <a:latin typeface="Cambria Math" panose="02040503050406030204" pitchFamily="18" charset="0"/>
                                      </a:rPr>
                                      <m:t>𝑒</m:t>
                                    </m:r>
                                  </m:e>
                                  <m:sup>
                                    <m:r>
                                      <a:rPr lang="zh-TW" altLang="en-US" sz="2000">
                                        <a:latin typeface="Cambria Math" panose="02040503050406030204" pitchFamily="18" charset="0"/>
                                      </a:rPr>
                                      <m:t>−</m:t>
                                    </m:r>
                                    <m:nary>
                                      <m:naryPr>
                                        <m:limLoc m:val="subSup"/>
                                        <m:ctrlPr>
                                          <a:rPr lang="zh-TW" altLang="en-US" sz="2000" i="1">
                                            <a:latin typeface="Cambria Math" panose="02040503050406030204" pitchFamily="18" charset="0"/>
                                          </a:rPr>
                                        </m:ctrlPr>
                                      </m:naryPr>
                                      <m:sub>
                                        <m:r>
                                          <a:rPr lang="zh-TW" altLang="en-US" sz="2000">
                                            <a:latin typeface="Cambria Math" panose="02040503050406030204" pitchFamily="18" charset="0"/>
                                          </a:rPr>
                                          <m:t>0</m:t>
                                        </m:r>
                                      </m:sub>
                                      <m:sup>
                                        <m:sSub>
                                          <m:sSubPr>
                                            <m:ctrlPr>
                                              <a:rPr lang="zh-TW" altLang="en-US" sz="2000" i="1">
                                                <a:latin typeface="Cambria Math" panose="02040503050406030204" pitchFamily="18" charset="0"/>
                                              </a:rPr>
                                            </m:ctrlPr>
                                          </m:sSubPr>
                                          <m:e>
                                            <m:r>
                                              <a:rPr lang="zh-TW" altLang="en-US" sz="2000" i="1">
                                                <a:latin typeface="Cambria Math" panose="02040503050406030204" pitchFamily="18" charset="0"/>
                                              </a:rPr>
                                              <m:t>𝑡</m:t>
                                            </m:r>
                                          </m:e>
                                          <m:sub>
                                            <m:r>
                                              <a:rPr lang="zh-TW" altLang="en-US" sz="2000" i="1">
                                                <a:latin typeface="Cambria Math" panose="02040503050406030204" pitchFamily="18" charset="0"/>
                                              </a:rPr>
                                              <m:t>𝑖</m:t>
                                            </m:r>
                                            <m:r>
                                              <a:rPr lang="zh-TW" altLang="en-US" sz="2000">
                                                <a:latin typeface="Cambria Math" panose="02040503050406030204" pitchFamily="18" charset="0"/>
                                              </a:rPr>
                                              <m:t>−1</m:t>
                                            </m:r>
                                          </m:sub>
                                        </m:sSub>
                                      </m:sup>
                                      <m:e>
                                        <m:r>
                                          <a:rPr lang="zh-TW" altLang="en-US" sz="2000" i="1">
                                            <a:latin typeface="Cambria Math" panose="02040503050406030204" pitchFamily="18" charset="0"/>
                                          </a:rPr>
                                          <m:t>𝑟</m:t>
                                        </m:r>
                                        <m:d>
                                          <m:dPr>
                                            <m:ctrlPr>
                                              <a:rPr lang="zh-TW" altLang="en-US" sz="2000" i="1">
                                                <a:latin typeface="Cambria Math" panose="02040503050406030204" pitchFamily="18" charset="0"/>
                                              </a:rPr>
                                            </m:ctrlPr>
                                          </m:dPr>
                                          <m:e>
                                            <m:r>
                                              <a:rPr lang="zh-TW" altLang="en-US" sz="2000" i="1">
                                                <a:latin typeface="Cambria Math" panose="02040503050406030204" pitchFamily="18" charset="0"/>
                                              </a:rPr>
                                              <m:t>𝑡</m:t>
                                            </m:r>
                                          </m:e>
                                        </m:d>
                                        <m:r>
                                          <a:rPr lang="zh-TW" altLang="en-US" sz="2000" i="1">
                                            <a:latin typeface="Cambria Math" panose="02040503050406030204" pitchFamily="18" charset="0"/>
                                          </a:rPr>
                                          <m:t>𝑑𝑡</m:t>
                                        </m:r>
                                      </m:e>
                                    </m:nary>
                                  </m:sup>
                                </m:sSup>
                              </m:e>
                            </m:nary>
                            <m:sSub>
                              <m:sSubPr>
                                <m:ctrlPr>
                                  <a:rPr lang="zh-TW" altLang="en-US" sz="2000" i="1">
                                    <a:latin typeface="Cambria Math" panose="02040503050406030204" pitchFamily="18" charset="0"/>
                                  </a:rPr>
                                </m:ctrlPr>
                              </m:sSubPr>
                              <m:e>
                                <m:r>
                                  <a:rPr lang="zh-TW" altLang="en-US" sz="2000" i="1">
                                    <a:latin typeface="Cambria Math" panose="02040503050406030204" pitchFamily="18" charset="0"/>
                                  </a:rPr>
                                  <m:t>𝑃𝑂</m:t>
                                </m:r>
                              </m:e>
                              <m:sub>
                                <m:r>
                                  <a:rPr lang="zh-TW" altLang="en-US" sz="2000" i="1">
                                    <a:latin typeface="Cambria Math" panose="02040503050406030204" pitchFamily="18" charset="0"/>
                                  </a:rPr>
                                  <m:t>𝑙𝑖𝑓𝑒</m:t>
                                </m:r>
                                <m:r>
                                  <a:rPr lang="zh-TW" altLang="en-US" sz="2000">
                                    <a:latin typeface="Cambria Math" panose="02040503050406030204" pitchFamily="18" charset="0"/>
                                  </a:rPr>
                                  <m:t>, 0</m:t>
                                </m:r>
                              </m:sub>
                            </m:sSub>
                          </m:e>
                        </m:d>
                      </m:num>
                      <m:den>
                        <m:sSup>
                          <m:sSupPr>
                            <m:ctrlPr>
                              <a:rPr lang="zh-TW" altLang="en-US" sz="2000" i="1">
                                <a:latin typeface="Cambria Math" panose="02040503050406030204" pitchFamily="18" charset="0"/>
                              </a:rPr>
                            </m:ctrlPr>
                          </m:sSupPr>
                          <m:e>
                            <m:r>
                              <a:rPr lang="zh-TW" altLang="en-US" sz="2000" i="1">
                                <a:latin typeface="Cambria Math" panose="02040503050406030204" pitchFamily="18" charset="0"/>
                              </a:rPr>
                              <m:t>𝐸</m:t>
                            </m:r>
                          </m:e>
                          <m:sup>
                            <m:r>
                              <a:rPr lang="zh-TW" altLang="en-US" sz="2000" i="1">
                                <a:latin typeface="Cambria Math" panose="02040503050406030204" pitchFamily="18" charset="0"/>
                              </a:rPr>
                              <m:t>𝑄</m:t>
                            </m:r>
                          </m:sup>
                        </m:sSup>
                        <m:d>
                          <m:dPr>
                            <m:begChr m:val="["/>
                            <m:endChr m:val="]"/>
                            <m:ctrlPr>
                              <a:rPr lang="zh-TW" altLang="en-US" sz="2000" i="1">
                                <a:latin typeface="Cambria Math" panose="02040503050406030204" pitchFamily="18" charset="0"/>
                              </a:rPr>
                            </m:ctrlPr>
                          </m:dPr>
                          <m:e>
                            <m:nary>
                              <m:naryPr>
                                <m:chr m:val="∑"/>
                                <m:limLoc m:val="undOvr"/>
                                <m:ctrlPr>
                                  <a:rPr lang="zh-TW" altLang="en-US" sz="2000" i="1">
                                    <a:latin typeface="Cambria Math" panose="02040503050406030204" pitchFamily="18" charset="0"/>
                                  </a:rPr>
                                </m:ctrlPr>
                              </m:naryPr>
                              <m:sub>
                                <m:r>
                                  <a:rPr lang="zh-TW" altLang="en-US" sz="2000" i="1">
                                    <a:latin typeface="Cambria Math" panose="02040503050406030204" pitchFamily="18" charset="0"/>
                                  </a:rPr>
                                  <m:t>𝑡</m:t>
                                </m:r>
                                <m:r>
                                  <a:rPr lang="zh-TW" altLang="en-US" sz="2000">
                                    <a:latin typeface="Cambria Math" panose="02040503050406030204" pitchFamily="18" charset="0"/>
                                  </a:rPr>
                                  <m:t>=1</m:t>
                                </m:r>
                              </m:sub>
                              <m:sup>
                                <m:sSup>
                                  <m:sSupPr>
                                    <m:ctrlPr>
                                      <a:rPr lang="zh-TW" altLang="en-US" sz="2000" i="1">
                                        <a:latin typeface="Cambria Math" panose="02040503050406030204" pitchFamily="18" charset="0"/>
                                      </a:rPr>
                                    </m:ctrlPr>
                                  </m:sSupPr>
                                  <m:e>
                                    <m:r>
                                      <a:rPr lang="zh-TW" altLang="en-US" sz="2000" i="1">
                                        <a:latin typeface="Cambria Math" panose="02040503050406030204" pitchFamily="18" charset="0"/>
                                      </a:rPr>
                                      <m:t>𝜏</m:t>
                                    </m:r>
                                  </m:e>
                                  <m:sup>
                                    <m:r>
                                      <a:rPr lang="zh-TW" altLang="en-US" sz="2000">
                                        <a:latin typeface="Cambria Math" panose="02040503050406030204" pitchFamily="18" charset="0"/>
                                      </a:rPr>
                                      <m:t>∗</m:t>
                                    </m:r>
                                  </m:sup>
                                </m:sSup>
                              </m:sup>
                              <m:e>
                                <m:sSup>
                                  <m:sSupPr>
                                    <m:ctrlPr>
                                      <a:rPr lang="zh-TW" altLang="en-US" sz="2000" i="1">
                                        <a:latin typeface="Cambria Math" panose="02040503050406030204" pitchFamily="18" charset="0"/>
                                      </a:rPr>
                                    </m:ctrlPr>
                                  </m:sSupPr>
                                  <m:e>
                                    <m:r>
                                      <a:rPr lang="zh-TW" altLang="en-US" sz="2000" i="1">
                                        <a:latin typeface="Cambria Math" panose="02040503050406030204" pitchFamily="18" charset="0"/>
                                      </a:rPr>
                                      <m:t>𝑒</m:t>
                                    </m:r>
                                  </m:e>
                                  <m:sup>
                                    <m:r>
                                      <a:rPr lang="zh-TW" altLang="en-US" sz="2000">
                                        <a:latin typeface="Cambria Math" panose="02040503050406030204" pitchFamily="18" charset="0"/>
                                      </a:rPr>
                                      <m:t>−</m:t>
                                    </m:r>
                                    <m:nary>
                                      <m:naryPr>
                                        <m:limLoc m:val="subSup"/>
                                        <m:ctrlPr>
                                          <a:rPr lang="zh-TW" altLang="en-US" sz="2000" i="1">
                                            <a:latin typeface="Cambria Math" panose="02040503050406030204" pitchFamily="18" charset="0"/>
                                          </a:rPr>
                                        </m:ctrlPr>
                                      </m:naryPr>
                                      <m:sub>
                                        <m:r>
                                          <a:rPr lang="zh-TW" altLang="en-US" sz="2000">
                                            <a:latin typeface="Cambria Math" panose="02040503050406030204" pitchFamily="18" charset="0"/>
                                          </a:rPr>
                                          <m:t>0</m:t>
                                        </m:r>
                                      </m:sub>
                                      <m:sup>
                                        <m:sSub>
                                          <m:sSubPr>
                                            <m:ctrlPr>
                                              <a:rPr lang="zh-TW" altLang="en-US" sz="2000" i="1">
                                                <a:latin typeface="Cambria Math" panose="02040503050406030204" pitchFamily="18" charset="0"/>
                                              </a:rPr>
                                            </m:ctrlPr>
                                          </m:sSubPr>
                                          <m:e>
                                            <m:r>
                                              <a:rPr lang="zh-TW" altLang="en-US" sz="2000" i="1">
                                                <a:latin typeface="Cambria Math" panose="02040503050406030204" pitchFamily="18" charset="0"/>
                                              </a:rPr>
                                              <m:t>𝑡</m:t>
                                            </m:r>
                                          </m:e>
                                          <m:sub>
                                            <m:r>
                                              <a:rPr lang="zh-TW" altLang="en-US" sz="2000" i="1">
                                                <a:latin typeface="Cambria Math" panose="02040503050406030204" pitchFamily="18" charset="0"/>
                                              </a:rPr>
                                              <m:t>𝑖</m:t>
                                            </m:r>
                                            <m:r>
                                              <a:rPr lang="zh-TW" altLang="en-US" sz="2000">
                                                <a:latin typeface="Cambria Math" panose="02040503050406030204" pitchFamily="18" charset="0"/>
                                              </a:rPr>
                                              <m:t>−1</m:t>
                                            </m:r>
                                          </m:sub>
                                        </m:sSub>
                                      </m:sup>
                                      <m:e>
                                        <m:r>
                                          <a:rPr lang="zh-TW" altLang="en-US" sz="2000" i="1">
                                            <a:latin typeface="Cambria Math" panose="02040503050406030204" pitchFamily="18" charset="0"/>
                                          </a:rPr>
                                          <m:t>𝑟</m:t>
                                        </m:r>
                                        <m:d>
                                          <m:dPr>
                                            <m:ctrlPr>
                                              <a:rPr lang="zh-TW" altLang="en-US" sz="2000" i="1">
                                                <a:latin typeface="Cambria Math" panose="02040503050406030204" pitchFamily="18" charset="0"/>
                                              </a:rPr>
                                            </m:ctrlPr>
                                          </m:dPr>
                                          <m:e>
                                            <m:r>
                                              <a:rPr lang="zh-TW" altLang="en-US" sz="2000" i="1">
                                                <a:latin typeface="Cambria Math" panose="02040503050406030204" pitchFamily="18" charset="0"/>
                                              </a:rPr>
                                              <m:t>𝑡</m:t>
                                            </m:r>
                                          </m:e>
                                        </m:d>
                                        <m:r>
                                          <a:rPr lang="zh-TW" altLang="en-US" sz="2000" i="1">
                                            <a:latin typeface="Cambria Math" panose="02040503050406030204" pitchFamily="18" charset="0"/>
                                          </a:rPr>
                                          <m:t>𝑑𝑡</m:t>
                                        </m:r>
                                      </m:e>
                                    </m:nary>
                                  </m:sup>
                                </m:sSup>
                              </m:e>
                            </m:nary>
                            <m:sSub>
                              <m:sSubPr>
                                <m:ctrlPr>
                                  <a:rPr lang="zh-TW" altLang="en-US" sz="2000" i="1">
                                    <a:latin typeface="Cambria Math" panose="02040503050406030204" pitchFamily="18" charset="0"/>
                                  </a:rPr>
                                </m:ctrlPr>
                              </m:sSubPr>
                              <m:e>
                                <m:r>
                                  <a:rPr lang="zh-TW" altLang="en-US" sz="2000" i="1">
                                    <a:latin typeface="Cambria Math" panose="02040503050406030204" pitchFamily="18" charset="0"/>
                                  </a:rPr>
                                  <m:t>𝑃𝑂</m:t>
                                </m:r>
                              </m:e>
                              <m:sub>
                                <m:r>
                                  <a:rPr lang="zh-TW" altLang="en-US" sz="2000" i="1">
                                    <a:latin typeface="Cambria Math" panose="02040503050406030204" pitchFamily="18" charset="0"/>
                                  </a:rPr>
                                  <m:t>𝑏𝑎𝑛𝑘</m:t>
                                </m:r>
                                <m:r>
                                  <a:rPr lang="zh-TW" altLang="en-US" sz="2000">
                                    <a:latin typeface="Cambria Math" panose="02040503050406030204" pitchFamily="18" charset="0"/>
                                  </a:rPr>
                                  <m:t>, 0</m:t>
                                </m:r>
                              </m:sub>
                            </m:sSub>
                          </m:e>
                        </m:d>
                      </m:den>
                    </m:f>
                    <m:r>
                      <a:rPr lang="en-US" altLang="zh-TW" sz="2000" b="0" i="1" smtClean="0">
                        <a:latin typeface="Cambria Math" panose="02040503050406030204" pitchFamily="18" charset="0"/>
                      </a:rPr>
                      <m:t>−1</m:t>
                    </m:r>
                  </m:oMath>
                </a14:m>
                <a:endParaRPr lang="zh-TW" altLang="en-US" sz="2000" dirty="0"/>
              </a:p>
            </p:txBody>
          </p:sp>
        </mc:Choice>
        <mc:Fallback xmlns="">
          <p:sp>
            <p:nvSpPr>
              <p:cNvPr id="8" name="矩形 7"/>
              <p:cNvSpPr>
                <a:spLocks noRot="1" noChangeAspect="1" noMove="1" noResize="1" noEditPoints="1" noAdjustHandles="1" noChangeArrowheads="1" noChangeShapeType="1" noTextEdit="1"/>
              </p:cNvSpPr>
              <p:nvPr/>
            </p:nvSpPr>
            <p:spPr>
              <a:xfrm>
                <a:off x="120830" y="4232042"/>
                <a:ext cx="8948057" cy="1224310"/>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85356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Numerical Analysis</a:t>
            </a:r>
          </a:p>
        </p:txBody>
      </p:sp>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sz="2800" dirty="0"/>
              <a:t> Take the first capital market longevity swap for example</a:t>
            </a:r>
          </a:p>
          <a:p>
            <a:pPr>
              <a:buFont typeface="Wingdings" panose="05000000000000000000" pitchFamily="2" charset="2"/>
              <a:buChar char="§"/>
            </a:pPr>
            <a:r>
              <a:rPr lang="en-US" sz="2800" dirty="0"/>
              <a:t> Canada Life has a total asset value of C$ 203,695 </a:t>
            </a:r>
            <a:br>
              <a:rPr lang="en-US" sz="2800" dirty="0"/>
            </a:br>
            <a:r>
              <a:rPr lang="en-US" sz="2800" dirty="0"/>
              <a:t>  million and a total liability value of C$ 192,611 </a:t>
            </a:r>
            <a:br>
              <a:rPr lang="en-US" sz="2800" dirty="0"/>
            </a:br>
            <a:r>
              <a:rPr lang="en-US" sz="2800" dirty="0"/>
              <a:t>  million</a:t>
            </a:r>
          </a:p>
          <a:p>
            <a:pPr>
              <a:buFont typeface="Wingdings" panose="05000000000000000000" pitchFamily="2" charset="2"/>
              <a:buChar char="§"/>
            </a:pPr>
            <a:r>
              <a:rPr lang="en-US" sz="2800" dirty="0"/>
              <a:t> JP Morgan has a total asset value of $2,351,698 M</a:t>
            </a:r>
            <a:br>
              <a:rPr lang="en-US" sz="2800" dirty="0"/>
            </a:br>
            <a:r>
              <a:rPr lang="en-US" sz="2800" dirty="0"/>
              <a:t>  and a total liability value of $2,104,125 M</a:t>
            </a:r>
          </a:p>
          <a:p>
            <a:pPr>
              <a:buFont typeface="Wingdings" panose="05000000000000000000" pitchFamily="2" charset="2"/>
              <a:buChar char="§"/>
            </a:pPr>
            <a:endParaRPr lang="en-US"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27</a:t>
            </a:fld>
            <a:endParaRPr lang="zh-TW" altLang="en-US"/>
          </a:p>
        </p:txBody>
      </p:sp>
    </p:spTree>
    <p:extLst>
      <p:ext uri="{BB962C8B-B14F-4D97-AF65-F5344CB8AC3E}">
        <p14:creationId xmlns:p14="http://schemas.microsoft.com/office/powerpoint/2010/main" val="922118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28</a:t>
            </a:fld>
            <a:endParaRPr lang="zh-TW" altLang="en-US"/>
          </a:p>
        </p:txBody>
      </p:sp>
      <p:pic>
        <p:nvPicPr>
          <p:cNvPr id="9" name="圖片 8"/>
          <p:cNvPicPr>
            <a:picLocks noChangeAspect="1"/>
          </p:cNvPicPr>
          <p:nvPr/>
        </p:nvPicPr>
        <p:blipFill>
          <a:blip r:embed="rId2"/>
          <a:stretch>
            <a:fillRect/>
          </a:stretch>
        </p:blipFill>
        <p:spPr>
          <a:xfrm>
            <a:off x="1108679" y="119269"/>
            <a:ext cx="6693539" cy="6176215"/>
          </a:xfrm>
          <a:prstGeom prst="rect">
            <a:avLst/>
          </a:prstGeom>
        </p:spPr>
      </p:pic>
    </p:spTree>
    <p:extLst>
      <p:ext uri="{BB962C8B-B14F-4D97-AF65-F5344CB8AC3E}">
        <p14:creationId xmlns:p14="http://schemas.microsoft.com/office/powerpoint/2010/main" val="558093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29</a:t>
            </a:fld>
            <a:endParaRPr lang="zh-TW" altLang="en-US"/>
          </a:p>
        </p:txBody>
      </p:sp>
      <p:pic>
        <p:nvPicPr>
          <p:cNvPr id="2" name="圖片 1"/>
          <p:cNvPicPr>
            <a:picLocks noChangeAspect="1"/>
          </p:cNvPicPr>
          <p:nvPr/>
        </p:nvPicPr>
        <p:blipFill>
          <a:blip r:embed="rId3"/>
          <a:stretch>
            <a:fillRect/>
          </a:stretch>
        </p:blipFill>
        <p:spPr>
          <a:xfrm>
            <a:off x="936009" y="200646"/>
            <a:ext cx="7371043" cy="6021250"/>
          </a:xfrm>
          <a:prstGeom prst="rect">
            <a:avLst/>
          </a:prstGeom>
        </p:spPr>
      </p:pic>
    </p:spTree>
    <p:extLst>
      <p:ext uri="{BB962C8B-B14F-4D97-AF65-F5344CB8AC3E}">
        <p14:creationId xmlns:p14="http://schemas.microsoft.com/office/powerpoint/2010/main" val="3100861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sz="2800" dirty="0"/>
              <a:t> </a:t>
            </a:r>
            <a:r>
              <a:rPr lang="en-US" sz="2800" dirty="0">
                <a:solidFill>
                  <a:srgbClr val="FF0000"/>
                </a:solidFill>
              </a:rPr>
              <a:t>The Central States Pension Fund</a:t>
            </a:r>
            <a:r>
              <a:rPr lang="en-US" sz="2800" dirty="0"/>
              <a:t>, one of the largest pension funds in the US, filed an application </a:t>
            </a:r>
            <a:r>
              <a:rPr lang="en-US" sz="2800" dirty="0">
                <a:solidFill>
                  <a:srgbClr val="FF0000"/>
                </a:solidFill>
              </a:rPr>
              <a:t>to cut participant benefits</a:t>
            </a:r>
            <a:r>
              <a:rPr lang="en-US" sz="2800" dirty="0"/>
              <a:t>, which was effective July 1 2016, as it "projects" it will become officially insolvent by 2025</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3</a:t>
            </a:fld>
            <a:endParaRPr lang="zh-TW" altLang="en-US"/>
          </a:p>
        </p:txBody>
      </p:sp>
      <p:sp>
        <p:nvSpPr>
          <p:cNvPr id="5" name="標題 1"/>
          <p:cNvSpPr>
            <a:spLocks noGrp="1"/>
          </p:cNvSpPr>
          <p:nvPr>
            <p:ph type="title"/>
          </p:nvPr>
        </p:nvSpPr>
        <p:spPr/>
        <p:txBody>
          <a:bodyPr/>
          <a:lstStyle/>
          <a:p>
            <a:r>
              <a:rPr lang="en-US" altLang="zh-TW" dirty="0"/>
              <a:t>A Case of  longevity risk?</a:t>
            </a:r>
            <a:endParaRPr lang="zh-TW" altLang="en-US" dirty="0"/>
          </a:p>
        </p:txBody>
      </p:sp>
    </p:spTree>
    <p:extLst>
      <p:ext uri="{BB962C8B-B14F-4D97-AF65-F5344CB8AC3E}">
        <p14:creationId xmlns:p14="http://schemas.microsoft.com/office/powerpoint/2010/main" val="679189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30</a:t>
            </a:fld>
            <a:endParaRPr lang="zh-TW" altLang="en-US"/>
          </a:p>
        </p:txBody>
      </p:sp>
      <p:pic>
        <p:nvPicPr>
          <p:cNvPr id="2" name="圖片 1"/>
          <p:cNvPicPr>
            <a:picLocks noChangeAspect="1"/>
          </p:cNvPicPr>
          <p:nvPr/>
        </p:nvPicPr>
        <p:blipFill>
          <a:blip r:embed="rId2"/>
          <a:stretch>
            <a:fillRect/>
          </a:stretch>
        </p:blipFill>
        <p:spPr>
          <a:xfrm>
            <a:off x="702284" y="720999"/>
            <a:ext cx="7895923" cy="5090139"/>
          </a:xfrm>
          <a:prstGeom prst="rect">
            <a:avLst/>
          </a:prstGeom>
        </p:spPr>
      </p:pic>
    </p:spTree>
    <p:extLst>
      <p:ext uri="{BB962C8B-B14F-4D97-AF65-F5344CB8AC3E}">
        <p14:creationId xmlns:p14="http://schemas.microsoft.com/office/powerpoint/2010/main" val="2662381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31</a:t>
            </a:fld>
            <a:endParaRPr lang="zh-TW" altLang="en-US"/>
          </a:p>
        </p:txBody>
      </p:sp>
      <p:pic>
        <p:nvPicPr>
          <p:cNvPr id="2" name="圖片 1"/>
          <p:cNvPicPr>
            <a:picLocks noChangeAspect="1"/>
          </p:cNvPicPr>
          <p:nvPr/>
        </p:nvPicPr>
        <p:blipFill>
          <a:blip r:embed="rId2"/>
          <a:stretch>
            <a:fillRect/>
          </a:stretch>
        </p:blipFill>
        <p:spPr>
          <a:xfrm>
            <a:off x="2400506" y="69574"/>
            <a:ext cx="4464868" cy="6755337"/>
          </a:xfrm>
          <a:prstGeom prst="rect">
            <a:avLst/>
          </a:prstGeom>
        </p:spPr>
      </p:pic>
    </p:spTree>
    <p:extLst>
      <p:ext uri="{BB962C8B-B14F-4D97-AF65-F5344CB8AC3E}">
        <p14:creationId xmlns:p14="http://schemas.microsoft.com/office/powerpoint/2010/main" val="1399307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sz="2800" dirty="0"/>
              <a:t> Table 3</a:t>
            </a:r>
          </a:p>
          <a:p>
            <a:pPr>
              <a:buFont typeface="Wingdings" panose="05000000000000000000" pitchFamily="2" charset="2"/>
              <a:buChar char="§"/>
            </a:pPr>
            <a:r>
              <a:rPr lang="en-US" sz="2800" dirty="0"/>
              <a:t>Default-free spreads are in the range of 2.7 bp to 3.0 bp for the longevity swaps with alternative nominal amounts and maturities.</a:t>
            </a:r>
          </a:p>
          <a:p>
            <a:pPr>
              <a:buFont typeface="Wingdings" panose="05000000000000000000" pitchFamily="2" charset="2"/>
              <a:buChar char="§"/>
            </a:pPr>
            <a:r>
              <a:rPr lang="en-US" sz="2800" dirty="0"/>
              <a:t>Table 4  Default-Risky spreads </a:t>
            </a:r>
          </a:p>
          <a:p>
            <a:pPr>
              <a:buFont typeface="Wingdings" panose="05000000000000000000" pitchFamily="2" charset="2"/>
              <a:buChar char="§"/>
            </a:pPr>
            <a:r>
              <a:rPr lang="en-US" sz="2800" dirty="0"/>
              <a:t>Spreads </a:t>
            </a:r>
            <a:r>
              <a:rPr lang="en-US" sz="2800" dirty="0">
                <a:solidFill>
                  <a:srgbClr val="FF0000"/>
                </a:solidFill>
              </a:rPr>
              <a:t>decrease</a:t>
            </a:r>
            <a:r>
              <a:rPr lang="en-US" sz="2800" dirty="0"/>
              <a:t> substantially with IB leverages but not with relative size of IB and swap maturities </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32</a:t>
            </a:fld>
            <a:endParaRPr lang="zh-TW" altLang="en-US"/>
          </a:p>
        </p:txBody>
      </p:sp>
      <p:sp>
        <p:nvSpPr>
          <p:cNvPr id="5" name="標題 1"/>
          <p:cNvSpPr>
            <a:spLocks noGrp="1"/>
          </p:cNvSpPr>
          <p:nvPr>
            <p:ph type="title"/>
          </p:nvPr>
        </p:nvSpPr>
        <p:spPr/>
        <p:txBody>
          <a:bodyPr/>
          <a:lstStyle/>
          <a:p>
            <a:r>
              <a:rPr lang="en-US" altLang="zh-TW" dirty="0"/>
              <a:t>Numerical Analysis </a:t>
            </a:r>
            <a:r>
              <a:rPr lang="en-US" dirty="0"/>
              <a:t>Result 1</a:t>
            </a:r>
            <a:endParaRPr lang="zh-TW" altLang="en-US" dirty="0"/>
          </a:p>
        </p:txBody>
      </p:sp>
    </p:spTree>
    <p:extLst>
      <p:ext uri="{BB962C8B-B14F-4D97-AF65-F5344CB8AC3E}">
        <p14:creationId xmlns:p14="http://schemas.microsoft.com/office/powerpoint/2010/main" val="2934716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33</a:t>
            </a:fld>
            <a:endParaRPr lang="zh-TW" altLang="en-US"/>
          </a:p>
        </p:txBody>
      </p:sp>
      <p:pic>
        <p:nvPicPr>
          <p:cNvPr id="5" name="圖片 4"/>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12298" y="500394"/>
            <a:ext cx="5326207" cy="3581718"/>
          </a:xfrm>
          <a:prstGeom prst="rect">
            <a:avLst/>
          </a:prstGeom>
        </p:spPr>
      </p:pic>
      <p:pic>
        <p:nvPicPr>
          <p:cNvPr id="6" name="圖片 5"/>
          <p:cNvPicPr>
            <a:picLocks noChangeAspect="1"/>
          </p:cNvPicPr>
          <p:nvPr/>
        </p:nvPicPr>
        <p:blipFill>
          <a:blip r:embed="rId3"/>
          <a:stretch>
            <a:fillRect/>
          </a:stretch>
        </p:blipFill>
        <p:spPr>
          <a:xfrm>
            <a:off x="619125" y="4240178"/>
            <a:ext cx="7905750" cy="1962150"/>
          </a:xfrm>
          <a:prstGeom prst="rect">
            <a:avLst/>
          </a:prstGeom>
        </p:spPr>
      </p:pic>
    </p:spTree>
    <p:extLst>
      <p:ext uri="{BB962C8B-B14F-4D97-AF65-F5344CB8AC3E}">
        <p14:creationId xmlns:p14="http://schemas.microsoft.com/office/powerpoint/2010/main" val="27082128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34</a:t>
            </a:fld>
            <a:endParaRPr lang="zh-TW" altLang="en-US"/>
          </a:p>
        </p:txBody>
      </p:sp>
      <p:pic>
        <p:nvPicPr>
          <p:cNvPr id="3" name="圖片 2"/>
          <p:cNvPicPr>
            <a:picLocks noChangeAspect="1"/>
          </p:cNvPicPr>
          <p:nvPr/>
        </p:nvPicPr>
        <p:blipFill>
          <a:blip r:embed="rId2"/>
          <a:stretch>
            <a:fillRect/>
          </a:stretch>
        </p:blipFill>
        <p:spPr>
          <a:xfrm>
            <a:off x="2166288" y="0"/>
            <a:ext cx="4671834" cy="6831086"/>
          </a:xfrm>
          <a:prstGeom prst="rect">
            <a:avLst/>
          </a:prstGeom>
        </p:spPr>
      </p:pic>
    </p:spTree>
    <p:extLst>
      <p:ext uri="{BB962C8B-B14F-4D97-AF65-F5344CB8AC3E}">
        <p14:creationId xmlns:p14="http://schemas.microsoft.com/office/powerpoint/2010/main" val="716285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22959" y="1679943"/>
            <a:ext cx="8065859" cy="4508205"/>
          </a:xfrm>
        </p:spPr>
        <p:txBody>
          <a:bodyPr>
            <a:normAutofit/>
          </a:bodyPr>
          <a:lstStyle/>
          <a:p>
            <a:pPr marL="0" indent="0">
              <a:buNone/>
            </a:pPr>
            <a:r>
              <a:rPr lang="en-US" sz="2800" dirty="0"/>
              <a:t>Table 5  Default-Risky spreads </a:t>
            </a:r>
          </a:p>
          <a:p>
            <a:pPr>
              <a:buFont typeface="Wingdings" panose="05000000000000000000" pitchFamily="2" charset="2"/>
              <a:buChar char="§"/>
            </a:pPr>
            <a:r>
              <a:rPr lang="en-US" sz="2800" dirty="0"/>
              <a:t>Spreads decrease significantly with IB leverages but </a:t>
            </a:r>
            <a:r>
              <a:rPr lang="en-US" sz="2800" dirty="0">
                <a:solidFill>
                  <a:srgbClr val="FF0000"/>
                </a:solidFill>
              </a:rPr>
              <a:t>increase with insurance company’s leverages</a:t>
            </a:r>
            <a:r>
              <a:rPr lang="en-US" sz="2800" dirty="0"/>
              <a:t>, and do not change with swap maturities.</a:t>
            </a:r>
            <a:r>
              <a:rPr lang="en-US" altLang="zh-TW" sz="2800" dirty="0"/>
              <a:t> </a:t>
            </a:r>
          </a:p>
          <a:p>
            <a:pPr marL="0" indent="0">
              <a:buNone/>
            </a:pPr>
            <a:r>
              <a:rPr lang="en-US" altLang="zh-TW" sz="2800" dirty="0"/>
              <a:t>Table 6-7-8  Default-Risky spreads </a:t>
            </a:r>
          </a:p>
          <a:p>
            <a:pPr>
              <a:buFont typeface="Wingdings" panose="05000000000000000000" pitchFamily="2" charset="2"/>
              <a:buChar char="§"/>
            </a:pPr>
            <a:r>
              <a:rPr lang="en-US" altLang="zh-TW" sz="2800" dirty="0"/>
              <a:t>Spreads decrease significantly with IB leverages and its asset risk, and are negative in most cases.</a:t>
            </a:r>
          </a:p>
          <a:p>
            <a:pPr>
              <a:buFont typeface="Wingdings" panose="05000000000000000000" pitchFamily="2" charset="2"/>
              <a:buChar char="§"/>
            </a:pPr>
            <a:r>
              <a:rPr lang="en-US" sz="2800" dirty="0"/>
              <a:t>Spreads increase significantly with insurance company’s  leverages, but </a:t>
            </a:r>
            <a:r>
              <a:rPr lang="en-US" sz="2800" dirty="0">
                <a:solidFill>
                  <a:srgbClr val="FF0000"/>
                </a:solidFill>
              </a:rPr>
              <a:t>decrease with IB’s asset risk</a:t>
            </a:r>
            <a:r>
              <a:rPr lang="en-US" sz="2800" dirty="0"/>
              <a:t>.</a:t>
            </a:r>
          </a:p>
          <a:p>
            <a:pPr>
              <a:buFont typeface="Wingdings" panose="05000000000000000000" pitchFamily="2" charset="2"/>
              <a:buChar char="§"/>
            </a:pPr>
            <a:endParaRPr lang="en-US" sz="2800" dirty="0"/>
          </a:p>
          <a:p>
            <a:pPr>
              <a:buFont typeface="Wingdings" panose="05000000000000000000" pitchFamily="2" charset="2"/>
              <a:buChar char="§"/>
            </a:pPr>
            <a:endParaRPr lang="en-US"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35</a:t>
            </a:fld>
            <a:endParaRPr lang="zh-TW" altLang="en-US"/>
          </a:p>
        </p:txBody>
      </p:sp>
      <p:sp>
        <p:nvSpPr>
          <p:cNvPr id="5" name="標題 1"/>
          <p:cNvSpPr>
            <a:spLocks noGrp="1"/>
          </p:cNvSpPr>
          <p:nvPr>
            <p:ph type="title"/>
          </p:nvPr>
        </p:nvSpPr>
        <p:spPr>
          <a:xfrm>
            <a:off x="822960" y="286605"/>
            <a:ext cx="7543800" cy="1159424"/>
          </a:xfrm>
        </p:spPr>
        <p:txBody>
          <a:bodyPr/>
          <a:lstStyle/>
          <a:p>
            <a:r>
              <a:rPr lang="en-US" altLang="zh-TW" dirty="0"/>
              <a:t>Numerical Analysis </a:t>
            </a:r>
            <a:r>
              <a:rPr lang="en-US" dirty="0"/>
              <a:t>Result 2</a:t>
            </a:r>
            <a:endParaRPr lang="zh-TW" altLang="en-US" dirty="0"/>
          </a:p>
        </p:txBody>
      </p:sp>
    </p:spTree>
    <p:extLst>
      <p:ext uri="{BB962C8B-B14F-4D97-AF65-F5344CB8AC3E}">
        <p14:creationId xmlns:p14="http://schemas.microsoft.com/office/powerpoint/2010/main" val="13307337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36</a:t>
            </a:fld>
            <a:endParaRPr lang="zh-TW" altLang="en-US"/>
          </a:p>
        </p:txBody>
      </p:sp>
      <p:pic>
        <p:nvPicPr>
          <p:cNvPr id="2" name="圖片 1"/>
          <p:cNvPicPr>
            <a:picLocks noChangeAspect="1"/>
          </p:cNvPicPr>
          <p:nvPr/>
        </p:nvPicPr>
        <p:blipFill>
          <a:blip r:embed="rId2"/>
          <a:stretch>
            <a:fillRect/>
          </a:stretch>
        </p:blipFill>
        <p:spPr>
          <a:xfrm>
            <a:off x="871950" y="1479274"/>
            <a:ext cx="7449827" cy="3848100"/>
          </a:xfrm>
          <a:prstGeom prst="rect">
            <a:avLst/>
          </a:prstGeom>
        </p:spPr>
      </p:pic>
    </p:spTree>
    <p:extLst>
      <p:ext uri="{BB962C8B-B14F-4D97-AF65-F5344CB8AC3E}">
        <p14:creationId xmlns:p14="http://schemas.microsoft.com/office/powerpoint/2010/main" val="3659941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sz="2800" dirty="0"/>
              <a:t>Table 9</a:t>
            </a:r>
          </a:p>
          <a:p>
            <a:pPr>
              <a:buFont typeface="Wingdings" panose="05000000000000000000" pitchFamily="2" charset="2"/>
              <a:buChar char="§"/>
            </a:pPr>
            <a:r>
              <a:rPr lang="en-US" sz="2800" dirty="0"/>
              <a:t>Hedging effect or reduction of default risk is </a:t>
            </a:r>
            <a:r>
              <a:rPr lang="en-US" sz="2800" dirty="0">
                <a:solidFill>
                  <a:srgbClr val="FF0000"/>
                </a:solidFill>
              </a:rPr>
              <a:t>more effective in cases with low-leverage and low-asset- risk IB.</a:t>
            </a:r>
          </a:p>
          <a:p>
            <a:pPr>
              <a:buFont typeface="Wingdings" panose="05000000000000000000" pitchFamily="2" charset="2"/>
              <a:buChar char="§"/>
            </a:pPr>
            <a:endParaRPr lang="en-US" sz="2800" dirty="0"/>
          </a:p>
          <a:p>
            <a:pPr>
              <a:buFont typeface="Wingdings" panose="05000000000000000000" pitchFamily="2" charset="2"/>
              <a:buChar char="§"/>
            </a:pPr>
            <a:r>
              <a:rPr lang="en-US" sz="2800" dirty="0"/>
              <a:t>Hedging could be </a:t>
            </a:r>
            <a:r>
              <a:rPr lang="en-US" sz="2800" dirty="0">
                <a:solidFill>
                  <a:srgbClr val="FF0000"/>
                </a:solidFill>
              </a:rPr>
              <a:t>ineffective</a:t>
            </a:r>
            <a:r>
              <a:rPr lang="en-US" sz="2800" dirty="0"/>
              <a:t> when IB has high leverage and asset risk.</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37</a:t>
            </a:fld>
            <a:endParaRPr lang="zh-TW" altLang="en-US"/>
          </a:p>
        </p:txBody>
      </p:sp>
      <p:sp>
        <p:nvSpPr>
          <p:cNvPr id="5" name="標題 1"/>
          <p:cNvSpPr>
            <a:spLocks noGrp="1"/>
          </p:cNvSpPr>
          <p:nvPr>
            <p:ph type="title"/>
          </p:nvPr>
        </p:nvSpPr>
        <p:spPr/>
        <p:txBody>
          <a:bodyPr/>
          <a:lstStyle/>
          <a:p>
            <a:r>
              <a:rPr lang="en-US" altLang="zh-TW" dirty="0"/>
              <a:t>Numerical Analysis </a:t>
            </a:r>
            <a:r>
              <a:rPr lang="en-US" dirty="0"/>
              <a:t>Result 3</a:t>
            </a:r>
            <a:endParaRPr lang="zh-TW" altLang="en-US" dirty="0"/>
          </a:p>
        </p:txBody>
      </p:sp>
    </p:spTree>
    <p:extLst>
      <p:ext uri="{BB962C8B-B14F-4D97-AF65-F5344CB8AC3E}">
        <p14:creationId xmlns:p14="http://schemas.microsoft.com/office/powerpoint/2010/main" val="2676880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Summary</a:t>
            </a:r>
            <a:endParaRPr lang="zh-TW" altLang="en-US" dirty="0"/>
          </a:p>
        </p:txBody>
      </p:sp>
      <p:sp>
        <p:nvSpPr>
          <p:cNvPr id="3" name="內容版面配置區 2"/>
          <p:cNvSpPr>
            <a:spLocks noGrp="1"/>
          </p:cNvSpPr>
          <p:nvPr>
            <p:ph idx="1"/>
          </p:nvPr>
        </p:nvSpPr>
        <p:spPr>
          <a:xfrm>
            <a:off x="822959" y="1845734"/>
            <a:ext cx="7543801" cy="4407148"/>
          </a:xfrm>
        </p:spPr>
        <p:txBody>
          <a:bodyPr>
            <a:normAutofit/>
          </a:bodyPr>
          <a:lstStyle/>
          <a:p>
            <a:pPr>
              <a:buFont typeface="Wingdings" panose="05000000000000000000" pitchFamily="2" charset="2"/>
              <a:buChar char="§"/>
            </a:pPr>
            <a:r>
              <a:rPr lang="en-US" altLang="zh-TW" sz="2800" dirty="0"/>
              <a:t> This paper develops a Merton-type structural model with stochastic interest rates and mortality rates to value longevity swaps. </a:t>
            </a:r>
          </a:p>
          <a:p>
            <a:pPr>
              <a:buFont typeface="Wingdings" panose="05000000000000000000" pitchFamily="2" charset="2"/>
              <a:buChar char="§"/>
            </a:pPr>
            <a:r>
              <a:rPr lang="en-US" altLang="zh-TW" sz="2800" dirty="0"/>
              <a:t>We compute the spreads of longevity swaps using the Monte Carlo simulation to show how spreads and hedging effectiveness of the longevity swap change with key variables in the model.</a:t>
            </a:r>
          </a:p>
          <a:p>
            <a:pPr>
              <a:buFont typeface="Wingdings" panose="05000000000000000000" pitchFamily="2" charset="2"/>
              <a:buChar char="§"/>
            </a:pPr>
            <a:r>
              <a:rPr lang="en-US" altLang="zh-TW" sz="2800" dirty="0"/>
              <a:t> Endogenous counterparty default risk</a:t>
            </a:r>
          </a:p>
          <a:p>
            <a:pPr marL="0" indent="0">
              <a:buNone/>
            </a:pPr>
            <a:endParaRPr lang="en-US" altLang="zh-TW" sz="24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38</a:t>
            </a:fld>
            <a:endParaRPr lang="zh-TW" altLang="en-US"/>
          </a:p>
        </p:txBody>
      </p:sp>
    </p:spTree>
    <p:extLst>
      <p:ext uri="{BB962C8B-B14F-4D97-AF65-F5344CB8AC3E}">
        <p14:creationId xmlns:p14="http://schemas.microsoft.com/office/powerpoint/2010/main" val="1809255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39</a:t>
            </a:fld>
            <a:endParaRPr lang="zh-TW" altLang="en-US"/>
          </a:p>
        </p:txBody>
      </p:sp>
      <p:sp>
        <p:nvSpPr>
          <p:cNvPr id="5" name="文字方塊 4"/>
          <p:cNvSpPr txBox="1"/>
          <p:nvPr/>
        </p:nvSpPr>
        <p:spPr>
          <a:xfrm>
            <a:off x="2002971" y="3334194"/>
            <a:ext cx="5943600" cy="523220"/>
          </a:xfrm>
          <a:prstGeom prst="rect">
            <a:avLst/>
          </a:prstGeom>
          <a:noFill/>
        </p:spPr>
        <p:txBody>
          <a:bodyPr wrap="square" rtlCol="0">
            <a:spAutoFit/>
          </a:bodyPr>
          <a:lstStyle/>
          <a:p>
            <a:r>
              <a:rPr lang="en-US" altLang="zh-TW" sz="2800" dirty="0"/>
              <a:t>THANK YOU FOR YOUR ATTENTION </a:t>
            </a:r>
            <a:endParaRPr lang="zh-TW" altLang="en-US" sz="2800" dirty="0"/>
          </a:p>
        </p:txBody>
      </p:sp>
    </p:spTree>
    <p:extLst>
      <p:ext uri="{BB962C8B-B14F-4D97-AF65-F5344CB8AC3E}">
        <p14:creationId xmlns:p14="http://schemas.microsoft.com/office/powerpoint/2010/main" val="2028804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Hedging Longevity Risk</a:t>
            </a:r>
            <a:endParaRPr lang="zh-TW" altLang="en-US" dirty="0"/>
          </a:p>
        </p:txBody>
      </p:sp>
      <p:sp>
        <p:nvSpPr>
          <p:cNvPr id="3" name="內容版面配置區 2"/>
          <p:cNvSpPr>
            <a:spLocks noGrp="1"/>
          </p:cNvSpPr>
          <p:nvPr>
            <p:ph idx="1"/>
          </p:nvPr>
        </p:nvSpPr>
        <p:spPr/>
        <p:txBody>
          <a:bodyPr>
            <a:normAutofit lnSpcReduction="10000"/>
          </a:bodyPr>
          <a:lstStyle/>
          <a:p>
            <a:pPr>
              <a:buFont typeface="Wingdings" panose="05000000000000000000" pitchFamily="2" charset="2"/>
              <a:buChar char="§"/>
            </a:pPr>
            <a:r>
              <a:rPr lang="en-US" altLang="zh-TW" sz="2800" dirty="0"/>
              <a:t>Reinsurance</a:t>
            </a:r>
          </a:p>
          <a:p>
            <a:pPr>
              <a:buFont typeface="Wingdings" panose="05000000000000000000" pitchFamily="2" charset="2"/>
              <a:buChar char="§"/>
            </a:pPr>
            <a:r>
              <a:rPr lang="en-US" altLang="zh-TW" sz="2800" dirty="0"/>
              <a:t>Longevity Bond</a:t>
            </a:r>
          </a:p>
          <a:p>
            <a:pPr>
              <a:buFont typeface="Wingdings" panose="05000000000000000000" pitchFamily="2" charset="2"/>
              <a:buChar char="§"/>
            </a:pPr>
            <a:r>
              <a:rPr lang="en-US" altLang="zh-TW" sz="2800" dirty="0"/>
              <a:t>Longevity Swap </a:t>
            </a:r>
          </a:p>
          <a:p>
            <a:pPr>
              <a:buFont typeface="Wingdings" panose="05000000000000000000" pitchFamily="2" charset="2"/>
              <a:buChar char="§"/>
            </a:pPr>
            <a:endParaRPr lang="en-US" altLang="zh-TW" sz="2800" dirty="0"/>
          </a:p>
          <a:p>
            <a:pPr>
              <a:buFont typeface="Wingdings" panose="05000000000000000000" pitchFamily="2" charset="2"/>
              <a:buChar char="§"/>
            </a:pPr>
            <a:r>
              <a:rPr lang="en-US" altLang="zh-TW" sz="2800" dirty="0"/>
              <a:t>Dowd et al. (2006) indicate:</a:t>
            </a:r>
          </a:p>
          <a:p>
            <a:pPr lvl="2">
              <a:buFont typeface="Arial" panose="020B0604020202020204" pitchFamily="34" charset="0"/>
              <a:buChar char="•"/>
            </a:pPr>
            <a:r>
              <a:rPr lang="en-US" altLang="zh-TW" sz="2200" dirty="0"/>
              <a:t> the first generation of longevity securities is bond-based such as EIB </a:t>
            </a:r>
            <a:r>
              <a:rPr lang="en-US" altLang="zh-TW" sz="2200" dirty="0">
                <a:solidFill>
                  <a:srgbClr val="FF0000"/>
                </a:solidFill>
              </a:rPr>
              <a:t>longevity bond</a:t>
            </a:r>
          </a:p>
          <a:p>
            <a:pPr lvl="2">
              <a:buFont typeface="Arial" panose="020B0604020202020204" pitchFamily="34" charset="0"/>
              <a:buChar char="•"/>
            </a:pPr>
            <a:r>
              <a:rPr lang="en-US" altLang="zh-TW" sz="2200" dirty="0"/>
              <a:t> the second generation is derivatives-based, usually in the form of a longevity swap or forward </a:t>
            </a:r>
          </a:p>
          <a:p>
            <a:pPr>
              <a:buFont typeface="Wingdings" panose="05000000000000000000" pitchFamily="2" charset="2"/>
              <a:buChar char="§"/>
            </a:pPr>
            <a:endParaRPr lang="en-US" altLang="zh-TW"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4</a:t>
            </a:fld>
            <a:endParaRPr lang="zh-TW" altLang="en-US"/>
          </a:p>
        </p:txBody>
      </p:sp>
    </p:spTree>
    <p:extLst>
      <p:ext uri="{BB962C8B-B14F-4D97-AF65-F5344CB8AC3E}">
        <p14:creationId xmlns:p14="http://schemas.microsoft.com/office/powerpoint/2010/main" val="2080690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sz="2800" dirty="0"/>
              <a:t> When the nominal principal increases, the spread </a:t>
            </a:r>
            <a:br>
              <a:rPr lang="en-US" sz="2800" dirty="0"/>
            </a:br>
            <a:r>
              <a:rPr lang="en-US" sz="2800" dirty="0"/>
              <a:t>  would also increase, because the life insurer is more likely to default on the contract than the investment bank.</a:t>
            </a:r>
          </a:p>
          <a:p>
            <a:pPr>
              <a:buFont typeface="Wingdings" panose="05000000000000000000" pitchFamily="2" charset="2"/>
              <a:buChar char="§"/>
            </a:pPr>
            <a:r>
              <a:rPr lang="en-US" sz="2800" dirty="0"/>
              <a:t>Table 9</a:t>
            </a:r>
          </a:p>
          <a:p>
            <a:pPr>
              <a:buFont typeface="Wingdings" panose="05000000000000000000" pitchFamily="2" charset="2"/>
              <a:buChar char="§"/>
            </a:pPr>
            <a:r>
              <a:rPr lang="en-US" sz="2800" dirty="0"/>
              <a:t>Hedging effect, Reduction of default risk,</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40</a:t>
            </a:fld>
            <a:endParaRPr lang="zh-TW" altLang="en-US"/>
          </a:p>
        </p:txBody>
      </p:sp>
      <p:sp>
        <p:nvSpPr>
          <p:cNvPr id="5" name="標題 1"/>
          <p:cNvSpPr>
            <a:spLocks noGrp="1"/>
          </p:cNvSpPr>
          <p:nvPr>
            <p:ph type="title"/>
          </p:nvPr>
        </p:nvSpPr>
        <p:spPr/>
        <p:txBody>
          <a:bodyPr/>
          <a:lstStyle/>
          <a:p>
            <a:r>
              <a:rPr lang="en-US" altLang="zh-TW" dirty="0"/>
              <a:t>Numerical Analysis </a:t>
            </a:r>
            <a:r>
              <a:rPr lang="en-US" dirty="0"/>
              <a:t>Result 3</a:t>
            </a:r>
            <a:endParaRPr lang="zh-TW" altLang="en-US" dirty="0"/>
          </a:p>
        </p:txBody>
      </p:sp>
    </p:spTree>
    <p:extLst>
      <p:ext uri="{BB962C8B-B14F-4D97-AF65-F5344CB8AC3E}">
        <p14:creationId xmlns:p14="http://schemas.microsoft.com/office/powerpoint/2010/main" val="3320909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41</a:t>
            </a:fld>
            <a:endParaRPr lang="zh-TW" altLang="en-US"/>
          </a:p>
        </p:txBody>
      </p:sp>
      <p:pic>
        <p:nvPicPr>
          <p:cNvPr id="2" name="圖片 1"/>
          <p:cNvPicPr>
            <a:picLocks noChangeAspect="1"/>
          </p:cNvPicPr>
          <p:nvPr/>
        </p:nvPicPr>
        <p:blipFill>
          <a:blip r:embed="rId2"/>
          <a:stretch>
            <a:fillRect/>
          </a:stretch>
        </p:blipFill>
        <p:spPr>
          <a:xfrm>
            <a:off x="2025099" y="0"/>
            <a:ext cx="5329858" cy="6678474"/>
          </a:xfrm>
          <a:prstGeom prst="rect">
            <a:avLst/>
          </a:prstGeom>
        </p:spPr>
      </p:pic>
    </p:spTree>
    <p:extLst>
      <p:ext uri="{BB962C8B-B14F-4D97-AF65-F5344CB8AC3E}">
        <p14:creationId xmlns:p14="http://schemas.microsoft.com/office/powerpoint/2010/main" val="6185231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sz="2800" dirty="0"/>
              <a:t> When the longevity rate increases, the spread </a:t>
            </a:r>
            <a:br>
              <a:rPr lang="en-US" sz="2800" dirty="0"/>
            </a:br>
            <a:r>
              <a:rPr lang="en-US" sz="2800" dirty="0"/>
              <a:t>  rises </a:t>
            </a:r>
          </a:p>
          <a:p>
            <a:pPr>
              <a:buFont typeface="Wingdings" panose="05000000000000000000" pitchFamily="2" charset="2"/>
              <a:buChar char="§"/>
            </a:pPr>
            <a:r>
              <a:rPr lang="en-US" sz="2800" dirty="0"/>
              <a:t> When the longevity rate decreases, the spread </a:t>
            </a:r>
            <a:br>
              <a:rPr lang="en-US" sz="2800" dirty="0"/>
            </a:br>
            <a:r>
              <a:rPr lang="en-US" sz="2800" dirty="0"/>
              <a:t>  decreases as well since the longevity risk of the </a:t>
            </a:r>
            <a:br>
              <a:rPr lang="en-US" sz="2800" dirty="0"/>
            </a:br>
            <a:r>
              <a:rPr lang="en-US" sz="2800" dirty="0"/>
              <a:t>  life insurance company is lower</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42</a:t>
            </a:fld>
            <a:endParaRPr lang="zh-TW" altLang="en-US"/>
          </a:p>
        </p:txBody>
      </p:sp>
      <p:sp>
        <p:nvSpPr>
          <p:cNvPr id="5" name="標題 1"/>
          <p:cNvSpPr>
            <a:spLocks noGrp="1"/>
          </p:cNvSpPr>
          <p:nvPr>
            <p:ph type="title"/>
          </p:nvPr>
        </p:nvSpPr>
        <p:spPr/>
        <p:txBody>
          <a:bodyPr/>
          <a:lstStyle/>
          <a:p>
            <a:r>
              <a:rPr lang="en-US" altLang="zh-TW" dirty="0"/>
              <a:t>Numerical Analysis </a:t>
            </a:r>
            <a:r>
              <a:rPr lang="en-US" dirty="0"/>
              <a:t>Result</a:t>
            </a:r>
            <a:endParaRPr lang="zh-TW" altLang="en-US" dirty="0"/>
          </a:p>
        </p:txBody>
      </p:sp>
    </p:spTree>
    <p:extLst>
      <p:ext uri="{BB962C8B-B14F-4D97-AF65-F5344CB8AC3E}">
        <p14:creationId xmlns:p14="http://schemas.microsoft.com/office/powerpoint/2010/main" val="42434643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sz="2800" dirty="0"/>
              <a:t> When the interest rate rises, the spread of the </a:t>
            </a:r>
            <a:br>
              <a:rPr lang="en-US" sz="2800" dirty="0"/>
            </a:br>
            <a:r>
              <a:rPr lang="en-US" sz="2800" dirty="0"/>
              <a:t>  longevity swap also rises.</a:t>
            </a:r>
          </a:p>
          <a:p>
            <a:pPr>
              <a:buFont typeface="Wingdings" panose="05000000000000000000" pitchFamily="2" charset="2"/>
              <a:buChar char="§"/>
            </a:pPr>
            <a:r>
              <a:rPr lang="en-US" sz="2800" dirty="0"/>
              <a:t> When the volatility of the interest rate increases, </a:t>
            </a:r>
            <a:br>
              <a:rPr lang="en-US" sz="2800" dirty="0"/>
            </a:br>
            <a:r>
              <a:rPr lang="en-US" sz="2800" dirty="0"/>
              <a:t>  the  spread of the longevity swap decreases</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43</a:t>
            </a:fld>
            <a:endParaRPr lang="zh-TW" altLang="en-US"/>
          </a:p>
        </p:txBody>
      </p:sp>
      <p:sp>
        <p:nvSpPr>
          <p:cNvPr id="5" name="標題 1"/>
          <p:cNvSpPr>
            <a:spLocks noGrp="1"/>
          </p:cNvSpPr>
          <p:nvPr>
            <p:ph type="title"/>
          </p:nvPr>
        </p:nvSpPr>
        <p:spPr/>
        <p:txBody>
          <a:bodyPr/>
          <a:lstStyle/>
          <a:p>
            <a:r>
              <a:rPr lang="en-US" altLang="zh-TW" dirty="0"/>
              <a:t>Numerical Analysis </a:t>
            </a:r>
            <a:r>
              <a:rPr lang="en-US" dirty="0"/>
              <a:t>Result</a:t>
            </a:r>
            <a:endParaRPr lang="zh-TW" altLang="en-US" dirty="0"/>
          </a:p>
        </p:txBody>
      </p:sp>
    </p:spTree>
    <p:extLst>
      <p:ext uri="{BB962C8B-B14F-4D97-AF65-F5344CB8AC3E}">
        <p14:creationId xmlns:p14="http://schemas.microsoft.com/office/powerpoint/2010/main" val="15941976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44</a:t>
            </a:fld>
            <a:endParaRPr lang="zh-TW" altLang="en-US"/>
          </a:p>
        </p:txBody>
      </p:sp>
      <p:pic>
        <p:nvPicPr>
          <p:cNvPr id="2" name="圖片 1"/>
          <p:cNvPicPr>
            <a:picLocks noChangeAspect="1"/>
          </p:cNvPicPr>
          <p:nvPr/>
        </p:nvPicPr>
        <p:blipFill>
          <a:blip r:embed="rId2"/>
          <a:stretch>
            <a:fillRect/>
          </a:stretch>
        </p:blipFill>
        <p:spPr>
          <a:xfrm>
            <a:off x="1930885" y="0"/>
            <a:ext cx="5394255" cy="6789743"/>
          </a:xfrm>
          <a:prstGeom prst="rect">
            <a:avLst/>
          </a:prstGeom>
        </p:spPr>
      </p:pic>
    </p:spTree>
    <p:extLst>
      <p:ext uri="{BB962C8B-B14F-4D97-AF65-F5344CB8AC3E}">
        <p14:creationId xmlns:p14="http://schemas.microsoft.com/office/powerpoint/2010/main" val="12355498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45</a:t>
            </a:fld>
            <a:endParaRPr lang="zh-TW" altLang="en-US"/>
          </a:p>
        </p:txBody>
      </p:sp>
      <p:pic>
        <p:nvPicPr>
          <p:cNvPr id="2" name="圖片 1"/>
          <p:cNvPicPr>
            <a:picLocks noChangeAspect="1"/>
          </p:cNvPicPr>
          <p:nvPr/>
        </p:nvPicPr>
        <p:blipFill>
          <a:blip r:embed="rId2"/>
          <a:stretch>
            <a:fillRect/>
          </a:stretch>
        </p:blipFill>
        <p:spPr>
          <a:xfrm>
            <a:off x="1434755" y="0"/>
            <a:ext cx="6128924" cy="6718775"/>
          </a:xfrm>
          <a:prstGeom prst="rect">
            <a:avLst/>
          </a:prstGeom>
        </p:spPr>
      </p:pic>
    </p:spTree>
    <p:extLst>
      <p:ext uri="{BB962C8B-B14F-4D97-AF65-F5344CB8AC3E}">
        <p14:creationId xmlns:p14="http://schemas.microsoft.com/office/powerpoint/2010/main" val="35604837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46</a:t>
            </a:fld>
            <a:endParaRPr lang="zh-TW" altLang="en-US"/>
          </a:p>
        </p:txBody>
      </p:sp>
      <p:pic>
        <p:nvPicPr>
          <p:cNvPr id="3" name="圖片 2"/>
          <p:cNvPicPr>
            <a:picLocks noChangeAspect="1"/>
          </p:cNvPicPr>
          <p:nvPr/>
        </p:nvPicPr>
        <p:blipFill>
          <a:blip r:embed="rId2"/>
          <a:stretch>
            <a:fillRect/>
          </a:stretch>
        </p:blipFill>
        <p:spPr>
          <a:xfrm>
            <a:off x="1546920" y="195056"/>
            <a:ext cx="5984772" cy="4224544"/>
          </a:xfrm>
          <a:prstGeom prst="rect">
            <a:avLst/>
          </a:prstGeom>
        </p:spPr>
      </p:pic>
      <p:pic>
        <p:nvPicPr>
          <p:cNvPr id="6" name="圖片 5"/>
          <p:cNvPicPr>
            <a:picLocks noChangeAspect="1"/>
          </p:cNvPicPr>
          <p:nvPr/>
        </p:nvPicPr>
        <p:blipFill>
          <a:blip r:embed="rId3"/>
          <a:stretch>
            <a:fillRect/>
          </a:stretch>
        </p:blipFill>
        <p:spPr>
          <a:xfrm>
            <a:off x="629294" y="4419600"/>
            <a:ext cx="7820025" cy="1838325"/>
          </a:xfrm>
          <a:prstGeom prst="rect">
            <a:avLst/>
          </a:prstGeom>
        </p:spPr>
      </p:pic>
    </p:spTree>
    <p:extLst>
      <p:ext uri="{BB962C8B-B14F-4D97-AF65-F5344CB8AC3E}">
        <p14:creationId xmlns:p14="http://schemas.microsoft.com/office/powerpoint/2010/main" val="34605859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47</a:t>
            </a:fld>
            <a:endParaRPr lang="zh-TW" altLang="en-US"/>
          </a:p>
        </p:txBody>
      </p:sp>
      <p:pic>
        <p:nvPicPr>
          <p:cNvPr id="3" name="圖片 2"/>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9921"/>
          <a:stretch/>
        </p:blipFill>
        <p:spPr bwMode="auto">
          <a:xfrm>
            <a:off x="866103" y="1122955"/>
            <a:ext cx="7494963" cy="2912331"/>
          </a:xfrm>
          <a:prstGeom prst="rect">
            <a:avLst/>
          </a:prstGeom>
          <a:noFill/>
          <a:ln>
            <a:noFill/>
          </a:ln>
          <a:extLst>
            <a:ext uri="{53640926-AAD7-44D8-BBD7-CCE9431645EC}">
              <a14:shadowObscured xmlns:a14="http://schemas.microsoft.com/office/drawing/2010/main"/>
            </a:ext>
          </a:extLst>
        </p:spPr>
      </p:pic>
      <p:pic>
        <p:nvPicPr>
          <p:cNvPr id="2" name="圖片 1"/>
          <p:cNvPicPr>
            <a:picLocks noChangeAspect="1"/>
          </p:cNvPicPr>
          <p:nvPr/>
        </p:nvPicPr>
        <p:blipFill>
          <a:blip r:embed="rId3"/>
          <a:stretch>
            <a:fillRect/>
          </a:stretch>
        </p:blipFill>
        <p:spPr>
          <a:xfrm>
            <a:off x="684523" y="4304561"/>
            <a:ext cx="7858125" cy="1885950"/>
          </a:xfrm>
          <a:prstGeom prst="rect">
            <a:avLst/>
          </a:prstGeom>
        </p:spPr>
      </p:pic>
    </p:spTree>
    <p:extLst>
      <p:ext uri="{BB962C8B-B14F-4D97-AF65-F5344CB8AC3E}">
        <p14:creationId xmlns:p14="http://schemas.microsoft.com/office/powerpoint/2010/main" val="3950359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48</a:t>
            </a:fld>
            <a:endParaRPr lang="zh-TW" altLang="en-US"/>
          </a:p>
        </p:txBody>
      </p:sp>
      <p:pic>
        <p:nvPicPr>
          <p:cNvPr id="5" name="圖片 4"/>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06464" y="0"/>
            <a:ext cx="2877502" cy="4800600"/>
          </a:xfrm>
          <a:prstGeom prst="rect">
            <a:avLst/>
          </a:prstGeom>
          <a:noFill/>
        </p:spPr>
      </p:pic>
      <p:pic>
        <p:nvPicPr>
          <p:cNvPr id="6" name="圖片 5"/>
          <p:cNvPicPr>
            <a:picLocks noChangeAspect="1"/>
          </p:cNvPicPr>
          <p:nvPr/>
        </p:nvPicPr>
        <p:blipFill>
          <a:blip r:embed="rId3"/>
          <a:stretch>
            <a:fillRect/>
          </a:stretch>
        </p:blipFill>
        <p:spPr>
          <a:xfrm>
            <a:off x="837434" y="4670563"/>
            <a:ext cx="7215561" cy="1656320"/>
          </a:xfrm>
          <a:prstGeom prst="rect">
            <a:avLst/>
          </a:prstGeom>
        </p:spPr>
      </p:pic>
    </p:spTree>
    <p:extLst>
      <p:ext uri="{BB962C8B-B14F-4D97-AF65-F5344CB8AC3E}">
        <p14:creationId xmlns:p14="http://schemas.microsoft.com/office/powerpoint/2010/main" val="1766756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49</a:t>
            </a:fld>
            <a:endParaRPr lang="zh-TW" altLang="en-US"/>
          </a:p>
        </p:txBody>
      </p:sp>
      <p:pic>
        <p:nvPicPr>
          <p:cNvPr id="5" name="圖片 4"/>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57162" b="2688"/>
          <a:stretch/>
        </p:blipFill>
        <p:spPr bwMode="auto">
          <a:xfrm>
            <a:off x="1032045" y="1535319"/>
            <a:ext cx="7377318" cy="2110961"/>
          </a:xfrm>
          <a:prstGeom prst="rect">
            <a:avLst/>
          </a:prstGeom>
          <a:ln>
            <a:noFill/>
          </a:ln>
          <a:extLst>
            <a:ext uri="{53640926-AAD7-44D8-BBD7-CCE9431645EC}">
              <a14:shadowObscured xmlns:a14="http://schemas.microsoft.com/office/drawing/2010/main"/>
            </a:ext>
          </a:extLst>
        </p:spPr>
      </p:pic>
      <p:pic>
        <p:nvPicPr>
          <p:cNvPr id="6" name="圖片 5"/>
          <p:cNvPicPr>
            <a:picLocks noChangeAspect="1"/>
          </p:cNvPicPr>
          <p:nvPr/>
        </p:nvPicPr>
        <p:blipFill>
          <a:blip r:embed="rId3"/>
          <a:stretch>
            <a:fillRect/>
          </a:stretch>
        </p:blipFill>
        <p:spPr>
          <a:xfrm>
            <a:off x="856453" y="3872948"/>
            <a:ext cx="7867650" cy="1543050"/>
          </a:xfrm>
          <a:prstGeom prst="rect">
            <a:avLst/>
          </a:prstGeom>
        </p:spPr>
      </p:pic>
    </p:spTree>
    <p:extLst>
      <p:ext uri="{BB962C8B-B14F-4D97-AF65-F5344CB8AC3E}">
        <p14:creationId xmlns:p14="http://schemas.microsoft.com/office/powerpoint/2010/main" val="2698008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Solution 1 –Reinsurance</a:t>
            </a:r>
          </a:p>
        </p:txBody>
      </p:sp>
      <p:sp>
        <p:nvSpPr>
          <p:cNvPr id="3" name="內容版面配置區 2"/>
          <p:cNvSpPr>
            <a:spLocks noGrp="1"/>
          </p:cNvSpPr>
          <p:nvPr>
            <p:ph idx="1"/>
          </p:nvPr>
        </p:nvSpPr>
        <p:spPr/>
        <p:txBody>
          <a:bodyPr>
            <a:normAutofit fontScale="92500" lnSpcReduction="10000"/>
          </a:bodyPr>
          <a:lstStyle/>
          <a:p>
            <a:pPr>
              <a:buFont typeface="Wingdings" panose="05000000000000000000" pitchFamily="2" charset="2"/>
              <a:buChar char="§"/>
            </a:pPr>
            <a:r>
              <a:rPr lang="en-US" sz="2800" dirty="0"/>
              <a:t> Prudential Financial and Rothesay Life have announced their sixth major longevity reinsurance transaction since 2011, with a $1.2 billion deal covering liabilities associated with 22,500 pensioners, across eight pension plans</a:t>
            </a:r>
          </a:p>
          <a:p>
            <a:pPr>
              <a:buFont typeface="Wingdings" panose="05000000000000000000" pitchFamily="2" charset="2"/>
              <a:buChar char="§"/>
            </a:pPr>
            <a:r>
              <a:rPr lang="en-US" sz="2800" dirty="0"/>
              <a:t>The longevity reinsurance deal sees </a:t>
            </a:r>
            <a:r>
              <a:rPr lang="en-US" sz="2800" dirty="0">
                <a:solidFill>
                  <a:srgbClr val="FF0000"/>
                </a:solidFill>
              </a:rPr>
              <a:t>Prudentia</a:t>
            </a:r>
            <a:r>
              <a:rPr lang="en-US" sz="2800" dirty="0"/>
              <a:t>l assuming the longevity risk for $1.2 billion (about £960 million) of UK pensioner liabilities from </a:t>
            </a:r>
            <a:r>
              <a:rPr lang="en-US" sz="2800" dirty="0">
                <a:solidFill>
                  <a:srgbClr val="FF0000"/>
                </a:solidFill>
              </a:rPr>
              <a:t>Rothesay Life</a:t>
            </a:r>
            <a:r>
              <a:rPr lang="en-US" sz="2800" dirty="0"/>
              <a:t>, the UK’s fourth largest writer of annuities.</a:t>
            </a:r>
          </a:p>
          <a:p>
            <a:pPr>
              <a:buFont typeface="Wingdings" panose="05000000000000000000" pitchFamily="2" charset="2"/>
              <a:buChar char="§"/>
            </a:pPr>
            <a:r>
              <a:rPr lang="en-US" sz="2800" dirty="0">
                <a:solidFill>
                  <a:srgbClr val="FF0000"/>
                </a:solidFill>
              </a:rPr>
              <a:t>Insurance capacity is insufficient on a global basis</a:t>
            </a:r>
          </a:p>
          <a:p>
            <a:pPr>
              <a:buFont typeface="Wingdings" panose="05000000000000000000" pitchFamily="2" charset="2"/>
              <a:buChar char="§"/>
            </a:pPr>
            <a:endParaRPr lang="en-US"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5</a:t>
            </a:fld>
            <a:endParaRPr lang="zh-TW" altLang="en-US"/>
          </a:p>
        </p:txBody>
      </p:sp>
    </p:spTree>
    <p:extLst>
      <p:ext uri="{BB962C8B-B14F-4D97-AF65-F5344CB8AC3E}">
        <p14:creationId xmlns:p14="http://schemas.microsoft.com/office/powerpoint/2010/main" val="16736540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50</a:t>
            </a:fld>
            <a:endParaRPr lang="zh-TW" altLang="en-US"/>
          </a:p>
        </p:txBody>
      </p:sp>
      <p:pic>
        <p:nvPicPr>
          <p:cNvPr id="5" name="圖片 4"/>
          <p:cNvPicPr/>
          <p:nvPr/>
        </p:nvPicPr>
        <p:blipFill>
          <a:blip r:embed="rId2">
            <a:extLst>
              <a:ext uri="{28A0092B-C50C-407E-A947-70E740481C1C}">
                <a14:useLocalDpi xmlns:a14="http://schemas.microsoft.com/office/drawing/2010/main" val="0"/>
              </a:ext>
            </a:extLst>
          </a:blip>
          <a:srcRect/>
          <a:stretch>
            <a:fillRect/>
          </a:stretch>
        </p:blipFill>
        <p:spPr bwMode="auto">
          <a:xfrm>
            <a:off x="1952137" y="49695"/>
            <a:ext cx="5114585" cy="4194313"/>
          </a:xfrm>
          <a:prstGeom prst="rect">
            <a:avLst/>
          </a:prstGeom>
          <a:noFill/>
        </p:spPr>
      </p:pic>
      <p:pic>
        <p:nvPicPr>
          <p:cNvPr id="3" name="圖片 2"/>
          <p:cNvPicPr>
            <a:picLocks noChangeAspect="1"/>
          </p:cNvPicPr>
          <p:nvPr/>
        </p:nvPicPr>
        <p:blipFill>
          <a:blip r:embed="rId3"/>
          <a:stretch>
            <a:fillRect/>
          </a:stretch>
        </p:blipFill>
        <p:spPr>
          <a:xfrm>
            <a:off x="1247753" y="4244008"/>
            <a:ext cx="7482953" cy="2011157"/>
          </a:xfrm>
          <a:prstGeom prst="rect">
            <a:avLst/>
          </a:prstGeom>
        </p:spPr>
      </p:pic>
    </p:spTree>
    <p:extLst>
      <p:ext uri="{BB962C8B-B14F-4D97-AF65-F5344CB8AC3E}">
        <p14:creationId xmlns:p14="http://schemas.microsoft.com/office/powerpoint/2010/main" val="24288590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en-US" dirty="0"/>
          </a:p>
        </p:txBody>
      </p:sp>
      <p:sp>
        <p:nvSpPr>
          <p:cNvPr id="3" name="內容版面配置區 2"/>
          <p:cNvSpPr>
            <a:spLocks noGrp="1"/>
          </p:cNvSpPr>
          <p:nvPr>
            <p:ph idx="1"/>
          </p:nvPr>
        </p:nvSpPr>
        <p:spPr>
          <a:xfrm>
            <a:off x="822959" y="1845734"/>
            <a:ext cx="7543801" cy="4764616"/>
          </a:xfrm>
        </p:spPr>
        <p:txBody>
          <a:bodyPr>
            <a:normAutofit lnSpcReduction="10000"/>
          </a:bodyPr>
          <a:lstStyle/>
          <a:p>
            <a:pPr>
              <a:buFont typeface="Wingdings" panose="05000000000000000000" pitchFamily="2" charset="2"/>
              <a:buChar char="§"/>
            </a:pPr>
            <a:r>
              <a:rPr lang="en-US" dirty="0"/>
              <a:t> Introduction  </a:t>
            </a:r>
          </a:p>
          <a:p>
            <a:pPr lvl="1">
              <a:buFont typeface="Arial" panose="020B0604020202020204" pitchFamily="34" charset="0"/>
              <a:buChar char="•"/>
            </a:pPr>
            <a:r>
              <a:rPr lang="en-US" dirty="0"/>
              <a:t>What is longevity risk?</a:t>
            </a:r>
          </a:p>
          <a:p>
            <a:pPr lvl="1">
              <a:buFont typeface="Arial" panose="020B0604020202020204" pitchFamily="34" charset="0"/>
              <a:buChar char="•"/>
            </a:pPr>
            <a:r>
              <a:rPr lang="en-US" dirty="0"/>
              <a:t>How do we deal with longevity risk?</a:t>
            </a:r>
          </a:p>
          <a:p>
            <a:pPr lvl="2">
              <a:buFont typeface="Arial" panose="020B0604020202020204" pitchFamily="34" charset="0"/>
              <a:buChar char="•"/>
            </a:pPr>
            <a:r>
              <a:rPr lang="en-US" dirty="0"/>
              <a:t>Bond </a:t>
            </a:r>
          </a:p>
          <a:p>
            <a:pPr lvl="2">
              <a:buFont typeface="Arial" panose="020B0604020202020204" pitchFamily="34" charset="0"/>
              <a:buChar char="•"/>
            </a:pPr>
            <a:r>
              <a:rPr lang="en-US" dirty="0"/>
              <a:t>Reinsurance</a:t>
            </a:r>
          </a:p>
          <a:p>
            <a:pPr lvl="2">
              <a:buFont typeface="Arial" panose="020B0604020202020204" pitchFamily="34" charset="0"/>
              <a:buChar char="•"/>
            </a:pPr>
            <a:r>
              <a:rPr lang="en-US" dirty="0"/>
              <a:t>Swap</a:t>
            </a:r>
          </a:p>
          <a:p>
            <a:pPr>
              <a:buFont typeface="Wingdings" panose="05000000000000000000" pitchFamily="2" charset="2"/>
              <a:buChar char="§"/>
            </a:pPr>
            <a:r>
              <a:rPr lang="en-US" dirty="0"/>
              <a:t> Valuation</a:t>
            </a:r>
          </a:p>
          <a:p>
            <a:pPr lvl="1">
              <a:buFont typeface="Arial" panose="020B0604020202020204" pitchFamily="34" charset="0"/>
              <a:buChar char="•"/>
            </a:pPr>
            <a:r>
              <a:rPr lang="en-US" dirty="0"/>
              <a:t>Interest Rate Swap</a:t>
            </a:r>
          </a:p>
          <a:p>
            <a:pPr lvl="1">
              <a:buFont typeface="Arial" panose="020B0604020202020204" pitchFamily="34" charset="0"/>
              <a:buChar char="•"/>
            </a:pPr>
            <a:r>
              <a:rPr lang="en-US" dirty="0"/>
              <a:t>Longevity Swap</a:t>
            </a:r>
          </a:p>
          <a:p>
            <a:pPr lvl="1">
              <a:buFont typeface="Arial" panose="020B0604020202020204" pitchFamily="34" charset="0"/>
              <a:buChar char="•"/>
            </a:pPr>
            <a:r>
              <a:rPr lang="en-US" dirty="0"/>
              <a:t>Lee-Carter Mortality Model</a:t>
            </a:r>
          </a:p>
          <a:p>
            <a:pPr lvl="1">
              <a:buFont typeface="Arial" panose="020B0604020202020204" pitchFamily="34" charset="0"/>
              <a:buChar char="•"/>
            </a:pPr>
            <a:r>
              <a:rPr lang="en-US" dirty="0"/>
              <a:t>Valuation of Longevity Swap</a:t>
            </a:r>
          </a:p>
          <a:p>
            <a:pPr>
              <a:buFont typeface="Wingdings" panose="05000000000000000000" pitchFamily="2" charset="2"/>
              <a:buChar char="§"/>
            </a:pPr>
            <a:r>
              <a:rPr lang="en-US" dirty="0"/>
              <a:t> Numerical Analysis Results</a:t>
            </a:r>
          </a:p>
          <a:p>
            <a:pPr>
              <a:buFont typeface="Wingdings" panose="05000000000000000000" pitchFamily="2" charset="2"/>
              <a:buChar char="§"/>
            </a:pPr>
            <a:r>
              <a:rPr lang="en-US" dirty="0"/>
              <a:t> Summary </a:t>
            </a:r>
          </a:p>
          <a:p>
            <a:pPr>
              <a:buFont typeface="Wingdings" panose="05000000000000000000" pitchFamily="2" charset="2"/>
              <a:buChar char="§"/>
            </a:pPr>
            <a:r>
              <a:rPr lang="en-US" dirty="0"/>
              <a:t> Questions</a:t>
            </a:r>
          </a:p>
          <a:p>
            <a:pPr marL="0" indent="0">
              <a:buNone/>
            </a:pPr>
            <a:endParaRPr lang="en-US" dirty="0"/>
          </a:p>
          <a:p>
            <a:pPr>
              <a:buFont typeface="Wingdings" panose="05000000000000000000" pitchFamily="2" charset="2"/>
              <a:buChar char="§"/>
            </a:pPr>
            <a:endParaRPr lang="en-US" dirty="0"/>
          </a:p>
          <a:p>
            <a:pPr>
              <a:buFont typeface="Wingdings" panose="05000000000000000000" pitchFamily="2" charset="2"/>
              <a:buChar char="§"/>
            </a:pPr>
            <a:endParaRPr lang="en-US" dirty="0"/>
          </a:p>
          <a:p>
            <a:pPr>
              <a:buFont typeface="Wingdings" panose="05000000000000000000" pitchFamily="2" charset="2"/>
              <a:buChar char="§"/>
            </a:pPr>
            <a:endParaRPr lang="en-US" dirty="0"/>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51</a:t>
            </a:fld>
            <a:endParaRPr lang="zh-TW" altLang="en-US"/>
          </a:p>
        </p:txBody>
      </p:sp>
    </p:spTree>
    <p:extLst>
      <p:ext uri="{BB962C8B-B14F-4D97-AF65-F5344CB8AC3E}">
        <p14:creationId xmlns:p14="http://schemas.microsoft.com/office/powerpoint/2010/main" val="11480156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Solution 1 –Longevity Bond</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52</a:t>
            </a:fld>
            <a:endParaRPr lang="zh-TW" altLang="en-US"/>
          </a:p>
        </p:txBody>
      </p:sp>
      <p:sp>
        <p:nvSpPr>
          <p:cNvPr id="5" name="文字方塊 4"/>
          <p:cNvSpPr txBox="1"/>
          <p:nvPr/>
        </p:nvSpPr>
        <p:spPr>
          <a:xfrm>
            <a:off x="1143000" y="2962275"/>
            <a:ext cx="1466850"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endParaRPr lang="en-US" dirty="0"/>
          </a:p>
          <a:p>
            <a:pPr algn="ctr"/>
            <a:endParaRPr lang="en-US" dirty="0"/>
          </a:p>
          <a:p>
            <a:pPr algn="ctr"/>
            <a:endParaRPr lang="en-US" dirty="0"/>
          </a:p>
          <a:p>
            <a:pPr algn="ctr"/>
            <a:r>
              <a:rPr lang="en-US" dirty="0"/>
              <a:t>EIB</a:t>
            </a:r>
          </a:p>
          <a:p>
            <a:pPr algn="ctr"/>
            <a:endParaRPr lang="en-US" dirty="0"/>
          </a:p>
          <a:p>
            <a:pPr algn="ctr"/>
            <a:endParaRPr lang="en-US" dirty="0"/>
          </a:p>
          <a:p>
            <a:pPr algn="ctr"/>
            <a:endParaRPr lang="en-US" dirty="0"/>
          </a:p>
        </p:txBody>
      </p:sp>
      <p:sp>
        <p:nvSpPr>
          <p:cNvPr id="6" name="文字方塊 5"/>
          <p:cNvSpPr txBox="1"/>
          <p:nvPr/>
        </p:nvSpPr>
        <p:spPr>
          <a:xfrm>
            <a:off x="5324475" y="2962274"/>
            <a:ext cx="1466850"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endParaRPr lang="en-US" dirty="0"/>
          </a:p>
          <a:p>
            <a:pPr algn="ctr"/>
            <a:endParaRPr lang="en-US" dirty="0"/>
          </a:p>
          <a:p>
            <a:pPr algn="ctr"/>
            <a:endParaRPr lang="en-US" dirty="0"/>
          </a:p>
          <a:p>
            <a:pPr algn="ctr"/>
            <a:r>
              <a:rPr lang="en-US" dirty="0"/>
              <a:t>BNP</a:t>
            </a:r>
          </a:p>
          <a:p>
            <a:pPr algn="ctr"/>
            <a:endParaRPr lang="en-US" dirty="0"/>
          </a:p>
          <a:p>
            <a:pPr algn="ctr"/>
            <a:endParaRPr lang="en-US" dirty="0"/>
          </a:p>
          <a:p>
            <a:pPr algn="ctr"/>
            <a:endParaRPr lang="en-US" dirty="0"/>
          </a:p>
        </p:txBody>
      </p:sp>
      <p:sp>
        <p:nvSpPr>
          <p:cNvPr id="7" name="文字方塊 6"/>
          <p:cNvSpPr txBox="1"/>
          <p:nvPr/>
        </p:nvSpPr>
        <p:spPr>
          <a:xfrm>
            <a:off x="5341056" y="1888152"/>
            <a:ext cx="1450269" cy="923330"/>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ctr"/>
            <a:endParaRPr lang="en-US" dirty="0"/>
          </a:p>
          <a:p>
            <a:pPr algn="ctr"/>
            <a:r>
              <a:rPr lang="en-US" dirty="0"/>
              <a:t>Bond Holders</a:t>
            </a:r>
          </a:p>
          <a:p>
            <a:pPr algn="ctr"/>
            <a:endParaRPr lang="en-US" dirty="0"/>
          </a:p>
        </p:txBody>
      </p:sp>
      <p:sp>
        <p:nvSpPr>
          <p:cNvPr id="8" name="文字方塊 7"/>
          <p:cNvSpPr txBox="1"/>
          <p:nvPr/>
        </p:nvSpPr>
        <p:spPr>
          <a:xfrm>
            <a:off x="5324475" y="5144390"/>
            <a:ext cx="1466850"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endParaRPr lang="en-US" dirty="0"/>
          </a:p>
          <a:p>
            <a:pPr algn="ctr"/>
            <a:r>
              <a:rPr lang="en-US" dirty="0"/>
              <a:t>Partner Re.</a:t>
            </a:r>
          </a:p>
          <a:p>
            <a:pPr algn="ctr"/>
            <a:endParaRPr lang="en-US" dirty="0"/>
          </a:p>
        </p:txBody>
      </p:sp>
      <p:cxnSp>
        <p:nvCxnSpPr>
          <p:cNvPr id="10" name="肘形接點 9"/>
          <p:cNvCxnSpPr>
            <a:endCxn id="7" idx="1"/>
          </p:cNvCxnSpPr>
          <p:nvPr/>
        </p:nvCxnSpPr>
        <p:spPr>
          <a:xfrm flipV="1">
            <a:off x="2609850" y="2349817"/>
            <a:ext cx="2731206" cy="822008"/>
          </a:xfrm>
          <a:prstGeom prst="bentConnector3">
            <a:avLst>
              <a:gd name="adj1" fmla="val 7453"/>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cxnSp>
        <p:nvCxnSpPr>
          <p:cNvPr id="12" name="肘形接點 11"/>
          <p:cNvCxnSpPr/>
          <p:nvPr/>
        </p:nvCxnSpPr>
        <p:spPr>
          <a:xfrm rot="10800000" flipV="1">
            <a:off x="2609848" y="2811482"/>
            <a:ext cx="4019553" cy="1334332"/>
          </a:xfrm>
          <a:prstGeom prst="bentConnector3">
            <a:avLst>
              <a:gd name="adj1" fmla="val 2844"/>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6" name="直線單箭頭接點 25"/>
          <p:cNvCxnSpPr/>
          <p:nvPr/>
        </p:nvCxnSpPr>
        <p:spPr>
          <a:xfrm flipV="1">
            <a:off x="2609847" y="3476437"/>
            <a:ext cx="2714628" cy="9525"/>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8" name="直線單箭頭接點 27"/>
          <p:cNvCxnSpPr/>
          <p:nvPr/>
        </p:nvCxnSpPr>
        <p:spPr>
          <a:xfrm flipH="1">
            <a:off x="2609847" y="3598355"/>
            <a:ext cx="2714628" cy="9525"/>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32" name="肘形接點 31"/>
          <p:cNvCxnSpPr/>
          <p:nvPr/>
        </p:nvCxnSpPr>
        <p:spPr>
          <a:xfrm>
            <a:off x="2609847" y="4607480"/>
            <a:ext cx="4019553" cy="547094"/>
          </a:xfrm>
          <a:prstGeom prst="bentConnector3">
            <a:avLst>
              <a:gd name="adj1" fmla="val 100000"/>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7" name="肘形接點 36"/>
          <p:cNvCxnSpPr/>
          <p:nvPr/>
        </p:nvCxnSpPr>
        <p:spPr>
          <a:xfrm rot="10800000">
            <a:off x="2609847" y="4758274"/>
            <a:ext cx="3857628" cy="381823"/>
          </a:xfrm>
          <a:prstGeom prst="bentConnector3">
            <a:avLst>
              <a:gd name="adj1" fmla="val 5803"/>
            </a:avLst>
          </a:prstGeom>
          <a:ln>
            <a:tailEnd type="triangle"/>
          </a:ln>
        </p:spPr>
        <p:style>
          <a:lnRef idx="2">
            <a:schemeClr val="accent4"/>
          </a:lnRef>
          <a:fillRef idx="0">
            <a:schemeClr val="accent4"/>
          </a:fillRef>
          <a:effectRef idx="1">
            <a:schemeClr val="accent4"/>
          </a:effectRef>
          <a:fontRef idx="minor">
            <a:schemeClr val="tx1"/>
          </a:fontRef>
        </p:style>
      </p:cxnSp>
      <p:sp>
        <p:nvSpPr>
          <p:cNvPr id="39" name="文字方塊 38"/>
          <p:cNvSpPr txBox="1"/>
          <p:nvPr/>
        </p:nvSpPr>
        <p:spPr>
          <a:xfrm>
            <a:off x="3374457" y="2028494"/>
            <a:ext cx="1311065" cy="369332"/>
          </a:xfrm>
          <a:prstGeom prst="rect">
            <a:avLst/>
          </a:prstGeom>
          <a:noFill/>
        </p:spPr>
        <p:txBody>
          <a:bodyPr wrap="none" rtlCol="0">
            <a:spAutoFit/>
          </a:bodyPr>
          <a:lstStyle/>
          <a:p>
            <a:r>
              <a:rPr lang="en-US" dirty="0"/>
              <a:t>Floating S(t)</a:t>
            </a:r>
          </a:p>
        </p:txBody>
      </p:sp>
      <p:sp>
        <p:nvSpPr>
          <p:cNvPr id="41" name="文字方塊 40"/>
          <p:cNvSpPr txBox="1"/>
          <p:nvPr/>
        </p:nvSpPr>
        <p:spPr>
          <a:xfrm>
            <a:off x="3007111" y="3173780"/>
            <a:ext cx="1936684" cy="369332"/>
          </a:xfrm>
          <a:prstGeom prst="rect">
            <a:avLst/>
          </a:prstGeom>
          <a:noFill/>
        </p:spPr>
        <p:txBody>
          <a:bodyPr wrap="none" rtlCol="0">
            <a:spAutoFit/>
          </a:bodyPr>
          <a:lstStyle/>
          <a:p>
            <a:r>
              <a:rPr lang="en-US" dirty="0"/>
              <a:t>Interest Rate Swap</a:t>
            </a:r>
          </a:p>
        </p:txBody>
      </p:sp>
      <p:sp>
        <p:nvSpPr>
          <p:cNvPr id="44" name="文字方塊 43"/>
          <p:cNvSpPr txBox="1"/>
          <p:nvPr/>
        </p:nvSpPr>
        <p:spPr>
          <a:xfrm>
            <a:off x="3508597" y="3815019"/>
            <a:ext cx="1176925" cy="369332"/>
          </a:xfrm>
          <a:prstGeom prst="rect">
            <a:avLst/>
          </a:prstGeom>
          <a:noFill/>
        </p:spPr>
        <p:txBody>
          <a:bodyPr wrap="none" rtlCol="0">
            <a:spAutoFit/>
          </a:bodyPr>
          <a:lstStyle/>
          <a:p>
            <a:r>
              <a:rPr lang="en-US" dirty="0"/>
              <a:t>Issue Price</a:t>
            </a:r>
          </a:p>
        </p:txBody>
      </p:sp>
      <p:sp>
        <p:nvSpPr>
          <p:cNvPr id="45" name="文字方塊 44"/>
          <p:cNvSpPr txBox="1"/>
          <p:nvPr/>
        </p:nvSpPr>
        <p:spPr>
          <a:xfrm>
            <a:off x="3226371" y="4753982"/>
            <a:ext cx="1607235" cy="369332"/>
          </a:xfrm>
          <a:prstGeom prst="rect">
            <a:avLst/>
          </a:prstGeom>
          <a:noFill/>
        </p:spPr>
        <p:txBody>
          <a:bodyPr wrap="none" rtlCol="0">
            <a:spAutoFit/>
          </a:bodyPr>
          <a:lstStyle/>
          <a:p>
            <a:r>
              <a:rPr lang="en-US" dirty="0"/>
              <a:t>Mortality Swap</a:t>
            </a:r>
          </a:p>
        </p:txBody>
      </p:sp>
    </p:spTree>
    <p:extLst>
      <p:ext uri="{BB962C8B-B14F-4D97-AF65-F5344CB8AC3E}">
        <p14:creationId xmlns:p14="http://schemas.microsoft.com/office/powerpoint/2010/main" val="4017440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Solution 2 –Reinsurance</a:t>
            </a:r>
          </a:p>
        </p:txBody>
      </p:sp>
      <p:sp>
        <p:nvSpPr>
          <p:cNvPr id="3" name="內容版面配置區 2"/>
          <p:cNvSpPr>
            <a:spLocks noGrp="1"/>
          </p:cNvSpPr>
          <p:nvPr>
            <p:ph idx="1"/>
          </p:nvPr>
        </p:nvSpPr>
        <p:spPr/>
        <p:txBody>
          <a:bodyPr/>
          <a:lstStyle/>
          <a:p>
            <a:endParaRPr lang="en-US"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53</a:t>
            </a:fld>
            <a:endParaRPr lang="zh-TW" altLang="en-US"/>
          </a:p>
        </p:txBody>
      </p:sp>
      <p:grpSp>
        <p:nvGrpSpPr>
          <p:cNvPr id="28" name="群組 27"/>
          <p:cNvGrpSpPr/>
          <p:nvPr/>
        </p:nvGrpSpPr>
        <p:grpSpPr>
          <a:xfrm>
            <a:off x="884568" y="2851346"/>
            <a:ext cx="7420581" cy="1590855"/>
            <a:chOff x="884568" y="2851346"/>
            <a:chExt cx="7420581" cy="1590855"/>
          </a:xfrm>
        </p:grpSpPr>
        <p:sp>
          <p:nvSpPr>
            <p:cNvPr id="5" name="文字方塊 4"/>
            <p:cNvSpPr txBox="1"/>
            <p:nvPr/>
          </p:nvSpPr>
          <p:spPr>
            <a:xfrm>
              <a:off x="884568" y="3095324"/>
              <a:ext cx="1457325"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endParaRPr lang="en-US" dirty="0"/>
            </a:p>
            <a:p>
              <a:pPr algn="ctr"/>
              <a:r>
                <a:rPr lang="en-US" dirty="0"/>
                <a:t>Policy</a:t>
              </a:r>
              <a:br>
                <a:rPr lang="en-US" dirty="0"/>
              </a:br>
              <a:r>
                <a:rPr lang="en-US" dirty="0"/>
                <a:t>Holder</a:t>
              </a:r>
            </a:p>
            <a:p>
              <a:pPr algn="ctr"/>
              <a:endParaRPr lang="en-US" dirty="0"/>
            </a:p>
          </p:txBody>
        </p:sp>
        <p:sp>
          <p:nvSpPr>
            <p:cNvPr id="6" name="文字方塊 5"/>
            <p:cNvSpPr txBox="1"/>
            <p:nvPr/>
          </p:nvSpPr>
          <p:spPr>
            <a:xfrm>
              <a:off x="3323271" y="2964873"/>
              <a:ext cx="1457325" cy="1477328"/>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endParaRPr lang="en-US" dirty="0"/>
            </a:p>
            <a:p>
              <a:pPr algn="ctr"/>
              <a:r>
                <a:rPr lang="en-US" dirty="0"/>
                <a:t>Life</a:t>
              </a:r>
              <a:br>
                <a:rPr lang="en-US" dirty="0"/>
              </a:br>
              <a:r>
                <a:rPr lang="en-US" dirty="0"/>
                <a:t>Insurance</a:t>
              </a:r>
              <a:br>
                <a:rPr lang="en-US" dirty="0"/>
              </a:br>
              <a:r>
                <a:rPr lang="en-US" dirty="0"/>
                <a:t>Company</a:t>
              </a:r>
            </a:p>
            <a:p>
              <a:pPr algn="ctr"/>
              <a:endParaRPr lang="en-US" dirty="0"/>
            </a:p>
          </p:txBody>
        </p:sp>
        <p:sp>
          <p:nvSpPr>
            <p:cNvPr id="7" name="文字方塊 6"/>
            <p:cNvSpPr txBox="1"/>
            <p:nvPr/>
          </p:nvSpPr>
          <p:spPr>
            <a:xfrm>
              <a:off x="6847824" y="3233824"/>
              <a:ext cx="1457325" cy="92333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endParaRPr lang="en-US" dirty="0"/>
            </a:p>
            <a:p>
              <a:pPr algn="ctr"/>
              <a:r>
                <a:rPr lang="en-US" dirty="0"/>
                <a:t>Reinsurance</a:t>
              </a:r>
            </a:p>
            <a:p>
              <a:pPr algn="ctr"/>
              <a:endParaRPr lang="en-US" dirty="0"/>
            </a:p>
          </p:txBody>
        </p:sp>
        <p:cxnSp>
          <p:nvCxnSpPr>
            <p:cNvPr id="9" name="直線單箭頭接點 8"/>
            <p:cNvCxnSpPr/>
            <p:nvPr/>
          </p:nvCxnSpPr>
          <p:spPr>
            <a:xfrm>
              <a:off x="2341893" y="3457576"/>
              <a:ext cx="981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直線單箭頭接點 10"/>
            <p:cNvCxnSpPr/>
            <p:nvPr/>
          </p:nvCxnSpPr>
          <p:spPr>
            <a:xfrm flipH="1">
              <a:off x="2341894" y="3895725"/>
              <a:ext cx="97280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V="1">
              <a:off x="4780596" y="3448050"/>
              <a:ext cx="2067228" cy="952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5" name="直線單箭頭接點 14"/>
            <p:cNvCxnSpPr/>
            <p:nvPr/>
          </p:nvCxnSpPr>
          <p:spPr>
            <a:xfrm flipH="1">
              <a:off x="4789167" y="3886200"/>
              <a:ext cx="2058658" cy="9525"/>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9" name="文字方塊 18"/>
            <p:cNvSpPr txBox="1"/>
            <p:nvPr/>
          </p:nvSpPr>
          <p:spPr>
            <a:xfrm>
              <a:off x="5023255" y="3980854"/>
              <a:ext cx="1771832" cy="369332"/>
            </a:xfrm>
            <a:prstGeom prst="rect">
              <a:avLst/>
            </a:prstGeom>
            <a:noFill/>
          </p:spPr>
          <p:txBody>
            <a:bodyPr wrap="none" rtlCol="0">
              <a:spAutoFit/>
            </a:bodyPr>
            <a:lstStyle/>
            <a:p>
              <a:r>
                <a:rPr lang="en-US" dirty="0"/>
                <a:t>A share of claims</a:t>
              </a:r>
            </a:p>
          </p:txBody>
        </p:sp>
        <p:sp>
          <p:nvSpPr>
            <p:cNvPr id="27" name="文字方塊 26"/>
            <p:cNvSpPr txBox="1"/>
            <p:nvPr/>
          </p:nvSpPr>
          <p:spPr>
            <a:xfrm>
              <a:off x="5192338" y="2851346"/>
              <a:ext cx="1381340" cy="646331"/>
            </a:xfrm>
            <a:prstGeom prst="rect">
              <a:avLst/>
            </a:prstGeom>
            <a:noFill/>
          </p:spPr>
          <p:txBody>
            <a:bodyPr wrap="none" rtlCol="0">
              <a:spAutoFit/>
            </a:bodyPr>
            <a:lstStyle/>
            <a:p>
              <a:pPr algn="ctr"/>
              <a:r>
                <a:rPr lang="en-US" dirty="0"/>
                <a:t>Reinsurance </a:t>
              </a:r>
              <a:br>
                <a:rPr lang="en-US" dirty="0"/>
              </a:br>
              <a:r>
                <a:rPr lang="en-US" dirty="0"/>
                <a:t>premium</a:t>
              </a:r>
            </a:p>
          </p:txBody>
        </p:sp>
      </p:grpSp>
    </p:spTree>
    <p:extLst>
      <p:ext uri="{BB962C8B-B14F-4D97-AF65-F5344CB8AC3E}">
        <p14:creationId xmlns:p14="http://schemas.microsoft.com/office/powerpoint/2010/main" val="9947355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Interest Rate Swap Valuation</a:t>
            </a:r>
          </a:p>
        </p:txBody>
      </p:sp>
      <p:sp>
        <p:nvSpPr>
          <p:cNvPr id="3" name="內容版面配置區 2"/>
          <p:cNvSpPr>
            <a:spLocks noGrp="1"/>
          </p:cNvSpPr>
          <p:nvPr>
            <p:ph idx="1"/>
          </p:nvPr>
        </p:nvSpPr>
        <p:spPr/>
        <p:txBody>
          <a:bodyPr/>
          <a:lstStyle/>
          <a:p>
            <a:endParaRPr lang="en-US"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54</a:t>
            </a:fld>
            <a:endParaRPr lang="zh-TW" altLang="en-US"/>
          </a:p>
        </p:txBody>
      </p:sp>
      <p:grpSp>
        <p:nvGrpSpPr>
          <p:cNvPr id="15" name="群組 14"/>
          <p:cNvGrpSpPr/>
          <p:nvPr/>
        </p:nvGrpSpPr>
        <p:grpSpPr>
          <a:xfrm>
            <a:off x="1542573" y="2543175"/>
            <a:ext cx="6104571" cy="1853674"/>
            <a:chOff x="1762125" y="3199385"/>
            <a:chExt cx="5572125" cy="1574185"/>
          </a:xfrm>
        </p:grpSpPr>
        <p:sp>
          <p:nvSpPr>
            <p:cNvPr id="5" name="文字方塊 4"/>
            <p:cNvSpPr txBox="1"/>
            <p:nvPr/>
          </p:nvSpPr>
          <p:spPr>
            <a:xfrm>
              <a:off x="1762125" y="3389413"/>
              <a:ext cx="1562100" cy="79487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dirty="0"/>
                <a:t/>
              </a:r>
              <a:br>
                <a:rPr lang="en-US" sz="2000" dirty="0"/>
              </a:br>
              <a:r>
                <a:rPr lang="en-US" sz="2000" dirty="0"/>
                <a:t>Intel</a:t>
              </a:r>
            </a:p>
          </p:txBody>
        </p:sp>
        <p:sp>
          <p:nvSpPr>
            <p:cNvPr id="6" name="文字方塊 5"/>
            <p:cNvSpPr txBox="1"/>
            <p:nvPr/>
          </p:nvSpPr>
          <p:spPr>
            <a:xfrm>
              <a:off x="5772150" y="3389413"/>
              <a:ext cx="1562100" cy="79487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dirty="0"/>
                <a:t/>
              </a:r>
              <a:br>
                <a:rPr lang="en-US" sz="2000" dirty="0"/>
              </a:br>
              <a:r>
                <a:rPr lang="en-US" sz="2000" dirty="0"/>
                <a:t>Microsoft</a:t>
              </a:r>
            </a:p>
          </p:txBody>
        </p:sp>
        <p:cxnSp>
          <p:nvCxnSpPr>
            <p:cNvPr id="8" name="直線單箭頭接點 7"/>
            <p:cNvCxnSpPr/>
            <p:nvPr/>
          </p:nvCxnSpPr>
          <p:spPr>
            <a:xfrm>
              <a:off x="3324225" y="3609975"/>
              <a:ext cx="2447925"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0" name="直線單箭頭接點 9"/>
            <p:cNvCxnSpPr/>
            <p:nvPr/>
          </p:nvCxnSpPr>
          <p:spPr>
            <a:xfrm flipH="1">
              <a:off x="3324225" y="4029075"/>
              <a:ext cx="2447925" cy="952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11" name="文字方塊 10"/>
            <p:cNvSpPr txBox="1"/>
            <p:nvPr/>
          </p:nvSpPr>
          <p:spPr>
            <a:xfrm>
              <a:off x="4314790" y="4140748"/>
              <a:ext cx="453881" cy="339783"/>
            </a:xfrm>
            <a:prstGeom prst="rect">
              <a:avLst/>
            </a:prstGeom>
            <a:noFill/>
          </p:spPr>
          <p:txBody>
            <a:bodyPr wrap="none" rtlCol="0">
              <a:spAutoFit/>
            </a:bodyPr>
            <a:lstStyle/>
            <a:p>
              <a:r>
                <a:rPr lang="en-US" sz="2000" dirty="0"/>
                <a:t>5%</a:t>
              </a:r>
            </a:p>
          </p:txBody>
        </p:sp>
        <p:sp>
          <p:nvSpPr>
            <p:cNvPr id="12" name="文字方塊 11"/>
            <p:cNvSpPr txBox="1"/>
            <p:nvPr/>
          </p:nvSpPr>
          <p:spPr>
            <a:xfrm>
              <a:off x="4176931" y="3199385"/>
              <a:ext cx="734814" cy="339783"/>
            </a:xfrm>
            <a:prstGeom prst="rect">
              <a:avLst/>
            </a:prstGeom>
            <a:noFill/>
          </p:spPr>
          <p:txBody>
            <a:bodyPr wrap="none" rtlCol="0">
              <a:spAutoFit/>
            </a:bodyPr>
            <a:lstStyle/>
            <a:p>
              <a:r>
                <a:rPr lang="en-US" sz="2000" dirty="0"/>
                <a:t>LIBOR</a:t>
              </a:r>
            </a:p>
          </p:txBody>
        </p:sp>
        <p:sp>
          <p:nvSpPr>
            <p:cNvPr id="13" name="文字方塊 12"/>
            <p:cNvSpPr txBox="1"/>
            <p:nvPr/>
          </p:nvSpPr>
          <p:spPr>
            <a:xfrm>
              <a:off x="1782835" y="4433787"/>
              <a:ext cx="1572079" cy="339783"/>
            </a:xfrm>
            <a:prstGeom prst="rect">
              <a:avLst/>
            </a:prstGeom>
            <a:noFill/>
          </p:spPr>
          <p:txBody>
            <a:bodyPr wrap="square" rtlCol="0">
              <a:spAutoFit/>
            </a:bodyPr>
            <a:lstStyle/>
            <a:p>
              <a:pPr algn="ctr"/>
              <a:r>
                <a:rPr lang="en-US" sz="2000" dirty="0"/>
                <a:t>Floating Payer</a:t>
              </a:r>
            </a:p>
          </p:txBody>
        </p:sp>
        <p:sp>
          <p:nvSpPr>
            <p:cNvPr id="14" name="文字方塊 13"/>
            <p:cNvSpPr txBox="1"/>
            <p:nvPr/>
          </p:nvSpPr>
          <p:spPr>
            <a:xfrm>
              <a:off x="5762171" y="4433786"/>
              <a:ext cx="1572079" cy="339783"/>
            </a:xfrm>
            <a:prstGeom prst="rect">
              <a:avLst/>
            </a:prstGeom>
            <a:noFill/>
          </p:spPr>
          <p:txBody>
            <a:bodyPr wrap="square" rtlCol="0">
              <a:spAutoFit/>
            </a:bodyPr>
            <a:lstStyle/>
            <a:p>
              <a:pPr algn="ctr"/>
              <a:r>
                <a:rPr lang="en-US" sz="2000" dirty="0"/>
                <a:t>Fixed Payer</a:t>
              </a:r>
            </a:p>
          </p:txBody>
        </p:sp>
      </p:grpSp>
    </p:spTree>
    <p:extLst>
      <p:ext uri="{BB962C8B-B14F-4D97-AF65-F5344CB8AC3E}">
        <p14:creationId xmlns:p14="http://schemas.microsoft.com/office/powerpoint/2010/main" val="23411843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55</a:t>
            </a:fld>
            <a:endParaRPr lang="zh-TW" altLang="en-US"/>
          </a:p>
        </p:txBody>
      </p:sp>
      <p:pic>
        <p:nvPicPr>
          <p:cNvPr id="5" name="圖片 4"/>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47125"/>
          <a:stretch/>
        </p:blipFill>
        <p:spPr bwMode="auto">
          <a:xfrm>
            <a:off x="2735471" y="99391"/>
            <a:ext cx="3309730" cy="4401490"/>
          </a:xfrm>
          <a:prstGeom prst="rect">
            <a:avLst/>
          </a:prstGeom>
          <a:ln>
            <a:noFill/>
          </a:ln>
          <a:extLst>
            <a:ext uri="{53640926-AAD7-44D8-BBD7-CCE9431645EC}">
              <a14:shadowObscured xmlns:a14="http://schemas.microsoft.com/office/drawing/2010/main"/>
            </a:ext>
          </a:extLst>
        </p:spPr>
      </p:pic>
      <p:pic>
        <p:nvPicPr>
          <p:cNvPr id="3" name="圖片 2"/>
          <p:cNvPicPr>
            <a:picLocks noChangeAspect="1"/>
          </p:cNvPicPr>
          <p:nvPr/>
        </p:nvPicPr>
        <p:blipFill>
          <a:blip r:embed="rId3"/>
          <a:stretch>
            <a:fillRect/>
          </a:stretch>
        </p:blipFill>
        <p:spPr>
          <a:xfrm>
            <a:off x="803843" y="4590333"/>
            <a:ext cx="7605520" cy="1738928"/>
          </a:xfrm>
          <a:prstGeom prst="rect">
            <a:avLst/>
          </a:prstGeom>
        </p:spPr>
      </p:pic>
    </p:spTree>
    <p:extLst>
      <p:ext uri="{BB962C8B-B14F-4D97-AF65-F5344CB8AC3E}">
        <p14:creationId xmlns:p14="http://schemas.microsoft.com/office/powerpoint/2010/main" val="18190536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56</a:t>
            </a:fld>
            <a:endParaRPr lang="zh-TW" altLang="en-US"/>
          </a:p>
        </p:txBody>
      </p:sp>
      <p:pic>
        <p:nvPicPr>
          <p:cNvPr id="5" name="圖片 4"/>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2665" y="1209040"/>
            <a:ext cx="7301550" cy="2260600"/>
          </a:xfrm>
          <a:prstGeom prst="rect">
            <a:avLst/>
          </a:prstGeom>
          <a:noFill/>
          <a:ln>
            <a:noFill/>
          </a:ln>
        </p:spPr>
      </p:pic>
      <p:pic>
        <p:nvPicPr>
          <p:cNvPr id="3" name="圖片 2"/>
          <p:cNvPicPr>
            <a:picLocks noChangeAspect="1"/>
          </p:cNvPicPr>
          <p:nvPr/>
        </p:nvPicPr>
        <p:blipFill>
          <a:blip r:embed="rId3"/>
          <a:stretch>
            <a:fillRect/>
          </a:stretch>
        </p:blipFill>
        <p:spPr>
          <a:xfrm>
            <a:off x="653415" y="3713163"/>
            <a:ext cx="8020050" cy="1838325"/>
          </a:xfrm>
          <a:prstGeom prst="rect">
            <a:avLst/>
          </a:prstGeom>
        </p:spPr>
      </p:pic>
    </p:spTree>
    <p:extLst>
      <p:ext uri="{BB962C8B-B14F-4D97-AF65-F5344CB8AC3E}">
        <p14:creationId xmlns:p14="http://schemas.microsoft.com/office/powerpoint/2010/main" val="41800675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83484B3-BA7B-49D9-B035-B5CFEB1AF915}" type="slidenum">
              <a:rPr lang="zh-TW" altLang="en-US" smtClean="0"/>
              <a:t>57</a:t>
            </a:fld>
            <a:endParaRPr lang="zh-TW" altLang="en-US"/>
          </a:p>
        </p:txBody>
      </p:sp>
      <p:pic>
        <p:nvPicPr>
          <p:cNvPr id="5" name="圖片 4"/>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0038"/>
          <a:stretch/>
        </p:blipFill>
        <p:spPr bwMode="auto">
          <a:xfrm>
            <a:off x="1495184" y="288235"/>
            <a:ext cx="5930160" cy="3866322"/>
          </a:xfrm>
          <a:prstGeom prst="rect">
            <a:avLst/>
          </a:prstGeom>
          <a:ln>
            <a:noFill/>
          </a:ln>
          <a:extLst>
            <a:ext uri="{53640926-AAD7-44D8-BBD7-CCE9431645EC}">
              <a14:shadowObscured xmlns:a14="http://schemas.microsoft.com/office/drawing/2010/main"/>
            </a:ext>
          </a:extLst>
        </p:spPr>
      </p:pic>
      <p:pic>
        <p:nvPicPr>
          <p:cNvPr id="3" name="圖片 2"/>
          <p:cNvPicPr>
            <a:picLocks noChangeAspect="1"/>
          </p:cNvPicPr>
          <p:nvPr/>
        </p:nvPicPr>
        <p:blipFill>
          <a:blip r:embed="rId3"/>
          <a:stretch>
            <a:fillRect/>
          </a:stretch>
        </p:blipFill>
        <p:spPr>
          <a:xfrm>
            <a:off x="674825" y="4349909"/>
            <a:ext cx="7953375" cy="1914525"/>
          </a:xfrm>
          <a:prstGeom prst="rect">
            <a:avLst/>
          </a:prstGeom>
        </p:spPr>
      </p:pic>
    </p:spTree>
    <p:extLst>
      <p:ext uri="{BB962C8B-B14F-4D97-AF65-F5344CB8AC3E}">
        <p14:creationId xmlns:p14="http://schemas.microsoft.com/office/powerpoint/2010/main" val="1771558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p:txBody>
          <a:bodyPr>
            <a:normAutofit/>
          </a:bodyPr>
          <a:lstStyle/>
          <a:p>
            <a:r>
              <a:rPr lang="en-US" altLang="zh-TW" dirty="0"/>
              <a:t>Reduction of Default Rate with Longevity Swap Hedging</a:t>
            </a:r>
          </a:p>
        </p:txBody>
      </p:sp>
      <p:graphicFrame>
        <p:nvGraphicFramePr>
          <p:cNvPr id="5" name="內容版面配置區 4"/>
          <p:cNvGraphicFramePr>
            <a:graphicFrameLocks noGrp="1"/>
          </p:cNvGraphicFramePr>
          <p:nvPr>
            <p:ph idx="1"/>
          </p:nvPr>
        </p:nvGraphicFramePr>
        <p:xfrm>
          <a:off x="1679713" y="2116636"/>
          <a:ext cx="6470376" cy="1960760"/>
        </p:xfrm>
        <a:graphic>
          <a:graphicData uri="http://schemas.openxmlformats.org/drawingml/2006/table">
            <a:tbl>
              <a:tblPr firstRow="1" firstCol="1" bandRow="1">
                <a:tableStyleId>{5C22544A-7EE6-4342-B048-85BDC9FD1C3A}</a:tableStyleId>
              </a:tblPr>
              <a:tblGrid>
                <a:gridCol w="1617594">
                  <a:extLst>
                    <a:ext uri="{9D8B030D-6E8A-4147-A177-3AD203B41FA5}">
                      <a16:colId xmlns:a16="http://schemas.microsoft.com/office/drawing/2014/main" val="3251826830"/>
                    </a:ext>
                  </a:extLst>
                </a:gridCol>
                <a:gridCol w="1617594">
                  <a:extLst>
                    <a:ext uri="{9D8B030D-6E8A-4147-A177-3AD203B41FA5}">
                      <a16:colId xmlns:a16="http://schemas.microsoft.com/office/drawing/2014/main" val="1956395370"/>
                    </a:ext>
                  </a:extLst>
                </a:gridCol>
                <a:gridCol w="1617594">
                  <a:extLst>
                    <a:ext uri="{9D8B030D-6E8A-4147-A177-3AD203B41FA5}">
                      <a16:colId xmlns:a16="http://schemas.microsoft.com/office/drawing/2014/main" val="709842924"/>
                    </a:ext>
                  </a:extLst>
                </a:gridCol>
                <a:gridCol w="1617594">
                  <a:extLst>
                    <a:ext uri="{9D8B030D-6E8A-4147-A177-3AD203B41FA5}">
                      <a16:colId xmlns:a16="http://schemas.microsoft.com/office/drawing/2014/main" val="2995899972"/>
                    </a:ext>
                  </a:extLst>
                </a:gridCol>
              </a:tblGrid>
              <a:tr h="392152">
                <a:tc rowSpan="2">
                  <a:txBody>
                    <a:bodyPr/>
                    <a:lstStyle/>
                    <a:p>
                      <a:pPr>
                        <a:spcAft>
                          <a:spcPts val="0"/>
                        </a:spcAft>
                      </a:pPr>
                      <a:r>
                        <a:rPr lang="en-US" sz="1600" kern="0" dirty="0">
                          <a:effectLst/>
                        </a:rPr>
                        <a:t> </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gridSpan="3">
                  <a:txBody>
                    <a:bodyPr/>
                    <a:lstStyle/>
                    <a:p>
                      <a:pPr algn="ctr">
                        <a:spcAft>
                          <a:spcPts val="0"/>
                        </a:spcAft>
                      </a:pPr>
                      <a:r>
                        <a:rPr lang="en-US" sz="1600" kern="0" dirty="0" err="1">
                          <a:effectLst/>
                        </a:rPr>
                        <a:t>V_in</a:t>
                      </a:r>
                      <a:r>
                        <a:rPr lang="en-US" sz="1600" kern="0" dirty="0">
                          <a:effectLst/>
                        </a:rPr>
                        <a:t>/</a:t>
                      </a:r>
                      <a:r>
                        <a:rPr lang="en-US" sz="1600" kern="0" dirty="0" err="1">
                          <a:effectLst/>
                        </a:rPr>
                        <a:t>L_in</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211203032"/>
                  </a:ext>
                </a:extLst>
              </a:tr>
              <a:tr h="392152">
                <a:tc vMerge="1">
                  <a:txBody>
                    <a:bodyPr/>
                    <a:lstStyle/>
                    <a:p>
                      <a:endParaRPr lang="zh-TW" altLang="en-US"/>
                    </a:p>
                  </a:txBody>
                  <a:tcPr/>
                </a:tc>
                <a:tc>
                  <a:txBody>
                    <a:bodyPr/>
                    <a:lstStyle/>
                    <a:p>
                      <a:pPr algn="r">
                        <a:spcAft>
                          <a:spcPts val="0"/>
                        </a:spcAft>
                      </a:pPr>
                      <a:r>
                        <a:rPr lang="en-US" sz="1600" kern="0">
                          <a:effectLst/>
                        </a:rPr>
                        <a:t>1.1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dirty="0">
                          <a:effectLst/>
                        </a:rPr>
                        <a:t>1.2</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a:effectLst/>
                        </a:rPr>
                        <a:t>1.3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extLst>
                  <a:ext uri="{0D108BD9-81ED-4DB2-BD59-A6C34878D82A}">
                    <a16:rowId xmlns:a16="http://schemas.microsoft.com/office/drawing/2014/main" val="2787346058"/>
                  </a:ext>
                </a:extLst>
              </a:tr>
              <a:tr h="392152">
                <a:tc>
                  <a:txBody>
                    <a:bodyPr/>
                    <a:lstStyle/>
                    <a:p>
                      <a:pPr>
                        <a:spcAft>
                          <a:spcPts val="0"/>
                        </a:spcAft>
                      </a:pPr>
                      <a:r>
                        <a:rPr lang="en-US" sz="1600" kern="0">
                          <a:effectLst/>
                        </a:rPr>
                        <a:t>T=10</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a:effectLst/>
                        </a:rPr>
                        <a:t>0.2998%</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dirty="0">
                          <a:effectLst/>
                        </a:rPr>
                        <a:t>1.1302%</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dirty="0">
                          <a:effectLst/>
                        </a:rPr>
                        <a:t>2.4905%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extLst>
                  <a:ext uri="{0D108BD9-81ED-4DB2-BD59-A6C34878D82A}">
                    <a16:rowId xmlns:a16="http://schemas.microsoft.com/office/drawing/2014/main" val="4112546854"/>
                  </a:ext>
                </a:extLst>
              </a:tr>
              <a:tr h="392152">
                <a:tc>
                  <a:txBody>
                    <a:bodyPr/>
                    <a:lstStyle/>
                    <a:p>
                      <a:pPr>
                        <a:spcAft>
                          <a:spcPts val="0"/>
                        </a:spcAft>
                      </a:pPr>
                      <a:r>
                        <a:rPr lang="en-US" sz="1600" kern="0">
                          <a:effectLst/>
                        </a:rPr>
                        <a:t>T=20</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a:effectLst/>
                        </a:rPr>
                        <a:t>0.502%</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dirty="0">
                          <a:effectLst/>
                        </a:rPr>
                        <a:t>2.7989%</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a:effectLst/>
                        </a:rPr>
                        <a:t>3.141%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extLst>
                  <a:ext uri="{0D108BD9-81ED-4DB2-BD59-A6C34878D82A}">
                    <a16:rowId xmlns:a16="http://schemas.microsoft.com/office/drawing/2014/main" val="2502371711"/>
                  </a:ext>
                </a:extLst>
              </a:tr>
              <a:tr h="392152">
                <a:tc>
                  <a:txBody>
                    <a:bodyPr/>
                    <a:lstStyle/>
                    <a:p>
                      <a:pPr>
                        <a:spcAft>
                          <a:spcPts val="0"/>
                        </a:spcAft>
                      </a:pPr>
                      <a:r>
                        <a:rPr lang="en-US" sz="1600" kern="0">
                          <a:effectLst/>
                        </a:rPr>
                        <a:t>T=30</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a:effectLst/>
                        </a:rPr>
                        <a:t>0.6251%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a:effectLst/>
                        </a:rPr>
                        <a:t>1.7036%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tc>
                  <a:txBody>
                    <a:bodyPr/>
                    <a:lstStyle/>
                    <a:p>
                      <a:pPr algn="r">
                        <a:spcAft>
                          <a:spcPts val="0"/>
                        </a:spcAft>
                      </a:pPr>
                      <a:r>
                        <a:rPr lang="en-US" sz="1600" kern="0" dirty="0">
                          <a:effectLst/>
                        </a:rPr>
                        <a:t>3.0104%</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b"/>
                </a:tc>
                <a:extLst>
                  <a:ext uri="{0D108BD9-81ED-4DB2-BD59-A6C34878D82A}">
                    <a16:rowId xmlns:a16="http://schemas.microsoft.com/office/drawing/2014/main" val="2586621519"/>
                  </a:ext>
                </a:extLst>
              </a:tr>
            </a:tbl>
          </a:graphicData>
        </a:graphic>
      </p:graphicFrame>
      <p:sp>
        <p:nvSpPr>
          <p:cNvPr id="4" name="投影片編號版面配置區 3"/>
          <p:cNvSpPr>
            <a:spLocks noGrp="1"/>
          </p:cNvSpPr>
          <p:nvPr>
            <p:ph type="sldNum" sz="quarter" idx="12"/>
          </p:nvPr>
        </p:nvSpPr>
        <p:spPr/>
        <p:txBody>
          <a:bodyPr/>
          <a:lstStyle/>
          <a:p>
            <a:fld id="{283484B3-BA7B-49D9-B035-B5CFEB1AF915}" type="slidenum">
              <a:rPr lang="zh-TW" altLang="en-US" smtClean="0"/>
              <a:t>58</a:t>
            </a:fld>
            <a:endParaRPr lang="zh-TW" altLang="en-US"/>
          </a:p>
        </p:txBody>
      </p:sp>
      <mc:AlternateContent xmlns:mc="http://schemas.openxmlformats.org/markup-compatibility/2006" xmlns:a14="http://schemas.microsoft.com/office/drawing/2010/main">
        <mc:Choice Requires="a14">
          <p:sp>
            <p:nvSpPr>
              <p:cNvPr id="7" name="矩形 6"/>
              <p:cNvSpPr/>
              <p:nvPr/>
            </p:nvSpPr>
            <p:spPr>
              <a:xfrm>
                <a:off x="1989449" y="4124848"/>
                <a:ext cx="5003999" cy="338554"/>
              </a:xfrm>
              <a:prstGeom prst="rect">
                <a:avLst/>
              </a:prstGeom>
            </p:spPr>
            <p:txBody>
              <a:bodyPr wrap="none">
                <a:spAutoFit/>
              </a:bodyPr>
              <a:lstStyle/>
              <a:p>
                <a:pPr algn="just">
                  <a:spcAft>
                    <a:spcPts val="600"/>
                  </a:spcAft>
                </a:pPr>
                <a:r>
                  <a:rPr lang="en-US" altLang="zh-TW" sz="1600" kern="100" dirty="0">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We set </a:t>
                </a:r>
                <a:r>
                  <a:rPr lang="en-US" altLang="zh-TW" sz="1600" kern="100" dirty="0" err="1">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V_bank</a:t>
                </a:r>
                <a:r>
                  <a:rPr lang="en-US" altLang="zh-TW" sz="1600" kern="100" dirty="0">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kern="100" dirty="0" err="1">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V_in</a:t>
                </a:r>
                <a:r>
                  <a:rPr lang="en-US" altLang="zh-TW" sz="1600" kern="100" dirty="0">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=5, </a:t>
                </a:r>
                <a:r>
                  <a:rPr lang="en-US" altLang="zh-TW" sz="1600" kern="100" dirty="0" err="1">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V_bank</a:t>
                </a:r>
                <a:r>
                  <a:rPr lang="en-US" altLang="zh-TW" sz="1600" kern="100" dirty="0">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kern="100" dirty="0" err="1">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L_bank</a:t>
                </a:r>
                <a:r>
                  <a:rPr lang="en-US" altLang="zh-TW" sz="1600" kern="100" dirty="0">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=1.2, </a:t>
                </a:r>
                <a14:m>
                  <m:oMath xmlns:m="http://schemas.openxmlformats.org/officeDocument/2006/math">
                    <m:sSub>
                      <m:sSubPr>
                        <m:ctrlPr>
                          <a:rPr lang="zh-TW" altLang="zh-TW" sz="1600" b="1" i="1" kern="100">
                            <a:solidFill>
                              <a:schemeClr val="tx1">
                                <a:lumMod val="75000"/>
                                <a:lumOff val="25000"/>
                              </a:schemeClr>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600" b="1" i="1" kern="100">
                            <a:solidFill>
                              <a:schemeClr val="tx1">
                                <a:lumMod val="75000"/>
                                <a:lumOff val="25000"/>
                              </a:schemeClr>
                            </a:solidFill>
                            <a:latin typeface="Cambria Math" panose="02040503050406030204" pitchFamily="18" charset="0"/>
                            <a:ea typeface="標楷體" panose="03000509000000000000" pitchFamily="65" charset="-120"/>
                            <a:cs typeface="Times New Roman" panose="02020603050405020304" pitchFamily="18" charset="0"/>
                          </a:rPr>
                          <m:t>𝝈</m:t>
                        </m:r>
                      </m:e>
                      <m:sub>
                        <m:r>
                          <a:rPr lang="en-US" altLang="zh-TW" sz="1600" b="1" i="1" kern="100">
                            <a:solidFill>
                              <a:schemeClr val="tx1">
                                <a:lumMod val="75000"/>
                                <a:lumOff val="25000"/>
                              </a:schemeClr>
                            </a:solidFill>
                            <a:latin typeface="Cambria Math" panose="02040503050406030204" pitchFamily="18" charset="0"/>
                            <a:ea typeface="標楷體" panose="03000509000000000000" pitchFamily="65" charset="-120"/>
                            <a:cs typeface="Times New Roman" panose="02020603050405020304" pitchFamily="18" charset="0"/>
                          </a:rPr>
                          <m:t>𝑽𝒃𝒂𝒏𝒌</m:t>
                        </m:r>
                      </m:sub>
                    </m:sSub>
                  </m:oMath>
                </a14:m>
                <a:r>
                  <a:rPr lang="en-US" altLang="zh-TW" sz="1600" kern="100" dirty="0">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=0.1</a:t>
                </a:r>
                <a:endParaRPr lang="zh-TW" altLang="zh-TW" sz="1600" kern="100" dirty="0">
                  <a:solidFill>
                    <a:schemeClr val="tx1">
                      <a:lumMod val="75000"/>
                      <a:lumOff val="25000"/>
                    </a:schemeClr>
                  </a:solidFill>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1989449" y="4124848"/>
                <a:ext cx="5003999" cy="338554"/>
              </a:xfrm>
              <a:prstGeom prst="rect">
                <a:avLst/>
              </a:prstGeom>
              <a:blipFill>
                <a:blip r:embed="rId3"/>
                <a:stretch>
                  <a:fillRect l="-609" t="-7273" b="-21818"/>
                </a:stretch>
              </a:blipFill>
            </p:spPr>
            <p:txBody>
              <a:bodyPr/>
              <a:lstStyle/>
              <a:p>
                <a:r>
                  <a:rPr lang="zh-TW" altLang="en-US">
                    <a:noFill/>
                  </a:rPr>
                  <a:t> </a:t>
                </a:r>
              </a:p>
            </p:txBody>
          </p:sp>
        </mc:Fallback>
      </mc:AlternateContent>
      <p:sp>
        <p:nvSpPr>
          <p:cNvPr id="8" name="文字方塊 7"/>
          <p:cNvSpPr txBox="1"/>
          <p:nvPr/>
        </p:nvSpPr>
        <p:spPr>
          <a:xfrm>
            <a:off x="0" y="1823032"/>
            <a:ext cx="184731" cy="461665"/>
          </a:xfrm>
          <a:prstGeom prst="rect">
            <a:avLst/>
          </a:prstGeom>
          <a:noFill/>
        </p:spPr>
        <p:txBody>
          <a:bodyPr wrap="none" rtlCol="0">
            <a:spAutoFit/>
          </a:bodyPr>
          <a:lstStyle/>
          <a:p>
            <a:endParaRPr lang="zh-TW" altLang="en-US" sz="2400" dirty="0">
              <a:solidFill>
                <a:schemeClr val="tx1">
                  <a:lumMod val="75000"/>
                  <a:lumOff val="25000"/>
                </a:schemeClr>
              </a:solidFill>
            </a:endParaRPr>
          </a:p>
        </p:txBody>
      </p:sp>
      <p:sp>
        <p:nvSpPr>
          <p:cNvPr id="9" name="文字方塊 8"/>
          <p:cNvSpPr txBox="1"/>
          <p:nvPr/>
        </p:nvSpPr>
        <p:spPr>
          <a:xfrm>
            <a:off x="-1" y="4520792"/>
            <a:ext cx="9144001" cy="1569660"/>
          </a:xfrm>
          <a:prstGeom prst="rect">
            <a:avLst/>
          </a:prstGeom>
          <a:noFill/>
        </p:spPr>
        <p:txBody>
          <a:bodyPr wrap="square" rtlCol="0">
            <a:spAutoFit/>
          </a:bodyPr>
          <a:lstStyle/>
          <a:p>
            <a:r>
              <a:rPr lang="en-US" altLang="zh-TW" sz="2400" dirty="0">
                <a:solidFill>
                  <a:schemeClr val="tx1">
                    <a:lumMod val="75000"/>
                    <a:lumOff val="25000"/>
                  </a:schemeClr>
                </a:solidFill>
              </a:rPr>
              <a:t>the asset-to-debt ratio of the insurance company is 1.2 and maturity equals to 30 years, the default probability falls approximately 1.70%. </a:t>
            </a:r>
            <a:br>
              <a:rPr lang="en-US" altLang="zh-TW" sz="2400" dirty="0">
                <a:solidFill>
                  <a:schemeClr val="tx1">
                    <a:lumMod val="75000"/>
                    <a:lumOff val="25000"/>
                  </a:schemeClr>
                </a:solidFill>
              </a:rPr>
            </a:br>
            <a:r>
              <a:rPr lang="en-US" altLang="zh-TW" sz="2400" dirty="0">
                <a:solidFill>
                  <a:schemeClr val="tx1">
                    <a:lumMod val="75000"/>
                    <a:lumOff val="25000"/>
                  </a:schemeClr>
                </a:solidFill>
              </a:rPr>
              <a:t>We could generally observe that longevity swap indeed help lower the default risk of the insurance company.</a:t>
            </a:r>
            <a:endParaRPr lang="zh-TW" altLang="en-US" sz="2400" dirty="0">
              <a:solidFill>
                <a:schemeClr val="tx1">
                  <a:lumMod val="75000"/>
                  <a:lumOff val="25000"/>
                </a:schemeClr>
              </a:solidFill>
            </a:endParaRPr>
          </a:p>
        </p:txBody>
      </p:sp>
    </p:spTree>
    <p:extLst>
      <p:ext uri="{BB962C8B-B14F-4D97-AF65-F5344CB8AC3E}">
        <p14:creationId xmlns:p14="http://schemas.microsoft.com/office/powerpoint/2010/main" val="19828690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p:txBody>
          <a:bodyPr/>
          <a:lstStyle/>
          <a:p>
            <a:r>
              <a:rPr lang="en-US" altLang="zh-TW" dirty="0"/>
              <a:t>Numerical Analysis </a:t>
            </a:r>
            <a:r>
              <a:rPr lang="en-US" dirty="0"/>
              <a:t>Result</a:t>
            </a:r>
            <a:endParaRPr lang="zh-TW" altLang="en-US" dirty="0"/>
          </a:p>
        </p:txBody>
      </p:sp>
      <p:sp>
        <p:nvSpPr>
          <p:cNvPr id="3" name="內容版面配置區 2"/>
          <p:cNvSpPr>
            <a:spLocks noGrp="1"/>
          </p:cNvSpPr>
          <p:nvPr>
            <p:ph idx="1"/>
          </p:nvPr>
        </p:nvSpPr>
        <p:spPr>
          <a:xfrm>
            <a:off x="182881" y="1845734"/>
            <a:ext cx="5342708" cy="4023360"/>
          </a:xfrm>
        </p:spPr>
        <p:txBody>
          <a:bodyPr>
            <a:noAutofit/>
          </a:bodyPr>
          <a:lstStyle/>
          <a:p>
            <a:pPr>
              <a:buFont typeface="Wingdings" panose="05000000000000000000" pitchFamily="2" charset="2"/>
              <a:buChar char="§"/>
            </a:pPr>
            <a:r>
              <a:rPr lang="en-US" altLang="zh-TW" sz="2400" dirty="0"/>
              <a:t> When the asset-to-debt ratio of the insurance company is low, the counterparty would ask for a much higher spread than when the insurance company has a higher asset-to-debt ratio</a:t>
            </a:r>
          </a:p>
          <a:p>
            <a:pPr>
              <a:buFont typeface="Wingdings" panose="05000000000000000000" pitchFamily="2" charset="2"/>
              <a:buChar char="§"/>
            </a:pPr>
            <a:r>
              <a:rPr lang="en-US" altLang="zh-TW" sz="2400" dirty="0"/>
              <a:t> When an insurance company has a weak financial position and the cost of engaging a longevity contract is high, a longevity swap may not be a suitable instrument to mitigate the longevity risk</a:t>
            </a:r>
            <a:endParaRPr lang="zh-TW" altLang="en-US" sz="24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59</a:t>
            </a:fld>
            <a:endParaRPr lang="zh-TW" altLang="en-US"/>
          </a:p>
        </p:txBody>
      </p:sp>
      <p:pic>
        <p:nvPicPr>
          <p:cNvPr id="7" name="圖片 6"/>
          <p:cNvPicPr>
            <a:picLocks noChangeAspect="1"/>
          </p:cNvPicPr>
          <p:nvPr/>
        </p:nvPicPr>
        <p:blipFill rotWithShape="1">
          <a:blip r:embed="rId3" cstate="print">
            <a:extLst>
              <a:ext uri="{28A0092B-C50C-407E-A947-70E740481C1C}">
                <a14:useLocalDpi xmlns:a14="http://schemas.microsoft.com/office/drawing/2010/main" val="0"/>
              </a:ext>
            </a:extLst>
          </a:blip>
          <a:srcRect r="46001"/>
          <a:stretch/>
        </p:blipFill>
        <p:spPr>
          <a:xfrm>
            <a:off x="5669279" y="2088613"/>
            <a:ext cx="3069771" cy="4019921"/>
          </a:xfrm>
          <a:prstGeom prst="rect">
            <a:avLst/>
          </a:prstGeom>
        </p:spPr>
      </p:pic>
    </p:spTree>
    <p:extLst>
      <p:ext uri="{BB962C8B-B14F-4D97-AF65-F5344CB8AC3E}">
        <p14:creationId xmlns:p14="http://schemas.microsoft.com/office/powerpoint/2010/main" val="3883311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Solution 2 –Longevity Bond</a:t>
            </a:r>
            <a:endParaRPr lang="zh-TW" altLang="en-US" dirty="0"/>
          </a:p>
        </p:txBody>
      </p:sp>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altLang="zh-TW" sz="2800" dirty="0"/>
              <a:t> In 2004, European Investment Bank (EIB) issued the first longevity-linked bond, but  was </a:t>
            </a:r>
            <a:r>
              <a:rPr lang="en-US" altLang="zh-TW" sz="2800" dirty="0">
                <a:solidFill>
                  <a:srgbClr val="FF0000"/>
                </a:solidFill>
              </a:rPr>
              <a:t>withdrawn later due to the insufficient demand</a:t>
            </a:r>
          </a:p>
          <a:p>
            <a:pPr>
              <a:buFont typeface="Wingdings" panose="05000000000000000000" pitchFamily="2" charset="2"/>
              <a:buChar char="§"/>
            </a:pPr>
            <a:r>
              <a:rPr lang="en-US" altLang="zh-TW" sz="2800" dirty="0"/>
              <a:t> The failure of the EIB longevity bond was mainly resulted from three defects: </a:t>
            </a:r>
            <a:r>
              <a:rPr lang="en-US" altLang="zh-TW" sz="2800" dirty="0">
                <a:solidFill>
                  <a:srgbClr val="FF0000"/>
                </a:solidFill>
              </a:rPr>
              <a:t>basis risk</a:t>
            </a:r>
            <a:r>
              <a:rPr lang="en-US" altLang="zh-TW" sz="2800" dirty="0"/>
              <a:t>, capital strain, </a:t>
            </a:r>
            <a:r>
              <a:rPr lang="en-US" altLang="zh-TW" sz="2800" dirty="0">
                <a:solidFill>
                  <a:schemeClr val="tx1"/>
                </a:solidFill>
              </a:rPr>
              <a:t>and </a:t>
            </a:r>
            <a:r>
              <a:rPr lang="en-US" altLang="zh-TW" sz="2800" dirty="0">
                <a:solidFill>
                  <a:srgbClr val="FF0000"/>
                </a:solidFill>
              </a:rPr>
              <a:t>transparency</a:t>
            </a:r>
            <a:r>
              <a:rPr lang="en-US" altLang="zh-TW" sz="2800" dirty="0">
                <a:solidFill>
                  <a:schemeClr val="tx1"/>
                </a:solidFill>
              </a:rPr>
              <a:t> </a:t>
            </a:r>
            <a:r>
              <a:rPr lang="en-US" altLang="zh-TW" sz="2800" dirty="0"/>
              <a:t/>
            </a:r>
            <a:br>
              <a:rPr lang="en-US" altLang="zh-TW" sz="2800" dirty="0"/>
            </a:br>
            <a:r>
              <a:rPr lang="en-US" altLang="zh-TW" sz="2800" dirty="0"/>
              <a:t>                                                    (</a:t>
            </a:r>
            <a:r>
              <a:rPr lang="en-US" altLang="zh-TW" sz="2800" dirty="0" err="1"/>
              <a:t>Biffis</a:t>
            </a:r>
            <a:r>
              <a:rPr lang="en-US" altLang="zh-TW" sz="2800" dirty="0"/>
              <a:t> and Blake, 2009)</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6</a:t>
            </a:fld>
            <a:endParaRPr lang="zh-TW" altLang="en-US"/>
          </a:p>
        </p:txBody>
      </p:sp>
    </p:spTree>
    <p:extLst>
      <p:ext uri="{BB962C8B-B14F-4D97-AF65-F5344CB8AC3E}">
        <p14:creationId xmlns:p14="http://schemas.microsoft.com/office/powerpoint/2010/main" val="17292331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p:txBody>
          <a:bodyPr/>
          <a:lstStyle/>
          <a:p>
            <a:r>
              <a:rPr lang="en-US" altLang="zh-TW" dirty="0"/>
              <a:t>Numerical Analysis </a:t>
            </a:r>
            <a:r>
              <a:rPr lang="en-US" dirty="0"/>
              <a:t>Result</a:t>
            </a:r>
            <a:endParaRPr lang="zh-TW" altLang="en-US" dirty="0"/>
          </a:p>
        </p:txBody>
      </p:sp>
      <p:sp>
        <p:nvSpPr>
          <p:cNvPr id="3" name="內容版面配置區 2"/>
          <p:cNvSpPr>
            <a:spLocks noGrp="1"/>
          </p:cNvSpPr>
          <p:nvPr>
            <p:ph idx="1"/>
          </p:nvPr>
        </p:nvSpPr>
        <p:spPr>
          <a:xfrm>
            <a:off x="0" y="1845734"/>
            <a:ext cx="6183086" cy="4476690"/>
          </a:xfrm>
        </p:spPr>
        <p:txBody>
          <a:bodyPr>
            <a:normAutofit lnSpcReduction="10000"/>
          </a:bodyPr>
          <a:lstStyle/>
          <a:p>
            <a:pPr>
              <a:buFont typeface="Wingdings" panose="05000000000000000000" pitchFamily="2" charset="2"/>
              <a:buChar char="§"/>
            </a:pPr>
            <a:r>
              <a:rPr lang="en-US" altLang="zh-TW" sz="2400" dirty="0"/>
              <a:t> When the asset-to-debt ratio is lower, the more the volatility of the asset of the investment bank influences the spread</a:t>
            </a:r>
          </a:p>
          <a:p>
            <a:pPr>
              <a:buFont typeface="Wingdings" panose="05000000000000000000" pitchFamily="2" charset="2"/>
              <a:buChar char="§"/>
            </a:pPr>
            <a:endParaRPr lang="en-US" altLang="zh-TW" sz="2400" dirty="0"/>
          </a:p>
          <a:p>
            <a:pPr>
              <a:buFont typeface="Wingdings" panose="05000000000000000000" pitchFamily="2" charset="2"/>
              <a:buChar char="§"/>
            </a:pPr>
            <a:endParaRPr lang="en-US" altLang="zh-TW" sz="2400" dirty="0"/>
          </a:p>
          <a:p>
            <a:pPr>
              <a:buFont typeface="Wingdings" panose="05000000000000000000" pitchFamily="2" charset="2"/>
              <a:buChar char="§"/>
            </a:pPr>
            <a:endParaRPr lang="en-US" altLang="zh-TW" sz="2400" dirty="0"/>
          </a:p>
          <a:p>
            <a:pPr>
              <a:buFont typeface="Wingdings" panose="05000000000000000000" pitchFamily="2" charset="2"/>
              <a:buChar char="§"/>
            </a:pPr>
            <a:endParaRPr lang="en-US" altLang="zh-TW" sz="2400" dirty="0"/>
          </a:p>
          <a:p>
            <a:pPr>
              <a:buFont typeface="Wingdings" panose="05000000000000000000" pitchFamily="2" charset="2"/>
              <a:buChar char="§"/>
            </a:pPr>
            <a:r>
              <a:rPr lang="en-US" altLang="zh-TW" sz="2400" dirty="0"/>
              <a:t> The weaker is the financial position of the investment bank, the more careful the insurance company should be about the investment bank’s asset portfolio</a:t>
            </a: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60</a:t>
            </a:fld>
            <a:endParaRPr lang="zh-TW" altLang="en-US"/>
          </a:p>
        </p:txBody>
      </p:sp>
      <p:pic>
        <p:nvPicPr>
          <p:cNvPr id="7" name="圖片 6"/>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19" t="55120" b="1191"/>
          <a:stretch/>
        </p:blipFill>
        <p:spPr bwMode="auto">
          <a:xfrm>
            <a:off x="471533" y="2973252"/>
            <a:ext cx="5240020" cy="1630680"/>
          </a:xfrm>
          <a:prstGeom prst="rect">
            <a:avLst/>
          </a:prstGeom>
          <a:ln>
            <a:noFill/>
          </a:ln>
          <a:extLst>
            <a:ext uri="{53640926-AAD7-44D8-BBD7-CCE9431645EC}">
              <a14:shadowObscured xmlns:a14="http://schemas.microsoft.com/office/drawing/2010/main"/>
            </a:ext>
          </a:extLst>
        </p:spPr>
      </p:pic>
      <p:pic>
        <p:nvPicPr>
          <p:cNvPr id="2" name="圖片 1"/>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5857" r="18000"/>
          <a:stretch/>
        </p:blipFill>
        <p:spPr>
          <a:xfrm>
            <a:off x="5711553" y="2004422"/>
            <a:ext cx="3174275" cy="3998115"/>
          </a:xfrm>
          <a:prstGeom prst="rect">
            <a:avLst/>
          </a:prstGeom>
        </p:spPr>
      </p:pic>
    </p:spTree>
    <p:extLst>
      <p:ext uri="{BB962C8B-B14F-4D97-AF65-F5344CB8AC3E}">
        <p14:creationId xmlns:p14="http://schemas.microsoft.com/office/powerpoint/2010/main" val="40754047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p:txBody>
          <a:bodyPr/>
          <a:lstStyle/>
          <a:p>
            <a:r>
              <a:rPr lang="en-US" altLang="zh-TW" dirty="0"/>
              <a:t>Numerical Analysis </a:t>
            </a:r>
            <a:r>
              <a:rPr lang="en-US" dirty="0"/>
              <a:t>Result</a:t>
            </a:r>
            <a:endParaRPr lang="zh-TW" altLang="en-US" dirty="0"/>
          </a:p>
        </p:txBody>
      </p:sp>
      <p:sp>
        <p:nvSpPr>
          <p:cNvPr id="3" name="內容版面配置區 2"/>
          <p:cNvSpPr>
            <a:spLocks noGrp="1"/>
          </p:cNvSpPr>
          <p:nvPr>
            <p:ph idx="1"/>
          </p:nvPr>
        </p:nvSpPr>
        <p:spPr>
          <a:xfrm>
            <a:off x="0" y="1845734"/>
            <a:ext cx="6300651" cy="4023360"/>
          </a:xfrm>
        </p:spPr>
        <p:txBody>
          <a:bodyPr>
            <a:normAutofit/>
          </a:bodyPr>
          <a:lstStyle/>
          <a:p>
            <a:pPr>
              <a:buFont typeface="Wingdings" panose="05000000000000000000" pitchFamily="2" charset="2"/>
              <a:buChar char="§"/>
            </a:pPr>
            <a:r>
              <a:rPr lang="en-US" altLang="zh-TW" sz="2400" dirty="0"/>
              <a:t> When the financial position of the insurance company is weak, the spread surges as the volatility of the asset of the investment company declines</a:t>
            </a:r>
          </a:p>
          <a:p>
            <a:pPr>
              <a:buFont typeface="Wingdings" panose="05000000000000000000" pitchFamily="2" charset="2"/>
              <a:buChar char="§"/>
            </a:pPr>
            <a:r>
              <a:rPr lang="en-US" altLang="zh-TW" sz="2400" dirty="0"/>
              <a:t> When the financial position of the insurance company is weak, the spread is so large that the cost of engaging a longevity swap contract may not be a wise hedging solution</a:t>
            </a:r>
            <a:endParaRPr lang="zh-TW" altLang="en-US" sz="24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61</a:t>
            </a:fld>
            <a:endParaRPr lang="zh-TW" altLang="en-US"/>
          </a:p>
        </p:txBody>
      </p:sp>
      <p:pic>
        <p:nvPicPr>
          <p:cNvPr id="7" name="圖片 6"/>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46000"/>
          <a:stretch/>
        </p:blipFill>
        <p:spPr>
          <a:xfrm>
            <a:off x="5959910" y="2031071"/>
            <a:ext cx="2930867" cy="3838023"/>
          </a:xfrm>
          <a:prstGeom prst="rect">
            <a:avLst/>
          </a:prstGeom>
        </p:spPr>
      </p:pic>
    </p:spTree>
    <p:extLst>
      <p:ext uri="{BB962C8B-B14F-4D97-AF65-F5344CB8AC3E}">
        <p14:creationId xmlns:p14="http://schemas.microsoft.com/office/powerpoint/2010/main" val="14680009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p:txBody>
          <a:bodyPr/>
          <a:lstStyle/>
          <a:p>
            <a:r>
              <a:rPr lang="en-US" altLang="zh-TW" dirty="0"/>
              <a:t>Numerical Analysis </a:t>
            </a:r>
            <a:r>
              <a:rPr lang="en-US" dirty="0"/>
              <a:t>Result</a:t>
            </a:r>
            <a:endParaRPr lang="zh-TW" altLang="en-US" dirty="0"/>
          </a:p>
        </p:txBody>
      </p:sp>
      <p:sp>
        <p:nvSpPr>
          <p:cNvPr id="3" name="內容版面配置區 2"/>
          <p:cNvSpPr>
            <a:spLocks noGrp="1"/>
          </p:cNvSpPr>
          <p:nvPr>
            <p:ph idx="1"/>
          </p:nvPr>
        </p:nvSpPr>
        <p:spPr>
          <a:xfrm>
            <a:off x="133350" y="1860228"/>
            <a:ext cx="5673634" cy="4476689"/>
          </a:xfrm>
        </p:spPr>
        <p:txBody>
          <a:bodyPr>
            <a:normAutofit/>
          </a:bodyPr>
          <a:lstStyle/>
          <a:p>
            <a:pPr>
              <a:buFont typeface="Wingdings" panose="05000000000000000000" pitchFamily="2" charset="2"/>
              <a:buChar char="§"/>
            </a:pPr>
            <a:r>
              <a:rPr lang="en-US" altLang="zh-TW" sz="2400" dirty="0"/>
              <a:t> When the volatility of the asset value of the investment company is higher, the lower the spread is</a:t>
            </a:r>
          </a:p>
          <a:p>
            <a:pPr>
              <a:buFont typeface="Wingdings" panose="05000000000000000000" pitchFamily="2" charset="2"/>
              <a:buChar char="§"/>
            </a:pPr>
            <a:r>
              <a:rPr lang="en-US" altLang="zh-TW" sz="2400" dirty="0"/>
              <a:t> The volatility of the asset value of the investment bank affects the spread less when the financial position of the investment bank is strong</a:t>
            </a:r>
          </a:p>
          <a:p>
            <a:pPr>
              <a:buFont typeface="Wingdings" panose="05000000000000000000" pitchFamily="2" charset="2"/>
              <a:buChar char="§"/>
            </a:pPr>
            <a:r>
              <a:rPr lang="en-US" altLang="zh-TW" sz="2400" dirty="0"/>
              <a:t> When engaging a longevity swap contract with an investment bank, which has a lower asset-to-debt ratio, the insurance company should be more careful of the financial structure of the investment bank</a:t>
            </a:r>
            <a:endParaRPr lang="zh-TW" altLang="en-US" sz="24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62</a:t>
            </a:fld>
            <a:endParaRPr lang="zh-TW" altLang="en-US"/>
          </a:p>
        </p:txBody>
      </p:sp>
      <p:pic>
        <p:nvPicPr>
          <p:cNvPr id="6" name="圖片 5"/>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11059"/>
          <a:stretch/>
        </p:blipFill>
        <p:spPr bwMode="auto">
          <a:xfrm>
            <a:off x="4238082" y="2295899"/>
            <a:ext cx="5643155" cy="360534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817774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Questions</a:t>
            </a:r>
          </a:p>
        </p:txBody>
      </p:sp>
      <p:sp>
        <p:nvSpPr>
          <p:cNvPr id="3" name="內容版面配置區 2"/>
          <p:cNvSpPr>
            <a:spLocks noGrp="1"/>
          </p:cNvSpPr>
          <p:nvPr>
            <p:ph idx="1"/>
          </p:nvPr>
        </p:nvSpPr>
        <p:spPr/>
        <p:txBody>
          <a:bodyPr>
            <a:normAutofit/>
          </a:bodyPr>
          <a:lstStyle/>
          <a:p>
            <a:pPr marL="457200" indent="-457200">
              <a:buFont typeface="+mj-lt"/>
              <a:buAutoNum type="arabicPeriod"/>
            </a:pPr>
            <a:r>
              <a:rPr lang="en-US" sz="2800" dirty="0"/>
              <a:t>When the life insurance company has a weaker financial position, </a:t>
            </a:r>
            <a:r>
              <a:rPr lang="en-US" sz="2800" i="1" dirty="0"/>
              <a:t>ceteris paribus</a:t>
            </a:r>
            <a:r>
              <a:rPr lang="en-US" sz="2800" dirty="0"/>
              <a:t>, the spread is (higher</a:t>
            </a:r>
            <a:r>
              <a:rPr lang="en-US" sz="2800" dirty="0">
                <a:solidFill>
                  <a:srgbClr val="FF0000"/>
                </a:solidFill>
              </a:rPr>
              <a:t>/lower</a:t>
            </a:r>
            <a:r>
              <a:rPr lang="en-US" sz="2800" dirty="0"/>
              <a:t>) </a:t>
            </a:r>
          </a:p>
          <a:p>
            <a:pPr marL="457200" indent="-457200">
              <a:buFont typeface="+mj-lt"/>
              <a:buAutoNum type="arabicPeriod"/>
            </a:pPr>
            <a:r>
              <a:rPr lang="en-US" sz="2800" dirty="0"/>
              <a:t>If the asset risk of the investment bank is higher, </a:t>
            </a:r>
            <a:r>
              <a:rPr lang="en-US" sz="2800" i="1" dirty="0"/>
              <a:t>ceteris paribus, </a:t>
            </a:r>
            <a:r>
              <a:rPr lang="en-US" sz="2800" dirty="0"/>
              <a:t>the spread is (higher/</a:t>
            </a:r>
            <a:r>
              <a:rPr lang="en-US" sz="2800" dirty="0">
                <a:solidFill>
                  <a:srgbClr val="FF0000"/>
                </a:solidFill>
              </a:rPr>
              <a:t>lower</a:t>
            </a:r>
            <a:r>
              <a:rPr lang="en-US" sz="2800" dirty="0"/>
              <a:t>) </a:t>
            </a:r>
          </a:p>
          <a:p>
            <a:pPr marL="457200" indent="-457200">
              <a:buFont typeface="+mj-lt"/>
              <a:buAutoNum type="arabicPeriod"/>
            </a:pPr>
            <a:r>
              <a:rPr lang="en-US" sz="2800" dirty="0"/>
              <a:t>When the actual longevity rate the life insurance company experienced decreases, </a:t>
            </a:r>
            <a:r>
              <a:rPr lang="en-US" sz="2800" i="1" dirty="0"/>
              <a:t>ceteris paribus, </a:t>
            </a:r>
            <a:r>
              <a:rPr lang="en-US" sz="2800" dirty="0"/>
              <a:t>the spread is (higher/</a:t>
            </a:r>
            <a:r>
              <a:rPr lang="en-US" sz="2800" dirty="0">
                <a:solidFill>
                  <a:srgbClr val="FF0000"/>
                </a:solidFill>
              </a:rPr>
              <a:t>lower</a:t>
            </a:r>
            <a:r>
              <a:rPr lang="en-US" sz="2800" dirty="0"/>
              <a:t>) </a:t>
            </a:r>
          </a:p>
          <a:p>
            <a:pPr marL="457200" indent="-457200">
              <a:buFont typeface="+mj-lt"/>
              <a:buAutoNum type="arabicPeriod"/>
            </a:pPr>
            <a:endParaRPr lang="en-US"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63</a:t>
            </a:fld>
            <a:endParaRPr lang="zh-TW" altLang="en-US"/>
          </a:p>
        </p:txBody>
      </p:sp>
    </p:spTree>
    <p:extLst>
      <p:ext uri="{BB962C8B-B14F-4D97-AF65-F5344CB8AC3E}">
        <p14:creationId xmlns:p14="http://schemas.microsoft.com/office/powerpoint/2010/main" val="63704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p:txBody>
          <a:bodyPr/>
          <a:lstStyle/>
          <a:p>
            <a:r>
              <a:rPr lang="en-US" altLang="zh-TW" dirty="0"/>
              <a:t>Solution 3 –Longevity Swap</a:t>
            </a:r>
            <a:endParaRPr lang="zh-TW" altLang="en-US" dirty="0"/>
          </a:p>
        </p:txBody>
      </p:sp>
      <p:sp>
        <p:nvSpPr>
          <p:cNvPr id="3" name="內容版面配置區 2"/>
          <p:cNvSpPr>
            <a:spLocks noGrp="1"/>
          </p:cNvSpPr>
          <p:nvPr>
            <p:ph idx="1"/>
          </p:nvPr>
        </p:nvSpPr>
        <p:spPr/>
        <p:txBody>
          <a:bodyPr>
            <a:normAutofit/>
          </a:bodyPr>
          <a:lstStyle/>
          <a:p>
            <a:pPr lvl="0">
              <a:buFont typeface="Wingdings" panose="05000000000000000000" pitchFamily="2" charset="2"/>
              <a:buChar char="§"/>
            </a:pPr>
            <a:r>
              <a:rPr lang="en-US" altLang="zh-TW" sz="2800" dirty="0">
                <a:solidFill>
                  <a:srgbClr val="000000">
                    <a:lumMod val="75000"/>
                    <a:lumOff val="25000"/>
                  </a:srgbClr>
                </a:solidFill>
              </a:rPr>
              <a:t>Longevity swaps, in contrast to longevity bonds, can be </a:t>
            </a:r>
            <a:r>
              <a:rPr lang="en-US" altLang="zh-TW" sz="2800" dirty="0">
                <a:solidFill>
                  <a:srgbClr val="FF0000"/>
                </a:solidFill>
              </a:rPr>
              <a:t>customized</a:t>
            </a:r>
            <a:r>
              <a:rPr lang="en-US" altLang="zh-TW" sz="2800" dirty="0">
                <a:solidFill>
                  <a:srgbClr val="000000">
                    <a:lumMod val="75000"/>
                    <a:lumOff val="25000"/>
                  </a:srgbClr>
                </a:solidFill>
              </a:rPr>
              <a:t> and therefore can meet the need of both </a:t>
            </a:r>
            <a:r>
              <a:rPr lang="en-US" altLang="zh-TW" sz="2800" dirty="0">
                <a:solidFill>
                  <a:srgbClr val="FF0000"/>
                </a:solidFill>
              </a:rPr>
              <a:t>hedgers and hedge suppliers</a:t>
            </a:r>
          </a:p>
          <a:p>
            <a:pPr lvl="0">
              <a:buFont typeface="Wingdings" panose="05000000000000000000" pitchFamily="2" charset="2"/>
              <a:buChar char="§"/>
            </a:pPr>
            <a:r>
              <a:rPr lang="en-US" altLang="zh-TW" sz="2800" dirty="0">
                <a:solidFill>
                  <a:schemeClr val="tx1"/>
                </a:solidFill>
              </a:rPr>
              <a:t>Longevity risk is </a:t>
            </a:r>
            <a:r>
              <a:rPr lang="en-US" altLang="zh-TW" sz="2800" dirty="0">
                <a:solidFill>
                  <a:srgbClr val="FF0000"/>
                </a:solidFill>
              </a:rPr>
              <a:t>recognized barely related to capital market risk</a:t>
            </a:r>
          </a:p>
          <a:p>
            <a:pPr>
              <a:buFont typeface="Wingdings" panose="05000000000000000000" pitchFamily="2" charset="2"/>
              <a:buChar char="§"/>
            </a:pPr>
            <a:endParaRPr lang="en-US" altLang="zh-TW" sz="2800" dirty="0"/>
          </a:p>
          <a:p>
            <a:pPr marL="0" indent="0">
              <a:buNone/>
            </a:pPr>
            <a:r>
              <a:rPr lang="zh-TW" altLang="en-US" sz="2800" dirty="0">
                <a:solidFill>
                  <a:srgbClr val="FF0000"/>
                </a:solidFill>
              </a:rPr>
              <a:t>                                                                      </a:t>
            </a:r>
            <a:r>
              <a:rPr lang="en-US" altLang="zh-TW" sz="2800" dirty="0">
                <a:solidFill>
                  <a:srgbClr val="FF0000"/>
                </a:solidFill>
              </a:rPr>
              <a:t>(Blake, 2011)</a:t>
            </a:r>
            <a:endParaRPr lang="zh-TW" altLang="en-US" sz="2800" dirty="0">
              <a:solidFill>
                <a:srgbClr val="FF0000"/>
              </a:solidFill>
            </a:endParaRPr>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7</a:t>
            </a:fld>
            <a:endParaRPr lang="zh-TW" altLang="en-US"/>
          </a:p>
        </p:txBody>
      </p:sp>
    </p:spTree>
    <p:extLst>
      <p:ext uri="{BB962C8B-B14F-4D97-AF65-F5344CB8AC3E}">
        <p14:creationId xmlns:p14="http://schemas.microsoft.com/office/powerpoint/2010/main" val="172540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Solution 3 –Longevity Swap</a:t>
            </a:r>
            <a:endParaRPr lang="zh-TW" altLang="en-US" dirty="0"/>
          </a:p>
        </p:txBody>
      </p:sp>
      <p:sp>
        <p:nvSpPr>
          <p:cNvPr id="3" name="內容版面配置區 2"/>
          <p:cNvSpPr>
            <a:spLocks noGrp="1"/>
          </p:cNvSpPr>
          <p:nvPr>
            <p:ph idx="1"/>
          </p:nvPr>
        </p:nvSpPr>
        <p:spPr/>
        <p:txBody>
          <a:bodyPr>
            <a:normAutofit/>
          </a:bodyPr>
          <a:lstStyle/>
          <a:p>
            <a:r>
              <a:rPr lang="en-US" altLang="zh-TW" sz="2800" dirty="0"/>
              <a:t>· Index-based      </a:t>
            </a:r>
          </a:p>
          <a:p>
            <a:endParaRPr lang="en-US" altLang="zh-TW" sz="2800" dirty="0"/>
          </a:p>
          <a:p>
            <a:endParaRPr lang="en-US" altLang="zh-TW" sz="2800" dirty="0"/>
          </a:p>
          <a:p>
            <a:endParaRPr lang="en-US" altLang="zh-TW" sz="2800" dirty="0"/>
          </a:p>
          <a:p>
            <a:r>
              <a:rPr lang="en-US" altLang="zh-TW" sz="2800" dirty="0"/>
              <a:t>· Indemnity-based                                               </a:t>
            </a:r>
            <a:endParaRPr lang="zh-TW" altLang="en-US"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8</a:t>
            </a:fld>
            <a:endParaRPr lang="zh-TW" altLang="en-US"/>
          </a:p>
        </p:txBody>
      </p:sp>
      <p:grpSp>
        <p:nvGrpSpPr>
          <p:cNvPr id="11" name="群組 10"/>
          <p:cNvGrpSpPr/>
          <p:nvPr/>
        </p:nvGrpSpPr>
        <p:grpSpPr>
          <a:xfrm>
            <a:off x="396241" y="2499998"/>
            <a:ext cx="8421189" cy="1352928"/>
            <a:chOff x="1920240" y="2499998"/>
            <a:chExt cx="8421189" cy="1352928"/>
          </a:xfrm>
        </p:grpSpPr>
        <p:sp>
          <p:nvSpPr>
            <p:cNvPr id="5" name="文字方塊 4"/>
            <p:cNvSpPr txBox="1"/>
            <p:nvPr/>
          </p:nvSpPr>
          <p:spPr>
            <a:xfrm>
              <a:off x="1920240" y="2714154"/>
              <a:ext cx="2704012" cy="954107"/>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TW" sz="2800" dirty="0"/>
                <a:t>Fixed</a:t>
              </a:r>
              <a:br>
                <a:rPr lang="en-US" altLang="zh-TW" sz="2800" dirty="0"/>
              </a:br>
              <a:r>
                <a:rPr lang="en-US" altLang="zh-TW" sz="2800" dirty="0"/>
                <a:t>Payer</a:t>
              </a:r>
              <a:endParaRPr lang="zh-TW" altLang="en-US" sz="2800" dirty="0"/>
            </a:p>
          </p:txBody>
        </p:sp>
        <p:sp>
          <p:nvSpPr>
            <p:cNvPr id="6" name="文字方塊 5"/>
            <p:cNvSpPr txBox="1"/>
            <p:nvPr/>
          </p:nvSpPr>
          <p:spPr>
            <a:xfrm>
              <a:off x="7637417" y="2714153"/>
              <a:ext cx="2704012" cy="954107"/>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TW" sz="2800" dirty="0"/>
                <a:t>Floating</a:t>
              </a:r>
              <a:br>
                <a:rPr lang="en-US" altLang="zh-TW" sz="2800" dirty="0"/>
              </a:br>
              <a:r>
                <a:rPr lang="en-US" altLang="zh-TW" sz="2800" dirty="0"/>
                <a:t>Payer</a:t>
              </a:r>
              <a:endParaRPr lang="zh-TW" altLang="en-US" sz="2800" dirty="0"/>
            </a:p>
          </p:txBody>
        </p:sp>
        <p:cxnSp>
          <p:nvCxnSpPr>
            <p:cNvPr id="7" name="直線單箭頭接點 6"/>
            <p:cNvCxnSpPr/>
            <p:nvPr/>
          </p:nvCxnSpPr>
          <p:spPr>
            <a:xfrm>
              <a:off x="4624252" y="2952205"/>
              <a:ext cx="3013165" cy="0"/>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8" name="直線單箭頭接點 7"/>
            <p:cNvCxnSpPr/>
            <p:nvPr/>
          </p:nvCxnSpPr>
          <p:spPr>
            <a:xfrm flipH="1">
              <a:off x="4624252" y="3435531"/>
              <a:ext cx="3013165" cy="13063"/>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sp>
          <p:nvSpPr>
            <p:cNvPr id="9" name="文字方塊 8"/>
            <p:cNvSpPr txBox="1"/>
            <p:nvPr/>
          </p:nvSpPr>
          <p:spPr>
            <a:xfrm>
              <a:off x="5647019" y="2499998"/>
              <a:ext cx="1476103" cy="369332"/>
            </a:xfrm>
            <a:prstGeom prst="rect">
              <a:avLst/>
            </a:prstGeom>
            <a:noFill/>
          </p:spPr>
          <p:txBody>
            <a:bodyPr wrap="square" rtlCol="0">
              <a:spAutoFit/>
            </a:bodyPr>
            <a:lstStyle/>
            <a:p>
              <a:r>
                <a:rPr lang="en-US" altLang="zh-TW" dirty="0"/>
                <a:t>Preset Rate </a:t>
              </a:r>
              <a:endParaRPr lang="zh-TW" altLang="en-US" dirty="0"/>
            </a:p>
          </p:txBody>
        </p:sp>
        <p:sp>
          <p:nvSpPr>
            <p:cNvPr id="10" name="文字方塊 9"/>
            <p:cNvSpPr txBox="1"/>
            <p:nvPr/>
          </p:nvSpPr>
          <p:spPr>
            <a:xfrm>
              <a:off x="4930928" y="3483594"/>
              <a:ext cx="2777323" cy="369332"/>
            </a:xfrm>
            <a:prstGeom prst="rect">
              <a:avLst/>
            </a:prstGeom>
            <a:noFill/>
          </p:spPr>
          <p:txBody>
            <a:bodyPr wrap="square" rtlCol="0">
              <a:spAutoFit/>
            </a:bodyPr>
            <a:lstStyle/>
            <a:p>
              <a:r>
                <a:rPr lang="en-US" altLang="zh-TW" dirty="0">
                  <a:solidFill>
                    <a:srgbClr val="FF0000"/>
                  </a:solidFill>
                </a:rPr>
                <a:t>Realized Index Rate</a:t>
              </a:r>
              <a:endParaRPr lang="zh-TW" altLang="en-US" dirty="0">
                <a:solidFill>
                  <a:srgbClr val="FF0000"/>
                </a:solidFill>
              </a:endParaRPr>
            </a:p>
          </p:txBody>
        </p:sp>
      </p:grpSp>
      <p:grpSp>
        <p:nvGrpSpPr>
          <p:cNvPr id="19" name="群組 18"/>
          <p:cNvGrpSpPr/>
          <p:nvPr/>
        </p:nvGrpSpPr>
        <p:grpSpPr>
          <a:xfrm>
            <a:off x="396241" y="4581481"/>
            <a:ext cx="8421189" cy="1629927"/>
            <a:chOff x="1920240" y="4581480"/>
            <a:chExt cx="8421189" cy="1629927"/>
          </a:xfrm>
        </p:grpSpPr>
        <p:grpSp>
          <p:nvGrpSpPr>
            <p:cNvPr id="18" name="群組 17"/>
            <p:cNvGrpSpPr/>
            <p:nvPr/>
          </p:nvGrpSpPr>
          <p:grpSpPr>
            <a:xfrm>
              <a:off x="1920240" y="4795635"/>
              <a:ext cx="8421189" cy="954108"/>
              <a:chOff x="1920240" y="4795635"/>
              <a:chExt cx="8421189" cy="954108"/>
            </a:xfrm>
          </p:grpSpPr>
          <p:sp>
            <p:nvSpPr>
              <p:cNvPr id="12" name="文字方塊 11"/>
              <p:cNvSpPr txBox="1"/>
              <p:nvPr/>
            </p:nvSpPr>
            <p:spPr>
              <a:xfrm>
                <a:off x="1920240" y="4795636"/>
                <a:ext cx="2704012" cy="954107"/>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TW" sz="2800" dirty="0"/>
                  <a:t>Fixed</a:t>
                </a:r>
                <a:br>
                  <a:rPr lang="en-US" altLang="zh-TW" sz="2800" dirty="0"/>
                </a:br>
                <a:r>
                  <a:rPr lang="en-US" altLang="zh-TW" sz="2800" dirty="0"/>
                  <a:t>Payer</a:t>
                </a:r>
                <a:endParaRPr lang="zh-TW" altLang="en-US" sz="2800" dirty="0"/>
              </a:p>
            </p:txBody>
          </p:sp>
          <p:sp>
            <p:nvSpPr>
              <p:cNvPr id="13" name="文字方塊 12"/>
              <p:cNvSpPr txBox="1"/>
              <p:nvPr/>
            </p:nvSpPr>
            <p:spPr>
              <a:xfrm>
                <a:off x="7637417" y="4795635"/>
                <a:ext cx="2704012" cy="954107"/>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TW" sz="2800" dirty="0"/>
                  <a:t>Floating</a:t>
                </a:r>
                <a:br>
                  <a:rPr lang="en-US" altLang="zh-TW" sz="2800" dirty="0"/>
                </a:br>
                <a:r>
                  <a:rPr lang="en-US" altLang="zh-TW" sz="2800" dirty="0"/>
                  <a:t>Payer</a:t>
                </a:r>
                <a:endParaRPr lang="zh-TW" altLang="en-US" sz="2800" dirty="0"/>
              </a:p>
            </p:txBody>
          </p:sp>
          <p:cxnSp>
            <p:nvCxnSpPr>
              <p:cNvPr id="14" name="直線單箭頭接點 13"/>
              <p:cNvCxnSpPr/>
              <p:nvPr/>
            </p:nvCxnSpPr>
            <p:spPr>
              <a:xfrm>
                <a:off x="4624252" y="5033687"/>
                <a:ext cx="3013165" cy="0"/>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cxnSp>
            <p:nvCxnSpPr>
              <p:cNvPr id="15" name="直線單箭頭接點 14"/>
              <p:cNvCxnSpPr/>
              <p:nvPr/>
            </p:nvCxnSpPr>
            <p:spPr>
              <a:xfrm flipH="1">
                <a:off x="4624252" y="5517013"/>
                <a:ext cx="3013165" cy="13063"/>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grpSp>
        <p:sp>
          <p:nvSpPr>
            <p:cNvPr id="16" name="文字方塊 15"/>
            <p:cNvSpPr txBox="1"/>
            <p:nvPr/>
          </p:nvSpPr>
          <p:spPr>
            <a:xfrm>
              <a:off x="5647019" y="4581480"/>
              <a:ext cx="1476103" cy="369332"/>
            </a:xfrm>
            <a:prstGeom prst="rect">
              <a:avLst/>
            </a:prstGeom>
            <a:noFill/>
            <a:ln>
              <a:noFill/>
            </a:ln>
          </p:spPr>
          <p:txBody>
            <a:bodyPr wrap="square" rtlCol="0">
              <a:spAutoFit/>
            </a:bodyPr>
            <a:lstStyle/>
            <a:p>
              <a:r>
                <a:rPr lang="en-US" altLang="zh-TW" dirty="0"/>
                <a:t>Preset Rate</a:t>
              </a:r>
              <a:endParaRPr lang="zh-TW" altLang="en-US" dirty="0"/>
            </a:p>
          </p:txBody>
        </p:sp>
        <p:sp>
          <p:nvSpPr>
            <p:cNvPr id="17" name="文字方塊 16"/>
            <p:cNvSpPr txBox="1"/>
            <p:nvPr/>
          </p:nvSpPr>
          <p:spPr>
            <a:xfrm>
              <a:off x="4930928" y="5565076"/>
              <a:ext cx="2391104" cy="646331"/>
            </a:xfrm>
            <a:prstGeom prst="rect">
              <a:avLst/>
            </a:prstGeom>
            <a:noFill/>
            <a:ln>
              <a:noFill/>
            </a:ln>
          </p:spPr>
          <p:txBody>
            <a:bodyPr wrap="none" rtlCol="0">
              <a:spAutoFit/>
            </a:bodyPr>
            <a:lstStyle/>
            <a:p>
              <a:r>
                <a:rPr lang="en-US" altLang="zh-TW" dirty="0"/>
                <a:t>Realized Longevity Rate</a:t>
              </a:r>
              <a:br>
                <a:rPr lang="en-US" altLang="zh-TW" dirty="0"/>
              </a:br>
              <a:r>
                <a:rPr lang="en-US" altLang="zh-TW" dirty="0"/>
                <a:t>of Life Insurance</a:t>
              </a:r>
              <a:endParaRPr lang="zh-TW" altLang="en-US" dirty="0"/>
            </a:p>
          </p:txBody>
        </p:sp>
      </p:grpSp>
    </p:spTree>
    <p:extLst>
      <p:ext uri="{BB962C8B-B14F-4D97-AF65-F5344CB8AC3E}">
        <p14:creationId xmlns:p14="http://schemas.microsoft.com/office/powerpoint/2010/main" val="3199617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a:t>The First Longevity Swap</a:t>
            </a:r>
          </a:p>
        </p:txBody>
      </p:sp>
      <p:sp>
        <p:nvSpPr>
          <p:cNvPr id="3" name="內容版面配置區 2"/>
          <p:cNvSpPr>
            <a:spLocks noGrp="1"/>
          </p:cNvSpPr>
          <p:nvPr>
            <p:ph idx="1"/>
          </p:nvPr>
        </p:nvSpPr>
        <p:spPr/>
        <p:txBody>
          <a:bodyPr>
            <a:normAutofit/>
          </a:bodyPr>
          <a:lstStyle/>
          <a:p>
            <a:pPr>
              <a:buFont typeface="Wingdings" panose="05000000000000000000" pitchFamily="2" charset="2"/>
              <a:buChar char="§"/>
            </a:pPr>
            <a:r>
              <a:rPr lang="en-US" sz="2800" dirty="0"/>
              <a:t> </a:t>
            </a:r>
            <a:r>
              <a:rPr lang="en-US" altLang="zh-TW" sz="2800" dirty="0"/>
              <a:t>The first publicly announced longevity swap took place in April </a:t>
            </a:r>
            <a:r>
              <a:rPr lang="en-US" altLang="zh-TW" sz="2800" dirty="0">
                <a:solidFill>
                  <a:srgbClr val="FF0000"/>
                </a:solidFill>
              </a:rPr>
              <a:t>2007</a:t>
            </a:r>
            <a:r>
              <a:rPr lang="en-US" altLang="zh-TW" sz="2800" dirty="0"/>
              <a:t>, which </a:t>
            </a:r>
            <a:r>
              <a:rPr lang="en-US" altLang="zh-TW" sz="2800" dirty="0">
                <a:solidFill>
                  <a:srgbClr val="FF0000"/>
                </a:solidFill>
              </a:rPr>
              <a:t>Swiss Re </a:t>
            </a:r>
            <a:r>
              <a:rPr lang="en-US" altLang="zh-TW" sz="2800" dirty="0"/>
              <a:t>agreed to assume the longevity risk of ₤1.7 billion pension annuity contracts written by </a:t>
            </a:r>
            <a:r>
              <a:rPr lang="en-US" altLang="zh-TW" sz="2800" dirty="0">
                <a:solidFill>
                  <a:srgbClr val="FF0000"/>
                </a:solidFill>
              </a:rPr>
              <a:t>Friends’ Provident </a:t>
            </a:r>
            <a:r>
              <a:rPr lang="en-US" altLang="zh-TW" sz="2800" dirty="0"/>
              <a:t>(a UK life insurer), in exchange for an predetermined premium. </a:t>
            </a:r>
          </a:p>
          <a:p>
            <a:pPr>
              <a:buFont typeface="Wingdings" panose="05000000000000000000" pitchFamily="2" charset="2"/>
              <a:buChar char="§"/>
            </a:pPr>
            <a:endParaRPr lang="en-US" sz="2800" dirty="0"/>
          </a:p>
        </p:txBody>
      </p:sp>
      <p:sp>
        <p:nvSpPr>
          <p:cNvPr id="4" name="投影片編號版面配置區 3"/>
          <p:cNvSpPr>
            <a:spLocks noGrp="1"/>
          </p:cNvSpPr>
          <p:nvPr>
            <p:ph type="sldNum" sz="quarter" idx="12"/>
          </p:nvPr>
        </p:nvSpPr>
        <p:spPr/>
        <p:txBody>
          <a:bodyPr/>
          <a:lstStyle/>
          <a:p>
            <a:fld id="{283484B3-BA7B-49D9-B035-B5CFEB1AF915}" type="slidenum">
              <a:rPr lang="zh-TW" altLang="en-US" smtClean="0"/>
              <a:t>9</a:t>
            </a:fld>
            <a:endParaRPr lang="zh-TW" altLang="en-US"/>
          </a:p>
        </p:txBody>
      </p:sp>
    </p:spTree>
    <p:extLst>
      <p:ext uri="{BB962C8B-B14F-4D97-AF65-F5344CB8AC3E}">
        <p14:creationId xmlns:p14="http://schemas.microsoft.com/office/powerpoint/2010/main" val="490965921"/>
      </p:ext>
    </p:extLst>
  </p:cSld>
  <p:clrMapOvr>
    <a:masterClrMapping/>
  </p:clrMapOvr>
</p:sld>
</file>

<file path=ppt/theme/theme1.xml><?xml version="1.0" encoding="utf-8"?>
<a:theme xmlns:a="http://schemas.openxmlformats.org/drawingml/2006/main" name="回顧">
  <a:themeElements>
    <a:clrScheme name="回顧">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顧">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顧">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2554</TotalTime>
  <Words>3466</Words>
  <Application>Microsoft Office PowerPoint</Application>
  <PresentationFormat>如螢幕大小 (4:3)</PresentationFormat>
  <Paragraphs>475</Paragraphs>
  <Slides>63</Slides>
  <Notes>22</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63</vt:i4>
      </vt:variant>
    </vt:vector>
  </HeadingPairs>
  <TitlesOfParts>
    <vt:vector size="73" baseType="lpstr">
      <vt:lpstr>新細明體</vt:lpstr>
      <vt:lpstr>標楷體</vt:lpstr>
      <vt:lpstr>Arial</vt:lpstr>
      <vt:lpstr>Calibri</vt:lpstr>
      <vt:lpstr>Calibri Light</vt:lpstr>
      <vt:lpstr>Cambria</vt:lpstr>
      <vt:lpstr>Cambria Math</vt:lpstr>
      <vt:lpstr>Times New Roman</vt:lpstr>
      <vt:lpstr>Wingdings</vt:lpstr>
      <vt:lpstr>回顧</vt:lpstr>
      <vt:lpstr>Hedging and Valuation of Longevity Swap with Counterparty Risk</vt:lpstr>
      <vt:lpstr>What is longevity risk?</vt:lpstr>
      <vt:lpstr>A Case of  longevity risk?</vt:lpstr>
      <vt:lpstr>Hedging Longevity Risk</vt:lpstr>
      <vt:lpstr>Solution 1 –Reinsurance</vt:lpstr>
      <vt:lpstr>Solution 2 –Longevity Bond</vt:lpstr>
      <vt:lpstr>Solution 3 –Longevity Swap</vt:lpstr>
      <vt:lpstr>Solution 3 –Longevity Swap</vt:lpstr>
      <vt:lpstr>The First Longevity Swap</vt:lpstr>
      <vt:lpstr>Capital Market Longevity Swap</vt:lpstr>
      <vt:lpstr>Another Longevity Swap</vt:lpstr>
      <vt:lpstr>Longevity Swaps</vt:lpstr>
      <vt:lpstr>Some Recent Longevity Swaps</vt:lpstr>
      <vt:lpstr>Literature Review</vt:lpstr>
      <vt:lpstr>Literature Review</vt:lpstr>
      <vt:lpstr>Longevity Swap Valuation</vt:lpstr>
      <vt:lpstr>Lee-Carter Mortality Model</vt:lpstr>
      <vt:lpstr>Dynamics of Asset Value</vt:lpstr>
      <vt:lpstr>Interest Rate Process</vt:lpstr>
      <vt:lpstr>Stochastic Asset Process</vt:lpstr>
      <vt:lpstr>Dynamics of Liabilities</vt:lpstr>
      <vt:lpstr>Dynamics of Liabilities</vt:lpstr>
      <vt:lpstr>Dynamics of Liabilities</vt:lpstr>
      <vt:lpstr>Termination of Longevity Swap</vt:lpstr>
      <vt:lpstr>Payoffs of Longevity Swap</vt:lpstr>
      <vt:lpstr>Spread/Price of Longevity Swap</vt:lpstr>
      <vt:lpstr>Numerical Analysis</vt:lpstr>
      <vt:lpstr>PowerPoint 簡報</vt:lpstr>
      <vt:lpstr>PowerPoint 簡報</vt:lpstr>
      <vt:lpstr>PowerPoint 簡報</vt:lpstr>
      <vt:lpstr>PowerPoint 簡報</vt:lpstr>
      <vt:lpstr>Numerical Analysis Result 1</vt:lpstr>
      <vt:lpstr>PowerPoint 簡報</vt:lpstr>
      <vt:lpstr>PowerPoint 簡報</vt:lpstr>
      <vt:lpstr>Numerical Analysis Result 2</vt:lpstr>
      <vt:lpstr>PowerPoint 簡報</vt:lpstr>
      <vt:lpstr>Numerical Analysis Result 3</vt:lpstr>
      <vt:lpstr>Summary</vt:lpstr>
      <vt:lpstr>PowerPoint 簡報</vt:lpstr>
      <vt:lpstr>Numerical Analysis Result 3</vt:lpstr>
      <vt:lpstr>PowerPoint 簡報</vt:lpstr>
      <vt:lpstr>Numerical Analysis Result</vt:lpstr>
      <vt:lpstr>Numerical Analysis Result</vt:lpstr>
      <vt:lpstr>PowerPoint 簡報</vt:lpstr>
      <vt:lpstr>PowerPoint 簡報</vt:lpstr>
      <vt:lpstr>PowerPoint 簡報</vt:lpstr>
      <vt:lpstr>PowerPoint 簡報</vt:lpstr>
      <vt:lpstr>PowerPoint 簡報</vt:lpstr>
      <vt:lpstr>PowerPoint 簡報</vt:lpstr>
      <vt:lpstr>PowerPoint 簡報</vt:lpstr>
      <vt:lpstr>Outline</vt:lpstr>
      <vt:lpstr>Solution 1 –Longevity Bond</vt:lpstr>
      <vt:lpstr>Solution 2 –Reinsurance</vt:lpstr>
      <vt:lpstr>Interest Rate Swap Valuation</vt:lpstr>
      <vt:lpstr>PowerPoint 簡報</vt:lpstr>
      <vt:lpstr>PowerPoint 簡報</vt:lpstr>
      <vt:lpstr>PowerPoint 簡報</vt:lpstr>
      <vt:lpstr>Reduction of Default Rate with Longevity Swap Hedging</vt:lpstr>
      <vt:lpstr>Numerical Analysis Result</vt:lpstr>
      <vt:lpstr>Numerical Analysis Result</vt:lpstr>
      <vt:lpstr>Numerical Analysis Result</vt:lpstr>
      <vt:lpstr>Numerical Analysis Result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JP Lee</dc:creator>
  <cp:lastModifiedBy>MTYU</cp:lastModifiedBy>
  <cp:revision>236</cp:revision>
  <cp:lastPrinted>2017-03-03T04:31:06Z</cp:lastPrinted>
  <dcterms:created xsi:type="dcterms:W3CDTF">2017-03-02T12:56:15Z</dcterms:created>
  <dcterms:modified xsi:type="dcterms:W3CDTF">2025-08-29T03:13:41Z</dcterms:modified>
</cp:coreProperties>
</file>