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4179" r:id="rId2"/>
  </p:sldMasterIdLst>
  <p:notesMasterIdLst>
    <p:notesMasterId r:id="rId39"/>
  </p:notesMasterIdLst>
  <p:sldIdLst>
    <p:sldId id="256" r:id="rId3"/>
    <p:sldId id="257" r:id="rId4"/>
    <p:sldId id="264" r:id="rId5"/>
    <p:sldId id="274" r:id="rId6"/>
    <p:sldId id="275" r:id="rId7"/>
    <p:sldId id="286" r:id="rId8"/>
    <p:sldId id="295" r:id="rId9"/>
    <p:sldId id="276" r:id="rId10"/>
    <p:sldId id="277" r:id="rId11"/>
    <p:sldId id="282" r:id="rId12"/>
    <p:sldId id="278" r:id="rId13"/>
    <p:sldId id="266" r:id="rId14"/>
    <p:sldId id="267" r:id="rId15"/>
    <p:sldId id="279" r:id="rId16"/>
    <p:sldId id="280" r:id="rId17"/>
    <p:sldId id="281" r:id="rId18"/>
    <p:sldId id="268" r:id="rId19"/>
    <p:sldId id="269" r:id="rId20"/>
    <p:sldId id="283" r:id="rId21"/>
    <p:sldId id="284" r:id="rId22"/>
    <p:sldId id="271" r:id="rId23"/>
    <p:sldId id="272" r:id="rId24"/>
    <p:sldId id="265" r:id="rId25"/>
    <p:sldId id="285" r:id="rId26"/>
    <p:sldId id="287" r:id="rId27"/>
    <p:sldId id="291" r:id="rId28"/>
    <p:sldId id="290" r:id="rId29"/>
    <p:sldId id="292" r:id="rId30"/>
    <p:sldId id="293" r:id="rId31"/>
    <p:sldId id="294" r:id="rId32"/>
    <p:sldId id="262" r:id="rId33"/>
    <p:sldId id="258" r:id="rId34"/>
    <p:sldId id="259" r:id="rId35"/>
    <p:sldId id="260" r:id="rId36"/>
    <p:sldId id="261" r:id="rId37"/>
    <p:sldId id="263" r:id="rId38"/>
  </p:sldIdLst>
  <p:sldSz cx="9906000" cy="6858000" type="A4"/>
  <p:notesSz cx="7023100" cy="9309100"/>
  <p:defaultTextStyle>
    <a:defPPr>
      <a:defRPr lang="en-US"/>
    </a:defPPr>
    <a:lvl1pPr algn="l" defTabSz="477571" rtl="0" fontAlgn="base">
      <a:spcBef>
        <a:spcPct val="0"/>
      </a:spcBef>
      <a:spcAft>
        <a:spcPct val="0"/>
      </a:spcAft>
      <a:defRPr sz="1880" kern="1200">
        <a:solidFill>
          <a:schemeClr val="tx1"/>
        </a:solidFill>
        <a:latin typeface="Arial" charset="0"/>
        <a:ea typeface="ＭＳ Ｐゴシック" pitchFamily="34" charset="-128"/>
        <a:cs typeface="+mn-cs"/>
      </a:defRPr>
    </a:lvl1pPr>
    <a:lvl2pPr marL="477571" indent="-47757" algn="l" defTabSz="477571" rtl="0" fontAlgn="base">
      <a:spcBef>
        <a:spcPct val="0"/>
      </a:spcBef>
      <a:spcAft>
        <a:spcPct val="0"/>
      </a:spcAft>
      <a:defRPr sz="1880" kern="1200">
        <a:solidFill>
          <a:schemeClr val="tx1"/>
        </a:solidFill>
        <a:latin typeface="Arial" charset="0"/>
        <a:ea typeface="ＭＳ Ｐゴシック" pitchFamily="34" charset="-128"/>
        <a:cs typeface="+mn-cs"/>
      </a:defRPr>
    </a:lvl2pPr>
    <a:lvl3pPr marL="956634" indent="-97007" algn="l" defTabSz="477571" rtl="0" fontAlgn="base">
      <a:spcBef>
        <a:spcPct val="0"/>
      </a:spcBef>
      <a:spcAft>
        <a:spcPct val="0"/>
      </a:spcAft>
      <a:defRPr sz="1880" kern="1200">
        <a:solidFill>
          <a:schemeClr val="tx1"/>
        </a:solidFill>
        <a:latin typeface="Arial" charset="0"/>
        <a:ea typeface="ＭＳ Ｐゴシック" pitchFamily="34" charset="-128"/>
        <a:cs typeface="+mn-cs"/>
      </a:defRPr>
    </a:lvl3pPr>
    <a:lvl4pPr marL="1435697" indent="-146256" algn="l" defTabSz="477571" rtl="0" fontAlgn="base">
      <a:spcBef>
        <a:spcPct val="0"/>
      </a:spcBef>
      <a:spcAft>
        <a:spcPct val="0"/>
      </a:spcAft>
      <a:defRPr sz="1880" kern="1200">
        <a:solidFill>
          <a:schemeClr val="tx1"/>
        </a:solidFill>
        <a:latin typeface="Arial" charset="0"/>
        <a:ea typeface="ＭＳ Ｐゴシック" pitchFamily="34" charset="-128"/>
        <a:cs typeface="+mn-cs"/>
      </a:defRPr>
    </a:lvl4pPr>
    <a:lvl5pPr marL="1914761" indent="-195506" algn="l" defTabSz="477571" rtl="0" fontAlgn="base">
      <a:spcBef>
        <a:spcPct val="0"/>
      </a:spcBef>
      <a:spcAft>
        <a:spcPct val="0"/>
      </a:spcAft>
      <a:defRPr sz="1880" kern="1200">
        <a:solidFill>
          <a:schemeClr val="tx1"/>
        </a:solidFill>
        <a:latin typeface="Arial" charset="0"/>
        <a:ea typeface="ＭＳ Ｐゴシック" pitchFamily="34" charset="-128"/>
        <a:cs typeface="+mn-cs"/>
      </a:defRPr>
    </a:lvl5pPr>
    <a:lvl6pPr marL="2149069" algn="l" defTabSz="859627" rtl="0" eaLnBrk="1" latinLnBrk="0" hangingPunct="1">
      <a:defRPr sz="1880" kern="1200">
        <a:solidFill>
          <a:schemeClr val="tx1"/>
        </a:solidFill>
        <a:latin typeface="Arial" charset="0"/>
        <a:ea typeface="ＭＳ Ｐゴシック" pitchFamily="34" charset="-128"/>
        <a:cs typeface="+mn-cs"/>
      </a:defRPr>
    </a:lvl6pPr>
    <a:lvl7pPr marL="2578882" algn="l" defTabSz="859627" rtl="0" eaLnBrk="1" latinLnBrk="0" hangingPunct="1">
      <a:defRPr sz="1880" kern="1200">
        <a:solidFill>
          <a:schemeClr val="tx1"/>
        </a:solidFill>
        <a:latin typeface="Arial" charset="0"/>
        <a:ea typeface="ＭＳ Ｐゴシック" pitchFamily="34" charset="-128"/>
        <a:cs typeface="+mn-cs"/>
      </a:defRPr>
    </a:lvl7pPr>
    <a:lvl8pPr marL="3008696" algn="l" defTabSz="859627" rtl="0" eaLnBrk="1" latinLnBrk="0" hangingPunct="1">
      <a:defRPr sz="1880" kern="1200">
        <a:solidFill>
          <a:schemeClr val="tx1"/>
        </a:solidFill>
        <a:latin typeface="Arial" charset="0"/>
        <a:ea typeface="ＭＳ Ｐゴシック" pitchFamily="34" charset="-128"/>
        <a:cs typeface="+mn-cs"/>
      </a:defRPr>
    </a:lvl8pPr>
    <a:lvl9pPr marL="3438510" algn="l" defTabSz="859627" rtl="0" eaLnBrk="1" latinLnBrk="0" hangingPunct="1">
      <a:defRPr sz="188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B5A0"/>
    <a:srgbClr val="D5DBD7"/>
    <a:srgbClr val="EAED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90651C3A-4460-11DB-9652-00E08161165F}" styleName="Willkie Standard">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napToObjects="1" showGuides="1">
      <p:cViewPr varScale="1">
        <p:scale>
          <a:sx n="86" d="100"/>
          <a:sy n="86" d="100"/>
        </p:scale>
        <p:origin x="566" y="58"/>
      </p:cViewPr>
      <p:guideLst>
        <p:guide orient="horz" pos="2160"/>
        <p:guide pos="3120"/>
      </p:guideLst>
    </p:cSldViewPr>
  </p:slideViewPr>
  <p:notesTextViewPr>
    <p:cViewPr>
      <p:scale>
        <a:sx n="100" d="100"/>
        <a:sy n="100" d="100"/>
      </p:scale>
      <p:origin x="0" y="0"/>
    </p:cViewPr>
  </p:notesTextViewPr>
  <p:notesViewPr>
    <p:cSldViewPr snapToGrid="0" snapToObjects="1" showGuides="1">
      <p:cViewPr varScale="1">
        <p:scale>
          <a:sx n="83" d="100"/>
          <a:sy n="83" d="100"/>
        </p:scale>
        <p:origin x="378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ea typeface="ＭＳ Ｐゴシック" charset="-128"/>
                <a:cs typeface="+mn-cs"/>
              </a:defRPr>
            </a:lvl1pPr>
          </a:lstStyle>
          <a:p>
            <a:pPr>
              <a:defRPr/>
            </a:pPr>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wrap="square" lIns="93324" tIns="46662" rIns="93324" bIns="46662" numCol="1" anchor="t" anchorCtr="0" compatLnSpc="1">
            <a:prstTxWarp prst="textNoShape">
              <a:avLst/>
            </a:prstTxWarp>
          </a:bodyPr>
          <a:lstStyle>
            <a:lvl1pPr algn="r">
              <a:defRPr sz="1200">
                <a:ea typeface="ＭＳ Ｐゴシック" charset="-128"/>
              </a:defRPr>
            </a:lvl1pPr>
          </a:lstStyle>
          <a:p>
            <a:pPr>
              <a:defRPr/>
            </a:pPr>
            <a:fld id="{F8A7E26F-5ABF-4E6D-BDE4-0C2C903885D3}" type="datetime1">
              <a:rPr lang="en-US"/>
              <a:pPr>
                <a:defRPr/>
              </a:pPr>
              <a:t>9/25/2018</a:t>
            </a:fld>
            <a:endParaRPr lang="en-US" dirty="0"/>
          </a:p>
        </p:txBody>
      </p:sp>
      <p:sp>
        <p:nvSpPr>
          <p:cNvPr id="4" name="Slide Image Placeholder 3"/>
          <p:cNvSpPr>
            <a:spLocks noGrp="1" noRot="1" noChangeAspect="1"/>
          </p:cNvSpPr>
          <p:nvPr>
            <p:ph type="sldImg" idx="2"/>
          </p:nvPr>
        </p:nvSpPr>
        <p:spPr>
          <a:xfrm>
            <a:off x="990600" y="698500"/>
            <a:ext cx="5041900" cy="3490913"/>
          </a:xfrm>
          <a:prstGeom prst="rect">
            <a:avLst/>
          </a:prstGeom>
          <a:noFill/>
          <a:ln w="12700">
            <a:solidFill>
              <a:prstClr val="black"/>
            </a:solidFill>
          </a:ln>
        </p:spPr>
        <p:txBody>
          <a:bodyPr vert="horz" lIns="93324" tIns="46662" rIns="93324" bIns="46662" rtlCol="0" anchor="ctr"/>
          <a:lstStyle/>
          <a:p>
            <a:pPr lvl="0"/>
            <a:endParaRPr lang="en-US" noProof="0" dirty="0" smtClean="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ea typeface="ＭＳ Ｐゴシック" charset="-128"/>
                <a:cs typeface="+mn-cs"/>
              </a:defRPr>
            </a:lvl1pPr>
          </a:lstStyle>
          <a:p>
            <a:pPr>
              <a:defRPr/>
            </a:pPr>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wrap="square" lIns="93324" tIns="46662" rIns="93324" bIns="46662" numCol="1" anchor="b" anchorCtr="0" compatLnSpc="1">
            <a:prstTxWarp prst="textNoShape">
              <a:avLst/>
            </a:prstTxWarp>
          </a:bodyPr>
          <a:lstStyle>
            <a:lvl1pPr algn="r">
              <a:defRPr sz="1200">
                <a:ea typeface="ＭＳ Ｐゴシック" charset="-128"/>
              </a:defRPr>
            </a:lvl1pPr>
          </a:lstStyle>
          <a:p>
            <a:pPr>
              <a:defRPr/>
            </a:pPr>
            <a:fld id="{5FBA6A93-B23E-4810-9D03-9E88D7752FB9}" type="slidenum">
              <a:rPr lang="en-US"/>
              <a:pPr>
                <a:defRPr/>
              </a:pPr>
              <a:t>‹#›</a:t>
            </a:fld>
            <a:endParaRPr lang="en-US" dirty="0"/>
          </a:p>
        </p:txBody>
      </p:sp>
    </p:spTree>
    <p:extLst>
      <p:ext uri="{BB962C8B-B14F-4D97-AF65-F5344CB8AC3E}">
        <p14:creationId xmlns:p14="http://schemas.microsoft.com/office/powerpoint/2010/main" val="22707556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28" kern="1200">
        <a:solidFill>
          <a:schemeClr val="tx1"/>
        </a:solidFill>
        <a:latin typeface="+mn-lt"/>
        <a:ea typeface="ＭＳ Ｐゴシック" charset="-128"/>
        <a:cs typeface="ＭＳ Ｐゴシック" charset="-128"/>
      </a:defRPr>
    </a:lvl1pPr>
    <a:lvl2pPr marL="429814" algn="l" rtl="0" eaLnBrk="0" fontAlgn="base" hangingPunct="0">
      <a:spcBef>
        <a:spcPct val="30000"/>
      </a:spcBef>
      <a:spcAft>
        <a:spcPct val="0"/>
      </a:spcAft>
      <a:defRPr sz="1128" kern="1200">
        <a:solidFill>
          <a:schemeClr val="tx1"/>
        </a:solidFill>
        <a:latin typeface="+mn-lt"/>
        <a:ea typeface="ＭＳ Ｐゴシック" charset="-128"/>
        <a:cs typeface="+mn-cs"/>
      </a:defRPr>
    </a:lvl2pPr>
    <a:lvl3pPr marL="859627" algn="l" rtl="0" eaLnBrk="0" fontAlgn="base" hangingPunct="0">
      <a:spcBef>
        <a:spcPct val="30000"/>
      </a:spcBef>
      <a:spcAft>
        <a:spcPct val="0"/>
      </a:spcAft>
      <a:defRPr sz="1128" kern="1200">
        <a:solidFill>
          <a:schemeClr val="tx1"/>
        </a:solidFill>
        <a:latin typeface="+mn-lt"/>
        <a:ea typeface="ＭＳ Ｐゴシック" charset="-128"/>
        <a:cs typeface="+mn-cs"/>
      </a:defRPr>
    </a:lvl3pPr>
    <a:lvl4pPr marL="1289441" algn="l" rtl="0" eaLnBrk="0" fontAlgn="base" hangingPunct="0">
      <a:spcBef>
        <a:spcPct val="30000"/>
      </a:spcBef>
      <a:spcAft>
        <a:spcPct val="0"/>
      </a:spcAft>
      <a:defRPr sz="1128" kern="1200">
        <a:solidFill>
          <a:schemeClr val="tx1"/>
        </a:solidFill>
        <a:latin typeface="+mn-lt"/>
        <a:ea typeface="ＭＳ Ｐゴシック" charset="-128"/>
        <a:cs typeface="+mn-cs"/>
      </a:defRPr>
    </a:lvl4pPr>
    <a:lvl5pPr marL="1719255" algn="l" rtl="0" eaLnBrk="0" fontAlgn="base" hangingPunct="0">
      <a:spcBef>
        <a:spcPct val="30000"/>
      </a:spcBef>
      <a:spcAft>
        <a:spcPct val="0"/>
      </a:spcAft>
      <a:defRPr sz="1128" kern="1200">
        <a:solidFill>
          <a:schemeClr val="tx1"/>
        </a:solidFill>
        <a:latin typeface="+mn-lt"/>
        <a:ea typeface="ＭＳ Ｐゴシック" charset="-128"/>
        <a:cs typeface="+mn-cs"/>
      </a:defRPr>
    </a:lvl5pPr>
    <a:lvl6pPr marL="2149069" algn="l" defTabSz="859627" rtl="0" eaLnBrk="1" latinLnBrk="0" hangingPunct="1">
      <a:defRPr sz="1128" kern="1200">
        <a:solidFill>
          <a:schemeClr val="tx1"/>
        </a:solidFill>
        <a:latin typeface="+mn-lt"/>
        <a:ea typeface="+mn-ea"/>
        <a:cs typeface="+mn-cs"/>
      </a:defRPr>
    </a:lvl6pPr>
    <a:lvl7pPr marL="2578882" algn="l" defTabSz="859627" rtl="0" eaLnBrk="1" latinLnBrk="0" hangingPunct="1">
      <a:defRPr sz="1128" kern="1200">
        <a:solidFill>
          <a:schemeClr val="tx1"/>
        </a:solidFill>
        <a:latin typeface="+mn-lt"/>
        <a:ea typeface="+mn-ea"/>
        <a:cs typeface="+mn-cs"/>
      </a:defRPr>
    </a:lvl7pPr>
    <a:lvl8pPr marL="3008696" algn="l" defTabSz="859627" rtl="0" eaLnBrk="1" latinLnBrk="0" hangingPunct="1">
      <a:defRPr sz="1128" kern="1200">
        <a:solidFill>
          <a:schemeClr val="tx1"/>
        </a:solidFill>
        <a:latin typeface="+mn-lt"/>
        <a:ea typeface="+mn-ea"/>
        <a:cs typeface="+mn-cs"/>
      </a:defRPr>
    </a:lvl8pPr>
    <a:lvl9pPr marL="3438510" algn="l" defTabSz="859627" rtl="0" eaLnBrk="1" latinLnBrk="0" hangingPunct="1">
      <a:defRPr sz="11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10" descr="WFG_eggplant_offices_dots_ppt header_Citrix"/>
          <p:cNvPicPr>
            <a:picLocks noChangeAspect="1" noChangeArrowheads="1"/>
          </p:cNvPicPr>
          <p:nvPr/>
        </p:nvPicPr>
        <p:blipFill>
          <a:blip r:embed="rId2"/>
          <a:stretch>
            <a:fillRect/>
          </a:stretch>
        </p:blipFill>
        <p:spPr bwMode="auto">
          <a:xfrm>
            <a:off x="541379" y="264727"/>
            <a:ext cx="8798329" cy="1183341"/>
          </a:xfrm>
          <a:prstGeom prst="rect">
            <a:avLst/>
          </a:prstGeom>
          <a:noFill/>
          <a:ln w="9525">
            <a:noFill/>
            <a:miter lim="800000"/>
            <a:headEnd/>
            <a:tailEnd/>
          </a:ln>
        </p:spPr>
      </p:pic>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2" name="Title 1"/>
          <p:cNvSpPr>
            <a:spLocks noGrp="1"/>
          </p:cNvSpPr>
          <p:nvPr>
            <p:ph type="ctrTitle"/>
          </p:nvPr>
        </p:nvSpPr>
        <p:spPr>
          <a:xfrm>
            <a:off x="810491" y="2518538"/>
            <a:ext cx="8420100" cy="877322"/>
          </a:xfrm>
        </p:spPr>
        <p:txBody>
          <a:bodyPr>
            <a:normAutofit/>
          </a:bodyPr>
          <a:lstStyle>
            <a:lvl1pPr algn="l" defTabSz="449505" rtl="0" eaLnBrk="1" latinLnBrk="0" hangingPunct="1">
              <a:spcBef>
                <a:spcPct val="0"/>
              </a:spcBef>
              <a:buNone/>
              <a:defRPr lang="en-US" sz="2471" b="0" i="0" kern="1200" dirty="0" smtClean="0">
                <a:solidFill>
                  <a:srgbClr val="FFFFFF"/>
                </a:solidFill>
                <a:latin typeface="Arial"/>
                <a:ea typeface="+mj-ea"/>
                <a:cs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810490" y="3336285"/>
            <a:ext cx="8599897" cy="943367"/>
          </a:xfrm>
        </p:spPr>
        <p:txBody>
          <a:bodyPr>
            <a:normAutofit/>
          </a:bodyPr>
          <a:lstStyle>
            <a:lvl1pPr marL="0" indent="0" algn="l">
              <a:buNone/>
              <a:defRPr sz="1588" b="0" i="0">
                <a:solidFill>
                  <a:srgbClr val="FFFFFF"/>
                </a:solidFill>
                <a:latin typeface="Arial"/>
                <a:cs typeface="Aria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smtClean="0"/>
              <a:t>Click to edit Master subtitle style</a:t>
            </a:r>
            <a:endParaRPr lang="en-US" dirty="0"/>
          </a:p>
        </p:txBody>
      </p:sp>
      <p:sp>
        <p:nvSpPr>
          <p:cNvPr id="7" name="Rectangle 6"/>
          <p:cNvSpPr>
            <a:spLocks noChangeArrowheads="1"/>
          </p:cNvSpPr>
          <p:nvPr userDrawn="1"/>
        </p:nvSpPr>
        <p:spPr bwMode="auto">
          <a:xfrm>
            <a:off x="637887" y="6558243"/>
            <a:ext cx="8630227" cy="201706"/>
          </a:xfrm>
          <a:prstGeom prst="rect">
            <a:avLst/>
          </a:prstGeom>
          <a:noFill/>
          <a:ln w="9525">
            <a:noFill/>
            <a:miter lim="800000"/>
            <a:headEnd/>
            <a:tailEnd/>
          </a:ln>
        </p:spPr>
        <p:txBody>
          <a:bodyPr lIns="89896" tIns="44948" rIns="89896" bIns="44948"/>
          <a:lstStyle/>
          <a:p>
            <a:pPr defTabSz="899320">
              <a:defRPr/>
            </a:pPr>
            <a:r>
              <a:rPr lang="en-US" sz="618" dirty="0" smtClean="0">
                <a:solidFill>
                  <a:prstClr val="white">
                    <a:lumMod val="75000"/>
                  </a:prstClr>
                </a:solidFill>
                <a:cs typeface="Arial" charset="0"/>
              </a:rPr>
              <a:t>Copyright © 2018 by Willkie Farr &amp; Gallagher LLP.  All Rights Reserved.  These course materials may not be reproduced or disseminated in any form without the express permission of Willkie Farr &amp; Gallagher LLP. </a:t>
            </a:r>
            <a:endParaRPr lang="en-US" sz="618" dirty="0">
              <a:solidFill>
                <a:prstClr val="white">
                  <a:lumMod val="75000"/>
                </a:prstClr>
              </a:solidFill>
              <a:cs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19115" y="741403"/>
            <a:ext cx="5943600" cy="566738"/>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14" name="Table Placeholder 13"/>
          <p:cNvSpPr>
            <a:spLocks noGrp="1"/>
          </p:cNvSpPr>
          <p:nvPr>
            <p:ph type="tbl" sz="quarter" idx="13"/>
          </p:nvPr>
        </p:nvSpPr>
        <p:spPr>
          <a:xfrm>
            <a:off x="719115" y="1598978"/>
            <a:ext cx="8425515" cy="4386185"/>
          </a:xfrm>
        </p:spPr>
        <p:txBody>
          <a:bodyPr/>
          <a:lstStyle/>
          <a:p>
            <a:pPr lvl="0"/>
            <a:r>
              <a:rPr lang="en-US" noProof="0" dirty="0" smtClean="0"/>
              <a:t>Click icon to add table</a:t>
            </a:r>
            <a:endParaRPr lang="en-US" noProof="0" dirty="0"/>
          </a:p>
        </p:txBody>
      </p:sp>
      <p:sp>
        <p:nvSpPr>
          <p:cNvPr id="7" name="Date Placeholder 4"/>
          <p:cNvSpPr>
            <a:spLocks noGrp="1"/>
          </p:cNvSpPr>
          <p:nvPr>
            <p:ph type="dt" sz="half" idx="14"/>
          </p:nvPr>
        </p:nvSpPr>
        <p:spPr/>
        <p:txBody>
          <a:bodyPr/>
          <a:lstStyle>
            <a:lvl1pPr>
              <a:defRPr>
                <a:cs typeface="Arial" charset="0"/>
              </a:defRPr>
            </a:lvl1pPr>
          </a:lstStyle>
          <a:p>
            <a:pPr>
              <a:defRPr/>
            </a:pPr>
            <a:fld id="{E575DA1A-DCDE-4289-94CD-FE542B9BB5B1}" type="datetime1">
              <a:rPr lang="en-US"/>
              <a:pPr>
                <a:defRPr/>
              </a:pPr>
              <a:t>9/25/2018</a:t>
            </a:fld>
            <a:endParaRPr lang="en-US" dirty="0"/>
          </a:p>
        </p:txBody>
      </p:sp>
      <p:sp>
        <p:nvSpPr>
          <p:cNvPr id="8" name="Footer Placeholder 5"/>
          <p:cNvSpPr>
            <a:spLocks noGrp="1"/>
          </p:cNvSpPr>
          <p:nvPr>
            <p:ph type="ftr" sz="quarter" idx="15"/>
          </p:nvPr>
        </p:nvSpPr>
        <p:spPr/>
        <p:txBody>
          <a:bodyPr/>
          <a:lstStyle>
            <a:lvl1pPr>
              <a:defRPr sz="882" b="0" i="0">
                <a:latin typeface="Arial"/>
                <a:cs typeface="Arial"/>
              </a:defRPr>
            </a:lvl1pPr>
          </a:lstStyle>
          <a:p>
            <a:pPr>
              <a:defRPr/>
            </a:pPr>
            <a:endParaRPr lang="en-US" dirty="0"/>
          </a:p>
        </p:txBody>
      </p:sp>
      <p:sp>
        <p:nvSpPr>
          <p:cNvPr id="9" name="Slide Number Placeholder 6"/>
          <p:cNvSpPr>
            <a:spLocks noGrp="1"/>
          </p:cNvSpPr>
          <p:nvPr>
            <p:ph type="sldNum" sz="quarter" idx="16"/>
          </p:nvPr>
        </p:nvSpPr>
        <p:spPr/>
        <p:txBody>
          <a:bodyPr/>
          <a:lstStyle>
            <a:lvl1pPr>
              <a:defRPr sz="882">
                <a:latin typeface="Arial" charset="0"/>
                <a:cs typeface="Arial" charset="0"/>
              </a:defRPr>
            </a:lvl1pPr>
          </a:lstStyle>
          <a:p>
            <a:pPr>
              <a:defRPr/>
            </a:pPr>
            <a:fld id="{CD2E9F8C-6786-4351-9097-AB46917AC9A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6" name="Title 4"/>
          <p:cNvSpPr>
            <a:spLocks noGrp="1"/>
          </p:cNvSpPr>
          <p:nvPr>
            <p:ph type="ctrTitle"/>
          </p:nvPr>
        </p:nvSpPr>
        <p:spPr>
          <a:xfrm>
            <a:off x="809866" y="2518523"/>
            <a:ext cx="8420725" cy="876860"/>
          </a:xfrm>
        </p:spPr>
        <p:txBody>
          <a:bodyPr/>
          <a:lstStyle>
            <a:lvl1pPr>
              <a:defRPr baseline="0">
                <a:solidFill>
                  <a:schemeClr val="bg1"/>
                </a:solidFill>
              </a:defRPr>
            </a:lvl1pPr>
          </a:lstStyle>
          <a:p>
            <a:r>
              <a:rPr lang="en-US" smtClean="0"/>
              <a:t>Click to edit Master title style</a:t>
            </a:r>
            <a:endParaRPr dirty="0"/>
          </a:p>
        </p:txBody>
      </p:sp>
      <p:sp>
        <p:nvSpPr>
          <p:cNvPr id="7" name="Subtitle 5"/>
          <p:cNvSpPr>
            <a:spLocks noGrp="1"/>
          </p:cNvSpPr>
          <p:nvPr>
            <p:ph type="subTitle" idx="1"/>
          </p:nvPr>
        </p:nvSpPr>
        <p:spPr>
          <a:xfrm>
            <a:off x="809866" y="3048000"/>
            <a:ext cx="8600522" cy="942695"/>
          </a:xfrm>
        </p:spPr>
        <p:txBody>
          <a:bodyPr/>
          <a:lstStyle>
            <a:lvl1pPr>
              <a:defRPr baseline="0">
                <a:solidFill>
                  <a:schemeClr val="bg1"/>
                </a:solidFill>
              </a:defRPr>
            </a:lvl1pPr>
          </a:lstStyle>
          <a:p>
            <a:r>
              <a:rPr lang="en-US" smtClean="0"/>
              <a:t>Click to edit Master subtitle style</a:t>
            </a:r>
            <a:endParaRPr lang="en-US" dirty="0" smtClean="0"/>
          </a:p>
        </p:txBody>
      </p:sp>
      <p:pic>
        <p:nvPicPr>
          <p:cNvPr id="8" name="Picture 10" descr="WFG_eggplant_offices_dots_ppt header_Citrix"/>
          <p:cNvPicPr>
            <a:picLocks noChangeAspect="1" noChangeArrowheads="1"/>
          </p:cNvPicPr>
          <p:nvPr userDrawn="1"/>
        </p:nvPicPr>
        <p:blipFill>
          <a:blip r:embed="rId2"/>
          <a:stretch>
            <a:fillRect/>
          </a:stretch>
        </p:blipFill>
        <p:spPr bwMode="auto">
          <a:xfrm>
            <a:off x="541379" y="264727"/>
            <a:ext cx="8798329" cy="1183341"/>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E Title Slide">
    <p:spTree>
      <p:nvGrpSpPr>
        <p:cNvPr id="1" name=""/>
        <p:cNvGrpSpPr/>
        <p:nvPr/>
      </p:nvGrpSpPr>
      <p:grpSpPr>
        <a:xfrm>
          <a:off x="0" y="0"/>
          <a:ext cx="0" cy="0"/>
          <a:chOff x="0" y="0"/>
          <a:chExt cx="0" cy="0"/>
        </a:xfrm>
      </p:grpSpPr>
      <p:sp>
        <p:nvSpPr>
          <p:cNvPr id="5" name="Rectangle 6"/>
          <p:cNvSpPr>
            <a:spLocks noChangeArrowheads="1"/>
          </p:cNvSpPr>
          <p:nvPr/>
        </p:nvSpPr>
        <p:spPr bwMode="auto">
          <a:xfrm>
            <a:off x="637887" y="6558243"/>
            <a:ext cx="8630227" cy="201706"/>
          </a:xfrm>
          <a:prstGeom prst="rect">
            <a:avLst/>
          </a:prstGeom>
          <a:noFill/>
          <a:ln w="9525">
            <a:noFill/>
            <a:miter lim="800000"/>
            <a:headEnd/>
            <a:tailEnd/>
          </a:ln>
        </p:spPr>
        <p:txBody>
          <a:bodyPr lIns="89896" tIns="44948" rIns="89896" bIns="44948"/>
          <a:lstStyle/>
          <a:p>
            <a:pPr defTabSz="899320">
              <a:defRPr/>
            </a:pPr>
            <a:r>
              <a:rPr lang="en-US" sz="618" dirty="0" smtClean="0">
                <a:solidFill>
                  <a:prstClr val="white">
                    <a:lumMod val="75000"/>
                  </a:prstClr>
                </a:solidFill>
                <a:cs typeface="Arial" charset="0"/>
              </a:rPr>
              <a:t>Copyright © 2018 by Willkie Farr &amp; Gallagher LLP.  All Rights Reserved.  These course materials may not be reproduced or disseminated in any form without the express permission of Willkie Farr &amp; Gallagher LLP. </a:t>
            </a:r>
            <a:endParaRPr lang="en-US" sz="618" dirty="0">
              <a:solidFill>
                <a:prstClr val="white">
                  <a:lumMod val="75000"/>
                </a:prstClr>
              </a:solidFill>
              <a:cs typeface="Arial" charset="0"/>
            </a:endParaRPr>
          </a:p>
        </p:txBody>
      </p:sp>
      <p:pic>
        <p:nvPicPr>
          <p:cNvPr id="6" name="Picture 5" descr="WFG_CLE_Logo.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885" y="1571356"/>
            <a:ext cx="1721355" cy="770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2" name="Title 1"/>
          <p:cNvSpPr>
            <a:spLocks noGrp="1"/>
          </p:cNvSpPr>
          <p:nvPr>
            <p:ph type="ctrTitle"/>
          </p:nvPr>
        </p:nvSpPr>
        <p:spPr>
          <a:xfrm>
            <a:off x="810491" y="2518538"/>
            <a:ext cx="8420100" cy="877322"/>
          </a:xfrm>
        </p:spPr>
        <p:txBody>
          <a:bodyPr>
            <a:normAutofit/>
          </a:bodyPr>
          <a:lstStyle>
            <a:lvl1pPr algn="l" defTabSz="449505" rtl="0" eaLnBrk="1" latinLnBrk="0" hangingPunct="1">
              <a:spcBef>
                <a:spcPct val="0"/>
              </a:spcBef>
              <a:buNone/>
              <a:defRPr lang="en-US" sz="2471" b="0" i="0" kern="1200" dirty="0" smtClean="0">
                <a:solidFill>
                  <a:srgbClr val="FFFFFF"/>
                </a:solidFill>
                <a:latin typeface="Arial"/>
                <a:ea typeface="+mj-ea"/>
                <a:cs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810490" y="3336285"/>
            <a:ext cx="8599897" cy="943367"/>
          </a:xfrm>
        </p:spPr>
        <p:txBody>
          <a:bodyPr>
            <a:normAutofit/>
          </a:bodyPr>
          <a:lstStyle>
            <a:lvl1pPr marL="0" indent="0" algn="l">
              <a:buNone/>
              <a:defRPr sz="1588" b="0" i="0">
                <a:solidFill>
                  <a:srgbClr val="FFFFFF"/>
                </a:solidFill>
                <a:latin typeface="Arial"/>
                <a:cs typeface="Aria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10" descr="WFG_eggplant_offices_dots_ppt header_Citrix"/>
          <p:cNvPicPr>
            <a:picLocks noChangeAspect="1" noChangeArrowheads="1"/>
          </p:cNvPicPr>
          <p:nvPr/>
        </p:nvPicPr>
        <p:blipFill>
          <a:blip r:embed="rId2"/>
          <a:stretch>
            <a:fillRect/>
          </a:stretch>
        </p:blipFill>
        <p:spPr bwMode="auto">
          <a:xfrm>
            <a:off x="541379" y="264727"/>
            <a:ext cx="8798329" cy="1183341"/>
          </a:xfrm>
          <a:prstGeom prst="rect">
            <a:avLst/>
          </a:prstGeom>
          <a:noFill/>
          <a:ln w="9525">
            <a:noFill/>
            <a:miter lim="800000"/>
            <a:headEnd/>
            <a:tailEnd/>
          </a:ln>
        </p:spPr>
      </p:pic>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2" name="Title 1"/>
          <p:cNvSpPr>
            <a:spLocks noGrp="1"/>
          </p:cNvSpPr>
          <p:nvPr>
            <p:ph type="ctrTitle"/>
          </p:nvPr>
        </p:nvSpPr>
        <p:spPr>
          <a:xfrm>
            <a:off x="810491" y="2518538"/>
            <a:ext cx="8420100" cy="877322"/>
          </a:xfrm>
        </p:spPr>
        <p:txBody>
          <a:bodyPr>
            <a:normAutofit/>
          </a:bodyPr>
          <a:lstStyle>
            <a:lvl1pPr algn="l" defTabSz="449505" rtl="0" eaLnBrk="1" latinLnBrk="0" hangingPunct="1">
              <a:spcBef>
                <a:spcPct val="0"/>
              </a:spcBef>
              <a:buNone/>
              <a:defRPr lang="en-US" sz="2471" b="0" i="0" kern="1200" dirty="0" smtClean="0">
                <a:solidFill>
                  <a:srgbClr val="FFFFFF"/>
                </a:solidFill>
                <a:latin typeface="Arial"/>
                <a:ea typeface="+mj-ea"/>
                <a:cs typeface="Aria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810490" y="3336285"/>
            <a:ext cx="8599897" cy="943367"/>
          </a:xfrm>
        </p:spPr>
        <p:txBody>
          <a:bodyPr>
            <a:normAutofit/>
          </a:bodyPr>
          <a:lstStyle>
            <a:lvl1pPr marL="0" indent="0" algn="l">
              <a:buNone/>
              <a:defRPr sz="1588" b="0" i="0">
                <a:solidFill>
                  <a:srgbClr val="FFFFFF"/>
                </a:solidFill>
                <a:latin typeface="Arial"/>
                <a:cs typeface="Aria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smtClean="0"/>
              <a:t>Click to edit Master subtitle style</a:t>
            </a:r>
            <a:endParaRPr lang="en-US" dirty="0"/>
          </a:p>
        </p:txBody>
      </p:sp>
      <p:sp>
        <p:nvSpPr>
          <p:cNvPr id="7" name="Rectangle 6"/>
          <p:cNvSpPr>
            <a:spLocks noChangeArrowheads="1"/>
          </p:cNvSpPr>
          <p:nvPr userDrawn="1"/>
        </p:nvSpPr>
        <p:spPr bwMode="auto">
          <a:xfrm>
            <a:off x="637887" y="6558243"/>
            <a:ext cx="8630227" cy="201706"/>
          </a:xfrm>
          <a:prstGeom prst="rect">
            <a:avLst/>
          </a:prstGeom>
          <a:noFill/>
          <a:ln w="9525">
            <a:noFill/>
            <a:miter lim="800000"/>
            <a:headEnd/>
            <a:tailEnd/>
          </a:ln>
        </p:spPr>
        <p:txBody>
          <a:bodyPr lIns="89896" tIns="44948" rIns="89896" bIns="44948"/>
          <a:lstStyle/>
          <a:p>
            <a:pPr defTabSz="899320">
              <a:defRPr/>
            </a:pPr>
            <a:r>
              <a:rPr lang="en-US" sz="618" dirty="0" smtClean="0">
                <a:solidFill>
                  <a:prstClr val="white">
                    <a:lumMod val="75000"/>
                  </a:prstClr>
                </a:solidFill>
                <a:cs typeface="Arial" charset="0"/>
              </a:rPr>
              <a:t>Copyright © 2018 by Willkie Farr &amp; Gallagher LLP.  All Rights Reserved.  These course materials may not be reproduced or disseminated in any form without the express permission of Willkie Farr &amp; Gallagher LLP. </a:t>
            </a:r>
            <a:endParaRPr lang="en-US" sz="618" dirty="0">
              <a:solidFill>
                <a:prstClr val="white">
                  <a:lumMod val="75000"/>
                </a:prstClr>
              </a:solidFill>
              <a:cs typeface="Arial" charset="0"/>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60746" y="445770"/>
            <a:ext cx="4486398" cy="277063"/>
          </a:xfrm>
          <a:prstGeom prst="rect">
            <a:avLst/>
          </a:prstGeom>
        </p:spPr>
      </p:pic>
    </p:spTree>
    <p:extLst>
      <p:ext uri="{BB962C8B-B14F-4D97-AF65-F5344CB8AC3E}">
        <p14:creationId xmlns:p14="http://schemas.microsoft.com/office/powerpoint/2010/main" val="136315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14"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26694" y="737451"/>
            <a:ext cx="8915400" cy="963846"/>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cs typeface="Arial" charset="0"/>
              </a:defRPr>
            </a:lvl1pPr>
          </a:lstStyle>
          <a:p>
            <a:pPr>
              <a:defRPr/>
            </a:pPr>
            <a:fld id="{C6603DA8-D8FD-4A03-805C-B9FE69299FDD}" type="datetime1">
              <a:rPr lang="en-US"/>
              <a:pPr>
                <a:defRPr/>
              </a:pPr>
              <a:t>9/25/2018</a:t>
            </a:fld>
            <a:endParaRPr lang="en-US" dirty="0"/>
          </a:p>
        </p:txBody>
      </p:sp>
      <p:sp>
        <p:nvSpPr>
          <p:cNvPr id="8" name="Footer Placeholder 4"/>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sz="882">
                <a:latin typeface="Arial" charset="0"/>
                <a:cs typeface="Arial" charset="0"/>
              </a:defRPr>
            </a:lvl1pPr>
          </a:lstStyle>
          <a:p>
            <a:pPr>
              <a:defRPr/>
            </a:pPr>
            <a:fld id="{EDB7A17B-C5B4-4CE6-96B4-4DD6A91B314C}" type="slidenum">
              <a:rPr lang="en-US"/>
              <a:pPr>
                <a:defRPr/>
              </a:pPr>
              <a:t>‹#›</a:t>
            </a:fld>
            <a:endParaRPr lang="en-US" dirty="0"/>
          </a:p>
        </p:txBody>
      </p:sp>
    </p:spTree>
    <p:extLst>
      <p:ext uri="{BB962C8B-B14F-4D97-AF65-F5344CB8AC3E}">
        <p14:creationId xmlns:p14="http://schemas.microsoft.com/office/powerpoint/2010/main" val="591826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pic>
        <p:nvPicPr>
          <p:cNvPr id="5" name="Picture 14"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6"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3" name="Text Placeholder 2"/>
          <p:cNvSpPr>
            <a:spLocks noGrp="1"/>
          </p:cNvSpPr>
          <p:nvPr>
            <p:ph type="body" idx="1"/>
          </p:nvPr>
        </p:nvSpPr>
        <p:spPr>
          <a:xfrm>
            <a:off x="895357" y="2990960"/>
            <a:ext cx="8420100" cy="1179450"/>
          </a:xfrm>
        </p:spPr>
        <p:txBody>
          <a:bodyPr/>
          <a:lstStyle>
            <a:lvl1pPr marL="0" indent="0">
              <a:buNone/>
              <a:defRPr sz="2471" b="0" i="0">
                <a:solidFill>
                  <a:srgbClr val="FFFFFF"/>
                </a:solidFill>
                <a:latin typeface="Arial"/>
                <a:cs typeface="Aria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cs typeface="Arial" charset="0"/>
              </a:defRPr>
            </a:lvl1pPr>
          </a:lstStyle>
          <a:p>
            <a:pPr>
              <a:defRPr/>
            </a:pPr>
            <a:fld id="{BFA7A6E3-765F-4BCD-98B5-97EA3D6CD640}" type="datetime1">
              <a:rPr lang="en-US"/>
              <a:pPr>
                <a:defRPr/>
              </a:pPr>
              <a:t>9/25/2018</a:t>
            </a:fld>
            <a:endParaRPr lang="en-US" dirty="0"/>
          </a:p>
        </p:txBody>
      </p:sp>
      <p:sp>
        <p:nvSpPr>
          <p:cNvPr id="8" name="Footer Placeholder 4"/>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sz="882">
                <a:latin typeface="Arial" charset="0"/>
                <a:cs typeface="Arial" charset="0"/>
              </a:defRPr>
            </a:lvl1pPr>
          </a:lstStyle>
          <a:p>
            <a:pPr>
              <a:defRPr/>
            </a:pPr>
            <a:fld id="{F908A741-29D8-4FB8-B33F-CD37BFD59290}" type="slidenum">
              <a:rPr lang="en-US"/>
              <a:pPr>
                <a:defRPr/>
              </a:pPr>
              <a:t>‹#›</a:t>
            </a:fld>
            <a:endParaRPr lang="en-US" dirty="0"/>
          </a:p>
        </p:txBody>
      </p:sp>
    </p:spTree>
    <p:extLst>
      <p:ext uri="{BB962C8B-B14F-4D97-AF65-F5344CB8AC3E}">
        <p14:creationId xmlns:p14="http://schemas.microsoft.com/office/powerpoint/2010/main" val="46643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pic>
        <p:nvPicPr>
          <p:cNvPr id="7"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12" name="Title 1"/>
          <p:cNvSpPr>
            <a:spLocks noGrp="1"/>
          </p:cNvSpPr>
          <p:nvPr>
            <p:ph type="title"/>
          </p:nvPr>
        </p:nvSpPr>
        <p:spPr>
          <a:xfrm>
            <a:off x="724113" y="737451"/>
            <a:ext cx="8915400" cy="862750"/>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95300" y="1600201"/>
            <a:ext cx="4375150" cy="4525963"/>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vl6pPr>
              <a:defRPr sz="1765"/>
            </a:lvl6pPr>
            <a:lvl7pPr>
              <a:defRPr sz="1765"/>
            </a:lvl7pPr>
            <a:lvl8pPr>
              <a:defRPr sz="1765"/>
            </a:lvl8pPr>
            <a:lvl9pPr>
              <a:defRPr sz="176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35550" y="1600201"/>
            <a:ext cx="4375150" cy="4525963"/>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3750" indent="-198915">
              <a:buClr>
                <a:srgbClr val="A3B5A0"/>
              </a:buClr>
              <a:buSzPct val="80000"/>
              <a:buFont typeface="Wingdings" charset="2"/>
              <a:buChar char="§"/>
              <a:defRPr sz="1588" b="0" i="0">
                <a:latin typeface="Arial"/>
                <a:cs typeface="Arial"/>
              </a:defRPr>
            </a:lvl2pPr>
            <a:lvl3pPr marL="1014186" indent="-205920">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vl6pPr>
              <a:defRPr sz="1765"/>
            </a:lvl6pPr>
            <a:lvl7pPr>
              <a:defRPr sz="1765"/>
            </a:lvl7pPr>
            <a:lvl8pPr>
              <a:defRPr sz="1765"/>
            </a:lvl8pPr>
            <a:lvl9pPr>
              <a:defRPr sz="176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0"/>
          </p:nvPr>
        </p:nvSpPr>
        <p:spPr/>
        <p:txBody>
          <a:bodyPr/>
          <a:lstStyle>
            <a:lvl1pPr>
              <a:defRPr>
                <a:cs typeface="Arial" charset="0"/>
              </a:defRPr>
            </a:lvl1pPr>
          </a:lstStyle>
          <a:p>
            <a:pPr>
              <a:defRPr/>
            </a:pPr>
            <a:fld id="{37C339B7-A36E-44F9-918F-044015F93789}"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74A8DB72-7C1C-46D4-ACE9-EE14282461D4}" type="slidenum">
              <a:rPr lang="en-US"/>
              <a:pPr>
                <a:defRPr/>
              </a:pPr>
              <a:t>‹#›</a:t>
            </a:fld>
            <a:endParaRPr lang="en-US" dirty="0"/>
          </a:p>
        </p:txBody>
      </p:sp>
    </p:spTree>
    <p:extLst>
      <p:ext uri="{BB962C8B-B14F-4D97-AF65-F5344CB8AC3E}">
        <p14:creationId xmlns:p14="http://schemas.microsoft.com/office/powerpoint/2010/main" val="248048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8" name="Rectangle 7"/>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sp>
        <p:nvSpPr>
          <p:cNvPr id="9" name="TextBox 8"/>
          <p:cNvSpPr txBox="1"/>
          <p:nvPr/>
        </p:nvSpPr>
        <p:spPr>
          <a:xfrm>
            <a:off x="168853" y="1937218"/>
            <a:ext cx="184731" cy="347659"/>
          </a:xfrm>
          <a:prstGeom prst="rect">
            <a:avLst/>
          </a:prstGeom>
          <a:noFill/>
        </p:spPr>
        <p:txBody>
          <a:bodyPr wrap="none">
            <a:spAutoFit/>
          </a:bodyPr>
          <a:lstStyle/>
          <a:p>
            <a:pPr defTabSz="449505" fontAlgn="auto">
              <a:spcBef>
                <a:spcPts val="0"/>
              </a:spcBef>
              <a:spcAft>
                <a:spcPts val="0"/>
              </a:spcAft>
              <a:defRPr/>
            </a:pPr>
            <a:endParaRPr lang="en-US" sz="1659" dirty="0">
              <a:latin typeface="+mn-lt"/>
              <a:ea typeface="+mn-ea"/>
            </a:endParaRPr>
          </a:p>
        </p:txBody>
      </p:sp>
      <p:pic>
        <p:nvPicPr>
          <p:cNvPr id="10" name="Picture 9"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3" name="Text Placeholder 2"/>
          <p:cNvSpPr>
            <a:spLocks noGrp="1"/>
          </p:cNvSpPr>
          <p:nvPr>
            <p:ph type="body" idx="1"/>
          </p:nvPr>
        </p:nvSpPr>
        <p:spPr>
          <a:xfrm>
            <a:off x="495300" y="1585662"/>
            <a:ext cx="4376871" cy="589214"/>
          </a:xfrm>
        </p:spPr>
        <p:txBody>
          <a:bodyPr>
            <a:noAutofit/>
          </a:bodyPr>
          <a:lstStyle>
            <a:lvl1pPr marL="0" indent="0">
              <a:buNone/>
              <a:defRPr sz="1588" b="0" i="0" cap="all">
                <a:latin typeface="Arial"/>
                <a:cs typeface="Arial"/>
              </a:defRPr>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1" cy="3951288"/>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588"/>
            </a:lvl6pPr>
            <a:lvl7pPr>
              <a:defRPr sz="1588"/>
            </a:lvl7pPr>
            <a:lvl8pPr>
              <a:defRPr sz="1588"/>
            </a:lvl8pPr>
            <a:lvl9pPr>
              <a:defRPr sz="158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32111" y="1585662"/>
            <a:ext cx="4378590" cy="589214"/>
          </a:xfrm>
        </p:spPr>
        <p:txBody>
          <a:bodyPr>
            <a:normAutofit/>
          </a:bodyPr>
          <a:lstStyle>
            <a:lvl1pPr marL="0" indent="0">
              <a:buNone/>
              <a:defRPr sz="1588" b="0" cap="all">
                <a:latin typeface="Arial"/>
                <a:cs typeface="Arial"/>
              </a:defRPr>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588"/>
            </a:lvl6pPr>
            <a:lvl7pPr>
              <a:defRPr sz="1588"/>
            </a:lvl7pPr>
            <a:lvl8pPr>
              <a:defRPr sz="1588"/>
            </a:lvl8pPr>
            <a:lvl9pPr>
              <a:defRPr sz="158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720995" y="742803"/>
            <a:ext cx="8915400" cy="829046"/>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11" name="Date Placeholder 6"/>
          <p:cNvSpPr>
            <a:spLocks noGrp="1"/>
          </p:cNvSpPr>
          <p:nvPr>
            <p:ph type="dt" sz="half" idx="10"/>
          </p:nvPr>
        </p:nvSpPr>
        <p:spPr/>
        <p:txBody>
          <a:bodyPr/>
          <a:lstStyle>
            <a:lvl1pPr>
              <a:defRPr>
                <a:cs typeface="Arial" charset="0"/>
              </a:defRPr>
            </a:lvl1pPr>
          </a:lstStyle>
          <a:p>
            <a:pPr>
              <a:defRPr/>
            </a:pPr>
            <a:fld id="{5248AF23-63A3-4F9C-A0E0-2A9DCFFCCC85}" type="datetime1">
              <a:rPr lang="en-US"/>
              <a:pPr>
                <a:defRPr/>
              </a:pPr>
              <a:t>9/25/2018</a:t>
            </a:fld>
            <a:endParaRPr lang="en-US" dirty="0"/>
          </a:p>
        </p:txBody>
      </p:sp>
      <p:sp>
        <p:nvSpPr>
          <p:cNvPr id="12" name="Footer Placeholder 7"/>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3" name="Slide Number Placeholder 8"/>
          <p:cNvSpPr>
            <a:spLocks noGrp="1"/>
          </p:cNvSpPr>
          <p:nvPr>
            <p:ph type="sldNum" sz="quarter" idx="12"/>
          </p:nvPr>
        </p:nvSpPr>
        <p:spPr/>
        <p:txBody>
          <a:bodyPr/>
          <a:lstStyle>
            <a:lvl1pPr>
              <a:defRPr sz="882"/>
            </a:lvl1pPr>
          </a:lstStyle>
          <a:p>
            <a:pPr>
              <a:defRPr/>
            </a:pPr>
            <a:fld id="{E22F1DA2-AD12-40EF-BC25-71F4DEF1670C}" type="slidenum">
              <a:rPr lang="en-US"/>
              <a:pPr>
                <a:defRPr/>
              </a:pPr>
              <a:t>‹#›</a:t>
            </a:fld>
            <a:endParaRPr lang="en-US" dirty="0"/>
          </a:p>
        </p:txBody>
      </p:sp>
    </p:spTree>
    <p:extLst>
      <p:ext uri="{BB962C8B-B14F-4D97-AF65-F5344CB8AC3E}">
        <p14:creationId xmlns:p14="http://schemas.microsoft.com/office/powerpoint/2010/main" val="3008843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sp>
        <p:nvSpPr>
          <p:cNvPr id="4" name="Rectangle 3"/>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5" name="Picture 11"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2" name="Title 1"/>
          <p:cNvSpPr>
            <a:spLocks noGrp="1"/>
          </p:cNvSpPr>
          <p:nvPr>
            <p:ph type="title"/>
          </p:nvPr>
        </p:nvSpPr>
        <p:spPr>
          <a:xfrm>
            <a:off x="721004" y="737996"/>
            <a:ext cx="8915400" cy="854340"/>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6" name="Date Placeholder 2"/>
          <p:cNvSpPr>
            <a:spLocks noGrp="1"/>
          </p:cNvSpPr>
          <p:nvPr>
            <p:ph type="dt" sz="half" idx="10"/>
          </p:nvPr>
        </p:nvSpPr>
        <p:spPr/>
        <p:txBody>
          <a:bodyPr/>
          <a:lstStyle>
            <a:lvl1pPr>
              <a:defRPr>
                <a:cs typeface="Arial" charset="0"/>
              </a:defRPr>
            </a:lvl1pPr>
          </a:lstStyle>
          <a:p>
            <a:pPr>
              <a:defRPr/>
            </a:pPr>
            <a:fld id="{B2D7AE35-2F59-4795-A23E-8AD9EC188F93}" type="datetime1">
              <a:rPr lang="en-US"/>
              <a:pPr>
                <a:defRPr/>
              </a:pPr>
              <a:t>9/25/2018</a:t>
            </a:fld>
            <a:endParaRPr lang="en-US" dirty="0"/>
          </a:p>
        </p:txBody>
      </p:sp>
      <p:sp>
        <p:nvSpPr>
          <p:cNvPr id="7" name="Footer Placeholder 3"/>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8" name="Slide Number Placeholder 4"/>
          <p:cNvSpPr>
            <a:spLocks noGrp="1"/>
          </p:cNvSpPr>
          <p:nvPr>
            <p:ph type="sldNum" sz="quarter" idx="12"/>
          </p:nvPr>
        </p:nvSpPr>
        <p:spPr/>
        <p:txBody>
          <a:bodyPr/>
          <a:lstStyle>
            <a:lvl1pPr>
              <a:defRPr sz="882">
                <a:latin typeface="Arial" charset="0"/>
                <a:cs typeface="Arial" charset="0"/>
              </a:defRPr>
            </a:lvl1pPr>
          </a:lstStyle>
          <a:p>
            <a:pPr>
              <a:defRPr/>
            </a:pPr>
            <a:fld id="{AD05D42F-9F59-4D4E-A59A-6BBFD67A2943}" type="slidenum">
              <a:rPr lang="en-US"/>
              <a:pPr>
                <a:defRPr/>
              </a:pPr>
              <a:t>‹#›</a:t>
            </a:fld>
            <a:endParaRPr lang="en-US" dirty="0"/>
          </a:p>
        </p:txBody>
      </p:sp>
    </p:spTree>
    <p:extLst>
      <p:ext uri="{BB962C8B-B14F-4D97-AF65-F5344CB8AC3E}">
        <p14:creationId xmlns:p14="http://schemas.microsoft.com/office/powerpoint/2010/main" val="26848263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pic>
        <p:nvPicPr>
          <p:cNvPr id="3" name="Picture 11"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4" name="Date Placeholder 1"/>
          <p:cNvSpPr>
            <a:spLocks noGrp="1"/>
          </p:cNvSpPr>
          <p:nvPr>
            <p:ph type="dt" sz="half" idx="10"/>
          </p:nvPr>
        </p:nvSpPr>
        <p:spPr/>
        <p:txBody>
          <a:bodyPr/>
          <a:lstStyle>
            <a:lvl1pPr>
              <a:defRPr>
                <a:cs typeface="Arial" charset="0"/>
              </a:defRPr>
            </a:lvl1pPr>
          </a:lstStyle>
          <a:p>
            <a:pPr>
              <a:defRPr/>
            </a:pPr>
            <a:fld id="{857EEFA1-4FDE-4F1A-B018-3A5FCB0A374C}" type="datetime1">
              <a:rPr lang="en-US"/>
              <a:pPr>
                <a:defRPr/>
              </a:pPr>
              <a:t>9/25/2018</a:t>
            </a:fld>
            <a:endParaRPr lang="en-US" dirty="0"/>
          </a:p>
        </p:txBody>
      </p:sp>
      <p:sp>
        <p:nvSpPr>
          <p:cNvPr id="5" name="Footer Placeholder 2"/>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6" name="Slide Number Placeholder 3"/>
          <p:cNvSpPr>
            <a:spLocks noGrp="1"/>
          </p:cNvSpPr>
          <p:nvPr>
            <p:ph type="sldNum" sz="quarter" idx="12"/>
          </p:nvPr>
        </p:nvSpPr>
        <p:spPr/>
        <p:txBody>
          <a:bodyPr/>
          <a:lstStyle>
            <a:lvl1pPr>
              <a:defRPr sz="882">
                <a:latin typeface="Arial" charset="0"/>
                <a:cs typeface="Arial" charset="0"/>
              </a:defRPr>
            </a:lvl1pPr>
          </a:lstStyle>
          <a:p>
            <a:pPr>
              <a:defRPr/>
            </a:pPr>
            <a:fld id="{31EFD9B6-A2AB-406E-BFD8-48B972E3E201}" type="slidenum">
              <a:rPr lang="en-US"/>
              <a:pPr>
                <a:defRPr/>
              </a:pPr>
              <a:t>‹#›</a:t>
            </a:fld>
            <a:endParaRPr lang="en-US" dirty="0"/>
          </a:p>
        </p:txBody>
      </p:sp>
    </p:spTree>
    <p:extLst>
      <p:ext uri="{BB962C8B-B14F-4D97-AF65-F5344CB8AC3E}">
        <p14:creationId xmlns:p14="http://schemas.microsoft.com/office/powerpoint/2010/main" val="1975929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14"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26694" y="737451"/>
            <a:ext cx="8915400" cy="963846"/>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cs typeface="Arial" charset="0"/>
              </a:defRPr>
            </a:lvl1pPr>
          </a:lstStyle>
          <a:p>
            <a:pPr>
              <a:defRPr/>
            </a:pPr>
            <a:fld id="{C6603DA8-D8FD-4A03-805C-B9FE69299FDD}" type="datetime1">
              <a:rPr lang="en-US"/>
              <a:pPr>
                <a:defRPr/>
              </a:pPr>
              <a:t>9/25/2018</a:t>
            </a:fld>
            <a:endParaRPr lang="en-US" dirty="0"/>
          </a:p>
        </p:txBody>
      </p:sp>
      <p:sp>
        <p:nvSpPr>
          <p:cNvPr id="8" name="Footer Placeholder 4"/>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sz="882">
                <a:latin typeface="Arial" charset="0"/>
                <a:cs typeface="Arial" charset="0"/>
              </a:defRPr>
            </a:lvl1pPr>
          </a:lstStyle>
          <a:p>
            <a:pPr>
              <a:defRPr/>
            </a:pPr>
            <a:fld id="{EDB7A17B-C5B4-4CE6-96B4-4DD6A91B314C}"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7"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pic>
        <p:nvPicPr>
          <p:cNvPr id="7" name="Picture 8"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3" name="Content Placeholder 2"/>
          <p:cNvSpPr>
            <a:spLocks noGrp="1"/>
          </p:cNvSpPr>
          <p:nvPr>
            <p:ph idx="1"/>
          </p:nvPr>
        </p:nvSpPr>
        <p:spPr>
          <a:xfrm>
            <a:off x="3872971" y="1668163"/>
            <a:ext cx="5537729" cy="4458000"/>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3750" indent="-198915">
              <a:buClr>
                <a:srgbClr val="A3B5A0"/>
              </a:buClr>
              <a:buSzPct val="80000"/>
              <a:buFont typeface="Wingdings" charset="2"/>
              <a:buChar char="§"/>
              <a:defRPr sz="1588" b="0" i="0">
                <a:latin typeface="Arial"/>
                <a:cs typeface="Arial"/>
              </a:defRPr>
            </a:lvl2pPr>
            <a:lvl3pPr marL="1014186" indent="-205920">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941"/>
            </a:lvl6pPr>
            <a:lvl7pPr>
              <a:defRPr sz="1941"/>
            </a:lvl7pPr>
            <a:lvl8pPr>
              <a:defRPr sz="1941"/>
            </a:lvl8pPr>
            <a:lvl9pPr>
              <a:defRPr sz="194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65" y="1668163"/>
            <a:ext cx="3133641" cy="4458001"/>
          </a:xfrm>
        </p:spPr>
        <p:txBody>
          <a:bodyPr>
            <a:normAutofit/>
          </a:bodyPr>
          <a:lstStyle>
            <a:lvl1pPr marL="0" indent="0" algn="r">
              <a:buNone/>
              <a:defRPr sz="1235" b="1" cap="all">
                <a:solidFill>
                  <a:srgbClr val="A3B5A0"/>
                </a:solidFill>
              </a:defRPr>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smtClean="0"/>
              <a:t>Click to edit Master text styles</a:t>
            </a:r>
          </a:p>
        </p:txBody>
      </p:sp>
      <p:sp>
        <p:nvSpPr>
          <p:cNvPr id="2" name="Title 1"/>
          <p:cNvSpPr>
            <a:spLocks noGrp="1"/>
          </p:cNvSpPr>
          <p:nvPr>
            <p:ph type="title"/>
          </p:nvPr>
        </p:nvSpPr>
        <p:spPr>
          <a:xfrm>
            <a:off x="720994" y="738915"/>
            <a:ext cx="6764632" cy="830633"/>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8" name="Date Placeholder 4"/>
          <p:cNvSpPr>
            <a:spLocks noGrp="1"/>
          </p:cNvSpPr>
          <p:nvPr>
            <p:ph type="dt" sz="half" idx="10"/>
          </p:nvPr>
        </p:nvSpPr>
        <p:spPr/>
        <p:txBody>
          <a:bodyPr/>
          <a:lstStyle>
            <a:lvl1pPr>
              <a:defRPr>
                <a:cs typeface="Arial" charset="0"/>
              </a:defRPr>
            </a:lvl1pPr>
          </a:lstStyle>
          <a:p>
            <a:pPr>
              <a:defRPr/>
            </a:pPr>
            <a:fld id="{CF79D77B-C513-4F84-8FBB-D8D7D2665F8B}"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9FDF2D93-50B7-4F61-BE03-C6F42C322C36}" type="slidenum">
              <a:rPr lang="en-US"/>
              <a:pPr>
                <a:defRPr/>
              </a:pPr>
              <a:t>‹#›</a:t>
            </a:fld>
            <a:endParaRPr lang="en-US" dirty="0"/>
          </a:p>
        </p:txBody>
      </p:sp>
    </p:spTree>
    <p:extLst>
      <p:ext uri="{BB962C8B-B14F-4D97-AF65-F5344CB8AC3E}">
        <p14:creationId xmlns:p14="http://schemas.microsoft.com/office/powerpoint/2010/main" val="22386894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6" name="Rectangle 5"/>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7"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19115" y="741403"/>
            <a:ext cx="5943600" cy="566738"/>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620665" y="1718712"/>
            <a:ext cx="8666186" cy="3008861"/>
          </a:xfrm>
          <a:solidFill>
            <a:srgbClr val="EAEDEB"/>
          </a:solidFill>
        </p:spPr>
        <p:txBody>
          <a:bodyPr rtlCol="0">
            <a:normAutofit/>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20665" y="4844411"/>
            <a:ext cx="8666186" cy="688024"/>
          </a:xfrm>
          <a:solidFill>
            <a:srgbClr val="EAEDEB"/>
          </a:solidFill>
        </p:spPr>
        <p:txBody>
          <a:bodyPr/>
          <a:lstStyle>
            <a:lvl1pPr marL="0" indent="0">
              <a:buNone/>
              <a:defRPr sz="1412" b="0" i="0">
                <a:latin typeface="Arial"/>
                <a:cs typeface="Arial"/>
              </a:defRPr>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cs typeface="Arial" charset="0"/>
              </a:defRPr>
            </a:lvl1pPr>
          </a:lstStyle>
          <a:p>
            <a:pPr>
              <a:defRPr/>
            </a:pPr>
            <a:fld id="{651E00A6-83E3-4C59-BFF6-3413E690D838}"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317DA5EF-B9EC-4FE9-A198-66D3FA7CE04B}" type="slidenum">
              <a:rPr lang="en-US"/>
              <a:pPr>
                <a:defRPr/>
              </a:pPr>
              <a:t>‹#›</a:t>
            </a:fld>
            <a:endParaRPr lang="en-US" dirty="0"/>
          </a:p>
        </p:txBody>
      </p:sp>
    </p:spTree>
    <p:extLst>
      <p:ext uri="{BB962C8B-B14F-4D97-AF65-F5344CB8AC3E}">
        <p14:creationId xmlns:p14="http://schemas.microsoft.com/office/powerpoint/2010/main" val="13369822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19115" y="741403"/>
            <a:ext cx="5943600" cy="566738"/>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14" name="Table Placeholder 13"/>
          <p:cNvSpPr>
            <a:spLocks noGrp="1"/>
          </p:cNvSpPr>
          <p:nvPr>
            <p:ph type="tbl" sz="quarter" idx="13"/>
          </p:nvPr>
        </p:nvSpPr>
        <p:spPr>
          <a:xfrm>
            <a:off x="719115" y="1598978"/>
            <a:ext cx="8425515" cy="4386185"/>
          </a:xfrm>
        </p:spPr>
        <p:txBody>
          <a:bodyPr/>
          <a:lstStyle/>
          <a:p>
            <a:pPr lvl="0"/>
            <a:r>
              <a:rPr lang="en-US" noProof="0" dirty="0" smtClean="0"/>
              <a:t>Click icon to add table</a:t>
            </a:r>
            <a:endParaRPr lang="en-US" noProof="0" dirty="0"/>
          </a:p>
        </p:txBody>
      </p:sp>
      <p:sp>
        <p:nvSpPr>
          <p:cNvPr id="7" name="Date Placeholder 4"/>
          <p:cNvSpPr>
            <a:spLocks noGrp="1"/>
          </p:cNvSpPr>
          <p:nvPr>
            <p:ph type="dt" sz="half" idx="14"/>
          </p:nvPr>
        </p:nvSpPr>
        <p:spPr/>
        <p:txBody>
          <a:bodyPr/>
          <a:lstStyle>
            <a:lvl1pPr>
              <a:defRPr>
                <a:cs typeface="Arial" charset="0"/>
              </a:defRPr>
            </a:lvl1pPr>
          </a:lstStyle>
          <a:p>
            <a:pPr>
              <a:defRPr/>
            </a:pPr>
            <a:fld id="{E575DA1A-DCDE-4289-94CD-FE542B9BB5B1}" type="datetime1">
              <a:rPr lang="en-US"/>
              <a:pPr>
                <a:defRPr/>
              </a:pPr>
              <a:t>9/25/2018</a:t>
            </a:fld>
            <a:endParaRPr lang="en-US" dirty="0"/>
          </a:p>
        </p:txBody>
      </p:sp>
      <p:sp>
        <p:nvSpPr>
          <p:cNvPr id="8" name="Footer Placeholder 5"/>
          <p:cNvSpPr>
            <a:spLocks noGrp="1"/>
          </p:cNvSpPr>
          <p:nvPr>
            <p:ph type="ftr" sz="quarter" idx="15"/>
          </p:nvPr>
        </p:nvSpPr>
        <p:spPr/>
        <p:txBody>
          <a:bodyPr/>
          <a:lstStyle>
            <a:lvl1pPr>
              <a:defRPr sz="882" b="0" i="0">
                <a:latin typeface="Arial"/>
                <a:cs typeface="Arial"/>
              </a:defRPr>
            </a:lvl1pPr>
          </a:lstStyle>
          <a:p>
            <a:pPr>
              <a:defRPr/>
            </a:pPr>
            <a:endParaRPr lang="en-US" dirty="0"/>
          </a:p>
        </p:txBody>
      </p:sp>
      <p:sp>
        <p:nvSpPr>
          <p:cNvPr id="9" name="Slide Number Placeholder 6"/>
          <p:cNvSpPr>
            <a:spLocks noGrp="1"/>
          </p:cNvSpPr>
          <p:nvPr>
            <p:ph type="sldNum" sz="quarter" idx="16"/>
          </p:nvPr>
        </p:nvSpPr>
        <p:spPr/>
        <p:txBody>
          <a:bodyPr/>
          <a:lstStyle>
            <a:lvl1pPr>
              <a:defRPr sz="882">
                <a:latin typeface="Arial" charset="0"/>
                <a:cs typeface="Arial" charset="0"/>
              </a:defRPr>
            </a:lvl1pPr>
          </a:lstStyle>
          <a:p>
            <a:pPr>
              <a:defRPr/>
            </a:pPr>
            <a:fld id="{CD2E9F8C-6786-4351-9097-AB46917AC9AE}" type="slidenum">
              <a:rPr lang="en-US"/>
              <a:pPr>
                <a:defRPr/>
              </a:pPr>
              <a:t>‹#›</a:t>
            </a:fld>
            <a:endParaRPr lang="en-US" dirty="0"/>
          </a:p>
        </p:txBody>
      </p:sp>
    </p:spTree>
    <p:extLst>
      <p:ext uri="{BB962C8B-B14F-4D97-AF65-F5344CB8AC3E}">
        <p14:creationId xmlns:p14="http://schemas.microsoft.com/office/powerpoint/2010/main" val="20924652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6" name="Title 4"/>
          <p:cNvSpPr>
            <a:spLocks noGrp="1"/>
          </p:cNvSpPr>
          <p:nvPr>
            <p:ph type="ctrTitle"/>
          </p:nvPr>
        </p:nvSpPr>
        <p:spPr>
          <a:xfrm>
            <a:off x="809866" y="2518523"/>
            <a:ext cx="8420725" cy="876860"/>
          </a:xfrm>
        </p:spPr>
        <p:txBody>
          <a:bodyPr/>
          <a:lstStyle>
            <a:lvl1pPr>
              <a:defRPr baseline="0">
                <a:solidFill>
                  <a:schemeClr val="bg1"/>
                </a:solidFill>
              </a:defRPr>
            </a:lvl1pPr>
          </a:lstStyle>
          <a:p>
            <a:r>
              <a:rPr lang="en-US" smtClean="0"/>
              <a:t>Click to edit Master title style</a:t>
            </a:r>
            <a:endParaRPr dirty="0"/>
          </a:p>
        </p:txBody>
      </p:sp>
      <p:sp>
        <p:nvSpPr>
          <p:cNvPr id="7" name="Subtitle 5"/>
          <p:cNvSpPr>
            <a:spLocks noGrp="1"/>
          </p:cNvSpPr>
          <p:nvPr>
            <p:ph type="subTitle" idx="1"/>
          </p:nvPr>
        </p:nvSpPr>
        <p:spPr>
          <a:xfrm>
            <a:off x="809866" y="3048000"/>
            <a:ext cx="8600522" cy="942695"/>
          </a:xfrm>
        </p:spPr>
        <p:txBody>
          <a:bodyPr/>
          <a:lstStyle>
            <a:lvl1pPr>
              <a:defRPr baseline="0">
                <a:solidFill>
                  <a:schemeClr val="bg1"/>
                </a:solidFill>
              </a:defRPr>
            </a:lvl1pPr>
          </a:lstStyle>
          <a:p>
            <a:r>
              <a:rPr lang="en-US" smtClean="0"/>
              <a:t>Click to edit Master subtitle style</a:t>
            </a:r>
            <a:endParaRPr lang="en-US" dirty="0" smtClean="0"/>
          </a:p>
        </p:txBody>
      </p:sp>
      <p:pic>
        <p:nvPicPr>
          <p:cNvPr id="8" name="Picture 10" descr="WFG_eggplant_offices_dots_ppt header_Citrix"/>
          <p:cNvPicPr>
            <a:picLocks noChangeAspect="1" noChangeArrowheads="1"/>
          </p:cNvPicPr>
          <p:nvPr userDrawn="1"/>
        </p:nvPicPr>
        <p:blipFill>
          <a:blip r:embed="rId2"/>
          <a:stretch>
            <a:fillRect/>
          </a:stretch>
        </p:blipFill>
        <p:spPr bwMode="auto">
          <a:xfrm>
            <a:off x="541379" y="264727"/>
            <a:ext cx="8798329" cy="1183341"/>
          </a:xfrm>
          <a:prstGeom prst="rect">
            <a:avLst/>
          </a:prstGeom>
          <a:noFill/>
          <a:ln w="9525">
            <a:noFill/>
            <a:miter lim="800000"/>
            <a:headEnd/>
            <a:tailEnd/>
          </a:ln>
        </p:spPr>
      </p:pic>
    </p:spTree>
    <p:extLst>
      <p:ext uri="{BB962C8B-B14F-4D97-AF65-F5344CB8AC3E}">
        <p14:creationId xmlns:p14="http://schemas.microsoft.com/office/powerpoint/2010/main" val="7196557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LE Title Slide">
    <p:spTree>
      <p:nvGrpSpPr>
        <p:cNvPr id="1" name=""/>
        <p:cNvGrpSpPr/>
        <p:nvPr/>
      </p:nvGrpSpPr>
      <p:grpSpPr>
        <a:xfrm>
          <a:off x="0" y="0"/>
          <a:ext cx="0" cy="0"/>
          <a:chOff x="0" y="0"/>
          <a:chExt cx="0" cy="0"/>
        </a:xfrm>
      </p:grpSpPr>
      <p:sp>
        <p:nvSpPr>
          <p:cNvPr id="5" name="Rectangle 6"/>
          <p:cNvSpPr>
            <a:spLocks noChangeArrowheads="1"/>
          </p:cNvSpPr>
          <p:nvPr/>
        </p:nvSpPr>
        <p:spPr bwMode="auto">
          <a:xfrm>
            <a:off x="637887" y="6558243"/>
            <a:ext cx="8630227" cy="201706"/>
          </a:xfrm>
          <a:prstGeom prst="rect">
            <a:avLst/>
          </a:prstGeom>
          <a:noFill/>
          <a:ln w="9525">
            <a:noFill/>
            <a:miter lim="800000"/>
            <a:headEnd/>
            <a:tailEnd/>
          </a:ln>
        </p:spPr>
        <p:txBody>
          <a:bodyPr lIns="89896" tIns="44948" rIns="89896" bIns="44948"/>
          <a:lstStyle/>
          <a:p>
            <a:pPr defTabSz="899320">
              <a:defRPr/>
            </a:pPr>
            <a:r>
              <a:rPr lang="en-US" sz="618" dirty="0" smtClean="0">
                <a:solidFill>
                  <a:prstClr val="white">
                    <a:lumMod val="75000"/>
                  </a:prstClr>
                </a:solidFill>
                <a:cs typeface="Arial" charset="0"/>
              </a:rPr>
              <a:t>Copyright © 2018 by Willkie Farr &amp; Gallagher LLP.  All Rights Reserved.  These course materials may not be reproduced or disseminated in any form without the express permission of Willkie Farr &amp; Gallagher LLP. </a:t>
            </a:r>
            <a:endParaRPr lang="en-US" sz="618" dirty="0">
              <a:solidFill>
                <a:prstClr val="white">
                  <a:lumMod val="75000"/>
                </a:prstClr>
              </a:solidFill>
              <a:cs typeface="Arial" charset="0"/>
            </a:endParaRPr>
          </a:p>
        </p:txBody>
      </p:sp>
      <p:pic>
        <p:nvPicPr>
          <p:cNvPr id="6" name="Picture 5" descr="WFG_CLE_Logo.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885" y="1571356"/>
            <a:ext cx="1721355" cy="770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2" name="Title 1"/>
          <p:cNvSpPr>
            <a:spLocks noGrp="1"/>
          </p:cNvSpPr>
          <p:nvPr>
            <p:ph type="ctrTitle"/>
          </p:nvPr>
        </p:nvSpPr>
        <p:spPr>
          <a:xfrm>
            <a:off x="810491" y="2518538"/>
            <a:ext cx="8420100" cy="877322"/>
          </a:xfrm>
        </p:spPr>
        <p:txBody>
          <a:bodyPr>
            <a:normAutofit/>
          </a:bodyPr>
          <a:lstStyle>
            <a:lvl1pPr algn="l" defTabSz="449505" rtl="0" eaLnBrk="1" latinLnBrk="0" hangingPunct="1">
              <a:spcBef>
                <a:spcPct val="0"/>
              </a:spcBef>
              <a:buNone/>
              <a:defRPr lang="en-US" sz="2471" b="0" i="0" kern="1200" dirty="0" smtClean="0">
                <a:solidFill>
                  <a:srgbClr val="FFFFFF"/>
                </a:solidFill>
                <a:latin typeface="Arial"/>
                <a:ea typeface="+mj-ea"/>
                <a:cs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810490" y="3336285"/>
            <a:ext cx="8599897" cy="943367"/>
          </a:xfrm>
        </p:spPr>
        <p:txBody>
          <a:bodyPr>
            <a:normAutofit/>
          </a:bodyPr>
          <a:lstStyle>
            <a:lvl1pPr marL="0" indent="0" algn="l">
              <a:buNone/>
              <a:defRPr sz="1588" b="0" i="0">
                <a:solidFill>
                  <a:srgbClr val="FFFFFF"/>
                </a:solidFill>
                <a:latin typeface="Arial"/>
                <a:cs typeface="Aria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89648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pic>
        <p:nvPicPr>
          <p:cNvPr id="5" name="Picture 14"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6" name="Rectangle 7"/>
          <p:cNvSpPr>
            <a:spLocks noChangeArrowheads="1"/>
          </p:cNvSpPr>
          <p:nvPr/>
        </p:nvSpPr>
        <p:spPr bwMode="auto">
          <a:xfrm>
            <a:off x="684790" y="2319617"/>
            <a:ext cx="8545801" cy="1854574"/>
          </a:xfrm>
          <a:prstGeom prst="rect">
            <a:avLst/>
          </a:prstGeom>
          <a:solidFill>
            <a:srgbClr val="A3B5A0"/>
          </a:solidFill>
          <a:ln w="9525">
            <a:noFill/>
            <a:miter lim="800000"/>
            <a:headEnd/>
            <a:tailEnd/>
          </a:ln>
          <a:effectLst/>
        </p:spPr>
        <p:txBody>
          <a:bodyPr wrap="none" anchor="ctr"/>
          <a:lstStyle/>
          <a:p>
            <a:pPr algn="ctr" defTabSz="899320" eaLnBrk="0" fontAlgn="auto" hangingPunct="0">
              <a:spcBef>
                <a:spcPts val="0"/>
              </a:spcBef>
              <a:spcAft>
                <a:spcPts val="0"/>
              </a:spcAft>
              <a:defRPr/>
            </a:pPr>
            <a:endParaRPr lang="en-US" sz="1588" dirty="0">
              <a:latin typeface="Times New Roman" charset="0"/>
              <a:ea typeface="+mn-ea"/>
            </a:endParaRPr>
          </a:p>
        </p:txBody>
      </p:sp>
      <p:sp>
        <p:nvSpPr>
          <p:cNvPr id="3" name="Text Placeholder 2"/>
          <p:cNvSpPr>
            <a:spLocks noGrp="1"/>
          </p:cNvSpPr>
          <p:nvPr>
            <p:ph type="body" idx="1"/>
          </p:nvPr>
        </p:nvSpPr>
        <p:spPr>
          <a:xfrm>
            <a:off x="895357" y="2990960"/>
            <a:ext cx="8420100" cy="1179450"/>
          </a:xfrm>
        </p:spPr>
        <p:txBody>
          <a:bodyPr/>
          <a:lstStyle>
            <a:lvl1pPr marL="0" indent="0">
              <a:buNone/>
              <a:defRPr sz="2471" b="0" i="0">
                <a:solidFill>
                  <a:srgbClr val="FFFFFF"/>
                </a:solidFill>
                <a:latin typeface="Arial"/>
                <a:cs typeface="Aria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cs typeface="Arial" charset="0"/>
              </a:defRPr>
            </a:lvl1pPr>
          </a:lstStyle>
          <a:p>
            <a:pPr>
              <a:defRPr/>
            </a:pPr>
            <a:fld id="{BFA7A6E3-765F-4BCD-98B5-97EA3D6CD640}" type="datetime1">
              <a:rPr lang="en-US"/>
              <a:pPr>
                <a:defRPr/>
              </a:pPr>
              <a:t>9/25/2018</a:t>
            </a:fld>
            <a:endParaRPr lang="en-US" dirty="0"/>
          </a:p>
        </p:txBody>
      </p:sp>
      <p:sp>
        <p:nvSpPr>
          <p:cNvPr id="8" name="Footer Placeholder 4"/>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sz="882">
                <a:latin typeface="Arial" charset="0"/>
                <a:cs typeface="Arial" charset="0"/>
              </a:defRPr>
            </a:lvl1pPr>
          </a:lstStyle>
          <a:p>
            <a:pPr>
              <a:defRPr/>
            </a:pPr>
            <a:fld id="{F908A741-29D8-4FB8-B33F-CD37BFD5929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pic>
        <p:nvPicPr>
          <p:cNvPr id="7"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12" name="Title 1"/>
          <p:cNvSpPr>
            <a:spLocks noGrp="1"/>
          </p:cNvSpPr>
          <p:nvPr>
            <p:ph type="title"/>
          </p:nvPr>
        </p:nvSpPr>
        <p:spPr>
          <a:xfrm>
            <a:off x="724113" y="737451"/>
            <a:ext cx="8915400" cy="862750"/>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95300" y="1600201"/>
            <a:ext cx="4375150" cy="4525963"/>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vl6pPr>
              <a:defRPr sz="1765"/>
            </a:lvl6pPr>
            <a:lvl7pPr>
              <a:defRPr sz="1765"/>
            </a:lvl7pPr>
            <a:lvl8pPr>
              <a:defRPr sz="1765"/>
            </a:lvl8pPr>
            <a:lvl9pPr>
              <a:defRPr sz="176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35550" y="1600201"/>
            <a:ext cx="4375150" cy="4525963"/>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3750" indent="-198915">
              <a:buClr>
                <a:srgbClr val="A3B5A0"/>
              </a:buClr>
              <a:buSzPct val="80000"/>
              <a:buFont typeface="Wingdings" charset="2"/>
              <a:buChar char="§"/>
              <a:defRPr sz="1588" b="0" i="0">
                <a:latin typeface="Arial"/>
                <a:cs typeface="Arial"/>
              </a:defRPr>
            </a:lvl2pPr>
            <a:lvl3pPr marL="1014186" indent="-205920">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617936" indent="-201717">
              <a:buClr>
                <a:srgbClr val="A3B5A0"/>
              </a:buClr>
              <a:buSzPct val="80000"/>
              <a:buFont typeface="Wingdings" charset="2"/>
              <a:buChar char="§"/>
              <a:defRPr sz="1235" b="0" i="0">
                <a:latin typeface="Arial"/>
                <a:cs typeface="Arial"/>
              </a:defRPr>
            </a:lvl5pPr>
            <a:lvl6pPr>
              <a:defRPr sz="1765"/>
            </a:lvl6pPr>
            <a:lvl7pPr>
              <a:defRPr sz="1765"/>
            </a:lvl7pPr>
            <a:lvl8pPr>
              <a:defRPr sz="1765"/>
            </a:lvl8pPr>
            <a:lvl9pPr>
              <a:defRPr sz="176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0"/>
          </p:nvPr>
        </p:nvSpPr>
        <p:spPr/>
        <p:txBody>
          <a:bodyPr/>
          <a:lstStyle>
            <a:lvl1pPr>
              <a:defRPr>
                <a:cs typeface="Arial" charset="0"/>
              </a:defRPr>
            </a:lvl1pPr>
          </a:lstStyle>
          <a:p>
            <a:pPr>
              <a:defRPr/>
            </a:pPr>
            <a:fld id="{37C339B7-A36E-44F9-918F-044015F93789}"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74A8DB72-7C1C-46D4-ACE9-EE14282461D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8" name="Rectangle 7"/>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sp>
        <p:nvSpPr>
          <p:cNvPr id="9" name="TextBox 8"/>
          <p:cNvSpPr txBox="1"/>
          <p:nvPr/>
        </p:nvSpPr>
        <p:spPr>
          <a:xfrm>
            <a:off x="168853" y="1937218"/>
            <a:ext cx="184731" cy="347659"/>
          </a:xfrm>
          <a:prstGeom prst="rect">
            <a:avLst/>
          </a:prstGeom>
          <a:noFill/>
        </p:spPr>
        <p:txBody>
          <a:bodyPr wrap="none">
            <a:spAutoFit/>
          </a:bodyPr>
          <a:lstStyle/>
          <a:p>
            <a:pPr defTabSz="449505" fontAlgn="auto">
              <a:spcBef>
                <a:spcPts val="0"/>
              </a:spcBef>
              <a:spcAft>
                <a:spcPts val="0"/>
              </a:spcAft>
              <a:defRPr/>
            </a:pPr>
            <a:endParaRPr lang="en-US" sz="1659" dirty="0">
              <a:latin typeface="+mn-lt"/>
              <a:ea typeface="+mn-ea"/>
            </a:endParaRPr>
          </a:p>
        </p:txBody>
      </p:sp>
      <p:pic>
        <p:nvPicPr>
          <p:cNvPr id="10" name="Picture 9"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3" name="Text Placeholder 2"/>
          <p:cNvSpPr>
            <a:spLocks noGrp="1"/>
          </p:cNvSpPr>
          <p:nvPr>
            <p:ph type="body" idx="1"/>
          </p:nvPr>
        </p:nvSpPr>
        <p:spPr>
          <a:xfrm>
            <a:off x="495300" y="1585662"/>
            <a:ext cx="4376871" cy="589214"/>
          </a:xfrm>
        </p:spPr>
        <p:txBody>
          <a:bodyPr>
            <a:noAutofit/>
          </a:bodyPr>
          <a:lstStyle>
            <a:lvl1pPr marL="0" indent="0">
              <a:buNone/>
              <a:defRPr sz="1588" b="0" i="0" cap="all">
                <a:latin typeface="Arial"/>
                <a:cs typeface="Arial"/>
              </a:defRPr>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1" cy="3951288"/>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588"/>
            </a:lvl6pPr>
            <a:lvl7pPr>
              <a:defRPr sz="1588"/>
            </a:lvl7pPr>
            <a:lvl8pPr>
              <a:defRPr sz="1588"/>
            </a:lvl8pPr>
            <a:lvl9pPr>
              <a:defRPr sz="158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32111" y="1585662"/>
            <a:ext cx="4378590" cy="589214"/>
          </a:xfrm>
        </p:spPr>
        <p:txBody>
          <a:bodyPr>
            <a:normAutofit/>
          </a:bodyPr>
          <a:lstStyle>
            <a:lvl1pPr marL="0" indent="0">
              <a:buNone/>
              <a:defRPr sz="1588" b="0" cap="all">
                <a:latin typeface="Arial"/>
                <a:cs typeface="Arial"/>
              </a:defRPr>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6551" indent="-201717">
              <a:buClr>
                <a:srgbClr val="A3B5A0"/>
              </a:buClr>
              <a:buSzPct val="80000"/>
              <a:buFont typeface="Wingdings" charset="2"/>
              <a:buChar char="§"/>
              <a:defRPr sz="1588" b="0" i="0">
                <a:latin typeface="Arial"/>
                <a:cs typeface="Arial"/>
              </a:defRPr>
            </a:lvl2pPr>
            <a:lvl3pPr marL="1011385" indent="-203118">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588"/>
            </a:lvl6pPr>
            <a:lvl7pPr>
              <a:defRPr sz="1588"/>
            </a:lvl7pPr>
            <a:lvl8pPr>
              <a:defRPr sz="1588"/>
            </a:lvl8pPr>
            <a:lvl9pPr>
              <a:defRPr sz="158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720995" y="742803"/>
            <a:ext cx="8915400" cy="829046"/>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11" name="Date Placeholder 6"/>
          <p:cNvSpPr>
            <a:spLocks noGrp="1"/>
          </p:cNvSpPr>
          <p:nvPr>
            <p:ph type="dt" sz="half" idx="10"/>
          </p:nvPr>
        </p:nvSpPr>
        <p:spPr/>
        <p:txBody>
          <a:bodyPr/>
          <a:lstStyle>
            <a:lvl1pPr>
              <a:defRPr>
                <a:cs typeface="Arial" charset="0"/>
              </a:defRPr>
            </a:lvl1pPr>
          </a:lstStyle>
          <a:p>
            <a:pPr>
              <a:defRPr/>
            </a:pPr>
            <a:fld id="{5248AF23-63A3-4F9C-A0E0-2A9DCFFCCC85}" type="datetime1">
              <a:rPr lang="en-US"/>
              <a:pPr>
                <a:defRPr/>
              </a:pPr>
              <a:t>9/25/2018</a:t>
            </a:fld>
            <a:endParaRPr lang="en-US" dirty="0"/>
          </a:p>
        </p:txBody>
      </p:sp>
      <p:sp>
        <p:nvSpPr>
          <p:cNvPr id="12" name="Footer Placeholder 7"/>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3" name="Slide Number Placeholder 8"/>
          <p:cNvSpPr>
            <a:spLocks noGrp="1"/>
          </p:cNvSpPr>
          <p:nvPr>
            <p:ph type="sldNum" sz="quarter" idx="12"/>
          </p:nvPr>
        </p:nvSpPr>
        <p:spPr/>
        <p:txBody>
          <a:bodyPr/>
          <a:lstStyle>
            <a:lvl1pPr>
              <a:defRPr sz="882"/>
            </a:lvl1pPr>
          </a:lstStyle>
          <a:p>
            <a:pPr>
              <a:defRPr/>
            </a:pPr>
            <a:fld id="{E22F1DA2-AD12-40EF-BC25-71F4DEF1670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sp>
        <p:nvSpPr>
          <p:cNvPr id="4" name="Rectangle 3"/>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5" name="Picture 11"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2" name="Title 1"/>
          <p:cNvSpPr>
            <a:spLocks noGrp="1"/>
          </p:cNvSpPr>
          <p:nvPr>
            <p:ph type="title"/>
          </p:nvPr>
        </p:nvSpPr>
        <p:spPr>
          <a:xfrm>
            <a:off x="721004" y="737996"/>
            <a:ext cx="8915400" cy="854340"/>
          </a:xfrm>
        </p:spPr>
        <p:txBody>
          <a:bodyPr>
            <a:normAutofit/>
          </a:bodyPr>
          <a:lstStyle>
            <a:lvl1pPr algn="l">
              <a:defRPr sz="2471" b="0" i="0">
                <a:solidFill>
                  <a:schemeClr val="bg1"/>
                </a:solidFill>
                <a:latin typeface="Arial"/>
                <a:cs typeface="Arial"/>
              </a:defRPr>
            </a:lvl1pPr>
          </a:lstStyle>
          <a:p>
            <a:r>
              <a:rPr lang="en-US" smtClean="0"/>
              <a:t>Click to edit Master title style</a:t>
            </a:r>
            <a:endParaRPr lang="en-US" dirty="0"/>
          </a:p>
        </p:txBody>
      </p:sp>
      <p:sp>
        <p:nvSpPr>
          <p:cNvPr id="6" name="Date Placeholder 2"/>
          <p:cNvSpPr>
            <a:spLocks noGrp="1"/>
          </p:cNvSpPr>
          <p:nvPr>
            <p:ph type="dt" sz="half" idx="10"/>
          </p:nvPr>
        </p:nvSpPr>
        <p:spPr/>
        <p:txBody>
          <a:bodyPr/>
          <a:lstStyle>
            <a:lvl1pPr>
              <a:defRPr>
                <a:cs typeface="Arial" charset="0"/>
              </a:defRPr>
            </a:lvl1pPr>
          </a:lstStyle>
          <a:p>
            <a:pPr>
              <a:defRPr/>
            </a:pPr>
            <a:fld id="{B2D7AE35-2F59-4795-A23E-8AD9EC188F93}" type="datetime1">
              <a:rPr lang="en-US"/>
              <a:pPr>
                <a:defRPr/>
              </a:pPr>
              <a:t>9/25/2018</a:t>
            </a:fld>
            <a:endParaRPr lang="en-US" dirty="0"/>
          </a:p>
        </p:txBody>
      </p:sp>
      <p:sp>
        <p:nvSpPr>
          <p:cNvPr id="7" name="Footer Placeholder 3"/>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8" name="Slide Number Placeholder 4"/>
          <p:cNvSpPr>
            <a:spLocks noGrp="1"/>
          </p:cNvSpPr>
          <p:nvPr>
            <p:ph type="sldNum" sz="quarter" idx="12"/>
          </p:nvPr>
        </p:nvSpPr>
        <p:spPr/>
        <p:txBody>
          <a:bodyPr/>
          <a:lstStyle>
            <a:lvl1pPr>
              <a:defRPr sz="882">
                <a:latin typeface="Arial" charset="0"/>
                <a:cs typeface="Arial" charset="0"/>
              </a:defRPr>
            </a:lvl1pPr>
          </a:lstStyle>
          <a:p>
            <a:pPr>
              <a:defRPr/>
            </a:pPr>
            <a:fld id="{AD05D42F-9F59-4D4E-A59A-6BBFD67A294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pic>
        <p:nvPicPr>
          <p:cNvPr id="3" name="Picture 11"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4" name="Date Placeholder 1"/>
          <p:cNvSpPr>
            <a:spLocks noGrp="1"/>
          </p:cNvSpPr>
          <p:nvPr>
            <p:ph type="dt" sz="half" idx="10"/>
          </p:nvPr>
        </p:nvSpPr>
        <p:spPr/>
        <p:txBody>
          <a:bodyPr/>
          <a:lstStyle>
            <a:lvl1pPr>
              <a:defRPr>
                <a:cs typeface="Arial" charset="0"/>
              </a:defRPr>
            </a:lvl1pPr>
          </a:lstStyle>
          <a:p>
            <a:pPr>
              <a:defRPr/>
            </a:pPr>
            <a:fld id="{857EEFA1-4FDE-4F1A-B018-3A5FCB0A374C}" type="datetime1">
              <a:rPr lang="en-US"/>
              <a:pPr>
                <a:defRPr/>
              </a:pPr>
              <a:t>9/25/2018</a:t>
            </a:fld>
            <a:endParaRPr lang="en-US" dirty="0"/>
          </a:p>
        </p:txBody>
      </p:sp>
      <p:sp>
        <p:nvSpPr>
          <p:cNvPr id="5" name="Footer Placeholder 2"/>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6" name="Slide Number Placeholder 3"/>
          <p:cNvSpPr>
            <a:spLocks noGrp="1"/>
          </p:cNvSpPr>
          <p:nvPr>
            <p:ph type="sldNum" sz="quarter" idx="12"/>
          </p:nvPr>
        </p:nvSpPr>
        <p:spPr/>
        <p:txBody>
          <a:bodyPr/>
          <a:lstStyle>
            <a:lvl1pPr>
              <a:defRPr sz="882">
                <a:latin typeface="Arial" charset="0"/>
                <a:cs typeface="Arial" charset="0"/>
              </a:defRPr>
            </a:lvl1pPr>
          </a:lstStyle>
          <a:p>
            <a:pPr>
              <a:defRPr/>
            </a:pPr>
            <a:fld id="{31EFD9B6-A2AB-406E-BFD8-48B972E3E20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6" name="Picture 7" descr="WFG_eggplant for citrix printing.jpg"/>
          <p:cNvPicPr>
            <a:picLocks noChangeAspect="1"/>
          </p:cNvPicPr>
          <p:nvPr/>
        </p:nvPicPr>
        <p:blipFill>
          <a:blip r:embed="rId2"/>
          <a:srcRect/>
          <a:stretch>
            <a:fillRect/>
          </a:stretch>
        </p:blipFill>
        <p:spPr bwMode="auto">
          <a:xfrm>
            <a:off x="6719695" y="6084794"/>
            <a:ext cx="2539038" cy="152681"/>
          </a:xfrm>
          <a:prstGeom prst="rect">
            <a:avLst/>
          </a:prstGeom>
          <a:noFill/>
          <a:ln w="9525">
            <a:noFill/>
            <a:miter lim="800000"/>
            <a:headEnd/>
            <a:tailEnd/>
          </a:ln>
        </p:spPr>
      </p:pic>
      <p:pic>
        <p:nvPicPr>
          <p:cNvPr id="7" name="Picture 8" descr="WFG_dots_ppt "/>
          <p:cNvPicPr>
            <a:picLocks noChangeAspect="1" noChangeArrowheads="1"/>
          </p:cNvPicPr>
          <p:nvPr/>
        </p:nvPicPr>
        <p:blipFill>
          <a:blip r:embed="rId3"/>
          <a:srcRect/>
          <a:stretch>
            <a:fillRect/>
          </a:stretch>
        </p:blipFill>
        <p:spPr bwMode="auto">
          <a:xfrm>
            <a:off x="272040" y="5730409"/>
            <a:ext cx="9465108" cy="1119187"/>
          </a:xfrm>
          <a:prstGeom prst="rect">
            <a:avLst/>
          </a:prstGeom>
          <a:noFill/>
          <a:ln w="9525">
            <a:noFill/>
            <a:miter lim="800000"/>
            <a:headEnd/>
            <a:tailEnd/>
          </a:ln>
        </p:spPr>
      </p:pic>
      <p:sp>
        <p:nvSpPr>
          <p:cNvPr id="3" name="Content Placeholder 2"/>
          <p:cNvSpPr>
            <a:spLocks noGrp="1"/>
          </p:cNvSpPr>
          <p:nvPr>
            <p:ph idx="1"/>
          </p:nvPr>
        </p:nvSpPr>
        <p:spPr>
          <a:xfrm>
            <a:off x="3872971" y="1668163"/>
            <a:ext cx="5537729" cy="4458000"/>
          </a:xfrm>
        </p:spPr>
        <p:txBody>
          <a:bodyPr>
            <a:normAutofit/>
          </a:bodyPr>
          <a:lstStyle>
            <a:lvl1pPr marL="201717" indent="-201717">
              <a:buClr>
                <a:srgbClr val="A3B5A0"/>
              </a:buClr>
              <a:buSzPct val="80000"/>
              <a:buFont typeface="Wingdings" charset="2"/>
              <a:buChar char="§"/>
              <a:defRPr sz="1765" b="0" i="0">
                <a:latin typeface="Arial"/>
                <a:cs typeface="Arial"/>
              </a:defRPr>
            </a:lvl1pPr>
            <a:lvl2pPr marL="603750" indent="-198915">
              <a:buClr>
                <a:srgbClr val="A3B5A0"/>
              </a:buClr>
              <a:buSzPct val="80000"/>
              <a:buFont typeface="Wingdings" charset="2"/>
              <a:buChar char="§"/>
              <a:defRPr sz="1588" b="0" i="0">
                <a:latin typeface="Arial"/>
                <a:cs typeface="Arial"/>
              </a:defRPr>
            </a:lvl2pPr>
            <a:lvl3pPr marL="1014186" indent="-205920">
              <a:buClr>
                <a:srgbClr val="A3B5A0"/>
              </a:buClr>
              <a:buSzPct val="80000"/>
              <a:buFont typeface="Wingdings" charset="2"/>
              <a:buChar char="§"/>
              <a:defRPr sz="1412" b="0" i="0">
                <a:latin typeface="Arial"/>
                <a:cs typeface="Arial"/>
              </a:defRPr>
            </a:lvl3pPr>
            <a:lvl4pPr marL="1313960" indent="-201717">
              <a:buClr>
                <a:srgbClr val="A3B5A0"/>
              </a:buClr>
              <a:buSzPct val="80000"/>
              <a:buFont typeface="Wingdings" charset="2"/>
              <a:buChar char="§"/>
              <a:defRPr sz="1235" b="0" i="0">
                <a:latin typeface="Arial"/>
                <a:cs typeface="Arial"/>
              </a:defRPr>
            </a:lvl4pPr>
            <a:lvl5pPr marL="1811248" indent="-193312">
              <a:buClr>
                <a:srgbClr val="A3B5A0"/>
              </a:buClr>
              <a:buSzPct val="80000"/>
              <a:buFont typeface="Wingdings" charset="2"/>
              <a:buChar char="§"/>
              <a:defRPr sz="1235" b="0" i="0">
                <a:latin typeface="Arial"/>
                <a:cs typeface="Arial"/>
              </a:defRPr>
            </a:lvl5pPr>
            <a:lvl6pPr>
              <a:defRPr sz="1941"/>
            </a:lvl6pPr>
            <a:lvl7pPr>
              <a:defRPr sz="1941"/>
            </a:lvl7pPr>
            <a:lvl8pPr>
              <a:defRPr sz="1941"/>
            </a:lvl8pPr>
            <a:lvl9pPr>
              <a:defRPr sz="194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65" y="1668163"/>
            <a:ext cx="3133641" cy="4458001"/>
          </a:xfrm>
        </p:spPr>
        <p:txBody>
          <a:bodyPr>
            <a:normAutofit/>
          </a:bodyPr>
          <a:lstStyle>
            <a:lvl1pPr marL="0" indent="0" algn="r">
              <a:buNone/>
              <a:defRPr sz="1235" b="1" cap="all">
                <a:solidFill>
                  <a:srgbClr val="A3B5A0"/>
                </a:solidFill>
              </a:defRPr>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smtClean="0"/>
              <a:t>Click to edit Master text styles</a:t>
            </a:r>
          </a:p>
        </p:txBody>
      </p:sp>
      <p:sp>
        <p:nvSpPr>
          <p:cNvPr id="2" name="Title 1"/>
          <p:cNvSpPr>
            <a:spLocks noGrp="1"/>
          </p:cNvSpPr>
          <p:nvPr>
            <p:ph type="title"/>
          </p:nvPr>
        </p:nvSpPr>
        <p:spPr>
          <a:xfrm>
            <a:off x="720994" y="738915"/>
            <a:ext cx="6764632" cy="830633"/>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8" name="Date Placeholder 4"/>
          <p:cNvSpPr>
            <a:spLocks noGrp="1"/>
          </p:cNvSpPr>
          <p:nvPr>
            <p:ph type="dt" sz="half" idx="10"/>
          </p:nvPr>
        </p:nvSpPr>
        <p:spPr/>
        <p:txBody>
          <a:bodyPr/>
          <a:lstStyle>
            <a:lvl1pPr>
              <a:defRPr>
                <a:cs typeface="Arial" charset="0"/>
              </a:defRPr>
            </a:lvl1pPr>
          </a:lstStyle>
          <a:p>
            <a:pPr>
              <a:defRPr/>
            </a:pPr>
            <a:fld id="{CF79D77B-C513-4F84-8FBB-D8D7D2665F8B}"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9FDF2D93-50B7-4F61-BE03-C6F42C322C3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11" descr="WFG_dots_ppt "/>
          <p:cNvPicPr>
            <a:picLocks noChangeAspect="1" noChangeArrowheads="1"/>
          </p:cNvPicPr>
          <p:nvPr/>
        </p:nvPicPr>
        <p:blipFill>
          <a:blip r:embed="rId2"/>
          <a:srcRect/>
          <a:stretch>
            <a:fillRect/>
          </a:stretch>
        </p:blipFill>
        <p:spPr bwMode="auto">
          <a:xfrm>
            <a:off x="272040" y="5730409"/>
            <a:ext cx="9465108" cy="1119187"/>
          </a:xfrm>
          <a:prstGeom prst="rect">
            <a:avLst/>
          </a:prstGeom>
          <a:noFill/>
          <a:ln w="9525">
            <a:noFill/>
            <a:miter lim="800000"/>
            <a:headEnd/>
            <a:tailEnd/>
          </a:ln>
        </p:spPr>
      </p:pic>
      <p:sp>
        <p:nvSpPr>
          <p:cNvPr id="6" name="Rectangle 5"/>
          <p:cNvSpPr/>
          <p:nvPr/>
        </p:nvSpPr>
        <p:spPr bwMode="auto">
          <a:xfrm>
            <a:off x="620689" y="403412"/>
            <a:ext cx="8666186" cy="1075765"/>
          </a:xfrm>
          <a:prstGeom prst="rect">
            <a:avLst/>
          </a:prstGeom>
          <a:solidFill>
            <a:srgbClr val="A3B5A0"/>
          </a:solidFill>
          <a:ln w="9525" cap="flat" cmpd="sng" algn="ctr">
            <a:noFill/>
            <a:prstDash val="solid"/>
            <a:round/>
            <a:headEnd type="none" w="med" len="med"/>
            <a:tailEnd type="none" w="med" len="med"/>
          </a:ln>
          <a:effectLst/>
        </p:spPr>
        <p:txBody>
          <a:bodyPr/>
          <a:lstStyle/>
          <a:p>
            <a:pPr defTabSz="899320" fontAlgn="auto">
              <a:spcBef>
                <a:spcPts val="0"/>
              </a:spcBef>
              <a:spcAft>
                <a:spcPts val="0"/>
              </a:spcAft>
              <a:defRPr/>
            </a:pPr>
            <a:endParaRPr lang="en-US" sz="1659" dirty="0">
              <a:latin typeface="+mn-lt"/>
              <a:ea typeface="+mn-ea"/>
            </a:endParaRPr>
          </a:p>
        </p:txBody>
      </p:sp>
      <p:pic>
        <p:nvPicPr>
          <p:cNvPr id="7" name="Picture 8" descr="WFG_eggplant for citrix printing.jpg"/>
          <p:cNvPicPr>
            <a:picLocks noChangeAspect="1"/>
          </p:cNvPicPr>
          <p:nvPr/>
        </p:nvPicPr>
        <p:blipFill>
          <a:blip r:embed="rId3"/>
          <a:srcRect/>
          <a:stretch>
            <a:fillRect/>
          </a:stretch>
        </p:blipFill>
        <p:spPr bwMode="auto">
          <a:xfrm>
            <a:off x="6719695" y="6084794"/>
            <a:ext cx="2539038" cy="152681"/>
          </a:xfrm>
          <a:prstGeom prst="rect">
            <a:avLst/>
          </a:prstGeom>
          <a:noFill/>
          <a:ln w="9525">
            <a:noFill/>
            <a:miter lim="800000"/>
            <a:headEnd/>
            <a:tailEnd/>
          </a:ln>
        </p:spPr>
      </p:pic>
      <p:sp>
        <p:nvSpPr>
          <p:cNvPr id="2" name="Title 1"/>
          <p:cNvSpPr>
            <a:spLocks noGrp="1"/>
          </p:cNvSpPr>
          <p:nvPr>
            <p:ph type="title"/>
          </p:nvPr>
        </p:nvSpPr>
        <p:spPr>
          <a:xfrm>
            <a:off x="719115" y="741403"/>
            <a:ext cx="5943600" cy="566738"/>
          </a:xfrm>
        </p:spPr>
        <p:txBody>
          <a:bodyPr>
            <a:normAutofit/>
          </a:bodyPr>
          <a:lstStyle>
            <a:lvl1pPr algn="l">
              <a:defRPr sz="2471" b="0" i="0">
                <a:solidFill>
                  <a:srgbClr val="FFFFFF"/>
                </a:solidFill>
                <a:latin typeface="Arial"/>
                <a:cs typeface="Aria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620665" y="1718712"/>
            <a:ext cx="8666186" cy="3008861"/>
          </a:xfrm>
          <a:solidFill>
            <a:srgbClr val="EAEDEB"/>
          </a:solidFill>
        </p:spPr>
        <p:txBody>
          <a:bodyPr rtlCol="0">
            <a:normAutofit/>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20665" y="4844411"/>
            <a:ext cx="8666186" cy="688024"/>
          </a:xfrm>
          <a:solidFill>
            <a:srgbClr val="EAEDEB"/>
          </a:solidFill>
        </p:spPr>
        <p:txBody>
          <a:bodyPr/>
          <a:lstStyle>
            <a:lvl1pPr marL="0" indent="0">
              <a:buNone/>
              <a:defRPr sz="1412" b="0" i="0">
                <a:latin typeface="Arial"/>
                <a:cs typeface="Arial"/>
              </a:defRPr>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cs typeface="Arial" charset="0"/>
              </a:defRPr>
            </a:lvl1pPr>
          </a:lstStyle>
          <a:p>
            <a:pPr>
              <a:defRPr/>
            </a:pPr>
            <a:fld id="{651E00A6-83E3-4C59-BFF6-3413E690D838}" type="datetime1">
              <a:rPr lang="en-US"/>
              <a:pPr>
                <a:defRPr/>
              </a:pPr>
              <a:t>9/25/2018</a:t>
            </a:fld>
            <a:endParaRPr lang="en-US" dirty="0"/>
          </a:p>
        </p:txBody>
      </p:sp>
      <p:sp>
        <p:nvSpPr>
          <p:cNvPr id="9" name="Footer Placeholder 5"/>
          <p:cNvSpPr>
            <a:spLocks noGrp="1"/>
          </p:cNvSpPr>
          <p:nvPr>
            <p:ph type="ftr" sz="quarter" idx="11"/>
          </p:nvPr>
        </p:nvSpPr>
        <p:spPr/>
        <p:txBody>
          <a:bodyPr/>
          <a:lstStyle>
            <a:lvl1pPr>
              <a:defRPr sz="882" b="0" i="0">
                <a:latin typeface="Arial"/>
                <a:cs typeface="Arial"/>
              </a:defRPr>
            </a:lvl1pPr>
          </a:lstStyle>
          <a:p>
            <a:pPr>
              <a:defRPr/>
            </a:pPr>
            <a:endParaRPr lang="en-US" dirty="0"/>
          </a:p>
        </p:txBody>
      </p:sp>
      <p:sp>
        <p:nvSpPr>
          <p:cNvPr id="10" name="Slide Number Placeholder 6"/>
          <p:cNvSpPr>
            <a:spLocks noGrp="1"/>
          </p:cNvSpPr>
          <p:nvPr>
            <p:ph type="sldNum" sz="quarter" idx="12"/>
          </p:nvPr>
        </p:nvSpPr>
        <p:spPr/>
        <p:txBody>
          <a:bodyPr/>
          <a:lstStyle>
            <a:lvl1pPr>
              <a:defRPr sz="882">
                <a:latin typeface="Arial" charset="0"/>
                <a:cs typeface="Arial" charset="0"/>
              </a:defRPr>
            </a:lvl1pPr>
          </a:lstStyle>
          <a:p>
            <a:pPr>
              <a:defRPr/>
            </a:pPr>
            <a:fld id="{317DA5EF-B9EC-4FE9-A198-66D3FA7CE04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613" y="274544"/>
            <a:ext cx="8914775" cy="114300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95613" y="1599640"/>
            <a:ext cx="8914775" cy="4527176"/>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95613" y="6356537"/>
            <a:ext cx="2310775" cy="365592"/>
          </a:xfrm>
          <a:prstGeom prst="rect">
            <a:avLst/>
          </a:prstGeom>
        </p:spPr>
        <p:txBody>
          <a:bodyPr vert="horz" wrap="square" lIns="101882" tIns="50941" rIns="101882" bIns="50941" numCol="1" anchor="ctr" anchorCtr="0" compatLnSpc="1">
            <a:prstTxWarp prst="textNoShape">
              <a:avLst/>
            </a:prstTxWarp>
          </a:bodyPr>
          <a:lstStyle>
            <a:lvl1pPr>
              <a:defRPr sz="882">
                <a:solidFill>
                  <a:srgbClr val="898989"/>
                </a:solidFill>
                <a:ea typeface="ＭＳ Ｐゴシック" charset="-128"/>
              </a:defRPr>
            </a:lvl1pPr>
          </a:lstStyle>
          <a:p>
            <a:pPr>
              <a:defRPr/>
            </a:pPr>
            <a:fld id="{9C92DB87-1639-4C7F-AF54-03B20C44264B}" type="datetime1">
              <a:rPr lang="en-US"/>
              <a:pPr>
                <a:defRPr/>
              </a:pPr>
              <a:t>9/25/2018</a:t>
            </a:fld>
            <a:endParaRPr lang="en-US" dirty="0"/>
          </a:p>
        </p:txBody>
      </p:sp>
      <p:sp>
        <p:nvSpPr>
          <p:cNvPr id="5" name="Footer Placeholder 4"/>
          <p:cNvSpPr>
            <a:spLocks noGrp="1"/>
          </p:cNvSpPr>
          <p:nvPr>
            <p:ph type="ftr" sz="quarter" idx="3"/>
          </p:nvPr>
        </p:nvSpPr>
        <p:spPr>
          <a:xfrm>
            <a:off x="3384863" y="6356537"/>
            <a:ext cx="3136275" cy="365592"/>
          </a:xfrm>
          <a:prstGeom prst="rect">
            <a:avLst/>
          </a:prstGeom>
        </p:spPr>
        <p:txBody>
          <a:bodyPr vert="horz" lIns="101882" tIns="50941" rIns="101882" bIns="50941" rtlCol="0" anchor="ctr"/>
          <a:lstStyle>
            <a:lvl1pPr algn="ctr" defTabSz="449505" fontAlgn="auto">
              <a:spcBef>
                <a:spcPts val="0"/>
              </a:spcBef>
              <a:spcAft>
                <a:spcPts val="0"/>
              </a:spcAft>
              <a:defRPr sz="882" baseline="0">
                <a:solidFill>
                  <a:schemeClr val="tx1">
                    <a:tint val="75000"/>
                  </a:schemeClr>
                </a:solidFill>
                <a:latin typeface="Arial" pitchFamily="34" charset="0"/>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7099613" y="6356537"/>
            <a:ext cx="2310775" cy="365592"/>
          </a:xfrm>
          <a:prstGeom prst="rect">
            <a:avLst/>
          </a:prstGeom>
        </p:spPr>
        <p:txBody>
          <a:bodyPr vert="horz" wrap="square" lIns="101882" tIns="50941" rIns="101882" bIns="50941" numCol="1" anchor="ctr" anchorCtr="0" compatLnSpc="1">
            <a:prstTxWarp prst="textNoShape">
              <a:avLst/>
            </a:prstTxWarp>
          </a:bodyPr>
          <a:lstStyle>
            <a:lvl1pPr algn="r">
              <a:defRPr sz="1147">
                <a:solidFill>
                  <a:srgbClr val="898989"/>
                </a:solidFill>
                <a:latin typeface="Calibri" charset="0"/>
                <a:ea typeface="ＭＳ Ｐゴシック" charset="-128"/>
              </a:defRPr>
            </a:lvl1pPr>
          </a:lstStyle>
          <a:p>
            <a:pPr>
              <a:defRPr/>
            </a:pPr>
            <a:fld id="{18890A75-081D-48AE-9C62-048B93EEAE1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167" r:id="rId1"/>
    <p:sldLayoutId id="2147484168" r:id="rId2"/>
    <p:sldLayoutId id="2147484169" r:id="rId3"/>
    <p:sldLayoutId id="2147484170" r:id="rId4"/>
    <p:sldLayoutId id="2147484171" r:id="rId5"/>
    <p:sldLayoutId id="2147484172" r:id="rId6"/>
    <p:sldLayoutId id="2147484173" r:id="rId7"/>
    <p:sldLayoutId id="2147484174" r:id="rId8"/>
    <p:sldLayoutId id="2147484175" r:id="rId9"/>
    <p:sldLayoutId id="2147484176" r:id="rId10"/>
    <p:sldLayoutId id="2147484177" r:id="rId11"/>
    <p:sldLayoutId id="2147484178" r:id="rId12"/>
  </p:sldLayoutIdLst>
  <p:timing>
    <p:tnLst>
      <p:par>
        <p:cTn id="1" dur="indefinite" restart="never" nodeType="tmRoot"/>
      </p:par>
    </p:tnLst>
  </p:timing>
  <p:hf hdr="0" ftr="0" dt="0"/>
  <p:txStyles>
    <p:titleStyle>
      <a:lvl1pPr algn="l" defTabSz="448259" rtl="0" eaLnBrk="1" fontAlgn="base" hangingPunct="1">
        <a:spcBef>
          <a:spcPct val="0"/>
        </a:spcBef>
        <a:spcAft>
          <a:spcPct val="0"/>
        </a:spcAft>
        <a:defRPr sz="2471" kern="1200">
          <a:solidFill>
            <a:schemeClr val="tx1"/>
          </a:solidFill>
          <a:latin typeface="Arial"/>
          <a:ea typeface="ＭＳ Ｐゴシック" charset="-128"/>
          <a:cs typeface="ＭＳ Ｐゴシック" charset="-128"/>
        </a:defRPr>
      </a:lvl1pPr>
      <a:lvl2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2pPr>
      <a:lvl3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3pPr>
      <a:lvl4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4pPr>
      <a:lvl5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5pPr>
      <a:lvl6pPr marL="403433" algn="l" defTabSz="448259" rtl="0" eaLnBrk="1" fontAlgn="base" hangingPunct="1">
        <a:spcBef>
          <a:spcPct val="0"/>
        </a:spcBef>
        <a:spcAft>
          <a:spcPct val="0"/>
        </a:spcAft>
        <a:defRPr sz="2471">
          <a:solidFill>
            <a:schemeClr val="tx1"/>
          </a:solidFill>
          <a:latin typeface="Arial" charset="0"/>
          <a:ea typeface="ＭＳ Ｐゴシック" charset="-128"/>
        </a:defRPr>
      </a:lvl6pPr>
      <a:lvl7pPr marL="806867" algn="l" defTabSz="448259" rtl="0" eaLnBrk="1" fontAlgn="base" hangingPunct="1">
        <a:spcBef>
          <a:spcPct val="0"/>
        </a:spcBef>
        <a:spcAft>
          <a:spcPct val="0"/>
        </a:spcAft>
        <a:defRPr sz="2471">
          <a:solidFill>
            <a:schemeClr val="tx1"/>
          </a:solidFill>
          <a:latin typeface="Arial" charset="0"/>
          <a:ea typeface="ＭＳ Ｐゴシック" charset="-128"/>
        </a:defRPr>
      </a:lvl7pPr>
      <a:lvl8pPr marL="1210300" algn="l" defTabSz="448259" rtl="0" eaLnBrk="1" fontAlgn="base" hangingPunct="1">
        <a:spcBef>
          <a:spcPct val="0"/>
        </a:spcBef>
        <a:spcAft>
          <a:spcPct val="0"/>
        </a:spcAft>
        <a:defRPr sz="2471">
          <a:solidFill>
            <a:schemeClr val="tx1"/>
          </a:solidFill>
          <a:latin typeface="Arial" charset="0"/>
          <a:ea typeface="ＭＳ Ｐゴシック" charset="-128"/>
        </a:defRPr>
      </a:lvl8pPr>
      <a:lvl9pPr marL="1613733" algn="l" defTabSz="448259" rtl="0" eaLnBrk="1" fontAlgn="base" hangingPunct="1">
        <a:spcBef>
          <a:spcPct val="0"/>
        </a:spcBef>
        <a:spcAft>
          <a:spcPct val="0"/>
        </a:spcAft>
        <a:defRPr sz="2471">
          <a:solidFill>
            <a:schemeClr val="tx1"/>
          </a:solidFill>
          <a:latin typeface="Arial" charset="0"/>
          <a:ea typeface="ＭＳ Ｐゴシック" charset="-128"/>
        </a:defRPr>
      </a:lvl9pPr>
    </p:titleStyle>
    <p:bodyStyle>
      <a:lvl1pPr marL="201717" indent="-201717" algn="l" defTabSz="448259" rtl="0" eaLnBrk="1" fontAlgn="base" hangingPunct="1">
        <a:spcBef>
          <a:spcPct val="20000"/>
        </a:spcBef>
        <a:spcAft>
          <a:spcPct val="0"/>
        </a:spcAft>
        <a:buClr>
          <a:srgbClr val="A3B5A0"/>
        </a:buClr>
        <a:buSzPct val="80000"/>
        <a:buFont typeface="Wingdings" pitchFamily="2" charset="2"/>
        <a:buChar char="§"/>
        <a:defRPr sz="1765" kern="1200">
          <a:solidFill>
            <a:schemeClr val="tx1"/>
          </a:solidFill>
          <a:latin typeface="Arial"/>
          <a:ea typeface="ＭＳ Ｐゴシック" charset="-128"/>
          <a:cs typeface="ＭＳ Ｐゴシック" charset="-128"/>
        </a:defRPr>
      </a:lvl1pPr>
      <a:lvl2pPr marL="606551" indent="-201717" algn="l" defTabSz="448259" rtl="0" eaLnBrk="1" fontAlgn="base" hangingPunct="1">
        <a:spcBef>
          <a:spcPct val="20000"/>
        </a:spcBef>
        <a:spcAft>
          <a:spcPct val="0"/>
        </a:spcAft>
        <a:buClr>
          <a:srgbClr val="A3B5A0"/>
        </a:buClr>
        <a:buSzPct val="80000"/>
        <a:buFont typeface="Wingdings" pitchFamily="2" charset="2"/>
        <a:buChar char="§"/>
        <a:defRPr kern="1200">
          <a:solidFill>
            <a:schemeClr val="tx1"/>
          </a:solidFill>
          <a:latin typeface="Arial"/>
          <a:ea typeface="ＭＳ Ｐゴシック" charset="-128"/>
          <a:cs typeface="Arial"/>
        </a:defRPr>
      </a:lvl2pPr>
      <a:lvl3pPr marL="1011385" indent="-203118" algn="l" defTabSz="448259" rtl="0" eaLnBrk="1" fontAlgn="base" hangingPunct="1">
        <a:spcBef>
          <a:spcPct val="20000"/>
        </a:spcBef>
        <a:spcAft>
          <a:spcPct val="0"/>
        </a:spcAft>
        <a:buClr>
          <a:srgbClr val="A3B5A0"/>
        </a:buClr>
        <a:buSzPct val="80000"/>
        <a:buFont typeface="Wingdings" pitchFamily="2" charset="2"/>
        <a:buChar char="§"/>
        <a:defRPr sz="1412" kern="1200">
          <a:solidFill>
            <a:schemeClr val="tx1"/>
          </a:solidFill>
          <a:latin typeface="Arial"/>
          <a:ea typeface="ＭＳ Ｐゴシック" charset="-128"/>
          <a:cs typeface="Arial"/>
        </a:defRPr>
      </a:lvl3pPr>
      <a:lvl4pPr marL="1311158" indent="-198915" algn="l" defTabSz="448259" rtl="0" eaLnBrk="1" fontAlgn="base" hangingPunct="1">
        <a:spcBef>
          <a:spcPct val="20000"/>
        </a:spcBef>
        <a:spcAft>
          <a:spcPct val="0"/>
        </a:spcAft>
        <a:buClr>
          <a:srgbClr val="A3B5A0"/>
        </a:buClr>
        <a:buSzPct val="80000"/>
        <a:buFont typeface="Wingdings" pitchFamily="2" charset="2"/>
        <a:buChar char="§"/>
        <a:defRPr sz="1235" kern="1200">
          <a:solidFill>
            <a:schemeClr val="tx1"/>
          </a:solidFill>
          <a:latin typeface="Arial"/>
          <a:ea typeface="ＭＳ Ｐゴシック" charset="-128"/>
          <a:cs typeface="Arial"/>
        </a:defRPr>
      </a:lvl4pPr>
      <a:lvl5pPr marL="1811248" indent="-193312" algn="l" defTabSz="448259" rtl="0" eaLnBrk="1" fontAlgn="base" hangingPunct="1">
        <a:spcBef>
          <a:spcPct val="20000"/>
        </a:spcBef>
        <a:spcAft>
          <a:spcPct val="0"/>
        </a:spcAft>
        <a:buClr>
          <a:srgbClr val="A3B5A0"/>
        </a:buClr>
        <a:buSzPct val="80000"/>
        <a:buFont typeface="Wingdings" pitchFamily="2" charset="2"/>
        <a:buChar char="§"/>
        <a:defRPr sz="1235" kern="1200">
          <a:solidFill>
            <a:schemeClr val="tx1"/>
          </a:solidFill>
          <a:latin typeface="Arial"/>
          <a:ea typeface="ＭＳ Ｐゴシック" charset="-128"/>
          <a:cs typeface="Arial"/>
        </a:defRPr>
      </a:lvl5pPr>
      <a:lvl6pPr marL="2472279" indent="-224753" algn="l" defTabSz="449505" rtl="0" eaLnBrk="1" latinLnBrk="0" hangingPunct="1">
        <a:spcBef>
          <a:spcPct val="20000"/>
        </a:spcBef>
        <a:buFont typeface="Arial"/>
        <a:buChar char="•"/>
        <a:defRPr sz="1941" kern="1200">
          <a:solidFill>
            <a:schemeClr val="tx1"/>
          </a:solidFill>
          <a:latin typeface="+mn-lt"/>
          <a:ea typeface="+mn-ea"/>
          <a:cs typeface="+mn-cs"/>
        </a:defRPr>
      </a:lvl6pPr>
      <a:lvl7pPr marL="2921785" indent="-224753" algn="l" defTabSz="449505" rtl="0" eaLnBrk="1" latinLnBrk="0" hangingPunct="1">
        <a:spcBef>
          <a:spcPct val="20000"/>
        </a:spcBef>
        <a:buFont typeface="Arial"/>
        <a:buChar char="•"/>
        <a:defRPr sz="1941" kern="1200">
          <a:solidFill>
            <a:schemeClr val="tx1"/>
          </a:solidFill>
          <a:latin typeface="+mn-lt"/>
          <a:ea typeface="+mn-ea"/>
          <a:cs typeface="+mn-cs"/>
        </a:defRPr>
      </a:lvl7pPr>
      <a:lvl8pPr marL="3371290" indent="-224753" algn="l" defTabSz="449505" rtl="0" eaLnBrk="1" latinLnBrk="0" hangingPunct="1">
        <a:spcBef>
          <a:spcPct val="20000"/>
        </a:spcBef>
        <a:buFont typeface="Arial"/>
        <a:buChar char="•"/>
        <a:defRPr sz="1941" kern="1200">
          <a:solidFill>
            <a:schemeClr val="tx1"/>
          </a:solidFill>
          <a:latin typeface="+mn-lt"/>
          <a:ea typeface="+mn-ea"/>
          <a:cs typeface="+mn-cs"/>
        </a:defRPr>
      </a:lvl8pPr>
      <a:lvl9pPr marL="3820796" indent="-224753" algn="l" defTabSz="449505" rtl="0" eaLnBrk="1" latinLnBrk="0" hangingPunct="1">
        <a:spcBef>
          <a:spcPct val="20000"/>
        </a:spcBef>
        <a:buFont typeface="Arial"/>
        <a:buChar char="•"/>
        <a:defRPr sz="1941" kern="1200">
          <a:solidFill>
            <a:schemeClr val="tx1"/>
          </a:solidFill>
          <a:latin typeface="+mn-lt"/>
          <a:ea typeface="+mn-ea"/>
          <a:cs typeface="+mn-cs"/>
        </a:defRPr>
      </a:lvl9pPr>
    </p:bodyStyle>
    <p:otherStyle>
      <a:defPPr>
        <a:defRPr lang="en-US"/>
      </a:defPPr>
      <a:lvl1pPr marL="0" algn="l" defTabSz="449505" rtl="0" eaLnBrk="1" latinLnBrk="0" hangingPunct="1">
        <a:defRPr sz="1765" kern="1200">
          <a:solidFill>
            <a:schemeClr val="tx1"/>
          </a:solidFill>
          <a:latin typeface="+mn-lt"/>
          <a:ea typeface="+mn-ea"/>
          <a:cs typeface="+mn-cs"/>
        </a:defRPr>
      </a:lvl1pPr>
      <a:lvl2pPr marL="449505" algn="l" defTabSz="449505" rtl="0" eaLnBrk="1" latinLnBrk="0" hangingPunct="1">
        <a:defRPr sz="1765" kern="1200">
          <a:solidFill>
            <a:schemeClr val="tx1"/>
          </a:solidFill>
          <a:latin typeface="+mn-lt"/>
          <a:ea typeface="+mn-ea"/>
          <a:cs typeface="+mn-cs"/>
        </a:defRPr>
      </a:lvl2pPr>
      <a:lvl3pPr marL="899010" algn="l" defTabSz="449505" rtl="0" eaLnBrk="1" latinLnBrk="0" hangingPunct="1">
        <a:defRPr sz="1765" kern="1200">
          <a:solidFill>
            <a:schemeClr val="tx1"/>
          </a:solidFill>
          <a:latin typeface="+mn-lt"/>
          <a:ea typeface="+mn-ea"/>
          <a:cs typeface="+mn-cs"/>
        </a:defRPr>
      </a:lvl3pPr>
      <a:lvl4pPr marL="1348516" algn="l" defTabSz="449505" rtl="0" eaLnBrk="1" latinLnBrk="0" hangingPunct="1">
        <a:defRPr sz="1765" kern="1200">
          <a:solidFill>
            <a:schemeClr val="tx1"/>
          </a:solidFill>
          <a:latin typeface="+mn-lt"/>
          <a:ea typeface="+mn-ea"/>
          <a:cs typeface="+mn-cs"/>
        </a:defRPr>
      </a:lvl4pPr>
      <a:lvl5pPr marL="1798021" algn="l" defTabSz="449505" rtl="0" eaLnBrk="1" latinLnBrk="0" hangingPunct="1">
        <a:defRPr sz="1765" kern="1200">
          <a:solidFill>
            <a:schemeClr val="tx1"/>
          </a:solidFill>
          <a:latin typeface="+mn-lt"/>
          <a:ea typeface="+mn-ea"/>
          <a:cs typeface="+mn-cs"/>
        </a:defRPr>
      </a:lvl5pPr>
      <a:lvl6pPr marL="2247527" algn="l" defTabSz="449505" rtl="0" eaLnBrk="1" latinLnBrk="0" hangingPunct="1">
        <a:defRPr sz="1765" kern="1200">
          <a:solidFill>
            <a:schemeClr val="tx1"/>
          </a:solidFill>
          <a:latin typeface="+mn-lt"/>
          <a:ea typeface="+mn-ea"/>
          <a:cs typeface="+mn-cs"/>
        </a:defRPr>
      </a:lvl6pPr>
      <a:lvl7pPr marL="2697032" algn="l" defTabSz="449505" rtl="0" eaLnBrk="1" latinLnBrk="0" hangingPunct="1">
        <a:defRPr sz="1765" kern="1200">
          <a:solidFill>
            <a:schemeClr val="tx1"/>
          </a:solidFill>
          <a:latin typeface="+mn-lt"/>
          <a:ea typeface="+mn-ea"/>
          <a:cs typeface="+mn-cs"/>
        </a:defRPr>
      </a:lvl7pPr>
      <a:lvl8pPr marL="3146538" algn="l" defTabSz="449505" rtl="0" eaLnBrk="1" latinLnBrk="0" hangingPunct="1">
        <a:defRPr sz="1765" kern="1200">
          <a:solidFill>
            <a:schemeClr val="tx1"/>
          </a:solidFill>
          <a:latin typeface="+mn-lt"/>
          <a:ea typeface="+mn-ea"/>
          <a:cs typeface="+mn-cs"/>
        </a:defRPr>
      </a:lvl8pPr>
      <a:lvl9pPr marL="3596043" algn="l" defTabSz="449505" rtl="0" eaLnBrk="1" latinLnBrk="0" hangingPunct="1">
        <a:defRPr sz="176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613" y="274544"/>
            <a:ext cx="8914775" cy="114300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95613" y="1599640"/>
            <a:ext cx="8914775" cy="4527176"/>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95613" y="6356537"/>
            <a:ext cx="2310775" cy="365592"/>
          </a:xfrm>
          <a:prstGeom prst="rect">
            <a:avLst/>
          </a:prstGeom>
        </p:spPr>
        <p:txBody>
          <a:bodyPr vert="horz" wrap="square" lIns="101882" tIns="50941" rIns="101882" bIns="50941" numCol="1" anchor="ctr" anchorCtr="0" compatLnSpc="1">
            <a:prstTxWarp prst="textNoShape">
              <a:avLst/>
            </a:prstTxWarp>
          </a:bodyPr>
          <a:lstStyle>
            <a:lvl1pPr>
              <a:defRPr sz="882">
                <a:solidFill>
                  <a:srgbClr val="898989"/>
                </a:solidFill>
                <a:ea typeface="ＭＳ Ｐゴシック" charset="-128"/>
              </a:defRPr>
            </a:lvl1pPr>
          </a:lstStyle>
          <a:p>
            <a:pPr>
              <a:defRPr/>
            </a:pPr>
            <a:fld id="{9C92DB87-1639-4C7F-AF54-03B20C44264B}" type="datetime1">
              <a:rPr lang="en-US"/>
              <a:pPr>
                <a:defRPr/>
              </a:pPr>
              <a:t>9/25/2018</a:t>
            </a:fld>
            <a:endParaRPr lang="en-US" dirty="0"/>
          </a:p>
        </p:txBody>
      </p:sp>
      <p:sp>
        <p:nvSpPr>
          <p:cNvPr id="5" name="Footer Placeholder 4"/>
          <p:cNvSpPr>
            <a:spLocks noGrp="1"/>
          </p:cNvSpPr>
          <p:nvPr>
            <p:ph type="ftr" sz="quarter" idx="3"/>
          </p:nvPr>
        </p:nvSpPr>
        <p:spPr>
          <a:xfrm>
            <a:off x="3384863" y="6356537"/>
            <a:ext cx="3136275" cy="365592"/>
          </a:xfrm>
          <a:prstGeom prst="rect">
            <a:avLst/>
          </a:prstGeom>
        </p:spPr>
        <p:txBody>
          <a:bodyPr vert="horz" lIns="101882" tIns="50941" rIns="101882" bIns="50941" rtlCol="0" anchor="ctr"/>
          <a:lstStyle>
            <a:lvl1pPr algn="ctr" defTabSz="449505" fontAlgn="auto">
              <a:spcBef>
                <a:spcPts val="0"/>
              </a:spcBef>
              <a:spcAft>
                <a:spcPts val="0"/>
              </a:spcAft>
              <a:defRPr sz="882" baseline="0">
                <a:solidFill>
                  <a:schemeClr val="tx1">
                    <a:tint val="75000"/>
                  </a:schemeClr>
                </a:solidFill>
                <a:latin typeface="Arial" pitchFamily="34" charset="0"/>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7099613" y="6356537"/>
            <a:ext cx="2310775" cy="365592"/>
          </a:xfrm>
          <a:prstGeom prst="rect">
            <a:avLst/>
          </a:prstGeom>
        </p:spPr>
        <p:txBody>
          <a:bodyPr vert="horz" wrap="square" lIns="101882" tIns="50941" rIns="101882" bIns="50941" numCol="1" anchor="ctr" anchorCtr="0" compatLnSpc="1">
            <a:prstTxWarp prst="textNoShape">
              <a:avLst/>
            </a:prstTxWarp>
          </a:bodyPr>
          <a:lstStyle>
            <a:lvl1pPr algn="r">
              <a:defRPr sz="1147">
                <a:solidFill>
                  <a:srgbClr val="898989"/>
                </a:solidFill>
                <a:latin typeface="Calibri" charset="0"/>
                <a:ea typeface="ＭＳ Ｐゴシック" charset="-128"/>
              </a:defRPr>
            </a:lvl1pPr>
          </a:lstStyle>
          <a:p>
            <a:pPr>
              <a:defRPr/>
            </a:pPr>
            <a:fld id="{18890A75-081D-48AE-9C62-048B93EEAE14}" type="slidenum">
              <a:rPr lang="en-US"/>
              <a:pPr>
                <a:defRPr/>
              </a:pPr>
              <a:t>‹#›</a:t>
            </a:fld>
            <a:endParaRPr lang="en-US" dirty="0"/>
          </a:p>
        </p:txBody>
      </p:sp>
    </p:spTree>
    <p:extLst>
      <p:ext uri="{BB962C8B-B14F-4D97-AF65-F5344CB8AC3E}">
        <p14:creationId xmlns:p14="http://schemas.microsoft.com/office/powerpoint/2010/main" val="2695063956"/>
      </p:ext>
    </p:extLst>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1" r:id="rId12"/>
  </p:sldLayoutIdLst>
  <p:timing>
    <p:tnLst>
      <p:par>
        <p:cTn id="1" dur="indefinite" restart="never" nodeType="tmRoot"/>
      </p:par>
    </p:tnLst>
  </p:timing>
  <p:hf hdr="0" ftr="0" dt="0"/>
  <p:txStyles>
    <p:titleStyle>
      <a:lvl1pPr algn="l" defTabSz="448259" rtl="0" eaLnBrk="1" fontAlgn="base" hangingPunct="1">
        <a:spcBef>
          <a:spcPct val="0"/>
        </a:spcBef>
        <a:spcAft>
          <a:spcPct val="0"/>
        </a:spcAft>
        <a:defRPr sz="2471" kern="1200">
          <a:solidFill>
            <a:schemeClr val="tx1"/>
          </a:solidFill>
          <a:latin typeface="Arial"/>
          <a:ea typeface="ＭＳ Ｐゴシック" charset="-128"/>
          <a:cs typeface="ＭＳ Ｐゴシック" charset="-128"/>
        </a:defRPr>
      </a:lvl1pPr>
      <a:lvl2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2pPr>
      <a:lvl3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3pPr>
      <a:lvl4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4pPr>
      <a:lvl5pPr algn="l" defTabSz="448259" rtl="0" eaLnBrk="1" fontAlgn="base" hangingPunct="1">
        <a:spcBef>
          <a:spcPct val="0"/>
        </a:spcBef>
        <a:spcAft>
          <a:spcPct val="0"/>
        </a:spcAft>
        <a:defRPr sz="2471">
          <a:solidFill>
            <a:schemeClr val="tx1"/>
          </a:solidFill>
          <a:latin typeface="Arial" charset="0"/>
          <a:ea typeface="ＭＳ Ｐゴシック" charset="-128"/>
          <a:cs typeface="ＭＳ Ｐゴシック" charset="-128"/>
        </a:defRPr>
      </a:lvl5pPr>
      <a:lvl6pPr marL="403433" algn="l" defTabSz="448259" rtl="0" eaLnBrk="1" fontAlgn="base" hangingPunct="1">
        <a:spcBef>
          <a:spcPct val="0"/>
        </a:spcBef>
        <a:spcAft>
          <a:spcPct val="0"/>
        </a:spcAft>
        <a:defRPr sz="2471">
          <a:solidFill>
            <a:schemeClr val="tx1"/>
          </a:solidFill>
          <a:latin typeface="Arial" charset="0"/>
          <a:ea typeface="ＭＳ Ｐゴシック" charset="-128"/>
        </a:defRPr>
      </a:lvl6pPr>
      <a:lvl7pPr marL="806867" algn="l" defTabSz="448259" rtl="0" eaLnBrk="1" fontAlgn="base" hangingPunct="1">
        <a:spcBef>
          <a:spcPct val="0"/>
        </a:spcBef>
        <a:spcAft>
          <a:spcPct val="0"/>
        </a:spcAft>
        <a:defRPr sz="2471">
          <a:solidFill>
            <a:schemeClr val="tx1"/>
          </a:solidFill>
          <a:latin typeface="Arial" charset="0"/>
          <a:ea typeface="ＭＳ Ｐゴシック" charset="-128"/>
        </a:defRPr>
      </a:lvl7pPr>
      <a:lvl8pPr marL="1210300" algn="l" defTabSz="448259" rtl="0" eaLnBrk="1" fontAlgn="base" hangingPunct="1">
        <a:spcBef>
          <a:spcPct val="0"/>
        </a:spcBef>
        <a:spcAft>
          <a:spcPct val="0"/>
        </a:spcAft>
        <a:defRPr sz="2471">
          <a:solidFill>
            <a:schemeClr val="tx1"/>
          </a:solidFill>
          <a:latin typeface="Arial" charset="0"/>
          <a:ea typeface="ＭＳ Ｐゴシック" charset="-128"/>
        </a:defRPr>
      </a:lvl8pPr>
      <a:lvl9pPr marL="1613733" algn="l" defTabSz="448259" rtl="0" eaLnBrk="1" fontAlgn="base" hangingPunct="1">
        <a:spcBef>
          <a:spcPct val="0"/>
        </a:spcBef>
        <a:spcAft>
          <a:spcPct val="0"/>
        </a:spcAft>
        <a:defRPr sz="2471">
          <a:solidFill>
            <a:schemeClr val="tx1"/>
          </a:solidFill>
          <a:latin typeface="Arial" charset="0"/>
          <a:ea typeface="ＭＳ Ｐゴシック" charset="-128"/>
        </a:defRPr>
      </a:lvl9pPr>
    </p:titleStyle>
    <p:bodyStyle>
      <a:lvl1pPr marL="201717" indent="-201717" algn="l" defTabSz="448259" rtl="0" eaLnBrk="1" fontAlgn="base" hangingPunct="1">
        <a:spcBef>
          <a:spcPct val="20000"/>
        </a:spcBef>
        <a:spcAft>
          <a:spcPct val="0"/>
        </a:spcAft>
        <a:buClr>
          <a:srgbClr val="A3B5A0"/>
        </a:buClr>
        <a:buSzPct val="80000"/>
        <a:buFont typeface="Wingdings" pitchFamily="2" charset="2"/>
        <a:buChar char="§"/>
        <a:defRPr sz="1765" kern="1200">
          <a:solidFill>
            <a:schemeClr val="tx1"/>
          </a:solidFill>
          <a:latin typeface="Arial"/>
          <a:ea typeface="ＭＳ Ｐゴシック" charset="-128"/>
          <a:cs typeface="ＭＳ Ｐゴシック" charset="-128"/>
        </a:defRPr>
      </a:lvl1pPr>
      <a:lvl2pPr marL="606551" indent="-201717" algn="l" defTabSz="448259" rtl="0" eaLnBrk="1" fontAlgn="base" hangingPunct="1">
        <a:spcBef>
          <a:spcPct val="20000"/>
        </a:spcBef>
        <a:spcAft>
          <a:spcPct val="0"/>
        </a:spcAft>
        <a:buClr>
          <a:srgbClr val="A3B5A0"/>
        </a:buClr>
        <a:buSzPct val="80000"/>
        <a:buFont typeface="Wingdings" pitchFamily="2" charset="2"/>
        <a:buChar char="§"/>
        <a:defRPr kern="1200">
          <a:solidFill>
            <a:schemeClr val="tx1"/>
          </a:solidFill>
          <a:latin typeface="Arial"/>
          <a:ea typeface="ＭＳ Ｐゴシック" charset="-128"/>
          <a:cs typeface="Arial"/>
        </a:defRPr>
      </a:lvl2pPr>
      <a:lvl3pPr marL="1011385" indent="-203118" algn="l" defTabSz="448259" rtl="0" eaLnBrk="1" fontAlgn="base" hangingPunct="1">
        <a:spcBef>
          <a:spcPct val="20000"/>
        </a:spcBef>
        <a:spcAft>
          <a:spcPct val="0"/>
        </a:spcAft>
        <a:buClr>
          <a:srgbClr val="A3B5A0"/>
        </a:buClr>
        <a:buSzPct val="80000"/>
        <a:buFont typeface="Wingdings" pitchFamily="2" charset="2"/>
        <a:buChar char="§"/>
        <a:defRPr sz="1412" kern="1200">
          <a:solidFill>
            <a:schemeClr val="tx1"/>
          </a:solidFill>
          <a:latin typeface="Arial"/>
          <a:ea typeface="ＭＳ Ｐゴシック" charset="-128"/>
          <a:cs typeface="Arial"/>
        </a:defRPr>
      </a:lvl3pPr>
      <a:lvl4pPr marL="1311158" indent="-198915" algn="l" defTabSz="448259" rtl="0" eaLnBrk="1" fontAlgn="base" hangingPunct="1">
        <a:spcBef>
          <a:spcPct val="20000"/>
        </a:spcBef>
        <a:spcAft>
          <a:spcPct val="0"/>
        </a:spcAft>
        <a:buClr>
          <a:srgbClr val="A3B5A0"/>
        </a:buClr>
        <a:buSzPct val="80000"/>
        <a:buFont typeface="Wingdings" pitchFamily="2" charset="2"/>
        <a:buChar char="§"/>
        <a:defRPr sz="1235" kern="1200">
          <a:solidFill>
            <a:schemeClr val="tx1"/>
          </a:solidFill>
          <a:latin typeface="Arial"/>
          <a:ea typeface="ＭＳ Ｐゴシック" charset="-128"/>
          <a:cs typeface="Arial"/>
        </a:defRPr>
      </a:lvl4pPr>
      <a:lvl5pPr marL="1811248" indent="-193312" algn="l" defTabSz="448259" rtl="0" eaLnBrk="1" fontAlgn="base" hangingPunct="1">
        <a:spcBef>
          <a:spcPct val="20000"/>
        </a:spcBef>
        <a:spcAft>
          <a:spcPct val="0"/>
        </a:spcAft>
        <a:buClr>
          <a:srgbClr val="A3B5A0"/>
        </a:buClr>
        <a:buSzPct val="80000"/>
        <a:buFont typeface="Wingdings" pitchFamily="2" charset="2"/>
        <a:buChar char="§"/>
        <a:defRPr sz="1235" kern="1200">
          <a:solidFill>
            <a:schemeClr val="tx1"/>
          </a:solidFill>
          <a:latin typeface="Arial"/>
          <a:ea typeface="ＭＳ Ｐゴシック" charset="-128"/>
          <a:cs typeface="Arial"/>
        </a:defRPr>
      </a:lvl5pPr>
      <a:lvl6pPr marL="2472279" indent="-224753" algn="l" defTabSz="449505" rtl="0" eaLnBrk="1" latinLnBrk="0" hangingPunct="1">
        <a:spcBef>
          <a:spcPct val="20000"/>
        </a:spcBef>
        <a:buFont typeface="Arial"/>
        <a:buChar char="•"/>
        <a:defRPr sz="1941" kern="1200">
          <a:solidFill>
            <a:schemeClr val="tx1"/>
          </a:solidFill>
          <a:latin typeface="+mn-lt"/>
          <a:ea typeface="+mn-ea"/>
          <a:cs typeface="+mn-cs"/>
        </a:defRPr>
      </a:lvl6pPr>
      <a:lvl7pPr marL="2921785" indent="-224753" algn="l" defTabSz="449505" rtl="0" eaLnBrk="1" latinLnBrk="0" hangingPunct="1">
        <a:spcBef>
          <a:spcPct val="20000"/>
        </a:spcBef>
        <a:buFont typeface="Arial"/>
        <a:buChar char="•"/>
        <a:defRPr sz="1941" kern="1200">
          <a:solidFill>
            <a:schemeClr val="tx1"/>
          </a:solidFill>
          <a:latin typeface="+mn-lt"/>
          <a:ea typeface="+mn-ea"/>
          <a:cs typeface="+mn-cs"/>
        </a:defRPr>
      </a:lvl7pPr>
      <a:lvl8pPr marL="3371290" indent="-224753" algn="l" defTabSz="449505" rtl="0" eaLnBrk="1" latinLnBrk="0" hangingPunct="1">
        <a:spcBef>
          <a:spcPct val="20000"/>
        </a:spcBef>
        <a:buFont typeface="Arial"/>
        <a:buChar char="•"/>
        <a:defRPr sz="1941" kern="1200">
          <a:solidFill>
            <a:schemeClr val="tx1"/>
          </a:solidFill>
          <a:latin typeface="+mn-lt"/>
          <a:ea typeface="+mn-ea"/>
          <a:cs typeface="+mn-cs"/>
        </a:defRPr>
      </a:lvl8pPr>
      <a:lvl9pPr marL="3820796" indent="-224753" algn="l" defTabSz="449505" rtl="0" eaLnBrk="1" latinLnBrk="0" hangingPunct="1">
        <a:spcBef>
          <a:spcPct val="20000"/>
        </a:spcBef>
        <a:buFont typeface="Arial"/>
        <a:buChar char="•"/>
        <a:defRPr sz="1941" kern="1200">
          <a:solidFill>
            <a:schemeClr val="tx1"/>
          </a:solidFill>
          <a:latin typeface="+mn-lt"/>
          <a:ea typeface="+mn-ea"/>
          <a:cs typeface="+mn-cs"/>
        </a:defRPr>
      </a:lvl9pPr>
    </p:bodyStyle>
    <p:otherStyle>
      <a:defPPr>
        <a:defRPr lang="en-US"/>
      </a:defPPr>
      <a:lvl1pPr marL="0" algn="l" defTabSz="449505" rtl="0" eaLnBrk="1" latinLnBrk="0" hangingPunct="1">
        <a:defRPr sz="1765" kern="1200">
          <a:solidFill>
            <a:schemeClr val="tx1"/>
          </a:solidFill>
          <a:latin typeface="+mn-lt"/>
          <a:ea typeface="+mn-ea"/>
          <a:cs typeface="+mn-cs"/>
        </a:defRPr>
      </a:lvl1pPr>
      <a:lvl2pPr marL="449505" algn="l" defTabSz="449505" rtl="0" eaLnBrk="1" latinLnBrk="0" hangingPunct="1">
        <a:defRPr sz="1765" kern="1200">
          <a:solidFill>
            <a:schemeClr val="tx1"/>
          </a:solidFill>
          <a:latin typeface="+mn-lt"/>
          <a:ea typeface="+mn-ea"/>
          <a:cs typeface="+mn-cs"/>
        </a:defRPr>
      </a:lvl2pPr>
      <a:lvl3pPr marL="899010" algn="l" defTabSz="449505" rtl="0" eaLnBrk="1" latinLnBrk="0" hangingPunct="1">
        <a:defRPr sz="1765" kern="1200">
          <a:solidFill>
            <a:schemeClr val="tx1"/>
          </a:solidFill>
          <a:latin typeface="+mn-lt"/>
          <a:ea typeface="+mn-ea"/>
          <a:cs typeface="+mn-cs"/>
        </a:defRPr>
      </a:lvl3pPr>
      <a:lvl4pPr marL="1348516" algn="l" defTabSz="449505" rtl="0" eaLnBrk="1" latinLnBrk="0" hangingPunct="1">
        <a:defRPr sz="1765" kern="1200">
          <a:solidFill>
            <a:schemeClr val="tx1"/>
          </a:solidFill>
          <a:latin typeface="+mn-lt"/>
          <a:ea typeface="+mn-ea"/>
          <a:cs typeface="+mn-cs"/>
        </a:defRPr>
      </a:lvl4pPr>
      <a:lvl5pPr marL="1798021" algn="l" defTabSz="449505" rtl="0" eaLnBrk="1" latinLnBrk="0" hangingPunct="1">
        <a:defRPr sz="1765" kern="1200">
          <a:solidFill>
            <a:schemeClr val="tx1"/>
          </a:solidFill>
          <a:latin typeface="+mn-lt"/>
          <a:ea typeface="+mn-ea"/>
          <a:cs typeface="+mn-cs"/>
        </a:defRPr>
      </a:lvl5pPr>
      <a:lvl6pPr marL="2247527" algn="l" defTabSz="449505" rtl="0" eaLnBrk="1" latinLnBrk="0" hangingPunct="1">
        <a:defRPr sz="1765" kern="1200">
          <a:solidFill>
            <a:schemeClr val="tx1"/>
          </a:solidFill>
          <a:latin typeface="+mn-lt"/>
          <a:ea typeface="+mn-ea"/>
          <a:cs typeface="+mn-cs"/>
        </a:defRPr>
      </a:lvl6pPr>
      <a:lvl7pPr marL="2697032" algn="l" defTabSz="449505" rtl="0" eaLnBrk="1" latinLnBrk="0" hangingPunct="1">
        <a:defRPr sz="1765" kern="1200">
          <a:solidFill>
            <a:schemeClr val="tx1"/>
          </a:solidFill>
          <a:latin typeface="+mn-lt"/>
          <a:ea typeface="+mn-ea"/>
          <a:cs typeface="+mn-cs"/>
        </a:defRPr>
      </a:lvl7pPr>
      <a:lvl8pPr marL="3146538" algn="l" defTabSz="449505" rtl="0" eaLnBrk="1" latinLnBrk="0" hangingPunct="1">
        <a:defRPr sz="1765" kern="1200">
          <a:solidFill>
            <a:schemeClr val="tx1"/>
          </a:solidFill>
          <a:latin typeface="+mn-lt"/>
          <a:ea typeface="+mn-ea"/>
          <a:cs typeface="+mn-cs"/>
        </a:defRPr>
      </a:lvl8pPr>
      <a:lvl9pPr marL="3596043" algn="l" defTabSz="449505"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Microsoft_Visio_Drawing11.vsdx"/></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55301" y="2493873"/>
            <a:ext cx="7852941" cy="876860"/>
          </a:xfrm>
        </p:spPr>
        <p:txBody>
          <a:bodyPr>
            <a:normAutofit fontScale="90000"/>
          </a:bodyPr>
          <a:lstStyle/>
          <a:p>
            <a:pPr algn="ctr" defTabSz="448259"/>
            <a:r>
              <a:rPr dirty="0" smtClean="0">
                <a:latin typeface="Arial" charset="0"/>
                <a:ea typeface="ＭＳ Ｐゴシック" pitchFamily="34" charset="-128"/>
                <a:cs typeface="Arial" charset="0"/>
              </a:rPr>
              <a:t>Longevity Risk Transfer Transactions </a:t>
            </a:r>
            <a:r>
              <a:rPr lang="en-US" dirty="0" smtClean="0">
                <a:latin typeface="Arial" charset="0"/>
                <a:ea typeface="ＭＳ Ｐゴシック" pitchFamily="34" charset="-128"/>
                <a:cs typeface="Arial" charset="0"/>
              </a:rPr>
              <a:t>–</a:t>
            </a:r>
            <a:r>
              <a:rPr dirty="0" smtClean="0">
                <a:latin typeface="Arial" charset="0"/>
                <a:ea typeface="ＭＳ Ｐゴシック" pitchFamily="34" charset="-128"/>
                <a:cs typeface="Arial" charset="0"/>
              </a:rPr>
              <a:t> a legal and  </a:t>
            </a:r>
            <a:r>
              <a:rPr dirty="0">
                <a:latin typeface="Arial" charset="0"/>
                <a:ea typeface="ＭＳ Ｐゴシック" pitchFamily="34" charset="-128"/>
                <a:cs typeface="Arial" charset="0"/>
              </a:rPr>
              <a:t>r</a:t>
            </a:r>
            <a:r>
              <a:rPr dirty="0" smtClean="0">
                <a:latin typeface="Arial" charset="0"/>
                <a:ea typeface="ＭＳ Ｐゴシック" pitchFamily="34" charset="-128"/>
                <a:cs typeface="Arial" charset="0"/>
              </a:rPr>
              <a:t>egulatory perspective </a:t>
            </a:r>
            <a:br>
              <a:rPr dirty="0" smtClean="0">
                <a:latin typeface="Arial" charset="0"/>
                <a:ea typeface="ＭＳ Ｐゴシック" pitchFamily="34" charset="-128"/>
                <a:cs typeface="Arial" charset="0"/>
              </a:rPr>
            </a:br>
            <a:endParaRPr dirty="0">
              <a:latin typeface="Arial" charset="0"/>
              <a:ea typeface="ＭＳ Ｐゴシック" pitchFamily="34" charset="-128"/>
              <a:cs typeface="Arial" charset="0"/>
            </a:endParaRPr>
          </a:p>
        </p:txBody>
      </p:sp>
      <p:sp>
        <p:nvSpPr>
          <p:cNvPr id="14339" name="Subtitle 2"/>
          <p:cNvSpPr>
            <a:spLocks noGrp="1"/>
          </p:cNvSpPr>
          <p:nvPr>
            <p:ph type="subTitle" idx="1"/>
          </p:nvPr>
        </p:nvSpPr>
        <p:spPr>
          <a:xfrm>
            <a:off x="5955925" y="3370732"/>
            <a:ext cx="3366668" cy="778809"/>
          </a:xfrm>
        </p:spPr>
        <p:txBody>
          <a:bodyPr/>
          <a:lstStyle/>
          <a:p>
            <a:pPr eaLnBrk="1" hangingPunct="1"/>
            <a:r>
              <a:rPr lang="en-GB" sz="1600" dirty="0" smtClean="0">
                <a:solidFill>
                  <a:schemeClr val="bg1"/>
                </a:solidFill>
                <a:latin typeface="Arial" charset="0"/>
                <a:ea typeface="ＭＳ Ｐゴシック" pitchFamily="34" charset="-128"/>
                <a:cs typeface="Arial" charset="0"/>
              </a:rPr>
              <a:t>Parallel Session III</a:t>
            </a:r>
            <a:endParaRPr lang="en-US" sz="1600" dirty="0" smtClean="0">
              <a:solidFill>
                <a:schemeClr val="bg1"/>
              </a:solidFill>
              <a:latin typeface="Arial" charset="0"/>
              <a:ea typeface="ＭＳ Ｐゴシック" pitchFamily="34" charset="-128"/>
              <a:cs typeface="Arial" charset="0"/>
            </a:endParaRPr>
          </a:p>
          <a:p>
            <a:pPr eaLnBrk="1" hangingPunct="1"/>
            <a:r>
              <a:rPr lang="en-US" sz="1600" dirty="0" smtClean="0">
                <a:solidFill>
                  <a:schemeClr val="bg1"/>
                </a:solidFill>
                <a:latin typeface="Arial" charset="0"/>
                <a:ea typeface="ＭＳ Ｐゴシック" pitchFamily="34" charset="-128"/>
                <a:cs typeface="Arial" charset="0"/>
              </a:rPr>
              <a:t>Kirsty Maclean  |  Nicholas Bugler  </a:t>
            </a:r>
          </a:p>
          <a:p>
            <a:pPr eaLnBrk="1" hangingPunct="1"/>
            <a:endParaRPr lang="en-US" dirty="0" smtClean="0">
              <a:latin typeface="Arial" charset="0"/>
              <a:ea typeface="ＭＳ Ｐゴシック" pitchFamily="34" charset="-128"/>
              <a:cs typeface="Arial" charset="0"/>
            </a:endParaRPr>
          </a:p>
        </p:txBody>
      </p:sp>
      <p:sp>
        <p:nvSpPr>
          <p:cNvPr id="4" name="Subtitle 2"/>
          <p:cNvSpPr txBox="1">
            <a:spLocks/>
          </p:cNvSpPr>
          <p:nvPr/>
        </p:nvSpPr>
        <p:spPr bwMode="auto">
          <a:xfrm>
            <a:off x="955301" y="3370733"/>
            <a:ext cx="3366668" cy="778809"/>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normAutofit fontScale="92500" lnSpcReduction="20000"/>
          </a:bodyPr>
          <a:lstStyle>
            <a:lvl1pPr marL="0" indent="0" algn="l" defTabSz="448259" rtl="0" eaLnBrk="1" fontAlgn="base" hangingPunct="1">
              <a:spcBef>
                <a:spcPct val="20000"/>
              </a:spcBef>
              <a:spcAft>
                <a:spcPct val="0"/>
              </a:spcAft>
              <a:buClr>
                <a:srgbClr val="A3B5A0"/>
              </a:buClr>
              <a:buSzPct val="80000"/>
              <a:buFont typeface="Wingdings" pitchFamily="2" charset="2"/>
              <a:buNone/>
              <a:defRPr sz="1588" b="0" i="0" kern="1200">
                <a:solidFill>
                  <a:srgbClr val="FFFFFF"/>
                </a:solidFill>
                <a:latin typeface="Arial"/>
                <a:ea typeface="ＭＳ Ｐゴシック" charset="-128"/>
                <a:cs typeface="Arial"/>
              </a:defRPr>
            </a:lvl1pPr>
            <a:lvl2pPr marL="449505" indent="0" algn="ctr" defTabSz="448259" rtl="0" eaLnBrk="1" fontAlgn="base" hangingPunct="1">
              <a:spcBef>
                <a:spcPct val="20000"/>
              </a:spcBef>
              <a:spcAft>
                <a:spcPct val="0"/>
              </a:spcAft>
              <a:buClr>
                <a:srgbClr val="A3B5A0"/>
              </a:buClr>
              <a:buSzPct val="80000"/>
              <a:buFont typeface="Wingdings" pitchFamily="2" charset="2"/>
              <a:buNone/>
              <a:defRPr kern="1200">
                <a:solidFill>
                  <a:schemeClr val="tx1">
                    <a:tint val="75000"/>
                  </a:schemeClr>
                </a:solidFill>
                <a:latin typeface="Arial"/>
                <a:ea typeface="ＭＳ Ｐゴシック" charset="-128"/>
                <a:cs typeface="Arial"/>
              </a:defRPr>
            </a:lvl2pPr>
            <a:lvl3pPr marL="899010" indent="0" algn="ctr" defTabSz="448259" rtl="0" eaLnBrk="1" fontAlgn="base" hangingPunct="1">
              <a:spcBef>
                <a:spcPct val="20000"/>
              </a:spcBef>
              <a:spcAft>
                <a:spcPct val="0"/>
              </a:spcAft>
              <a:buClr>
                <a:srgbClr val="A3B5A0"/>
              </a:buClr>
              <a:buSzPct val="80000"/>
              <a:buFont typeface="Wingdings" pitchFamily="2" charset="2"/>
              <a:buNone/>
              <a:defRPr sz="1412" kern="1200">
                <a:solidFill>
                  <a:schemeClr val="tx1">
                    <a:tint val="75000"/>
                  </a:schemeClr>
                </a:solidFill>
                <a:latin typeface="Arial"/>
                <a:ea typeface="ＭＳ Ｐゴシック" charset="-128"/>
                <a:cs typeface="Arial"/>
              </a:defRPr>
            </a:lvl3pPr>
            <a:lvl4pPr marL="1348516" indent="0" algn="ctr" defTabSz="448259" rtl="0" eaLnBrk="1" fontAlgn="base" hangingPunct="1">
              <a:spcBef>
                <a:spcPct val="20000"/>
              </a:spcBef>
              <a:spcAft>
                <a:spcPct val="0"/>
              </a:spcAft>
              <a:buClr>
                <a:srgbClr val="A3B5A0"/>
              </a:buClr>
              <a:buSzPct val="80000"/>
              <a:buFont typeface="Wingdings" pitchFamily="2" charset="2"/>
              <a:buNone/>
              <a:defRPr sz="1235" kern="1200">
                <a:solidFill>
                  <a:schemeClr val="tx1">
                    <a:tint val="75000"/>
                  </a:schemeClr>
                </a:solidFill>
                <a:latin typeface="Arial"/>
                <a:ea typeface="ＭＳ Ｐゴシック" charset="-128"/>
                <a:cs typeface="Arial"/>
              </a:defRPr>
            </a:lvl4pPr>
            <a:lvl5pPr marL="1798021" indent="0" algn="ctr" defTabSz="448259" rtl="0" eaLnBrk="1" fontAlgn="base" hangingPunct="1">
              <a:spcBef>
                <a:spcPct val="20000"/>
              </a:spcBef>
              <a:spcAft>
                <a:spcPct val="0"/>
              </a:spcAft>
              <a:buClr>
                <a:srgbClr val="A3B5A0"/>
              </a:buClr>
              <a:buSzPct val="80000"/>
              <a:buFont typeface="Wingdings" pitchFamily="2" charset="2"/>
              <a:buNone/>
              <a:defRPr sz="1235" kern="1200">
                <a:solidFill>
                  <a:schemeClr val="tx1">
                    <a:tint val="75000"/>
                  </a:schemeClr>
                </a:solidFill>
                <a:latin typeface="Arial"/>
                <a:ea typeface="ＭＳ Ｐゴシック" charset="-128"/>
                <a:cs typeface="Arial"/>
              </a:defRPr>
            </a:lvl5pPr>
            <a:lvl6pPr marL="2247527" indent="0" algn="ctr" defTabSz="449505" rtl="0" eaLnBrk="1" latinLnBrk="0" hangingPunct="1">
              <a:spcBef>
                <a:spcPct val="20000"/>
              </a:spcBef>
              <a:buFont typeface="Arial"/>
              <a:buNone/>
              <a:defRPr sz="1941" kern="1200">
                <a:solidFill>
                  <a:schemeClr val="tx1">
                    <a:tint val="75000"/>
                  </a:schemeClr>
                </a:solidFill>
                <a:latin typeface="+mn-lt"/>
                <a:ea typeface="+mn-ea"/>
                <a:cs typeface="+mn-cs"/>
              </a:defRPr>
            </a:lvl6pPr>
            <a:lvl7pPr marL="2697032" indent="0" algn="ctr" defTabSz="449505" rtl="0" eaLnBrk="1" latinLnBrk="0" hangingPunct="1">
              <a:spcBef>
                <a:spcPct val="20000"/>
              </a:spcBef>
              <a:buFont typeface="Arial"/>
              <a:buNone/>
              <a:defRPr sz="1941" kern="1200">
                <a:solidFill>
                  <a:schemeClr val="tx1">
                    <a:tint val="75000"/>
                  </a:schemeClr>
                </a:solidFill>
                <a:latin typeface="+mn-lt"/>
                <a:ea typeface="+mn-ea"/>
                <a:cs typeface="+mn-cs"/>
              </a:defRPr>
            </a:lvl7pPr>
            <a:lvl8pPr marL="3146538" indent="0" algn="ctr" defTabSz="449505" rtl="0" eaLnBrk="1" latinLnBrk="0" hangingPunct="1">
              <a:spcBef>
                <a:spcPct val="20000"/>
              </a:spcBef>
              <a:buFont typeface="Arial"/>
              <a:buNone/>
              <a:defRPr sz="1941" kern="1200">
                <a:solidFill>
                  <a:schemeClr val="tx1">
                    <a:tint val="75000"/>
                  </a:schemeClr>
                </a:solidFill>
                <a:latin typeface="+mn-lt"/>
                <a:ea typeface="+mn-ea"/>
                <a:cs typeface="+mn-cs"/>
              </a:defRPr>
            </a:lvl8pPr>
            <a:lvl9pPr marL="3596043" indent="0" algn="ctr" defTabSz="449505" rtl="0" eaLnBrk="1" latinLnBrk="0" hangingPunct="1">
              <a:spcBef>
                <a:spcPct val="20000"/>
              </a:spcBef>
              <a:buFont typeface="Arial"/>
              <a:buNone/>
              <a:defRPr sz="1941" kern="1200">
                <a:solidFill>
                  <a:schemeClr val="tx1">
                    <a:tint val="75000"/>
                  </a:schemeClr>
                </a:solidFill>
                <a:latin typeface="+mn-lt"/>
                <a:ea typeface="+mn-ea"/>
                <a:cs typeface="+mn-cs"/>
              </a:defRPr>
            </a:lvl9pPr>
          </a:lstStyle>
          <a:p>
            <a:r>
              <a:rPr lang="en-US" sz="1600" dirty="0" smtClean="0">
                <a:solidFill>
                  <a:schemeClr val="bg1"/>
                </a:solidFill>
                <a:latin typeface="Arial" charset="0"/>
                <a:ea typeface="ＭＳ Ｐゴシック" pitchFamily="34" charset="-128"/>
                <a:cs typeface="Arial" charset="0"/>
              </a:rPr>
              <a:t>Longevity 14</a:t>
            </a:r>
          </a:p>
          <a:p>
            <a:r>
              <a:rPr lang="en-GB" sz="1600" dirty="0" smtClean="0">
                <a:solidFill>
                  <a:schemeClr val="bg1"/>
                </a:solidFill>
                <a:latin typeface="Arial" charset="0"/>
                <a:ea typeface="ＭＳ Ｐゴシック" pitchFamily="34" charset="-128"/>
                <a:cs typeface="Arial" charset="0"/>
              </a:rPr>
              <a:t>Amsterdam</a:t>
            </a:r>
          </a:p>
          <a:p>
            <a:r>
              <a:rPr lang="en-GB" sz="1600" dirty="0" smtClean="0">
                <a:solidFill>
                  <a:schemeClr val="bg1"/>
                </a:solidFill>
                <a:latin typeface="Arial" charset="0"/>
                <a:ea typeface="ＭＳ Ｐゴシック" pitchFamily="34" charset="-128"/>
                <a:cs typeface="Arial" charset="0"/>
              </a:rPr>
              <a:t>21 September 2018</a:t>
            </a:r>
            <a:endParaRPr lang="en-US" sz="1600" dirty="0" smtClean="0">
              <a:solidFill>
                <a:schemeClr val="bg1"/>
              </a:solidFill>
              <a:latin typeface="Arial" charset="0"/>
              <a:ea typeface="ＭＳ Ｐゴシック" pitchFamily="34" charset="-128"/>
              <a:cs typeface="Arial" charset="0"/>
            </a:endParaRPr>
          </a:p>
          <a:p>
            <a:endParaRPr lang="en-US" dirty="0" smtClean="0">
              <a:latin typeface="Arial" charset="0"/>
              <a:ea typeface="ＭＳ Ｐゴシック" pitchFamily="34" charset="-128"/>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10</a:t>
            </a:fld>
            <a:endParaRPr lang="en-US" dirty="0"/>
          </a:p>
        </p:txBody>
      </p:sp>
      <p:grpSp>
        <p:nvGrpSpPr>
          <p:cNvPr id="2" name="Group 1"/>
          <p:cNvGrpSpPr/>
          <p:nvPr/>
        </p:nvGrpSpPr>
        <p:grpSpPr>
          <a:xfrm>
            <a:off x="643982" y="1443689"/>
            <a:ext cx="8800446" cy="2391125"/>
            <a:chOff x="637773" y="1671051"/>
            <a:chExt cx="9704936" cy="2636880"/>
          </a:xfrm>
        </p:grpSpPr>
        <p:sp>
          <p:nvSpPr>
            <p:cNvPr id="13" name="Rectangle 12">
              <a:extLst>
                <a:ext uri="{FF2B5EF4-FFF2-40B4-BE49-F238E27FC236}">
                  <a16:creationId xmlns:a16="http://schemas.microsoft.com/office/drawing/2014/main" xmlns="" id="{ABD73252-0D31-4F1F-B404-4FC0114FE773}"/>
                </a:ext>
              </a:extLst>
            </p:cNvPr>
            <p:cNvSpPr/>
            <p:nvPr/>
          </p:nvSpPr>
          <p:spPr>
            <a:xfrm>
              <a:off x="687936" y="2018593"/>
              <a:ext cx="9287121" cy="394476"/>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957" dirty="0"/>
            </a:p>
          </p:txBody>
        </p:sp>
        <p:sp>
          <p:nvSpPr>
            <p:cNvPr id="15" name="Rectangle 14">
              <a:extLst>
                <a:ext uri="{FF2B5EF4-FFF2-40B4-BE49-F238E27FC236}">
                  <a16:creationId xmlns:a16="http://schemas.microsoft.com/office/drawing/2014/main" xmlns="" id="{B4EC5FC7-024B-413F-8687-9207F9DBA6EC}"/>
                </a:ext>
              </a:extLst>
            </p:cNvPr>
            <p:cNvSpPr/>
            <p:nvPr/>
          </p:nvSpPr>
          <p:spPr>
            <a:xfrm>
              <a:off x="687935" y="2548062"/>
              <a:ext cx="9287121" cy="394476"/>
            </a:xfrm>
            <a:prstGeom prst="rect">
              <a:avLst/>
            </a:prstGeom>
            <a:solidFill>
              <a:schemeClr val="accent4"/>
            </a:solidFill>
          </p:spPr>
          <p:style>
            <a:lnRef idx="2">
              <a:schemeClr val="accent4"/>
            </a:lnRef>
            <a:fillRef idx="1">
              <a:schemeClr val="lt1"/>
            </a:fillRef>
            <a:effectRef idx="0">
              <a:schemeClr val="accent4"/>
            </a:effectRef>
            <a:fontRef idx="minor">
              <a:schemeClr val="dk1"/>
            </a:fontRef>
          </p:style>
          <p:txBody>
            <a:bodyPr rtlCol="0" anchor="ctr"/>
            <a:lstStyle/>
            <a:p>
              <a:pPr algn="ctr"/>
              <a:endParaRPr lang="en-GB" sz="1957" dirty="0"/>
            </a:p>
          </p:txBody>
        </p:sp>
        <p:cxnSp>
          <p:nvCxnSpPr>
            <p:cNvPr id="17" name="Straight Connector 16">
              <a:extLst>
                <a:ext uri="{FF2B5EF4-FFF2-40B4-BE49-F238E27FC236}">
                  <a16:creationId xmlns:a16="http://schemas.microsoft.com/office/drawing/2014/main" xmlns="" id="{B2D013E0-544E-4FE6-9697-B500B35DA675}"/>
                </a:ext>
              </a:extLst>
            </p:cNvPr>
            <p:cNvCxnSpPr/>
            <p:nvPr/>
          </p:nvCxnSpPr>
          <p:spPr>
            <a:xfrm>
              <a:off x="1620268" y="3204375"/>
              <a:ext cx="83547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xmlns="" id="{A8D924F9-F631-4606-A965-A970914B0ABE}"/>
                </a:ext>
              </a:extLst>
            </p:cNvPr>
            <p:cNvCxnSpPr/>
            <p:nvPr/>
          </p:nvCxnSpPr>
          <p:spPr>
            <a:xfrm>
              <a:off x="1620268"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xmlns="" id="{BC178244-3BFA-4682-9730-735A3E6EE012}"/>
                </a:ext>
              </a:extLst>
            </p:cNvPr>
            <p:cNvCxnSpPr/>
            <p:nvPr/>
          </p:nvCxnSpPr>
          <p:spPr>
            <a:xfrm>
              <a:off x="2199958"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xmlns="" id="{9EB473DE-D59E-48DC-B828-90DC6314B679}"/>
                </a:ext>
              </a:extLst>
            </p:cNvPr>
            <p:cNvCxnSpPr/>
            <p:nvPr/>
          </p:nvCxnSpPr>
          <p:spPr>
            <a:xfrm>
              <a:off x="2779649"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xmlns="" id="{E89F7A19-13BD-4A16-BC6A-2A946D7790B1}"/>
                </a:ext>
              </a:extLst>
            </p:cNvPr>
            <p:cNvCxnSpPr/>
            <p:nvPr/>
          </p:nvCxnSpPr>
          <p:spPr>
            <a:xfrm>
              <a:off x="3359340"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xmlns="" id="{555C3A96-767F-449F-B72A-0C2F8D1DE5D7}"/>
                </a:ext>
              </a:extLst>
            </p:cNvPr>
            <p:cNvCxnSpPr/>
            <p:nvPr/>
          </p:nvCxnSpPr>
          <p:spPr>
            <a:xfrm>
              <a:off x="4835232"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xmlns="" id="{1D090919-C480-431C-A0E7-C517D0A978EF}"/>
                </a:ext>
              </a:extLst>
            </p:cNvPr>
            <p:cNvCxnSpPr/>
            <p:nvPr/>
          </p:nvCxnSpPr>
          <p:spPr>
            <a:xfrm>
              <a:off x="5443700"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xmlns="" id="{D89F7275-7174-4FE8-9F63-4D11997B33F2}"/>
                </a:ext>
              </a:extLst>
            </p:cNvPr>
            <p:cNvCxnSpPr/>
            <p:nvPr/>
          </p:nvCxnSpPr>
          <p:spPr>
            <a:xfrm>
              <a:off x="6052168"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xmlns="" id="{E5FC83D2-78E3-446D-BF03-5911A5871A3B}"/>
                </a:ext>
              </a:extLst>
            </p:cNvPr>
            <p:cNvCxnSpPr/>
            <p:nvPr/>
          </p:nvCxnSpPr>
          <p:spPr>
            <a:xfrm>
              <a:off x="8729884"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xmlns="" id="{B2D16A05-85A7-42E6-8DDC-7B015C019601}"/>
                </a:ext>
              </a:extLst>
            </p:cNvPr>
            <p:cNvCxnSpPr/>
            <p:nvPr/>
          </p:nvCxnSpPr>
          <p:spPr>
            <a:xfrm>
              <a:off x="9347944"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xmlns="" id="{464D24F9-370C-4FC0-8F86-63FA6743F1E8}"/>
                </a:ext>
              </a:extLst>
            </p:cNvPr>
            <p:cNvCxnSpPr/>
            <p:nvPr/>
          </p:nvCxnSpPr>
          <p:spPr>
            <a:xfrm>
              <a:off x="8111824" y="3073122"/>
              <a:ext cx="0" cy="2625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xmlns="" id="{715A59EC-D1DA-4460-B5F0-D306B1BD8066}"/>
                </a:ext>
              </a:extLst>
            </p:cNvPr>
            <p:cNvCxnSpPr/>
            <p:nvPr/>
          </p:nvCxnSpPr>
          <p:spPr>
            <a:xfrm>
              <a:off x="9966004" y="3073122"/>
              <a:ext cx="0" cy="262502"/>
            </a:xfrm>
            <a:prstGeom prst="line">
              <a:avLst/>
            </a:prstGeom>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xmlns="" id="{E6CA4FA1-0EE3-4790-AAF7-CE8F73CEB394}"/>
                </a:ext>
              </a:extLst>
            </p:cNvPr>
            <p:cNvSpPr txBox="1"/>
            <p:nvPr/>
          </p:nvSpPr>
          <p:spPr>
            <a:xfrm>
              <a:off x="1620267" y="3416123"/>
              <a:ext cx="579691" cy="367551"/>
            </a:xfrm>
            <a:prstGeom prst="rect">
              <a:avLst/>
            </a:prstGeom>
            <a:noFill/>
          </p:spPr>
          <p:txBody>
            <a:bodyPr wrap="square" rtlCol="0">
              <a:spAutoFit/>
            </a:bodyPr>
            <a:lstStyle/>
            <a:p>
              <a:pPr algn="ctr"/>
              <a:r>
                <a:rPr lang="en-GB" sz="783" dirty="0"/>
                <a:t>March 2017</a:t>
              </a:r>
            </a:p>
          </p:txBody>
        </p:sp>
        <p:sp>
          <p:nvSpPr>
            <p:cNvPr id="31" name="TextBox 30">
              <a:extLst>
                <a:ext uri="{FF2B5EF4-FFF2-40B4-BE49-F238E27FC236}">
                  <a16:creationId xmlns:a16="http://schemas.microsoft.com/office/drawing/2014/main" xmlns="" id="{03403570-9EB8-4F3C-AF2A-9CD25CE2A821}"/>
                </a:ext>
              </a:extLst>
            </p:cNvPr>
            <p:cNvSpPr txBox="1"/>
            <p:nvPr/>
          </p:nvSpPr>
          <p:spPr>
            <a:xfrm>
              <a:off x="2199959" y="3416123"/>
              <a:ext cx="579691" cy="367551"/>
            </a:xfrm>
            <a:prstGeom prst="rect">
              <a:avLst/>
            </a:prstGeom>
            <a:noFill/>
          </p:spPr>
          <p:txBody>
            <a:bodyPr wrap="square" rtlCol="0">
              <a:spAutoFit/>
            </a:bodyPr>
            <a:lstStyle/>
            <a:p>
              <a:pPr algn="ctr"/>
              <a:r>
                <a:rPr lang="en-GB" sz="783" dirty="0"/>
                <a:t>April 2017</a:t>
              </a:r>
            </a:p>
          </p:txBody>
        </p:sp>
        <p:sp>
          <p:nvSpPr>
            <p:cNvPr id="32" name="TextBox 31">
              <a:extLst>
                <a:ext uri="{FF2B5EF4-FFF2-40B4-BE49-F238E27FC236}">
                  <a16:creationId xmlns:a16="http://schemas.microsoft.com/office/drawing/2014/main" xmlns="" id="{C5C7109E-302E-44B9-811D-FDCF909D06AB}"/>
                </a:ext>
              </a:extLst>
            </p:cNvPr>
            <p:cNvSpPr txBox="1"/>
            <p:nvPr/>
          </p:nvSpPr>
          <p:spPr>
            <a:xfrm>
              <a:off x="2779650" y="3416123"/>
              <a:ext cx="579691" cy="367551"/>
            </a:xfrm>
            <a:prstGeom prst="rect">
              <a:avLst/>
            </a:prstGeom>
            <a:noFill/>
          </p:spPr>
          <p:txBody>
            <a:bodyPr wrap="square" rtlCol="0">
              <a:spAutoFit/>
            </a:bodyPr>
            <a:lstStyle/>
            <a:p>
              <a:pPr algn="ctr"/>
              <a:r>
                <a:rPr lang="en-GB" sz="783" dirty="0"/>
                <a:t>May 2017</a:t>
              </a:r>
            </a:p>
          </p:txBody>
        </p:sp>
        <p:sp>
          <p:nvSpPr>
            <p:cNvPr id="33" name="TextBox 32">
              <a:extLst>
                <a:ext uri="{FF2B5EF4-FFF2-40B4-BE49-F238E27FC236}">
                  <a16:creationId xmlns:a16="http://schemas.microsoft.com/office/drawing/2014/main" xmlns="" id="{6419C5AC-7773-4332-BBB2-07757DF88DE5}"/>
                </a:ext>
              </a:extLst>
            </p:cNvPr>
            <p:cNvSpPr txBox="1"/>
            <p:nvPr/>
          </p:nvSpPr>
          <p:spPr>
            <a:xfrm>
              <a:off x="4835232" y="3416123"/>
              <a:ext cx="608466" cy="367551"/>
            </a:xfrm>
            <a:prstGeom prst="rect">
              <a:avLst/>
            </a:prstGeom>
            <a:noFill/>
          </p:spPr>
          <p:txBody>
            <a:bodyPr wrap="square" rtlCol="0">
              <a:spAutoFit/>
            </a:bodyPr>
            <a:lstStyle/>
            <a:p>
              <a:pPr algn="ctr"/>
              <a:r>
                <a:rPr lang="en-GB" sz="783" dirty="0"/>
                <a:t>June 2019</a:t>
              </a:r>
            </a:p>
          </p:txBody>
        </p:sp>
        <p:sp>
          <p:nvSpPr>
            <p:cNvPr id="34" name="TextBox 33">
              <a:extLst>
                <a:ext uri="{FF2B5EF4-FFF2-40B4-BE49-F238E27FC236}">
                  <a16:creationId xmlns:a16="http://schemas.microsoft.com/office/drawing/2014/main" xmlns="" id="{66C8D440-D91A-4834-AF21-34C718B03C6F}"/>
                </a:ext>
              </a:extLst>
            </p:cNvPr>
            <p:cNvSpPr txBox="1"/>
            <p:nvPr/>
          </p:nvSpPr>
          <p:spPr>
            <a:xfrm>
              <a:off x="5443698" y="3416123"/>
              <a:ext cx="608470" cy="367551"/>
            </a:xfrm>
            <a:prstGeom prst="rect">
              <a:avLst/>
            </a:prstGeom>
            <a:noFill/>
          </p:spPr>
          <p:txBody>
            <a:bodyPr wrap="square" rtlCol="0">
              <a:spAutoFit/>
            </a:bodyPr>
            <a:lstStyle/>
            <a:p>
              <a:pPr algn="ctr"/>
              <a:r>
                <a:rPr lang="en-GB" sz="783" dirty="0"/>
                <a:t>July 2019</a:t>
              </a:r>
            </a:p>
          </p:txBody>
        </p:sp>
        <p:sp>
          <p:nvSpPr>
            <p:cNvPr id="36" name="TextBox 35">
              <a:extLst>
                <a:ext uri="{FF2B5EF4-FFF2-40B4-BE49-F238E27FC236}">
                  <a16:creationId xmlns:a16="http://schemas.microsoft.com/office/drawing/2014/main" xmlns="" id="{E3E85824-2BB5-4040-A3F6-DDD9E9CB7F09}"/>
                </a:ext>
              </a:extLst>
            </p:cNvPr>
            <p:cNvSpPr txBox="1"/>
            <p:nvPr/>
          </p:nvSpPr>
          <p:spPr>
            <a:xfrm>
              <a:off x="8111824" y="3416123"/>
              <a:ext cx="618060" cy="367551"/>
            </a:xfrm>
            <a:prstGeom prst="rect">
              <a:avLst/>
            </a:prstGeom>
            <a:noFill/>
          </p:spPr>
          <p:txBody>
            <a:bodyPr wrap="square" rtlCol="0">
              <a:spAutoFit/>
            </a:bodyPr>
            <a:lstStyle/>
            <a:p>
              <a:pPr algn="ctr"/>
              <a:r>
                <a:rPr lang="en-GB" sz="783" dirty="0"/>
                <a:t>March 2022</a:t>
              </a:r>
            </a:p>
          </p:txBody>
        </p:sp>
        <p:sp>
          <p:nvSpPr>
            <p:cNvPr id="37" name="TextBox 36">
              <a:extLst>
                <a:ext uri="{FF2B5EF4-FFF2-40B4-BE49-F238E27FC236}">
                  <a16:creationId xmlns:a16="http://schemas.microsoft.com/office/drawing/2014/main" xmlns="" id="{4830B071-F4C8-41FE-949B-E55475DD7366}"/>
                </a:ext>
              </a:extLst>
            </p:cNvPr>
            <p:cNvSpPr txBox="1"/>
            <p:nvPr/>
          </p:nvSpPr>
          <p:spPr>
            <a:xfrm>
              <a:off x="8729886" y="3416123"/>
              <a:ext cx="618060" cy="367551"/>
            </a:xfrm>
            <a:prstGeom prst="rect">
              <a:avLst/>
            </a:prstGeom>
            <a:noFill/>
          </p:spPr>
          <p:txBody>
            <a:bodyPr wrap="square" rtlCol="0">
              <a:spAutoFit/>
            </a:bodyPr>
            <a:lstStyle/>
            <a:p>
              <a:pPr algn="ctr"/>
              <a:r>
                <a:rPr lang="en-GB" sz="783" dirty="0"/>
                <a:t>April 2022</a:t>
              </a:r>
            </a:p>
          </p:txBody>
        </p:sp>
        <p:sp>
          <p:nvSpPr>
            <p:cNvPr id="38" name="TextBox 37">
              <a:extLst>
                <a:ext uri="{FF2B5EF4-FFF2-40B4-BE49-F238E27FC236}">
                  <a16:creationId xmlns:a16="http://schemas.microsoft.com/office/drawing/2014/main" xmlns="" id="{F55AA5F4-FEB1-4E40-B0B1-1B78832014F1}"/>
                </a:ext>
              </a:extLst>
            </p:cNvPr>
            <p:cNvSpPr txBox="1"/>
            <p:nvPr/>
          </p:nvSpPr>
          <p:spPr>
            <a:xfrm>
              <a:off x="9347945" y="3416123"/>
              <a:ext cx="618056" cy="367551"/>
            </a:xfrm>
            <a:prstGeom prst="rect">
              <a:avLst/>
            </a:prstGeom>
            <a:noFill/>
          </p:spPr>
          <p:txBody>
            <a:bodyPr wrap="square" rtlCol="0">
              <a:spAutoFit/>
            </a:bodyPr>
            <a:lstStyle/>
            <a:p>
              <a:pPr algn="ctr"/>
              <a:r>
                <a:rPr lang="en-GB" sz="783" dirty="0"/>
                <a:t>May 2022</a:t>
              </a:r>
            </a:p>
          </p:txBody>
        </p:sp>
        <p:sp>
          <p:nvSpPr>
            <p:cNvPr id="39" name="TextBox 38">
              <a:extLst>
                <a:ext uri="{FF2B5EF4-FFF2-40B4-BE49-F238E27FC236}">
                  <a16:creationId xmlns:a16="http://schemas.microsoft.com/office/drawing/2014/main" xmlns="" id="{2DA2CD8A-8998-4177-92BF-82230D8B23B3}"/>
                </a:ext>
              </a:extLst>
            </p:cNvPr>
            <p:cNvSpPr txBox="1"/>
            <p:nvPr/>
          </p:nvSpPr>
          <p:spPr>
            <a:xfrm>
              <a:off x="637773" y="2093280"/>
              <a:ext cx="1562185" cy="234688"/>
            </a:xfrm>
            <a:prstGeom prst="rect">
              <a:avLst/>
            </a:prstGeom>
            <a:noFill/>
          </p:spPr>
          <p:txBody>
            <a:bodyPr wrap="square" rtlCol="0">
              <a:spAutoFit/>
            </a:bodyPr>
            <a:lstStyle/>
            <a:p>
              <a:r>
                <a:rPr lang="en-GB" sz="783" dirty="0">
                  <a:solidFill>
                    <a:schemeClr val="bg1"/>
                  </a:solidFill>
                </a:rPr>
                <a:t>Trustee payment</a:t>
              </a:r>
            </a:p>
          </p:txBody>
        </p:sp>
        <p:sp>
          <p:nvSpPr>
            <p:cNvPr id="40" name="TextBox 39">
              <a:extLst>
                <a:ext uri="{FF2B5EF4-FFF2-40B4-BE49-F238E27FC236}">
                  <a16:creationId xmlns:a16="http://schemas.microsoft.com/office/drawing/2014/main" xmlns="" id="{8A61F68F-D5C7-426B-A1AD-020F7FC09655}"/>
                </a:ext>
              </a:extLst>
            </p:cNvPr>
            <p:cNvSpPr txBox="1"/>
            <p:nvPr/>
          </p:nvSpPr>
          <p:spPr>
            <a:xfrm>
              <a:off x="637773" y="2564575"/>
              <a:ext cx="1562185" cy="367551"/>
            </a:xfrm>
            <a:prstGeom prst="rect">
              <a:avLst/>
            </a:prstGeom>
            <a:noFill/>
          </p:spPr>
          <p:txBody>
            <a:bodyPr wrap="square" rtlCol="0">
              <a:spAutoFit/>
            </a:bodyPr>
            <a:lstStyle/>
            <a:p>
              <a:r>
                <a:rPr lang="en-GB" sz="783" dirty="0">
                  <a:solidFill>
                    <a:schemeClr val="bg1"/>
                  </a:solidFill>
                </a:rPr>
                <a:t>Product Provider </a:t>
              </a:r>
            </a:p>
            <a:p>
              <a:r>
                <a:rPr lang="en-GB" sz="783" dirty="0">
                  <a:solidFill>
                    <a:schemeClr val="bg1"/>
                  </a:solidFill>
                </a:rPr>
                <a:t>Payment</a:t>
              </a:r>
            </a:p>
          </p:txBody>
        </p:sp>
        <p:sp>
          <p:nvSpPr>
            <p:cNvPr id="41" name="TextBox 40">
              <a:extLst>
                <a:ext uri="{FF2B5EF4-FFF2-40B4-BE49-F238E27FC236}">
                  <a16:creationId xmlns:a16="http://schemas.microsoft.com/office/drawing/2014/main" xmlns="" id="{2E66D421-5225-47A2-BB61-5D06F24574BD}"/>
                </a:ext>
              </a:extLst>
            </p:cNvPr>
            <p:cNvSpPr txBox="1"/>
            <p:nvPr/>
          </p:nvSpPr>
          <p:spPr>
            <a:xfrm>
              <a:off x="1620267" y="2103850"/>
              <a:ext cx="579691" cy="234688"/>
            </a:xfrm>
            <a:prstGeom prst="rect">
              <a:avLst/>
            </a:prstGeom>
            <a:noFill/>
          </p:spPr>
          <p:txBody>
            <a:bodyPr wrap="square" rtlCol="0">
              <a:spAutoFit/>
            </a:bodyPr>
            <a:lstStyle/>
            <a:p>
              <a:pPr algn="ctr"/>
              <a:r>
                <a:rPr lang="en-GB" sz="783" dirty="0">
                  <a:solidFill>
                    <a:schemeClr val="bg1"/>
                  </a:solidFill>
                </a:rPr>
                <a:t>100</a:t>
              </a:r>
            </a:p>
          </p:txBody>
        </p:sp>
        <p:sp>
          <p:nvSpPr>
            <p:cNvPr id="42" name="TextBox 41">
              <a:extLst>
                <a:ext uri="{FF2B5EF4-FFF2-40B4-BE49-F238E27FC236}">
                  <a16:creationId xmlns:a16="http://schemas.microsoft.com/office/drawing/2014/main" xmlns="" id="{3AE7049B-F15E-4960-8DDC-8D6D1DEBE981}"/>
                </a:ext>
              </a:extLst>
            </p:cNvPr>
            <p:cNvSpPr txBox="1"/>
            <p:nvPr/>
          </p:nvSpPr>
          <p:spPr>
            <a:xfrm>
              <a:off x="1620267" y="2635387"/>
              <a:ext cx="579691" cy="234688"/>
            </a:xfrm>
            <a:prstGeom prst="rect">
              <a:avLst/>
            </a:prstGeom>
            <a:noFill/>
          </p:spPr>
          <p:txBody>
            <a:bodyPr wrap="square" rtlCol="0">
              <a:spAutoFit/>
            </a:bodyPr>
            <a:lstStyle/>
            <a:p>
              <a:pPr algn="ctr"/>
              <a:r>
                <a:rPr lang="en-GB" sz="783" dirty="0">
                  <a:solidFill>
                    <a:schemeClr val="bg1"/>
                  </a:solidFill>
                </a:rPr>
                <a:t>100</a:t>
              </a:r>
            </a:p>
          </p:txBody>
        </p:sp>
        <p:sp>
          <p:nvSpPr>
            <p:cNvPr id="43" name="TextBox 42">
              <a:extLst>
                <a:ext uri="{FF2B5EF4-FFF2-40B4-BE49-F238E27FC236}">
                  <a16:creationId xmlns:a16="http://schemas.microsoft.com/office/drawing/2014/main" xmlns="" id="{AA4F18D8-991F-4221-953A-3A07977339AC}"/>
                </a:ext>
              </a:extLst>
            </p:cNvPr>
            <p:cNvSpPr txBox="1"/>
            <p:nvPr/>
          </p:nvSpPr>
          <p:spPr>
            <a:xfrm>
              <a:off x="2199958" y="2103850"/>
              <a:ext cx="579691" cy="234688"/>
            </a:xfrm>
            <a:prstGeom prst="rect">
              <a:avLst/>
            </a:prstGeom>
            <a:noFill/>
          </p:spPr>
          <p:txBody>
            <a:bodyPr wrap="square" rtlCol="0">
              <a:spAutoFit/>
            </a:bodyPr>
            <a:lstStyle/>
            <a:p>
              <a:pPr algn="ctr"/>
              <a:r>
                <a:rPr lang="en-GB" sz="783" dirty="0">
                  <a:solidFill>
                    <a:schemeClr val="bg1"/>
                  </a:solidFill>
                </a:rPr>
                <a:t>100</a:t>
              </a:r>
            </a:p>
          </p:txBody>
        </p:sp>
        <p:sp>
          <p:nvSpPr>
            <p:cNvPr id="44" name="TextBox 43">
              <a:extLst>
                <a:ext uri="{FF2B5EF4-FFF2-40B4-BE49-F238E27FC236}">
                  <a16:creationId xmlns:a16="http://schemas.microsoft.com/office/drawing/2014/main" xmlns="" id="{6155625A-5642-4970-8E91-758E0F0DA1E0}"/>
                </a:ext>
              </a:extLst>
            </p:cNvPr>
            <p:cNvSpPr txBox="1"/>
            <p:nvPr/>
          </p:nvSpPr>
          <p:spPr>
            <a:xfrm>
              <a:off x="2199957" y="2635387"/>
              <a:ext cx="579691" cy="234688"/>
            </a:xfrm>
            <a:prstGeom prst="rect">
              <a:avLst/>
            </a:prstGeom>
            <a:noFill/>
          </p:spPr>
          <p:txBody>
            <a:bodyPr wrap="square" rtlCol="0">
              <a:spAutoFit/>
            </a:bodyPr>
            <a:lstStyle/>
            <a:p>
              <a:pPr algn="ctr"/>
              <a:r>
                <a:rPr lang="en-GB" sz="783" dirty="0">
                  <a:solidFill>
                    <a:schemeClr val="bg1"/>
                  </a:solidFill>
                </a:rPr>
                <a:t>100</a:t>
              </a:r>
            </a:p>
          </p:txBody>
        </p:sp>
        <p:sp>
          <p:nvSpPr>
            <p:cNvPr id="45" name="TextBox 44">
              <a:extLst>
                <a:ext uri="{FF2B5EF4-FFF2-40B4-BE49-F238E27FC236}">
                  <a16:creationId xmlns:a16="http://schemas.microsoft.com/office/drawing/2014/main" xmlns="" id="{B7B097A7-7642-4CE9-98EB-44E97E4E76F1}"/>
                </a:ext>
              </a:extLst>
            </p:cNvPr>
            <p:cNvSpPr txBox="1"/>
            <p:nvPr/>
          </p:nvSpPr>
          <p:spPr>
            <a:xfrm>
              <a:off x="2779650" y="2635387"/>
              <a:ext cx="579691" cy="234688"/>
            </a:xfrm>
            <a:prstGeom prst="rect">
              <a:avLst/>
            </a:prstGeom>
            <a:noFill/>
          </p:spPr>
          <p:txBody>
            <a:bodyPr wrap="square" rtlCol="0">
              <a:spAutoFit/>
            </a:bodyPr>
            <a:lstStyle/>
            <a:p>
              <a:pPr algn="ctr"/>
              <a:r>
                <a:rPr lang="en-GB" sz="783" dirty="0">
                  <a:solidFill>
                    <a:schemeClr val="bg1"/>
                  </a:solidFill>
                </a:rPr>
                <a:t>100</a:t>
              </a:r>
            </a:p>
          </p:txBody>
        </p:sp>
        <p:sp>
          <p:nvSpPr>
            <p:cNvPr id="46" name="TextBox 45">
              <a:extLst>
                <a:ext uri="{FF2B5EF4-FFF2-40B4-BE49-F238E27FC236}">
                  <a16:creationId xmlns:a16="http://schemas.microsoft.com/office/drawing/2014/main" xmlns="" id="{F3DA3D75-7B14-4450-AC14-C3C6B71887DE}"/>
                </a:ext>
              </a:extLst>
            </p:cNvPr>
            <p:cNvSpPr txBox="1"/>
            <p:nvPr/>
          </p:nvSpPr>
          <p:spPr>
            <a:xfrm>
              <a:off x="2776177" y="2103850"/>
              <a:ext cx="579691" cy="234688"/>
            </a:xfrm>
            <a:prstGeom prst="rect">
              <a:avLst/>
            </a:prstGeom>
            <a:noFill/>
          </p:spPr>
          <p:txBody>
            <a:bodyPr wrap="square" rtlCol="0">
              <a:spAutoFit/>
            </a:bodyPr>
            <a:lstStyle/>
            <a:p>
              <a:pPr algn="ctr"/>
              <a:r>
                <a:rPr lang="en-GB" sz="783" dirty="0">
                  <a:solidFill>
                    <a:schemeClr val="bg1"/>
                  </a:solidFill>
                </a:rPr>
                <a:t>100</a:t>
              </a:r>
            </a:p>
          </p:txBody>
        </p:sp>
        <p:cxnSp>
          <p:nvCxnSpPr>
            <p:cNvPr id="48" name="Straight Arrow Connector 47">
              <a:extLst>
                <a:ext uri="{FF2B5EF4-FFF2-40B4-BE49-F238E27FC236}">
                  <a16:creationId xmlns:a16="http://schemas.microsoft.com/office/drawing/2014/main" xmlns="" id="{C85308DE-86E8-493B-A0B7-EDD252FA7422}"/>
                </a:ext>
              </a:extLst>
            </p:cNvPr>
            <p:cNvCxnSpPr/>
            <p:nvPr/>
          </p:nvCxnSpPr>
          <p:spPr>
            <a:xfrm>
              <a:off x="3502585" y="3073122"/>
              <a:ext cx="115930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xmlns="" id="{EE3D1357-348F-40DB-AB1A-D9E4A3114241}"/>
                </a:ext>
              </a:extLst>
            </p:cNvPr>
            <p:cNvCxnSpPr>
              <a:cxnSpLocks/>
            </p:cNvCxnSpPr>
            <p:nvPr/>
          </p:nvCxnSpPr>
          <p:spPr>
            <a:xfrm>
              <a:off x="6174744" y="3073122"/>
              <a:ext cx="178418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xmlns="" id="{1B315D93-7E9F-4860-A7C8-DE5F17B8A702}"/>
                </a:ext>
              </a:extLst>
            </p:cNvPr>
            <p:cNvSpPr txBox="1"/>
            <p:nvPr/>
          </p:nvSpPr>
          <p:spPr>
            <a:xfrm>
              <a:off x="4840682" y="2103850"/>
              <a:ext cx="608468" cy="234688"/>
            </a:xfrm>
            <a:prstGeom prst="rect">
              <a:avLst/>
            </a:prstGeom>
            <a:noFill/>
          </p:spPr>
          <p:txBody>
            <a:bodyPr wrap="square" rtlCol="0">
              <a:spAutoFit/>
            </a:bodyPr>
            <a:lstStyle/>
            <a:p>
              <a:pPr algn="ctr"/>
              <a:r>
                <a:rPr lang="en-GB" sz="783" dirty="0">
                  <a:solidFill>
                    <a:schemeClr val="bg1"/>
                  </a:solidFill>
                </a:rPr>
                <a:t>100</a:t>
              </a:r>
            </a:p>
          </p:txBody>
        </p:sp>
        <p:sp>
          <p:nvSpPr>
            <p:cNvPr id="52" name="TextBox 51">
              <a:extLst>
                <a:ext uri="{FF2B5EF4-FFF2-40B4-BE49-F238E27FC236}">
                  <a16:creationId xmlns:a16="http://schemas.microsoft.com/office/drawing/2014/main" xmlns="" id="{4652B1E7-7F97-4A8F-B85E-581397776B1B}"/>
                </a:ext>
              </a:extLst>
            </p:cNvPr>
            <p:cNvSpPr txBox="1"/>
            <p:nvPr/>
          </p:nvSpPr>
          <p:spPr>
            <a:xfrm>
              <a:off x="5443699" y="2103850"/>
              <a:ext cx="608469" cy="234688"/>
            </a:xfrm>
            <a:prstGeom prst="rect">
              <a:avLst/>
            </a:prstGeom>
            <a:noFill/>
          </p:spPr>
          <p:txBody>
            <a:bodyPr wrap="square" rtlCol="0">
              <a:spAutoFit/>
            </a:bodyPr>
            <a:lstStyle/>
            <a:p>
              <a:pPr algn="ctr"/>
              <a:r>
                <a:rPr lang="en-GB" sz="783" dirty="0">
                  <a:solidFill>
                    <a:schemeClr val="bg1"/>
                  </a:solidFill>
                </a:rPr>
                <a:t>100</a:t>
              </a:r>
            </a:p>
          </p:txBody>
        </p:sp>
        <p:sp>
          <p:nvSpPr>
            <p:cNvPr id="53" name="TextBox 52">
              <a:extLst>
                <a:ext uri="{FF2B5EF4-FFF2-40B4-BE49-F238E27FC236}">
                  <a16:creationId xmlns:a16="http://schemas.microsoft.com/office/drawing/2014/main" xmlns="" id="{F628F29B-E685-418F-94B0-90EBF797C5D5}"/>
                </a:ext>
              </a:extLst>
            </p:cNvPr>
            <p:cNvSpPr txBox="1"/>
            <p:nvPr/>
          </p:nvSpPr>
          <p:spPr>
            <a:xfrm>
              <a:off x="4849619" y="2635387"/>
              <a:ext cx="579691" cy="234688"/>
            </a:xfrm>
            <a:prstGeom prst="rect">
              <a:avLst/>
            </a:prstGeom>
            <a:noFill/>
          </p:spPr>
          <p:txBody>
            <a:bodyPr wrap="square" rtlCol="0">
              <a:spAutoFit/>
            </a:bodyPr>
            <a:lstStyle/>
            <a:p>
              <a:pPr algn="ctr"/>
              <a:r>
                <a:rPr lang="en-GB" sz="783" dirty="0">
                  <a:solidFill>
                    <a:schemeClr val="bg1"/>
                  </a:solidFill>
                </a:rPr>
                <a:t>0</a:t>
              </a:r>
            </a:p>
          </p:txBody>
        </p:sp>
        <p:sp>
          <p:nvSpPr>
            <p:cNvPr id="54" name="TextBox 53">
              <a:extLst>
                <a:ext uri="{FF2B5EF4-FFF2-40B4-BE49-F238E27FC236}">
                  <a16:creationId xmlns:a16="http://schemas.microsoft.com/office/drawing/2014/main" xmlns="" id="{944DBBDD-6F14-48DD-9C4A-59BA6B487506}"/>
                </a:ext>
              </a:extLst>
            </p:cNvPr>
            <p:cNvSpPr txBox="1"/>
            <p:nvPr/>
          </p:nvSpPr>
          <p:spPr>
            <a:xfrm>
              <a:off x="5458087" y="2635387"/>
              <a:ext cx="579691" cy="234688"/>
            </a:xfrm>
            <a:prstGeom prst="rect">
              <a:avLst/>
            </a:prstGeom>
            <a:noFill/>
          </p:spPr>
          <p:txBody>
            <a:bodyPr wrap="square" rtlCol="0">
              <a:spAutoFit/>
            </a:bodyPr>
            <a:lstStyle/>
            <a:p>
              <a:pPr algn="ctr"/>
              <a:r>
                <a:rPr lang="en-GB" sz="783" dirty="0">
                  <a:solidFill>
                    <a:schemeClr val="bg1"/>
                  </a:solidFill>
                </a:rPr>
                <a:t>0</a:t>
              </a:r>
            </a:p>
          </p:txBody>
        </p:sp>
        <p:sp>
          <p:nvSpPr>
            <p:cNvPr id="55" name="TextBox 54">
              <a:extLst>
                <a:ext uri="{FF2B5EF4-FFF2-40B4-BE49-F238E27FC236}">
                  <a16:creationId xmlns:a16="http://schemas.microsoft.com/office/drawing/2014/main" xmlns="" id="{C2B1FD0B-0B3C-4717-B972-8D0496C203AD}"/>
                </a:ext>
              </a:extLst>
            </p:cNvPr>
            <p:cNvSpPr txBox="1"/>
            <p:nvPr/>
          </p:nvSpPr>
          <p:spPr>
            <a:xfrm>
              <a:off x="8111823" y="2103850"/>
              <a:ext cx="618061" cy="234688"/>
            </a:xfrm>
            <a:prstGeom prst="rect">
              <a:avLst/>
            </a:prstGeom>
            <a:noFill/>
          </p:spPr>
          <p:txBody>
            <a:bodyPr wrap="square" rtlCol="0">
              <a:spAutoFit/>
            </a:bodyPr>
            <a:lstStyle/>
            <a:p>
              <a:pPr algn="ctr"/>
              <a:r>
                <a:rPr lang="en-GB" sz="783" dirty="0">
                  <a:solidFill>
                    <a:schemeClr val="bg1"/>
                  </a:solidFill>
                </a:rPr>
                <a:t>100</a:t>
              </a:r>
            </a:p>
          </p:txBody>
        </p:sp>
        <p:sp>
          <p:nvSpPr>
            <p:cNvPr id="56" name="TextBox 55">
              <a:extLst>
                <a:ext uri="{FF2B5EF4-FFF2-40B4-BE49-F238E27FC236}">
                  <a16:creationId xmlns:a16="http://schemas.microsoft.com/office/drawing/2014/main" xmlns="" id="{3223CA48-FBF6-417F-98FF-321C556E5BF2}"/>
                </a:ext>
              </a:extLst>
            </p:cNvPr>
            <p:cNvSpPr txBox="1"/>
            <p:nvPr/>
          </p:nvSpPr>
          <p:spPr>
            <a:xfrm>
              <a:off x="8111823" y="2635387"/>
              <a:ext cx="637245" cy="234688"/>
            </a:xfrm>
            <a:prstGeom prst="rect">
              <a:avLst/>
            </a:prstGeom>
            <a:noFill/>
          </p:spPr>
          <p:txBody>
            <a:bodyPr wrap="square" rtlCol="0">
              <a:spAutoFit/>
            </a:bodyPr>
            <a:lstStyle/>
            <a:p>
              <a:pPr algn="ctr"/>
              <a:r>
                <a:rPr lang="en-GB" sz="783" dirty="0">
                  <a:solidFill>
                    <a:schemeClr val="bg1"/>
                  </a:solidFill>
                </a:rPr>
                <a:t>100</a:t>
              </a:r>
            </a:p>
          </p:txBody>
        </p:sp>
        <p:sp>
          <p:nvSpPr>
            <p:cNvPr id="57" name="TextBox 56">
              <a:extLst>
                <a:ext uri="{FF2B5EF4-FFF2-40B4-BE49-F238E27FC236}">
                  <a16:creationId xmlns:a16="http://schemas.microsoft.com/office/drawing/2014/main" xmlns="" id="{27EED108-E29F-41F8-8393-8DF8F0D55D7C}"/>
                </a:ext>
              </a:extLst>
            </p:cNvPr>
            <p:cNvSpPr txBox="1"/>
            <p:nvPr/>
          </p:nvSpPr>
          <p:spPr>
            <a:xfrm>
              <a:off x="8729886" y="2635387"/>
              <a:ext cx="618060" cy="234688"/>
            </a:xfrm>
            <a:prstGeom prst="rect">
              <a:avLst/>
            </a:prstGeom>
            <a:noFill/>
          </p:spPr>
          <p:txBody>
            <a:bodyPr wrap="square" rtlCol="0">
              <a:spAutoFit/>
            </a:bodyPr>
            <a:lstStyle/>
            <a:p>
              <a:pPr algn="ctr"/>
              <a:r>
                <a:rPr lang="en-GB" sz="783" dirty="0">
                  <a:solidFill>
                    <a:schemeClr val="bg1"/>
                  </a:solidFill>
                </a:rPr>
                <a:t>100</a:t>
              </a:r>
            </a:p>
          </p:txBody>
        </p:sp>
        <p:sp>
          <p:nvSpPr>
            <p:cNvPr id="58" name="TextBox 57">
              <a:extLst>
                <a:ext uri="{FF2B5EF4-FFF2-40B4-BE49-F238E27FC236}">
                  <a16:creationId xmlns:a16="http://schemas.microsoft.com/office/drawing/2014/main" xmlns="" id="{65AB0D1D-FAA8-433F-A010-4448E8C283BD}"/>
                </a:ext>
              </a:extLst>
            </p:cNvPr>
            <p:cNvSpPr txBox="1"/>
            <p:nvPr/>
          </p:nvSpPr>
          <p:spPr>
            <a:xfrm>
              <a:off x="9347945" y="2635387"/>
              <a:ext cx="627111" cy="234688"/>
            </a:xfrm>
            <a:prstGeom prst="rect">
              <a:avLst/>
            </a:prstGeom>
            <a:noFill/>
          </p:spPr>
          <p:txBody>
            <a:bodyPr wrap="square" rtlCol="0">
              <a:spAutoFit/>
            </a:bodyPr>
            <a:lstStyle/>
            <a:p>
              <a:pPr algn="ctr"/>
              <a:r>
                <a:rPr lang="en-GB" sz="783" dirty="0">
                  <a:solidFill>
                    <a:schemeClr val="bg1"/>
                  </a:solidFill>
                </a:rPr>
                <a:t>100</a:t>
              </a:r>
            </a:p>
          </p:txBody>
        </p:sp>
        <p:sp>
          <p:nvSpPr>
            <p:cNvPr id="59" name="TextBox 58">
              <a:extLst>
                <a:ext uri="{FF2B5EF4-FFF2-40B4-BE49-F238E27FC236}">
                  <a16:creationId xmlns:a16="http://schemas.microsoft.com/office/drawing/2014/main" xmlns="" id="{E8BA34E7-98D6-4F6C-9A6F-885E31FC04D7}"/>
                </a:ext>
              </a:extLst>
            </p:cNvPr>
            <p:cNvSpPr txBox="1"/>
            <p:nvPr/>
          </p:nvSpPr>
          <p:spPr>
            <a:xfrm>
              <a:off x="8739475" y="2103850"/>
              <a:ext cx="608469" cy="234688"/>
            </a:xfrm>
            <a:prstGeom prst="rect">
              <a:avLst/>
            </a:prstGeom>
            <a:noFill/>
          </p:spPr>
          <p:txBody>
            <a:bodyPr wrap="square" rtlCol="0">
              <a:spAutoFit/>
            </a:bodyPr>
            <a:lstStyle/>
            <a:p>
              <a:pPr algn="ctr"/>
              <a:r>
                <a:rPr lang="en-GB" sz="783" dirty="0">
                  <a:solidFill>
                    <a:schemeClr val="bg1"/>
                  </a:solidFill>
                </a:rPr>
                <a:t>0</a:t>
              </a:r>
            </a:p>
          </p:txBody>
        </p:sp>
        <p:sp>
          <p:nvSpPr>
            <p:cNvPr id="60" name="TextBox 59">
              <a:extLst>
                <a:ext uri="{FF2B5EF4-FFF2-40B4-BE49-F238E27FC236}">
                  <a16:creationId xmlns:a16="http://schemas.microsoft.com/office/drawing/2014/main" xmlns="" id="{1F5FCB46-E3D2-4AFC-BEB0-6F6AF94F2472}"/>
                </a:ext>
              </a:extLst>
            </p:cNvPr>
            <p:cNvSpPr txBox="1"/>
            <p:nvPr/>
          </p:nvSpPr>
          <p:spPr>
            <a:xfrm>
              <a:off x="9347944" y="2103850"/>
              <a:ext cx="608469" cy="234688"/>
            </a:xfrm>
            <a:prstGeom prst="rect">
              <a:avLst/>
            </a:prstGeom>
            <a:noFill/>
          </p:spPr>
          <p:txBody>
            <a:bodyPr wrap="square" rtlCol="0">
              <a:spAutoFit/>
            </a:bodyPr>
            <a:lstStyle/>
            <a:p>
              <a:pPr algn="ctr"/>
              <a:r>
                <a:rPr lang="en-GB" sz="783" dirty="0">
                  <a:solidFill>
                    <a:schemeClr val="bg1"/>
                  </a:solidFill>
                </a:rPr>
                <a:t>0</a:t>
              </a:r>
            </a:p>
          </p:txBody>
        </p:sp>
        <p:sp>
          <p:nvSpPr>
            <p:cNvPr id="61" name="TextBox 60">
              <a:extLst>
                <a:ext uri="{FF2B5EF4-FFF2-40B4-BE49-F238E27FC236}">
                  <a16:creationId xmlns:a16="http://schemas.microsoft.com/office/drawing/2014/main" xmlns="" id="{855BB176-CB78-484C-8E7A-675FAA12D53D}"/>
                </a:ext>
              </a:extLst>
            </p:cNvPr>
            <p:cNvSpPr txBox="1"/>
            <p:nvPr/>
          </p:nvSpPr>
          <p:spPr>
            <a:xfrm>
              <a:off x="4849619" y="1671051"/>
              <a:ext cx="2230886" cy="367551"/>
            </a:xfrm>
            <a:prstGeom prst="rect">
              <a:avLst/>
            </a:prstGeom>
            <a:noFill/>
          </p:spPr>
          <p:txBody>
            <a:bodyPr wrap="square" rtlCol="0">
              <a:spAutoFit/>
            </a:bodyPr>
            <a:lstStyle/>
            <a:p>
              <a:r>
                <a:rPr lang="en-GB" sz="783" dirty="0"/>
                <a:t>Pensioner dies quicker </a:t>
              </a:r>
            </a:p>
            <a:p>
              <a:r>
                <a:rPr lang="en-GB" sz="783" dirty="0"/>
                <a:t>than expected</a:t>
              </a:r>
            </a:p>
          </p:txBody>
        </p:sp>
        <p:sp>
          <p:nvSpPr>
            <p:cNvPr id="62" name="TextBox 61">
              <a:extLst>
                <a:ext uri="{FF2B5EF4-FFF2-40B4-BE49-F238E27FC236}">
                  <a16:creationId xmlns:a16="http://schemas.microsoft.com/office/drawing/2014/main" xmlns="" id="{0BAFB010-076E-49D2-81EF-9DEC7130688E}"/>
                </a:ext>
              </a:extLst>
            </p:cNvPr>
            <p:cNvSpPr txBox="1"/>
            <p:nvPr/>
          </p:nvSpPr>
          <p:spPr>
            <a:xfrm>
              <a:off x="8111823" y="1671051"/>
              <a:ext cx="2230886" cy="367551"/>
            </a:xfrm>
            <a:prstGeom prst="rect">
              <a:avLst/>
            </a:prstGeom>
            <a:noFill/>
          </p:spPr>
          <p:txBody>
            <a:bodyPr wrap="square" rtlCol="0">
              <a:spAutoFit/>
            </a:bodyPr>
            <a:lstStyle/>
            <a:p>
              <a:r>
                <a:rPr lang="en-GB" sz="783" dirty="0"/>
                <a:t>Pensioner lives longer </a:t>
              </a:r>
            </a:p>
            <a:p>
              <a:r>
                <a:rPr lang="en-GB" sz="783" dirty="0"/>
                <a:t>than expected</a:t>
              </a:r>
            </a:p>
          </p:txBody>
        </p:sp>
        <p:sp>
          <p:nvSpPr>
            <p:cNvPr id="63" name="TextBox 62">
              <a:extLst>
                <a:ext uri="{FF2B5EF4-FFF2-40B4-BE49-F238E27FC236}">
                  <a16:creationId xmlns:a16="http://schemas.microsoft.com/office/drawing/2014/main" xmlns="" id="{EEEBD5FB-DAA4-420D-BF23-3D470F08BA40}"/>
                </a:ext>
              </a:extLst>
            </p:cNvPr>
            <p:cNvSpPr txBox="1"/>
            <p:nvPr/>
          </p:nvSpPr>
          <p:spPr>
            <a:xfrm>
              <a:off x="687934" y="3940350"/>
              <a:ext cx="912638" cy="234688"/>
            </a:xfrm>
            <a:prstGeom prst="rect">
              <a:avLst/>
            </a:prstGeom>
            <a:noFill/>
          </p:spPr>
          <p:txBody>
            <a:bodyPr wrap="square" rtlCol="0">
              <a:spAutoFit/>
            </a:bodyPr>
            <a:lstStyle/>
            <a:p>
              <a:r>
                <a:rPr lang="en-GB" sz="783" dirty="0"/>
                <a:t>Net Payment</a:t>
              </a:r>
            </a:p>
          </p:txBody>
        </p:sp>
        <p:sp>
          <p:nvSpPr>
            <p:cNvPr id="64" name="TextBox 63">
              <a:extLst>
                <a:ext uri="{FF2B5EF4-FFF2-40B4-BE49-F238E27FC236}">
                  <a16:creationId xmlns:a16="http://schemas.microsoft.com/office/drawing/2014/main" xmlns="" id="{EA35DF60-B798-4552-A363-D60814BC9A5D}"/>
                </a:ext>
              </a:extLst>
            </p:cNvPr>
            <p:cNvSpPr txBox="1"/>
            <p:nvPr/>
          </p:nvSpPr>
          <p:spPr>
            <a:xfrm>
              <a:off x="1786048" y="3940350"/>
              <a:ext cx="248126" cy="234688"/>
            </a:xfrm>
            <a:prstGeom prst="rect">
              <a:avLst/>
            </a:prstGeom>
            <a:noFill/>
          </p:spPr>
          <p:txBody>
            <a:bodyPr wrap="square" rtlCol="0">
              <a:spAutoFit/>
            </a:bodyPr>
            <a:lstStyle/>
            <a:p>
              <a:pPr algn="ctr"/>
              <a:r>
                <a:rPr lang="en-GB" sz="783" dirty="0"/>
                <a:t>0</a:t>
              </a:r>
            </a:p>
          </p:txBody>
        </p:sp>
        <p:sp>
          <p:nvSpPr>
            <p:cNvPr id="65" name="TextBox 64">
              <a:extLst>
                <a:ext uri="{FF2B5EF4-FFF2-40B4-BE49-F238E27FC236}">
                  <a16:creationId xmlns:a16="http://schemas.microsoft.com/office/drawing/2014/main" xmlns="" id="{1CFB5642-3D52-4277-B1C1-B07467D65EFE}"/>
                </a:ext>
              </a:extLst>
            </p:cNvPr>
            <p:cNvSpPr txBox="1"/>
            <p:nvPr/>
          </p:nvSpPr>
          <p:spPr>
            <a:xfrm>
              <a:off x="2365738" y="3940350"/>
              <a:ext cx="248126" cy="234688"/>
            </a:xfrm>
            <a:prstGeom prst="rect">
              <a:avLst/>
            </a:prstGeom>
            <a:noFill/>
          </p:spPr>
          <p:txBody>
            <a:bodyPr wrap="square" rtlCol="0">
              <a:spAutoFit/>
            </a:bodyPr>
            <a:lstStyle/>
            <a:p>
              <a:pPr algn="ctr"/>
              <a:r>
                <a:rPr lang="en-GB" sz="783" dirty="0"/>
                <a:t>0</a:t>
              </a:r>
            </a:p>
          </p:txBody>
        </p:sp>
        <p:sp>
          <p:nvSpPr>
            <p:cNvPr id="66" name="TextBox 65">
              <a:extLst>
                <a:ext uri="{FF2B5EF4-FFF2-40B4-BE49-F238E27FC236}">
                  <a16:creationId xmlns:a16="http://schemas.microsoft.com/office/drawing/2014/main" xmlns="" id="{430DE5B0-54A1-4D3C-A632-97935E681CE1}"/>
                </a:ext>
              </a:extLst>
            </p:cNvPr>
            <p:cNvSpPr txBox="1"/>
            <p:nvPr/>
          </p:nvSpPr>
          <p:spPr>
            <a:xfrm>
              <a:off x="2937809" y="3940350"/>
              <a:ext cx="248126" cy="234688"/>
            </a:xfrm>
            <a:prstGeom prst="rect">
              <a:avLst/>
            </a:prstGeom>
            <a:noFill/>
          </p:spPr>
          <p:txBody>
            <a:bodyPr wrap="square" rtlCol="0">
              <a:spAutoFit/>
            </a:bodyPr>
            <a:lstStyle/>
            <a:p>
              <a:pPr algn="ctr"/>
              <a:r>
                <a:rPr lang="en-GB" sz="783" dirty="0"/>
                <a:t>0</a:t>
              </a:r>
            </a:p>
          </p:txBody>
        </p:sp>
        <p:sp>
          <p:nvSpPr>
            <p:cNvPr id="67" name="TextBox 66">
              <a:extLst>
                <a:ext uri="{FF2B5EF4-FFF2-40B4-BE49-F238E27FC236}">
                  <a16:creationId xmlns:a16="http://schemas.microsoft.com/office/drawing/2014/main" xmlns="" id="{976ED9DB-E0B9-4BFC-B860-81FDC42B35B5}"/>
                </a:ext>
              </a:extLst>
            </p:cNvPr>
            <p:cNvSpPr txBox="1"/>
            <p:nvPr/>
          </p:nvSpPr>
          <p:spPr>
            <a:xfrm>
              <a:off x="8302907" y="3940350"/>
              <a:ext cx="235895" cy="234688"/>
            </a:xfrm>
            <a:prstGeom prst="rect">
              <a:avLst/>
            </a:prstGeom>
            <a:noFill/>
          </p:spPr>
          <p:txBody>
            <a:bodyPr wrap="square" rtlCol="0">
              <a:spAutoFit/>
            </a:bodyPr>
            <a:lstStyle/>
            <a:p>
              <a:pPr algn="ctr"/>
              <a:r>
                <a:rPr lang="en-GB" sz="783" dirty="0"/>
                <a:t>0</a:t>
              </a:r>
            </a:p>
          </p:txBody>
        </p:sp>
        <p:sp>
          <p:nvSpPr>
            <p:cNvPr id="69" name="TextBox 68">
              <a:extLst>
                <a:ext uri="{FF2B5EF4-FFF2-40B4-BE49-F238E27FC236}">
                  <a16:creationId xmlns:a16="http://schemas.microsoft.com/office/drawing/2014/main" xmlns="" id="{1955D267-3F4E-42C2-98D2-673A87AE2EC5}"/>
                </a:ext>
              </a:extLst>
            </p:cNvPr>
            <p:cNvSpPr txBox="1"/>
            <p:nvPr/>
          </p:nvSpPr>
          <p:spPr>
            <a:xfrm>
              <a:off x="5566963" y="3873932"/>
              <a:ext cx="607781" cy="367551"/>
            </a:xfrm>
            <a:prstGeom prst="rect">
              <a:avLst/>
            </a:prstGeom>
            <a:solidFill>
              <a:schemeClr val="accent1"/>
            </a:solidFill>
          </p:spPr>
          <p:txBody>
            <a:bodyPr wrap="square" rtlCol="0">
              <a:spAutoFit/>
            </a:bodyPr>
            <a:lstStyle/>
            <a:p>
              <a:r>
                <a:rPr lang="en-GB" sz="783" dirty="0"/>
                <a:t>100 by Trustee</a:t>
              </a:r>
            </a:p>
          </p:txBody>
        </p:sp>
        <p:sp>
          <p:nvSpPr>
            <p:cNvPr id="71" name="TextBox 70">
              <a:extLst>
                <a:ext uri="{FF2B5EF4-FFF2-40B4-BE49-F238E27FC236}">
                  <a16:creationId xmlns:a16="http://schemas.microsoft.com/office/drawing/2014/main" xmlns="" id="{FD7795F9-24EC-41ED-82AF-4035AA40C5D6}"/>
                </a:ext>
              </a:extLst>
            </p:cNvPr>
            <p:cNvSpPr txBox="1"/>
            <p:nvPr/>
          </p:nvSpPr>
          <p:spPr>
            <a:xfrm>
              <a:off x="9360893" y="3807514"/>
              <a:ext cx="627112" cy="500417"/>
            </a:xfrm>
            <a:prstGeom prst="rect">
              <a:avLst/>
            </a:prstGeom>
            <a:solidFill>
              <a:schemeClr val="accent4"/>
            </a:solidFill>
          </p:spPr>
          <p:txBody>
            <a:bodyPr wrap="square" rtlCol="0">
              <a:spAutoFit/>
            </a:bodyPr>
            <a:lstStyle/>
            <a:p>
              <a:r>
                <a:rPr lang="en-GB" sz="783" dirty="0"/>
                <a:t>100 by product provider</a:t>
              </a:r>
            </a:p>
          </p:txBody>
        </p:sp>
        <p:sp>
          <p:nvSpPr>
            <p:cNvPr id="72" name="TextBox 71">
              <a:extLst>
                <a:ext uri="{FF2B5EF4-FFF2-40B4-BE49-F238E27FC236}">
                  <a16:creationId xmlns:a16="http://schemas.microsoft.com/office/drawing/2014/main" xmlns="" id="{DDB5F18F-DDEB-4066-9346-4CC2E283DDC9}"/>
                </a:ext>
              </a:extLst>
            </p:cNvPr>
            <p:cNvSpPr txBox="1"/>
            <p:nvPr/>
          </p:nvSpPr>
          <p:spPr>
            <a:xfrm>
              <a:off x="8720832" y="3807514"/>
              <a:ext cx="627112" cy="500417"/>
            </a:xfrm>
            <a:prstGeom prst="rect">
              <a:avLst/>
            </a:prstGeom>
            <a:solidFill>
              <a:schemeClr val="accent4"/>
            </a:solidFill>
          </p:spPr>
          <p:txBody>
            <a:bodyPr wrap="square" rtlCol="0">
              <a:spAutoFit/>
            </a:bodyPr>
            <a:lstStyle/>
            <a:p>
              <a:r>
                <a:rPr lang="en-GB" sz="783" dirty="0"/>
                <a:t>100 by product provider</a:t>
              </a:r>
            </a:p>
          </p:txBody>
        </p:sp>
        <p:sp>
          <p:nvSpPr>
            <p:cNvPr id="73" name="TextBox 72">
              <a:extLst>
                <a:ext uri="{FF2B5EF4-FFF2-40B4-BE49-F238E27FC236}">
                  <a16:creationId xmlns:a16="http://schemas.microsoft.com/office/drawing/2014/main" xmlns="" id="{C66A8117-46DE-468A-A281-E3AC91FF6E15}"/>
                </a:ext>
              </a:extLst>
            </p:cNvPr>
            <p:cNvSpPr txBox="1"/>
            <p:nvPr/>
          </p:nvSpPr>
          <p:spPr>
            <a:xfrm>
              <a:off x="4835232" y="3873932"/>
              <a:ext cx="607781" cy="367551"/>
            </a:xfrm>
            <a:prstGeom prst="rect">
              <a:avLst/>
            </a:prstGeom>
            <a:solidFill>
              <a:schemeClr val="accent1"/>
            </a:solidFill>
          </p:spPr>
          <p:txBody>
            <a:bodyPr wrap="square" rtlCol="0">
              <a:spAutoFit/>
            </a:bodyPr>
            <a:lstStyle/>
            <a:p>
              <a:r>
                <a:rPr lang="en-GB" sz="783" dirty="0"/>
                <a:t>100 by Trustee</a:t>
              </a:r>
            </a:p>
          </p:txBody>
        </p:sp>
      </p:grpSp>
      <p:sp>
        <p:nvSpPr>
          <p:cNvPr id="68" name="Rectangle 67"/>
          <p:cNvSpPr/>
          <p:nvPr/>
        </p:nvSpPr>
        <p:spPr>
          <a:xfrm>
            <a:off x="905984" y="4422308"/>
            <a:ext cx="7872925" cy="538865"/>
          </a:xfrm>
          <a:prstGeom prst="rect">
            <a:avLst/>
          </a:prstGeom>
        </p:spPr>
        <p:txBody>
          <a:bodyPr wrap="square">
            <a:spAutoFit/>
          </a:bodyPr>
          <a:lstStyle/>
          <a:p>
            <a:endParaRPr lang="en-GB" sz="1451" dirty="0"/>
          </a:p>
          <a:p>
            <a:pPr marL="259118" indent="-259118">
              <a:buFont typeface="Arial" panose="020B0604020202020204" pitchFamily="34" charset="0"/>
              <a:buChar char="•"/>
            </a:pPr>
            <a:endParaRPr lang="en-GB" sz="1451" dirty="0"/>
          </a:p>
        </p:txBody>
      </p:sp>
      <p:sp>
        <p:nvSpPr>
          <p:cNvPr id="70" name="Title 1"/>
          <p:cNvSpPr>
            <a:spLocks noGrp="1"/>
          </p:cNvSpPr>
          <p:nvPr>
            <p:ph type="title"/>
          </p:nvPr>
        </p:nvSpPr>
        <p:spPr>
          <a:xfrm>
            <a:off x="817796" y="661611"/>
            <a:ext cx="8723221" cy="963846"/>
          </a:xfrm>
        </p:spPr>
        <p:txBody>
          <a:bodyPr/>
          <a:lstStyle/>
          <a:p>
            <a:r>
              <a:rPr lang="en-GB" dirty="0" smtClean="0"/>
              <a:t>Longevity-only cashflows (simplified)</a:t>
            </a:r>
            <a:endParaRPr lang="en-US" dirty="0"/>
          </a:p>
        </p:txBody>
      </p:sp>
      <p:sp>
        <p:nvSpPr>
          <p:cNvPr id="74" name="Rectangle 73"/>
          <p:cNvSpPr/>
          <p:nvPr/>
        </p:nvSpPr>
        <p:spPr>
          <a:xfrm>
            <a:off x="590998" y="3565680"/>
            <a:ext cx="8502896" cy="2771528"/>
          </a:xfrm>
          <a:prstGeom prst="rect">
            <a:avLst/>
          </a:prstGeom>
        </p:spPr>
        <p:txBody>
          <a:bodyPr wrap="square">
            <a:spAutoFit/>
          </a:bodyPr>
          <a:lstStyle/>
          <a:p>
            <a:endParaRPr lang="en-GB" sz="1451" dirty="0"/>
          </a:p>
          <a:p>
            <a:pPr marL="259118" indent="-259118">
              <a:buFont typeface="Arial" panose="020B0604020202020204" pitchFamily="34" charset="0"/>
              <a:buChar char="•"/>
            </a:pPr>
            <a:r>
              <a:rPr lang="en-GB" sz="1451" dirty="0"/>
              <a:t>The pensioner example is a 60 year old male. It is agreed upfront, based on the I</a:t>
            </a:r>
            <a:r>
              <a:rPr lang="en-GB" sz="1451" dirty="0" smtClean="0"/>
              <a:t>nsurer’s </a:t>
            </a:r>
            <a:r>
              <a:rPr lang="en-GB" sz="1451" dirty="0"/>
              <a:t>“best estimate</a:t>
            </a:r>
            <a:r>
              <a:rPr lang="en-GB" sz="1451" dirty="0" smtClean="0"/>
              <a:t>”, </a:t>
            </a:r>
            <a:r>
              <a:rPr lang="en-GB" sz="1451" dirty="0"/>
              <a:t>that the male will survive until March 2022. He has an annuity of £100 a month</a:t>
            </a:r>
          </a:p>
          <a:p>
            <a:pPr marL="259118" indent="-259118">
              <a:buFont typeface="Arial" panose="020B0604020202020204" pitchFamily="34" charset="0"/>
              <a:buChar char="•"/>
            </a:pPr>
            <a:r>
              <a:rPr lang="en-GB" sz="1451" b="1" dirty="0">
                <a:solidFill>
                  <a:srgbClr val="7030A0"/>
                </a:solidFill>
              </a:rPr>
              <a:t>Fixed leg: </a:t>
            </a:r>
            <a:r>
              <a:rPr lang="en-GB" sz="1451" dirty="0"/>
              <a:t>This is a proxy for the Insurer’s best estimate. The Scheme locks its premium cashflow in at £100 a month until March 2022</a:t>
            </a:r>
          </a:p>
          <a:p>
            <a:pPr marL="259118" indent="-259118">
              <a:buFont typeface="Arial" panose="020B0604020202020204" pitchFamily="34" charset="0"/>
              <a:buChar char="•"/>
            </a:pPr>
            <a:r>
              <a:rPr lang="en-GB" sz="1451" b="1" dirty="0">
                <a:solidFill>
                  <a:srgbClr val="7030A0"/>
                </a:solidFill>
              </a:rPr>
              <a:t>Floating leg</a:t>
            </a:r>
            <a:r>
              <a:rPr lang="en-GB" sz="1451" dirty="0"/>
              <a:t>: While the male is alive, the </a:t>
            </a:r>
            <a:r>
              <a:rPr lang="en-GB" sz="1451" dirty="0" smtClean="0"/>
              <a:t>Insurer </a:t>
            </a:r>
            <a:r>
              <a:rPr lang="en-GB" sz="1451" dirty="0"/>
              <a:t>will pay the Scheme a £100 a month claim. </a:t>
            </a:r>
          </a:p>
          <a:p>
            <a:pPr marL="259118" indent="-259118">
              <a:buFont typeface="Arial" panose="020B0604020202020204" pitchFamily="34" charset="0"/>
              <a:buChar char="•"/>
            </a:pPr>
            <a:r>
              <a:rPr lang="en-GB" sz="1451" dirty="0"/>
              <a:t>The fixed and floating legs will net off against each other</a:t>
            </a:r>
          </a:p>
          <a:p>
            <a:pPr marL="259118" indent="-259118">
              <a:buFont typeface="Arial" panose="020B0604020202020204" pitchFamily="34" charset="0"/>
              <a:buChar char="•"/>
            </a:pPr>
            <a:r>
              <a:rPr lang="en-GB" sz="1451" dirty="0"/>
              <a:t>If the male dies before March 2022 then the </a:t>
            </a:r>
            <a:r>
              <a:rPr lang="en-GB" sz="1451" dirty="0" smtClean="0"/>
              <a:t>Insurer </a:t>
            </a:r>
            <a:r>
              <a:rPr lang="en-GB" sz="1451" dirty="0"/>
              <a:t>ceases paying the floating leg but still receives the fixed leg from the scheme</a:t>
            </a:r>
          </a:p>
          <a:p>
            <a:pPr marL="259118" indent="-259118">
              <a:buFont typeface="Arial" panose="020B0604020202020204" pitchFamily="34" charset="0"/>
              <a:buChar char="•"/>
            </a:pPr>
            <a:r>
              <a:rPr lang="en-GB" sz="1451" dirty="0"/>
              <a:t>If the male survives past March 2022, the scheme will no longer be paying the fixed leg but will continue to receive the floating leg (to offset the liability linked to the male living longer than expected)                     </a:t>
            </a:r>
            <a:r>
              <a:rPr lang="en-GB" sz="1451" dirty="0" smtClean="0"/>
              <a:t>[</a:t>
            </a:r>
            <a:r>
              <a:rPr lang="en-GB" sz="1451" b="1" dirty="0" smtClean="0">
                <a:solidFill>
                  <a:srgbClr val="7030A0"/>
                </a:solidFill>
              </a:rPr>
              <a:t>This </a:t>
            </a:r>
            <a:r>
              <a:rPr lang="en-GB" sz="1451" b="1" dirty="0">
                <a:solidFill>
                  <a:srgbClr val="7030A0"/>
                </a:solidFill>
              </a:rPr>
              <a:t>example excludes the risk </a:t>
            </a:r>
            <a:r>
              <a:rPr lang="en-GB" sz="1451" b="1" dirty="0" smtClean="0">
                <a:solidFill>
                  <a:srgbClr val="7030A0"/>
                </a:solidFill>
              </a:rPr>
              <a:t>fee]</a:t>
            </a:r>
            <a:endParaRPr lang="en-GB" sz="1451" b="1" dirty="0">
              <a:solidFill>
                <a:srgbClr val="7030A0"/>
              </a:solidFill>
            </a:endParaRPr>
          </a:p>
        </p:txBody>
      </p:sp>
    </p:spTree>
    <p:extLst>
      <p:ext uri="{BB962C8B-B14F-4D97-AF65-F5344CB8AC3E}">
        <p14:creationId xmlns:p14="http://schemas.microsoft.com/office/powerpoint/2010/main" val="3409458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Longevity-only (re)insurance (simplified)</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11</a:t>
            </a:fld>
            <a:endParaRPr lang="en-US" dirty="0"/>
          </a:p>
        </p:txBody>
      </p:sp>
      <p:grpSp>
        <p:nvGrpSpPr>
          <p:cNvPr id="3" name="Group 2"/>
          <p:cNvGrpSpPr/>
          <p:nvPr/>
        </p:nvGrpSpPr>
        <p:grpSpPr>
          <a:xfrm>
            <a:off x="638796" y="2252658"/>
            <a:ext cx="3766922" cy="3159503"/>
            <a:chOff x="1340177" y="2484181"/>
            <a:chExt cx="4154078" cy="3484230"/>
          </a:xfrm>
        </p:grpSpPr>
        <p:sp>
          <p:nvSpPr>
            <p:cNvPr id="5" name="Rectangle 4"/>
            <p:cNvSpPr/>
            <p:nvPr/>
          </p:nvSpPr>
          <p:spPr>
            <a:xfrm>
              <a:off x="2055043" y="3910498"/>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Scheme/Insurer </a:t>
              </a:r>
            </a:p>
          </p:txBody>
        </p:sp>
        <p:sp>
          <p:nvSpPr>
            <p:cNvPr id="7" name="Rectangle 6"/>
            <p:cNvSpPr/>
            <p:nvPr/>
          </p:nvSpPr>
          <p:spPr>
            <a:xfrm>
              <a:off x="2055043" y="5336815"/>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Members/Annuitants</a:t>
              </a:r>
            </a:p>
          </p:txBody>
        </p:sp>
        <p:sp>
          <p:nvSpPr>
            <p:cNvPr id="8" name="Rectangle 7"/>
            <p:cNvSpPr/>
            <p:nvPr/>
          </p:nvSpPr>
          <p:spPr>
            <a:xfrm>
              <a:off x="2055043" y="2484181"/>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Insurer/Reinsurer</a:t>
              </a:r>
            </a:p>
          </p:txBody>
        </p:sp>
        <p:cxnSp>
          <p:nvCxnSpPr>
            <p:cNvPr id="11" name="Straight Connector 10"/>
            <p:cNvCxnSpPr/>
            <p:nvPr/>
          </p:nvCxnSpPr>
          <p:spPr>
            <a:xfrm>
              <a:off x="2677212" y="3115777"/>
              <a:ext cx="0" cy="794721"/>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678783" y="4542094"/>
              <a:ext cx="0" cy="794721"/>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340177" y="2799979"/>
              <a:ext cx="0" cy="1426317"/>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340177" y="4226296"/>
              <a:ext cx="714866" cy="0"/>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a:endCxn id="8" idx="1"/>
            </p:cNvCxnSpPr>
            <p:nvPr/>
          </p:nvCxnSpPr>
          <p:spPr>
            <a:xfrm>
              <a:off x="1340177" y="2799979"/>
              <a:ext cx="714866" cy="0"/>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494254" y="2799979"/>
              <a:ext cx="1" cy="1456031"/>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endCxn id="8" idx="3"/>
            </p:cNvCxnSpPr>
            <p:nvPr/>
          </p:nvCxnSpPr>
          <p:spPr>
            <a:xfrm flipH="1">
              <a:off x="4779389" y="2799979"/>
              <a:ext cx="714866" cy="0"/>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4779389" y="4237512"/>
              <a:ext cx="714866" cy="0"/>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2729398" y="3143805"/>
              <a:ext cx="1997806" cy="748397"/>
            </a:xfrm>
            <a:prstGeom prst="rect">
              <a:avLst/>
            </a:prstGeom>
            <a:noFill/>
          </p:spPr>
          <p:txBody>
            <a:bodyPr wrap="square" rtlCol="0">
              <a:spAutoFit/>
            </a:bodyPr>
            <a:lstStyle/>
            <a:p>
              <a:r>
                <a:rPr lang="en-GB" sz="1270" dirty="0"/>
                <a:t>Longevity insurance/reinsurance policy</a:t>
              </a:r>
            </a:p>
          </p:txBody>
        </p:sp>
        <p:sp>
          <p:nvSpPr>
            <p:cNvPr id="34" name="TextBox 33"/>
            <p:cNvSpPr txBox="1"/>
            <p:nvPr/>
          </p:nvSpPr>
          <p:spPr>
            <a:xfrm>
              <a:off x="2677212" y="4608822"/>
              <a:ext cx="1819373" cy="748397"/>
            </a:xfrm>
            <a:prstGeom prst="rect">
              <a:avLst/>
            </a:prstGeom>
            <a:noFill/>
          </p:spPr>
          <p:txBody>
            <a:bodyPr wrap="square" rtlCol="0">
              <a:spAutoFit/>
            </a:bodyPr>
            <a:lstStyle/>
            <a:p>
              <a:r>
                <a:rPr lang="en-GB" sz="1270" dirty="0"/>
                <a:t>Scheme/Insurer continues to pay Member/Annuitant</a:t>
              </a:r>
            </a:p>
          </p:txBody>
        </p:sp>
      </p:grpSp>
      <p:sp>
        <p:nvSpPr>
          <p:cNvPr id="23" name="Rectangle 22"/>
          <p:cNvSpPr/>
          <p:nvPr/>
        </p:nvSpPr>
        <p:spPr>
          <a:xfrm>
            <a:off x="4540301" y="1561023"/>
            <a:ext cx="5000716" cy="5115503"/>
          </a:xfrm>
          <a:prstGeom prst="rect">
            <a:avLst/>
          </a:prstGeom>
        </p:spPr>
        <p:txBody>
          <a:bodyPr wrap="square">
            <a:spAutoFit/>
          </a:bodyPr>
          <a:lstStyle/>
          <a:p>
            <a:pPr marL="259118" indent="-259118" fontAlgn="t">
              <a:buFont typeface="Arial" panose="020B0604020202020204" pitchFamily="34" charset="0"/>
              <a:buChar char="•"/>
            </a:pPr>
            <a:r>
              <a:rPr lang="en-GB" sz="1632" u="sng" dirty="0" smtClean="0"/>
              <a:t>Pension Scheme </a:t>
            </a:r>
            <a:r>
              <a:rPr lang="en-GB" sz="1632" u="sng" dirty="0"/>
              <a:t>buyer</a:t>
            </a:r>
            <a:r>
              <a:rPr lang="en-GB" sz="1632" dirty="0"/>
              <a:t>: insurance product issued by an insurer, constitutes an asset of the scheme; suitable for </a:t>
            </a:r>
            <a:r>
              <a:rPr lang="en-GB" sz="1632" dirty="0" smtClean="0"/>
              <a:t>a pension scheme </a:t>
            </a:r>
            <a:r>
              <a:rPr lang="en-GB" sz="1632" dirty="0"/>
              <a:t>wanting to retain assets </a:t>
            </a:r>
          </a:p>
          <a:p>
            <a:pPr marL="259118" indent="-259118" fontAlgn="t">
              <a:buFont typeface="Arial" panose="020B0604020202020204" pitchFamily="34" charset="0"/>
              <a:buChar char="•"/>
            </a:pPr>
            <a:r>
              <a:rPr lang="en-GB" sz="1632" u="sng" dirty="0"/>
              <a:t>Insurer buyer (annuities or pension risk)</a:t>
            </a:r>
            <a:r>
              <a:rPr lang="en-GB" sz="1632" dirty="0"/>
              <a:t>: reinsurance as a risk mitigation technique, lowering of capital requirements</a:t>
            </a:r>
          </a:p>
          <a:p>
            <a:pPr marL="259118" indent="-259118" fontAlgn="t">
              <a:buFont typeface="Arial" panose="020B0604020202020204" pitchFamily="34" charset="0"/>
              <a:buChar char="•"/>
            </a:pPr>
            <a:r>
              <a:rPr lang="en-GB" sz="1632" dirty="0"/>
              <a:t>Only longevity risk is transferred</a:t>
            </a:r>
          </a:p>
          <a:p>
            <a:pPr marL="259118" indent="-259118" fontAlgn="t">
              <a:buFont typeface="Arial" panose="020B0604020202020204" pitchFamily="34" charset="0"/>
              <a:buChar char="•"/>
            </a:pPr>
            <a:r>
              <a:rPr lang="en-GB" sz="1632" dirty="0"/>
              <a:t>Sometimes referred to as a “longevity swap” but typically structured as insurance/reinsurance</a:t>
            </a:r>
          </a:p>
          <a:p>
            <a:pPr marL="259118" indent="-259118" fontAlgn="t">
              <a:buFont typeface="Arial" panose="020B0604020202020204" pitchFamily="34" charset="0"/>
              <a:buChar char="•"/>
            </a:pPr>
            <a:r>
              <a:rPr lang="en-GB" sz="1632" dirty="0"/>
              <a:t>Fixed payments, agreed at the outset, paid by the risk protection buyer in exchange for floating payments (actual benefits, simplified) paid by the risk protection seller (payments netted and no up-front premium)</a:t>
            </a:r>
          </a:p>
          <a:p>
            <a:pPr marL="259118" indent="-259118" fontAlgn="t">
              <a:buFont typeface="Arial" panose="020B0604020202020204" pitchFamily="34" charset="0"/>
              <a:buChar char="•"/>
            </a:pPr>
            <a:r>
              <a:rPr lang="en-GB" sz="1632" dirty="0"/>
              <a:t>Not an indemnity, but </a:t>
            </a:r>
            <a:r>
              <a:rPr lang="en-GB" sz="1632" dirty="0" smtClean="0"/>
              <a:t>similar</a:t>
            </a:r>
            <a:endParaRPr lang="en-GB" sz="1632" dirty="0"/>
          </a:p>
          <a:p>
            <a:pPr marL="259118" indent="-259118" fontAlgn="t">
              <a:buFont typeface="Arial" panose="020B0604020202020204" pitchFamily="34" charset="0"/>
              <a:buChar char="•"/>
            </a:pPr>
            <a:r>
              <a:rPr lang="en-GB" sz="1632" dirty="0"/>
              <a:t>Counterparty credit risk mitigation key to longevity-only transactions</a:t>
            </a:r>
          </a:p>
          <a:p>
            <a:pPr marL="259118" indent="-259118" fontAlgn="t">
              <a:buFont typeface="Arial" panose="020B0604020202020204" pitchFamily="34" charset="0"/>
              <a:buChar char="•"/>
            </a:pPr>
            <a:endParaRPr lang="en-US" sz="1632" dirty="0"/>
          </a:p>
          <a:p>
            <a:pPr fontAlgn="t"/>
            <a:r>
              <a:rPr lang="en-US" sz="1632" dirty="0"/>
              <a:t> </a:t>
            </a:r>
          </a:p>
        </p:txBody>
      </p:sp>
    </p:spTree>
    <p:extLst>
      <p:ext uri="{BB962C8B-B14F-4D97-AF65-F5344CB8AC3E}">
        <p14:creationId xmlns:p14="http://schemas.microsoft.com/office/powerpoint/2010/main" val="2863855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Longevity-only </a:t>
            </a:r>
            <a:r>
              <a:rPr lang="en-GB" dirty="0" smtClean="0"/>
              <a:t>“swap” reinsurance</a:t>
            </a:r>
            <a:r>
              <a:rPr lang="en-GB" dirty="0"/>
              <a:t/>
            </a:r>
            <a:br>
              <a:rPr lang="en-GB" dirty="0"/>
            </a:br>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12</a:t>
            </a:fld>
            <a:endParaRPr lang="en-US" dirty="0"/>
          </a:p>
        </p:txBody>
      </p:sp>
      <p:sp>
        <p:nvSpPr>
          <p:cNvPr id="6" name="AutoShape 3"/>
          <p:cNvSpPr>
            <a:spLocks noChangeAspect="1" noChangeArrowheads="1" noTextEdit="1"/>
          </p:cNvSpPr>
          <p:nvPr/>
        </p:nvSpPr>
        <p:spPr bwMode="auto">
          <a:xfrm>
            <a:off x="785813" y="1881188"/>
            <a:ext cx="8315325"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5"/>
          <p:cNvSpPr>
            <a:spLocks noChangeArrowheads="1"/>
          </p:cNvSpPr>
          <p:nvPr/>
        </p:nvSpPr>
        <p:spPr bwMode="auto">
          <a:xfrm>
            <a:off x="4295776" y="2568576"/>
            <a:ext cx="1281113" cy="962025"/>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Rectangle 6"/>
          <p:cNvSpPr>
            <a:spLocks noChangeArrowheads="1"/>
          </p:cNvSpPr>
          <p:nvPr/>
        </p:nvSpPr>
        <p:spPr bwMode="auto">
          <a:xfrm>
            <a:off x="4295776" y="2568576"/>
            <a:ext cx="1281113" cy="962025"/>
          </a:xfrm>
          <a:prstGeom prst="rect">
            <a:avLst/>
          </a:prstGeom>
          <a:noFill/>
          <a:ln w="11113"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Rectangle 7"/>
          <p:cNvSpPr>
            <a:spLocks noChangeArrowheads="1"/>
          </p:cNvSpPr>
          <p:nvPr/>
        </p:nvSpPr>
        <p:spPr bwMode="auto">
          <a:xfrm>
            <a:off x="4737101" y="2970213"/>
            <a:ext cx="477838"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rPr>
              <a:t>Insurer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7820026" y="2568576"/>
            <a:ext cx="1281113" cy="962025"/>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Rectangle 9"/>
          <p:cNvSpPr>
            <a:spLocks noChangeArrowheads="1"/>
          </p:cNvSpPr>
          <p:nvPr/>
        </p:nvSpPr>
        <p:spPr bwMode="auto">
          <a:xfrm>
            <a:off x="7820026" y="2568576"/>
            <a:ext cx="1281113" cy="962025"/>
          </a:xfrm>
          <a:prstGeom prst="rect">
            <a:avLst/>
          </a:prstGeom>
          <a:noFill/>
          <a:ln w="11113"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Rectangle 10"/>
          <p:cNvSpPr>
            <a:spLocks noChangeArrowheads="1"/>
          </p:cNvSpPr>
          <p:nvPr/>
        </p:nvSpPr>
        <p:spPr bwMode="auto">
          <a:xfrm>
            <a:off x="8188326" y="2970213"/>
            <a:ext cx="614363"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rPr>
              <a:t>Reinsurer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 name="Rectangle 11"/>
          <p:cNvSpPr>
            <a:spLocks noChangeArrowheads="1"/>
          </p:cNvSpPr>
          <p:nvPr/>
        </p:nvSpPr>
        <p:spPr bwMode="auto">
          <a:xfrm>
            <a:off x="4295776" y="4451351"/>
            <a:ext cx="1281113" cy="963613"/>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Rectangle 12"/>
          <p:cNvSpPr>
            <a:spLocks noChangeArrowheads="1"/>
          </p:cNvSpPr>
          <p:nvPr/>
        </p:nvSpPr>
        <p:spPr bwMode="auto">
          <a:xfrm>
            <a:off x="4295776" y="4451351"/>
            <a:ext cx="1281113" cy="963613"/>
          </a:xfrm>
          <a:prstGeom prst="rect">
            <a:avLst/>
          </a:prstGeom>
          <a:noFill/>
          <a:ln w="11113"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Rectangle 13"/>
          <p:cNvSpPr>
            <a:spLocks noChangeArrowheads="1"/>
          </p:cNvSpPr>
          <p:nvPr/>
        </p:nvSpPr>
        <p:spPr bwMode="auto">
          <a:xfrm>
            <a:off x="4451351" y="4854576"/>
            <a:ext cx="1038225"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rPr>
              <a:t>Charged Account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6" name="Line 14"/>
          <p:cNvSpPr>
            <a:spLocks noChangeShapeType="1"/>
          </p:cNvSpPr>
          <p:nvPr/>
        </p:nvSpPr>
        <p:spPr bwMode="auto">
          <a:xfrm>
            <a:off x="5576888" y="2759076"/>
            <a:ext cx="2155825" cy="0"/>
          </a:xfrm>
          <a:prstGeom prst="line">
            <a:avLst/>
          </a:prstGeom>
          <a:noFill/>
          <a:ln w="1428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5"/>
          <p:cNvSpPr>
            <a:spLocks/>
          </p:cNvSpPr>
          <p:nvPr/>
        </p:nvSpPr>
        <p:spPr bwMode="auto">
          <a:xfrm>
            <a:off x="7720013" y="2708276"/>
            <a:ext cx="100013" cy="100013"/>
          </a:xfrm>
          <a:custGeom>
            <a:avLst/>
            <a:gdLst>
              <a:gd name="T0" fmla="*/ 0 w 63"/>
              <a:gd name="T1" fmla="*/ 0 h 63"/>
              <a:gd name="T2" fmla="*/ 63 w 63"/>
              <a:gd name="T3" fmla="*/ 32 h 63"/>
              <a:gd name="T4" fmla="*/ 0 w 63"/>
              <a:gd name="T5" fmla="*/ 63 h 63"/>
              <a:gd name="T6" fmla="*/ 0 w 63"/>
              <a:gd name="T7" fmla="*/ 0 h 63"/>
            </a:gdLst>
            <a:ahLst/>
            <a:cxnLst>
              <a:cxn ang="0">
                <a:pos x="T0" y="T1"/>
              </a:cxn>
              <a:cxn ang="0">
                <a:pos x="T2" y="T3"/>
              </a:cxn>
              <a:cxn ang="0">
                <a:pos x="T4" y="T5"/>
              </a:cxn>
              <a:cxn ang="0">
                <a:pos x="T6" y="T7"/>
              </a:cxn>
            </a:cxnLst>
            <a:rect l="0" t="0" r="r" b="b"/>
            <a:pathLst>
              <a:path w="63" h="63">
                <a:moveTo>
                  <a:pt x="0" y="0"/>
                </a:moveTo>
                <a:lnTo>
                  <a:pt x="63" y="32"/>
                </a:lnTo>
                <a:lnTo>
                  <a:pt x="0" y="6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16"/>
          <p:cNvSpPr>
            <a:spLocks noChangeShapeType="1"/>
          </p:cNvSpPr>
          <p:nvPr/>
        </p:nvSpPr>
        <p:spPr bwMode="auto">
          <a:xfrm>
            <a:off x="5664201" y="3370263"/>
            <a:ext cx="2155825" cy="0"/>
          </a:xfrm>
          <a:prstGeom prst="line">
            <a:avLst/>
          </a:prstGeom>
          <a:noFill/>
          <a:ln w="1428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7"/>
          <p:cNvSpPr>
            <a:spLocks/>
          </p:cNvSpPr>
          <p:nvPr/>
        </p:nvSpPr>
        <p:spPr bwMode="auto">
          <a:xfrm>
            <a:off x="5576888" y="3321051"/>
            <a:ext cx="100013" cy="98425"/>
          </a:xfrm>
          <a:custGeom>
            <a:avLst/>
            <a:gdLst>
              <a:gd name="T0" fmla="*/ 63 w 63"/>
              <a:gd name="T1" fmla="*/ 62 h 62"/>
              <a:gd name="T2" fmla="*/ 0 w 63"/>
              <a:gd name="T3" fmla="*/ 31 h 62"/>
              <a:gd name="T4" fmla="*/ 63 w 63"/>
              <a:gd name="T5" fmla="*/ 0 h 62"/>
              <a:gd name="T6" fmla="*/ 63 w 63"/>
              <a:gd name="T7" fmla="*/ 62 h 62"/>
            </a:gdLst>
            <a:ahLst/>
            <a:cxnLst>
              <a:cxn ang="0">
                <a:pos x="T0" y="T1"/>
              </a:cxn>
              <a:cxn ang="0">
                <a:pos x="T2" y="T3"/>
              </a:cxn>
              <a:cxn ang="0">
                <a:pos x="T4" y="T5"/>
              </a:cxn>
              <a:cxn ang="0">
                <a:pos x="T6" y="T7"/>
              </a:cxn>
            </a:cxnLst>
            <a:rect l="0" t="0" r="r" b="b"/>
            <a:pathLst>
              <a:path w="63" h="62">
                <a:moveTo>
                  <a:pt x="63" y="62"/>
                </a:moveTo>
                <a:lnTo>
                  <a:pt x="0" y="31"/>
                </a:lnTo>
                <a:lnTo>
                  <a:pt x="63" y="0"/>
                </a:lnTo>
                <a:lnTo>
                  <a:pt x="63"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8"/>
          <p:cNvSpPr>
            <a:spLocks noEditPoints="1"/>
          </p:cNvSpPr>
          <p:nvPr/>
        </p:nvSpPr>
        <p:spPr bwMode="auto">
          <a:xfrm>
            <a:off x="4929188" y="3643313"/>
            <a:ext cx="14288" cy="792163"/>
          </a:xfrm>
          <a:custGeom>
            <a:avLst/>
            <a:gdLst>
              <a:gd name="T0" fmla="*/ 21 w 21"/>
              <a:gd name="T1" fmla="*/ 11 h 1195"/>
              <a:gd name="T2" fmla="*/ 21 w 21"/>
              <a:gd name="T3" fmla="*/ 160 h 1195"/>
              <a:gd name="T4" fmla="*/ 11 w 21"/>
              <a:gd name="T5" fmla="*/ 171 h 1195"/>
              <a:gd name="T6" fmla="*/ 0 w 21"/>
              <a:gd name="T7" fmla="*/ 160 h 1195"/>
              <a:gd name="T8" fmla="*/ 0 w 21"/>
              <a:gd name="T9" fmla="*/ 11 h 1195"/>
              <a:gd name="T10" fmla="*/ 11 w 21"/>
              <a:gd name="T11" fmla="*/ 0 h 1195"/>
              <a:gd name="T12" fmla="*/ 21 w 21"/>
              <a:gd name="T13" fmla="*/ 11 h 1195"/>
              <a:gd name="T14" fmla="*/ 21 w 21"/>
              <a:gd name="T15" fmla="*/ 267 h 1195"/>
              <a:gd name="T16" fmla="*/ 21 w 21"/>
              <a:gd name="T17" fmla="*/ 416 h 1195"/>
              <a:gd name="T18" fmla="*/ 11 w 21"/>
              <a:gd name="T19" fmla="*/ 427 h 1195"/>
              <a:gd name="T20" fmla="*/ 0 w 21"/>
              <a:gd name="T21" fmla="*/ 416 h 1195"/>
              <a:gd name="T22" fmla="*/ 0 w 21"/>
              <a:gd name="T23" fmla="*/ 267 h 1195"/>
              <a:gd name="T24" fmla="*/ 11 w 21"/>
              <a:gd name="T25" fmla="*/ 256 h 1195"/>
              <a:gd name="T26" fmla="*/ 21 w 21"/>
              <a:gd name="T27" fmla="*/ 267 h 1195"/>
              <a:gd name="T28" fmla="*/ 21 w 21"/>
              <a:gd name="T29" fmla="*/ 523 h 1195"/>
              <a:gd name="T30" fmla="*/ 21 w 21"/>
              <a:gd name="T31" fmla="*/ 672 h 1195"/>
              <a:gd name="T32" fmla="*/ 11 w 21"/>
              <a:gd name="T33" fmla="*/ 683 h 1195"/>
              <a:gd name="T34" fmla="*/ 0 w 21"/>
              <a:gd name="T35" fmla="*/ 672 h 1195"/>
              <a:gd name="T36" fmla="*/ 0 w 21"/>
              <a:gd name="T37" fmla="*/ 523 h 1195"/>
              <a:gd name="T38" fmla="*/ 11 w 21"/>
              <a:gd name="T39" fmla="*/ 512 h 1195"/>
              <a:gd name="T40" fmla="*/ 21 w 21"/>
              <a:gd name="T41" fmla="*/ 523 h 1195"/>
              <a:gd name="T42" fmla="*/ 21 w 21"/>
              <a:gd name="T43" fmla="*/ 779 h 1195"/>
              <a:gd name="T44" fmla="*/ 21 w 21"/>
              <a:gd name="T45" fmla="*/ 928 h 1195"/>
              <a:gd name="T46" fmla="*/ 11 w 21"/>
              <a:gd name="T47" fmla="*/ 939 h 1195"/>
              <a:gd name="T48" fmla="*/ 0 w 21"/>
              <a:gd name="T49" fmla="*/ 928 h 1195"/>
              <a:gd name="T50" fmla="*/ 0 w 21"/>
              <a:gd name="T51" fmla="*/ 779 h 1195"/>
              <a:gd name="T52" fmla="*/ 11 w 21"/>
              <a:gd name="T53" fmla="*/ 768 h 1195"/>
              <a:gd name="T54" fmla="*/ 21 w 21"/>
              <a:gd name="T55" fmla="*/ 779 h 1195"/>
              <a:gd name="T56" fmla="*/ 21 w 21"/>
              <a:gd name="T57" fmla="*/ 1035 h 1195"/>
              <a:gd name="T58" fmla="*/ 21 w 21"/>
              <a:gd name="T59" fmla="*/ 1184 h 1195"/>
              <a:gd name="T60" fmla="*/ 11 w 21"/>
              <a:gd name="T61" fmla="*/ 1195 h 1195"/>
              <a:gd name="T62" fmla="*/ 0 w 21"/>
              <a:gd name="T63" fmla="*/ 1184 h 1195"/>
              <a:gd name="T64" fmla="*/ 0 w 21"/>
              <a:gd name="T65" fmla="*/ 1035 h 1195"/>
              <a:gd name="T66" fmla="*/ 11 w 21"/>
              <a:gd name="T67" fmla="*/ 1024 h 1195"/>
              <a:gd name="T68" fmla="*/ 21 w 21"/>
              <a:gd name="T69" fmla="*/ 1035 h 1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 h="1195">
                <a:moveTo>
                  <a:pt x="21" y="11"/>
                </a:moveTo>
                <a:lnTo>
                  <a:pt x="21" y="160"/>
                </a:lnTo>
                <a:cubicBezTo>
                  <a:pt x="21" y="166"/>
                  <a:pt x="17" y="171"/>
                  <a:pt x="11" y="171"/>
                </a:cubicBezTo>
                <a:cubicBezTo>
                  <a:pt x="5" y="171"/>
                  <a:pt x="0" y="166"/>
                  <a:pt x="0" y="160"/>
                </a:cubicBezTo>
                <a:lnTo>
                  <a:pt x="0" y="11"/>
                </a:lnTo>
                <a:cubicBezTo>
                  <a:pt x="0" y="5"/>
                  <a:pt x="5" y="0"/>
                  <a:pt x="11" y="0"/>
                </a:cubicBezTo>
                <a:cubicBezTo>
                  <a:pt x="17" y="0"/>
                  <a:pt x="21" y="5"/>
                  <a:pt x="21" y="11"/>
                </a:cubicBezTo>
                <a:close/>
                <a:moveTo>
                  <a:pt x="21" y="267"/>
                </a:moveTo>
                <a:lnTo>
                  <a:pt x="21" y="416"/>
                </a:lnTo>
                <a:cubicBezTo>
                  <a:pt x="21" y="422"/>
                  <a:pt x="17" y="427"/>
                  <a:pt x="11" y="427"/>
                </a:cubicBezTo>
                <a:cubicBezTo>
                  <a:pt x="5" y="427"/>
                  <a:pt x="0" y="422"/>
                  <a:pt x="0" y="416"/>
                </a:cubicBezTo>
                <a:lnTo>
                  <a:pt x="0" y="267"/>
                </a:lnTo>
                <a:cubicBezTo>
                  <a:pt x="0" y="261"/>
                  <a:pt x="5" y="256"/>
                  <a:pt x="11" y="256"/>
                </a:cubicBezTo>
                <a:cubicBezTo>
                  <a:pt x="17" y="256"/>
                  <a:pt x="21" y="261"/>
                  <a:pt x="21" y="267"/>
                </a:cubicBezTo>
                <a:close/>
                <a:moveTo>
                  <a:pt x="21" y="523"/>
                </a:moveTo>
                <a:lnTo>
                  <a:pt x="21" y="672"/>
                </a:lnTo>
                <a:cubicBezTo>
                  <a:pt x="21" y="678"/>
                  <a:pt x="17" y="683"/>
                  <a:pt x="11" y="683"/>
                </a:cubicBezTo>
                <a:cubicBezTo>
                  <a:pt x="5" y="683"/>
                  <a:pt x="0" y="678"/>
                  <a:pt x="0" y="672"/>
                </a:cubicBezTo>
                <a:lnTo>
                  <a:pt x="0" y="523"/>
                </a:lnTo>
                <a:cubicBezTo>
                  <a:pt x="0" y="517"/>
                  <a:pt x="5" y="512"/>
                  <a:pt x="11" y="512"/>
                </a:cubicBezTo>
                <a:cubicBezTo>
                  <a:pt x="17" y="512"/>
                  <a:pt x="21" y="517"/>
                  <a:pt x="21" y="523"/>
                </a:cubicBezTo>
                <a:close/>
                <a:moveTo>
                  <a:pt x="21" y="779"/>
                </a:moveTo>
                <a:lnTo>
                  <a:pt x="21" y="928"/>
                </a:lnTo>
                <a:cubicBezTo>
                  <a:pt x="21" y="934"/>
                  <a:pt x="17" y="939"/>
                  <a:pt x="11" y="939"/>
                </a:cubicBezTo>
                <a:cubicBezTo>
                  <a:pt x="5" y="939"/>
                  <a:pt x="0" y="934"/>
                  <a:pt x="0" y="928"/>
                </a:cubicBezTo>
                <a:lnTo>
                  <a:pt x="0" y="779"/>
                </a:lnTo>
                <a:cubicBezTo>
                  <a:pt x="0" y="773"/>
                  <a:pt x="5" y="768"/>
                  <a:pt x="11" y="768"/>
                </a:cubicBezTo>
                <a:cubicBezTo>
                  <a:pt x="17" y="768"/>
                  <a:pt x="21" y="773"/>
                  <a:pt x="21" y="779"/>
                </a:cubicBezTo>
                <a:close/>
                <a:moveTo>
                  <a:pt x="21" y="1035"/>
                </a:moveTo>
                <a:lnTo>
                  <a:pt x="21" y="1184"/>
                </a:lnTo>
                <a:cubicBezTo>
                  <a:pt x="21" y="1190"/>
                  <a:pt x="17" y="1195"/>
                  <a:pt x="11" y="1195"/>
                </a:cubicBezTo>
                <a:cubicBezTo>
                  <a:pt x="5" y="1195"/>
                  <a:pt x="0" y="1190"/>
                  <a:pt x="0" y="1184"/>
                </a:cubicBezTo>
                <a:lnTo>
                  <a:pt x="0" y="1035"/>
                </a:lnTo>
                <a:cubicBezTo>
                  <a:pt x="0" y="1029"/>
                  <a:pt x="5" y="1024"/>
                  <a:pt x="11" y="1024"/>
                </a:cubicBezTo>
                <a:cubicBezTo>
                  <a:pt x="17" y="1024"/>
                  <a:pt x="21" y="1029"/>
                  <a:pt x="21" y="1035"/>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Rectangle 19"/>
          <p:cNvSpPr>
            <a:spLocks noChangeArrowheads="1"/>
          </p:cNvSpPr>
          <p:nvPr/>
        </p:nvSpPr>
        <p:spPr bwMode="auto">
          <a:xfrm>
            <a:off x="6180138" y="2449513"/>
            <a:ext cx="1133475"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Fixed Premiums and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6586538" y="2601913"/>
            <a:ext cx="295275"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Fees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6534151" y="3457576"/>
            <a:ext cx="401638"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4" name="Rectangle 22"/>
          <p:cNvSpPr>
            <a:spLocks noChangeArrowheads="1"/>
          </p:cNvSpPr>
          <p:nvPr/>
        </p:nvSpPr>
        <p:spPr bwMode="auto">
          <a:xfrm>
            <a:off x="8281988" y="4457701"/>
            <a:ext cx="954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Floating Charge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5" name="Rectangle 23"/>
          <p:cNvSpPr>
            <a:spLocks noChangeArrowheads="1"/>
          </p:cNvSpPr>
          <p:nvPr/>
        </p:nvSpPr>
        <p:spPr bwMode="auto">
          <a:xfrm>
            <a:off x="6057901" y="4733926"/>
            <a:ext cx="1281113" cy="960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Rectangle 24"/>
          <p:cNvSpPr>
            <a:spLocks noChangeArrowheads="1"/>
          </p:cNvSpPr>
          <p:nvPr/>
        </p:nvSpPr>
        <p:spPr bwMode="auto">
          <a:xfrm>
            <a:off x="6057901" y="4733926"/>
            <a:ext cx="1281113" cy="960438"/>
          </a:xfrm>
          <a:prstGeom prst="rect">
            <a:avLst/>
          </a:prstGeom>
          <a:noFill/>
          <a:ln w="11113"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25"/>
          <p:cNvSpPr>
            <a:spLocks noChangeArrowheads="1"/>
          </p:cNvSpPr>
          <p:nvPr/>
        </p:nvSpPr>
        <p:spPr bwMode="auto">
          <a:xfrm>
            <a:off x="6232526" y="5133976"/>
            <a:ext cx="9953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rPr>
              <a:t>Reinsurance Fee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8" name="Rectangle 26"/>
          <p:cNvSpPr>
            <a:spLocks noChangeArrowheads="1"/>
          </p:cNvSpPr>
          <p:nvPr/>
        </p:nvSpPr>
        <p:spPr bwMode="auto">
          <a:xfrm>
            <a:off x="852488" y="2568576"/>
            <a:ext cx="1281113" cy="962025"/>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27"/>
          <p:cNvSpPr>
            <a:spLocks noChangeArrowheads="1"/>
          </p:cNvSpPr>
          <p:nvPr/>
        </p:nvSpPr>
        <p:spPr bwMode="auto">
          <a:xfrm>
            <a:off x="852488" y="2568576"/>
            <a:ext cx="1281113" cy="962025"/>
          </a:xfrm>
          <a:prstGeom prst="rect">
            <a:avLst/>
          </a:prstGeom>
          <a:noFill/>
          <a:ln w="11113"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28"/>
          <p:cNvSpPr>
            <a:spLocks noChangeArrowheads="1"/>
          </p:cNvSpPr>
          <p:nvPr/>
        </p:nvSpPr>
        <p:spPr bwMode="auto">
          <a:xfrm>
            <a:off x="1028701" y="2970213"/>
            <a:ext cx="996950"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rPr>
              <a:t>Pension Scheme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1" name="Line 29"/>
          <p:cNvSpPr>
            <a:spLocks noChangeShapeType="1"/>
          </p:cNvSpPr>
          <p:nvPr/>
        </p:nvSpPr>
        <p:spPr bwMode="auto">
          <a:xfrm>
            <a:off x="2220913" y="3049588"/>
            <a:ext cx="2074863" cy="0"/>
          </a:xfrm>
          <a:prstGeom prst="line">
            <a:avLst/>
          </a:prstGeom>
          <a:noFill/>
          <a:ln w="1428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30"/>
          <p:cNvSpPr>
            <a:spLocks/>
          </p:cNvSpPr>
          <p:nvPr/>
        </p:nvSpPr>
        <p:spPr bwMode="auto">
          <a:xfrm>
            <a:off x="2133601" y="2998788"/>
            <a:ext cx="100013" cy="100013"/>
          </a:xfrm>
          <a:custGeom>
            <a:avLst/>
            <a:gdLst>
              <a:gd name="T0" fmla="*/ 63 w 63"/>
              <a:gd name="T1" fmla="*/ 63 h 63"/>
              <a:gd name="T2" fmla="*/ 0 w 63"/>
              <a:gd name="T3" fmla="*/ 32 h 63"/>
              <a:gd name="T4" fmla="*/ 63 w 63"/>
              <a:gd name="T5" fmla="*/ 0 h 63"/>
              <a:gd name="T6" fmla="*/ 63 w 63"/>
              <a:gd name="T7" fmla="*/ 63 h 63"/>
            </a:gdLst>
            <a:ahLst/>
            <a:cxnLst>
              <a:cxn ang="0">
                <a:pos x="T0" y="T1"/>
              </a:cxn>
              <a:cxn ang="0">
                <a:pos x="T2" y="T3"/>
              </a:cxn>
              <a:cxn ang="0">
                <a:pos x="T4" y="T5"/>
              </a:cxn>
              <a:cxn ang="0">
                <a:pos x="T6" y="T7"/>
              </a:cxn>
            </a:cxnLst>
            <a:rect l="0" t="0" r="r" b="b"/>
            <a:pathLst>
              <a:path w="63" h="63">
                <a:moveTo>
                  <a:pt x="63" y="63"/>
                </a:moveTo>
                <a:lnTo>
                  <a:pt x="0" y="32"/>
                </a:lnTo>
                <a:lnTo>
                  <a:pt x="63" y="0"/>
                </a:lnTo>
                <a:lnTo>
                  <a:pt x="63"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1"/>
          <p:cNvSpPr>
            <a:spLocks noChangeArrowheads="1"/>
          </p:cNvSpPr>
          <p:nvPr/>
        </p:nvSpPr>
        <p:spPr bwMode="auto">
          <a:xfrm>
            <a:off x="3011488" y="3136901"/>
            <a:ext cx="401638"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4" name="Freeform 32"/>
          <p:cNvSpPr>
            <a:spLocks/>
          </p:cNvSpPr>
          <p:nvPr/>
        </p:nvSpPr>
        <p:spPr bwMode="auto">
          <a:xfrm>
            <a:off x="7339013" y="3617913"/>
            <a:ext cx="1112838" cy="1595438"/>
          </a:xfrm>
          <a:custGeom>
            <a:avLst/>
            <a:gdLst>
              <a:gd name="T0" fmla="*/ 0 w 701"/>
              <a:gd name="T1" fmla="*/ 1005 h 1005"/>
              <a:gd name="T2" fmla="*/ 701 w 701"/>
              <a:gd name="T3" fmla="*/ 0 h 1005"/>
            </a:gdLst>
            <a:ahLst/>
            <a:cxnLst>
              <a:cxn ang="0">
                <a:pos x="T0" y="T1"/>
              </a:cxn>
              <a:cxn ang="0">
                <a:pos x="T2" y="T3"/>
              </a:cxn>
            </a:cxnLst>
            <a:rect l="0" t="0" r="r" b="b"/>
            <a:pathLst>
              <a:path w="701" h="1005">
                <a:moveTo>
                  <a:pt x="0" y="1005"/>
                </a:moveTo>
                <a:cubicBezTo>
                  <a:pt x="389" y="812"/>
                  <a:pt x="654" y="432"/>
                  <a:pt x="701" y="0"/>
                </a:cubicBezTo>
              </a:path>
            </a:pathLst>
          </a:custGeom>
          <a:noFill/>
          <a:ln w="14288"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33"/>
          <p:cNvSpPr>
            <a:spLocks/>
          </p:cNvSpPr>
          <p:nvPr/>
        </p:nvSpPr>
        <p:spPr bwMode="auto">
          <a:xfrm>
            <a:off x="8401051" y="3530601"/>
            <a:ext cx="100013" cy="103188"/>
          </a:xfrm>
          <a:custGeom>
            <a:avLst/>
            <a:gdLst>
              <a:gd name="T0" fmla="*/ 0 w 63"/>
              <a:gd name="T1" fmla="*/ 60 h 65"/>
              <a:gd name="T2" fmla="*/ 37 w 63"/>
              <a:gd name="T3" fmla="*/ 0 h 65"/>
              <a:gd name="T4" fmla="*/ 63 w 63"/>
              <a:gd name="T5" fmla="*/ 65 h 65"/>
              <a:gd name="T6" fmla="*/ 0 w 63"/>
              <a:gd name="T7" fmla="*/ 60 h 65"/>
            </a:gdLst>
            <a:ahLst/>
            <a:cxnLst>
              <a:cxn ang="0">
                <a:pos x="T0" y="T1"/>
              </a:cxn>
              <a:cxn ang="0">
                <a:pos x="T2" y="T3"/>
              </a:cxn>
              <a:cxn ang="0">
                <a:pos x="T4" y="T5"/>
              </a:cxn>
              <a:cxn ang="0">
                <a:pos x="T6" y="T7"/>
              </a:cxn>
            </a:cxnLst>
            <a:rect l="0" t="0" r="r" b="b"/>
            <a:pathLst>
              <a:path w="63" h="65">
                <a:moveTo>
                  <a:pt x="0" y="60"/>
                </a:moveTo>
                <a:lnTo>
                  <a:pt x="37" y="0"/>
                </a:lnTo>
                <a:lnTo>
                  <a:pt x="63" y="65"/>
                </a:lnTo>
                <a:lnTo>
                  <a:pt x="0" y="60"/>
                </a:ln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36" name="Freeform 34"/>
          <p:cNvSpPr>
            <a:spLocks/>
          </p:cNvSpPr>
          <p:nvPr/>
        </p:nvSpPr>
        <p:spPr bwMode="auto">
          <a:xfrm>
            <a:off x="5176838" y="2166938"/>
            <a:ext cx="2962275" cy="401638"/>
          </a:xfrm>
          <a:custGeom>
            <a:avLst/>
            <a:gdLst>
              <a:gd name="T0" fmla="*/ 0 w 1866"/>
              <a:gd name="T1" fmla="*/ 253 h 253"/>
              <a:gd name="T2" fmla="*/ 0 w 1866"/>
              <a:gd name="T3" fmla="*/ 0 h 253"/>
              <a:gd name="T4" fmla="*/ 1866 w 1866"/>
              <a:gd name="T5" fmla="*/ 0 h 253"/>
              <a:gd name="T6" fmla="*/ 1866 w 1866"/>
              <a:gd name="T7" fmla="*/ 198 h 253"/>
            </a:gdLst>
            <a:ahLst/>
            <a:cxnLst>
              <a:cxn ang="0">
                <a:pos x="T0" y="T1"/>
              </a:cxn>
              <a:cxn ang="0">
                <a:pos x="T2" y="T3"/>
              </a:cxn>
              <a:cxn ang="0">
                <a:pos x="T4" y="T5"/>
              </a:cxn>
              <a:cxn ang="0">
                <a:pos x="T6" y="T7"/>
              </a:cxn>
            </a:cxnLst>
            <a:rect l="0" t="0" r="r" b="b"/>
            <a:pathLst>
              <a:path w="1866" h="253">
                <a:moveTo>
                  <a:pt x="0" y="253"/>
                </a:moveTo>
                <a:lnTo>
                  <a:pt x="0" y="0"/>
                </a:lnTo>
                <a:lnTo>
                  <a:pt x="1866" y="0"/>
                </a:lnTo>
                <a:lnTo>
                  <a:pt x="1866" y="198"/>
                </a:lnTo>
              </a:path>
            </a:pathLst>
          </a:custGeom>
          <a:noFill/>
          <a:ln w="19050" cap="rnd">
            <a:solidFill>
              <a:schemeClr val="accent4"/>
            </a:solidFill>
            <a:prstDash val="lg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35"/>
          <p:cNvSpPr>
            <a:spLocks/>
          </p:cNvSpPr>
          <p:nvPr/>
        </p:nvSpPr>
        <p:spPr bwMode="auto">
          <a:xfrm>
            <a:off x="8089901" y="2468563"/>
            <a:ext cx="100013" cy="100013"/>
          </a:xfrm>
          <a:custGeom>
            <a:avLst/>
            <a:gdLst>
              <a:gd name="T0" fmla="*/ 63 w 63"/>
              <a:gd name="T1" fmla="*/ 0 h 63"/>
              <a:gd name="T2" fmla="*/ 31 w 63"/>
              <a:gd name="T3" fmla="*/ 63 h 63"/>
              <a:gd name="T4" fmla="*/ 0 w 63"/>
              <a:gd name="T5" fmla="*/ 0 h 63"/>
              <a:gd name="T6" fmla="*/ 63 w 63"/>
              <a:gd name="T7" fmla="*/ 0 h 63"/>
            </a:gdLst>
            <a:ahLst/>
            <a:cxnLst>
              <a:cxn ang="0">
                <a:pos x="T0" y="T1"/>
              </a:cxn>
              <a:cxn ang="0">
                <a:pos x="T2" y="T3"/>
              </a:cxn>
              <a:cxn ang="0">
                <a:pos x="T4" y="T5"/>
              </a:cxn>
              <a:cxn ang="0">
                <a:pos x="T6" y="T7"/>
              </a:cxn>
            </a:cxnLst>
            <a:rect l="0" t="0" r="r" b="b"/>
            <a:pathLst>
              <a:path w="63" h="63">
                <a:moveTo>
                  <a:pt x="63" y="0"/>
                </a:moveTo>
                <a:lnTo>
                  <a:pt x="31" y="63"/>
                </a:lnTo>
                <a:lnTo>
                  <a:pt x="0" y="0"/>
                </a:lnTo>
                <a:lnTo>
                  <a:pt x="63" y="0"/>
                </a:lnTo>
                <a:close/>
              </a:path>
            </a:pathLst>
          </a:custGeom>
          <a:solidFill>
            <a:schemeClr val="accent4">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38" name="Freeform 36"/>
          <p:cNvSpPr>
            <a:spLocks/>
          </p:cNvSpPr>
          <p:nvPr/>
        </p:nvSpPr>
        <p:spPr bwMode="auto">
          <a:xfrm>
            <a:off x="1493838" y="2166938"/>
            <a:ext cx="3162300" cy="401638"/>
          </a:xfrm>
          <a:custGeom>
            <a:avLst/>
            <a:gdLst>
              <a:gd name="T0" fmla="*/ 0 w 1992"/>
              <a:gd name="T1" fmla="*/ 253 h 253"/>
              <a:gd name="T2" fmla="*/ 0 w 1992"/>
              <a:gd name="T3" fmla="*/ 0 h 253"/>
              <a:gd name="T4" fmla="*/ 1992 w 1992"/>
              <a:gd name="T5" fmla="*/ 0 h 253"/>
              <a:gd name="T6" fmla="*/ 1992 w 1992"/>
              <a:gd name="T7" fmla="*/ 198 h 253"/>
            </a:gdLst>
            <a:ahLst/>
            <a:cxnLst>
              <a:cxn ang="0">
                <a:pos x="T0" y="T1"/>
              </a:cxn>
              <a:cxn ang="0">
                <a:pos x="T2" y="T3"/>
              </a:cxn>
              <a:cxn ang="0">
                <a:pos x="T4" y="T5"/>
              </a:cxn>
              <a:cxn ang="0">
                <a:pos x="T6" y="T7"/>
              </a:cxn>
            </a:cxnLst>
            <a:rect l="0" t="0" r="r" b="b"/>
            <a:pathLst>
              <a:path w="1992" h="253">
                <a:moveTo>
                  <a:pt x="0" y="253"/>
                </a:moveTo>
                <a:lnTo>
                  <a:pt x="0" y="0"/>
                </a:lnTo>
                <a:lnTo>
                  <a:pt x="1992" y="0"/>
                </a:lnTo>
                <a:lnTo>
                  <a:pt x="1992" y="198"/>
                </a:lnTo>
              </a:path>
            </a:pathLst>
          </a:custGeom>
          <a:noFill/>
          <a:ln w="1428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37"/>
          <p:cNvSpPr>
            <a:spLocks/>
          </p:cNvSpPr>
          <p:nvPr/>
        </p:nvSpPr>
        <p:spPr bwMode="auto">
          <a:xfrm>
            <a:off x="4606926" y="2468563"/>
            <a:ext cx="98425" cy="100013"/>
          </a:xfrm>
          <a:custGeom>
            <a:avLst/>
            <a:gdLst>
              <a:gd name="T0" fmla="*/ 62 w 62"/>
              <a:gd name="T1" fmla="*/ 0 h 63"/>
              <a:gd name="T2" fmla="*/ 31 w 62"/>
              <a:gd name="T3" fmla="*/ 63 h 63"/>
              <a:gd name="T4" fmla="*/ 0 w 62"/>
              <a:gd name="T5" fmla="*/ 0 h 63"/>
              <a:gd name="T6" fmla="*/ 62 w 62"/>
              <a:gd name="T7" fmla="*/ 0 h 63"/>
            </a:gdLst>
            <a:ahLst/>
            <a:cxnLst>
              <a:cxn ang="0">
                <a:pos x="T0" y="T1"/>
              </a:cxn>
              <a:cxn ang="0">
                <a:pos x="T2" y="T3"/>
              </a:cxn>
              <a:cxn ang="0">
                <a:pos x="T4" y="T5"/>
              </a:cxn>
              <a:cxn ang="0">
                <a:pos x="T6" y="T7"/>
              </a:cxn>
            </a:cxnLst>
            <a:rect l="0" t="0" r="r" b="b"/>
            <a:pathLst>
              <a:path w="62" h="63">
                <a:moveTo>
                  <a:pt x="62" y="0"/>
                </a:moveTo>
                <a:lnTo>
                  <a:pt x="31" y="63"/>
                </a:lnTo>
                <a:lnTo>
                  <a:pt x="0" y="0"/>
                </a:lnTo>
                <a:lnTo>
                  <a:pt x="62" y="0"/>
                </a:lnTo>
                <a:close/>
              </a:path>
            </a:pathLst>
          </a:custGeom>
          <a:solidFill>
            <a:schemeClr val="tx1"/>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40" name="Freeform 38"/>
          <p:cNvSpPr>
            <a:spLocks/>
          </p:cNvSpPr>
          <p:nvPr/>
        </p:nvSpPr>
        <p:spPr bwMode="auto">
          <a:xfrm>
            <a:off x="1549401" y="3597276"/>
            <a:ext cx="2746375" cy="1336675"/>
          </a:xfrm>
          <a:custGeom>
            <a:avLst/>
            <a:gdLst>
              <a:gd name="T0" fmla="*/ 1730 w 1730"/>
              <a:gd name="T1" fmla="*/ 842 h 842"/>
              <a:gd name="T2" fmla="*/ 0 w 1730"/>
              <a:gd name="T3" fmla="*/ 0 h 842"/>
            </a:gdLst>
            <a:ahLst/>
            <a:cxnLst>
              <a:cxn ang="0">
                <a:pos x="T0" y="T1"/>
              </a:cxn>
              <a:cxn ang="0">
                <a:pos x="T2" y="T3"/>
              </a:cxn>
            </a:cxnLst>
            <a:rect l="0" t="0" r="r" b="b"/>
            <a:pathLst>
              <a:path w="1730" h="842">
                <a:moveTo>
                  <a:pt x="1730" y="842"/>
                </a:moveTo>
                <a:cubicBezTo>
                  <a:pt x="1061" y="817"/>
                  <a:pt x="433" y="512"/>
                  <a:pt x="0" y="0"/>
                </a:cubicBezTo>
              </a:path>
            </a:pathLst>
          </a:custGeom>
          <a:noFill/>
          <a:ln w="14288"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39"/>
          <p:cNvSpPr>
            <a:spLocks/>
          </p:cNvSpPr>
          <p:nvPr/>
        </p:nvSpPr>
        <p:spPr bwMode="auto">
          <a:xfrm>
            <a:off x="1493838" y="3530601"/>
            <a:ext cx="101600" cy="107950"/>
          </a:xfrm>
          <a:custGeom>
            <a:avLst/>
            <a:gdLst>
              <a:gd name="T0" fmla="*/ 16 w 64"/>
              <a:gd name="T1" fmla="*/ 68 h 68"/>
              <a:gd name="T2" fmla="*/ 0 w 64"/>
              <a:gd name="T3" fmla="*/ 0 h 68"/>
              <a:gd name="T4" fmla="*/ 64 w 64"/>
              <a:gd name="T5" fmla="*/ 28 h 68"/>
              <a:gd name="T6" fmla="*/ 16 w 64"/>
              <a:gd name="T7" fmla="*/ 68 h 68"/>
            </a:gdLst>
            <a:ahLst/>
            <a:cxnLst>
              <a:cxn ang="0">
                <a:pos x="T0" y="T1"/>
              </a:cxn>
              <a:cxn ang="0">
                <a:pos x="T2" y="T3"/>
              </a:cxn>
              <a:cxn ang="0">
                <a:pos x="T4" y="T5"/>
              </a:cxn>
              <a:cxn ang="0">
                <a:pos x="T6" y="T7"/>
              </a:cxn>
            </a:cxnLst>
            <a:rect l="0" t="0" r="r" b="b"/>
            <a:pathLst>
              <a:path w="64" h="68">
                <a:moveTo>
                  <a:pt x="16" y="68"/>
                </a:moveTo>
                <a:lnTo>
                  <a:pt x="0" y="0"/>
                </a:lnTo>
                <a:lnTo>
                  <a:pt x="64" y="28"/>
                </a:lnTo>
                <a:lnTo>
                  <a:pt x="16" y="68"/>
                </a:lnTo>
                <a:close/>
              </a:path>
            </a:pathLst>
          </a:custGeom>
          <a:solidFill>
            <a:schemeClr val="accent4">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42" name="Freeform 40"/>
          <p:cNvSpPr>
            <a:spLocks noEditPoints="1"/>
          </p:cNvSpPr>
          <p:nvPr/>
        </p:nvSpPr>
        <p:spPr bwMode="auto">
          <a:xfrm>
            <a:off x="5410201" y="3522663"/>
            <a:ext cx="2736850" cy="385763"/>
          </a:xfrm>
          <a:custGeom>
            <a:avLst/>
            <a:gdLst>
              <a:gd name="T0" fmla="*/ 10 w 4133"/>
              <a:gd name="T1" fmla="*/ 171 h 581"/>
              <a:gd name="T2" fmla="*/ 10 w 4133"/>
              <a:gd name="T3" fmla="*/ 0 h 581"/>
              <a:gd name="T4" fmla="*/ 21 w 4133"/>
              <a:gd name="T5" fmla="*/ 416 h 581"/>
              <a:gd name="T6" fmla="*/ 0 w 4133"/>
              <a:gd name="T7" fmla="*/ 267 h 581"/>
              <a:gd name="T8" fmla="*/ 21 w 4133"/>
              <a:gd name="T9" fmla="*/ 523 h 581"/>
              <a:gd name="T10" fmla="*/ 112 w 4133"/>
              <a:gd name="T11" fmla="*/ 559 h 581"/>
              <a:gd name="T12" fmla="*/ 10 w 4133"/>
              <a:gd name="T13" fmla="*/ 581 h 581"/>
              <a:gd name="T14" fmla="*/ 10 w 4133"/>
              <a:gd name="T15" fmla="*/ 512 h 581"/>
              <a:gd name="T16" fmla="*/ 368 w 4133"/>
              <a:gd name="T17" fmla="*/ 559 h 581"/>
              <a:gd name="T18" fmla="*/ 219 w 4133"/>
              <a:gd name="T19" fmla="*/ 581 h 581"/>
              <a:gd name="T20" fmla="*/ 475 w 4133"/>
              <a:gd name="T21" fmla="*/ 559 h 581"/>
              <a:gd name="T22" fmla="*/ 624 w 4133"/>
              <a:gd name="T23" fmla="*/ 581 h 581"/>
              <a:gd name="T24" fmla="*/ 475 w 4133"/>
              <a:gd name="T25" fmla="*/ 559 h 581"/>
              <a:gd name="T26" fmla="*/ 891 w 4133"/>
              <a:gd name="T27" fmla="*/ 570 h 581"/>
              <a:gd name="T28" fmla="*/ 720 w 4133"/>
              <a:gd name="T29" fmla="*/ 570 h 581"/>
              <a:gd name="T30" fmla="*/ 1136 w 4133"/>
              <a:gd name="T31" fmla="*/ 559 h 581"/>
              <a:gd name="T32" fmla="*/ 987 w 4133"/>
              <a:gd name="T33" fmla="*/ 581 h 581"/>
              <a:gd name="T34" fmla="*/ 1243 w 4133"/>
              <a:gd name="T35" fmla="*/ 559 h 581"/>
              <a:gd name="T36" fmla="*/ 1392 w 4133"/>
              <a:gd name="T37" fmla="*/ 581 h 581"/>
              <a:gd name="T38" fmla="*/ 1243 w 4133"/>
              <a:gd name="T39" fmla="*/ 559 h 581"/>
              <a:gd name="T40" fmla="*/ 1659 w 4133"/>
              <a:gd name="T41" fmla="*/ 570 h 581"/>
              <a:gd name="T42" fmla="*/ 1488 w 4133"/>
              <a:gd name="T43" fmla="*/ 570 h 581"/>
              <a:gd name="T44" fmla="*/ 1904 w 4133"/>
              <a:gd name="T45" fmla="*/ 559 h 581"/>
              <a:gd name="T46" fmla="*/ 1755 w 4133"/>
              <a:gd name="T47" fmla="*/ 581 h 581"/>
              <a:gd name="T48" fmla="*/ 2011 w 4133"/>
              <a:gd name="T49" fmla="*/ 559 h 581"/>
              <a:gd name="T50" fmla="*/ 2160 w 4133"/>
              <a:gd name="T51" fmla="*/ 581 h 581"/>
              <a:gd name="T52" fmla="*/ 2011 w 4133"/>
              <a:gd name="T53" fmla="*/ 559 h 581"/>
              <a:gd name="T54" fmla="*/ 2427 w 4133"/>
              <a:gd name="T55" fmla="*/ 570 h 581"/>
              <a:gd name="T56" fmla="*/ 2256 w 4133"/>
              <a:gd name="T57" fmla="*/ 570 h 581"/>
              <a:gd name="T58" fmla="*/ 2672 w 4133"/>
              <a:gd name="T59" fmla="*/ 559 h 581"/>
              <a:gd name="T60" fmla="*/ 2523 w 4133"/>
              <a:gd name="T61" fmla="*/ 581 h 581"/>
              <a:gd name="T62" fmla="*/ 2779 w 4133"/>
              <a:gd name="T63" fmla="*/ 559 h 581"/>
              <a:gd name="T64" fmla="*/ 2928 w 4133"/>
              <a:gd name="T65" fmla="*/ 581 h 581"/>
              <a:gd name="T66" fmla="*/ 2779 w 4133"/>
              <a:gd name="T67" fmla="*/ 559 h 581"/>
              <a:gd name="T68" fmla="*/ 3195 w 4133"/>
              <a:gd name="T69" fmla="*/ 570 h 581"/>
              <a:gd name="T70" fmla="*/ 3024 w 4133"/>
              <a:gd name="T71" fmla="*/ 570 h 581"/>
              <a:gd name="T72" fmla="*/ 3440 w 4133"/>
              <a:gd name="T73" fmla="*/ 559 h 581"/>
              <a:gd name="T74" fmla="*/ 3291 w 4133"/>
              <a:gd name="T75" fmla="*/ 581 h 581"/>
              <a:gd name="T76" fmla="*/ 3547 w 4133"/>
              <a:gd name="T77" fmla="*/ 559 h 581"/>
              <a:gd name="T78" fmla="*/ 3696 w 4133"/>
              <a:gd name="T79" fmla="*/ 581 h 581"/>
              <a:gd name="T80" fmla="*/ 3547 w 4133"/>
              <a:gd name="T81" fmla="*/ 559 h 581"/>
              <a:gd name="T82" fmla="*/ 3963 w 4133"/>
              <a:gd name="T83" fmla="*/ 570 h 581"/>
              <a:gd name="T84" fmla="*/ 3792 w 4133"/>
              <a:gd name="T85" fmla="*/ 570 h 581"/>
              <a:gd name="T86" fmla="*/ 4122 w 4133"/>
              <a:gd name="T87" fmla="*/ 559 h 581"/>
              <a:gd name="T88" fmla="*/ 4122 w 4133"/>
              <a:gd name="T89" fmla="*/ 473 h 581"/>
              <a:gd name="T90" fmla="*/ 4122 w 4133"/>
              <a:gd name="T91" fmla="*/ 581 h 581"/>
              <a:gd name="T92" fmla="*/ 4059 w 4133"/>
              <a:gd name="T93" fmla="*/ 559 h 581"/>
              <a:gd name="T94" fmla="*/ 4122 w 4133"/>
              <a:gd name="T95" fmla="*/ 217 h 581"/>
              <a:gd name="T96" fmla="*/ 4122 w 4133"/>
              <a:gd name="T97" fmla="*/ 388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33" h="581">
                <a:moveTo>
                  <a:pt x="21" y="11"/>
                </a:moveTo>
                <a:lnTo>
                  <a:pt x="21" y="160"/>
                </a:lnTo>
                <a:cubicBezTo>
                  <a:pt x="21" y="166"/>
                  <a:pt x="16" y="171"/>
                  <a:pt x="10" y="171"/>
                </a:cubicBezTo>
                <a:cubicBezTo>
                  <a:pt x="4" y="171"/>
                  <a:pt x="0" y="166"/>
                  <a:pt x="0" y="160"/>
                </a:cubicBezTo>
                <a:lnTo>
                  <a:pt x="0" y="11"/>
                </a:lnTo>
                <a:cubicBezTo>
                  <a:pt x="0" y="5"/>
                  <a:pt x="4" y="0"/>
                  <a:pt x="10" y="0"/>
                </a:cubicBezTo>
                <a:cubicBezTo>
                  <a:pt x="16" y="0"/>
                  <a:pt x="21" y="5"/>
                  <a:pt x="21" y="11"/>
                </a:cubicBezTo>
                <a:close/>
                <a:moveTo>
                  <a:pt x="21" y="267"/>
                </a:moveTo>
                <a:lnTo>
                  <a:pt x="21" y="416"/>
                </a:lnTo>
                <a:cubicBezTo>
                  <a:pt x="21" y="422"/>
                  <a:pt x="16" y="427"/>
                  <a:pt x="10" y="427"/>
                </a:cubicBezTo>
                <a:cubicBezTo>
                  <a:pt x="4" y="427"/>
                  <a:pt x="0" y="422"/>
                  <a:pt x="0" y="416"/>
                </a:cubicBezTo>
                <a:lnTo>
                  <a:pt x="0" y="267"/>
                </a:lnTo>
                <a:cubicBezTo>
                  <a:pt x="0" y="261"/>
                  <a:pt x="4" y="256"/>
                  <a:pt x="10" y="256"/>
                </a:cubicBezTo>
                <a:cubicBezTo>
                  <a:pt x="16" y="256"/>
                  <a:pt x="21" y="261"/>
                  <a:pt x="21" y="267"/>
                </a:cubicBezTo>
                <a:close/>
                <a:moveTo>
                  <a:pt x="21" y="523"/>
                </a:moveTo>
                <a:lnTo>
                  <a:pt x="21" y="570"/>
                </a:lnTo>
                <a:lnTo>
                  <a:pt x="10" y="559"/>
                </a:lnTo>
                <a:lnTo>
                  <a:pt x="112" y="559"/>
                </a:lnTo>
                <a:cubicBezTo>
                  <a:pt x="118" y="559"/>
                  <a:pt x="123" y="564"/>
                  <a:pt x="123" y="570"/>
                </a:cubicBezTo>
                <a:cubicBezTo>
                  <a:pt x="123" y="576"/>
                  <a:pt x="118" y="581"/>
                  <a:pt x="112" y="581"/>
                </a:cubicBezTo>
                <a:lnTo>
                  <a:pt x="10" y="581"/>
                </a:lnTo>
                <a:cubicBezTo>
                  <a:pt x="4" y="581"/>
                  <a:pt x="0" y="576"/>
                  <a:pt x="0" y="570"/>
                </a:cubicBezTo>
                <a:lnTo>
                  <a:pt x="0" y="523"/>
                </a:lnTo>
                <a:cubicBezTo>
                  <a:pt x="0" y="517"/>
                  <a:pt x="4" y="512"/>
                  <a:pt x="10" y="512"/>
                </a:cubicBezTo>
                <a:cubicBezTo>
                  <a:pt x="16" y="512"/>
                  <a:pt x="21" y="517"/>
                  <a:pt x="21" y="523"/>
                </a:cubicBezTo>
                <a:close/>
                <a:moveTo>
                  <a:pt x="219" y="559"/>
                </a:moveTo>
                <a:lnTo>
                  <a:pt x="368" y="559"/>
                </a:lnTo>
                <a:cubicBezTo>
                  <a:pt x="374" y="559"/>
                  <a:pt x="379" y="564"/>
                  <a:pt x="379" y="570"/>
                </a:cubicBezTo>
                <a:cubicBezTo>
                  <a:pt x="379" y="576"/>
                  <a:pt x="374" y="581"/>
                  <a:pt x="368" y="581"/>
                </a:cubicBezTo>
                <a:lnTo>
                  <a:pt x="219" y="581"/>
                </a:lnTo>
                <a:cubicBezTo>
                  <a:pt x="213" y="581"/>
                  <a:pt x="208" y="576"/>
                  <a:pt x="208" y="570"/>
                </a:cubicBezTo>
                <a:cubicBezTo>
                  <a:pt x="208" y="564"/>
                  <a:pt x="213" y="559"/>
                  <a:pt x="219" y="559"/>
                </a:cubicBezTo>
                <a:close/>
                <a:moveTo>
                  <a:pt x="475" y="559"/>
                </a:moveTo>
                <a:lnTo>
                  <a:pt x="624" y="559"/>
                </a:lnTo>
                <a:cubicBezTo>
                  <a:pt x="630" y="559"/>
                  <a:pt x="635" y="564"/>
                  <a:pt x="635" y="570"/>
                </a:cubicBezTo>
                <a:cubicBezTo>
                  <a:pt x="635" y="576"/>
                  <a:pt x="630" y="581"/>
                  <a:pt x="624" y="581"/>
                </a:cubicBezTo>
                <a:lnTo>
                  <a:pt x="475" y="581"/>
                </a:lnTo>
                <a:cubicBezTo>
                  <a:pt x="469" y="581"/>
                  <a:pt x="464" y="576"/>
                  <a:pt x="464" y="570"/>
                </a:cubicBezTo>
                <a:cubicBezTo>
                  <a:pt x="464" y="564"/>
                  <a:pt x="469" y="559"/>
                  <a:pt x="475" y="559"/>
                </a:cubicBezTo>
                <a:close/>
                <a:moveTo>
                  <a:pt x="731" y="559"/>
                </a:moveTo>
                <a:lnTo>
                  <a:pt x="880" y="559"/>
                </a:lnTo>
                <a:cubicBezTo>
                  <a:pt x="886" y="559"/>
                  <a:pt x="891" y="564"/>
                  <a:pt x="891" y="570"/>
                </a:cubicBezTo>
                <a:cubicBezTo>
                  <a:pt x="891" y="576"/>
                  <a:pt x="886" y="581"/>
                  <a:pt x="880" y="581"/>
                </a:cubicBezTo>
                <a:lnTo>
                  <a:pt x="731" y="581"/>
                </a:lnTo>
                <a:cubicBezTo>
                  <a:pt x="725" y="581"/>
                  <a:pt x="720" y="576"/>
                  <a:pt x="720" y="570"/>
                </a:cubicBezTo>
                <a:cubicBezTo>
                  <a:pt x="720" y="564"/>
                  <a:pt x="725" y="559"/>
                  <a:pt x="731" y="559"/>
                </a:cubicBezTo>
                <a:close/>
                <a:moveTo>
                  <a:pt x="987" y="559"/>
                </a:moveTo>
                <a:lnTo>
                  <a:pt x="1136" y="559"/>
                </a:lnTo>
                <a:cubicBezTo>
                  <a:pt x="1142" y="559"/>
                  <a:pt x="1147" y="564"/>
                  <a:pt x="1147" y="570"/>
                </a:cubicBezTo>
                <a:cubicBezTo>
                  <a:pt x="1147" y="576"/>
                  <a:pt x="1142" y="581"/>
                  <a:pt x="1136" y="581"/>
                </a:cubicBezTo>
                <a:lnTo>
                  <a:pt x="987" y="581"/>
                </a:lnTo>
                <a:cubicBezTo>
                  <a:pt x="981" y="581"/>
                  <a:pt x="976" y="576"/>
                  <a:pt x="976" y="570"/>
                </a:cubicBezTo>
                <a:cubicBezTo>
                  <a:pt x="976" y="564"/>
                  <a:pt x="981" y="559"/>
                  <a:pt x="987" y="559"/>
                </a:cubicBezTo>
                <a:close/>
                <a:moveTo>
                  <a:pt x="1243" y="559"/>
                </a:moveTo>
                <a:lnTo>
                  <a:pt x="1392" y="559"/>
                </a:lnTo>
                <a:cubicBezTo>
                  <a:pt x="1398" y="559"/>
                  <a:pt x="1403" y="564"/>
                  <a:pt x="1403" y="570"/>
                </a:cubicBezTo>
                <a:cubicBezTo>
                  <a:pt x="1403" y="576"/>
                  <a:pt x="1398" y="581"/>
                  <a:pt x="1392" y="581"/>
                </a:cubicBezTo>
                <a:lnTo>
                  <a:pt x="1243" y="581"/>
                </a:lnTo>
                <a:cubicBezTo>
                  <a:pt x="1237" y="581"/>
                  <a:pt x="1232" y="576"/>
                  <a:pt x="1232" y="570"/>
                </a:cubicBezTo>
                <a:cubicBezTo>
                  <a:pt x="1232" y="564"/>
                  <a:pt x="1237" y="559"/>
                  <a:pt x="1243" y="559"/>
                </a:cubicBezTo>
                <a:close/>
                <a:moveTo>
                  <a:pt x="1499" y="559"/>
                </a:moveTo>
                <a:lnTo>
                  <a:pt x="1648" y="559"/>
                </a:lnTo>
                <a:cubicBezTo>
                  <a:pt x="1654" y="559"/>
                  <a:pt x="1659" y="564"/>
                  <a:pt x="1659" y="570"/>
                </a:cubicBezTo>
                <a:cubicBezTo>
                  <a:pt x="1659" y="576"/>
                  <a:pt x="1654" y="581"/>
                  <a:pt x="1648" y="581"/>
                </a:cubicBezTo>
                <a:lnTo>
                  <a:pt x="1499" y="581"/>
                </a:lnTo>
                <a:cubicBezTo>
                  <a:pt x="1493" y="581"/>
                  <a:pt x="1488" y="576"/>
                  <a:pt x="1488" y="570"/>
                </a:cubicBezTo>
                <a:cubicBezTo>
                  <a:pt x="1488" y="564"/>
                  <a:pt x="1493" y="559"/>
                  <a:pt x="1499" y="559"/>
                </a:cubicBezTo>
                <a:close/>
                <a:moveTo>
                  <a:pt x="1755" y="559"/>
                </a:moveTo>
                <a:lnTo>
                  <a:pt x="1904" y="559"/>
                </a:lnTo>
                <a:cubicBezTo>
                  <a:pt x="1910" y="559"/>
                  <a:pt x="1915" y="564"/>
                  <a:pt x="1915" y="570"/>
                </a:cubicBezTo>
                <a:cubicBezTo>
                  <a:pt x="1915" y="576"/>
                  <a:pt x="1910" y="581"/>
                  <a:pt x="1904" y="581"/>
                </a:cubicBezTo>
                <a:lnTo>
                  <a:pt x="1755" y="581"/>
                </a:lnTo>
                <a:cubicBezTo>
                  <a:pt x="1749" y="581"/>
                  <a:pt x="1744" y="576"/>
                  <a:pt x="1744" y="570"/>
                </a:cubicBezTo>
                <a:cubicBezTo>
                  <a:pt x="1744" y="564"/>
                  <a:pt x="1749" y="559"/>
                  <a:pt x="1755" y="559"/>
                </a:cubicBezTo>
                <a:close/>
                <a:moveTo>
                  <a:pt x="2011" y="559"/>
                </a:moveTo>
                <a:lnTo>
                  <a:pt x="2160" y="559"/>
                </a:lnTo>
                <a:cubicBezTo>
                  <a:pt x="2166" y="559"/>
                  <a:pt x="2171" y="564"/>
                  <a:pt x="2171" y="570"/>
                </a:cubicBezTo>
                <a:cubicBezTo>
                  <a:pt x="2171" y="576"/>
                  <a:pt x="2166" y="581"/>
                  <a:pt x="2160" y="581"/>
                </a:cubicBezTo>
                <a:lnTo>
                  <a:pt x="2011" y="581"/>
                </a:lnTo>
                <a:cubicBezTo>
                  <a:pt x="2005" y="581"/>
                  <a:pt x="2000" y="576"/>
                  <a:pt x="2000" y="570"/>
                </a:cubicBezTo>
                <a:cubicBezTo>
                  <a:pt x="2000" y="564"/>
                  <a:pt x="2005" y="559"/>
                  <a:pt x="2011" y="559"/>
                </a:cubicBezTo>
                <a:close/>
                <a:moveTo>
                  <a:pt x="2267" y="559"/>
                </a:moveTo>
                <a:lnTo>
                  <a:pt x="2416" y="559"/>
                </a:lnTo>
                <a:cubicBezTo>
                  <a:pt x="2422" y="559"/>
                  <a:pt x="2427" y="564"/>
                  <a:pt x="2427" y="570"/>
                </a:cubicBezTo>
                <a:cubicBezTo>
                  <a:pt x="2427" y="576"/>
                  <a:pt x="2422" y="581"/>
                  <a:pt x="2416" y="581"/>
                </a:cubicBezTo>
                <a:lnTo>
                  <a:pt x="2267" y="581"/>
                </a:lnTo>
                <a:cubicBezTo>
                  <a:pt x="2261" y="581"/>
                  <a:pt x="2256" y="576"/>
                  <a:pt x="2256" y="570"/>
                </a:cubicBezTo>
                <a:cubicBezTo>
                  <a:pt x="2256" y="564"/>
                  <a:pt x="2261" y="559"/>
                  <a:pt x="2267" y="559"/>
                </a:cubicBezTo>
                <a:close/>
                <a:moveTo>
                  <a:pt x="2523" y="559"/>
                </a:moveTo>
                <a:lnTo>
                  <a:pt x="2672" y="559"/>
                </a:lnTo>
                <a:cubicBezTo>
                  <a:pt x="2678" y="559"/>
                  <a:pt x="2683" y="564"/>
                  <a:pt x="2683" y="570"/>
                </a:cubicBezTo>
                <a:cubicBezTo>
                  <a:pt x="2683" y="576"/>
                  <a:pt x="2678" y="581"/>
                  <a:pt x="2672" y="581"/>
                </a:cubicBezTo>
                <a:lnTo>
                  <a:pt x="2523" y="581"/>
                </a:lnTo>
                <a:cubicBezTo>
                  <a:pt x="2517" y="581"/>
                  <a:pt x="2512" y="576"/>
                  <a:pt x="2512" y="570"/>
                </a:cubicBezTo>
                <a:cubicBezTo>
                  <a:pt x="2512" y="564"/>
                  <a:pt x="2517" y="559"/>
                  <a:pt x="2523" y="559"/>
                </a:cubicBezTo>
                <a:close/>
                <a:moveTo>
                  <a:pt x="2779" y="559"/>
                </a:moveTo>
                <a:lnTo>
                  <a:pt x="2928" y="559"/>
                </a:lnTo>
                <a:cubicBezTo>
                  <a:pt x="2934" y="559"/>
                  <a:pt x="2939" y="564"/>
                  <a:pt x="2939" y="570"/>
                </a:cubicBezTo>
                <a:cubicBezTo>
                  <a:pt x="2939" y="576"/>
                  <a:pt x="2934" y="581"/>
                  <a:pt x="2928" y="581"/>
                </a:cubicBezTo>
                <a:lnTo>
                  <a:pt x="2779" y="581"/>
                </a:lnTo>
                <a:cubicBezTo>
                  <a:pt x="2773" y="581"/>
                  <a:pt x="2768" y="576"/>
                  <a:pt x="2768" y="570"/>
                </a:cubicBezTo>
                <a:cubicBezTo>
                  <a:pt x="2768" y="564"/>
                  <a:pt x="2773" y="559"/>
                  <a:pt x="2779" y="559"/>
                </a:cubicBezTo>
                <a:close/>
                <a:moveTo>
                  <a:pt x="3035" y="559"/>
                </a:moveTo>
                <a:lnTo>
                  <a:pt x="3184" y="559"/>
                </a:lnTo>
                <a:cubicBezTo>
                  <a:pt x="3190" y="559"/>
                  <a:pt x="3195" y="564"/>
                  <a:pt x="3195" y="570"/>
                </a:cubicBezTo>
                <a:cubicBezTo>
                  <a:pt x="3195" y="576"/>
                  <a:pt x="3190" y="581"/>
                  <a:pt x="3184" y="581"/>
                </a:cubicBezTo>
                <a:lnTo>
                  <a:pt x="3035" y="581"/>
                </a:lnTo>
                <a:cubicBezTo>
                  <a:pt x="3029" y="581"/>
                  <a:pt x="3024" y="576"/>
                  <a:pt x="3024" y="570"/>
                </a:cubicBezTo>
                <a:cubicBezTo>
                  <a:pt x="3024" y="564"/>
                  <a:pt x="3029" y="559"/>
                  <a:pt x="3035" y="559"/>
                </a:cubicBezTo>
                <a:close/>
                <a:moveTo>
                  <a:pt x="3291" y="559"/>
                </a:moveTo>
                <a:lnTo>
                  <a:pt x="3440" y="559"/>
                </a:lnTo>
                <a:cubicBezTo>
                  <a:pt x="3446" y="559"/>
                  <a:pt x="3451" y="564"/>
                  <a:pt x="3451" y="570"/>
                </a:cubicBezTo>
                <a:cubicBezTo>
                  <a:pt x="3451" y="576"/>
                  <a:pt x="3446" y="581"/>
                  <a:pt x="3440" y="581"/>
                </a:cubicBezTo>
                <a:lnTo>
                  <a:pt x="3291" y="581"/>
                </a:lnTo>
                <a:cubicBezTo>
                  <a:pt x="3285" y="581"/>
                  <a:pt x="3280" y="576"/>
                  <a:pt x="3280" y="570"/>
                </a:cubicBezTo>
                <a:cubicBezTo>
                  <a:pt x="3280" y="564"/>
                  <a:pt x="3285" y="559"/>
                  <a:pt x="3291" y="559"/>
                </a:cubicBezTo>
                <a:close/>
                <a:moveTo>
                  <a:pt x="3547" y="559"/>
                </a:moveTo>
                <a:lnTo>
                  <a:pt x="3696" y="559"/>
                </a:lnTo>
                <a:cubicBezTo>
                  <a:pt x="3702" y="559"/>
                  <a:pt x="3707" y="564"/>
                  <a:pt x="3707" y="570"/>
                </a:cubicBezTo>
                <a:cubicBezTo>
                  <a:pt x="3707" y="576"/>
                  <a:pt x="3702" y="581"/>
                  <a:pt x="3696" y="581"/>
                </a:cubicBezTo>
                <a:lnTo>
                  <a:pt x="3547" y="581"/>
                </a:lnTo>
                <a:cubicBezTo>
                  <a:pt x="3541" y="581"/>
                  <a:pt x="3536" y="576"/>
                  <a:pt x="3536" y="570"/>
                </a:cubicBezTo>
                <a:cubicBezTo>
                  <a:pt x="3536" y="564"/>
                  <a:pt x="3541" y="559"/>
                  <a:pt x="3547" y="559"/>
                </a:cubicBezTo>
                <a:close/>
                <a:moveTo>
                  <a:pt x="3803" y="559"/>
                </a:moveTo>
                <a:lnTo>
                  <a:pt x="3952" y="559"/>
                </a:lnTo>
                <a:cubicBezTo>
                  <a:pt x="3958" y="559"/>
                  <a:pt x="3963" y="564"/>
                  <a:pt x="3963" y="570"/>
                </a:cubicBezTo>
                <a:cubicBezTo>
                  <a:pt x="3963" y="576"/>
                  <a:pt x="3958" y="581"/>
                  <a:pt x="3952" y="581"/>
                </a:cubicBezTo>
                <a:lnTo>
                  <a:pt x="3803" y="581"/>
                </a:lnTo>
                <a:cubicBezTo>
                  <a:pt x="3797" y="581"/>
                  <a:pt x="3792" y="576"/>
                  <a:pt x="3792" y="570"/>
                </a:cubicBezTo>
                <a:cubicBezTo>
                  <a:pt x="3792" y="564"/>
                  <a:pt x="3797" y="559"/>
                  <a:pt x="3803" y="559"/>
                </a:cubicBezTo>
                <a:close/>
                <a:moveTo>
                  <a:pt x="4059" y="559"/>
                </a:moveTo>
                <a:lnTo>
                  <a:pt x="4122" y="559"/>
                </a:lnTo>
                <a:lnTo>
                  <a:pt x="4112" y="570"/>
                </a:lnTo>
                <a:lnTo>
                  <a:pt x="4112" y="484"/>
                </a:lnTo>
                <a:cubicBezTo>
                  <a:pt x="4112" y="478"/>
                  <a:pt x="4117" y="473"/>
                  <a:pt x="4122" y="473"/>
                </a:cubicBezTo>
                <a:cubicBezTo>
                  <a:pt x="4128" y="473"/>
                  <a:pt x="4133" y="478"/>
                  <a:pt x="4133" y="484"/>
                </a:cubicBezTo>
                <a:lnTo>
                  <a:pt x="4133" y="570"/>
                </a:lnTo>
                <a:cubicBezTo>
                  <a:pt x="4133" y="576"/>
                  <a:pt x="4128" y="581"/>
                  <a:pt x="4122" y="581"/>
                </a:cubicBezTo>
                <a:lnTo>
                  <a:pt x="4059" y="581"/>
                </a:lnTo>
                <a:cubicBezTo>
                  <a:pt x="4053" y="581"/>
                  <a:pt x="4048" y="576"/>
                  <a:pt x="4048" y="570"/>
                </a:cubicBezTo>
                <a:cubicBezTo>
                  <a:pt x="4048" y="564"/>
                  <a:pt x="4053" y="559"/>
                  <a:pt x="4059" y="559"/>
                </a:cubicBezTo>
                <a:close/>
                <a:moveTo>
                  <a:pt x="4112" y="377"/>
                </a:moveTo>
                <a:lnTo>
                  <a:pt x="4112" y="228"/>
                </a:lnTo>
                <a:cubicBezTo>
                  <a:pt x="4112" y="222"/>
                  <a:pt x="4117" y="217"/>
                  <a:pt x="4122" y="217"/>
                </a:cubicBezTo>
                <a:cubicBezTo>
                  <a:pt x="4128" y="217"/>
                  <a:pt x="4133" y="222"/>
                  <a:pt x="4133" y="228"/>
                </a:cubicBezTo>
                <a:lnTo>
                  <a:pt x="4133" y="377"/>
                </a:lnTo>
                <a:cubicBezTo>
                  <a:pt x="4133" y="383"/>
                  <a:pt x="4128" y="388"/>
                  <a:pt x="4122" y="388"/>
                </a:cubicBezTo>
                <a:cubicBezTo>
                  <a:pt x="4117" y="388"/>
                  <a:pt x="4112" y="383"/>
                  <a:pt x="4112" y="377"/>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41"/>
          <p:cNvSpPr>
            <a:spLocks/>
          </p:cNvSpPr>
          <p:nvPr/>
        </p:nvSpPr>
        <p:spPr bwMode="auto">
          <a:xfrm>
            <a:off x="8089901" y="3530601"/>
            <a:ext cx="100013" cy="100013"/>
          </a:xfrm>
          <a:custGeom>
            <a:avLst/>
            <a:gdLst>
              <a:gd name="T0" fmla="*/ 0 w 63"/>
              <a:gd name="T1" fmla="*/ 63 h 63"/>
              <a:gd name="T2" fmla="*/ 31 w 63"/>
              <a:gd name="T3" fmla="*/ 0 h 63"/>
              <a:gd name="T4" fmla="*/ 63 w 63"/>
              <a:gd name="T5" fmla="*/ 63 h 63"/>
              <a:gd name="T6" fmla="*/ 0 w 63"/>
              <a:gd name="T7" fmla="*/ 63 h 63"/>
            </a:gdLst>
            <a:ahLst/>
            <a:cxnLst>
              <a:cxn ang="0">
                <a:pos x="T0" y="T1"/>
              </a:cxn>
              <a:cxn ang="0">
                <a:pos x="T2" y="T3"/>
              </a:cxn>
              <a:cxn ang="0">
                <a:pos x="T4" y="T5"/>
              </a:cxn>
              <a:cxn ang="0">
                <a:pos x="T6" y="T7"/>
              </a:cxn>
            </a:cxnLst>
            <a:rect l="0" t="0" r="r" b="b"/>
            <a:pathLst>
              <a:path w="63" h="63">
                <a:moveTo>
                  <a:pt x="0" y="63"/>
                </a:moveTo>
                <a:lnTo>
                  <a:pt x="31" y="0"/>
                </a:lnTo>
                <a:lnTo>
                  <a:pt x="63" y="63"/>
                </a:lnTo>
                <a:lnTo>
                  <a:pt x="0" y="63"/>
                </a:ln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44" name="Freeform 42"/>
          <p:cNvSpPr>
            <a:spLocks noEditPoints="1"/>
          </p:cNvSpPr>
          <p:nvPr/>
        </p:nvSpPr>
        <p:spPr bwMode="auto">
          <a:xfrm>
            <a:off x="4929188" y="3522663"/>
            <a:ext cx="1776413" cy="1219200"/>
          </a:xfrm>
          <a:custGeom>
            <a:avLst/>
            <a:gdLst>
              <a:gd name="T0" fmla="*/ 95 w 2684"/>
              <a:gd name="T1" fmla="*/ 138 h 1838"/>
              <a:gd name="T2" fmla="*/ 76 w 2684"/>
              <a:gd name="T3" fmla="*/ 148 h 1838"/>
              <a:gd name="T4" fmla="*/ 7 w 2684"/>
              <a:gd name="T5" fmla="*/ 3 h 1838"/>
              <a:gd name="T6" fmla="*/ 149 w 2684"/>
              <a:gd name="T7" fmla="*/ 229 h 1838"/>
              <a:gd name="T8" fmla="*/ 226 w 2684"/>
              <a:gd name="T9" fmla="*/ 369 h 1838"/>
              <a:gd name="T10" fmla="*/ 131 w 2684"/>
              <a:gd name="T11" fmla="*/ 240 h 1838"/>
              <a:gd name="T12" fmla="*/ 149 w 2684"/>
              <a:gd name="T13" fmla="*/ 229 h 1838"/>
              <a:gd name="T14" fmla="*/ 364 w 2684"/>
              <a:gd name="T15" fmla="*/ 540 h 1838"/>
              <a:gd name="T16" fmla="*/ 379 w 2684"/>
              <a:gd name="T17" fmla="*/ 575 h 1838"/>
              <a:gd name="T18" fmla="*/ 347 w 2684"/>
              <a:gd name="T19" fmla="*/ 553 h 1838"/>
              <a:gd name="T20" fmla="*/ 276 w 2684"/>
              <a:gd name="T21" fmla="*/ 438 h 1838"/>
              <a:gd name="T22" fmla="*/ 448 w 2684"/>
              <a:gd name="T23" fmla="*/ 641 h 1838"/>
              <a:gd name="T24" fmla="*/ 547 w 2684"/>
              <a:gd name="T25" fmla="*/ 753 h 1838"/>
              <a:gd name="T26" fmla="*/ 531 w 2684"/>
              <a:gd name="T27" fmla="*/ 767 h 1838"/>
              <a:gd name="T28" fmla="*/ 432 w 2684"/>
              <a:gd name="T29" fmla="*/ 655 h 1838"/>
              <a:gd name="T30" fmla="*/ 448 w 2684"/>
              <a:gd name="T31" fmla="*/ 641 h 1838"/>
              <a:gd name="T32" fmla="*/ 640 w 2684"/>
              <a:gd name="T33" fmla="*/ 851 h 1838"/>
              <a:gd name="T34" fmla="*/ 728 w 2684"/>
              <a:gd name="T35" fmla="*/ 948 h 1838"/>
              <a:gd name="T36" fmla="*/ 625 w 2684"/>
              <a:gd name="T37" fmla="*/ 866 h 1838"/>
              <a:gd name="T38" fmla="*/ 605 w 2684"/>
              <a:gd name="T39" fmla="*/ 830 h 1838"/>
              <a:gd name="T40" fmla="*/ 806 w 2684"/>
              <a:gd name="T41" fmla="*/ 1004 h 1838"/>
              <a:gd name="T42" fmla="*/ 923 w 2684"/>
              <a:gd name="T43" fmla="*/ 1115 h 1838"/>
              <a:gd name="T44" fmla="*/ 792 w 2684"/>
              <a:gd name="T45" fmla="*/ 1021 h 1838"/>
              <a:gd name="T46" fmla="*/ 806 w 2684"/>
              <a:gd name="T47" fmla="*/ 1004 h 1838"/>
              <a:gd name="T48" fmla="*/ 1120 w 2684"/>
              <a:gd name="T49" fmla="*/ 1247 h 1838"/>
              <a:gd name="T50" fmla="*/ 1129 w 2684"/>
              <a:gd name="T51" fmla="*/ 1266 h 1838"/>
              <a:gd name="T52" fmla="*/ 1107 w 2684"/>
              <a:gd name="T53" fmla="*/ 1264 h 1838"/>
              <a:gd name="T54" fmla="*/ 990 w 2684"/>
              <a:gd name="T55" fmla="*/ 1166 h 1838"/>
              <a:gd name="T56" fmla="*/ 1216 w 2684"/>
              <a:gd name="T57" fmla="*/ 1308 h 1838"/>
              <a:gd name="T58" fmla="*/ 1343 w 2684"/>
              <a:gd name="T59" fmla="*/ 1386 h 1838"/>
              <a:gd name="T60" fmla="*/ 1332 w 2684"/>
              <a:gd name="T61" fmla="*/ 1404 h 1838"/>
              <a:gd name="T62" fmla="*/ 1204 w 2684"/>
              <a:gd name="T63" fmla="*/ 1326 h 1838"/>
              <a:gd name="T64" fmla="*/ 1216 w 2684"/>
              <a:gd name="T65" fmla="*/ 1308 h 1838"/>
              <a:gd name="T66" fmla="*/ 1475 w 2684"/>
              <a:gd name="T67" fmla="*/ 1459 h 1838"/>
              <a:gd name="T68" fmla="*/ 1574 w 2684"/>
              <a:gd name="T69" fmla="*/ 1518 h 1838"/>
              <a:gd name="T70" fmla="*/ 1464 w 2684"/>
              <a:gd name="T71" fmla="*/ 1478 h 1838"/>
              <a:gd name="T72" fmla="*/ 1421 w 2684"/>
              <a:gd name="T73" fmla="*/ 1442 h 1838"/>
              <a:gd name="T74" fmla="*/ 1665 w 2684"/>
              <a:gd name="T75" fmla="*/ 1549 h 1838"/>
              <a:gd name="T76" fmla="*/ 1809 w 2684"/>
              <a:gd name="T77" fmla="*/ 1618 h 1838"/>
              <a:gd name="T78" fmla="*/ 1657 w 2684"/>
              <a:gd name="T79" fmla="*/ 1569 h 1838"/>
              <a:gd name="T80" fmla="*/ 1665 w 2684"/>
              <a:gd name="T81" fmla="*/ 1549 h 1838"/>
              <a:gd name="T82" fmla="*/ 2044 w 2684"/>
              <a:gd name="T83" fmla="*/ 1689 h 1838"/>
              <a:gd name="T84" fmla="*/ 2037 w 2684"/>
              <a:gd name="T85" fmla="*/ 1709 h 1838"/>
              <a:gd name="T86" fmla="*/ 1889 w 2684"/>
              <a:gd name="T87" fmla="*/ 1648 h 1838"/>
              <a:gd name="T88" fmla="*/ 2146 w 2684"/>
              <a:gd name="T89" fmla="*/ 1717 h 1838"/>
              <a:gd name="T90" fmla="*/ 2291 w 2684"/>
              <a:gd name="T91" fmla="*/ 1753 h 1838"/>
              <a:gd name="T92" fmla="*/ 2287 w 2684"/>
              <a:gd name="T93" fmla="*/ 1774 h 1838"/>
              <a:gd name="T94" fmla="*/ 2141 w 2684"/>
              <a:gd name="T95" fmla="*/ 1738 h 1838"/>
              <a:gd name="T96" fmla="*/ 2146 w 2684"/>
              <a:gd name="T97" fmla="*/ 1717 h 1838"/>
              <a:gd name="T98" fmla="*/ 2464 w 2684"/>
              <a:gd name="T99" fmla="*/ 1787 h 1838"/>
              <a:gd name="T100" fmla="*/ 2551 w 2684"/>
              <a:gd name="T101" fmla="*/ 1810 h 1838"/>
              <a:gd name="T102" fmla="*/ 2459 w 2684"/>
              <a:gd name="T103" fmla="*/ 1808 h 1838"/>
              <a:gd name="T104" fmla="*/ 2383 w 2684"/>
              <a:gd name="T105" fmla="*/ 1782 h 1838"/>
              <a:gd name="T106" fmla="*/ 2648 w 2684"/>
              <a:gd name="T107" fmla="*/ 1812 h 1838"/>
              <a:gd name="T108" fmla="*/ 2683 w 2684"/>
              <a:gd name="T109" fmla="*/ 1828 h 1838"/>
              <a:gd name="T110" fmla="*/ 2645 w 2684"/>
              <a:gd name="T111" fmla="*/ 1833 h 1838"/>
              <a:gd name="T112" fmla="*/ 2648 w 2684"/>
              <a:gd name="T113" fmla="*/ 1812 h 1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684" h="1838">
                <a:moveTo>
                  <a:pt x="22" y="7"/>
                </a:moveTo>
                <a:lnTo>
                  <a:pt x="95" y="138"/>
                </a:lnTo>
                <a:cubicBezTo>
                  <a:pt x="98" y="143"/>
                  <a:pt x="96" y="149"/>
                  <a:pt x="91" y="152"/>
                </a:cubicBezTo>
                <a:cubicBezTo>
                  <a:pt x="85" y="155"/>
                  <a:pt x="79" y="153"/>
                  <a:pt x="76" y="148"/>
                </a:cubicBezTo>
                <a:lnTo>
                  <a:pt x="3" y="18"/>
                </a:lnTo>
                <a:cubicBezTo>
                  <a:pt x="0" y="13"/>
                  <a:pt x="2" y="6"/>
                  <a:pt x="7" y="3"/>
                </a:cubicBezTo>
                <a:cubicBezTo>
                  <a:pt x="12" y="0"/>
                  <a:pt x="19" y="2"/>
                  <a:pt x="22" y="7"/>
                </a:cubicBezTo>
                <a:close/>
                <a:moveTo>
                  <a:pt x="149" y="229"/>
                </a:moveTo>
                <a:lnTo>
                  <a:pt x="229" y="355"/>
                </a:lnTo>
                <a:cubicBezTo>
                  <a:pt x="232" y="360"/>
                  <a:pt x="231" y="366"/>
                  <a:pt x="226" y="369"/>
                </a:cubicBezTo>
                <a:cubicBezTo>
                  <a:pt x="221" y="373"/>
                  <a:pt x="214" y="371"/>
                  <a:pt x="211" y="366"/>
                </a:cubicBezTo>
                <a:lnTo>
                  <a:pt x="131" y="240"/>
                </a:lnTo>
                <a:cubicBezTo>
                  <a:pt x="127" y="235"/>
                  <a:pt x="129" y="229"/>
                  <a:pt x="134" y="226"/>
                </a:cubicBezTo>
                <a:cubicBezTo>
                  <a:pt x="139" y="222"/>
                  <a:pt x="145" y="224"/>
                  <a:pt x="149" y="229"/>
                </a:cubicBezTo>
                <a:close/>
                <a:moveTo>
                  <a:pt x="291" y="441"/>
                </a:moveTo>
                <a:lnTo>
                  <a:pt x="364" y="540"/>
                </a:lnTo>
                <a:lnTo>
                  <a:pt x="380" y="560"/>
                </a:lnTo>
                <a:cubicBezTo>
                  <a:pt x="384" y="564"/>
                  <a:pt x="383" y="571"/>
                  <a:pt x="379" y="575"/>
                </a:cubicBezTo>
                <a:cubicBezTo>
                  <a:pt x="374" y="578"/>
                  <a:pt x="368" y="578"/>
                  <a:pt x="364" y="573"/>
                </a:cubicBezTo>
                <a:lnTo>
                  <a:pt x="347" y="553"/>
                </a:lnTo>
                <a:lnTo>
                  <a:pt x="274" y="453"/>
                </a:lnTo>
                <a:cubicBezTo>
                  <a:pt x="270" y="449"/>
                  <a:pt x="271" y="442"/>
                  <a:pt x="276" y="438"/>
                </a:cubicBezTo>
                <a:cubicBezTo>
                  <a:pt x="281" y="435"/>
                  <a:pt x="287" y="436"/>
                  <a:pt x="291" y="441"/>
                </a:cubicBezTo>
                <a:close/>
                <a:moveTo>
                  <a:pt x="448" y="641"/>
                </a:moveTo>
                <a:lnTo>
                  <a:pt x="498" y="701"/>
                </a:lnTo>
                <a:lnTo>
                  <a:pt x="547" y="753"/>
                </a:lnTo>
                <a:cubicBezTo>
                  <a:pt x="551" y="757"/>
                  <a:pt x="551" y="764"/>
                  <a:pt x="547" y="768"/>
                </a:cubicBezTo>
                <a:cubicBezTo>
                  <a:pt x="542" y="772"/>
                  <a:pt x="536" y="772"/>
                  <a:pt x="531" y="767"/>
                </a:cubicBezTo>
                <a:lnTo>
                  <a:pt x="481" y="714"/>
                </a:lnTo>
                <a:lnTo>
                  <a:pt x="432" y="655"/>
                </a:lnTo>
                <a:cubicBezTo>
                  <a:pt x="428" y="651"/>
                  <a:pt x="429" y="644"/>
                  <a:pt x="433" y="640"/>
                </a:cubicBezTo>
                <a:cubicBezTo>
                  <a:pt x="438" y="636"/>
                  <a:pt x="445" y="637"/>
                  <a:pt x="448" y="641"/>
                </a:cubicBezTo>
                <a:close/>
                <a:moveTo>
                  <a:pt x="620" y="830"/>
                </a:moveTo>
                <a:lnTo>
                  <a:pt x="640" y="851"/>
                </a:lnTo>
                <a:lnTo>
                  <a:pt x="728" y="933"/>
                </a:lnTo>
                <a:cubicBezTo>
                  <a:pt x="732" y="937"/>
                  <a:pt x="732" y="944"/>
                  <a:pt x="728" y="948"/>
                </a:cubicBezTo>
                <a:cubicBezTo>
                  <a:pt x="724" y="952"/>
                  <a:pt x="717" y="952"/>
                  <a:pt x="713" y="948"/>
                </a:cubicBezTo>
                <a:lnTo>
                  <a:pt x="625" y="866"/>
                </a:lnTo>
                <a:lnTo>
                  <a:pt x="605" y="845"/>
                </a:lnTo>
                <a:cubicBezTo>
                  <a:pt x="601" y="841"/>
                  <a:pt x="601" y="834"/>
                  <a:pt x="605" y="830"/>
                </a:cubicBezTo>
                <a:cubicBezTo>
                  <a:pt x="610" y="826"/>
                  <a:pt x="616" y="826"/>
                  <a:pt x="620" y="830"/>
                </a:cubicBezTo>
                <a:close/>
                <a:moveTo>
                  <a:pt x="806" y="1004"/>
                </a:moveTo>
                <a:lnTo>
                  <a:pt x="921" y="1099"/>
                </a:lnTo>
                <a:cubicBezTo>
                  <a:pt x="926" y="1103"/>
                  <a:pt x="926" y="1110"/>
                  <a:pt x="923" y="1115"/>
                </a:cubicBezTo>
                <a:cubicBezTo>
                  <a:pt x="919" y="1119"/>
                  <a:pt x="912" y="1120"/>
                  <a:pt x="908" y="1116"/>
                </a:cubicBezTo>
                <a:lnTo>
                  <a:pt x="792" y="1021"/>
                </a:lnTo>
                <a:cubicBezTo>
                  <a:pt x="788" y="1017"/>
                  <a:pt x="787" y="1010"/>
                  <a:pt x="791" y="1006"/>
                </a:cubicBezTo>
                <a:cubicBezTo>
                  <a:pt x="795" y="1001"/>
                  <a:pt x="801" y="1001"/>
                  <a:pt x="806" y="1004"/>
                </a:cubicBezTo>
                <a:close/>
                <a:moveTo>
                  <a:pt x="1005" y="1164"/>
                </a:moveTo>
                <a:lnTo>
                  <a:pt x="1120" y="1247"/>
                </a:lnTo>
                <a:lnTo>
                  <a:pt x="1126" y="1251"/>
                </a:lnTo>
                <a:cubicBezTo>
                  <a:pt x="1131" y="1254"/>
                  <a:pt x="1132" y="1261"/>
                  <a:pt x="1129" y="1266"/>
                </a:cubicBezTo>
                <a:cubicBezTo>
                  <a:pt x="1126" y="1270"/>
                  <a:pt x="1119" y="1272"/>
                  <a:pt x="1114" y="1269"/>
                </a:cubicBezTo>
                <a:lnTo>
                  <a:pt x="1107" y="1264"/>
                </a:lnTo>
                <a:lnTo>
                  <a:pt x="993" y="1181"/>
                </a:lnTo>
                <a:cubicBezTo>
                  <a:pt x="988" y="1178"/>
                  <a:pt x="987" y="1171"/>
                  <a:pt x="990" y="1166"/>
                </a:cubicBezTo>
                <a:cubicBezTo>
                  <a:pt x="994" y="1161"/>
                  <a:pt x="1001" y="1160"/>
                  <a:pt x="1005" y="1164"/>
                </a:cubicBezTo>
                <a:close/>
                <a:moveTo>
                  <a:pt x="1216" y="1308"/>
                </a:moveTo>
                <a:lnTo>
                  <a:pt x="1294" y="1358"/>
                </a:lnTo>
                <a:lnTo>
                  <a:pt x="1343" y="1386"/>
                </a:lnTo>
                <a:cubicBezTo>
                  <a:pt x="1348" y="1388"/>
                  <a:pt x="1350" y="1395"/>
                  <a:pt x="1347" y="1400"/>
                </a:cubicBezTo>
                <a:cubicBezTo>
                  <a:pt x="1344" y="1405"/>
                  <a:pt x="1337" y="1407"/>
                  <a:pt x="1332" y="1404"/>
                </a:cubicBezTo>
                <a:lnTo>
                  <a:pt x="1283" y="1376"/>
                </a:lnTo>
                <a:lnTo>
                  <a:pt x="1204" y="1326"/>
                </a:lnTo>
                <a:cubicBezTo>
                  <a:pt x="1199" y="1323"/>
                  <a:pt x="1198" y="1316"/>
                  <a:pt x="1201" y="1312"/>
                </a:cubicBezTo>
                <a:cubicBezTo>
                  <a:pt x="1204" y="1307"/>
                  <a:pt x="1211" y="1305"/>
                  <a:pt x="1216" y="1308"/>
                </a:cubicBezTo>
                <a:close/>
                <a:moveTo>
                  <a:pt x="1436" y="1438"/>
                </a:moveTo>
                <a:lnTo>
                  <a:pt x="1475" y="1459"/>
                </a:lnTo>
                <a:lnTo>
                  <a:pt x="1569" y="1504"/>
                </a:lnTo>
                <a:cubicBezTo>
                  <a:pt x="1574" y="1506"/>
                  <a:pt x="1576" y="1513"/>
                  <a:pt x="1574" y="1518"/>
                </a:cubicBezTo>
                <a:cubicBezTo>
                  <a:pt x="1571" y="1523"/>
                  <a:pt x="1565" y="1526"/>
                  <a:pt x="1560" y="1523"/>
                </a:cubicBezTo>
                <a:lnTo>
                  <a:pt x="1464" y="1478"/>
                </a:lnTo>
                <a:lnTo>
                  <a:pt x="1425" y="1456"/>
                </a:lnTo>
                <a:cubicBezTo>
                  <a:pt x="1420" y="1453"/>
                  <a:pt x="1418" y="1447"/>
                  <a:pt x="1421" y="1442"/>
                </a:cubicBezTo>
                <a:cubicBezTo>
                  <a:pt x="1424" y="1436"/>
                  <a:pt x="1431" y="1435"/>
                  <a:pt x="1436" y="1438"/>
                </a:cubicBezTo>
                <a:close/>
                <a:moveTo>
                  <a:pt x="1665" y="1549"/>
                </a:moveTo>
                <a:lnTo>
                  <a:pt x="1803" y="1605"/>
                </a:lnTo>
                <a:cubicBezTo>
                  <a:pt x="1809" y="1607"/>
                  <a:pt x="1811" y="1613"/>
                  <a:pt x="1809" y="1618"/>
                </a:cubicBezTo>
                <a:cubicBezTo>
                  <a:pt x="1807" y="1624"/>
                  <a:pt x="1801" y="1627"/>
                  <a:pt x="1795" y="1624"/>
                </a:cubicBezTo>
                <a:lnTo>
                  <a:pt x="1657" y="1569"/>
                </a:lnTo>
                <a:cubicBezTo>
                  <a:pt x="1651" y="1567"/>
                  <a:pt x="1649" y="1560"/>
                  <a:pt x="1651" y="1555"/>
                </a:cubicBezTo>
                <a:cubicBezTo>
                  <a:pt x="1653" y="1549"/>
                  <a:pt x="1659" y="1547"/>
                  <a:pt x="1665" y="1549"/>
                </a:cubicBezTo>
                <a:close/>
                <a:moveTo>
                  <a:pt x="1903" y="1641"/>
                </a:moveTo>
                <a:lnTo>
                  <a:pt x="2044" y="1689"/>
                </a:lnTo>
                <a:cubicBezTo>
                  <a:pt x="2050" y="1691"/>
                  <a:pt x="2053" y="1697"/>
                  <a:pt x="2051" y="1703"/>
                </a:cubicBezTo>
                <a:cubicBezTo>
                  <a:pt x="2049" y="1708"/>
                  <a:pt x="2043" y="1711"/>
                  <a:pt x="2037" y="1709"/>
                </a:cubicBezTo>
                <a:lnTo>
                  <a:pt x="1896" y="1662"/>
                </a:lnTo>
                <a:cubicBezTo>
                  <a:pt x="1890" y="1660"/>
                  <a:pt x="1887" y="1654"/>
                  <a:pt x="1889" y="1648"/>
                </a:cubicBezTo>
                <a:cubicBezTo>
                  <a:pt x="1891" y="1643"/>
                  <a:pt x="1897" y="1640"/>
                  <a:pt x="1903" y="1641"/>
                </a:cubicBezTo>
                <a:close/>
                <a:moveTo>
                  <a:pt x="2146" y="1717"/>
                </a:moveTo>
                <a:lnTo>
                  <a:pt x="2256" y="1746"/>
                </a:lnTo>
                <a:lnTo>
                  <a:pt x="2291" y="1753"/>
                </a:lnTo>
                <a:cubicBezTo>
                  <a:pt x="2296" y="1754"/>
                  <a:pt x="2300" y="1760"/>
                  <a:pt x="2299" y="1765"/>
                </a:cubicBezTo>
                <a:cubicBezTo>
                  <a:pt x="2298" y="1771"/>
                  <a:pt x="2292" y="1775"/>
                  <a:pt x="2287" y="1774"/>
                </a:cubicBezTo>
                <a:lnTo>
                  <a:pt x="2251" y="1767"/>
                </a:lnTo>
                <a:lnTo>
                  <a:pt x="2141" y="1738"/>
                </a:lnTo>
                <a:cubicBezTo>
                  <a:pt x="2135" y="1736"/>
                  <a:pt x="2132" y="1730"/>
                  <a:pt x="2133" y="1725"/>
                </a:cubicBezTo>
                <a:cubicBezTo>
                  <a:pt x="2135" y="1719"/>
                  <a:pt x="2141" y="1715"/>
                  <a:pt x="2146" y="1717"/>
                </a:cubicBezTo>
                <a:close/>
                <a:moveTo>
                  <a:pt x="2395" y="1774"/>
                </a:moveTo>
                <a:lnTo>
                  <a:pt x="2464" y="1787"/>
                </a:lnTo>
                <a:lnTo>
                  <a:pt x="2542" y="1798"/>
                </a:lnTo>
                <a:cubicBezTo>
                  <a:pt x="2548" y="1799"/>
                  <a:pt x="2552" y="1804"/>
                  <a:pt x="2551" y="1810"/>
                </a:cubicBezTo>
                <a:cubicBezTo>
                  <a:pt x="2550" y="1816"/>
                  <a:pt x="2545" y="1820"/>
                  <a:pt x="2539" y="1819"/>
                </a:cubicBezTo>
                <a:lnTo>
                  <a:pt x="2459" y="1808"/>
                </a:lnTo>
                <a:lnTo>
                  <a:pt x="2391" y="1794"/>
                </a:lnTo>
                <a:cubicBezTo>
                  <a:pt x="2385" y="1793"/>
                  <a:pt x="2382" y="1788"/>
                  <a:pt x="2383" y="1782"/>
                </a:cubicBezTo>
                <a:cubicBezTo>
                  <a:pt x="2384" y="1776"/>
                  <a:pt x="2390" y="1772"/>
                  <a:pt x="2395" y="1774"/>
                </a:cubicBezTo>
                <a:close/>
                <a:moveTo>
                  <a:pt x="2648" y="1812"/>
                </a:moveTo>
                <a:lnTo>
                  <a:pt x="2674" y="1816"/>
                </a:lnTo>
                <a:cubicBezTo>
                  <a:pt x="2680" y="1817"/>
                  <a:pt x="2684" y="1822"/>
                  <a:pt x="2683" y="1828"/>
                </a:cubicBezTo>
                <a:cubicBezTo>
                  <a:pt x="2682" y="1834"/>
                  <a:pt x="2677" y="1838"/>
                  <a:pt x="2671" y="1837"/>
                </a:cubicBezTo>
                <a:lnTo>
                  <a:pt x="2645" y="1833"/>
                </a:lnTo>
                <a:cubicBezTo>
                  <a:pt x="2639" y="1833"/>
                  <a:pt x="2635" y="1827"/>
                  <a:pt x="2636" y="1821"/>
                </a:cubicBezTo>
                <a:cubicBezTo>
                  <a:pt x="2636" y="1816"/>
                  <a:pt x="2642" y="1811"/>
                  <a:pt x="2648" y="1812"/>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Rectangle 43"/>
          <p:cNvSpPr>
            <a:spLocks noChangeArrowheads="1"/>
          </p:cNvSpPr>
          <p:nvPr/>
        </p:nvSpPr>
        <p:spPr bwMode="auto">
          <a:xfrm>
            <a:off x="2076451" y="4660901"/>
            <a:ext cx="868363"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Floating Charge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6" name="Rectangle 44"/>
          <p:cNvSpPr>
            <a:spLocks noChangeArrowheads="1"/>
          </p:cNvSpPr>
          <p:nvPr/>
        </p:nvSpPr>
        <p:spPr bwMode="auto">
          <a:xfrm>
            <a:off x="2625726" y="1931988"/>
            <a:ext cx="2333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Up</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7" name="Rectangle 45"/>
          <p:cNvSpPr>
            <a:spLocks noChangeArrowheads="1"/>
          </p:cNvSpPr>
          <p:nvPr/>
        </p:nvSpPr>
        <p:spPr bwMode="auto">
          <a:xfrm>
            <a:off x="2774951" y="1931988"/>
            <a:ext cx="1158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8" name="Rectangle 46"/>
          <p:cNvSpPr>
            <a:spLocks noChangeArrowheads="1"/>
          </p:cNvSpPr>
          <p:nvPr/>
        </p:nvSpPr>
        <p:spPr bwMode="auto">
          <a:xfrm>
            <a:off x="2813051" y="1931988"/>
            <a:ext cx="9001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front Premium</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6172201" y="1931988"/>
            <a:ext cx="8461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0" name="Rectangle 48"/>
          <p:cNvSpPr>
            <a:spLocks noChangeArrowheads="1"/>
          </p:cNvSpPr>
          <p:nvPr/>
        </p:nvSpPr>
        <p:spPr bwMode="auto">
          <a:xfrm>
            <a:off x="6884988" y="1931988"/>
            <a:ext cx="1158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1" name="Rectangle 49"/>
          <p:cNvSpPr>
            <a:spLocks noChangeArrowheads="1"/>
          </p:cNvSpPr>
          <p:nvPr/>
        </p:nvSpPr>
        <p:spPr bwMode="auto">
          <a:xfrm>
            <a:off x="6923088" y="1931988"/>
            <a:ext cx="3286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7156451" y="1931988"/>
            <a:ext cx="1158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3" name="Rectangle 51"/>
          <p:cNvSpPr>
            <a:spLocks noChangeArrowheads="1"/>
          </p:cNvSpPr>
          <p:nvPr/>
        </p:nvSpPr>
        <p:spPr bwMode="auto">
          <a:xfrm>
            <a:off x="6211888" y="4019551"/>
            <a:ext cx="773113"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4" name="Rectangle 52"/>
          <p:cNvSpPr>
            <a:spLocks noChangeArrowheads="1"/>
          </p:cNvSpPr>
          <p:nvPr/>
        </p:nvSpPr>
        <p:spPr bwMode="auto">
          <a:xfrm>
            <a:off x="6924676" y="4019551"/>
            <a:ext cx="106363"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5" name="Rectangle 53"/>
          <p:cNvSpPr>
            <a:spLocks noChangeArrowheads="1"/>
          </p:cNvSpPr>
          <p:nvPr/>
        </p:nvSpPr>
        <p:spPr bwMode="auto">
          <a:xfrm>
            <a:off x="6964363" y="4019551"/>
            <a:ext cx="295275"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6" name="Rectangle 54"/>
          <p:cNvSpPr>
            <a:spLocks noChangeArrowheads="1"/>
          </p:cNvSpPr>
          <p:nvPr/>
        </p:nvSpPr>
        <p:spPr bwMode="auto">
          <a:xfrm>
            <a:off x="7196138" y="4019551"/>
            <a:ext cx="106363"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66898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862" y="520882"/>
            <a:ext cx="8915400" cy="963846"/>
          </a:xfrm>
        </p:spPr>
        <p:txBody>
          <a:bodyPr/>
          <a:lstStyle/>
          <a:p>
            <a:r>
              <a:rPr lang="en-GB" dirty="0" smtClean="0"/>
              <a:t>Longevity-only “swap” reinsurance – pass-through / limited recourse</a:t>
            </a:r>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13</a:t>
            </a:fld>
            <a:endParaRPr lang="en-US" dirty="0"/>
          </a:p>
        </p:txBody>
      </p:sp>
      <p:cxnSp>
        <p:nvCxnSpPr>
          <p:cNvPr id="154" name="Straight Connector 153"/>
          <p:cNvCxnSpPr/>
          <p:nvPr/>
        </p:nvCxnSpPr>
        <p:spPr>
          <a:xfrm>
            <a:off x="4672682" y="2350168"/>
            <a:ext cx="0" cy="146618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nvGrpSpPr>
          <p:cNvPr id="80" name="Group 78"/>
          <p:cNvGrpSpPr>
            <a:grpSpLocks noChangeAspect="1"/>
          </p:cNvGrpSpPr>
          <p:nvPr/>
        </p:nvGrpSpPr>
        <p:grpSpPr bwMode="auto">
          <a:xfrm>
            <a:off x="851714" y="1914952"/>
            <a:ext cx="7567613" cy="6005512"/>
            <a:chOff x="574" y="1362"/>
            <a:chExt cx="4767" cy="3783"/>
          </a:xfrm>
        </p:grpSpPr>
        <p:sp>
          <p:nvSpPr>
            <p:cNvPr id="81" name="AutoShape 77"/>
            <p:cNvSpPr>
              <a:spLocks noChangeAspect="1" noChangeArrowheads="1" noTextEdit="1"/>
            </p:cNvSpPr>
            <p:nvPr/>
          </p:nvSpPr>
          <p:spPr bwMode="auto">
            <a:xfrm>
              <a:off x="574" y="2802"/>
              <a:ext cx="4712" cy="2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Rectangle 79"/>
            <p:cNvSpPr>
              <a:spLocks noChangeArrowheads="1"/>
            </p:cNvSpPr>
            <p:nvPr/>
          </p:nvSpPr>
          <p:spPr bwMode="auto">
            <a:xfrm>
              <a:off x="2604" y="2429"/>
              <a:ext cx="730" cy="54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Rectangle 80"/>
            <p:cNvSpPr>
              <a:spLocks noChangeArrowheads="1"/>
            </p:cNvSpPr>
            <p:nvPr/>
          </p:nvSpPr>
          <p:spPr bwMode="auto">
            <a:xfrm>
              <a:off x="2604" y="2429"/>
              <a:ext cx="730" cy="54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Rectangle 81"/>
            <p:cNvSpPr>
              <a:spLocks noChangeArrowheads="1"/>
            </p:cNvSpPr>
            <p:nvPr/>
          </p:nvSpPr>
          <p:spPr bwMode="auto">
            <a:xfrm>
              <a:off x="2699" y="2657"/>
              <a:ext cx="284"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Insurer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5" name="Rectangle 82"/>
            <p:cNvSpPr>
              <a:spLocks noChangeArrowheads="1"/>
            </p:cNvSpPr>
            <p:nvPr/>
          </p:nvSpPr>
          <p:spPr bwMode="auto">
            <a:xfrm>
              <a:off x="2950" y="2657"/>
              <a:ext cx="90"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6" name="Rectangle 83"/>
            <p:cNvSpPr>
              <a:spLocks noChangeArrowheads="1"/>
            </p:cNvSpPr>
            <p:nvPr/>
          </p:nvSpPr>
          <p:spPr bwMode="auto">
            <a:xfrm>
              <a:off x="2999" y="2657"/>
              <a:ext cx="284"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Captive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7" name="Rectangle 84"/>
            <p:cNvSpPr>
              <a:spLocks noChangeArrowheads="1"/>
            </p:cNvSpPr>
            <p:nvPr/>
          </p:nvSpPr>
          <p:spPr bwMode="auto">
            <a:xfrm>
              <a:off x="4611" y="2429"/>
              <a:ext cx="730" cy="54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Rectangle 85"/>
            <p:cNvSpPr>
              <a:spLocks noChangeArrowheads="1"/>
            </p:cNvSpPr>
            <p:nvPr/>
          </p:nvSpPr>
          <p:spPr bwMode="auto">
            <a:xfrm>
              <a:off x="4611" y="2429"/>
              <a:ext cx="730" cy="54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9" name="Rectangle 86"/>
            <p:cNvSpPr>
              <a:spLocks noChangeArrowheads="1"/>
            </p:cNvSpPr>
            <p:nvPr/>
          </p:nvSpPr>
          <p:spPr bwMode="auto">
            <a:xfrm>
              <a:off x="4778" y="2657"/>
              <a:ext cx="43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Reinsurance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0" name="Line 87"/>
            <p:cNvSpPr>
              <a:spLocks noChangeShapeType="1"/>
            </p:cNvSpPr>
            <p:nvPr/>
          </p:nvSpPr>
          <p:spPr bwMode="auto">
            <a:xfrm>
              <a:off x="3334" y="2538"/>
              <a:ext cx="1277"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1" name="Line 88"/>
            <p:cNvSpPr>
              <a:spLocks noChangeShapeType="1"/>
            </p:cNvSpPr>
            <p:nvPr/>
          </p:nvSpPr>
          <p:spPr bwMode="auto">
            <a:xfrm>
              <a:off x="3384" y="2886"/>
              <a:ext cx="1227"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89"/>
            <p:cNvSpPr>
              <a:spLocks/>
            </p:cNvSpPr>
            <p:nvPr/>
          </p:nvSpPr>
          <p:spPr bwMode="auto">
            <a:xfrm>
              <a:off x="3334" y="2858"/>
              <a:ext cx="56" cy="56"/>
            </a:xfrm>
            <a:custGeom>
              <a:avLst/>
              <a:gdLst>
                <a:gd name="T0" fmla="*/ 56 w 56"/>
                <a:gd name="T1" fmla="*/ 56 h 56"/>
                <a:gd name="T2" fmla="*/ 0 w 56"/>
                <a:gd name="T3" fmla="*/ 28 h 56"/>
                <a:gd name="T4" fmla="*/ 56 w 56"/>
                <a:gd name="T5" fmla="*/ 0 h 56"/>
                <a:gd name="T6" fmla="*/ 56 w 56"/>
                <a:gd name="T7" fmla="*/ 56 h 56"/>
              </a:gdLst>
              <a:ahLst/>
              <a:cxnLst>
                <a:cxn ang="0">
                  <a:pos x="T0" y="T1"/>
                </a:cxn>
                <a:cxn ang="0">
                  <a:pos x="T2" y="T3"/>
                </a:cxn>
                <a:cxn ang="0">
                  <a:pos x="T4" y="T5"/>
                </a:cxn>
                <a:cxn ang="0">
                  <a:pos x="T6" y="T7"/>
                </a:cxn>
              </a:cxnLst>
              <a:rect l="0" t="0" r="r" b="b"/>
              <a:pathLst>
                <a:path w="56" h="56">
                  <a:moveTo>
                    <a:pt x="56" y="56"/>
                  </a:moveTo>
                  <a:lnTo>
                    <a:pt x="0" y="28"/>
                  </a:lnTo>
                  <a:lnTo>
                    <a:pt x="56" y="0"/>
                  </a:lnTo>
                  <a:lnTo>
                    <a:pt x="56" y="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90"/>
            <p:cNvSpPr>
              <a:spLocks noChangeArrowheads="1"/>
            </p:cNvSpPr>
            <p:nvPr/>
          </p:nvSpPr>
          <p:spPr bwMode="auto">
            <a:xfrm>
              <a:off x="3580" y="2404"/>
              <a:ext cx="923"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REINSURANCE AGREEMENT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4" name="Rectangle 91"/>
            <p:cNvSpPr>
              <a:spLocks noChangeArrowheads="1"/>
            </p:cNvSpPr>
            <p:nvPr/>
          </p:nvSpPr>
          <p:spPr bwMode="auto">
            <a:xfrm>
              <a:off x="3879" y="2936"/>
              <a:ext cx="22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5" name="Rectangle 92"/>
            <p:cNvSpPr>
              <a:spLocks noChangeArrowheads="1"/>
            </p:cNvSpPr>
            <p:nvPr/>
          </p:nvSpPr>
          <p:spPr bwMode="auto">
            <a:xfrm>
              <a:off x="643" y="2429"/>
              <a:ext cx="730" cy="54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Rectangle 93"/>
            <p:cNvSpPr>
              <a:spLocks noChangeArrowheads="1"/>
            </p:cNvSpPr>
            <p:nvPr/>
          </p:nvSpPr>
          <p:spPr bwMode="auto">
            <a:xfrm>
              <a:off x="643" y="2429"/>
              <a:ext cx="730" cy="54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7" name="Rectangle 94"/>
            <p:cNvSpPr>
              <a:spLocks noChangeArrowheads="1"/>
            </p:cNvSpPr>
            <p:nvPr/>
          </p:nvSpPr>
          <p:spPr bwMode="auto">
            <a:xfrm>
              <a:off x="744" y="2657"/>
              <a:ext cx="561"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Calibri" panose="020F0502020204030204" pitchFamily="34" charset="0"/>
                </a:rPr>
                <a:t>Pension Scheme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8" name="Line 95"/>
            <p:cNvSpPr>
              <a:spLocks noChangeShapeType="1"/>
            </p:cNvSpPr>
            <p:nvPr/>
          </p:nvSpPr>
          <p:spPr bwMode="auto">
            <a:xfrm>
              <a:off x="1422" y="2892"/>
              <a:ext cx="1182"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96"/>
            <p:cNvSpPr>
              <a:spLocks/>
            </p:cNvSpPr>
            <p:nvPr/>
          </p:nvSpPr>
          <p:spPr bwMode="auto">
            <a:xfrm>
              <a:off x="1373" y="2863"/>
              <a:ext cx="57" cy="57"/>
            </a:xfrm>
            <a:custGeom>
              <a:avLst/>
              <a:gdLst>
                <a:gd name="T0" fmla="*/ 57 w 57"/>
                <a:gd name="T1" fmla="*/ 57 h 57"/>
                <a:gd name="T2" fmla="*/ 0 w 57"/>
                <a:gd name="T3" fmla="*/ 29 h 57"/>
                <a:gd name="T4" fmla="*/ 57 w 57"/>
                <a:gd name="T5" fmla="*/ 0 h 57"/>
                <a:gd name="T6" fmla="*/ 57 w 57"/>
                <a:gd name="T7" fmla="*/ 57 h 57"/>
              </a:gdLst>
              <a:ahLst/>
              <a:cxnLst>
                <a:cxn ang="0">
                  <a:pos x="T0" y="T1"/>
                </a:cxn>
                <a:cxn ang="0">
                  <a:pos x="T2" y="T3"/>
                </a:cxn>
                <a:cxn ang="0">
                  <a:pos x="T4" y="T5"/>
                </a:cxn>
                <a:cxn ang="0">
                  <a:pos x="T6" y="T7"/>
                </a:cxn>
              </a:cxnLst>
              <a:rect l="0" t="0" r="r" b="b"/>
              <a:pathLst>
                <a:path w="57" h="57">
                  <a:moveTo>
                    <a:pt x="57" y="57"/>
                  </a:moveTo>
                  <a:lnTo>
                    <a:pt x="0" y="29"/>
                  </a:lnTo>
                  <a:lnTo>
                    <a:pt x="57" y="0"/>
                  </a:lnTo>
                  <a:lnTo>
                    <a:pt x="57"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Rectangle 97"/>
            <p:cNvSpPr>
              <a:spLocks noChangeArrowheads="1"/>
            </p:cNvSpPr>
            <p:nvPr/>
          </p:nvSpPr>
          <p:spPr bwMode="auto">
            <a:xfrm>
              <a:off x="1872" y="2942"/>
              <a:ext cx="23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1" name="Rectangle 98"/>
            <p:cNvSpPr>
              <a:spLocks noChangeArrowheads="1"/>
            </p:cNvSpPr>
            <p:nvPr/>
          </p:nvSpPr>
          <p:spPr bwMode="auto">
            <a:xfrm>
              <a:off x="1622" y="2397"/>
              <a:ext cx="77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INSURANCE AGREEMENT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2" name="Line 99"/>
            <p:cNvSpPr>
              <a:spLocks noChangeShapeType="1"/>
            </p:cNvSpPr>
            <p:nvPr/>
          </p:nvSpPr>
          <p:spPr bwMode="auto">
            <a:xfrm>
              <a:off x="1384" y="2532"/>
              <a:ext cx="1220"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3" name="Line 100"/>
            <p:cNvSpPr>
              <a:spLocks noChangeShapeType="1"/>
            </p:cNvSpPr>
            <p:nvPr/>
          </p:nvSpPr>
          <p:spPr bwMode="auto">
            <a:xfrm>
              <a:off x="3334" y="2703"/>
              <a:ext cx="1227"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101"/>
            <p:cNvSpPr>
              <a:spLocks/>
            </p:cNvSpPr>
            <p:nvPr/>
          </p:nvSpPr>
          <p:spPr bwMode="auto">
            <a:xfrm>
              <a:off x="4554" y="2675"/>
              <a:ext cx="57" cy="57"/>
            </a:xfrm>
            <a:custGeom>
              <a:avLst/>
              <a:gdLst>
                <a:gd name="T0" fmla="*/ 0 w 57"/>
                <a:gd name="T1" fmla="*/ 0 h 57"/>
                <a:gd name="T2" fmla="*/ 57 w 57"/>
                <a:gd name="T3" fmla="*/ 28 h 57"/>
                <a:gd name="T4" fmla="*/ 0 w 57"/>
                <a:gd name="T5" fmla="*/ 57 h 57"/>
                <a:gd name="T6" fmla="*/ 0 w 57"/>
                <a:gd name="T7" fmla="*/ 0 h 57"/>
              </a:gdLst>
              <a:ahLst/>
              <a:cxnLst>
                <a:cxn ang="0">
                  <a:pos x="T0" y="T1"/>
                </a:cxn>
                <a:cxn ang="0">
                  <a:pos x="T2" y="T3"/>
                </a:cxn>
                <a:cxn ang="0">
                  <a:pos x="T4" y="T5"/>
                </a:cxn>
                <a:cxn ang="0">
                  <a:pos x="T6" y="T7"/>
                </a:cxn>
              </a:cxnLst>
              <a:rect l="0" t="0" r="r" b="b"/>
              <a:pathLst>
                <a:path w="57" h="57">
                  <a:moveTo>
                    <a:pt x="0" y="0"/>
                  </a:moveTo>
                  <a:lnTo>
                    <a:pt x="57" y="28"/>
                  </a:lnTo>
                  <a:lnTo>
                    <a:pt x="0" y="5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Rectangle 102"/>
            <p:cNvSpPr>
              <a:spLocks noChangeArrowheads="1"/>
            </p:cNvSpPr>
            <p:nvPr/>
          </p:nvSpPr>
          <p:spPr bwMode="auto">
            <a:xfrm>
              <a:off x="3619" y="2592"/>
              <a:ext cx="851"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Fixed Premiums and Fees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6" name="Line 103"/>
            <p:cNvSpPr>
              <a:spLocks noChangeShapeType="1"/>
            </p:cNvSpPr>
            <p:nvPr/>
          </p:nvSpPr>
          <p:spPr bwMode="auto">
            <a:xfrm>
              <a:off x="1373" y="2703"/>
              <a:ext cx="1182"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104"/>
            <p:cNvSpPr>
              <a:spLocks/>
            </p:cNvSpPr>
            <p:nvPr/>
          </p:nvSpPr>
          <p:spPr bwMode="auto">
            <a:xfrm>
              <a:off x="2548" y="2675"/>
              <a:ext cx="56" cy="57"/>
            </a:xfrm>
            <a:custGeom>
              <a:avLst/>
              <a:gdLst>
                <a:gd name="T0" fmla="*/ 0 w 56"/>
                <a:gd name="T1" fmla="*/ 0 h 57"/>
                <a:gd name="T2" fmla="*/ 56 w 56"/>
                <a:gd name="T3" fmla="*/ 28 h 57"/>
                <a:gd name="T4" fmla="*/ 0 w 56"/>
                <a:gd name="T5" fmla="*/ 57 h 57"/>
                <a:gd name="T6" fmla="*/ 0 w 56"/>
                <a:gd name="T7" fmla="*/ 0 h 57"/>
              </a:gdLst>
              <a:ahLst/>
              <a:cxnLst>
                <a:cxn ang="0">
                  <a:pos x="T0" y="T1"/>
                </a:cxn>
                <a:cxn ang="0">
                  <a:pos x="T2" y="T3"/>
                </a:cxn>
                <a:cxn ang="0">
                  <a:pos x="T4" y="T5"/>
                </a:cxn>
                <a:cxn ang="0">
                  <a:pos x="T6" y="T7"/>
                </a:cxn>
              </a:cxnLst>
              <a:rect l="0" t="0" r="r" b="b"/>
              <a:pathLst>
                <a:path w="56" h="57">
                  <a:moveTo>
                    <a:pt x="0" y="0"/>
                  </a:moveTo>
                  <a:lnTo>
                    <a:pt x="56" y="28"/>
                  </a:lnTo>
                  <a:lnTo>
                    <a:pt x="0" y="5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Rectangle 105"/>
            <p:cNvSpPr>
              <a:spLocks noChangeArrowheads="1"/>
            </p:cNvSpPr>
            <p:nvPr/>
          </p:nvSpPr>
          <p:spPr bwMode="auto">
            <a:xfrm>
              <a:off x="1613" y="2592"/>
              <a:ext cx="850"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Fixed Premiums and Fees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9" name="Freeform 106"/>
            <p:cNvSpPr>
              <a:spLocks/>
            </p:cNvSpPr>
            <p:nvPr/>
          </p:nvSpPr>
          <p:spPr bwMode="auto">
            <a:xfrm>
              <a:off x="3016" y="2977"/>
              <a:ext cx="1960" cy="244"/>
            </a:xfrm>
            <a:custGeom>
              <a:avLst/>
              <a:gdLst>
                <a:gd name="T0" fmla="*/ 1960 w 1960"/>
                <a:gd name="T1" fmla="*/ 0 h 244"/>
                <a:gd name="T2" fmla="*/ 0 w 1960"/>
                <a:gd name="T3" fmla="*/ 17 h 244"/>
              </a:gdLst>
              <a:ahLst/>
              <a:cxnLst>
                <a:cxn ang="0">
                  <a:pos x="T0" y="T1"/>
                </a:cxn>
                <a:cxn ang="0">
                  <a:pos x="T2" y="T3"/>
                </a:cxn>
              </a:cxnLst>
              <a:rect l="0" t="0" r="r" b="b"/>
              <a:pathLst>
                <a:path w="1960" h="244">
                  <a:moveTo>
                    <a:pt x="1960" y="0"/>
                  </a:moveTo>
                  <a:cubicBezTo>
                    <a:pt x="1329" y="238"/>
                    <a:pt x="635" y="244"/>
                    <a:pt x="0" y="17"/>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107"/>
            <p:cNvSpPr>
              <a:spLocks/>
            </p:cNvSpPr>
            <p:nvPr/>
          </p:nvSpPr>
          <p:spPr bwMode="auto">
            <a:xfrm>
              <a:off x="2969" y="2970"/>
              <a:ext cx="63" cy="53"/>
            </a:xfrm>
            <a:custGeom>
              <a:avLst/>
              <a:gdLst>
                <a:gd name="T0" fmla="*/ 44 w 63"/>
                <a:gd name="T1" fmla="*/ 53 h 53"/>
                <a:gd name="T2" fmla="*/ 0 w 63"/>
                <a:gd name="T3" fmla="*/ 7 h 53"/>
                <a:gd name="T4" fmla="*/ 63 w 63"/>
                <a:gd name="T5" fmla="*/ 0 h 53"/>
                <a:gd name="T6" fmla="*/ 44 w 63"/>
                <a:gd name="T7" fmla="*/ 53 h 53"/>
              </a:gdLst>
              <a:ahLst/>
              <a:cxnLst>
                <a:cxn ang="0">
                  <a:pos x="T0" y="T1"/>
                </a:cxn>
                <a:cxn ang="0">
                  <a:pos x="T2" y="T3"/>
                </a:cxn>
                <a:cxn ang="0">
                  <a:pos x="T4" y="T5"/>
                </a:cxn>
                <a:cxn ang="0">
                  <a:pos x="T6" y="T7"/>
                </a:cxn>
              </a:cxnLst>
              <a:rect l="0" t="0" r="r" b="b"/>
              <a:pathLst>
                <a:path w="63" h="53">
                  <a:moveTo>
                    <a:pt x="44" y="53"/>
                  </a:moveTo>
                  <a:lnTo>
                    <a:pt x="0" y="7"/>
                  </a:lnTo>
                  <a:lnTo>
                    <a:pt x="63" y="0"/>
                  </a:lnTo>
                  <a:lnTo>
                    <a:pt x="44" y="53"/>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108"/>
            <p:cNvSpPr>
              <a:spLocks/>
            </p:cNvSpPr>
            <p:nvPr/>
          </p:nvSpPr>
          <p:spPr bwMode="auto">
            <a:xfrm>
              <a:off x="1054" y="2977"/>
              <a:ext cx="1915" cy="244"/>
            </a:xfrm>
            <a:custGeom>
              <a:avLst/>
              <a:gdLst>
                <a:gd name="T0" fmla="*/ 1915 w 1915"/>
                <a:gd name="T1" fmla="*/ 0 h 244"/>
                <a:gd name="T2" fmla="*/ 0 w 1915"/>
                <a:gd name="T3" fmla="*/ 18 h 244"/>
              </a:gdLst>
              <a:ahLst/>
              <a:cxnLst>
                <a:cxn ang="0">
                  <a:pos x="T0" y="T1"/>
                </a:cxn>
                <a:cxn ang="0">
                  <a:pos x="T2" y="T3"/>
                </a:cxn>
              </a:cxnLst>
              <a:rect l="0" t="0" r="r" b="b"/>
              <a:pathLst>
                <a:path w="1915" h="244">
                  <a:moveTo>
                    <a:pt x="1915" y="0"/>
                  </a:moveTo>
                  <a:cubicBezTo>
                    <a:pt x="1300" y="237"/>
                    <a:pt x="620" y="244"/>
                    <a:pt x="0" y="18"/>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109"/>
            <p:cNvSpPr>
              <a:spLocks/>
            </p:cNvSpPr>
            <p:nvPr/>
          </p:nvSpPr>
          <p:spPr bwMode="auto">
            <a:xfrm>
              <a:off x="1008" y="2971"/>
              <a:ext cx="63" cy="53"/>
            </a:xfrm>
            <a:custGeom>
              <a:avLst/>
              <a:gdLst>
                <a:gd name="T0" fmla="*/ 43 w 63"/>
                <a:gd name="T1" fmla="*/ 53 h 53"/>
                <a:gd name="T2" fmla="*/ 0 w 63"/>
                <a:gd name="T3" fmla="*/ 6 h 53"/>
                <a:gd name="T4" fmla="*/ 63 w 63"/>
                <a:gd name="T5" fmla="*/ 0 h 53"/>
                <a:gd name="T6" fmla="*/ 43 w 63"/>
                <a:gd name="T7" fmla="*/ 53 h 53"/>
              </a:gdLst>
              <a:ahLst/>
              <a:cxnLst>
                <a:cxn ang="0">
                  <a:pos x="T0" y="T1"/>
                </a:cxn>
                <a:cxn ang="0">
                  <a:pos x="T2" y="T3"/>
                </a:cxn>
                <a:cxn ang="0">
                  <a:pos x="T4" y="T5"/>
                </a:cxn>
                <a:cxn ang="0">
                  <a:pos x="T6" y="T7"/>
                </a:cxn>
              </a:cxnLst>
              <a:rect l="0" t="0" r="r" b="b"/>
              <a:pathLst>
                <a:path w="63" h="53">
                  <a:moveTo>
                    <a:pt x="43" y="53"/>
                  </a:moveTo>
                  <a:lnTo>
                    <a:pt x="0" y="6"/>
                  </a:lnTo>
                  <a:lnTo>
                    <a:pt x="63" y="0"/>
                  </a:lnTo>
                  <a:lnTo>
                    <a:pt x="43" y="53"/>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110"/>
            <p:cNvSpPr>
              <a:spLocks/>
            </p:cNvSpPr>
            <p:nvPr/>
          </p:nvSpPr>
          <p:spPr bwMode="auto">
            <a:xfrm>
              <a:off x="1008" y="2186"/>
              <a:ext cx="1915" cy="243"/>
            </a:xfrm>
            <a:custGeom>
              <a:avLst/>
              <a:gdLst>
                <a:gd name="T0" fmla="*/ 0 w 1915"/>
                <a:gd name="T1" fmla="*/ 243 h 243"/>
                <a:gd name="T2" fmla="*/ 1915 w 1915"/>
                <a:gd name="T3" fmla="*/ 226 h 243"/>
              </a:gdLst>
              <a:ahLst/>
              <a:cxnLst>
                <a:cxn ang="0">
                  <a:pos x="T0" y="T1"/>
                </a:cxn>
                <a:cxn ang="0">
                  <a:pos x="T2" y="T3"/>
                </a:cxn>
              </a:cxnLst>
              <a:rect l="0" t="0" r="r" b="b"/>
              <a:pathLst>
                <a:path w="1915" h="243">
                  <a:moveTo>
                    <a:pt x="0" y="243"/>
                  </a:moveTo>
                  <a:cubicBezTo>
                    <a:pt x="615" y="6"/>
                    <a:pt x="1295" y="0"/>
                    <a:pt x="1915" y="226"/>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111"/>
            <p:cNvSpPr>
              <a:spLocks/>
            </p:cNvSpPr>
            <p:nvPr/>
          </p:nvSpPr>
          <p:spPr bwMode="auto">
            <a:xfrm>
              <a:off x="2906" y="2383"/>
              <a:ext cx="63" cy="53"/>
            </a:xfrm>
            <a:custGeom>
              <a:avLst/>
              <a:gdLst>
                <a:gd name="T0" fmla="*/ 20 w 63"/>
                <a:gd name="T1" fmla="*/ 0 h 53"/>
                <a:gd name="T2" fmla="*/ 63 w 63"/>
                <a:gd name="T3" fmla="*/ 46 h 53"/>
                <a:gd name="T4" fmla="*/ 0 w 63"/>
                <a:gd name="T5" fmla="*/ 53 h 53"/>
                <a:gd name="T6" fmla="*/ 20 w 63"/>
                <a:gd name="T7" fmla="*/ 0 h 53"/>
              </a:gdLst>
              <a:ahLst/>
              <a:cxnLst>
                <a:cxn ang="0">
                  <a:pos x="T0" y="T1"/>
                </a:cxn>
                <a:cxn ang="0">
                  <a:pos x="T2" y="T3"/>
                </a:cxn>
                <a:cxn ang="0">
                  <a:pos x="T4" y="T5"/>
                </a:cxn>
                <a:cxn ang="0">
                  <a:pos x="T6" y="T7"/>
                </a:cxn>
              </a:cxnLst>
              <a:rect l="0" t="0" r="r" b="b"/>
              <a:pathLst>
                <a:path w="63" h="53">
                  <a:moveTo>
                    <a:pt x="20" y="0"/>
                  </a:moveTo>
                  <a:lnTo>
                    <a:pt x="63" y="46"/>
                  </a:lnTo>
                  <a:lnTo>
                    <a:pt x="0" y="53"/>
                  </a:lnTo>
                  <a:lnTo>
                    <a:pt x="20"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112"/>
            <p:cNvSpPr>
              <a:spLocks/>
            </p:cNvSpPr>
            <p:nvPr/>
          </p:nvSpPr>
          <p:spPr bwMode="auto">
            <a:xfrm>
              <a:off x="2969" y="2186"/>
              <a:ext cx="1960" cy="243"/>
            </a:xfrm>
            <a:custGeom>
              <a:avLst/>
              <a:gdLst>
                <a:gd name="T0" fmla="*/ 0 w 1960"/>
                <a:gd name="T1" fmla="*/ 243 h 243"/>
                <a:gd name="T2" fmla="*/ 1960 w 1960"/>
                <a:gd name="T3" fmla="*/ 226 h 243"/>
              </a:gdLst>
              <a:ahLst/>
              <a:cxnLst>
                <a:cxn ang="0">
                  <a:pos x="T0" y="T1"/>
                </a:cxn>
                <a:cxn ang="0">
                  <a:pos x="T2" y="T3"/>
                </a:cxn>
              </a:cxnLst>
              <a:rect l="0" t="0" r="r" b="b"/>
              <a:pathLst>
                <a:path w="1960" h="243">
                  <a:moveTo>
                    <a:pt x="0" y="243"/>
                  </a:moveTo>
                  <a:cubicBezTo>
                    <a:pt x="631" y="6"/>
                    <a:pt x="1325" y="0"/>
                    <a:pt x="1960" y="226"/>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113"/>
            <p:cNvSpPr>
              <a:spLocks/>
            </p:cNvSpPr>
            <p:nvPr/>
          </p:nvSpPr>
          <p:spPr bwMode="auto">
            <a:xfrm>
              <a:off x="4913" y="2383"/>
              <a:ext cx="63" cy="54"/>
            </a:xfrm>
            <a:custGeom>
              <a:avLst/>
              <a:gdLst>
                <a:gd name="T0" fmla="*/ 19 w 63"/>
                <a:gd name="T1" fmla="*/ 0 h 54"/>
                <a:gd name="T2" fmla="*/ 63 w 63"/>
                <a:gd name="T3" fmla="*/ 46 h 54"/>
                <a:gd name="T4" fmla="*/ 0 w 63"/>
                <a:gd name="T5" fmla="*/ 54 h 54"/>
                <a:gd name="T6" fmla="*/ 19 w 63"/>
                <a:gd name="T7" fmla="*/ 0 h 54"/>
              </a:gdLst>
              <a:ahLst/>
              <a:cxnLst>
                <a:cxn ang="0">
                  <a:pos x="T0" y="T1"/>
                </a:cxn>
                <a:cxn ang="0">
                  <a:pos x="T2" y="T3"/>
                </a:cxn>
                <a:cxn ang="0">
                  <a:pos x="T4" y="T5"/>
                </a:cxn>
                <a:cxn ang="0">
                  <a:pos x="T6" y="T7"/>
                </a:cxn>
              </a:cxnLst>
              <a:rect l="0" t="0" r="r" b="b"/>
              <a:pathLst>
                <a:path w="63" h="54">
                  <a:moveTo>
                    <a:pt x="19" y="0"/>
                  </a:moveTo>
                  <a:lnTo>
                    <a:pt x="63" y="46"/>
                  </a:lnTo>
                  <a:lnTo>
                    <a:pt x="0" y="54"/>
                  </a:lnTo>
                  <a:lnTo>
                    <a:pt x="19"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114"/>
            <p:cNvSpPr>
              <a:spLocks noEditPoints="1"/>
            </p:cNvSpPr>
            <p:nvPr/>
          </p:nvSpPr>
          <p:spPr bwMode="auto">
            <a:xfrm>
              <a:off x="1004" y="1958"/>
              <a:ext cx="3976" cy="461"/>
            </a:xfrm>
            <a:custGeom>
              <a:avLst/>
              <a:gdLst>
                <a:gd name="T0" fmla="*/ 11 w 10544"/>
                <a:gd name="T1" fmla="*/ 1220 h 1220"/>
                <a:gd name="T2" fmla="*/ 22 w 10544"/>
                <a:gd name="T3" fmla="*/ 954 h 1220"/>
                <a:gd name="T4" fmla="*/ 22 w 10544"/>
                <a:gd name="T5" fmla="*/ 548 h 1220"/>
                <a:gd name="T6" fmla="*/ 11 w 10544"/>
                <a:gd name="T7" fmla="*/ 282 h 1220"/>
                <a:gd name="T8" fmla="*/ 0 w 10544"/>
                <a:gd name="T9" fmla="*/ 36 h 1220"/>
                <a:gd name="T10" fmla="*/ 92 w 10544"/>
                <a:gd name="T11" fmla="*/ 0 h 1220"/>
                <a:gd name="T12" fmla="*/ 92 w 10544"/>
                <a:gd name="T13" fmla="*/ 0 h 1220"/>
                <a:gd name="T14" fmla="*/ 337 w 10544"/>
                <a:gd name="T15" fmla="*/ 11 h 1220"/>
                <a:gd name="T16" fmla="*/ 604 w 10544"/>
                <a:gd name="T17" fmla="*/ 21 h 1220"/>
                <a:gd name="T18" fmla="*/ 1009 w 10544"/>
                <a:gd name="T19" fmla="*/ 21 h 1220"/>
                <a:gd name="T20" fmla="*/ 1276 w 10544"/>
                <a:gd name="T21" fmla="*/ 11 h 1220"/>
                <a:gd name="T22" fmla="*/ 1521 w 10544"/>
                <a:gd name="T23" fmla="*/ 0 h 1220"/>
                <a:gd name="T24" fmla="*/ 1628 w 10544"/>
                <a:gd name="T25" fmla="*/ 0 h 1220"/>
                <a:gd name="T26" fmla="*/ 1628 w 10544"/>
                <a:gd name="T27" fmla="*/ 0 h 1220"/>
                <a:gd name="T28" fmla="*/ 1873 w 10544"/>
                <a:gd name="T29" fmla="*/ 11 h 1220"/>
                <a:gd name="T30" fmla="*/ 2140 w 10544"/>
                <a:gd name="T31" fmla="*/ 21 h 1220"/>
                <a:gd name="T32" fmla="*/ 2545 w 10544"/>
                <a:gd name="T33" fmla="*/ 21 h 1220"/>
                <a:gd name="T34" fmla="*/ 2812 w 10544"/>
                <a:gd name="T35" fmla="*/ 11 h 1220"/>
                <a:gd name="T36" fmla="*/ 3057 w 10544"/>
                <a:gd name="T37" fmla="*/ 0 h 1220"/>
                <a:gd name="T38" fmla="*/ 3164 w 10544"/>
                <a:gd name="T39" fmla="*/ 0 h 1220"/>
                <a:gd name="T40" fmla="*/ 3164 w 10544"/>
                <a:gd name="T41" fmla="*/ 0 h 1220"/>
                <a:gd name="T42" fmla="*/ 3409 w 10544"/>
                <a:gd name="T43" fmla="*/ 11 h 1220"/>
                <a:gd name="T44" fmla="*/ 3676 w 10544"/>
                <a:gd name="T45" fmla="*/ 21 h 1220"/>
                <a:gd name="T46" fmla="*/ 4081 w 10544"/>
                <a:gd name="T47" fmla="*/ 21 h 1220"/>
                <a:gd name="T48" fmla="*/ 4348 w 10544"/>
                <a:gd name="T49" fmla="*/ 11 h 1220"/>
                <a:gd name="T50" fmla="*/ 4593 w 10544"/>
                <a:gd name="T51" fmla="*/ 0 h 1220"/>
                <a:gd name="T52" fmla="*/ 4700 w 10544"/>
                <a:gd name="T53" fmla="*/ 0 h 1220"/>
                <a:gd name="T54" fmla="*/ 4700 w 10544"/>
                <a:gd name="T55" fmla="*/ 0 h 1220"/>
                <a:gd name="T56" fmla="*/ 4945 w 10544"/>
                <a:gd name="T57" fmla="*/ 11 h 1220"/>
                <a:gd name="T58" fmla="*/ 5212 w 10544"/>
                <a:gd name="T59" fmla="*/ 21 h 1220"/>
                <a:gd name="T60" fmla="*/ 5617 w 10544"/>
                <a:gd name="T61" fmla="*/ 21 h 1220"/>
                <a:gd name="T62" fmla="*/ 5884 w 10544"/>
                <a:gd name="T63" fmla="*/ 11 h 1220"/>
                <a:gd name="T64" fmla="*/ 6129 w 10544"/>
                <a:gd name="T65" fmla="*/ 0 h 1220"/>
                <a:gd name="T66" fmla="*/ 6236 w 10544"/>
                <a:gd name="T67" fmla="*/ 0 h 1220"/>
                <a:gd name="T68" fmla="*/ 6236 w 10544"/>
                <a:gd name="T69" fmla="*/ 0 h 1220"/>
                <a:gd name="T70" fmla="*/ 6481 w 10544"/>
                <a:gd name="T71" fmla="*/ 11 h 1220"/>
                <a:gd name="T72" fmla="*/ 6748 w 10544"/>
                <a:gd name="T73" fmla="*/ 21 h 1220"/>
                <a:gd name="T74" fmla="*/ 7153 w 10544"/>
                <a:gd name="T75" fmla="*/ 21 h 1220"/>
                <a:gd name="T76" fmla="*/ 7420 w 10544"/>
                <a:gd name="T77" fmla="*/ 11 h 1220"/>
                <a:gd name="T78" fmla="*/ 7665 w 10544"/>
                <a:gd name="T79" fmla="*/ 0 h 1220"/>
                <a:gd name="T80" fmla="*/ 7772 w 10544"/>
                <a:gd name="T81" fmla="*/ 0 h 1220"/>
                <a:gd name="T82" fmla="*/ 7772 w 10544"/>
                <a:gd name="T83" fmla="*/ 0 h 1220"/>
                <a:gd name="T84" fmla="*/ 8017 w 10544"/>
                <a:gd name="T85" fmla="*/ 11 h 1220"/>
                <a:gd name="T86" fmla="*/ 8284 w 10544"/>
                <a:gd name="T87" fmla="*/ 21 h 1220"/>
                <a:gd name="T88" fmla="*/ 8689 w 10544"/>
                <a:gd name="T89" fmla="*/ 21 h 1220"/>
                <a:gd name="T90" fmla="*/ 8956 w 10544"/>
                <a:gd name="T91" fmla="*/ 11 h 1220"/>
                <a:gd name="T92" fmla="*/ 9201 w 10544"/>
                <a:gd name="T93" fmla="*/ 0 h 1220"/>
                <a:gd name="T94" fmla="*/ 9308 w 10544"/>
                <a:gd name="T95" fmla="*/ 0 h 1220"/>
                <a:gd name="T96" fmla="*/ 9308 w 10544"/>
                <a:gd name="T97" fmla="*/ 0 h 1220"/>
                <a:gd name="T98" fmla="*/ 9553 w 10544"/>
                <a:gd name="T99" fmla="*/ 11 h 1220"/>
                <a:gd name="T100" fmla="*/ 9820 w 10544"/>
                <a:gd name="T101" fmla="*/ 21 h 1220"/>
                <a:gd name="T102" fmla="*/ 10225 w 10544"/>
                <a:gd name="T103" fmla="*/ 21 h 1220"/>
                <a:gd name="T104" fmla="*/ 10492 w 10544"/>
                <a:gd name="T105" fmla="*/ 11 h 1220"/>
                <a:gd name="T106" fmla="*/ 10544 w 10544"/>
                <a:gd name="T107" fmla="*/ 215 h 1220"/>
                <a:gd name="T108" fmla="*/ 10544 w 10544"/>
                <a:gd name="T109" fmla="*/ 322 h 1220"/>
                <a:gd name="T110" fmla="*/ 10544 w 10544"/>
                <a:gd name="T111" fmla="*/ 322 h 1220"/>
                <a:gd name="T112" fmla="*/ 10533 w 10544"/>
                <a:gd name="T113" fmla="*/ 567 h 1220"/>
                <a:gd name="T114" fmla="*/ 10523 w 10544"/>
                <a:gd name="T115" fmla="*/ 834 h 1220"/>
                <a:gd name="T116" fmla="*/ 10523 w 10544"/>
                <a:gd name="T117" fmla="*/ 1210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544" h="1220">
                  <a:moveTo>
                    <a:pt x="0" y="1210"/>
                  </a:moveTo>
                  <a:lnTo>
                    <a:pt x="0" y="1060"/>
                  </a:lnTo>
                  <a:cubicBezTo>
                    <a:pt x="0" y="1055"/>
                    <a:pt x="5" y="1050"/>
                    <a:pt x="11" y="1050"/>
                  </a:cubicBezTo>
                  <a:cubicBezTo>
                    <a:pt x="17" y="1050"/>
                    <a:pt x="22" y="1055"/>
                    <a:pt x="22" y="1060"/>
                  </a:cubicBezTo>
                  <a:lnTo>
                    <a:pt x="22" y="1210"/>
                  </a:lnTo>
                  <a:cubicBezTo>
                    <a:pt x="22" y="1216"/>
                    <a:pt x="17" y="1220"/>
                    <a:pt x="11" y="1220"/>
                  </a:cubicBezTo>
                  <a:cubicBezTo>
                    <a:pt x="5" y="1220"/>
                    <a:pt x="0" y="1216"/>
                    <a:pt x="0" y="1210"/>
                  </a:cubicBezTo>
                  <a:close/>
                  <a:moveTo>
                    <a:pt x="0" y="954"/>
                  </a:moveTo>
                  <a:lnTo>
                    <a:pt x="0" y="804"/>
                  </a:lnTo>
                  <a:cubicBezTo>
                    <a:pt x="0" y="799"/>
                    <a:pt x="5" y="794"/>
                    <a:pt x="11" y="794"/>
                  </a:cubicBezTo>
                  <a:cubicBezTo>
                    <a:pt x="17" y="794"/>
                    <a:pt x="22" y="799"/>
                    <a:pt x="22" y="804"/>
                  </a:cubicBezTo>
                  <a:lnTo>
                    <a:pt x="22" y="954"/>
                  </a:lnTo>
                  <a:cubicBezTo>
                    <a:pt x="22" y="960"/>
                    <a:pt x="17" y="964"/>
                    <a:pt x="11" y="964"/>
                  </a:cubicBezTo>
                  <a:cubicBezTo>
                    <a:pt x="5" y="964"/>
                    <a:pt x="0" y="960"/>
                    <a:pt x="0" y="954"/>
                  </a:cubicBezTo>
                  <a:close/>
                  <a:moveTo>
                    <a:pt x="0" y="698"/>
                  </a:moveTo>
                  <a:lnTo>
                    <a:pt x="0" y="548"/>
                  </a:lnTo>
                  <a:cubicBezTo>
                    <a:pt x="0" y="543"/>
                    <a:pt x="5" y="538"/>
                    <a:pt x="11" y="538"/>
                  </a:cubicBezTo>
                  <a:cubicBezTo>
                    <a:pt x="17" y="538"/>
                    <a:pt x="22" y="543"/>
                    <a:pt x="22" y="548"/>
                  </a:cubicBezTo>
                  <a:lnTo>
                    <a:pt x="22" y="698"/>
                  </a:lnTo>
                  <a:cubicBezTo>
                    <a:pt x="22" y="704"/>
                    <a:pt x="17" y="708"/>
                    <a:pt x="11" y="708"/>
                  </a:cubicBezTo>
                  <a:cubicBezTo>
                    <a:pt x="5" y="708"/>
                    <a:pt x="0" y="704"/>
                    <a:pt x="0" y="698"/>
                  </a:cubicBezTo>
                  <a:close/>
                  <a:moveTo>
                    <a:pt x="0" y="442"/>
                  </a:moveTo>
                  <a:lnTo>
                    <a:pt x="0" y="292"/>
                  </a:lnTo>
                  <a:cubicBezTo>
                    <a:pt x="0" y="287"/>
                    <a:pt x="5" y="282"/>
                    <a:pt x="11" y="282"/>
                  </a:cubicBezTo>
                  <a:cubicBezTo>
                    <a:pt x="17" y="282"/>
                    <a:pt x="22" y="287"/>
                    <a:pt x="22" y="292"/>
                  </a:cubicBezTo>
                  <a:lnTo>
                    <a:pt x="22" y="442"/>
                  </a:lnTo>
                  <a:cubicBezTo>
                    <a:pt x="22" y="448"/>
                    <a:pt x="17" y="452"/>
                    <a:pt x="11" y="452"/>
                  </a:cubicBezTo>
                  <a:cubicBezTo>
                    <a:pt x="5" y="452"/>
                    <a:pt x="0" y="448"/>
                    <a:pt x="0" y="442"/>
                  </a:cubicBezTo>
                  <a:close/>
                  <a:moveTo>
                    <a:pt x="0" y="186"/>
                  </a:moveTo>
                  <a:lnTo>
                    <a:pt x="0" y="36"/>
                  </a:lnTo>
                  <a:cubicBezTo>
                    <a:pt x="0" y="31"/>
                    <a:pt x="5" y="26"/>
                    <a:pt x="11" y="26"/>
                  </a:cubicBezTo>
                  <a:cubicBezTo>
                    <a:pt x="17" y="26"/>
                    <a:pt x="22" y="31"/>
                    <a:pt x="22" y="36"/>
                  </a:cubicBezTo>
                  <a:lnTo>
                    <a:pt x="22" y="186"/>
                  </a:lnTo>
                  <a:cubicBezTo>
                    <a:pt x="22" y="192"/>
                    <a:pt x="17" y="196"/>
                    <a:pt x="11" y="196"/>
                  </a:cubicBezTo>
                  <a:cubicBezTo>
                    <a:pt x="5" y="196"/>
                    <a:pt x="0" y="192"/>
                    <a:pt x="0" y="186"/>
                  </a:cubicBezTo>
                  <a:close/>
                  <a:moveTo>
                    <a:pt x="92" y="0"/>
                  </a:moveTo>
                  <a:lnTo>
                    <a:pt x="241" y="0"/>
                  </a:lnTo>
                  <a:cubicBezTo>
                    <a:pt x="247" y="0"/>
                    <a:pt x="252" y="5"/>
                    <a:pt x="252" y="11"/>
                  </a:cubicBezTo>
                  <a:cubicBezTo>
                    <a:pt x="252" y="17"/>
                    <a:pt x="247" y="21"/>
                    <a:pt x="241" y="21"/>
                  </a:cubicBezTo>
                  <a:lnTo>
                    <a:pt x="92" y="21"/>
                  </a:lnTo>
                  <a:cubicBezTo>
                    <a:pt x="86" y="21"/>
                    <a:pt x="81" y="17"/>
                    <a:pt x="81" y="11"/>
                  </a:cubicBezTo>
                  <a:cubicBezTo>
                    <a:pt x="81" y="5"/>
                    <a:pt x="86" y="0"/>
                    <a:pt x="92" y="0"/>
                  </a:cubicBezTo>
                  <a:close/>
                  <a:moveTo>
                    <a:pt x="348" y="0"/>
                  </a:moveTo>
                  <a:lnTo>
                    <a:pt x="497" y="0"/>
                  </a:lnTo>
                  <a:cubicBezTo>
                    <a:pt x="503" y="0"/>
                    <a:pt x="508" y="5"/>
                    <a:pt x="508" y="11"/>
                  </a:cubicBezTo>
                  <a:cubicBezTo>
                    <a:pt x="508" y="17"/>
                    <a:pt x="503" y="21"/>
                    <a:pt x="497" y="21"/>
                  </a:cubicBezTo>
                  <a:lnTo>
                    <a:pt x="348" y="21"/>
                  </a:lnTo>
                  <a:cubicBezTo>
                    <a:pt x="342" y="21"/>
                    <a:pt x="337" y="17"/>
                    <a:pt x="337" y="11"/>
                  </a:cubicBezTo>
                  <a:cubicBezTo>
                    <a:pt x="337" y="5"/>
                    <a:pt x="342" y="0"/>
                    <a:pt x="348" y="0"/>
                  </a:cubicBezTo>
                  <a:close/>
                  <a:moveTo>
                    <a:pt x="604" y="0"/>
                  </a:moveTo>
                  <a:lnTo>
                    <a:pt x="753" y="0"/>
                  </a:lnTo>
                  <a:cubicBezTo>
                    <a:pt x="759" y="0"/>
                    <a:pt x="764" y="5"/>
                    <a:pt x="764" y="11"/>
                  </a:cubicBezTo>
                  <a:cubicBezTo>
                    <a:pt x="764" y="17"/>
                    <a:pt x="759" y="21"/>
                    <a:pt x="753" y="21"/>
                  </a:cubicBezTo>
                  <a:lnTo>
                    <a:pt x="604" y="21"/>
                  </a:lnTo>
                  <a:cubicBezTo>
                    <a:pt x="598" y="21"/>
                    <a:pt x="593" y="17"/>
                    <a:pt x="593" y="11"/>
                  </a:cubicBezTo>
                  <a:cubicBezTo>
                    <a:pt x="593" y="5"/>
                    <a:pt x="598" y="0"/>
                    <a:pt x="604" y="0"/>
                  </a:cubicBezTo>
                  <a:close/>
                  <a:moveTo>
                    <a:pt x="860" y="0"/>
                  </a:moveTo>
                  <a:lnTo>
                    <a:pt x="1009" y="0"/>
                  </a:lnTo>
                  <a:cubicBezTo>
                    <a:pt x="1015" y="0"/>
                    <a:pt x="1020" y="5"/>
                    <a:pt x="1020" y="11"/>
                  </a:cubicBezTo>
                  <a:cubicBezTo>
                    <a:pt x="1020" y="17"/>
                    <a:pt x="1015" y="21"/>
                    <a:pt x="1009" y="21"/>
                  </a:cubicBezTo>
                  <a:lnTo>
                    <a:pt x="860" y="21"/>
                  </a:lnTo>
                  <a:cubicBezTo>
                    <a:pt x="854" y="21"/>
                    <a:pt x="849" y="17"/>
                    <a:pt x="849" y="11"/>
                  </a:cubicBezTo>
                  <a:cubicBezTo>
                    <a:pt x="849" y="5"/>
                    <a:pt x="854" y="0"/>
                    <a:pt x="860" y="0"/>
                  </a:cubicBezTo>
                  <a:close/>
                  <a:moveTo>
                    <a:pt x="1116" y="0"/>
                  </a:moveTo>
                  <a:lnTo>
                    <a:pt x="1265" y="0"/>
                  </a:lnTo>
                  <a:cubicBezTo>
                    <a:pt x="1271" y="0"/>
                    <a:pt x="1276" y="5"/>
                    <a:pt x="1276" y="11"/>
                  </a:cubicBezTo>
                  <a:cubicBezTo>
                    <a:pt x="1276" y="17"/>
                    <a:pt x="1271" y="21"/>
                    <a:pt x="1265" y="21"/>
                  </a:cubicBezTo>
                  <a:lnTo>
                    <a:pt x="1116" y="21"/>
                  </a:lnTo>
                  <a:cubicBezTo>
                    <a:pt x="1110" y="21"/>
                    <a:pt x="1105" y="17"/>
                    <a:pt x="1105" y="11"/>
                  </a:cubicBezTo>
                  <a:cubicBezTo>
                    <a:pt x="1105" y="5"/>
                    <a:pt x="1110" y="0"/>
                    <a:pt x="1116" y="0"/>
                  </a:cubicBezTo>
                  <a:close/>
                  <a:moveTo>
                    <a:pt x="1372" y="0"/>
                  </a:moveTo>
                  <a:lnTo>
                    <a:pt x="1521" y="0"/>
                  </a:lnTo>
                  <a:cubicBezTo>
                    <a:pt x="1527" y="0"/>
                    <a:pt x="1532" y="5"/>
                    <a:pt x="1532" y="11"/>
                  </a:cubicBezTo>
                  <a:cubicBezTo>
                    <a:pt x="1532" y="17"/>
                    <a:pt x="1527" y="21"/>
                    <a:pt x="1521" y="21"/>
                  </a:cubicBezTo>
                  <a:lnTo>
                    <a:pt x="1372" y="21"/>
                  </a:lnTo>
                  <a:cubicBezTo>
                    <a:pt x="1366" y="21"/>
                    <a:pt x="1361" y="17"/>
                    <a:pt x="1361" y="11"/>
                  </a:cubicBezTo>
                  <a:cubicBezTo>
                    <a:pt x="1361" y="5"/>
                    <a:pt x="1366" y="0"/>
                    <a:pt x="1372" y="0"/>
                  </a:cubicBezTo>
                  <a:close/>
                  <a:moveTo>
                    <a:pt x="1628" y="0"/>
                  </a:moveTo>
                  <a:lnTo>
                    <a:pt x="1777" y="0"/>
                  </a:lnTo>
                  <a:cubicBezTo>
                    <a:pt x="1783" y="0"/>
                    <a:pt x="1788" y="5"/>
                    <a:pt x="1788" y="11"/>
                  </a:cubicBezTo>
                  <a:cubicBezTo>
                    <a:pt x="1788" y="17"/>
                    <a:pt x="1783" y="21"/>
                    <a:pt x="1777" y="21"/>
                  </a:cubicBezTo>
                  <a:lnTo>
                    <a:pt x="1628" y="21"/>
                  </a:lnTo>
                  <a:cubicBezTo>
                    <a:pt x="1622" y="21"/>
                    <a:pt x="1617" y="17"/>
                    <a:pt x="1617" y="11"/>
                  </a:cubicBezTo>
                  <a:cubicBezTo>
                    <a:pt x="1617" y="5"/>
                    <a:pt x="1622" y="0"/>
                    <a:pt x="1628" y="0"/>
                  </a:cubicBezTo>
                  <a:close/>
                  <a:moveTo>
                    <a:pt x="1884" y="0"/>
                  </a:moveTo>
                  <a:lnTo>
                    <a:pt x="2033" y="0"/>
                  </a:lnTo>
                  <a:cubicBezTo>
                    <a:pt x="2039" y="0"/>
                    <a:pt x="2044" y="5"/>
                    <a:pt x="2044" y="11"/>
                  </a:cubicBezTo>
                  <a:cubicBezTo>
                    <a:pt x="2044" y="17"/>
                    <a:pt x="2039" y="21"/>
                    <a:pt x="2033" y="21"/>
                  </a:cubicBezTo>
                  <a:lnTo>
                    <a:pt x="1884" y="21"/>
                  </a:lnTo>
                  <a:cubicBezTo>
                    <a:pt x="1878" y="21"/>
                    <a:pt x="1873" y="17"/>
                    <a:pt x="1873" y="11"/>
                  </a:cubicBezTo>
                  <a:cubicBezTo>
                    <a:pt x="1873" y="5"/>
                    <a:pt x="1878" y="0"/>
                    <a:pt x="1884" y="0"/>
                  </a:cubicBezTo>
                  <a:close/>
                  <a:moveTo>
                    <a:pt x="2140" y="0"/>
                  </a:moveTo>
                  <a:lnTo>
                    <a:pt x="2289" y="0"/>
                  </a:lnTo>
                  <a:cubicBezTo>
                    <a:pt x="2295" y="0"/>
                    <a:pt x="2300" y="5"/>
                    <a:pt x="2300" y="11"/>
                  </a:cubicBezTo>
                  <a:cubicBezTo>
                    <a:pt x="2300" y="17"/>
                    <a:pt x="2295" y="21"/>
                    <a:pt x="2289" y="21"/>
                  </a:cubicBezTo>
                  <a:lnTo>
                    <a:pt x="2140" y="21"/>
                  </a:lnTo>
                  <a:cubicBezTo>
                    <a:pt x="2134" y="21"/>
                    <a:pt x="2129" y="17"/>
                    <a:pt x="2129" y="11"/>
                  </a:cubicBezTo>
                  <a:cubicBezTo>
                    <a:pt x="2129" y="5"/>
                    <a:pt x="2134" y="0"/>
                    <a:pt x="2140" y="0"/>
                  </a:cubicBezTo>
                  <a:close/>
                  <a:moveTo>
                    <a:pt x="2396" y="0"/>
                  </a:moveTo>
                  <a:lnTo>
                    <a:pt x="2545" y="0"/>
                  </a:lnTo>
                  <a:cubicBezTo>
                    <a:pt x="2551" y="0"/>
                    <a:pt x="2556" y="5"/>
                    <a:pt x="2556" y="11"/>
                  </a:cubicBezTo>
                  <a:cubicBezTo>
                    <a:pt x="2556" y="17"/>
                    <a:pt x="2551" y="21"/>
                    <a:pt x="2545" y="21"/>
                  </a:cubicBezTo>
                  <a:lnTo>
                    <a:pt x="2396" y="21"/>
                  </a:lnTo>
                  <a:cubicBezTo>
                    <a:pt x="2390" y="21"/>
                    <a:pt x="2385" y="17"/>
                    <a:pt x="2385" y="11"/>
                  </a:cubicBezTo>
                  <a:cubicBezTo>
                    <a:pt x="2385" y="5"/>
                    <a:pt x="2390" y="0"/>
                    <a:pt x="2396" y="0"/>
                  </a:cubicBezTo>
                  <a:close/>
                  <a:moveTo>
                    <a:pt x="2652" y="0"/>
                  </a:moveTo>
                  <a:lnTo>
                    <a:pt x="2801" y="0"/>
                  </a:lnTo>
                  <a:cubicBezTo>
                    <a:pt x="2807" y="0"/>
                    <a:pt x="2812" y="5"/>
                    <a:pt x="2812" y="11"/>
                  </a:cubicBezTo>
                  <a:cubicBezTo>
                    <a:pt x="2812" y="17"/>
                    <a:pt x="2807" y="21"/>
                    <a:pt x="2801" y="21"/>
                  </a:cubicBezTo>
                  <a:lnTo>
                    <a:pt x="2652" y="21"/>
                  </a:lnTo>
                  <a:cubicBezTo>
                    <a:pt x="2646" y="21"/>
                    <a:pt x="2641" y="17"/>
                    <a:pt x="2641" y="11"/>
                  </a:cubicBezTo>
                  <a:cubicBezTo>
                    <a:pt x="2641" y="5"/>
                    <a:pt x="2646" y="0"/>
                    <a:pt x="2652" y="0"/>
                  </a:cubicBezTo>
                  <a:close/>
                  <a:moveTo>
                    <a:pt x="2908" y="0"/>
                  </a:moveTo>
                  <a:lnTo>
                    <a:pt x="3057" y="0"/>
                  </a:lnTo>
                  <a:cubicBezTo>
                    <a:pt x="3063" y="0"/>
                    <a:pt x="3068" y="5"/>
                    <a:pt x="3068" y="11"/>
                  </a:cubicBezTo>
                  <a:cubicBezTo>
                    <a:pt x="3068" y="17"/>
                    <a:pt x="3063" y="21"/>
                    <a:pt x="3057" y="21"/>
                  </a:cubicBezTo>
                  <a:lnTo>
                    <a:pt x="2908" y="21"/>
                  </a:lnTo>
                  <a:cubicBezTo>
                    <a:pt x="2902" y="21"/>
                    <a:pt x="2897" y="17"/>
                    <a:pt x="2897" y="11"/>
                  </a:cubicBezTo>
                  <a:cubicBezTo>
                    <a:pt x="2897" y="5"/>
                    <a:pt x="2902" y="0"/>
                    <a:pt x="2908" y="0"/>
                  </a:cubicBezTo>
                  <a:close/>
                  <a:moveTo>
                    <a:pt x="3164" y="0"/>
                  </a:moveTo>
                  <a:lnTo>
                    <a:pt x="3313" y="0"/>
                  </a:lnTo>
                  <a:cubicBezTo>
                    <a:pt x="3319" y="0"/>
                    <a:pt x="3324" y="5"/>
                    <a:pt x="3324" y="11"/>
                  </a:cubicBezTo>
                  <a:cubicBezTo>
                    <a:pt x="3324" y="17"/>
                    <a:pt x="3319" y="21"/>
                    <a:pt x="3313" y="21"/>
                  </a:cubicBezTo>
                  <a:lnTo>
                    <a:pt x="3164" y="21"/>
                  </a:lnTo>
                  <a:cubicBezTo>
                    <a:pt x="3158" y="21"/>
                    <a:pt x="3153" y="17"/>
                    <a:pt x="3153" y="11"/>
                  </a:cubicBezTo>
                  <a:cubicBezTo>
                    <a:pt x="3153" y="5"/>
                    <a:pt x="3158" y="0"/>
                    <a:pt x="3164" y="0"/>
                  </a:cubicBezTo>
                  <a:close/>
                  <a:moveTo>
                    <a:pt x="3420" y="0"/>
                  </a:moveTo>
                  <a:lnTo>
                    <a:pt x="3569" y="0"/>
                  </a:lnTo>
                  <a:cubicBezTo>
                    <a:pt x="3575" y="0"/>
                    <a:pt x="3580" y="5"/>
                    <a:pt x="3580" y="11"/>
                  </a:cubicBezTo>
                  <a:cubicBezTo>
                    <a:pt x="3580" y="17"/>
                    <a:pt x="3575" y="21"/>
                    <a:pt x="3569" y="21"/>
                  </a:cubicBezTo>
                  <a:lnTo>
                    <a:pt x="3420" y="21"/>
                  </a:lnTo>
                  <a:cubicBezTo>
                    <a:pt x="3414" y="21"/>
                    <a:pt x="3409" y="17"/>
                    <a:pt x="3409" y="11"/>
                  </a:cubicBezTo>
                  <a:cubicBezTo>
                    <a:pt x="3409" y="5"/>
                    <a:pt x="3414" y="0"/>
                    <a:pt x="3420" y="0"/>
                  </a:cubicBezTo>
                  <a:close/>
                  <a:moveTo>
                    <a:pt x="3676" y="0"/>
                  </a:moveTo>
                  <a:lnTo>
                    <a:pt x="3825" y="0"/>
                  </a:lnTo>
                  <a:cubicBezTo>
                    <a:pt x="3831" y="0"/>
                    <a:pt x="3836" y="5"/>
                    <a:pt x="3836" y="11"/>
                  </a:cubicBezTo>
                  <a:cubicBezTo>
                    <a:pt x="3836" y="17"/>
                    <a:pt x="3831" y="21"/>
                    <a:pt x="3825" y="21"/>
                  </a:cubicBezTo>
                  <a:lnTo>
                    <a:pt x="3676" y="21"/>
                  </a:lnTo>
                  <a:cubicBezTo>
                    <a:pt x="3670" y="21"/>
                    <a:pt x="3665" y="17"/>
                    <a:pt x="3665" y="11"/>
                  </a:cubicBezTo>
                  <a:cubicBezTo>
                    <a:pt x="3665" y="5"/>
                    <a:pt x="3670" y="0"/>
                    <a:pt x="3676" y="0"/>
                  </a:cubicBezTo>
                  <a:close/>
                  <a:moveTo>
                    <a:pt x="3932" y="0"/>
                  </a:moveTo>
                  <a:lnTo>
                    <a:pt x="4081" y="0"/>
                  </a:lnTo>
                  <a:cubicBezTo>
                    <a:pt x="4087" y="0"/>
                    <a:pt x="4092" y="5"/>
                    <a:pt x="4092" y="11"/>
                  </a:cubicBezTo>
                  <a:cubicBezTo>
                    <a:pt x="4092" y="17"/>
                    <a:pt x="4087" y="21"/>
                    <a:pt x="4081" y="21"/>
                  </a:cubicBezTo>
                  <a:lnTo>
                    <a:pt x="3932" y="21"/>
                  </a:lnTo>
                  <a:cubicBezTo>
                    <a:pt x="3926" y="21"/>
                    <a:pt x="3921" y="17"/>
                    <a:pt x="3921" y="11"/>
                  </a:cubicBezTo>
                  <a:cubicBezTo>
                    <a:pt x="3921" y="5"/>
                    <a:pt x="3926" y="0"/>
                    <a:pt x="3932" y="0"/>
                  </a:cubicBezTo>
                  <a:close/>
                  <a:moveTo>
                    <a:pt x="4188" y="0"/>
                  </a:moveTo>
                  <a:lnTo>
                    <a:pt x="4337" y="0"/>
                  </a:lnTo>
                  <a:cubicBezTo>
                    <a:pt x="4343" y="0"/>
                    <a:pt x="4348" y="5"/>
                    <a:pt x="4348" y="11"/>
                  </a:cubicBezTo>
                  <a:cubicBezTo>
                    <a:pt x="4348" y="17"/>
                    <a:pt x="4343" y="21"/>
                    <a:pt x="4337" y="21"/>
                  </a:cubicBezTo>
                  <a:lnTo>
                    <a:pt x="4188" y="21"/>
                  </a:lnTo>
                  <a:cubicBezTo>
                    <a:pt x="4182" y="21"/>
                    <a:pt x="4177" y="17"/>
                    <a:pt x="4177" y="11"/>
                  </a:cubicBezTo>
                  <a:cubicBezTo>
                    <a:pt x="4177" y="5"/>
                    <a:pt x="4182" y="0"/>
                    <a:pt x="4188" y="0"/>
                  </a:cubicBezTo>
                  <a:close/>
                  <a:moveTo>
                    <a:pt x="4444" y="0"/>
                  </a:moveTo>
                  <a:lnTo>
                    <a:pt x="4593" y="0"/>
                  </a:lnTo>
                  <a:cubicBezTo>
                    <a:pt x="4599" y="0"/>
                    <a:pt x="4604" y="5"/>
                    <a:pt x="4604" y="11"/>
                  </a:cubicBezTo>
                  <a:cubicBezTo>
                    <a:pt x="4604" y="17"/>
                    <a:pt x="4599" y="21"/>
                    <a:pt x="4593" y="21"/>
                  </a:cubicBezTo>
                  <a:lnTo>
                    <a:pt x="4444" y="21"/>
                  </a:lnTo>
                  <a:cubicBezTo>
                    <a:pt x="4438" y="21"/>
                    <a:pt x="4433" y="17"/>
                    <a:pt x="4433" y="11"/>
                  </a:cubicBezTo>
                  <a:cubicBezTo>
                    <a:pt x="4433" y="5"/>
                    <a:pt x="4438" y="0"/>
                    <a:pt x="4444" y="0"/>
                  </a:cubicBezTo>
                  <a:close/>
                  <a:moveTo>
                    <a:pt x="4700" y="0"/>
                  </a:moveTo>
                  <a:lnTo>
                    <a:pt x="4849" y="0"/>
                  </a:lnTo>
                  <a:cubicBezTo>
                    <a:pt x="4855" y="0"/>
                    <a:pt x="4860" y="5"/>
                    <a:pt x="4860" y="11"/>
                  </a:cubicBezTo>
                  <a:cubicBezTo>
                    <a:pt x="4860" y="17"/>
                    <a:pt x="4855" y="21"/>
                    <a:pt x="4849" y="21"/>
                  </a:cubicBezTo>
                  <a:lnTo>
                    <a:pt x="4700" y="21"/>
                  </a:lnTo>
                  <a:cubicBezTo>
                    <a:pt x="4694" y="21"/>
                    <a:pt x="4689" y="17"/>
                    <a:pt x="4689" y="11"/>
                  </a:cubicBezTo>
                  <a:cubicBezTo>
                    <a:pt x="4689" y="5"/>
                    <a:pt x="4694" y="0"/>
                    <a:pt x="4700" y="0"/>
                  </a:cubicBezTo>
                  <a:close/>
                  <a:moveTo>
                    <a:pt x="4956" y="0"/>
                  </a:moveTo>
                  <a:lnTo>
                    <a:pt x="5105" y="0"/>
                  </a:lnTo>
                  <a:cubicBezTo>
                    <a:pt x="5111" y="0"/>
                    <a:pt x="5116" y="5"/>
                    <a:pt x="5116" y="11"/>
                  </a:cubicBezTo>
                  <a:cubicBezTo>
                    <a:pt x="5116" y="17"/>
                    <a:pt x="5111" y="21"/>
                    <a:pt x="5105" y="21"/>
                  </a:cubicBezTo>
                  <a:lnTo>
                    <a:pt x="4956" y="21"/>
                  </a:lnTo>
                  <a:cubicBezTo>
                    <a:pt x="4950" y="21"/>
                    <a:pt x="4945" y="17"/>
                    <a:pt x="4945" y="11"/>
                  </a:cubicBezTo>
                  <a:cubicBezTo>
                    <a:pt x="4945" y="5"/>
                    <a:pt x="4950" y="0"/>
                    <a:pt x="4956" y="0"/>
                  </a:cubicBezTo>
                  <a:close/>
                  <a:moveTo>
                    <a:pt x="5212" y="0"/>
                  </a:moveTo>
                  <a:lnTo>
                    <a:pt x="5361" y="0"/>
                  </a:lnTo>
                  <a:cubicBezTo>
                    <a:pt x="5367" y="0"/>
                    <a:pt x="5372" y="5"/>
                    <a:pt x="5372" y="11"/>
                  </a:cubicBezTo>
                  <a:cubicBezTo>
                    <a:pt x="5372" y="17"/>
                    <a:pt x="5367" y="21"/>
                    <a:pt x="5361" y="21"/>
                  </a:cubicBezTo>
                  <a:lnTo>
                    <a:pt x="5212" y="21"/>
                  </a:lnTo>
                  <a:cubicBezTo>
                    <a:pt x="5206" y="21"/>
                    <a:pt x="5201" y="17"/>
                    <a:pt x="5201" y="11"/>
                  </a:cubicBezTo>
                  <a:cubicBezTo>
                    <a:pt x="5201" y="5"/>
                    <a:pt x="5206" y="0"/>
                    <a:pt x="5212" y="0"/>
                  </a:cubicBezTo>
                  <a:close/>
                  <a:moveTo>
                    <a:pt x="5468" y="0"/>
                  </a:moveTo>
                  <a:lnTo>
                    <a:pt x="5617" y="0"/>
                  </a:lnTo>
                  <a:cubicBezTo>
                    <a:pt x="5623" y="0"/>
                    <a:pt x="5628" y="5"/>
                    <a:pt x="5628" y="11"/>
                  </a:cubicBezTo>
                  <a:cubicBezTo>
                    <a:pt x="5628" y="17"/>
                    <a:pt x="5623" y="21"/>
                    <a:pt x="5617" y="21"/>
                  </a:cubicBezTo>
                  <a:lnTo>
                    <a:pt x="5468" y="21"/>
                  </a:lnTo>
                  <a:cubicBezTo>
                    <a:pt x="5462" y="21"/>
                    <a:pt x="5457" y="17"/>
                    <a:pt x="5457" y="11"/>
                  </a:cubicBezTo>
                  <a:cubicBezTo>
                    <a:pt x="5457" y="5"/>
                    <a:pt x="5462" y="0"/>
                    <a:pt x="5468" y="0"/>
                  </a:cubicBezTo>
                  <a:close/>
                  <a:moveTo>
                    <a:pt x="5724" y="0"/>
                  </a:moveTo>
                  <a:lnTo>
                    <a:pt x="5873" y="0"/>
                  </a:lnTo>
                  <a:cubicBezTo>
                    <a:pt x="5879" y="0"/>
                    <a:pt x="5884" y="5"/>
                    <a:pt x="5884" y="11"/>
                  </a:cubicBezTo>
                  <a:cubicBezTo>
                    <a:pt x="5884" y="17"/>
                    <a:pt x="5879" y="21"/>
                    <a:pt x="5873" y="21"/>
                  </a:cubicBezTo>
                  <a:lnTo>
                    <a:pt x="5724" y="21"/>
                  </a:lnTo>
                  <a:cubicBezTo>
                    <a:pt x="5718" y="21"/>
                    <a:pt x="5713" y="17"/>
                    <a:pt x="5713" y="11"/>
                  </a:cubicBezTo>
                  <a:cubicBezTo>
                    <a:pt x="5713" y="5"/>
                    <a:pt x="5718" y="0"/>
                    <a:pt x="5724" y="0"/>
                  </a:cubicBezTo>
                  <a:close/>
                  <a:moveTo>
                    <a:pt x="5980" y="0"/>
                  </a:moveTo>
                  <a:lnTo>
                    <a:pt x="6129" y="0"/>
                  </a:lnTo>
                  <a:cubicBezTo>
                    <a:pt x="6135" y="0"/>
                    <a:pt x="6140" y="5"/>
                    <a:pt x="6140" y="11"/>
                  </a:cubicBezTo>
                  <a:cubicBezTo>
                    <a:pt x="6140" y="17"/>
                    <a:pt x="6135" y="21"/>
                    <a:pt x="6129" y="21"/>
                  </a:cubicBezTo>
                  <a:lnTo>
                    <a:pt x="5980" y="21"/>
                  </a:lnTo>
                  <a:cubicBezTo>
                    <a:pt x="5974" y="21"/>
                    <a:pt x="5969" y="17"/>
                    <a:pt x="5969" y="11"/>
                  </a:cubicBezTo>
                  <a:cubicBezTo>
                    <a:pt x="5969" y="5"/>
                    <a:pt x="5974" y="0"/>
                    <a:pt x="5980" y="0"/>
                  </a:cubicBezTo>
                  <a:close/>
                  <a:moveTo>
                    <a:pt x="6236" y="0"/>
                  </a:moveTo>
                  <a:lnTo>
                    <a:pt x="6385" y="0"/>
                  </a:lnTo>
                  <a:cubicBezTo>
                    <a:pt x="6391" y="0"/>
                    <a:pt x="6396" y="5"/>
                    <a:pt x="6396" y="11"/>
                  </a:cubicBezTo>
                  <a:cubicBezTo>
                    <a:pt x="6396" y="17"/>
                    <a:pt x="6391" y="21"/>
                    <a:pt x="6385" y="21"/>
                  </a:cubicBezTo>
                  <a:lnTo>
                    <a:pt x="6236" y="21"/>
                  </a:lnTo>
                  <a:cubicBezTo>
                    <a:pt x="6230" y="21"/>
                    <a:pt x="6225" y="17"/>
                    <a:pt x="6225" y="11"/>
                  </a:cubicBezTo>
                  <a:cubicBezTo>
                    <a:pt x="6225" y="5"/>
                    <a:pt x="6230" y="0"/>
                    <a:pt x="6236" y="0"/>
                  </a:cubicBezTo>
                  <a:close/>
                  <a:moveTo>
                    <a:pt x="6492" y="0"/>
                  </a:moveTo>
                  <a:lnTo>
                    <a:pt x="6641" y="0"/>
                  </a:lnTo>
                  <a:cubicBezTo>
                    <a:pt x="6647" y="0"/>
                    <a:pt x="6652" y="5"/>
                    <a:pt x="6652" y="11"/>
                  </a:cubicBezTo>
                  <a:cubicBezTo>
                    <a:pt x="6652" y="17"/>
                    <a:pt x="6647" y="21"/>
                    <a:pt x="6641" y="21"/>
                  </a:cubicBezTo>
                  <a:lnTo>
                    <a:pt x="6492" y="21"/>
                  </a:lnTo>
                  <a:cubicBezTo>
                    <a:pt x="6486" y="21"/>
                    <a:pt x="6481" y="17"/>
                    <a:pt x="6481" y="11"/>
                  </a:cubicBezTo>
                  <a:cubicBezTo>
                    <a:pt x="6481" y="5"/>
                    <a:pt x="6486" y="0"/>
                    <a:pt x="6492" y="0"/>
                  </a:cubicBezTo>
                  <a:close/>
                  <a:moveTo>
                    <a:pt x="6748" y="0"/>
                  </a:moveTo>
                  <a:lnTo>
                    <a:pt x="6897" y="0"/>
                  </a:lnTo>
                  <a:cubicBezTo>
                    <a:pt x="6903" y="0"/>
                    <a:pt x="6908" y="5"/>
                    <a:pt x="6908" y="11"/>
                  </a:cubicBezTo>
                  <a:cubicBezTo>
                    <a:pt x="6908" y="17"/>
                    <a:pt x="6903" y="21"/>
                    <a:pt x="6897" y="21"/>
                  </a:cubicBezTo>
                  <a:lnTo>
                    <a:pt x="6748" y="21"/>
                  </a:lnTo>
                  <a:cubicBezTo>
                    <a:pt x="6742" y="21"/>
                    <a:pt x="6737" y="17"/>
                    <a:pt x="6737" y="11"/>
                  </a:cubicBezTo>
                  <a:cubicBezTo>
                    <a:pt x="6737" y="5"/>
                    <a:pt x="6742" y="0"/>
                    <a:pt x="6748" y="0"/>
                  </a:cubicBezTo>
                  <a:close/>
                  <a:moveTo>
                    <a:pt x="7004" y="0"/>
                  </a:moveTo>
                  <a:lnTo>
                    <a:pt x="7153" y="0"/>
                  </a:lnTo>
                  <a:cubicBezTo>
                    <a:pt x="7159" y="0"/>
                    <a:pt x="7164" y="5"/>
                    <a:pt x="7164" y="11"/>
                  </a:cubicBezTo>
                  <a:cubicBezTo>
                    <a:pt x="7164" y="17"/>
                    <a:pt x="7159" y="21"/>
                    <a:pt x="7153" y="21"/>
                  </a:cubicBezTo>
                  <a:lnTo>
                    <a:pt x="7004" y="21"/>
                  </a:lnTo>
                  <a:cubicBezTo>
                    <a:pt x="6998" y="21"/>
                    <a:pt x="6993" y="17"/>
                    <a:pt x="6993" y="11"/>
                  </a:cubicBezTo>
                  <a:cubicBezTo>
                    <a:pt x="6993" y="5"/>
                    <a:pt x="6998" y="0"/>
                    <a:pt x="7004" y="0"/>
                  </a:cubicBezTo>
                  <a:close/>
                  <a:moveTo>
                    <a:pt x="7260" y="0"/>
                  </a:moveTo>
                  <a:lnTo>
                    <a:pt x="7409" y="0"/>
                  </a:lnTo>
                  <a:cubicBezTo>
                    <a:pt x="7415" y="0"/>
                    <a:pt x="7420" y="5"/>
                    <a:pt x="7420" y="11"/>
                  </a:cubicBezTo>
                  <a:cubicBezTo>
                    <a:pt x="7420" y="17"/>
                    <a:pt x="7415" y="21"/>
                    <a:pt x="7409" y="21"/>
                  </a:cubicBezTo>
                  <a:lnTo>
                    <a:pt x="7260" y="21"/>
                  </a:lnTo>
                  <a:cubicBezTo>
                    <a:pt x="7254" y="21"/>
                    <a:pt x="7249" y="17"/>
                    <a:pt x="7249" y="11"/>
                  </a:cubicBezTo>
                  <a:cubicBezTo>
                    <a:pt x="7249" y="5"/>
                    <a:pt x="7254" y="0"/>
                    <a:pt x="7260" y="0"/>
                  </a:cubicBezTo>
                  <a:close/>
                  <a:moveTo>
                    <a:pt x="7516" y="0"/>
                  </a:moveTo>
                  <a:lnTo>
                    <a:pt x="7665" y="0"/>
                  </a:lnTo>
                  <a:cubicBezTo>
                    <a:pt x="7671" y="0"/>
                    <a:pt x="7676" y="5"/>
                    <a:pt x="7676" y="11"/>
                  </a:cubicBezTo>
                  <a:cubicBezTo>
                    <a:pt x="7676" y="17"/>
                    <a:pt x="7671" y="21"/>
                    <a:pt x="7665" y="21"/>
                  </a:cubicBezTo>
                  <a:lnTo>
                    <a:pt x="7516" y="21"/>
                  </a:lnTo>
                  <a:cubicBezTo>
                    <a:pt x="7510" y="21"/>
                    <a:pt x="7505" y="17"/>
                    <a:pt x="7505" y="11"/>
                  </a:cubicBezTo>
                  <a:cubicBezTo>
                    <a:pt x="7505" y="5"/>
                    <a:pt x="7510" y="0"/>
                    <a:pt x="7516" y="0"/>
                  </a:cubicBezTo>
                  <a:close/>
                  <a:moveTo>
                    <a:pt x="7772" y="0"/>
                  </a:moveTo>
                  <a:lnTo>
                    <a:pt x="7921" y="0"/>
                  </a:lnTo>
                  <a:cubicBezTo>
                    <a:pt x="7927" y="0"/>
                    <a:pt x="7932" y="5"/>
                    <a:pt x="7932" y="11"/>
                  </a:cubicBezTo>
                  <a:cubicBezTo>
                    <a:pt x="7932" y="17"/>
                    <a:pt x="7927" y="21"/>
                    <a:pt x="7921" y="21"/>
                  </a:cubicBezTo>
                  <a:lnTo>
                    <a:pt x="7772" y="21"/>
                  </a:lnTo>
                  <a:cubicBezTo>
                    <a:pt x="7766" y="21"/>
                    <a:pt x="7761" y="17"/>
                    <a:pt x="7761" y="11"/>
                  </a:cubicBezTo>
                  <a:cubicBezTo>
                    <a:pt x="7761" y="5"/>
                    <a:pt x="7766" y="0"/>
                    <a:pt x="7772" y="0"/>
                  </a:cubicBezTo>
                  <a:close/>
                  <a:moveTo>
                    <a:pt x="8028" y="0"/>
                  </a:moveTo>
                  <a:lnTo>
                    <a:pt x="8177" y="0"/>
                  </a:lnTo>
                  <a:cubicBezTo>
                    <a:pt x="8183" y="0"/>
                    <a:pt x="8188" y="5"/>
                    <a:pt x="8188" y="11"/>
                  </a:cubicBezTo>
                  <a:cubicBezTo>
                    <a:pt x="8188" y="17"/>
                    <a:pt x="8183" y="21"/>
                    <a:pt x="8177" y="21"/>
                  </a:cubicBezTo>
                  <a:lnTo>
                    <a:pt x="8028" y="21"/>
                  </a:lnTo>
                  <a:cubicBezTo>
                    <a:pt x="8022" y="21"/>
                    <a:pt x="8017" y="17"/>
                    <a:pt x="8017" y="11"/>
                  </a:cubicBezTo>
                  <a:cubicBezTo>
                    <a:pt x="8017" y="5"/>
                    <a:pt x="8022" y="0"/>
                    <a:pt x="8028" y="0"/>
                  </a:cubicBezTo>
                  <a:close/>
                  <a:moveTo>
                    <a:pt x="8284" y="0"/>
                  </a:moveTo>
                  <a:lnTo>
                    <a:pt x="8433" y="0"/>
                  </a:lnTo>
                  <a:cubicBezTo>
                    <a:pt x="8439" y="0"/>
                    <a:pt x="8444" y="5"/>
                    <a:pt x="8444" y="11"/>
                  </a:cubicBezTo>
                  <a:cubicBezTo>
                    <a:pt x="8444" y="17"/>
                    <a:pt x="8439" y="21"/>
                    <a:pt x="8433" y="21"/>
                  </a:cubicBezTo>
                  <a:lnTo>
                    <a:pt x="8284" y="21"/>
                  </a:lnTo>
                  <a:cubicBezTo>
                    <a:pt x="8278" y="21"/>
                    <a:pt x="8273" y="17"/>
                    <a:pt x="8273" y="11"/>
                  </a:cubicBezTo>
                  <a:cubicBezTo>
                    <a:pt x="8273" y="5"/>
                    <a:pt x="8278" y="0"/>
                    <a:pt x="8284" y="0"/>
                  </a:cubicBezTo>
                  <a:close/>
                  <a:moveTo>
                    <a:pt x="8540" y="0"/>
                  </a:moveTo>
                  <a:lnTo>
                    <a:pt x="8689" y="0"/>
                  </a:lnTo>
                  <a:cubicBezTo>
                    <a:pt x="8695" y="0"/>
                    <a:pt x="8700" y="5"/>
                    <a:pt x="8700" y="11"/>
                  </a:cubicBezTo>
                  <a:cubicBezTo>
                    <a:pt x="8700" y="17"/>
                    <a:pt x="8695" y="21"/>
                    <a:pt x="8689" y="21"/>
                  </a:cubicBezTo>
                  <a:lnTo>
                    <a:pt x="8540" y="21"/>
                  </a:lnTo>
                  <a:cubicBezTo>
                    <a:pt x="8534" y="21"/>
                    <a:pt x="8529" y="17"/>
                    <a:pt x="8529" y="11"/>
                  </a:cubicBezTo>
                  <a:cubicBezTo>
                    <a:pt x="8529" y="5"/>
                    <a:pt x="8534" y="0"/>
                    <a:pt x="8540" y="0"/>
                  </a:cubicBezTo>
                  <a:close/>
                  <a:moveTo>
                    <a:pt x="8796" y="0"/>
                  </a:moveTo>
                  <a:lnTo>
                    <a:pt x="8945" y="0"/>
                  </a:lnTo>
                  <a:cubicBezTo>
                    <a:pt x="8951" y="0"/>
                    <a:pt x="8956" y="5"/>
                    <a:pt x="8956" y="11"/>
                  </a:cubicBezTo>
                  <a:cubicBezTo>
                    <a:pt x="8956" y="17"/>
                    <a:pt x="8951" y="21"/>
                    <a:pt x="8945" y="21"/>
                  </a:cubicBezTo>
                  <a:lnTo>
                    <a:pt x="8796" y="21"/>
                  </a:lnTo>
                  <a:cubicBezTo>
                    <a:pt x="8790" y="21"/>
                    <a:pt x="8785" y="17"/>
                    <a:pt x="8785" y="11"/>
                  </a:cubicBezTo>
                  <a:cubicBezTo>
                    <a:pt x="8785" y="5"/>
                    <a:pt x="8790" y="0"/>
                    <a:pt x="8796" y="0"/>
                  </a:cubicBezTo>
                  <a:close/>
                  <a:moveTo>
                    <a:pt x="9052" y="0"/>
                  </a:moveTo>
                  <a:lnTo>
                    <a:pt x="9201" y="0"/>
                  </a:lnTo>
                  <a:cubicBezTo>
                    <a:pt x="9207" y="0"/>
                    <a:pt x="9212" y="5"/>
                    <a:pt x="9212" y="11"/>
                  </a:cubicBezTo>
                  <a:cubicBezTo>
                    <a:pt x="9212" y="17"/>
                    <a:pt x="9207" y="21"/>
                    <a:pt x="9201" y="21"/>
                  </a:cubicBezTo>
                  <a:lnTo>
                    <a:pt x="9052" y="21"/>
                  </a:lnTo>
                  <a:cubicBezTo>
                    <a:pt x="9046" y="21"/>
                    <a:pt x="9041" y="17"/>
                    <a:pt x="9041" y="11"/>
                  </a:cubicBezTo>
                  <a:cubicBezTo>
                    <a:pt x="9041" y="5"/>
                    <a:pt x="9046" y="0"/>
                    <a:pt x="9052" y="0"/>
                  </a:cubicBezTo>
                  <a:close/>
                  <a:moveTo>
                    <a:pt x="9308" y="0"/>
                  </a:moveTo>
                  <a:lnTo>
                    <a:pt x="9457" y="0"/>
                  </a:lnTo>
                  <a:cubicBezTo>
                    <a:pt x="9463" y="0"/>
                    <a:pt x="9468" y="5"/>
                    <a:pt x="9468" y="11"/>
                  </a:cubicBezTo>
                  <a:cubicBezTo>
                    <a:pt x="9468" y="17"/>
                    <a:pt x="9463" y="21"/>
                    <a:pt x="9457" y="21"/>
                  </a:cubicBezTo>
                  <a:lnTo>
                    <a:pt x="9308" y="21"/>
                  </a:lnTo>
                  <a:cubicBezTo>
                    <a:pt x="9302" y="21"/>
                    <a:pt x="9297" y="17"/>
                    <a:pt x="9297" y="11"/>
                  </a:cubicBezTo>
                  <a:cubicBezTo>
                    <a:pt x="9297" y="5"/>
                    <a:pt x="9302" y="0"/>
                    <a:pt x="9308" y="0"/>
                  </a:cubicBezTo>
                  <a:close/>
                  <a:moveTo>
                    <a:pt x="9564" y="0"/>
                  </a:moveTo>
                  <a:lnTo>
                    <a:pt x="9713" y="0"/>
                  </a:lnTo>
                  <a:cubicBezTo>
                    <a:pt x="9719" y="0"/>
                    <a:pt x="9724" y="5"/>
                    <a:pt x="9724" y="11"/>
                  </a:cubicBezTo>
                  <a:cubicBezTo>
                    <a:pt x="9724" y="17"/>
                    <a:pt x="9719" y="21"/>
                    <a:pt x="9713" y="21"/>
                  </a:cubicBezTo>
                  <a:lnTo>
                    <a:pt x="9564" y="21"/>
                  </a:lnTo>
                  <a:cubicBezTo>
                    <a:pt x="9558" y="21"/>
                    <a:pt x="9553" y="17"/>
                    <a:pt x="9553" y="11"/>
                  </a:cubicBezTo>
                  <a:cubicBezTo>
                    <a:pt x="9553" y="5"/>
                    <a:pt x="9558" y="0"/>
                    <a:pt x="9564" y="0"/>
                  </a:cubicBezTo>
                  <a:close/>
                  <a:moveTo>
                    <a:pt x="9820" y="0"/>
                  </a:moveTo>
                  <a:lnTo>
                    <a:pt x="9969" y="0"/>
                  </a:lnTo>
                  <a:cubicBezTo>
                    <a:pt x="9975" y="0"/>
                    <a:pt x="9980" y="5"/>
                    <a:pt x="9980" y="11"/>
                  </a:cubicBezTo>
                  <a:cubicBezTo>
                    <a:pt x="9980" y="17"/>
                    <a:pt x="9975" y="21"/>
                    <a:pt x="9969" y="21"/>
                  </a:cubicBezTo>
                  <a:lnTo>
                    <a:pt x="9820" y="21"/>
                  </a:lnTo>
                  <a:cubicBezTo>
                    <a:pt x="9814" y="21"/>
                    <a:pt x="9809" y="17"/>
                    <a:pt x="9809" y="11"/>
                  </a:cubicBezTo>
                  <a:cubicBezTo>
                    <a:pt x="9809" y="5"/>
                    <a:pt x="9814" y="0"/>
                    <a:pt x="9820" y="0"/>
                  </a:cubicBezTo>
                  <a:close/>
                  <a:moveTo>
                    <a:pt x="10076" y="0"/>
                  </a:moveTo>
                  <a:lnTo>
                    <a:pt x="10225" y="0"/>
                  </a:lnTo>
                  <a:cubicBezTo>
                    <a:pt x="10231" y="0"/>
                    <a:pt x="10236" y="5"/>
                    <a:pt x="10236" y="11"/>
                  </a:cubicBezTo>
                  <a:cubicBezTo>
                    <a:pt x="10236" y="17"/>
                    <a:pt x="10231" y="21"/>
                    <a:pt x="10225" y="21"/>
                  </a:cubicBezTo>
                  <a:lnTo>
                    <a:pt x="10076" y="21"/>
                  </a:lnTo>
                  <a:cubicBezTo>
                    <a:pt x="10070" y="21"/>
                    <a:pt x="10065" y="17"/>
                    <a:pt x="10065" y="11"/>
                  </a:cubicBezTo>
                  <a:cubicBezTo>
                    <a:pt x="10065" y="5"/>
                    <a:pt x="10070" y="0"/>
                    <a:pt x="10076" y="0"/>
                  </a:cubicBezTo>
                  <a:close/>
                  <a:moveTo>
                    <a:pt x="10332" y="0"/>
                  </a:moveTo>
                  <a:lnTo>
                    <a:pt x="10481" y="0"/>
                  </a:lnTo>
                  <a:cubicBezTo>
                    <a:pt x="10487" y="0"/>
                    <a:pt x="10492" y="5"/>
                    <a:pt x="10492" y="11"/>
                  </a:cubicBezTo>
                  <a:cubicBezTo>
                    <a:pt x="10492" y="17"/>
                    <a:pt x="10487" y="21"/>
                    <a:pt x="10481" y="21"/>
                  </a:cubicBezTo>
                  <a:lnTo>
                    <a:pt x="10332" y="21"/>
                  </a:lnTo>
                  <a:cubicBezTo>
                    <a:pt x="10326" y="21"/>
                    <a:pt x="10321" y="17"/>
                    <a:pt x="10321" y="11"/>
                  </a:cubicBezTo>
                  <a:cubicBezTo>
                    <a:pt x="10321" y="5"/>
                    <a:pt x="10326" y="0"/>
                    <a:pt x="10332" y="0"/>
                  </a:cubicBezTo>
                  <a:close/>
                  <a:moveTo>
                    <a:pt x="10544" y="66"/>
                  </a:moveTo>
                  <a:lnTo>
                    <a:pt x="10544" y="215"/>
                  </a:lnTo>
                  <a:cubicBezTo>
                    <a:pt x="10544" y="221"/>
                    <a:pt x="10539" y="226"/>
                    <a:pt x="10533" y="226"/>
                  </a:cubicBezTo>
                  <a:cubicBezTo>
                    <a:pt x="10527" y="226"/>
                    <a:pt x="10523" y="221"/>
                    <a:pt x="10523" y="215"/>
                  </a:cubicBezTo>
                  <a:lnTo>
                    <a:pt x="10523" y="66"/>
                  </a:lnTo>
                  <a:cubicBezTo>
                    <a:pt x="10523" y="60"/>
                    <a:pt x="10527" y="55"/>
                    <a:pt x="10533" y="55"/>
                  </a:cubicBezTo>
                  <a:cubicBezTo>
                    <a:pt x="10539" y="55"/>
                    <a:pt x="10544" y="60"/>
                    <a:pt x="10544" y="66"/>
                  </a:cubicBezTo>
                  <a:close/>
                  <a:moveTo>
                    <a:pt x="10544" y="322"/>
                  </a:moveTo>
                  <a:lnTo>
                    <a:pt x="10544" y="471"/>
                  </a:lnTo>
                  <a:cubicBezTo>
                    <a:pt x="10544" y="477"/>
                    <a:pt x="10539" y="482"/>
                    <a:pt x="10533" y="482"/>
                  </a:cubicBezTo>
                  <a:cubicBezTo>
                    <a:pt x="10527" y="482"/>
                    <a:pt x="10523" y="477"/>
                    <a:pt x="10523" y="471"/>
                  </a:cubicBezTo>
                  <a:lnTo>
                    <a:pt x="10523" y="322"/>
                  </a:lnTo>
                  <a:cubicBezTo>
                    <a:pt x="10523" y="316"/>
                    <a:pt x="10527" y="311"/>
                    <a:pt x="10533" y="311"/>
                  </a:cubicBezTo>
                  <a:cubicBezTo>
                    <a:pt x="10539" y="311"/>
                    <a:pt x="10544" y="316"/>
                    <a:pt x="10544" y="322"/>
                  </a:cubicBezTo>
                  <a:close/>
                  <a:moveTo>
                    <a:pt x="10544" y="578"/>
                  </a:moveTo>
                  <a:lnTo>
                    <a:pt x="10544" y="727"/>
                  </a:lnTo>
                  <a:cubicBezTo>
                    <a:pt x="10544" y="733"/>
                    <a:pt x="10539" y="738"/>
                    <a:pt x="10533" y="738"/>
                  </a:cubicBezTo>
                  <a:cubicBezTo>
                    <a:pt x="10527" y="738"/>
                    <a:pt x="10523" y="733"/>
                    <a:pt x="10523" y="727"/>
                  </a:cubicBezTo>
                  <a:lnTo>
                    <a:pt x="10523" y="578"/>
                  </a:lnTo>
                  <a:cubicBezTo>
                    <a:pt x="10523" y="572"/>
                    <a:pt x="10527" y="567"/>
                    <a:pt x="10533" y="567"/>
                  </a:cubicBezTo>
                  <a:cubicBezTo>
                    <a:pt x="10539" y="567"/>
                    <a:pt x="10544" y="572"/>
                    <a:pt x="10544" y="578"/>
                  </a:cubicBezTo>
                  <a:close/>
                  <a:moveTo>
                    <a:pt x="10544" y="834"/>
                  </a:moveTo>
                  <a:lnTo>
                    <a:pt x="10544" y="983"/>
                  </a:lnTo>
                  <a:cubicBezTo>
                    <a:pt x="10544" y="989"/>
                    <a:pt x="10539" y="994"/>
                    <a:pt x="10533" y="994"/>
                  </a:cubicBezTo>
                  <a:cubicBezTo>
                    <a:pt x="10527" y="994"/>
                    <a:pt x="10523" y="989"/>
                    <a:pt x="10523" y="983"/>
                  </a:cubicBezTo>
                  <a:lnTo>
                    <a:pt x="10523" y="834"/>
                  </a:lnTo>
                  <a:cubicBezTo>
                    <a:pt x="10523" y="828"/>
                    <a:pt x="10527" y="823"/>
                    <a:pt x="10533" y="823"/>
                  </a:cubicBezTo>
                  <a:cubicBezTo>
                    <a:pt x="10539" y="823"/>
                    <a:pt x="10544" y="828"/>
                    <a:pt x="10544" y="834"/>
                  </a:cubicBezTo>
                  <a:close/>
                  <a:moveTo>
                    <a:pt x="10544" y="1090"/>
                  </a:moveTo>
                  <a:lnTo>
                    <a:pt x="10544" y="1210"/>
                  </a:lnTo>
                  <a:cubicBezTo>
                    <a:pt x="10544" y="1216"/>
                    <a:pt x="10539" y="1220"/>
                    <a:pt x="10533" y="1220"/>
                  </a:cubicBezTo>
                  <a:cubicBezTo>
                    <a:pt x="10527" y="1220"/>
                    <a:pt x="10523" y="1216"/>
                    <a:pt x="10523" y="1210"/>
                  </a:cubicBezTo>
                  <a:lnTo>
                    <a:pt x="10523" y="1090"/>
                  </a:lnTo>
                  <a:cubicBezTo>
                    <a:pt x="10523" y="1084"/>
                    <a:pt x="10527" y="1079"/>
                    <a:pt x="10533" y="1079"/>
                  </a:cubicBezTo>
                  <a:cubicBezTo>
                    <a:pt x="10539" y="1079"/>
                    <a:pt x="10544" y="1084"/>
                    <a:pt x="10544" y="1090"/>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 name="Freeform 116"/>
            <p:cNvSpPr>
              <a:spLocks/>
            </p:cNvSpPr>
            <p:nvPr/>
          </p:nvSpPr>
          <p:spPr bwMode="auto">
            <a:xfrm>
              <a:off x="4947" y="2373"/>
              <a:ext cx="57" cy="56"/>
            </a:xfrm>
            <a:custGeom>
              <a:avLst/>
              <a:gdLst>
                <a:gd name="T0" fmla="*/ 57 w 57"/>
                <a:gd name="T1" fmla="*/ 0 h 56"/>
                <a:gd name="T2" fmla="*/ 29 w 57"/>
                <a:gd name="T3" fmla="*/ 56 h 56"/>
                <a:gd name="T4" fmla="*/ 0 w 57"/>
                <a:gd name="T5" fmla="*/ 0 h 56"/>
                <a:gd name="T6" fmla="*/ 57 w 57"/>
                <a:gd name="T7" fmla="*/ 0 h 56"/>
              </a:gdLst>
              <a:ahLst/>
              <a:cxnLst>
                <a:cxn ang="0">
                  <a:pos x="T0" y="T1"/>
                </a:cxn>
                <a:cxn ang="0">
                  <a:pos x="T2" y="T3"/>
                </a:cxn>
                <a:cxn ang="0">
                  <a:pos x="T4" y="T5"/>
                </a:cxn>
                <a:cxn ang="0">
                  <a:pos x="T6" y="T7"/>
                </a:cxn>
              </a:cxnLst>
              <a:rect l="0" t="0" r="r" b="b"/>
              <a:pathLst>
                <a:path w="57" h="56">
                  <a:moveTo>
                    <a:pt x="57" y="0"/>
                  </a:moveTo>
                  <a:lnTo>
                    <a:pt x="29" y="56"/>
                  </a:lnTo>
                  <a:lnTo>
                    <a:pt x="0" y="0"/>
                  </a:lnTo>
                  <a:lnTo>
                    <a:pt x="57"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117"/>
            <p:cNvSpPr>
              <a:spLocks noEditPoints="1"/>
            </p:cNvSpPr>
            <p:nvPr/>
          </p:nvSpPr>
          <p:spPr bwMode="auto">
            <a:xfrm>
              <a:off x="1004" y="2958"/>
              <a:ext cx="3976" cy="437"/>
            </a:xfrm>
            <a:custGeom>
              <a:avLst/>
              <a:gdLst>
                <a:gd name="T0" fmla="*/ 11 w 10544"/>
                <a:gd name="T1" fmla="*/ 0 h 1160"/>
                <a:gd name="T2" fmla="*/ 0 w 10544"/>
                <a:gd name="T3" fmla="*/ 267 h 1160"/>
                <a:gd name="T4" fmla="*/ 0 w 10544"/>
                <a:gd name="T5" fmla="*/ 672 h 1160"/>
                <a:gd name="T6" fmla="*/ 11 w 10544"/>
                <a:gd name="T7" fmla="*/ 939 h 1160"/>
                <a:gd name="T8" fmla="*/ 22 w 10544"/>
                <a:gd name="T9" fmla="*/ 1149 h 1160"/>
                <a:gd name="T10" fmla="*/ 0 w 10544"/>
                <a:gd name="T11" fmla="*/ 1149 h 1160"/>
                <a:gd name="T12" fmla="*/ 313 w 10544"/>
                <a:gd name="T13" fmla="*/ 1149 h 1160"/>
                <a:gd name="T14" fmla="*/ 558 w 10544"/>
                <a:gd name="T15" fmla="*/ 1139 h 1160"/>
                <a:gd name="T16" fmla="*/ 665 w 10544"/>
                <a:gd name="T17" fmla="*/ 1139 h 1160"/>
                <a:gd name="T18" fmla="*/ 665 w 10544"/>
                <a:gd name="T19" fmla="*/ 1139 h 1160"/>
                <a:gd name="T20" fmla="*/ 910 w 10544"/>
                <a:gd name="T21" fmla="*/ 1149 h 1160"/>
                <a:gd name="T22" fmla="*/ 1177 w 10544"/>
                <a:gd name="T23" fmla="*/ 1160 h 1160"/>
                <a:gd name="T24" fmla="*/ 1582 w 10544"/>
                <a:gd name="T25" fmla="*/ 1160 h 1160"/>
                <a:gd name="T26" fmla="*/ 1849 w 10544"/>
                <a:gd name="T27" fmla="*/ 1149 h 1160"/>
                <a:gd name="T28" fmla="*/ 2094 w 10544"/>
                <a:gd name="T29" fmla="*/ 1139 h 1160"/>
                <a:gd name="T30" fmla="*/ 2201 w 10544"/>
                <a:gd name="T31" fmla="*/ 1139 h 1160"/>
                <a:gd name="T32" fmla="*/ 2201 w 10544"/>
                <a:gd name="T33" fmla="*/ 1139 h 1160"/>
                <a:gd name="T34" fmla="*/ 2446 w 10544"/>
                <a:gd name="T35" fmla="*/ 1149 h 1160"/>
                <a:gd name="T36" fmla="*/ 2713 w 10544"/>
                <a:gd name="T37" fmla="*/ 1160 h 1160"/>
                <a:gd name="T38" fmla="*/ 3118 w 10544"/>
                <a:gd name="T39" fmla="*/ 1160 h 1160"/>
                <a:gd name="T40" fmla="*/ 3385 w 10544"/>
                <a:gd name="T41" fmla="*/ 1149 h 1160"/>
                <a:gd name="T42" fmla="*/ 3630 w 10544"/>
                <a:gd name="T43" fmla="*/ 1139 h 1160"/>
                <a:gd name="T44" fmla="*/ 3737 w 10544"/>
                <a:gd name="T45" fmla="*/ 1139 h 1160"/>
                <a:gd name="T46" fmla="*/ 3737 w 10544"/>
                <a:gd name="T47" fmla="*/ 1139 h 1160"/>
                <a:gd name="T48" fmla="*/ 3982 w 10544"/>
                <a:gd name="T49" fmla="*/ 1149 h 1160"/>
                <a:gd name="T50" fmla="*/ 4249 w 10544"/>
                <a:gd name="T51" fmla="*/ 1160 h 1160"/>
                <a:gd name="T52" fmla="*/ 4654 w 10544"/>
                <a:gd name="T53" fmla="*/ 1160 h 1160"/>
                <a:gd name="T54" fmla="*/ 4921 w 10544"/>
                <a:gd name="T55" fmla="*/ 1149 h 1160"/>
                <a:gd name="T56" fmla="*/ 5166 w 10544"/>
                <a:gd name="T57" fmla="*/ 1139 h 1160"/>
                <a:gd name="T58" fmla="*/ 5273 w 10544"/>
                <a:gd name="T59" fmla="*/ 1139 h 1160"/>
                <a:gd name="T60" fmla="*/ 5273 w 10544"/>
                <a:gd name="T61" fmla="*/ 1139 h 1160"/>
                <a:gd name="T62" fmla="*/ 5518 w 10544"/>
                <a:gd name="T63" fmla="*/ 1149 h 1160"/>
                <a:gd name="T64" fmla="*/ 5785 w 10544"/>
                <a:gd name="T65" fmla="*/ 1160 h 1160"/>
                <a:gd name="T66" fmla="*/ 6190 w 10544"/>
                <a:gd name="T67" fmla="*/ 1160 h 1160"/>
                <a:gd name="T68" fmla="*/ 6457 w 10544"/>
                <a:gd name="T69" fmla="*/ 1149 h 1160"/>
                <a:gd name="T70" fmla="*/ 6702 w 10544"/>
                <a:gd name="T71" fmla="*/ 1139 h 1160"/>
                <a:gd name="T72" fmla="*/ 6809 w 10544"/>
                <a:gd name="T73" fmla="*/ 1139 h 1160"/>
                <a:gd name="T74" fmla="*/ 6809 w 10544"/>
                <a:gd name="T75" fmla="*/ 1139 h 1160"/>
                <a:gd name="T76" fmla="*/ 7054 w 10544"/>
                <a:gd name="T77" fmla="*/ 1149 h 1160"/>
                <a:gd name="T78" fmla="*/ 7321 w 10544"/>
                <a:gd name="T79" fmla="*/ 1160 h 1160"/>
                <a:gd name="T80" fmla="*/ 7726 w 10544"/>
                <a:gd name="T81" fmla="*/ 1160 h 1160"/>
                <a:gd name="T82" fmla="*/ 7993 w 10544"/>
                <a:gd name="T83" fmla="*/ 1149 h 1160"/>
                <a:gd name="T84" fmla="*/ 8238 w 10544"/>
                <a:gd name="T85" fmla="*/ 1139 h 1160"/>
                <a:gd name="T86" fmla="*/ 8345 w 10544"/>
                <a:gd name="T87" fmla="*/ 1139 h 1160"/>
                <a:gd name="T88" fmla="*/ 8345 w 10544"/>
                <a:gd name="T89" fmla="*/ 1139 h 1160"/>
                <a:gd name="T90" fmla="*/ 8590 w 10544"/>
                <a:gd name="T91" fmla="*/ 1149 h 1160"/>
                <a:gd name="T92" fmla="*/ 8857 w 10544"/>
                <a:gd name="T93" fmla="*/ 1160 h 1160"/>
                <a:gd name="T94" fmla="*/ 9262 w 10544"/>
                <a:gd name="T95" fmla="*/ 1160 h 1160"/>
                <a:gd name="T96" fmla="*/ 9529 w 10544"/>
                <a:gd name="T97" fmla="*/ 1149 h 1160"/>
                <a:gd name="T98" fmla="*/ 9774 w 10544"/>
                <a:gd name="T99" fmla="*/ 1139 h 1160"/>
                <a:gd name="T100" fmla="*/ 9881 w 10544"/>
                <a:gd name="T101" fmla="*/ 1139 h 1160"/>
                <a:gd name="T102" fmla="*/ 9881 w 10544"/>
                <a:gd name="T103" fmla="*/ 1139 h 1160"/>
                <a:gd name="T104" fmla="*/ 10126 w 10544"/>
                <a:gd name="T105" fmla="*/ 1149 h 1160"/>
                <a:gd name="T106" fmla="*/ 10533 w 10544"/>
                <a:gd name="T107" fmla="*/ 1130 h 1160"/>
                <a:gd name="T108" fmla="*/ 10393 w 10544"/>
                <a:gd name="T109" fmla="*/ 1139 h 1160"/>
                <a:gd name="T110" fmla="*/ 10533 w 10544"/>
                <a:gd name="T111" fmla="*/ 1045 h 1160"/>
                <a:gd name="T112" fmla="*/ 10544 w 10544"/>
                <a:gd name="T113" fmla="*/ 778 h 1160"/>
                <a:gd name="T114" fmla="*/ 10544 w 10544"/>
                <a:gd name="T115" fmla="*/ 373 h 1160"/>
                <a:gd name="T116" fmla="*/ 10533 w 10544"/>
                <a:gd name="T117" fmla="*/ 106 h 1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544" h="1160">
                  <a:moveTo>
                    <a:pt x="22" y="11"/>
                  </a:moveTo>
                  <a:lnTo>
                    <a:pt x="22" y="160"/>
                  </a:lnTo>
                  <a:cubicBezTo>
                    <a:pt x="22" y="166"/>
                    <a:pt x="17" y="171"/>
                    <a:pt x="11" y="171"/>
                  </a:cubicBezTo>
                  <a:cubicBezTo>
                    <a:pt x="5" y="171"/>
                    <a:pt x="0" y="166"/>
                    <a:pt x="0" y="160"/>
                  </a:cubicBezTo>
                  <a:lnTo>
                    <a:pt x="0" y="11"/>
                  </a:lnTo>
                  <a:cubicBezTo>
                    <a:pt x="0" y="5"/>
                    <a:pt x="5" y="0"/>
                    <a:pt x="11" y="0"/>
                  </a:cubicBezTo>
                  <a:cubicBezTo>
                    <a:pt x="17" y="0"/>
                    <a:pt x="22" y="5"/>
                    <a:pt x="22" y="11"/>
                  </a:cubicBezTo>
                  <a:close/>
                  <a:moveTo>
                    <a:pt x="22" y="267"/>
                  </a:moveTo>
                  <a:lnTo>
                    <a:pt x="22" y="416"/>
                  </a:lnTo>
                  <a:cubicBezTo>
                    <a:pt x="22" y="422"/>
                    <a:pt x="17" y="427"/>
                    <a:pt x="11" y="427"/>
                  </a:cubicBezTo>
                  <a:cubicBezTo>
                    <a:pt x="5" y="427"/>
                    <a:pt x="0" y="422"/>
                    <a:pt x="0" y="416"/>
                  </a:cubicBezTo>
                  <a:lnTo>
                    <a:pt x="0" y="267"/>
                  </a:lnTo>
                  <a:cubicBezTo>
                    <a:pt x="0" y="261"/>
                    <a:pt x="5" y="256"/>
                    <a:pt x="11" y="256"/>
                  </a:cubicBezTo>
                  <a:cubicBezTo>
                    <a:pt x="17" y="256"/>
                    <a:pt x="22" y="261"/>
                    <a:pt x="22" y="267"/>
                  </a:cubicBezTo>
                  <a:close/>
                  <a:moveTo>
                    <a:pt x="22" y="523"/>
                  </a:moveTo>
                  <a:lnTo>
                    <a:pt x="22" y="672"/>
                  </a:lnTo>
                  <a:cubicBezTo>
                    <a:pt x="22" y="678"/>
                    <a:pt x="17" y="683"/>
                    <a:pt x="11" y="683"/>
                  </a:cubicBezTo>
                  <a:cubicBezTo>
                    <a:pt x="5" y="683"/>
                    <a:pt x="0" y="678"/>
                    <a:pt x="0" y="672"/>
                  </a:cubicBezTo>
                  <a:lnTo>
                    <a:pt x="0" y="523"/>
                  </a:lnTo>
                  <a:cubicBezTo>
                    <a:pt x="0" y="517"/>
                    <a:pt x="5" y="512"/>
                    <a:pt x="11" y="512"/>
                  </a:cubicBezTo>
                  <a:cubicBezTo>
                    <a:pt x="17" y="512"/>
                    <a:pt x="22" y="517"/>
                    <a:pt x="22" y="523"/>
                  </a:cubicBezTo>
                  <a:close/>
                  <a:moveTo>
                    <a:pt x="22" y="779"/>
                  </a:moveTo>
                  <a:lnTo>
                    <a:pt x="22" y="928"/>
                  </a:lnTo>
                  <a:cubicBezTo>
                    <a:pt x="22" y="934"/>
                    <a:pt x="17" y="939"/>
                    <a:pt x="11" y="939"/>
                  </a:cubicBezTo>
                  <a:cubicBezTo>
                    <a:pt x="5" y="939"/>
                    <a:pt x="0" y="934"/>
                    <a:pt x="0" y="928"/>
                  </a:cubicBezTo>
                  <a:lnTo>
                    <a:pt x="0" y="779"/>
                  </a:lnTo>
                  <a:cubicBezTo>
                    <a:pt x="0" y="773"/>
                    <a:pt x="5" y="768"/>
                    <a:pt x="11" y="768"/>
                  </a:cubicBezTo>
                  <a:cubicBezTo>
                    <a:pt x="17" y="768"/>
                    <a:pt x="22" y="773"/>
                    <a:pt x="22" y="779"/>
                  </a:cubicBezTo>
                  <a:close/>
                  <a:moveTo>
                    <a:pt x="22" y="1035"/>
                  </a:moveTo>
                  <a:lnTo>
                    <a:pt x="22" y="1149"/>
                  </a:lnTo>
                  <a:lnTo>
                    <a:pt x="11" y="1139"/>
                  </a:lnTo>
                  <a:lnTo>
                    <a:pt x="46" y="1139"/>
                  </a:lnTo>
                  <a:cubicBezTo>
                    <a:pt x="52" y="1139"/>
                    <a:pt x="57" y="1144"/>
                    <a:pt x="57" y="1149"/>
                  </a:cubicBezTo>
                  <a:cubicBezTo>
                    <a:pt x="57" y="1155"/>
                    <a:pt x="52" y="1160"/>
                    <a:pt x="46" y="1160"/>
                  </a:cubicBezTo>
                  <a:lnTo>
                    <a:pt x="11" y="1160"/>
                  </a:lnTo>
                  <a:cubicBezTo>
                    <a:pt x="5" y="1160"/>
                    <a:pt x="0" y="1155"/>
                    <a:pt x="0" y="1149"/>
                  </a:cubicBezTo>
                  <a:lnTo>
                    <a:pt x="0" y="1035"/>
                  </a:lnTo>
                  <a:cubicBezTo>
                    <a:pt x="0" y="1029"/>
                    <a:pt x="5" y="1024"/>
                    <a:pt x="11" y="1024"/>
                  </a:cubicBezTo>
                  <a:cubicBezTo>
                    <a:pt x="17" y="1024"/>
                    <a:pt x="22" y="1029"/>
                    <a:pt x="22" y="1035"/>
                  </a:cubicBezTo>
                  <a:close/>
                  <a:moveTo>
                    <a:pt x="153" y="1139"/>
                  </a:moveTo>
                  <a:lnTo>
                    <a:pt x="302" y="1139"/>
                  </a:lnTo>
                  <a:cubicBezTo>
                    <a:pt x="308" y="1139"/>
                    <a:pt x="313" y="1144"/>
                    <a:pt x="313" y="1149"/>
                  </a:cubicBezTo>
                  <a:cubicBezTo>
                    <a:pt x="313" y="1155"/>
                    <a:pt x="308" y="1160"/>
                    <a:pt x="302" y="1160"/>
                  </a:cubicBezTo>
                  <a:lnTo>
                    <a:pt x="153" y="1160"/>
                  </a:lnTo>
                  <a:cubicBezTo>
                    <a:pt x="147" y="1160"/>
                    <a:pt x="142" y="1155"/>
                    <a:pt x="142" y="1149"/>
                  </a:cubicBezTo>
                  <a:cubicBezTo>
                    <a:pt x="142" y="1144"/>
                    <a:pt x="147" y="1139"/>
                    <a:pt x="153" y="1139"/>
                  </a:cubicBezTo>
                  <a:close/>
                  <a:moveTo>
                    <a:pt x="409" y="1139"/>
                  </a:moveTo>
                  <a:lnTo>
                    <a:pt x="558" y="1139"/>
                  </a:lnTo>
                  <a:cubicBezTo>
                    <a:pt x="564" y="1139"/>
                    <a:pt x="569" y="1144"/>
                    <a:pt x="569" y="1149"/>
                  </a:cubicBezTo>
                  <a:cubicBezTo>
                    <a:pt x="569" y="1155"/>
                    <a:pt x="564" y="1160"/>
                    <a:pt x="558" y="1160"/>
                  </a:cubicBezTo>
                  <a:lnTo>
                    <a:pt x="409" y="1160"/>
                  </a:lnTo>
                  <a:cubicBezTo>
                    <a:pt x="403" y="1160"/>
                    <a:pt x="398" y="1155"/>
                    <a:pt x="398" y="1149"/>
                  </a:cubicBezTo>
                  <a:cubicBezTo>
                    <a:pt x="398" y="1144"/>
                    <a:pt x="403" y="1139"/>
                    <a:pt x="409" y="1139"/>
                  </a:cubicBezTo>
                  <a:close/>
                  <a:moveTo>
                    <a:pt x="665" y="1139"/>
                  </a:moveTo>
                  <a:lnTo>
                    <a:pt x="814" y="1139"/>
                  </a:lnTo>
                  <a:cubicBezTo>
                    <a:pt x="820" y="1139"/>
                    <a:pt x="825" y="1144"/>
                    <a:pt x="825" y="1149"/>
                  </a:cubicBezTo>
                  <a:cubicBezTo>
                    <a:pt x="825" y="1155"/>
                    <a:pt x="820" y="1160"/>
                    <a:pt x="814" y="1160"/>
                  </a:cubicBezTo>
                  <a:lnTo>
                    <a:pt x="665" y="1160"/>
                  </a:lnTo>
                  <a:cubicBezTo>
                    <a:pt x="659" y="1160"/>
                    <a:pt x="654" y="1155"/>
                    <a:pt x="654" y="1149"/>
                  </a:cubicBezTo>
                  <a:cubicBezTo>
                    <a:pt x="654" y="1144"/>
                    <a:pt x="659" y="1139"/>
                    <a:pt x="665" y="1139"/>
                  </a:cubicBezTo>
                  <a:close/>
                  <a:moveTo>
                    <a:pt x="921" y="1139"/>
                  </a:moveTo>
                  <a:lnTo>
                    <a:pt x="1070" y="1139"/>
                  </a:lnTo>
                  <a:cubicBezTo>
                    <a:pt x="1076" y="1139"/>
                    <a:pt x="1081" y="1144"/>
                    <a:pt x="1081" y="1149"/>
                  </a:cubicBezTo>
                  <a:cubicBezTo>
                    <a:pt x="1081" y="1155"/>
                    <a:pt x="1076" y="1160"/>
                    <a:pt x="1070" y="1160"/>
                  </a:cubicBezTo>
                  <a:lnTo>
                    <a:pt x="921" y="1160"/>
                  </a:lnTo>
                  <a:cubicBezTo>
                    <a:pt x="915" y="1160"/>
                    <a:pt x="910" y="1155"/>
                    <a:pt x="910" y="1149"/>
                  </a:cubicBezTo>
                  <a:cubicBezTo>
                    <a:pt x="910" y="1144"/>
                    <a:pt x="915" y="1139"/>
                    <a:pt x="921" y="1139"/>
                  </a:cubicBezTo>
                  <a:close/>
                  <a:moveTo>
                    <a:pt x="1177" y="1139"/>
                  </a:moveTo>
                  <a:lnTo>
                    <a:pt x="1326" y="1139"/>
                  </a:lnTo>
                  <a:cubicBezTo>
                    <a:pt x="1332" y="1139"/>
                    <a:pt x="1337" y="1144"/>
                    <a:pt x="1337" y="1149"/>
                  </a:cubicBezTo>
                  <a:cubicBezTo>
                    <a:pt x="1337" y="1155"/>
                    <a:pt x="1332" y="1160"/>
                    <a:pt x="1326" y="1160"/>
                  </a:cubicBezTo>
                  <a:lnTo>
                    <a:pt x="1177" y="1160"/>
                  </a:lnTo>
                  <a:cubicBezTo>
                    <a:pt x="1171" y="1160"/>
                    <a:pt x="1166" y="1155"/>
                    <a:pt x="1166" y="1149"/>
                  </a:cubicBezTo>
                  <a:cubicBezTo>
                    <a:pt x="1166" y="1144"/>
                    <a:pt x="1171" y="1139"/>
                    <a:pt x="1177" y="1139"/>
                  </a:cubicBezTo>
                  <a:close/>
                  <a:moveTo>
                    <a:pt x="1433" y="1139"/>
                  </a:moveTo>
                  <a:lnTo>
                    <a:pt x="1582" y="1139"/>
                  </a:lnTo>
                  <a:cubicBezTo>
                    <a:pt x="1588" y="1139"/>
                    <a:pt x="1593" y="1144"/>
                    <a:pt x="1593" y="1149"/>
                  </a:cubicBezTo>
                  <a:cubicBezTo>
                    <a:pt x="1593" y="1155"/>
                    <a:pt x="1588" y="1160"/>
                    <a:pt x="1582" y="1160"/>
                  </a:cubicBezTo>
                  <a:lnTo>
                    <a:pt x="1433" y="1160"/>
                  </a:lnTo>
                  <a:cubicBezTo>
                    <a:pt x="1427" y="1160"/>
                    <a:pt x="1422" y="1155"/>
                    <a:pt x="1422" y="1149"/>
                  </a:cubicBezTo>
                  <a:cubicBezTo>
                    <a:pt x="1422" y="1144"/>
                    <a:pt x="1427" y="1139"/>
                    <a:pt x="1433" y="1139"/>
                  </a:cubicBezTo>
                  <a:close/>
                  <a:moveTo>
                    <a:pt x="1689" y="1139"/>
                  </a:moveTo>
                  <a:lnTo>
                    <a:pt x="1838" y="1139"/>
                  </a:lnTo>
                  <a:cubicBezTo>
                    <a:pt x="1844" y="1139"/>
                    <a:pt x="1849" y="1144"/>
                    <a:pt x="1849" y="1149"/>
                  </a:cubicBezTo>
                  <a:cubicBezTo>
                    <a:pt x="1849" y="1155"/>
                    <a:pt x="1844" y="1160"/>
                    <a:pt x="1838" y="1160"/>
                  </a:cubicBezTo>
                  <a:lnTo>
                    <a:pt x="1689" y="1160"/>
                  </a:lnTo>
                  <a:cubicBezTo>
                    <a:pt x="1683" y="1160"/>
                    <a:pt x="1678" y="1155"/>
                    <a:pt x="1678" y="1149"/>
                  </a:cubicBezTo>
                  <a:cubicBezTo>
                    <a:pt x="1678" y="1144"/>
                    <a:pt x="1683" y="1139"/>
                    <a:pt x="1689" y="1139"/>
                  </a:cubicBezTo>
                  <a:close/>
                  <a:moveTo>
                    <a:pt x="1945" y="1139"/>
                  </a:moveTo>
                  <a:lnTo>
                    <a:pt x="2094" y="1139"/>
                  </a:lnTo>
                  <a:cubicBezTo>
                    <a:pt x="2100" y="1139"/>
                    <a:pt x="2105" y="1144"/>
                    <a:pt x="2105" y="1149"/>
                  </a:cubicBezTo>
                  <a:cubicBezTo>
                    <a:pt x="2105" y="1155"/>
                    <a:pt x="2100" y="1160"/>
                    <a:pt x="2094" y="1160"/>
                  </a:cubicBezTo>
                  <a:lnTo>
                    <a:pt x="1945" y="1160"/>
                  </a:lnTo>
                  <a:cubicBezTo>
                    <a:pt x="1939" y="1160"/>
                    <a:pt x="1934" y="1155"/>
                    <a:pt x="1934" y="1149"/>
                  </a:cubicBezTo>
                  <a:cubicBezTo>
                    <a:pt x="1934" y="1144"/>
                    <a:pt x="1939" y="1139"/>
                    <a:pt x="1945" y="1139"/>
                  </a:cubicBezTo>
                  <a:close/>
                  <a:moveTo>
                    <a:pt x="2201" y="1139"/>
                  </a:moveTo>
                  <a:lnTo>
                    <a:pt x="2350" y="1139"/>
                  </a:lnTo>
                  <a:cubicBezTo>
                    <a:pt x="2356" y="1139"/>
                    <a:pt x="2361" y="1144"/>
                    <a:pt x="2361" y="1149"/>
                  </a:cubicBezTo>
                  <a:cubicBezTo>
                    <a:pt x="2361" y="1155"/>
                    <a:pt x="2356" y="1160"/>
                    <a:pt x="2350" y="1160"/>
                  </a:cubicBezTo>
                  <a:lnTo>
                    <a:pt x="2201" y="1160"/>
                  </a:lnTo>
                  <a:cubicBezTo>
                    <a:pt x="2195" y="1160"/>
                    <a:pt x="2190" y="1155"/>
                    <a:pt x="2190" y="1149"/>
                  </a:cubicBezTo>
                  <a:cubicBezTo>
                    <a:pt x="2190" y="1144"/>
                    <a:pt x="2195" y="1139"/>
                    <a:pt x="2201" y="1139"/>
                  </a:cubicBezTo>
                  <a:close/>
                  <a:moveTo>
                    <a:pt x="2457" y="1139"/>
                  </a:moveTo>
                  <a:lnTo>
                    <a:pt x="2606" y="1139"/>
                  </a:lnTo>
                  <a:cubicBezTo>
                    <a:pt x="2612" y="1139"/>
                    <a:pt x="2617" y="1144"/>
                    <a:pt x="2617" y="1149"/>
                  </a:cubicBezTo>
                  <a:cubicBezTo>
                    <a:pt x="2617" y="1155"/>
                    <a:pt x="2612" y="1160"/>
                    <a:pt x="2606" y="1160"/>
                  </a:cubicBezTo>
                  <a:lnTo>
                    <a:pt x="2457" y="1160"/>
                  </a:lnTo>
                  <a:cubicBezTo>
                    <a:pt x="2451" y="1160"/>
                    <a:pt x="2446" y="1155"/>
                    <a:pt x="2446" y="1149"/>
                  </a:cubicBezTo>
                  <a:cubicBezTo>
                    <a:pt x="2446" y="1144"/>
                    <a:pt x="2451" y="1139"/>
                    <a:pt x="2457" y="1139"/>
                  </a:cubicBezTo>
                  <a:close/>
                  <a:moveTo>
                    <a:pt x="2713" y="1139"/>
                  </a:moveTo>
                  <a:lnTo>
                    <a:pt x="2862" y="1139"/>
                  </a:lnTo>
                  <a:cubicBezTo>
                    <a:pt x="2868" y="1139"/>
                    <a:pt x="2873" y="1144"/>
                    <a:pt x="2873" y="1149"/>
                  </a:cubicBezTo>
                  <a:cubicBezTo>
                    <a:pt x="2873" y="1155"/>
                    <a:pt x="2868" y="1160"/>
                    <a:pt x="2862" y="1160"/>
                  </a:cubicBezTo>
                  <a:lnTo>
                    <a:pt x="2713" y="1160"/>
                  </a:lnTo>
                  <a:cubicBezTo>
                    <a:pt x="2707" y="1160"/>
                    <a:pt x="2702" y="1155"/>
                    <a:pt x="2702" y="1149"/>
                  </a:cubicBezTo>
                  <a:cubicBezTo>
                    <a:pt x="2702" y="1144"/>
                    <a:pt x="2707" y="1139"/>
                    <a:pt x="2713" y="1139"/>
                  </a:cubicBezTo>
                  <a:close/>
                  <a:moveTo>
                    <a:pt x="2969" y="1139"/>
                  </a:moveTo>
                  <a:lnTo>
                    <a:pt x="3118" y="1139"/>
                  </a:lnTo>
                  <a:cubicBezTo>
                    <a:pt x="3124" y="1139"/>
                    <a:pt x="3129" y="1144"/>
                    <a:pt x="3129" y="1149"/>
                  </a:cubicBezTo>
                  <a:cubicBezTo>
                    <a:pt x="3129" y="1155"/>
                    <a:pt x="3124" y="1160"/>
                    <a:pt x="3118" y="1160"/>
                  </a:cubicBezTo>
                  <a:lnTo>
                    <a:pt x="2969" y="1160"/>
                  </a:lnTo>
                  <a:cubicBezTo>
                    <a:pt x="2963" y="1160"/>
                    <a:pt x="2958" y="1155"/>
                    <a:pt x="2958" y="1149"/>
                  </a:cubicBezTo>
                  <a:cubicBezTo>
                    <a:pt x="2958" y="1144"/>
                    <a:pt x="2963" y="1139"/>
                    <a:pt x="2969" y="1139"/>
                  </a:cubicBezTo>
                  <a:close/>
                  <a:moveTo>
                    <a:pt x="3225" y="1139"/>
                  </a:moveTo>
                  <a:lnTo>
                    <a:pt x="3374" y="1139"/>
                  </a:lnTo>
                  <a:cubicBezTo>
                    <a:pt x="3380" y="1139"/>
                    <a:pt x="3385" y="1144"/>
                    <a:pt x="3385" y="1149"/>
                  </a:cubicBezTo>
                  <a:cubicBezTo>
                    <a:pt x="3385" y="1155"/>
                    <a:pt x="3380" y="1160"/>
                    <a:pt x="3374" y="1160"/>
                  </a:cubicBezTo>
                  <a:lnTo>
                    <a:pt x="3225" y="1160"/>
                  </a:lnTo>
                  <a:cubicBezTo>
                    <a:pt x="3219" y="1160"/>
                    <a:pt x="3214" y="1155"/>
                    <a:pt x="3214" y="1149"/>
                  </a:cubicBezTo>
                  <a:cubicBezTo>
                    <a:pt x="3214" y="1144"/>
                    <a:pt x="3219" y="1139"/>
                    <a:pt x="3225" y="1139"/>
                  </a:cubicBezTo>
                  <a:close/>
                  <a:moveTo>
                    <a:pt x="3481" y="1139"/>
                  </a:moveTo>
                  <a:lnTo>
                    <a:pt x="3630" y="1139"/>
                  </a:lnTo>
                  <a:cubicBezTo>
                    <a:pt x="3636" y="1139"/>
                    <a:pt x="3641" y="1144"/>
                    <a:pt x="3641" y="1149"/>
                  </a:cubicBezTo>
                  <a:cubicBezTo>
                    <a:pt x="3641" y="1155"/>
                    <a:pt x="3636" y="1160"/>
                    <a:pt x="3630" y="1160"/>
                  </a:cubicBezTo>
                  <a:lnTo>
                    <a:pt x="3481" y="1160"/>
                  </a:lnTo>
                  <a:cubicBezTo>
                    <a:pt x="3475" y="1160"/>
                    <a:pt x="3470" y="1155"/>
                    <a:pt x="3470" y="1149"/>
                  </a:cubicBezTo>
                  <a:cubicBezTo>
                    <a:pt x="3470" y="1144"/>
                    <a:pt x="3475" y="1139"/>
                    <a:pt x="3481" y="1139"/>
                  </a:cubicBezTo>
                  <a:close/>
                  <a:moveTo>
                    <a:pt x="3737" y="1139"/>
                  </a:moveTo>
                  <a:lnTo>
                    <a:pt x="3886" y="1139"/>
                  </a:lnTo>
                  <a:cubicBezTo>
                    <a:pt x="3892" y="1139"/>
                    <a:pt x="3897" y="1144"/>
                    <a:pt x="3897" y="1149"/>
                  </a:cubicBezTo>
                  <a:cubicBezTo>
                    <a:pt x="3897" y="1155"/>
                    <a:pt x="3892" y="1160"/>
                    <a:pt x="3886" y="1160"/>
                  </a:cubicBezTo>
                  <a:lnTo>
                    <a:pt x="3737" y="1160"/>
                  </a:lnTo>
                  <a:cubicBezTo>
                    <a:pt x="3731" y="1160"/>
                    <a:pt x="3726" y="1155"/>
                    <a:pt x="3726" y="1149"/>
                  </a:cubicBezTo>
                  <a:cubicBezTo>
                    <a:pt x="3726" y="1144"/>
                    <a:pt x="3731" y="1139"/>
                    <a:pt x="3737" y="1139"/>
                  </a:cubicBezTo>
                  <a:close/>
                  <a:moveTo>
                    <a:pt x="3993" y="1139"/>
                  </a:moveTo>
                  <a:lnTo>
                    <a:pt x="4142" y="1139"/>
                  </a:lnTo>
                  <a:cubicBezTo>
                    <a:pt x="4148" y="1139"/>
                    <a:pt x="4153" y="1144"/>
                    <a:pt x="4153" y="1149"/>
                  </a:cubicBezTo>
                  <a:cubicBezTo>
                    <a:pt x="4153" y="1155"/>
                    <a:pt x="4148" y="1160"/>
                    <a:pt x="4142" y="1160"/>
                  </a:cubicBezTo>
                  <a:lnTo>
                    <a:pt x="3993" y="1160"/>
                  </a:lnTo>
                  <a:cubicBezTo>
                    <a:pt x="3987" y="1160"/>
                    <a:pt x="3982" y="1155"/>
                    <a:pt x="3982" y="1149"/>
                  </a:cubicBezTo>
                  <a:cubicBezTo>
                    <a:pt x="3982" y="1144"/>
                    <a:pt x="3987" y="1139"/>
                    <a:pt x="3993" y="1139"/>
                  </a:cubicBezTo>
                  <a:close/>
                  <a:moveTo>
                    <a:pt x="4249" y="1139"/>
                  </a:moveTo>
                  <a:lnTo>
                    <a:pt x="4398" y="1139"/>
                  </a:lnTo>
                  <a:cubicBezTo>
                    <a:pt x="4404" y="1139"/>
                    <a:pt x="4409" y="1144"/>
                    <a:pt x="4409" y="1149"/>
                  </a:cubicBezTo>
                  <a:cubicBezTo>
                    <a:pt x="4409" y="1155"/>
                    <a:pt x="4404" y="1160"/>
                    <a:pt x="4398" y="1160"/>
                  </a:cubicBezTo>
                  <a:lnTo>
                    <a:pt x="4249" y="1160"/>
                  </a:lnTo>
                  <a:cubicBezTo>
                    <a:pt x="4243" y="1160"/>
                    <a:pt x="4238" y="1155"/>
                    <a:pt x="4238" y="1149"/>
                  </a:cubicBezTo>
                  <a:cubicBezTo>
                    <a:pt x="4238" y="1144"/>
                    <a:pt x="4243" y="1139"/>
                    <a:pt x="4249" y="1139"/>
                  </a:cubicBezTo>
                  <a:close/>
                  <a:moveTo>
                    <a:pt x="4505" y="1139"/>
                  </a:moveTo>
                  <a:lnTo>
                    <a:pt x="4654" y="1139"/>
                  </a:lnTo>
                  <a:cubicBezTo>
                    <a:pt x="4660" y="1139"/>
                    <a:pt x="4665" y="1144"/>
                    <a:pt x="4665" y="1149"/>
                  </a:cubicBezTo>
                  <a:cubicBezTo>
                    <a:pt x="4665" y="1155"/>
                    <a:pt x="4660" y="1160"/>
                    <a:pt x="4654" y="1160"/>
                  </a:cubicBezTo>
                  <a:lnTo>
                    <a:pt x="4505" y="1160"/>
                  </a:lnTo>
                  <a:cubicBezTo>
                    <a:pt x="4499" y="1160"/>
                    <a:pt x="4494" y="1155"/>
                    <a:pt x="4494" y="1149"/>
                  </a:cubicBezTo>
                  <a:cubicBezTo>
                    <a:pt x="4494" y="1144"/>
                    <a:pt x="4499" y="1139"/>
                    <a:pt x="4505" y="1139"/>
                  </a:cubicBezTo>
                  <a:close/>
                  <a:moveTo>
                    <a:pt x="4761" y="1139"/>
                  </a:moveTo>
                  <a:lnTo>
                    <a:pt x="4910" y="1139"/>
                  </a:lnTo>
                  <a:cubicBezTo>
                    <a:pt x="4916" y="1139"/>
                    <a:pt x="4921" y="1144"/>
                    <a:pt x="4921" y="1149"/>
                  </a:cubicBezTo>
                  <a:cubicBezTo>
                    <a:pt x="4921" y="1155"/>
                    <a:pt x="4916" y="1160"/>
                    <a:pt x="4910" y="1160"/>
                  </a:cubicBezTo>
                  <a:lnTo>
                    <a:pt x="4761" y="1160"/>
                  </a:lnTo>
                  <a:cubicBezTo>
                    <a:pt x="4755" y="1160"/>
                    <a:pt x="4750" y="1155"/>
                    <a:pt x="4750" y="1149"/>
                  </a:cubicBezTo>
                  <a:cubicBezTo>
                    <a:pt x="4750" y="1144"/>
                    <a:pt x="4755" y="1139"/>
                    <a:pt x="4761" y="1139"/>
                  </a:cubicBezTo>
                  <a:close/>
                  <a:moveTo>
                    <a:pt x="5017" y="1139"/>
                  </a:moveTo>
                  <a:lnTo>
                    <a:pt x="5166" y="1139"/>
                  </a:lnTo>
                  <a:cubicBezTo>
                    <a:pt x="5172" y="1139"/>
                    <a:pt x="5177" y="1144"/>
                    <a:pt x="5177" y="1149"/>
                  </a:cubicBezTo>
                  <a:cubicBezTo>
                    <a:pt x="5177" y="1155"/>
                    <a:pt x="5172" y="1160"/>
                    <a:pt x="5166" y="1160"/>
                  </a:cubicBezTo>
                  <a:lnTo>
                    <a:pt x="5017" y="1160"/>
                  </a:lnTo>
                  <a:cubicBezTo>
                    <a:pt x="5011" y="1160"/>
                    <a:pt x="5006" y="1155"/>
                    <a:pt x="5006" y="1149"/>
                  </a:cubicBezTo>
                  <a:cubicBezTo>
                    <a:pt x="5006" y="1144"/>
                    <a:pt x="5011" y="1139"/>
                    <a:pt x="5017" y="1139"/>
                  </a:cubicBezTo>
                  <a:close/>
                  <a:moveTo>
                    <a:pt x="5273" y="1139"/>
                  </a:moveTo>
                  <a:lnTo>
                    <a:pt x="5422" y="1139"/>
                  </a:lnTo>
                  <a:cubicBezTo>
                    <a:pt x="5428" y="1139"/>
                    <a:pt x="5433" y="1144"/>
                    <a:pt x="5433" y="1149"/>
                  </a:cubicBezTo>
                  <a:cubicBezTo>
                    <a:pt x="5433" y="1155"/>
                    <a:pt x="5428" y="1160"/>
                    <a:pt x="5422" y="1160"/>
                  </a:cubicBezTo>
                  <a:lnTo>
                    <a:pt x="5273" y="1160"/>
                  </a:lnTo>
                  <a:cubicBezTo>
                    <a:pt x="5267" y="1160"/>
                    <a:pt x="5262" y="1155"/>
                    <a:pt x="5262" y="1149"/>
                  </a:cubicBezTo>
                  <a:cubicBezTo>
                    <a:pt x="5262" y="1144"/>
                    <a:pt x="5267" y="1139"/>
                    <a:pt x="5273" y="1139"/>
                  </a:cubicBezTo>
                  <a:close/>
                  <a:moveTo>
                    <a:pt x="5529" y="1139"/>
                  </a:moveTo>
                  <a:lnTo>
                    <a:pt x="5678" y="1139"/>
                  </a:lnTo>
                  <a:cubicBezTo>
                    <a:pt x="5684" y="1139"/>
                    <a:pt x="5689" y="1144"/>
                    <a:pt x="5689" y="1149"/>
                  </a:cubicBezTo>
                  <a:cubicBezTo>
                    <a:pt x="5689" y="1155"/>
                    <a:pt x="5684" y="1160"/>
                    <a:pt x="5678" y="1160"/>
                  </a:cubicBezTo>
                  <a:lnTo>
                    <a:pt x="5529" y="1160"/>
                  </a:lnTo>
                  <a:cubicBezTo>
                    <a:pt x="5523" y="1160"/>
                    <a:pt x="5518" y="1155"/>
                    <a:pt x="5518" y="1149"/>
                  </a:cubicBezTo>
                  <a:cubicBezTo>
                    <a:pt x="5518" y="1144"/>
                    <a:pt x="5523" y="1139"/>
                    <a:pt x="5529" y="1139"/>
                  </a:cubicBezTo>
                  <a:close/>
                  <a:moveTo>
                    <a:pt x="5785" y="1139"/>
                  </a:moveTo>
                  <a:lnTo>
                    <a:pt x="5934" y="1139"/>
                  </a:lnTo>
                  <a:cubicBezTo>
                    <a:pt x="5940" y="1139"/>
                    <a:pt x="5945" y="1144"/>
                    <a:pt x="5945" y="1149"/>
                  </a:cubicBezTo>
                  <a:cubicBezTo>
                    <a:pt x="5945" y="1155"/>
                    <a:pt x="5940" y="1160"/>
                    <a:pt x="5934" y="1160"/>
                  </a:cubicBezTo>
                  <a:lnTo>
                    <a:pt x="5785" y="1160"/>
                  </a:lnTo>
                  <a:cubicBezTo>
                    <a:pt x="5779" y="1160"/>
                    <a:pt x="5774" y="1155"/>
                    <a:pt x="5774" y="1149"/>
                  </a:cubicBezTo>
                  <a:cubicBezTo>
                    <a:pt x="5774" y="1144"/>
                    <a:pt x="5779" y="1139"/>
                    <a:pt x="5785" y="1139"/>
                  </a:cubicBezTo>
                  <a:close/>
                  <a:moveTo>
                    <a:pt x="6041" y="1139"/>
                  </a:moveTo>
                  <a:lnTo>
                    <a:pt x="6190" y="1139"/>
                  </a:lnTo>
                  <a:cubicBezTo>
                    <a:pt x="6196" y="1139"/>
                    <a:pt x="6201" y="1144"/>
                    <a:pt x="6201" y="1149"/>
                  </a:cubicBezTo>
                  <a:cubicBezTo>
                    <a:pt x="6201" y="1155"/>
                    <a:pt x="6196" y="1160"/>
                    <a:pt x="6190" y="1160"/>
                  </a:cubicBezTo>
                  <a:lnTo>
                    <a:pt x="6041" y="1160"/>
                  </a:lnTo>
                  <a:cubicBezTo>
                    <a:pt x="6035" y="1160"/>
                    <a:pt x="6030" y="1155"/>
                    <a:pt x="6030" y="1149"/>
                  </a:cubicBezTo>
                  <a:cubicBezTo>
                    <a:pt x="6030" y="1144"/>
                    <a:pt x="6035" y="1139"/>
                    <a:pt x="6041" y="1139"/>
                  </a:cubicBezTo>
                  <a:close/>
                  <a:moveTo>
                    <a:pt x="6297" y="1139"/>
                  </a:moveTo>
                  <a:lnTo>
                    <a:pt x="6446" y="1139"/>
                  </a:lnTo>
                  <a:cubicBezTo>
                    <a:pt x="6452" y="1139"/>
                    <a:pt x="6457" y="1144"/>
                    <a:pt x="6457" y="1149"/>
                  </a:cubicBezTo>
                  <a:cubicBezTo>
                    <a:pt x="6457" y="1155"/>
                    <a:pt x="6452" y="1160"/>
                    <a:pt x="6446" y="1160"/>
                  </a:cubicBezTo>
                  <a:lnTo>
                    <a:pt x="6297" y="1160"/>
                  </a:lnTo>
                  <a:cubicBezTo>
                    <a:pt x="6291" y="1160"/>
                    <a:pt x="6286" y="1155"/>
                    <a:pt x="6286" y="1149"/>
                  </a:cubicBezTo>
                  <a:cubicBezTo>
                    <a:pt x="6286" y="1144"/>
                    <a:pt x="6291" y="1139"/>
                    <a:pt x="6297" y="1139"/>
                  </a:cubicBezTo>
                  <a:close/>
                  <a:moveTo>
                    <a:pt x="6553" y="1139"/>
                  </a:moveTo>
                  <a:lnTo>
                    <a:pt x="6702" y="1139"/>
                  </a:lnTo>
                  <a:cubicBezTo>
                    <a:pt x="6708" y="1139"/>
                    <a:pt x="6713" y="1144"/>
                    <a:pt x="6713" y="1149"/>
                  </a:cubicBezTo>
                  <a:cubicBezTo>
                    <a:pt x="6713" y="1155"/>
                    <a:pt x="6708" y="1160"/>
                    <a:pt x="6702" y="1160"/>
                  </a:cubicBezTo>
                  <a:lnTo>
                    <a:pt x="6553" y="1160"/>
                  </a:lnTo>
                  <a:cubicBezTo>
                    <a:pt x="6547" y="1160"/>
                    <a:pt x="6542" y="1155"/>
                    <a:pt x="6542" y="1149"/>
                  </a:cubicBezTo>
                  <a:cubicBezTo>
                    <a:pt x="6542" y="1144"/>
                    <a:pt x="6547" y="1139"/>
                    <a:pt x="6553" y="1139"/>
                  </a:cubicBezTo>
                  <a:close/>
                  <a:moveTo>
                    <a:pt x="6809" y="1139"/>
                  </a:moveTo>
                  <a:lnTo>
                    <a:pt x="6958" y="1139"/>
                  </a:lnTo>
                  <a:cubicBezTo>
                    <a:pt x="6964" y="1139"/>
                    <a:pt x="6969" y="1144"/>
                    <a:pt x="6969" y="1149"/>
                  </a:cubicBezTo>
                  <a:cubicBezTo>
                    <a:pt x="6969" y="1155"/>
                    <a:pt x="6964" y="1160"/>
                    <a:pt x="6958" y="1160"/>
                  </a:cubicBezTo>
                  <a:lnTo>
                    <a:pt x="6809" y="1160"/>
                  </a:lnTo>
                  <a:cubicBezTo>
                    <a:pt x="6803" y="1160"/>
                    <a:pt x="6798" y="1155"/>
                    <a:pt x="6798" y="1149"/>
                  </a:cubicBezTo>
                  <a:cubicBezTo>
                    <a:pt x="6798" y="1144"/>
                    <a:pt x="6803" y="1139"/>
                    <a:pt x="6809" y="1139"/>
                  </a:cubicBezTo>
                  <a:close/>
                  <a:moveTo>
                    <a:pt x="7065" y="1139"/>
                  </a:moveTo>
                  <a:lnTo>
                    <a:pt x="7214" y="1139"/>
                  </a:lnTo>
                  <a:cubicBezTo>
                    <a:pt x="7220" y="1139"/>
                    <a:pt x="7225" y="1144"/>
                    <a:pt x="7225" y="1149"/>
                  </a:cubicBezTo>
                  <a:cubicBezTo>
                    <a:pt x="7225" y="1155"/>
                    <a:pt x="7220" y="1160"/>
                    <a:pt x="7214" y="1160"/>
                  </a:cubicBezTo>
                  <a:lnTo>
                    <a:pt x="7065" y="1160"/>
                  </a:lnTo>
                  <a:cubicBezTo>
                    <a:pt x="7059" y="1160"/>
                    <a:pt x="7054" y="1155"/>
                    <a:pt x="7054" y="1149"/>
                  </a:cubicBezTo>
                  <a:cubicBezTo>
                    <a:pt x="7054" y="1144"/>
                    <a:pt x="7059" y="1139"/>
                    <a:pt x="7065" y="1139"/>
                  </a:cubicBezTo>
                  <a:close/>
                  <a:moveTo>
                    <a:pt x="7321" y="1139"/>
                  </a:moveTo>
                  <a:lnTo>
                    <a:pt x="7470" y="1139"/>
                  </a:lnTo>
                  <a:cubicBezTo>
                    <a:pt x="7476" y="1139"/>
                    <a:pt x="7481" y="1144"/>
                    <a:pt x="7481" y="1149"/>
                  </a:cubicBezTo>
                  <a:cubicBezTo>
                    <a:pt x="7481" y="1155"/>
                    <a:pt x="7476" y="1160"/>
                    <a:pt x="7470" y="1160"/>
                  </a:cubicBezTo>
                  <a:lnTo>
                    <a:pt x="7321" y="1160"/>
                  </a:lnTo>
                  <a:cubicBezTo>
                    <a:pt x="7315" y="1160"/>
                    <a:pt x="7310" y="1155"/>
                    <a:pt x="7310" y="1149"/>
                  </a:cubicBezTo>
                  <a:cubicBezTo>
                    <a:pt x="7310" y="1144"/>
                    <a:pt x="7315" y="1139"/>
                    <a:pt x="7321" y="1139"/>
                  </a:cubicBezTo>
                  <a:close/>
                  <a:moveTo>
                    <a:pt x="7577" y="1139"/>
                  </a:moveTo>
                  <a:lnTo>
                    <a:pt x="7726" y="1139"/>
                  </a:lnTo>
                  <a:cubicBezTo>
                    <a:pt x="7732" y="1139"/>
                    <a:pt x="7737" y="1144"/>
                    <a:pt x="7737" y="1149"/>
                  </a:cubicBezTo>
                  <a:cubicBezTo>
                    <a:pt x="7737" y="1155"/>
                    <a:pt x="7732" y="1160"/>
                    <a:pt x="7726" y="1160"/>
                  </a:cubicBezTo>
                  <a:lnTo>
                    <a:pt x="7577" y="1160"/>
                  </a:lnTo>
                  <a:cubicBezTo>
                    <a:pt x="7571" y="1160"/>
                    <a:pt x="7566" y="1155"/>
                    <a:pt x="7566" y="1149"/>
                  </a:cubicBezTo>
                  <a:cubicBezTo>
                    <a:pt x="7566" y="1144"/>
                    <a:pt x="7571" y="1139"/>
                    <a:pt x="7577" y="1139"/>
                  </a:cubicBezTo>
                  <a:close/>
                  <a:moveTo>
                    <a:pt x="7833" y="1139"/>
                  </a:moveTo>
                  <a:lnTo>
                    <a:pt x="7982" y="1139"/>
                  </a:lnTo>
                  <a:cubicBezTo>
                    <a:pt x="7988" y="1139"/>
                    <a:pt x="7993" y="1144"/>
                    <a:pt x="7993" y="1149"/>
                  </a:cubicBezTo>
                  <a:cubicBezTo>
                    <a:pt x="7993" y="1155"/>
                    <a:pt x="7988" y="1160"/>
                    <a:pt x="7982" y="1160"/>
                  </a:cubicBezTo>
                  <a:lnTo>
                    <a:pt x="7833" y="1160"/>
                  </a:lnTo>
                  <a:cubicBezTo>
                    <a:pt x="7827" y="1160"/>
                    <a:pt x="7822" y="1155"/>
                    <a:pt x="7822" y="1149"/>
                  </a:cubicBezTo>
                  <a:cubicBezTo>
                    <a:pt x="7822" y="1144"/>
                    <a:pt x="7827" y="1139"/>
                    <a:pt x="7833" y="1139"/>
                  </a:cubicBezTo>
                  <a:close/>
                  <a:moveTo>
                    <a:pt x="8089" y="1139"/>
                  </a:moveTo>
                  <a:lnTo>
                    <a:pt x="8238" y="1139"/>
                  </a:lnTo>
                  <a:cubicBezTo>
                    <a:pt x="8244" y="1139"/>
                    <a:pt x="8249" y="1144"/>
                    <a:pt x="8249" y="1149"/>
                  </a:cubicBezTo>
                  <a:cubicBezTo>
                    <a:pt x="8249" y="1155"/>
                    <a:pt x="8244" y="1160"/>
                    <a:pt x="8238" y="1160"/>
                  </a:cubicBezTo>
                  <a:lnTo>
                    <a:pt x="8089" y="1160"/>
                  </a:lnTo>
                  <a:cubicBezTo>
                    <a:pt x="8083" y="1160"/>
                    <a:pt x="8078" y="1155"/>
                    <a:pt x="8078" y="1149"/>
                  </a:cubicBezTo>
                  <a:cubicBezTo>
                    <a:pt x="8078" y="1144"/>
                    <a:pt x="8083" y="1139"/>
                    <a:pt x="8089" y="1139"/>
                  </a:cubicBezTo>
                  <a:close/>
                  <a:moveTo>
                    <a:pt x="8345" y="1139"/>
                  </a:moveTo>
                  <a:lnTo>
                    <a:pt x="8494" y="1139"/>
                  </a:lnTo>
                  <a:cubicBezTo>
                    <a:pt x="8500" y="1139"/>
                    <a:pt x="8505" y="1144"/>
                    <a:pt x="8505" y="1149"/>
                  </a:cubicBezTo>
                  <a:cubicBezTo>
                    <a:pt x="8505" y="1155"/>
                    <a:pt x="8500" y="1160"/>
                    <a:pt x="8494" y="1160"/>
                  </a:cubicBezTo>
                  <a:lnTo>
                    <a:pt x="8345" y="1160"/>
                  </a:lnTo>
                  <a:cubicBezTo>
                    <a:pt x="8339" y="1160"/>
                    <a:pt x="8334" y="1155"/>
                    <a:pt x="8334" y="1149"/>
                  </a:cubicBezTo>
                  <a:cubicBezTo>
                    <a:pt x="8334" y="1144"/>
                    <a:pt x="8339" y="1139"/>
                    <a:pt x="8345" y="1139"/>
                  </a:cubicBezTo>
                  <a:close/>
                  <a:moveTo>
                    <a:pt x="8601" y="1139"/>
                  </a:moveTo>
                  <a:lnTo>
                    <a:pt x="8750" y="1139"/>
                  </a:lnTo>
                  <a:cubicBezTo>
                    <a:pt x="8756" y="1139"/>
                    <a:pt x="8761" y="1144"/>
                    <a:pt x="8761" y="1149"/>
                  </a:cubicBezTo>
                  <a:cubicBezTo>
                    <a:pt x="8761" y="1155"/>
                    <a:pt x="8756" y="1160"/>
                    <a:pt x="8750" y="1160"/>
                  </a:cubicBezTo>
                  <a:lnTo>
                    <a:pt x="8601" y="1160"/>
                  </a:lnTo>
                  <a:cubicBezTo>
                    <a:pt x="8595" y="1160"/>
                    <a:pt x="8590" y="1155"/>
                    <a:pt x="8590" y="1149"/>
                  </a:cubicBezTo>
                  <a:cubicBezTo>
                    <a:pt x="8590" y="1144"/>
                    <a:pt x="8595" y="1139"/>
                    <a:pt x="8601" y="1139"/>
                  </a:cubicBezTo>
                  <a:close/>
                  <a:moveTo>
                    <a:pt x="8857" y="1139"/>
                  </a:moveTo>
                  <a:lnTo>
                    <a:pt x="9006" y="1139"/>
                  </a:lnTo>
                  <a:cubicBezTo>
                    <a:pt x="9012" y="1139"/>
                    <a:pt x="9017" y="1144"/>
                    <a:pt x="9017" y="1149"/>
                  </a:cubicBezTo>
                  <a:cubicBezTo>
                    <a:pt x="9017" y="1155"/>
                    <a:pt x="9012" y="1160"/>
                    <a:pt x="9006" y="1160"/>
                  </a:cubicBezTo>
                  <a:lnTo>
                    <a:pt x="8857" y="1160"/>
                  </a:lnTo>
                  <a:cubicBezTo>
                    <a:pt x="8851" y="1160"/>
                    <a:pt x="8846" y="1155"/>
                    <a:pt x="8846" y="1149"/>
                  </a:cubicBezTo>
                  <a:cubicBezTo>
                    <a:pt x="8846" y="1144"/>
                    <a:pt x="8851" y="1139"/>
                    <a:pt x="8857" y="1139"/>
                  </a:cubicBezTo>
                  <a:close/>
                  <a:moveTo>
                    <a:pt x="9113" y="1139"/>
                  </a:moveTo>
                  <a:lnTo>
                    <a:pt x="9262" y="1139"/>
                  </a:lnTo>
                  <a:cubicBezTo>
                    <a:pt x="9268" y="1139"/>
                    <a:pt x="9273" y="1144"/>
                    <a:pt x="9273" y="1149"/>
                  </a:cubicBezTo>
                  <a:cubicBezTo>
                    <a:pt x="9273" y="1155"/>
                    <a:pt x="9268" y="1160"/>
                    <a:pt x="9262" y="1160"/>
                  </a:cubicBezTo>
                  <a:lnTo>
                    <a:pt x="9113" y="1160"/>
                  </a:lnTo>
                  <a:cubicBezTo>
                    <a:pt x="9107" y="1160"/>
                    <a:pt x="9102" y="1155"/>
                    <a:pt x="9102" y="1149"/>
                  </a:cubicBezTo>
                  <a:cubicBezTo>
                    <a:pt x="9102" y="1144"/>
                    <a:pt x="9107" y="1139"/>
                    <a:pt x="9113" y="1139"/>
                  </a:cubicBezTo>
                  <a:close/>
                  <a:moveTo>
                    <a:pt x="9369" y="1139"/>
                  </a:moveTo>
                  <a:lnTo>
                    <a:pt x="9518" y="1139"/>
                  </a:lnTo>
                  <a:cubicBezTo>
                    <a:pt x="9524" y="1139"/>
                    <a:pt x="9529" y="1144"/>
                    <a:pt x="9529" y="1149"/>
                  </a:cubicBezTo>
                  <a:cubicBezTo>
                    <a:pt x="9529" y="1155"/>
                    <a:pt x="9524" y="1160"/>
                    <a:pt x="9518" y="1160"/>
                  </a:cubicBezTo>
                  <a:lnTo>
                    <a:pt x="9369" y="1160"/>
                  </a:lnTo>
                  <a:cubicBezTo>
                    <a:pt x="9363" y="1160"/>
                    <a:pt x="9358" y="1155"/>
                    <a:pt x="9358" y="1149"/>
                  </a:cubicBezTo>
                  <a:cubicBezTo>
                    <a:pt x="9358" y="1144"/>
                    <a:pt x="9363" y="1139"/>
                    <a:pt x="9369" y="1139"/>
                  </a:cubicBezTo>
                  <a:close/>
                  <a:moveTo>
                    <a:pt x="9625" y="1139"/>
                  </a:moveTo>
                  <a:lnTo>
                    <a:pt x="9774" y="1139"/>
                  </a:lnTo>
                  <a:cubicBezTo>
                    <a:pt x="9780" y="1139"/>
                    <a:pt x="9785" y="1144"/>
                    <a:pt x="9785" y="1149"/>
                  </a:cubicBezTo>
                  <a:cubicBezTo>
                    <a:pt x="9785" y="1155"/>
                    <a:pt x="9780" y="1160"/>
                    <a:pt x="9774" y="1160"/>
                  </a:cubicBezTo>
                  <a:lnTo>
                    <a:pt x="9625" y="1160"/>
                  </a:lnTo>
                  <a:cubicBezTo>
                    <a:pt x="9619" y="1160"/>
                    <a:pt x="9614" y="1155"/>
                    <a:pt x="9614" y="1149"/>
                  </a:cubicBezTo>
                  <a:cubicBezTo>
                    <a:pt x="9614" y="1144"/>
                    <a:pt x="9619" y="1139"/>
                    <a:pt x="9625" y="1139"/>
                  </a:cubicBezTo>
                  <a:close/>
                  <a:moveTo>
                    <a:pt x="9881" y="1139"/>
                  </a:moveTo>
                  <a:lnTo>
                    <a:pt x="10030" y="1139"/>
                  </a:lnTo>
                  <a:cubicBezTo>
                    <a:pt x="10036" y="1139"/>
                    <a:pt x="10041" y="1144"/>
                    <a:pt x="10041" y="1149"/>
                  </a:cubicBezTo>
                  <a:cubicBezTo>
                    <a:pt x="10041" y="1155"/>
                    <a:pt x="10036" y="1160"/>
                    <a:pt x="10030" y="1160"/>
                  </a:cubicBezTo>
                  <a:lnTo>
                    <a:pt x="9881" y="1160"/>
                  </a:lnTo>
                  <a:cubicBezTo>
                    <a:pt x="9875" y="1160"/>
                    <a:pt x="9870" y="1155"/>
                    <a:pt x="9870" y="1149"/>
                  </a:cubicBezTo>
                  <a:cubicBezTo>
                    <a:pt x="9870" y="1144"/>
                    <a:pt x="9875" y="1139"/>
                    <a:pt x="9881" y="1139"/>
                  </a:cubicBezTo>
                  <a:close/>
                  <a:moveTo>
                    <a:pt x="10137" y="1139"/>
                  </a:moveTo>
                  <a:lnTo>
                    <a:pt x="10286" y="1139"/>
                  </a:lnTo>
                  <a:cubicBezTo>
                    <a:pt x="10292" y="1139"/>
                    <a:pt x="10297" y="1144"/>
                    <a:pt x="10297" y="1149"/>
                  </a:cubicBezTo>
                  <a:cubicBezTo>
                    <a:pt x="10297" y="1155"/>
                    <a:pt x="10292" y="1160"/>
                    <a:pt x="10286" y="1160"/>
                  </a:cubicBezTo>
                  <a:lnTo>
                    <a:pt x="10137" y="1160"/>
                  </a:lnTo>
                  <a:cubicBezTo>
                    <a:pt x="10131" y="1160"/>
                    <a:pt x="10126" y="1155"/>
                    <a:pt x="10126" y="1149"/>
                  </a:cubicBezTo>
                  <a:cubicBezTo>
                    <a:pt x="10126" y="1144"/>
                    <a:pt x="10131" y="1139"/>
                    <a:pt x="10137" y="1139"/>
                  </a:cubicBezTo>
                  <a:close/>
                  <a:moveTo>
                    <a:pt x="10393" y="1139"/>
                  </a:moveTo>
                  <a:lnTo>
                    <a:pt x="10533" y="1139"/>
                  </a:lnTo>
                  <a:lnTo>
                    <a:pt x="10523" y="1149"/>
                  </a:lnTo>
                  <a:lnTo>
                    <a:pt x="10523" y="1141"/>
                  </a:lnTo>
                  <a:cubicBezTo>
                    <a:pt x="10523" y="1135"/>
                    <a:pt x="10527" y="1130"/>
                    <a:pt x="10533" y="1130"/>
                  </a:cubicBezTo>
                  <a:cubicBezTo>
                    <a:pt x="10539" y="1130"/>
                    <a:pt x="10544" y="1135"/>
                    <a:pt x="10544" y="1141"/>
                  </a:cubicBezTo>
                  <a:lnTo>
                    <a:pt x="10544" y="1149"/>
                  </a:lnTo>
                  <a:cubicBezTo>
                    <a:pt x="10544" y="1155"/>
                    <a:pt x="10539" y="1160"/>
                    <a:pt x="10533" y="1160"/>
                  </a:cubicBezTo>
                  <a:lnTo>
                    <a:pt x="10393" y="1160"/>
                  </a:lnTo>
                  <a:cubicBezTo>
                    <a:pt x="10387" y="1160"/>
                    <a:pt x="10382" y="1155"/>
                    <a:pt x="10382" y="1149"/>
                  </a:cubicBezTo>
                  <a:cubicBezTo>
                    <a:pt x="10382" y="1144"/>
                    <a:pt x="10387" y="1139"/>
                    <a:pt x="10393" y="1139"/>
                  </a:cubicBezTo>
                  <a:close/>
                  <a:moveTo>
                    <a:pt x="10523" y="1034"/>
                  </a:moveTo>
                  <a:lnTo>
                    <a:pt x="10523" y="885"/>
                  </a:lnTo>
                  <a:cubicBezTo>
                    <a:pt x="10523" y="879"/>
                    <a:pt x="10527" y="874"/>
                    <a:pt x="10533" y="874"/>
                  </a:cubicBezTo>
                  <a:cubicBezTo>
                    <a:pt x="10539" y="874"/>
                    <a:pt x="10544" y="879"/>
                    <a:pt x="10544" y="885"/>
                  </a:cubicBezTo>
                  <a:lnTo>
                    <a:pt x="10544" y="1034"/>
                  </a:lnTo>
                  <a:cubicBezTo>
                    <a:pt x="10544" y="1040"/>
                    <a:pt x="10539" y="1045"/>
                    <a:pt x="10533" y="1045"/>
                  </a:cubicBezTo>
                  <a:cubicBezTo>
                    <a:pt x="10527" y="1045"/>
                    <a:pt x="10523" y="1040"/>
                    <a:pt x="10523" y="1034"/>
                  </a:cubicBezTo>
                  <a:close/>
                  <a:moveTo>
                    <a:pt x="10523" y="778"/>
                  </a:moveTo>
                  <a:lnTo>
                    <a:pt x="10523" y="629"/>
                  </a:lnTo>
                  <a:cubicBezTo>
                    <a:pt x="10523" y="623"/>
                    <a:pt x="10527" y="618"/>
                    <a:pt x="10533" y="618"/>
                  </a:cubicBezTo>
                  <a:cubicBezTo>
                    <a:pt x="10539" y="618"/>
                    <a:pt x="10544" y="623"/>
                    <a:pt x="10544" y="629"/>
                  </a:cubicBezTo>
                  <a:lnTo>
                    <a:pt x="10544" y="778"/>
                  </a:lnTo>
                  <a:cubicBezTo>
                    <a:pt x="10544" y="784"/>
                    <a:pt x="10539" y="789"/>
                    <a:pt x="10533" y="789"/>
                  </a:cubicBezTo>
                  <a:cubicBezTo>
                    <a:pt x="10527" y="789"/>
                    <a:pt x="10523" y="784"/>
                    <a:pt x="10523" y="778"/>
                  </a:cubicBezTo>
                  <a:close/>
                  <a:moveTo>
                    <a:pt x="10523" y="522"/>
                  </a:moveTo>
                  <a:lnTo>
                    <a:pt x="10523" y="373"/>
                  </a:lnTo>
                  <a:cubicBezTo>
                    <a:pt x="10523" y="367"/>
                    <a:pt x="10527" y="362"/>
                    <a:pt x="10533" y="362"/>
                  </a:cubicBezTo>
                  <a:cubicBezTo>
                    <a:pt x="10539" y="362"/>
                    <a:pt x="10544" y="367"/>
                    <a:pt x="10544" y="373"/>
                  </a:cubicBezTo>
                  <a:lnTo>
                    <a:pt x="10544" y="522"/>
                  </a:lnTo>
                  <a:cubicBezTo>
                    <a:pt x="10544" y="528"/>
                    <a:pt x="10539" y="533"/>
                    <a:pt x="10533" y="533"/>
                  </a:cubicBezTo>
                  <a:cubicBezTo>
                    <a:pt x="10527" y="533"/>
                    <a:pt x="10523" y="528"/>
                    <a:pt x="10523" y="522"/>
                  </a:cubicBezTo>
                  <a:close/>
                  <a:moveTo>
                    <a:pt x="10523" y="266"/>
                  </a:moveTo>
                  <a:lnTo>
                    <a:pt x="10523" y="117"/>
                  </a:lnTo>
                  <a:cubicBezTo>
                    <a:pt x="10523" y="111"/>
                    <a:pt x="10527" y="106"/>
                    <a:pt x="10533" y="106"/>
                  </a:cubicBezTo>
                  <a:cubicBezTo>
                    <a:pt x="10539" y="106"/>
                    <a:pt x="10544" y="111"/>
                    <a:pt x="10544" y="117"/>
                  </a:cubicBezTo>
                  <a:lnTo>
                    <a:pt x="10544" y="266"/>
                  </a:lnTo>
                  <a:cubicBezTo>
                    <a:pt x="10544" y="272"/>
                    <a:pt x="10539" y="277"/>
                    <a:pt x="10533" y="277"/>
                  </a:cubicBezTo>
                  <a:cubicBezTo>
                    <a:pt x="10527" y="277"/>
                    <a:pt x="10523" y="272"/>
                    <a:pt x="10523" y="266"/>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118"/>
            <p:cNvSpPr>
              <a:spLocks/>
            </p:cNvSpPr>
            <p:nvPr/>
          </p:nvSpPr>
          <p:spPr bwMode="auto">
            <a:xfrm>
              <a:off x="980" y="2977"/>
              <a:ext cx="56" cy="57"/>
            </a:xfrm>
            <a:custGeom>
              <a:avLst/>
              <a:gdLst>
                <a:gd name="T0" fmla="*/ 0 w 56"/>
                <a:gd name="T1" fmla="*/ 57 h 57"/>
                <a:gd name="T2" fmla="*/ 28 w 56"/>
                <a:gd name="T3" fmla="*/ 0 h 57"/>
                <a:gd name="T4" fmla="*/ 56 w 56"/>
                <a:gd name="T5" fmla="*/ 57 h 57"/>
                <a:gd name="T6" fmla="*/ 0 w 56"/>
                <a:gd name="T7" fmla="*/ 57 h 57"/>
              </a:gdLst>
              <a:ahLst/>
              <a:cxnLst>
                <a:cxn ang="0">
                  <a:pos x="T0" y="T1"/>
                </a:cxn>
                <a:cxn ang="0">
                  <a:pos x="T2" y="T3"/>
                </a:cxn>
                <a:cxn ang="0">
                  <a:pos x="T4" y="T5"/>
                </a:cxn>
                <a:cxn ang="0">
                  <a:pos x="T6" y="T7"/>
                </a:cxn>
              </a:cxnLst>
              <a:rect l="0" t="0" r="r" b="b"/>
              <a:pathLst>
                <a:path w="56" h="57">
                  <a:moveTo>
                    <a:pt x="0" y="57"/>
                  </a:moveTo>
                  <a:lnTo>
                    <a:pt x="28" y="0"/>
                  </a:lnTo>
                  <a:lnTo>
                    <a:pt x="56" y="57"/>
                  </a:lnTo>
                  <a:lnTo>
                    <a:pt x="0" y="57"/>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Rectangle 120"/>
            <p:cNvSpPr>
              <a:spLocks noChangeArrowheads="1"/>
            </p:cNvSpPr>
            <p:nvPr/>
          </p:nvSpPr>
          <p:spPr bwMode="auto">
            <a:xfrm>
              <a:off x="1661" y="2107"/>
              <a:ext cx="58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Security Interest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4" name="Rectangle 121"/>
            <p:cNvSpPr>
              <a:spLocks noChangeArrowheads="1"/>
            </p:cNvSpPr>
            <p:nvPr/>
          </p:nvSpPr>
          <p:spPr bwMode="auto">
            <a:xfrm>
              <a:off x="2161" y="2107"/>
              <a:ext cx="6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5" name="Rectangle 122"/>
            <p:cNvSpPr>
              <a:spLocks noChangeArrowheads="1"/>
            </p:cNvSpPr>
            <p:nvPr/>
          </p:nvSpPr>
          <p:spPr bwMode="auto">
            <a:xfrm>
              <a:off x="2183" y="2107"/>
              <a:ext cx="14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6" name="Rectangle 123"/>
            <p:cNvSpPr>
              <a:spLocks noChangeArrowheads="1"/>
            </p:cNvSpPr>
            <p:nvPr/>
          </p:nvSpPr>
          <p:spPr bwMode="auto">
            <a:xfrm>
              <a:off x="2277" y="2107"/>
              <a:ext cx="6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7" name="Rectangle 124"/>
            <p:cNvSpPr>
              <a:spLocks noChangeArrowheads="1"/>
            </p:cNvSpPr>
            <p:nvPr/>
          </p:nvSpPr>
          <p:spPr bwMode="auto">
            <a:xfrm>
              <a:off x="3651" y="2113"/>
              <a:ext cx="58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Security Interest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8" name="Rectangle 125"/>
            <p:cNvSpPr>
              <a:spLocks noChangeArrowheads="1"/>
            </p:cNvSpPr>
            <p:nvPr/>
          </p:nvSpPr>
          <p:spPr bwMode="auto">
            <a:xfrm>
              <a:off x="4151" y="2113"/>
              <a:ext cx="6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9" name="Rectangle 126"/>
            <p:cNvSpPr>
              <a:spLocks noChangeArrowheads="1"/>
            </p:cNvSpPr>
            <p:nvPr/>
          </p:nvSpPr>
          <p:spPr bwMode="auto">
            <a:xfrm>
              <a:off x="4173" y="2113"/>
              <a:ext cx="144"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0" name="Rectangle 127"/>
            <p:cNvSpPr>
              <a:spLocks noChangeArrowheads="1"/>
            </p:cNvSpPr>
            <p:nvPr/>
          </p:nvSpPr>
          <p:spPr bwMode="auto">
            <a:xfrm>
              <a:off x="4267" y="2113"/>
              <a:ext cx="6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1" name="Rectangle 128"/>
            <p:cNvSpPr>
              <a:spLocks noChangeArrowheads="1"/>
            </p:cNvSpPr>
            <p:nvPr/>
          </p:nvSpPr>
          <p:spPr bwMode="auto">
            <a:xfrm>
              <a:off x="1684" y="3193"/>
              <a:ext cx="537"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Security Interest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2" name="Rectangle 129"/>
            <p:cNvSpPr>
              <a:spLocks noChangeArrowheads="1"/>
            </p:cNvSpPr>
            <p:nvPr/>
          </p:nvSpPr>
          <p:spPr bwMode="auto">
            <a:xfrm>
              <a:off x="2184" y="3193"/>
              <a:ext cx="6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3" name="Rectangle 130"/>
            <p:cNvSpPr>
              <a:spLocks noChangeArrowheads="1"/>
            </p:cNvSpPr>
            <p:nvPr/>
          </p:nvSpPr>
          <p:spPr bwMode="auto">
            <a:xfrm>
              <a:off x="2206" y="3193"/>
              <a:ext cx="13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4" name="Rectangle 131"/>
            <p:cNvSpPr>
              <a:spLocks noChangeArrowheads="1"/>
            </p:cNvSpPr>
            <p:nvPr/>
          </p:nvSpPr>
          <p:spPr bwMode="auto">
            <a:xfrm>
              <a:off x="2300" y="3193"/>
              <a:ext cx="6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5" name="Rectangle 132"/>
            <p:cNvSpPr>
              <a:spLocks noChangeArrowheads="1"/>
            </p:cNvSpPr>
            <p:nvPr/>
          </p:nvSpPr>
          <p:spPr bwMode="auto">
            <a:xfrm>
              <a:off x="3645" y="3193"/>
              <a:ext cx="537"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Security Interest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6" name="Rectangle 133"/>
            <p:cNvSpPr>
              <a:spLocks noChangeArrowheads="1"/>
            </p:cNvSpPr>
            <p:nvPr/>
          </p:nvSpPr>
          <p:spPr bwMode="auto">
            <a:xfrm>
              <a:off x="4145" y="3193"/>
              <a:ext cx="6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7" name="Rectangle 134"/>
            <p:cNvSpPr>
              <a:spLocks noChangeArrowheads="1"/>
            </p:cNvSpPr>
            <p:nvPr/>
          </p:nvSpPr>
          <p:spPr bwMode="auto">
            <a:xfrm>
              <a:off x="4167" y="3193"/>
              <a:ext cx="133"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8" name="Rectangle 135"/>
            <p:cNvSpPr>
              <a:spLocks noChangeArrowheads="1"/>
            </p:cNvSpPr>
            <p:nvPr/>
          </p:nvSpPr>
          <p:spPr bwMode="auto">
            <a:xfrm>
              <a:off x="4261" y="3193"/>
              <a:ext cx="6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9" name="Rectangle 136"/>
            <p:cNvSpPr>
              <a:spLocks noChangeArrowheads="1"/>
            </p:cNvSpPr>
            <p:nvPr/>
          </p:nvSpPr>
          <p:spPr bwMode="auto">
            <a:xfrm>
              <a:off x="2681" y="1772"/>
              <a:ext cx="440" cy="11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0" name="Rectangle 137"/>
            <p:cNvSpPr>
              <a:spLocks noChangeArrowheads="1"/>
            </p:cNvSpPr>
            <p:nvPr/>
          </p:nvSpPr>
          <p:spPr bwMode="auto">
            <a:xfrm>
              <a:off x="3087" y="1772"/>
              <a:ext cx="6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1" name="Rectangle 138"/>
            <p:cNvSpPr>
              <a:spLocks noChangeArrowheads="1"/>
            </p:cNvSpPr>
            <p:nvPr/>
          </p:nvSpPr>
          <p:spPr bwMode="auto">
            <a:xfrm>
              <a:off x="3109" y="1772"/>
              <a:ext cx="16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2" name="Rectangle 139"/>
            <p:cNvSpPr>
              <a:spLocks noChangeArrowheads="1"/>
            </p:cNvSpPr>
            <p:nvPr/>
          </p:nvSpPr>
          <p:spPr bwMode="auto">
            <a:xfrm>
              <a:off x="3242" y="1772"/>
              <a:ext cx="6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3" name="Rectangle 140"/>
            <p:cNvSpPr>
              <a:spLocks noChangeArrowheads="1"/>
            </p:cNvSpPr>
            <p:nvPr/>
          </p:nvSpPr>
          <p:spPr bwMode="auto">
            <a:xfrm>
              <a:off x="2728" y="3466"/>
              <a:ext cx="482"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4" name="Rectangle 141"/>
            <p:cNvSpPr>
              <a:spLocks noChangeArrowheads="1"/>
            </p:cNvSpPr>
            <p:nvPr/>
          </p:nvSpPr>
          <p:spPr bwMode="auto">
            <a:xfrm>
              <a:off x="3102" y="3464"/>
              <a:ext cx="5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5" name="Rectangle 142"/>
            <p:cNvSpPr>
              <a:spLocks noChangeArrowheads="1"/>
            </p:cNvSpPr>
            <p:nvPr/>
          </p:nvSpPr>
          <p:spPr bwMode="auto">
            <a:xfrm>
              <a:off x="3128" y="3466"/>
              <a:ext cx="178"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7" name="Rectangle 144"/>
            <p:cNvSpPr>
              <a:spLocks noChangeArrowheads="1"/>
            </p:cNvSpPr>
            <p:nvPr/>
          </p:nvSpPr>
          <p:spPr bwMode="auto">
            <a:xfrm>
              <a:off x="2621" y="1362"/>
              <a:ext cx="337"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Tripartite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8" name="Rectangle 145"/>
            <p:cNvSpPr>
              <a:spLocks noChangeArrowheads="1"/>
            </p:cNvSpPr>
            <p:nvPr/>
          </p:nvSpPr>
          <p:spPr bwMode="auto">
            <a:xfrm>
              <a:off x="2897" y="1362"/>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9" name="Rectangle 146"/>
            <p:cNvSpPr>
              <a:spLocks noChangeArrowheads="1"/>
            </p:cNvSpPr>
            <p:nvPr/>
          </p:nvSpPr>
          <p:spPr bwMode="auto">
            <a:xfrm>
              <a:off x="2919" y="1362"/>
              <a:ext cx="336"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Framework</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50" name="Rectangle 147"/>
            <p:cNvSpPr>
              <a:spLocks noChangeArrowheads="1"/>
            </p:cNvSpPr>
            <p:nvPr/>
          </p:nvSpPr>
          <p:spPr bwMode="auto">
            <a:xfrm>
              <a:off x="2748" y="1458"/>
              <a:ext cx="399"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Agreement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51" name="Line 148"/>
            <p:cNvSpPr>
              <a:spLocks noChangeShapeType="1"/>
            </p:cNvSpPr>
            <p:nvPr/>
          </p:nvSpPr>
          <p:spPr bwMode="auto">
            <a:xfrm flipV="1">
              <a:off x="826" y="1494"/>
              <a:ext cx="1778" cy="935"/>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2" name="Line 149"/>
            <p:cNvSpPr>
              <a:spLocks noChangeShapeType="1"/>
            </p:cNvSpPr>
            <p:nvPr/>
          </p:nvSpPr>
          <p:spPr bwMode="auto">
            <a:xfrm flipH="1" flipV="1">
              <a:off x="3334" y="1494"/>
              <a:ext cx="1910" cy="935"/>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25083380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Collateralising a longevity (re)insurance transaction </a:t>
            </a:r>
            <a:endParaRPr lang="en-US" dirty="0"/>
          </a:p>
        </p:txBody>
      </p:sp>
      <p:sp>
        <p:nvSpPr>
          <p:cNvPr id="3" name="Content Placeholder 2"/>
          <p:cNvSpPr>
            <a:spLocks noGrp="1"/>
          </p:cNvSpPr>
          <p:nvPr>
            <p:ph idx="1"/>
          </p:nvPr>
        </p:nvSpPr>
        <p:spPr>
          <a:xfrm>
            <a:off x="591894" y="1520028"/>
            <a:ext cx="8722212" cy="4527374"/>
          </a:xfrm>
        </p:spPr>
        <p:txBody>
          <a:bodyPr/>
          <a:lstStyle/>
          <a:p>
            <a:r>
              <a:rPr lang="en-GB" sz="1632" dirty="0"/>
              <a:t>Counterparty credit risk is a key component of any longevity </a:t>
            </a:r>
            <a:r>
              <a:rPr lang="en-GB" sz="1632" dirty="0" smtClean="0"/>
              <a:t>transaction</a:t>
            </a:r>
            <a:endParaRPr lang="en-GB" sz="1632" dirty="0"/>
          </a:p>
          <a:p>
            <a:r>
              <a:rPr lang="en-GB" sz="1632" dirty="0"/>
              <a:t>Transactions are expected to be long-term and stay in place until last member/beneficiary dies (sometimes up to 50 years in duration)</a:t>
            </a:r>
          </a:p>
          <a:p>
            <a:r>
              <a:rPr lang="en-GB" sz="1632" dirty="0"/>
              <a:t>Transactions only terminate early where something has gone wrong (failure to pay, other breach) and in which case, assuming that life expectancies have increased, an “innocent” </a:t>
            </a:r>
            <a:r>
              <a:rPr lang="en-GB" sz="1632" dirty="0" smtClean="0"/>
              <a:t>cedant </a:t>
            </a:r>
            <a:r>
              <a:rPr lang="en-GB" sz="1632" dirty="0"/>
              <a:t>expects to be made whole for all future expected payments (i.e. the present value of all future fixed (premium and fee) payments minus the present value of all future floating (claim/benefit) payments).</a:t>
            </a:r>
          </a:p>
          <a:p>
            <a:r>
              <a:rPr lang="en-GB" sz="1632" dirty="0"/>
              <a:t>If the </a:t>
            </a:r>
            <a:r>
              <a:rPr lang="en-GB" sz="1632" dirty="0" smtClean="0"/>
              <a:t>(re)insurer </a:t>
            </a:r>
            <a:r>
              <a:rPr lang="en-GB" sz="1632" dirty="0"/>
              <a:t>is in financial difficulty, how will the scheme be sure that it will be paid on termination?</a:t>
            </a:r>
          </a:p>
          <a:p>
            <a:r>
              <a:rPr lang="en-GB" sz="1632" dirty="0"/>
              <a:t>Collateral is therefore used to secure the payment of amounts on termination</a:t>
            </a:r>
          </a:p>
          <a:p>
            <a:r>
              <a:rPr lang="en-GB" sz="1632" b="1" dirty="0" smtClean="0">
                <a:solidFill>
                  <a:srgbClr val="7030A0"/>
                </a:solidFill>
              </a:rPr>
              <a:t>Two-way </a:t>
            </a:r>
            <a:r>
              <a:rPr lang="en-GB" sz="1632" b="1" dirty="0">
                <a:solidFill>
                  <a:srgbClr val="7030A0"/>
                </a:solidFill>
              </a:rPr>
              <a:t>MTE (Marked to Experience)</a:t>
            </a:r>
            <a:r>
              <a:rPr lang="en-GB" sz="1632" dirty="0">
                <a:solidFill>
                  <a:srgbClr val="7030A0"/>
                </a:solidFill>
              </a:rPr>
              <a:t> </a:t>
            </a:r>
            <a:r>
              <a:rPr lang="en-GB" sz="1632" dirty="0"/>
              <a:t>collateral is posted in favour of a party who is “in the money” </a:t>
            </a:r>
          </a:p>
          <a:p>
            <a:r>
              <a:rPr lang="en-GB" sz="1632" b="1" dirty="0">
                <a:solidFill>
                  <a:srgbClr val="7030A0"/>
                </a:solidFill>
              </a:rPr>
              <a:t>Fee collateral </a:t>
            </a:r>
            <a:r>
              <a:rPr lang="en-GB" sz="1632" dirty="0"/>
              <a:t>(an amount that runs down over the lifetime of the transaction) is posted by the pension </a:t>
            </a:r>
            <a:r>
              <a:rPr lang="en-GB" sz="1632" dirty="0" smtClean="0"/>
              <a:t>scheme/ceding insurer</a:t>
            </a:r>
            <a:endParaRPr lang="en-GB" sz="1632" dirty="0"/>
          </a:p>
          <a:p>
            <a:r>
              <a:rPr lang="en-GB" sz="1632" b="1" dirty="0">
                <a:solidFill>
                  <a:srgbClr val="7030A0"/>
                </a:solidFill>
              </a:rPr>
              <a:t>Investment Guidelines </a:t>
            </a:r>
            <a:r>
              <a:rPr lang="en-GB" sz="1632" dirty="0"/>
              <a:t>(specifying eligible assets and haircuts) agreed by the parties</a:t>
            </a:r>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14</a:t>
            </a:fld>
            <a:endParaRPr lang="en-US" dirty="0"/>
          </a:p>
        </p:txBody>
      </p:sp>
    </p:spTree>
    <p:extLst>
      <p:ext uri="{BB962C8B-B14F-4D97-AF65-F5344CB8AC3E}">
        <p14:creationId xmlns:p14="http://schemas.microsoft.com/office/powerpoint/2010/main" val="3163298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Title transfer / pledge and rehypothecation (MTE) </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15</a:t>
            </a:fld>
            <a:endParaRPr lang="en-US" dirty="0"/>
          </a:p>
        </p:txBody>
      </p:sp>
      <p:grpSp>
        <p:nvGrpSpPr>
          <p:cNvPr id="3" name="Group 2"/>
          <p:cNvGrpSpPr/>
          <p:nvPr/>
        </p:nvGrpSpPr>
        <p:grpSpPr>
          <a:xfrm>
            <a:off x="1346260" y="1963445"/>
            <a:ext cx="6837802" cy="2410170"/>
            <a:chOff x="1366886" y="3192765"/>
            <a:chExt cx="7540576" cy="2755150"/>
          </a:xfrm>
        </p:grpSpPr>
        <p:sp>
          <p:nvSpPr>
            <p:cNvPr id="5" name="Rectangle 4"/>
            <p:cNvSpPr/>
            <p:nvPr/>
          </p:nvSpPr>
          <p:spPr>
            <a:xfrm>
              <a:off x="1366886" y="3902697"/>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Scheme/Insurer</a:t>
              </a:r>
            </a:p>
          </p:txBody>
        </p:sp>
        <p:sp>
          <p:nvSpPr>
            <p:cNvPr id="6" name="Rectangle 5"/>
            <p:cNvSpPr/>
            <p:nvPr/>
          </p:nvSpPr>
          <p:spPr>
            <a:xfrm>
              <a:off x="6183116" y="3721962"/>
              <a:ext cx="2724346" cy="993066"/>
            </a:xfrm>
            <a:prstGeom prst="rect">
              <a:avLst/>
            </a:prstGeom>
            <a:solidFill>
              <a:schemeClr val="accent5">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Insurer/Reinsurer</a:t>
              </a:r>
            </a:p>
          </p:txBody>
        </p:sp>
        <p:cxnSp>
          <p:nvCxnSpPr>
            <p:cNvPr id="8" name="Straight Arrow Connector 7"/>
            <p:cNvCxnSpPr>
              <a:stCxn id="5" idx="3"/>
              <a:endCxn id="6" idx="1"/>
            </p:cNvCxnSpPr>
            <p:nvPr/>
          </p:nvCxnSpPr>
          <p:spPr>
            <a:xfrm>
              <a:off x="4091232" y="4218495"/>
              <a:ext cx="2091884" cy="0"/>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a:stCxn id="5" idx="0"/>
            </p:cNvCxnSpPr>
            <p:nvPr/>
          </p:nvCxnSpPr>
          <p:spPr>
            <a:xfrm flipV="1">
              <a:off x="2729059" y="3192765"/>
              <a:ext cx="4714" cy="709932"/>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719632" y="3192765"/>
              <a:ext cx="4825657" cy="0"/>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endCxn id="6" idx="0"/>
            </p:cNvCxnSpPr>
            <p:nvPr/>
          </p:nvCxnSpPr>
          <p:spPr>
            <a:xfrm>
              <a:off x="7545289" y="3192765"/>
              <a:ext cx="0" cy="529197"/>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618264" y="3237127"/>
              <a:ext cx="1564850" cy="552373"/>
            </a:xfrm>
            <a:prstGeom prst="rect">
              <a:avLst/>
            </a:prstGeom>
            <a:noFill/>
          </p:spPr>
          <p:txBody>
            <a:bodyPr wrap="square" rtlCol="0">
              <a:spAutoFit/>
            </a:bodyPr>
            <a:lstStyle/>
            <a:p>
              <a:r>
                <a:rPr lang="en-GB" sz="1270" dirty="0"/>
                <a:t>Cash or securities</a:t>
              </a:r>
            </a:p>
          </p:txBody>
        </p:sp>
        <p:sp>
          <p:nvSpPr>
            <p:cNvPr id="20" name="TextBox 19"/>
            <p:cNvSpPr txBox="1"/>
            <p:nvPr/>
          </p:nvSpPr>
          <p:spPr>
            <a:xfrm>
              <a:off x="3865420" y="5172130"/>
              <a:ext cx="3846136" cy="775785"/>
            </a:xfrm>
            <a:prstGeom prst="rect">
              <a:avLst/>
            </a:prstGeom>
            <a:noFill/>
          </p:spPr>
          <p:txBody>
            <a:bodyPr wrap="square" rtlCol="0">
              <a:spAutoFit/>
            </a:bodyPr>
            <a:lstStyle/>
            <a:p>
              <a:r>
                <a:rPr lang="en-GB" sz="1270" dirty="0"/>
                <a:t>Equivalent obligation to deliver cash or securities if mark to market moves or transaction terminates</a:t>
              </a:r>
            </a:p>
          </p:txBody>
        </p:sp>
        <p:cxnSp>
          <p:nvCxnSpPr>
            <p:cNvPr id="21" name="Straight Connector 20"/>
            <p:cNvCxnSpPr/>
            <p:nvPr/>
          </p:nvCxnSpPr>
          <p:spPr>
            <a:xfrm>
              <a:off x="2733773" y="5128181"/>
              <a:ext cx="4825657" cy="0"/>
            </a:xfrm>
            <a:prstGeom prst="line">
              <a:avLst/>
            </a:prstGeom>
            <a:ln>
              <a:solidFill>
                <a:schemeClr val="accent5">
                  <a:lumMod val="75000"/>
                </a:schemeClr>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a:stCxn id="6" idx="2"/>
            </p:cNvCxnSpPr>
            <p:nvPr/>
          </p:nvCxnSpPr>
          <p:spPr>
            <a:xfrm>
              <a:off x="7545289" y="4715028"/>
              <a:ext cx="0" cy="413153"/>
            </a:xfrm>
            <a:prstGeom prst="line">
              <a:avLst/>
            </a:prstGeom>
            <a:ln>
              <a:solidFill>
                <a:schemeClr val="accent5">
                  <a:lumMod val="75000"/>
                </a:schemeClr>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endCxn id="5" idx="2"/>
            </p:cNvCxnSpPr>
            <p:nvPr/>
          </p:nvCxnSpPr>
          <p:spPr>
            <a:xfrm flipV="1">
              <a:off x="2724346" y="4534293"/>
              <a:ext cx="4713" cy="593888"/>
            </a:xfrm>
            <a:prstGeom prst="straightConnector1">
              <a:avLst/>
            </a:prstGeom>
            <a:ln>
              <a:solidFill>
                <a:schemeClr val="accent5">
                  <a:lumMod val="75000"/>
                </a:schemeClr>
              </a:solidFill>
              <a:prstDash val="sysDash"/>
              <a:tailEnd type="triangle"/>
            </a:ln>
            <a:effectLst/>
          </p:spPr>
          <p:style>
            <a:lnRef idx="2">
              <a:schemeClr val="accent1"/>
            </a:lnRef>
            <a:fillRef idx="0">
              <a:schemeClr val="accent1"/>
            </a:fillRef>
            <a:effectRef idx="1">
              <a:schemeClr val="accent1"/>
            </a:effectRef>
            <a:fontRef idx="minor">
              <a:schemeClr val="tx1"/>
            </a:fontRef>
          </p:style>
        </p:cxnSp>
      </p:grpSp>
      <p:sp>
        <p:nvSpPr>
          <p:cNvPr id="9" name="Rectangle 8"/>
          <p:cNvSpPr/>
          <p:nvPr/>
        </p:nvSpPr>
        <p:spPr>
          <a:xfrm>
            <a:off x="927397" y="4452302"/>
            <a:ext cx="7872925" cy="1878463"/>
          </a:xfrm>
          <a:prstGeom prst="rect">
            <a:avLst/>
          </a:prstGeom>
        </p:spPr>
        <p:txBody>
          <a:bodyPr wrap="square">
            <a:spAutoFit/>
          </a:bodyPr>
          <a:lstStyle/>
          <a:p>
            <a:pPr marL="259118" indent="-259118">
              <a:buFont typeface="Arial" panose="020B0604020202020204" pitchFamily="34" charset="0"/>
              <a:buChar char="•"/>
            </a:pPr>
            <a:r>
              <a:rPr lang="en-GB" sz="1451" dirty="0"/>
              <a:t>ISDA Credit Support Annex (CSA) style “title transfer” mechanics for U.K. parties (adapted and built into English law insurance/reinsurance agreements)</a:t>
            </a:r>
          </a:p>
          <a:p>
            <a:pPr marL="259118" indent="-259118">
              <a:buFont typeface="Arial" panose="020B0604020202020204" pitchFamily="34" charset="0"/>
              <a:buChar char="•"/>
            </a:pPr>
            <a:r>
              <a:rPr lang="en-GB" sz="1451" dirty="0"/>
              <a:t>UCC Pledge with right of rehypothecation for U.S. parties (standalone agreements, NY law governed)</a:t>
            </a:r>
          </a:p>
          <a:p>
            <a:pPr marL="259118" indent="-259118">
              <a:buFont typeface="Arial" panose="020B0604020202020204" pitchFamily="34" charset="0"/>
              <a:buChar char="•"/>
            </a:pPr>
            <a:r>
              <a:rPr lang="en-GB" sz="1451" b="1" dirty="0">
                <a:solidFill>
                  <a:srgbClr val="7030A0"/>
                </a:solidFill>
              </a:rPr>
              <a:t>Pros: </a:t>
            </a:r>
            <a:r>
              <a:rPr lang="en-GB" sz="1451" dirty="0"/>
              <a:t>recipient right to use collateral, unlikely to trip over negative pledge and </a:t>
            </a:r>
            <a:r>
              <a:rPr lang="en-GB" sz="1451" dirty="0" smtClean="0"/>
              <a:t>where title has been transferred no </a:t>
            </a:r>
            <a:r>
              <a:rPr lang="en-GB" sz="1451" dirty="0"/>
              <a:t>enforcement action </a:t>
            </a:r>
            <a:r>
              <a:rPr lang="en-GB" sz="1451" dirty="0" smtClean="0"/>
              <a:t>is required</a:t>
            </a:r>
            <a:endParaRPr lang="en-GB" sz="1451" dirty="0"/>
          </a:p>
          <a:p>
            <a:pPr marL="259118" indent="-259118">
              <a:buFont typeface="Arial" panose="020B0604020202020204" pitchFamily="34" charset="0"/>
              <a:buChar char="•"/>
            </a:pPr>
            <a:r>
              <a:rPr lang="en-GB" sz="1451" b="1" dirty="0">
                <a:solidFill>
                  <a:srgbClr val="7030A0"/>
                </a:solidFill>
              </a:rPr>
              <a:t>Cons:</a:t>
            </a:r>
            <a:r>
              <a:rPr lang="en-GB" sz="1451" dirty="0">
                <a:solidFill>
                  <a:srgbClr val="7030A0"/>
                </a:solidFill>
              </a:rPr>
              <a:t> </a:t>
            </a:r>
            <a:r>
              <a:rPr lang="en-GB" sz="1451" dirty="0"/>
              <a:t>Potential for overcollateralisation exposure for posting </a:t>
            </a:r>
            <a:r>
              <a:rPr lang="en-GB" sz="1451" dirty="0" smtClean="0"/>
              <a:t>party, assets off balance sheet</a:t>
            </a:r>
            <a:endParaRPr lang="en-GB" sz="1451" dirty="0"/>
          </a:p>
        </p:txBody>
      </p:sp>
    </p:spTree>
    <p:extLst>
      <p:ext uri="{BB962C8B-B14F-4D97-AF65-F5344CB8AC3E}">
        <p14:creationId xmlns:p14="http://schemas.microsoft.com/office/powerpoint/2010/main" val="475126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Custody account and security interest (Fee)</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16</a:t>
            </a:fld>
            <a:endParaRPr lang="en-US" dirty="0"/>
          </a:p>
        </p:txBody>
      </p:sp>
      <p:grpSp>
        <p:nvGrpSpPr>
          <p:cNvPr id="18" name="Group 17"/>
          <p:cNvGrpSpPr/>
          <p:nvPr/>
        </p:nvGrpSpPr>
        <p:grpSpPr>
          <a:xfrm>
            <a:off x="1517224" y="1784102"/>
            <a:ext cx="6837802" cy="1866118"/>
            <a:chOff x="1366886" y="3194061"/>
            <a:chExt cx="7540576" cy="2057913"/>
          </a:xfrm>
        </p:grpSpPr>
        <p:sp>
          <p:nvSpPr>
            <p:cNvPr id="7" name="Rectangle 6"/>
            <p:cNvSpPr/>
            <p:nvPr/>
          </p:nvSpPr>
          <p:spPr>
            <a:xfrm>
              <a:off x="1366886" y="4620378"/>
              <a:ext cx="2724346" cy="631596"/>
            </a:xfrm>
            <a:prstGeom prst="rect">
              <a:avLst/>
            </a:prstGeom>
            <a:solidFill>
              <a:schemeClr val="accent5">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Charged Account</a:t>
              </a:r>
            </a:p>
          </p:txBody>
        </p:sp>
        <p:grpSp>
          <p:nvGrpSpPr>
            <p:cNvPr id="3" name="Group 2"/>
            <p:cNvGrpSpPr/>
            <p:nvPr/>
          </p:nvGrpSpPr>
          <p:grpSpPr>
            <a:xfrm>
              <a:off x="1366886" y="3194061"/>
              <a:ext cx="7540576" cy="1745584"/>
              <a:chOff x="1366886" y="3194061"/>
              <a:chExt cx="7540576" cy="1745584"/>
            </a:xfrm>
          </p:grpSpPr>
          <p:sp>
            <p:nvSpPr>
              <p:cNvPr id="5" name="Rectangle 4"/>
              <p:cNvSpPr/>
              <p:nvPr/>
            </p:nvSpPr>
            <p:spPr>
              <a:xfrm>
                <a:off x="1366886" y="3194061"/>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Scheme/Insurer</a:t>
                </a:r>
              </a:p>
            </p:txBody>
          </p:sp>
          <p:sp>
            <p:nvSpPr>
              <p:cNvPr id="6" name="Rectangle 5"/>
              <p:cNvSpPr/>
              <p:nvPr/>
            </p:nvSpPr>
            <p:spPr>
              <a:xfrm>
                <a:off x="6183116" y="3721962"/>
                <a:ext cx="2724346" cy="993066"/>
              </a:xfrm>
              <a:prstGeom prst="rect">
                <a:avLst/>
              </a:prstGeom>
              <a:solidFill>
                <a:schemeClr val="accent5">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Insurer/Reinsurer</a:t>
                </a:r>
              </a:p>
            </p:txBody>
          </p:sp>
          <p:cxnSp>
            <p:nvCxnSpPr>
              <p:cNvPr id="9" name="Straight Arrow Connector 8"/>
              <p:cNvCxnSpPr>
                <a:stCxn id="5" idx="2"/>
                <a:endCxn id="7" idx="0"/>
              </p:cNvCxnSpPr>
              <p:nvPr/>
            </p:nvCxnSpPr>
            <p:spPr>
              <a:xfrm>
                <a:off x="2729059" y="3825657"/>
                <a:ext cx="0" cy="794721"/>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7" idx="3"/>
              </p:cNvCxnSpPr>
              <p:nvPr/>
            </p:nvCxnSpPr>
            <p:spPr>
              <a:xfrm>
                <a:off x="4091232" y="4936176"/>
                <a:ext cx="3454057" cy="3469"/>
              </a:xfrm>
              <a:prstGeom prst="line">
                <a:avLst/>
              </a:prstGeom>
              <a:ln>
                <a:solidFill>
                  <a:schemeClr val="accent5">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endCxn id="6" idx="2"/>
              </p:cNvCxnSpPr>
              <p:nvPr/>
            </p:nvCxnSpPr>
            <p:spPr>
              <a:xfrm flipV="1">
                <a:off x="7545289" y="4715028"/>
                <a:ext cx="0" cy="224617"/>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729059" y="3892916"/>
                <a:ext cx="1564850" cy="532872"/>
              </a:xfrm>
              <a:prstGeom prst="rect">
                <a:avLst/>
              </a:prstGeom>
              <a:noFill/>
            </p:spPr>
            <p:txBody>
              <a:bodyPr wrap="square" rtlCol="0">
                <a:spAutoFit/>
              </a:bodyPr>
              <a:lstStyle/>
              <a:p>
                <a:r>
                  <a:rPr lang="en-GB" sz="1270" dirty="0"/>
                  <a:t>Cash or securities</a:t>
                </a:r>
              </a:p>
            </p:txBody>
          </p:sp>
          <p:sp>
            <p:nvSpPr>
              <p:cNvPr id="17" name="TextBox 16"/>
              <p:cNvSpPr txBox="1"/>
              <p:nvPr/>
            </p:nvSpPr>
            <p:spPr>
              <a:xfrm>
                <a:off x="4415589" y="4599488"/>
                <a:ext cx="1564850" cy="317347"/>
              </a:xfrm>
              <a:prstGeom prst="rect">
                <a:avLst/>
              </a:prstGeom>
              <a:noFill/>
            </p:spPr>
            <p:txBody>
              <a:bodyPr wrap="square" rtlCol="0">
                <a:spAutoFit/>
              </a:bodyPr>
              <a:lstStyle/>
              <a:p>
                <a:r>
                  <a:rPr lang="en-GB" sz="1270" dirty="0"/>
                  <a:t>Security Interest</a:t>
                </a:r>
              </a:p>
            </p:txBody>
          </p:sp>
        </p:grpSp>
      </p:grpSp>
      <p:sp>
        <p:nvSpPr>
          <p:cNvPr id="19" name="Rectangle 18"/>
          <p:cNvSpPr/>
          <p:nvPr/>
        </p:nvSpPr>
        <p:spPr>
          <a:xfrm>
            <a:off x="995130" y="3724823"/>
            <a:ext cx="7872925" cy="2324995"/>
          </a:xfrm>
          <a:prstGeom prst="rect">
            <a:avLst/>
          </a:prstGeom>
        </p:spPr>
        <p:txBody>
          <a:bodyPr wrap="square">
            <a:spAutoFit/>
          </a:bodyPr>
          <a:lstStyle/>
          <a:p>
            <a:endParaRPr lang="en-GB" sz="1451" dirty="0"/>
          </a:p>
          <a:p>
            <a:pPr marL="259118" indent="-259118">
              <a:buFont typeface="Arial" panose="020B0604020202020204" pitchFamily="34" charset="0"/>
              <a:buChar char="•"/>
            </a:pPr>
            <a:r>
              <a:rPr lang="en-GB" sz="1451" dirty="0"/>
              <a:t>Present value of the future risk fee is typically collateralised by the security provider granting a security interest (fixed charge) over a ring-fenced account of cash and securities held with a custodian (pursuant to a tri-partite arrangement) in favour of the secured party</a:t>
            </a:r>
          </a:p>
          <a:p>
            <a:pPr marL="259118" indent="-259118">
              <a:buFont typeface="Arial" panose="020B0604020202020204" pitchFamily="34" charset="0"/>
              <a:buChar char="•"/>
            </a:pPr>
            <a:r>
              <a:rPr lang="en-GB" sz="1451" dirty="0"/>
              <a:t>Structured to constitute a “Security Financial Collateral Arrangement” pursuant to the </a:t>
            </a:r>
            <a:r>
              <a:rPr lang="en-US" sz="1451" dirty="0"/>
              <a:t>Financial Collateral Arrangements (No.2) Regulations 2003 (SI 2003/3226) </a:t>
            </a:r>
            <a:endParaRPr lang="en-GB" sz="1451" dirty="0"/>
          </a:p>
          <a:p>
            <a:pPr marL="259118" indent="-259118">
              <a:buFont typeface="Arial" panose="020B0604020202020204" pitchFamily="34" charset="0"/>
              <a:buChar char="•"/>
            </a:pPr>
            <a:r>
              <a:rPr lang="en-GB" sz="1451" b="1" dirty="0">
                <a:solidFill>
                  <a:srgbClr val="7030A0"/>
                </a:solidFill>
              </a:rPr>
              <a:t>Pros</a:t>
            </a:r>
            <a:r>
              <a:rPr lang="en-GB" sz="1451" dirty="0"/>
              <a:t>: transferor retains proprietary interest in the charged assets</a:t>
            </a:r>
          </a:p>
          <a:p>
            <a:pPr marL="259118" indent="-259118">
              <a:buFont typeface="Arial" panose="020B0604020202020204" pitchFamily="34" charset="0"/>
              <a:buChar char="•"/>
            </a:pPr>
            <a:r>
              <a:rPr lang="en-GB" sz="1451" b="1" dirty="0">
                <a:solidFill>
                  <a:srgbClr val="7030A0"/>
                </a:solidFill>
              </a:rPr>
              <a:t>Cons:</a:t>
            </a:r>
            <a:r>
              <a:rPr lang="en-GB" sz="1451" dirty="0">
                <a:solidFill>
                  <a:srgbClr val="7030A0"/>
                </a:solidFill>
              </a:rPr>
              <a:t> </a:t>
            </a:r>
            <a:r>
              <a:rPr lang="en-GB" sz="1451" dirty="0"/>
              <a:t>additional costs and agreements, possibility of recharachterisation of security interest, enforcement action required</a:t>
            </a:r>
          </a:p>
        </p:txBody>
      </p:sp>
    </p:spTree>
    <p:extLst>
      <p:ext uri="{BB962C8B-B14F-4D97-AF65-F5344CB8AC3E}">
        <p14:creationId xmlns:p14="http://schemas.microsoft.com/office/powerpoint/2010/main" val="1993627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8895" y="588781"/>
            <a:ext cx="8723221" cy="963846"/>
          </a:xfrm>
        </p:spPr>
        <p:txBody>
          <a:bodyPr/>
          <a:lstStyle/>
          <a:p>
            <a:r>
              <a:rPr lang="en-GB" dirty="0" smtClean="0"/>
              <a:t>Transformer (swap and reinsurance)</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17</a:t>
            </a:fld>
            <a:endParaRPr lang="en-US" dirty="0"/>
          </a:p>
        </p:txBody>
      </p:sp>
      <p:sp>
        <p:nvSpPr>
          <p:cNvPr id="5" name="Rectangle 4"/>
          <p:cNvSpPr/>
          <p:nvPr/>
        </p:nvSpPr>
        <p:spPr>
          <a:xfrm>
            <a:off x="635681" y="3957437"/>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16" name="Rectangle 15"/>
          <p:cNvSpPr/>
          <p:nvPr/>
        </p:nvSpPr>
        <p:spPr>
          <a:xfrm>
            <a:off x="2467253" y="3961628"/>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17" name="Rectangle 16"/>
          <p:cNvSpPr/>
          <p:nvPr/>
        </p:nvSpPr>
        <p:spPr>
          <a:xfrm>
            <a:off x="4298825" y="3957439"/>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18" name="Rectangle 17"/>
          <p:cNvSpPr/>
          <p:nvPr/>
        </p:nvSpPr>
        <p:spPr>
          <a:xfrm>
            <a:off x="6130397" y="3957439"/>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19" name="Rectangle 18"/>
          <p:cNvSpPr/>
          <p:nvPr/>
        </p:nvSpPr>
        <p:spPr>
          <a:xfrm>
            <a:off x="8193438" y="3962833"/>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cxnSp>
        <p:nvCxnSpPr>
          <p:cNvPr id="21" name="Straight Connector 20"/>
          <p:cNvCxnSpPr>
            <a:stCxn id="5" idx="3"/>
            <a:endCxn id="16" idx="1"/>
          </p:cNvCxnSpPr>
          <p:nvPr/>
        </p:nvCxnSpPr>
        <p:spPr>
          <a:xfrm>
            <a:off x="1608653" y="4360921"/>
            <a:ext cx="858600" cy="419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3440225" y="4363017"/>
            <a:ext cx="858600" cy="419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5271797" y="4367208"/>
            <a:ext cx="858600" cy="419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7103369" y="4365113"/>
            <a:ext cx="1090069" cy="628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1702682" y="4005679"/>
            <a:ext cx="670541" cy="315599"/>
          </a:xfrm>
          <a:prstGeom prst="rect">
            <a:avLst/>
          </a:prstGeom>
          <a:noFill/>
        </p:spPr>
        <p:txBody>
          <a:bodyPr wrap="square" rtlCol="0">
            <a:spAutoFit/>
          </a:bodyPr>
          <a:lstStyle/>
          <a:p>
            <a:r>
              <a:rPr lang="en-GB" sz="1451" dirty="0"/>
              <a:t>Swap</a:t>
            </a:r>
          </a:p>
        </p:txBody>
      </p:sp>
      <p:sp>
        <p:nvSpPr>
          <p:cNvPr id="26" name="TextBox 25"/>
          <p:cNvSpPr txBox="1"/>
          <p:nvPr/>
        </p:nvSpPr>
        <p:spPr>
          <a:xfrm>
            <a:off x="3534254" y="4005679"/>
            <a:ext cx="670541" cy="315599"/>
          </a:xfrm>
          <a:prstGeom prst="rect">
            <a:avLst/>
          </a:prstGeom>
          <a:noFill/>
        </p:spPr>
        <p:txBody>
          <a:bodyPr wrap="square" rtlCol="0">
            <a:spAutoFit/>
          </a:bodyPr>
          <a:lstStyle/>
          <a:p>
            <a:r>
              <a:rPr lang="en-GB" sz="1451" dirty="0"/>
              <a:t>Swap</a:t>
            </a:r>
          </a:p>
        </p:txBody>
      </p:sp>
      <p:sp>
        <p:nvSpPr>
          <p:cNvPr id="27" name="TextBox 26"/>
          <p:cNvSpPr txBox="1"/>
          <p:nvPr/>
        </p:nvSpPr>
        <p:spPr>
          <a:xfrm>
            <a:off x="5220506" y="4005679"/>
            <a:ext cx="1089673" cy="315599"/>
          </a:xfrm>
          <a:prstGeom prst="rect">
            <a:avLst/>
          </a:prstGeom>
          <a:noFill/>
        </p:spPr>
        <p:txBody>
          <a:bodyPr wrap="square" rtlCol="0">
            <a:spAutoFit/>
          </a:bodyPr>
          <a:lstStyle/>
          <a:p>
            <a:r>
              <a:rPr lang="en-GB" sz="1451" dirty="0"/>
              <a:t>Insurance</a:t>
            </a:r>
          </a:p>
        </p:txBody>
      </p:sp>
      <p:sp>
        <p:nvSpPr>
          <p:cNvPr id="29" name="TextBox 28"/>
          <p:cNvSpPr txBox="1"/>
          <p:nvPr/>
        </p:nvSpPr>
        <p:spPr>
          <a:xfrm>
            <a:off x="7048923" y="4005679"/>
            <a:ext cx="1235780" cy="315599"/>
          </a:xfrm>
          <a:prstGeom prst="rect">
            <a:avLst/>
          </a:prstGeom>
          <a:noFill/>
        </p:spPr>
        <p:txBody>
          <a:bodyPr wrap="square" rtlCol="0">
            <a:spAutoFit/>
          </a:bodyPr>
          <a:lstStyle/>
          <a:p>
            <a:r>
              <a:rPr lang="en-GB" sz="1451" dirty="0"/>
              <a:t>Reinsurance</a:t>
            </a:r>
          </a:p>
        </p:txBody>
      </p:sp>
      <p:cxnSp>
        <p:nvCxnSpPr>
          <p:cNvPr id="31" name="Straight Connector 30"/>
          <p:cNvCxnSpPr/>
          <p:nvPr/>
        </p:nvCxnSpPr>
        <p:spPr>
          <a:xfrm>
            <a:off x="5045708" y="4764408"/>
            <a:ext cx="8548" cy="658819"/>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054256" y="5423227"/>
            <a:ext cx="1307610" cy="0"/>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6361866" y="4764405"/>
            <a:ext cx="0" cy="658822"/>
          </a:xfrm>
          <a:prstGeom prst="straightConnector1">
            <a:avLst/>
          </a:prstGeom>
          <a:ln>
            <a:solidFill>
              <a:schemeClr val="tx2">
                <a:lumMod val="60000"/>
                <a:lumOff val="40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5280897" y="5393036"/>
            <a:ext cx="883694" cy="315599"/>
          </a:xfrm>
          <a:prstGeom prst="rect">
            <a:avLst/>
          </a:prstGeom>
          <a:noFill/>
        </p:spPr>
        <p:txBody>
          <a:bodyPr wrap="square" rtlCol="0">
            <a:spAutoFit/>
          </a:bodyPr>
          <a:lstStyle/>
          <a:p>
            <a:r>
              <a:rPr lang="en-GB" sz="1451" dirty="0">
                <a:solidFill>
                  <a:schemeClr val="tx2">
                    <a:lumMod val="60000"/>
                    <a:lumOff val="40000"/>
                  </a:schemeClr>
                </a:solidFill>
              </a:rPr>
              <a:t>Security</a:t>
            </a:r>
          </a:p>
        </p:txBody>
      </p:sp>
      <p:cxnSp>
        <p:nvCxnSpPr>
          <p:cNvPr id="37" name="Straight Connector 36"/>
          <p:cNvCxnSpPr/>
          <p:nvPr/>
        </p:nvCxnSpPr>
        <p:spPr>
          <a:xfrm>
            <a:off x="6915833" y="4773977"/>
            <a:ext cx="8548" cy="658819"/>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6924381" y="5432795"/>
            <a:ext cx="1546961" cy="0"/>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V="1">
            <a:off x="8471342" y="4773973"/>
            <a:ext cx="0" cy="658822"/>
          </a:xfrm>
          <a:prstGeom prst="straightConnector1">
            <a:avLst/>
          </a:prstGeom>
          <a:ln>
            <a:solidFill>
              <a:schemeClr val="tx2">
                <a:lumMod val="60000"/>
                <a:lumOff val="40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7287797" y="5402604"/>
            <a:ext cx="883694" cy="315599"/>
          </a:xfrm>
          <a:prstGeom prst="rect">
            <a:avLst/>
          </a:prstGeom>
          <a:noFill/>
        </p:spPr>
        <p:txBody>
          <a:bodyPr wrap="square" rtlCol="0">
            <a:spAutoFit/>
          </a:bodyPr>
          <a:lstStyle/>
          <a:p>
            <a:r>
              <a:rPr lang="en-GB" sz="1451" dirty="0">
                <a:solidFill>
                  <a:schemeClr val="tx2">
                    <a:lumMod val="60000"/>
                    <a:lumOff val="40000"/>
                  </a:schemeClr>
                </a:solidFill>
              </a:rPr>
              <a:t>Security</a:t>
            </a:r>
          </a:p>
        </p:txBody>
      </p:sp>
      <p:sp>
        <p:nvSpPr>
          <p:cNvPr id="45" name="TextBox 44"/>
          <p:cNvSpPr txBox="1"/>
          <p:nvPr/>
        </p:nvSpPr>
        <p:spPr>
          <a:xfrm>
            <a:off x="3485865" y="2991620"/>
            <a:ext cx="883694" cy="315599"/>
          </a:xfrm>
          <a:prstGeom prst="rect">
            <a:avLst/>
          </a:prstGeom>
          <a:noFill/>
        </p:spPr>
        <p:txBody>
          <a:bodyPr wrap="square" rtlCol="0">
            <a:spAutoFit/>
          </a:bodyPr>
          <a:lstStyle/>
          <a:p>
            <a:r>
              <a:rPr lang="en-GB" sz="1451" dirty="0">
                <a:solidFill>
                  <a:schemeClr val="tx2">
                    <a:lumMod val="60000"/>
                    <a:lumOff val="40000"/>
                  </a:schemeClr>
                </a:solidFill>
              </a:rPr>
              <a:t>Security</a:t>
            </a:r>
          </a:p>
        </p:txBody>
      </p:sp>
      <p:cxnSp>
        <p:nvCxnSpPr>
          <p:cNvPr id="52" name="Straight Connector 51"/>
          <p:cNvCxnSpPr/>
          <p:nvPr/>
        </p:nvCxnSpPr>
        <p:spPr>
          <a:xfrm>
            <a:off x="4526020" y="3304014"/>
            <a:ext cx="8548" cy="658819"/>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6367564" y="3304014"/>
            <a:ext cx="8548" cy="658819"/>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5068939" y="3304014"/>
            <a:ext cx="1307610" cy="0"/>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3226958" y="3304014"/>
            <a:ext cx="1307610" cy="0"/>
          </a:xfrm>
          <a:prstGeom prst="line">
            <a:avLst/>
          </a:prstGeom>
          <a:ln>
            <a:solidFill>
              <a:schemeClr val="tx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3226958" y="3304014"/>
            <a:ext cx="0" cy="657614"/>
          </a:xfrm>
          <a:prstGeom prst="straightConnector1">
            <a:avLst/>
          </a:prstGeom>
          <a:ln>
            <a:solidFill>
              <a:schemeClr val="tx2">
                <a:lumMod val="60000"/>
                <a:lumOff val="40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a:off x="5080936" y="3299823"/>
            <a:ext cx="0" cy="657614"/>
          </a:xfrm>
          <a:prstGeom prst="straightConnector1">
            <a:avLst/>
          </a:prstGeom>
          <a:ln>
            <a:solidFill>
              <a:schemeClr val="tx2">
                <a:lumMod val="60000"/>
                <a:lumOff val="40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5315762" y="3025600"/>
            <a:ext cx="883694" cy="315599"/>
          </a:xfrm>
          <a:prstGeom prst="rect">
            <a:avLst/>
          </a:prstGeom>
          <a:noFill/>
        </p:spPr>
        <p:txBody>
          <a:bodyPr wrap="square" rtlCol="0">
            <a:spAutoFit/>
          </a:bodyPr>
          <a:lstStyle/>
          <a:p>
            <a:r>
              <a:rPr lang="en-GB" sz="1451" dirty="0">
                <a:solidFill>
                  <a:schemeClr val="tx2">
                    <a:lumMod val="60000"/>
                    <a:lumOff val="40000"/>
                  </a:schemeClr>
                </a:solidFill>
              </a:rPr>
              <a:t>Security</a:t>
            </a:r>
          </a:p>
        </p:txBody>
      </p:sp>
      <p:cxnSp>
        <p:nvCxnSpPr>
          <p:cNvPr id="62" name="Straight Arrow Connector 61"/>
          <p:cNvCxnSpPr/>
          <p:nvPr/>
        </p:nvCxnSpPr>
        <p:spPr>
          <a:xfrm flipH="1" flipV="1">
            <a:off x="2688334" y="2128511"/>
            <a:ext cx="17096" cy="1828926"/>
          </a:xfrm>
          <a:prstGeom prst="straightConnector1">
            <a:avLst/>
          </a:prstGeom>
          <a:ln>
            <a:solidFill>
              <a:srgbClr val="7030A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flipV="1">
            <a:off x="8671376" y="2128514"/>
            <a:ext cx="17096" cy="1828926"/>
          </a:xfrm>
          <a:prstGeom prst="straightConnector1">
            <a:avLst/>
          </a:prstGeom>
          <a:ln>
            <a:solidFill>
              <a:srgbClr val="7030A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flipV="1">
            <a:off x="2688333" y="2128511"/>
            <a:ext cx="6010865" cy="3"/>
          </a:xfrm>
          <a:prstGeom prst="straightConnector1">
            <a:avLst/>
          </a:prstGeom>
          <a:ln>
            <a:solidFill>
              <a:srgbClr val="7030A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66" name="TextBox 65"/>
          <p:cNvSpPr txBox="1"/>
          <p:nvPr/>
        </p:nvSpPr>
        <p:spPr>
          <a:xfrm>
            <a:off x="4840348" y="1795538"/>
            <a:ext cx="1301319" cy="315599"/>
          </a:xfrm>
          <a:prstGeom prst="rect">
            <a:avLst/>
          </a:prstGeom>
          <a:noFill/>
          <a:effectLst/>
        </p:spPr>
        <p:txBody>
          <a:bodyPr wrap="square" rtlCol="0">
            <a:spAutoFit/>
          </a:bodyPr>
          <a:lstStyle/>
          <a:p>
            <a:pPr algn="ctr"/>
            <a:r>
              <a:rPr lang="en-GB" sz="1451" dirty="0">
                <a:solidFill>
                  <a:srgbClr val="7030A0"/>
                </a:solidFill>
              </a:rPr>
              <a:t>Title Transfer</a:t>
            </a:r>
          </a:p>
        </p:txBody>
      </p:sp>
      <p:sp>
        <p:nvSpPr>
          <p:cNvPr id="67" name="TextBox 66"/>
          <p:cNvSpPr txBox="1"/>
          <p:nvPr/>
        </p:nvSpPr>
        <p:spPr>
          <a:xfrm>
            <a:off x="681122" y="4095784"/>
            <a:ext cx="915786" cy="538865"/>
          </a:xfrm>
          <a:prstGeom prst="rect">
            <a:avLst/>
          </a:prstGeom>
          <a:noFill/>
        </p:spPr>
        <p:txBody>
          <a:bodyPr wrap="square" rtlCol="0">
            <a:spAutoFit/>
          </a:bodyPr>
          <a:lstStyle/>
          <a:p>
            <a:pPr algn="ctr"/>
            <a:r>
              <a:rPr lang="en-GB" sz="1451" dirty="0"/>
              <a:t>Pension fund</a:t>
            </a:r>
          </a:p>
        </p:txBody>
      </p:sp>
      <p:sp>
        <p:nvSpPr>
          <p:cNvPr id="68" name="TextBox 67"/>
          <p:cNvSpPr txBox="1"/>
          <p:nvPr/>
        </p:nvSpPr>
        <p:spPr>
          <a:xfrm>
            <a:off x="2660685" y="4209517"/>
            <a:ext cx="634219" cy="315599"/>
          </a:xfrm>
          <a:prstGeom prst="rect">
            <a:avLst/>
          </a:prstGeom>
          <a:noFill/>
        </p:spPr>
        <p:txBody>
          <a:bodyPr wrap="square" rtlCol="0">
            <a:spAutoFit/>
          </a:bodyPr>
          <a:lstStyle/>
          <a:p>
            <a:r>
              <a:rPr lang="en-GB" sz="1451" dirty="0"/>
              <a:t>Bank</a:t>
            </a:r>
          </a:p>
        </p:txBody>
      </p:sp>
      <p:sp>
        <p:nvSpPr>
          <p:cNvPr id="69" name="TextBox 68"/>
          <p:cNvSpPr txBox="1"/>
          <p:nvPr/>
        </p:nvSpPr>
        <p:spPr>
          <a:xfrm>
            <a:off x="4462114" y="4191246"/>
            <a:ext cx="711377" cy="315599"/>
          </a:xfrm>
          <a:prstGeom prst="rect">
            <a:avLst/>
          </a:prstGeom>
          <a:noFill/>
        </p:spPr>
        <p:txBody>
          <a:bodyPr wrap="square" rtlCol="0">
            <a:spAutoFit/>
          </a:bodyPr>
          <a:lstStyle/>
          <a:p>
            <a:r>
              <a:rPr lang="en-GB" sz="1451" dirty="0"/>
              <a:t>Cell 1</a:t>
            </a:r>
          </a:p>
        </p:txBody>
      </p:sp>
      <p:sp>
        <p:nvSpPr>
          <p:cNvPr id="70" name="TextBox 69"/>
          <p:cNvSpPr txBox="1"/>
          <p:nvPr/>
        </p:nvSpPr>
        <p:spPr>
          <a:xfrm>
            <a:off x="6280185" y="4201553"/>
            <a:ext cx="711377" cy="315599"/>
          </a:xfrm>
          <a:prstGeom prst="rect">
            <a:avLst/>
          </a:prstGeom>
          <a:noFill/>
        </p:spPr>
        <p:txBody>
          <a:bodyPr wrap="square" rtlCol="0">
            <a:spAutoFit/>
          </a:bodyPr>
          <a:lstStyle/>
          <a:p>
            <a:r>
              <a:rPr lang="en-GB" sz="1451" dirty="0"/>
              <a:t>Cell 2</a:t>
            </a:r>
          </a:p>
        </p:txBody>
      </p:sp>
      <p:sp>
        <p:nvSpPr>
          <p:cNvPr id="71" name="TextBox 70"/>
          <p:cNvSpPr txBox="1"/>
          <p:nvPr/>
        </p:nvSpPr>
        <p:spPr>
          <a:xfrm>
            <a:off x="8188606" y="4211613"/>
            <a:ext cx="1021184" cy="315599"/>
          </a:xfrm>
          <a:prstGeom prst="rect">
            <a:avLst/>
          </a:prstGeom>
          <a:noFill/>
        </p:spPr>
        <p:txBody>
          <a:bodyPr wrap="square" rtlCol="0">
            <a:spAutoFit/>
          </a:bodyPr>
          <a:lstStyle/>
          <a:p>
            <a:r>
              <a:rPr lang="en-GB" sz="1451" dirty="0"/>
              <a:t>Reinsurer</a:t>
            </a:r>
          </a:p>
        </p:txBody>
      </p:sp>
    </p:spTree>
    <p:extLst>
      <p:ext uri="{BB962C8B-B14F-4D97-AF65-F5344CB8AC3E}">
        <p14:creationId xmlns:p14="http://schemas.microsoft.com/office/powerpoint/2010/main" val="31245090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18</a:t>
            </a:fld>
            <a:endParaRPr lang="en-US" dirty="0"/>
          </a:p>
        </p:txBody>
      </p:sp>
      <p:sp>
        <p:nvSpPr>
          <p:cNvPr id="6" name="Rectangle 5"/>
          <p:cNvSpPr/>
          <p:nvPr/>
        </p:nvSpPr>
        <p:spPr>
          <a:xfrm>
            <a:off x="1162467" y="3243079"/>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7" name="Rectangle 6"/>
          <p:cNvSpPr/>
          <p:nvPr/>
        </p:nvSpPr>
        <p:spPr>
          <a:xfrm>
            <a:off x="3297271" y="3248475"/>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8" name="Rectangle 7"/>
          <p:cNvSpPr/>
          <p:nvPr/>
        </p:nvSpPr>
        <p:spPr>
          <a:xfrm>
            <a:off x="5417026" y="3248475"/>
            <a:ext cx="972972" cy="8069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9" name="Rectangle 8"/>
          <p:cNvSpPr/>
          <p:nvPr/>
        </p:nvSpPr>
        <p:spPr>
          <a:xfrm>
            <a:off x="7472540" y="3398229"/>
            <a:ext cx="1116713" cy="4966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cxnSp>
        <p:nvCxnSpPr>
          <p:cNvPr id="11" name="Straight Connector 10"/>
          <p:cNvCxnSpPr>
            <a:stCxn id="6" idx="3"/>
            <a:endCxn id="7" idx="1"/>
          </p:cNvCxnSpPr>
          <p:nvPr/>
        </p:nvCxnSpPr>
        <p:spPr>
          <a:xfrm>
            <a:off x="2135439" y="3646564"/>
            <a:ext cx="1161832" cy="539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a:stCxn id="7" idx="3"/>
            <a:endCxn id="8" idx="1"/>
          </p:cNvCxnSpPr>
          <p:nvPr/>
        </p:nvCxnSpPr>
        <p:spPr>
          <a:xfrm>
            <a:off x="4270244" y="3651960"/>
            <a:ext cx="1146783"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6382471" y="3636981"/>
            <a:ext cx="1090069" cy="628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112739" y="3287130"/>
            <a:ext cx="1240604" cy="315599"/>
          </a:xfrm>
          <a:prstGeom prst="rect">
            <a:avLst/>
          </a:prstGeom>
          <a:noFill/>
        </p:spPr>
        <p:txBody>
          <a:bodyPr wrap="square" rtlCol="0">
            <a:spAutoFit/>
          </a:bodyPr>
          <a:lstStyle/>
          <a:p>
            <a:r>
              <a:rPr lang="en-GB" sz="1451" dirty="0"/>
              <a:t>Reinsurance</a:t>
            </a:r>
          </a:p>
        </p:txBody>
      </p:sp>
      <p:sp>
        <p:nvSpPr>
          <p:cNvPr id="16" name="TextBox 15"/>
          <p:cNvSpPr txBox="1"/>
          <p:nvPr/>
        </p:nvSpPr>
        <p:spPr>
          <a:xfrm>
            <a:off x="4590027" y="3294804"/>
            <a:ext cx="1089673" cy="315599"/>
          </a:xfrm>
          <a:prstGeom prst="rect">
            <a:avLst/>
          </a:prstGeom>
          <a:noFill/>
        </p:spPr>
        <p:txBody>
          <a:bodyPr wrap="square" rtlCol="0">
            <a:spAutoFit/>
          </a:bodyPr>
          <a:lstStyle/>
          <a:p>
            <a:r>
              <a:rPr lang="en-GB" sz="1451" dirty="0"/>
              <a:t>Swap</a:t>
            </a:r>
          </a:p>
        </p:txBody>
      </p:sp>
      <p:sp>
        <p:nvSpPr>
          <p:cNvPr id="26" name="TextBox 25"/>
          <p:cNvSpPr txBox="1"/>
          <p:nvPr/>
        </p:nvSpPr>
        <p:spPr>
          <a:xfrm>
            <a:off x="1795514" y="2264534"/>
            <a:ext cx="1571731" cy="315599"/>
          </a:xfrm>
          <a:prstGeom prst="rect">
            <a:avLst/>
          </a:prstGeom>
          <a:noFill/>
        </p:spPr>
        <p:txBody>
          <a:bodyPr wrap="square" rtlCol="0">
            <a:spAutoFit/>
          </a:bodyPr>
          <a:lstStyle/>
          <a:p>
            <a:r>
              <a:rPr lang="en-GB" sz="1451" dirty="0">
                <a:solidFill>
                  <a:schemeClr val="tx2">
                    <a:lumMod val="60000"/>
                    <a:lumOff val="40000"/>
                  </a:schemeClr>
                </a:solidFill>
              </a:rPr>
              <a:t>Account Security</a:t>
            </a:r>
          </a:p>
        </p:txBody>
      </p:sp>
      <p:cxnSp>
        <p:nvCxnSpPr>
          <p:cNvPr id="27" name="Straight Connector 26"/>
          <p:cNvCxnSpPr/>
          <p:nvPr/>
        </p:nvCxnSpPr>
        <p:spPr>
          <a:xfrm>
            <a:off x="3502465" y="2585465"/>
            <a:ext cx="8548" cy="658819"/>
          </a:xfrm>
          <a:prstGeom prst="line">
            <a:avLst/>
          </a:prstGeom>
          <a:ln>
            <a:solidFill>
              <a:schemeClr val="tx2">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4030248" y="2580072"/>
            <a:ext cx="8548" cy="658819"/>
          </a:xfrm>
          <a:prstGeom prst="line">
            <a:avLst/>
          </a:prstGeom>
          <a:ln>
            <a:solidFill>
              <a:schemeClr val="tx2">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1610892" y="2580071"/>
            <a:ext cx="0" cy="657614"/>
          </a:xfrm>
          <a:prstGeom prst="straightConnector1">
            <a:avLst/>
          </a:prstGeom>
          <a:ln>
            <a:solidFill>
              <a:schemeClr val="tx2">
                <a:lumMod val="40000"/>
                <a:lumOff val="60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5938917" y="2580071"/>
            <a:ext cx="0" cy="668404"/>
          </a:xfrm>
          <a:prstGeom prst="straightConnector1">
            <a:avLst/>
          </a:prstGeom>
          <a:ln>
            <a:solidFill>
              <a:schemeClr val="tx2">
                <a:lumMod val="40000"/>
                <a:lumOff val="60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287903" y="3486363"/>
            <a:ext cx="769980" cy="315599"/>
          </a:xfrm>
          <a:prstGeom prst="rect">
            <a:avLst/>
          </a:prstGeom>
          <a:noFill/>
        </p:spPr>
        <p:txBody>
          <a:bodyPr wrap="square" rtlCol="0">
            <a:spAutoFit/>
          </a:bodyPr>
          <a:lstStyle/>
          <a:p>
            <a:r>
              <a:rPr lang="en-GB" sz="1451" dirty="0"/>
              <a:t>Insurer</a:t>
            </a:r>
          </a:p>
        </p:txBody>
      </p:sp>
      <p:sp>
        <p:nvSpPr>
          <p:cNvPr id="40" name="TextBox 39"/>
          <p:cNvSpPr txBox="1"/>
          <p:nvPr/>
        </p:nvSpPr>
        <p:spPr>
          <a:xfrm>
            <a:off x="3341991" y="3406803"/>
            <a:ext cx="989213" cy="538865"/>
          </a:xfrm>
          <a:prstGeom prst="rect">
            <a:avLst/>
          </a:prstGeom>
          <a:noFill/>
        </p:spPr>
        <p:txBody>
          <a:bodyPr wrap="square" rtlCol="0">
            <a:spAutoFit/>
          </a:bodyPr>
          <a:lstStyle/>
          <a:p>
            <a:pPr algn="ctr"/>
            <a:r>
              <a:rPr lang="en-GB" sz="1451" dirty="0"/>
              <a:t>Cell company</a:t>
            </a:r>
          </a:p>
        </p:txBody>
      </p:sp>
      <p:sp>
        <p:nvSpPr>
          <p:cNvPr id="41" name="TextBox 40"/>
          <p:cNvSpPr txBox="1"/>
          <p:nvPr/>
        </p:nvSpPr>
        <p:spPr>
          <a:xfrm>
            <a:off x="5583229" y="3488874"/>
            <a:ext cx="711377" cy="315599"/>
          </a:xfrm>
          <a:prstGeom prst="rect">
            <a:avLst/>
          </a:prstGeom>
          <a:noFill/>
        </p:spPr>
        <p:txBody>
          <a:bodyPr wrap="square" rtlCol="0">
            <a:spAutoFit/>
          </a:bodyPr>
          <a:lstStyle/>
          <a:p>
            <a:r>
              <a:rPr lang="en-GB" sz="1451" dirty="0"/>
              <a:t>Bank</a:t>
            </a:r>
          </a:p>
        </p:txBody>
      </p:sp>
      <p:sp>
        <p:nvSpPr>
          <p:cNvPr id="42" name="TextBox 41"/>
          <p:cNvSpPr txBox="1"/>
          <p:nvPr/>
        </p:nvSpPr>
        <p:spPr>
          <a:xfrm>
            <a:off x="7604858" y="3475147"/>
            <a:ext cx="852077" cy="315599"/>
          </a:xfrm>
          <a:prstGeom prst="rect">
            <a:avLst/>
          </a:prstGeom>
          <a:noFill/>
        </p:spPr>
        <p:txBody>
          <a:bodyPr wrap="square" rtlCol="0">
            <a:spAutoFit/>
          </a:bodyPr>
          <a:lstStyle/>
          <a:p>
            <a:r>
              <a:rPr lang="en-GB" sz="1451" dirty="0"/>
              <a:t>Investor</a:t>
            </a:r>
          </a:p>
        </p:txBody>
      </p:sp>
      <p:cxnSp>
        <p:nvCxnSpPr>
          <p:cNvPr id="53" name="Straight Connector 52"/>
          <p:cNvCxnSpPr/>
          <p:nvPr/>
        </p:nvCxnSpPr>
        <p:spPr>
          <a:xfrm>
            <a:off x="4038796" y="2590861"/>
            <a:ext cx="1900121" cy="0"/>
          </a:xfrm>
          <a:prstGeom prst="line">
            <a:avLst/>
          </a:prstGeom>
          <a:ln>
            <a:solidFill>
              <a:schemeClr val="tx2">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610893" y="2590861"/>
            <a:ext cx="1900121" cy="0"/>
          </a:xfrm>
          <a:prstGeom prst="line">
            <a:avLst/>
          </a:prstGeom>
          <a:ln>
            <a:solidFill>
              <a:schemeClr val="tx2">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4267426" y="2300719"/>
            <a:ext cx="1571731" cy="315599"/>
          </a:xfrm>
          <a:prstGeom prst="rect">
            <a:avLst/>
          </a:prstGeom>
          <a:noFill/>
        </p:spPr>
        <p:txBody>
          <a:bodyPr wrap="square" rtlCol="0">
            <a:spAutoFit/>
          </a:bodyPr>
          <a:lstStyle/>
          <a:p>
            <a:r>
              <a:rPr lang="en-GB" sz="1451" dirty="0">
                <a:solidFill>
                  <a:schemeClr val="tx2">
                    <a:lumMod val="60000"/>
                    <a:lumOff val="40000"/>
                  </a:schemeClr>
                </a:solidFill>
              </a:rPr>
              <a:t>Account Security</a:t>
            </a:r>
          </a:p>
        </p:txBody>
      </p:sp>
      <p:cxnSp>
        <p:nvCxnSpPr>
          <p:cNvPr id="58" name="Straight Connector 57"/>
          <p:cNvCxnSpPr/>
          <p:nvPr/>
        </p:nvCxnSpPr>
        <p:spPr>
          <a:xfrm>
            <a:off x="1602344" y="4937338"/>
            <a:ext cx="1900121" cy="0"/>
          </a:xfrm>
          <a:prstGeom prst="line">
            <a:avLst/>
          </a:prstGeom>
          <a:ln>
            <a:solidFill>
              <a:srgbClr val="7030A0"/>
            </a:solidFill>
          </a:ln>
          <a:effectLst/>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p:nvPr/>
        </p:nvCxnSpPr>
        <p:spPr>
          <a:xfrm flipV="1">
            <a:off x="1610892" y="4047953"/>
            <a:ext cx="0" cy="889385"/>
          </a:xfrm>
          <a:prstGeom prst="straightConnector1">
            <a:avLst/>
          </a:prstGeom>
          <a:ln>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p:nvPr/>
        </p:nvCxnSpPr>
        <p:spPr>
          <a:xfrm flipV="1">
            <a:off x="3499031" y="4047953"/>
            <a:ext cx="0" cy="889385"/>
          </a:xfrm>
          <a:prstGeom prst="straightConnector1">
            <a:avLst/>
          </a:prstGeom>
          <a:ln>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1912757" y="4943918"/>
            <a:ext cx="1279293" cy="315599"/>
          </a:xfrm>
          <a:prstGeom prst="rect">
            <a:avLst/>
          </a:prstGeom>
          <a:noFill/>
        </p:spPr>
        <p:txBody>
          <a:bodyPr wrap="square" rtlCol="0">
            <a:spAutoFit/>
          </a:bodyPr>
          <a:lstStyle/>
          <a:p>
            <a:r>
              <a:rPr lang="en-GB" sz="1451" dirty="0">
                <a:solidFill>
                  <a:srgbClr val="7030A0"/>
                </a:solidFill>
              </a:rPr>
              <a:t>Title Transfer</a:t>
            </a:r>
          </a:p>
        </p:txBody>
      </p:sp>
      <p:cxnSp>
        <p:nvCxnSpPr>
          <p:cNvPr id="64" name="Straight Connector 63"/>
          <p:cNvCxnSpPr/>
          <p:nvPr/>
        </p:nvCxnSpPr>
        <p:spPr>
          <a:xfrm>
            <a:off x="3991077" y="4943917"/>
            <a:ext cx="1900121" cy="0"/>
          </a:xfrm>
          <a:prstGeom prst="line">
            <a:avLst/>
          </a:prstGeom>
          <a:ln>
            <a:solidFill>
              <a:srgbClr val="7030A0"/>
            </a:solidFill>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flipV="1">
            <a:off x="3999625" y="4054532"/>
            <a:ext cx="0" cy="889385"/>
          </a:xfrm>
          <a:prstGeom prst="straightConnector1">
            <a:avLst/>
          </a:prstGeom>
          <a:ln>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flipV="1">
            <a:off x="5887763" y="4054532"/>
            <a:ext cx="0" cy="889385"/>
          </a:xfrm>
          <a:prstGeom prst="straightConnector1">
            <a:avLst/>
          </a:prstGeom>
          <a:ln>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4353336" y="4950497"/>
            <a:ext cx="1279293" cy="315599"/>
          </a:xfrm>
          <a:prstGeom prst="rect">
            <a:avLst/>
          </a:prstGeom>
          <a:noFill/>
        </p:spPr>
        <p:txBody>
          <a:bodyPr wrap="square" rtlCol="0">
            <a:spAutoFit/>
          </a:bodyPr>
          <a:lstStyle/>
          <a:p>
            <a:r>
              <a:rPr lang="en-GB" sz="1451" dirty="0">
                <a:solidFill>
                  <a:srgbClr val="7030A0"/>
                </a:solidFill>
              </a:rPr>
              <a:t>Title Transfer</a:t>
            </a:r>
          </a:p>
        </p:txBody>
      </p:sp>
      <p:sp>
        <p:nvSpPr>
          <p:cNvPr id="68" name="Rectangle 67"/>
          <p:cNvSpPr/>
          <p:nvPr/>
        </p:nvSpPr>
        <p:spPr>
          <a:xfrm>
            <a:off x="7472540" y="4224923"/>
            <a:ext cx="1116713" cy="4966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69" name="Rectangle 68"/>
          <p:cNvSpPr/>
          <p:nvPr/>
        </p:nvSpPr>
        <p:spPr>
          <a:xfrm>
            <a:off x="7472540" y="2571535"/>
            <a:ext cx="1116713" cy="49666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05" dirty="0"/>
          </a:p>
        </p:txBody>
      </p:sp>
      <p:sp>
        <p:nvSpPr>
          <p:cNvPr id="70" name="TextBox 69"/>
          <p:cNvSpPr txBox="1"/>
          <p:nvPr/>
        </p:nvSpPr>
        <p:spPr>
          <a:xfrm>
            <a:off x="7604858" y="4319757"/>
            <a:ext cx="852077" cy="315599"/>
          </a:xfrm>
          <a:prstGeom prst="rect">
            <a:avLst/>
          </a:prstGeom>
          <a:noFill/>
        </p:spPr>
        <p:txBody>
          <a:bodyPr wrap="square" rtlCol="0">
            <a:spAutoFit/>
          </a:bodyPr>
          <a:lstStyle/>
          <a:p>
            <a:r>
              <a:rPr lang="en-GB" sz="1451" dirty="0"/>
              <a:t>Investor</a:t>
            </a:r>
          </a:p>
        </p:txBody>
      </p:sp>
      <p:sp>
        <p:nvSpPr>
          <p:cNvPr id="71" name="TextBox 70"/>
          <p:cNvSpPr txBox="1"/>
          <p:nvPr/>
        </p:nvSpPr>
        <p:spPr>
          <a:xfrm>
            <a:off x="7572301" y="2670203"/>
            <a:ext cx="852077" cy="315599"/>
          </a:xfrm>
          <a:prstGeom prst="rect">
            <a:avLst/>
          </a:prstGeom>
          <a:noFill/>
        </p:spPr>
        <p:txBody>
          <a:bodyPr wrap="square" rtlCol="0">
            <a:spAutoFit/>
          </a:bodyPr>
          <a:lstStyle/>
          <a:p>
            <a:r>
              <a:rPr lang="en-GB" sz="1451" dirty="0"/>
              <a:t>Investor</a:t>
            </a:r>
          </a:p>
        </p:txBody>
      </p:sp>
      <p:sp>
        <p:nvSpPr>
          <p:cNvPr id="72" name="TextBox 71"/>
          <p:cNvSpPr txBox="1"/>
          <p:nvPr/>
        </p:nvSpPr>
        <p:spPr>
          <a:xfrm>
            <a:off x="6649217" y="2704938"/>
            <a:ext cx="1089673" cy="315599"/>
          </a:xfrm>
          <a:prstGeom prst="rect">
            <a:avLst/>
          </a:prstGeom>
          <a:noFill/>
        </p:spPr>
        <p:txBody>
          <a:bodyPr wrap="square" rtlCol="0">
            <a:spAutoFit/>
          </a:bodyPr>
          <a:lstStyle/>
          <a:p>
            <a:r>
              <a:rPr lang="en-GB" sz="1451" dirty="0"/>
              <a:t>Swap</a:t>
            </a:r>
          </a:p>
        </p:txBody>
      </p:sp>
      <p:sp>
        <p:nvSpPr>
          <p:cNvPr id="73" name="TextBox 72"/>
          <p:cNvSpPr txBox="1"/>
          <p:nvPr/>
        </p:nvSpPr>
        <p:spPr>
          <a:xfrm>
            <a:off x="6697553" y="4311846"/>
            <a:ext cx="1089673" cy="315599"/>
          </a:xfrm>
          <a:prstGeom prst="rect">
            <a:avLst/>
          </a:prstGeom>
          <a:noFill/>
        </p:spPr>
        <p:txBody>
          <a:bodyPr wrap="square" rtlCol="0">
            <a:spAutoFit/>
          </a:bodyPr>
          <a:lstStyle/>
          <a:p>
            <a:r>
              <a:rPr lang="en-GB" sz="1451" dirty="0"/>
              <a:t>Swap</a:t>
            </a:r>
          </a:p>
        </p:txBody>
      </p:sp>
      <p:cxnSp>
        <p:nvCxnSpPr>
          <p:cNvPr id="74" name="Straight Connector 73"/>
          <p:cNvCxnSpPr/>
          <p:nvPr/>
        </p:nvCxnSpPr>
        <p:spPr>
          <a:xfrm flipV="1">
            <a:off x="6389999" y="2790496"/>
            <a:ext cx="1090069" cy="65780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a:endCxn id="68" idx="1"/>
          </p:cNvCxnSpPr>
          <p:nvPr/>
        </p:nvCxnSpPr>
        <p:spPr>
          <a:xfrm>
            <a:off x="6389999" y="3854179"/>
            <a:ext cx="1082542" cy="61907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9" name="TextBox 78"/>
          <p:cNvSpPr txBox="1"/>
          <p:nvPr/>
        </p:nvSpPr>
        <p:spPr>
          <a:xfrm>
            <a:off x="6677036" y="3339373"/>
            <a:ext cx="1089673" cy="315599"/>
          </a:xfrm>
          <a:prstGeom prst="rect">
            <a:avLst/>
          </a:prstGeom>
          <a:noFill/>
        </p:spPr>
        <p:txBody>
          <a:bodyPr wrap="square" rtlCol="0">
            <a:spAutoFit/>
          </a:bodyPr>
          <a:lstStyle/>
          <a:p>
            <a:r>
              <a:rPr lang="en-GB" sz="1451" dirty="0"/>
              <a:t>Swap</a:t>
            </a:r>
          </a:p>
        </p:txBody>
      </p:sp>
      <p:sp>
        <p:nvSpPr>
          <p:cNvPr id="43" name="Title 1"/>
          <p:cNvSpPr>
            <a:spLocks noGrp="1"/>
          </p:cNvSpPr>
          <p:nvPr>
            <p:ph type="title"/>
          </p:nvPr>
        </p:nvSpPr>
        <p:spPr>
          <a:xfrm>
            <a:off x="817796" y="572351"/>
            <a:ext cx="8723221" cy="963846"/>
          </a:xfrm>
        </p:spPr>
        <p:txBody>
          <a:bodyPr/>
          <a:lstStyle/>
          <a:p>
            <a:r>
              <a:rPr lang="en-GB" dirty="0" smtClean="0"/>
              <a:t>Transformer (reinsurance and swap out to the capital markets)</a:t>
            </a:r>
            <a:endParaRPr lang="en-GB" dirty="0"/>
          </a:p>
        </p:txBody>
      </p:sp>
    </p:spTree>
    <p:extLst>
      <p:ext uri="{BB962C8B-B14F-4D97-AF65-F5344CB8AC3E}">
        <p14:creationId xmlns:p14="http://schemas.microsoft.com/office/powerpoint/2010/main" val="9350560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Q-forward longevity derivative (mortality rates)</a:t>
            </a:r>
            <a:endParaRPr lang="en-GB"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19</a:t>
            </a:fld>
            <a:endParaRPr lang="en-US" dirty="0"/>
          </a:p>
        </p:txBody>
      </p:sp>
      <p:sp>
        <p:nvSpPr>
          <p:cNvPr id="5" name="Rectangle 4"/>
          <p:cNvSpPr/>
          <p:nvPr/>
        </p:nvSpPr>
        <p:spPr>
          <a:xfrm>
            <a:off x="906518" y="3159262"/>
            <a:ext cx="1206556" cy="964406"/>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50" dirty="0" smtClean="0"/>
              <a:t>Longevity Protection Buyer (Floating Rate Payer)</a:t>
            </a:r>
            <a:endParaRPr lang="en-GB" sz="1050" dirty="0"/>
          </a:p>
        </p:txBody>
      </p:sp>
      <p:sp>
        <p:nvSpPr>
          <p:cNvPr id="6" name="Rectangle 5"/>
          <p:cNvSpPr/>
          <p:nvPr/>
        </p:nvSpPr>
        <p:spPr>
          <a:xfrm>
            <a:off x="3397223" y="3159262"/>
            <a:ext cx="1206553" cy="964406"/>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50" dirty="0" smtClean="0"/>
              <a:t>Longevity Protection Seller (Fixed Rate Payer)</a:t>
            </a:r>
            <a:endParaRPr lang="en-GB" sz="1050" dirty="0"/>
          </a:p>
        </p:txBody>
      </p:sp>
      <p:cxnSp>
        <p:nvCxnSpPr>
          <p:cNvPr id="8" name="Straight Arrow Connector 7"/>
          <p:cNvCxnSpPr/>
          <p:nvPr/>
        </p:nvCxnSpPr>
        <p:spPr>
          <a:xfrm>
            <a:off x="2113072" y="3413235"/>
            <a:ext cx="1284150" cy="0"/>
          </a:xfrm>
          <a:prstGeom prst="straightConnector1">
            <a:avLst/>
          </a:prstGeom>
          <a:ln>
            <a:solidFill>
              <a:schemeClr val="tx1"/>
            </a:solidFill>
            <a:prstDash val="sysDash"/>
            <a:tailEnd type="triangle"/>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H="1">
            <a:off x="2113072" y="3901968"/>
            <a:ext cx="1284151" cy="0"/>
          </a:xfrm>
          <a:prstGeom prst="straightConnector1">
            <a:avLst/>
          </a:prstGeom>
          <a:ln>
            <a:solidFill>
              <a:schemeClr val="tx1"/>
            </a:solidFill>
            <a:prstDash val="solid"/>
            <a:tailEnd type="triangle"/>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2138544" y="2239458"/>
            <a:ext cx="1258678" cy="381643"/>
          </a:xfrm>
          <a:prstGeom prst="rect">
            <a:avLst/>
          </a:prstGeom>
          <a:noFill/>
        </p:spPr>
        <p:txBody>
          <a:bodyPr wrap="none" rtlCol="0">
            <a:spAutoFit/>
          </a:bodyPr>
          <a:lstStyle/>
          <a:p>
            <a:r>
              <a:rPr lang="en-GB" dirty="0" smtClean="0"/>
              <a:t>Q-forward</a:t>
            </a:r>
            <a:endParaRPr lang="en-GB" dirty="0"/>
          </a:p>
        </p:txBody>
      </p:sp>
      <p:sp>
        <p:nvSpPr>
          <p:cNvPr id="13" name="TextBox 12"/>
          <p:cNvSpPr txBox="1"/>
          <p:nvPr/>
        </p:nvSpPr>
        <p:spPr>
          <a:xfrm>
            <a:off x="1420398" y="2668675"/>
            <a:ext cx="2730235" cy="246221"/>
          </a:xfrm>
          <a:prstGeom prst="rect">
            <a:avLst/>
          </a:prstGeom>
          <a:noFill/>
        </p:spPr>
        <p:txBody>
          <a:bodyPr wrap="none" rtlCol="0">
            <a:spAutoFit/>
          </a:bodyPr>
          <a:lstStyle/>
          <a:p>
            <a:r>
              <a:rPr lang="en-GB" sz="1000" dirty="0" smtClean="0"/>
              <a:t>Notional x Realised Aggregate Mortality Rate</a:t>
            </a:r>
            <a:endParaRPr lang="en-GB" sz="1000" dirty="0"/>
          </a:p>
        </p:txBody>
      </p:sp>
      <p:sp>
        <p:nvSpPr>
          <p:cNvPr id="14" name="TextBox 13"/>
          <p:cNvSpPr txBox="1"/>
          <p:nvPr/>
        </p:nvSpPr>
        <p:spPr>
          <a:xfrm>
            <a:off x="1407662" y="4400735"/>
            <a:ext cx="2545890" cy="246221"/>
          </a:xfrm>
          <a:prstGeom prst="rect">
            <a:avLst/>
          </a:prstGeom>
          <a:noFill/>
        </p:spPr>
        <p:txBody>
          <a:bodyPr wrap="none" rtlCol="0">
            <a:spAutoFit/>
          </a:bodyPr>
          <a:lstStyle/>
          <a:p>
            <a:r>
              <a:rPr lang="en-GB" sz="1000" dirty="0" smtClean="0"/>
              <a:t>Notional x Fixed Aggregate Mortality Rate</a:t>
            </a:r>
            <a:endParaRPr lang="en-GB" sz="1000" dirty="0"/>
          </a:p>
        </p:txBody>
      </p:sp>
      <p:sp>
        <p:nvSpPr>
          <p:cNvPr id="15" name="TextBox 14"/>
          <p:cNvSpPr txBox="1"/>
          <p:nvPr/>
        </p:nvSpPr>
        <p:spPr>
          <a:xfrm>
            <a:off x="6067427" y="2239458"/>
            <a:ext cx="3174715" cy="381643"/>
          </a:xfrm>
          <a:prstGeom prst="rect">
            <a:avLst/>
          </a:prstGeom>
          <a:noFill/>
        </p:spPr>
        <p:txBody>
          <a:bodyPr wrap="none" rtlCol="0">
            <a:spAutoFit/>
          </a:bodyPr>
          <a:lstStyle/>
          <a:p>
            <a:r>
              <a:rPr lang="en-GB" dirty="0" smtClean="0"/>
              <a:t>Q-forward payoff at maturity</a:t>
            </a:r>
            <a:endParaRPr lang="en-GB" dirty="0"/>
          </a:p>
        </p:txBody>
      </p:sp>
      <p:cxnSp>
        <p:nvCxnSpPr>
          <p:cNvPr id="17" name="Straight Connector 16"/>
          <p:cNvCxnSpPr/>
          <p:nvPr/>
        </p:nvCxnSpPr>
        <p:spPr>
          <a:xfrm>
            <a:off x="6203731" y="2853559"/>
            <a:ext cx="0" cy="2222938"/>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203731" y="3965028"/>
            <a:ext cx="2467303"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6242959" y="2974313"/>
            <a:ext cx="2428075" cy="2102184"/>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flipH="1">
            <a:off x="7437382" y="3615476"/>
            <a:ext cx="106418" cy="286492"/>
          </a:xfrm>
          <a:prstGeom prst="straightConnector1">
            <a:avLst/>
          </a:prstGeom>
          <a:ln w="3175">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7056886" y="3410381"/>
            <a:ext cx="1659429" cy="230832"/>
          </a:xfrm>
          <a:prstGeom prst="rect">
            <a:avLst/>
          </a:prstGeom>
          <a:noFill/>
        </p:spPr>
        <p:txBody>
          <a:bodyPr wrap="none" rtlCol="0">
            <a:spAutoFit/>
          </a:bodyPr>
          <a:lstStyle/>
          <a:p>
            <a:r>
              <a:rPr lang="en-GB" sz="900" dirty="0" smtClean="0"/>
              <a:t>Fixed (forward mortality rate)</a:t>
            </a:r>
            <a:endParaRPr lang="en-GB" sz="900" dirty="0"/>
          </a:p>
        </p:txBody>
      </p:sp>
      <p:sp>
        <p:nvSpPr>
          <p:cNvPr id="35" name="TextBox 34"/>
          <p:cNvSpPr txBox="1"/>
          <p:nvPr/>
        </p:nvSpPr>
        <p:spPr>
          <a:xfrm>
            <a:off x="7335808" y="4874866"/>
            <a:ext cx="1101584" cy="230832"/>
          </a:xfrm>
          <a:prstGeom prst="rect">
            <a:avLst/>
          </a:prstGeom>
          <a:noFill/>
        </p:spPr>
        <p:txBody>
          <a:bodyPr wrap="none" rtlCol="0">
            <a:spAutoFit/>
          </a:bodyPr>
          <a:lstStyle/>
          <a:p>
            <a:r>
              <a:rPr lang="en-GB" sz="900" dirty="0" smtClean="0"/>
              <a:t>Realised Mortality</a:t>
            </a:r>
            <a:endParaRPr lang="en-GB" sz="900" dirty="0"/>
          </a:p>
        </p:txBody>
      </p:sp>
      <p:sp>
        <p:nvSpPr>
          <p:cNvPr id="36" name="TextBox 35"/>
          <p:cNvSpPr txBox="1"/>
          <p:nvPr/>
        </p:nvSpPr>
        <p:spPr>
          <a:xfrm>
            <a:off x="5453847" y="3619721"/>
            <a:ext cx="704603" cy="784830"/>
          </a:xfrm>
          <a:prstGeom prst="rect">
            <a:avLst/>
          </a:prstGeom>
          <a:noFill/>
        </p:spPr>
        <p:txBody>
          <a:bodyPr wrap="square" rtlCol="0">
            <a:spAutoFit/>
          </a:bodyPr>
          <a:lstStyle/>
          <a:p>
            <a:pPr algn="ctr"/>
            <a:r>
              <a:rPr lang="en-GB" sz="900" dirty="0" smtClean="0"/>
              <a:t>Net Payment to Protection Buyer</a:t>
            </a:r>
            <a:endParaRPr lang="en-GB" sz="900" dirty="0"/>
          </a:p>
        </p:txBody>
      </p:sp>
      <p:sp>
        <p:nvSpPr>
          <p:cNvPr id="37" name="TextBox 36"/>
          <p:cNvSpPr txBox="1"/>
          <p:nvPr/>
        </p:nvSpPr>
        <p:spPr>
          <a:xfrm>
            <a:off x="6399850" y="4441593"/>
            <a:ext cx="1037532" cy="507831"/>
          </a:xfrm>
          <a:prstGeom prst="rect">
            <a:avLst/>
          </a:prstGeom>
          <a:noFill/>
        </p:spPr>
        <p:txBody>
          <a:bodyPr wrap="square" rtlCol="0">
            <a:spAutoFit/>
          </a:bodyPr>
          <a:lstStyle/>
          <a:p>
            <a:pPr algn="ctr"/>
            <a:r>
              <a:rPr lang="en-GB" sz="900" dirty="0" smtClean="0"/>
              <a:t>Lower realised mortality results in a payout</a:t>
            </a:r>
            <a:endParaRPr lang="en-GB" sz="900" dirty="0"/>
          </a:p>
        </p:txBody>
      </p:sp>
      <p:sp>
        <p:nvSpPr>
          <p:cNvPr id="39" name="Left Brace 38"/>
          <p:cNvSpPr/>
          <p:nvPr/>
        </p:nvSpPr>
        <p:spPr>
          <a:xfrm rot="16200000">
            <a:off x="6600014" y="3646134"/>
            <a:ext cx="397546" cy="1111655"/>
          </a:xfrm>
          <a:prstGeom prst="leftBrace">
            <a:avLst>
              <a:gd name="adj1" fmla="val 8333"/>
              <a:gd name="adj2" fmla="val 48581"/>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dirty="0"/>
          </a:p>
        </p:txBody>
      </p:sp>
    </p:spTree>
    <p:extLst>
      <p:ext uri="{BB962C8B-B14F-4D97-AF65-F5344CB8AC3E}">
        <p14:creationId xmlns:p14="http://schemas.microsoft.com/office/powerpoint/2010/main" val="3984572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	</a:t>
            </a:r>
            <a:endParaRPr lang="en-US" dirty="0"/>
          </a:p>
        </p:txBody>
      </p:sp>
      <p:sp>
        <p:nvSpPr>
          <p:cNvPr id="3" name="Content Placeholder 2"/>
          <p:cNvSpPr>
            <a:spLocks noGrp="1"/>
          </p:cNvSpPr>
          <p:nvPr>
            <p:ph idx="1"/>
          </p:nvPr>
        </p:nvSpPr>
        <p:spPr>
          <a:xfrm>
            <a:off x="580279" y="1765329"/>
            <a:ext cx="8914775" cy="4527176"/>
          </a:xfrm>
        </p:spPr>
        <p:txBody>
          <a:bodyPr/>
          <a:lstStyle/>
          <a:p>
            <a:r>
              <a:rPr lang="en-US" u="sng" dirty="0" smtClean="0"/>
              <a:t>Session 1</a:t>
            </a:r>
            <a:r>
              <a:rPr lang="en-US" dirty="0" smtClean="0"/>
              <a:t>:	Origination </a:t>
            </a:r>
            <a:r>
              <a:rPr lang="en-US" dirty="0"/>
              <a:t>and structuring of longevity risk transfer transactions, including </a:t>
            </a:r>
            <a:r>
              <a:rPr lang="en-US" dirty="0" smtClean="0"/>
              <a:t>			collateralisation	</a:t>
            </a:r>
          </a:p>
          <a:p>
            <a:endParaRPr lang="en-US" dirty="0" smtClean="0"/>
          </a:p>
          <a:p>
            <a:r>
              <a:rPr lang="en-US" u="sng" dirty="0" smtClean="0"/>
              <a:t>Session 2</a:t>
            </a:r>
            <a:r>
              <a:rPr lang="en-US" dirty="0" smtClean="0"/>
              <a:t>:	A </a:t>
            </a:r>
            <a:r>
              <a:rPr lang="en-US" dirty="0"/>
              <a:t>typical longevity-only (re)insurance transaction – converting the deal </a:t>
            </a:r>
            <a:r>
              <a:rPr lang="en-US" dirty="0" smtClean="0"/>
              <a:t>				into </a:t>
            </a:r>
            <a:r>
              <a:rPr lang="en-US" dirty="0"/>
              <a:t>a contract; key terms and </a:t>
            </a:r>
            <a:r>
              <a:rPr lang="en-US" dirty="0" smtClean="0"/>
              <a:t>protections</a:t>
            </a:r>
          </a:p>
          <a:p>
            <a:endParaRPr lang="en-US" dirty="0" smtClean="0"/>
          </a:p>
          <a:p>
            <a:r>
              <a:rPr lang="en-US" u="sng" dirty="0" smtClean="0"/>
              <a:t>Session 3</a:t>
            </a:r>
            <a:r>
              <a:rPr lang="en-US" dirty="0" smtClean="0"/>
              <a:t>:	The </a:t>
            </a:r>
            <a:r>
              <a:rPr lang="en-US" dirty="0"/>
              <a:t>UK's regulatory landscape, including solvency capital requirements </a:t>
            </a:r>
            <a:r>
              <a:rPr lang="en-US" dirty="0" smtClean="0"/>
              <a:t>				and </a:t>
            </a:r>
            <a:r>
              <a:rPr lang="en-US" dirty="0"/>
              <a:t>risk margin relief in a post-Brexit world</a:t>
            </a:r>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2</a:t>
            </a:fld>
            <a:endParaRPr lang="en-US" dirty="0"/>
          </a:p>
        </p:txBody>
      </p:sp>
    </p:spTree>
    <p:extLst>
      <p:ext uri="{BB962C8B-B14F-4D97-AF65-F5344CB8AC3E}">
        <p14:creationId xmlns:p14="http://schemas.microsoft.com/office/powerpoint/2010/main" val="7706833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S-forward longevity derivative (survival rates)</a:t>
            </a:r>
            <a:endParaRPr lang="en-GB"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20</a:t>
            </a:fld>
            <a:endParaRPr lang="en-US" dirty="0"/>
          </a:p>
        </p:txBody>
      </p:sp>
      <p:sp>
        <p:nvSpPr>
          <p:cNvPr id="5" name="Rectangle 4"/>
          <p:cNvSpPr/>
          <p:nvPr/>
        </p:nvSpPr>
        <p:spPr>
          <a:xfrm>
            <a:off x="906518" y="3159262"/>
            <a:ext cx="1206556" cy="964406"/>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50" dirty="0" smtClean="0"/>
              <a:t>Longevity Protection Buyer (Fixed Rate Payer)</a:t>
            </a:r>
            <a:endParaRPr lang="en-GB" sz="1050" dirty="0"/>
          </a:p>
        </p:txBody>
      </p:sp>
      <p:sp>
        <p:nvSpPr>
          <p:cNvPr id="6" name="Rectangle 5"/>
          <p:cNvSpPr/>
          <p:nvPr/>
        </p:nvSpPr>
        <p:spPr>
          <a:xfrm>
            <a:off x="3397223" y="3159262"/>
            <a:ext cx="1194423" cy="964406"/>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50" dirty="0" smtClean="0"/>
              <a:t>Longevity Protection Seller (Floating Rate Payer)</a:t>
            </a:r>
            <a:endParaRPr lang="en-GB" sz="1050" dirty="0"/>
          </a:p>
        </p:txBody>
      </p:sp>
      <p:cxnSp>
        <p:nvCxnSpPr>
          <p:cNvPr id="7" name="Straight Arrow Connector 6"/>
          <p:cNvCxnSpPr/>
          <p:nvPr/>
        </p:nvCxnSpPr>
        <p:spPr>
          <a:xfrm>
            <a:off x="2113073" y="3902954"/>
            <a:ext cx="1284150" cy="0"/>
          </a:xfrm>
          <a:prstGeom prst="straightConnector1">
            <a:avLst/>
          </a:prstGeom>
          <a:ln>
            <a:solidFill>
              <a:schemeClr val="tx1"/>
            </a:solidFill>
            <a:prstDash val="solid"/>
            <a:tailEnd type="triangle"/>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a:off x="2113072" y="3450878"/>
            <a:ext cx="1284151" cy="0"/>
          </a:xfrm>
          <a:prstGeom prst="straightConnector1">
            <a:avLst/>
          </a:prstGeom>
          <a:ln>
            <a:solidFill>
              <a:schemeClr val="tx1"/>
            </a:solidFill>
            <a:prstDash val="sysDash"/>
            <a:tailEnd type="triangle"/>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2138544" y="2239458"/>
            <a:ext cx="1231427" cy="381643"/>
          </a:xfrm>
          <a:prstGeom prst="rect">
            <a:avLst/>
          </a:prstGeom>
          <a:noFill/>
        </p:spPr>
        <p:txBody>
          <a:bodyPr wrap="none" rtlCol="0">
            <a:spAutoFit/>
          </a:bodyPr>
          <a:lstStyle/>
          <a:p>
            <a:r>
              <a:rPr lang="en-GB" dirty="0"/>
              <a:t>S</a:t>
            </a:r>
            <a:r>
              <a:rPr lang="en-GB" dirty="0" smtClean="0"/>
              <a:t>-forward</a:t>
            </a:r>
            <a:endParaRPr lang="en-GB" dirty="0"/>
          </a:p>
        </p:txBody>
      </p:sp>
      <p:sp>
        <p:nvSpPr>
          <p:cNvPr id="10" name="TextBox 9"/>
          <p:cNvSpPr txBox="1"/>
          <p:nvPr/>
        </p:nvSpPr>
        <p:spPr>
          <a:xfrm>
            <a:off x="1714548" y="2741229"/>
            <a:ext cx="2079415" cy="246221"/>
          </a:xfrm>
          <a:prstGeom prst="rect">
            <a:avLst/>
          </a:prstGeom>
          <a:noFill/>
        </p:spPr>
        <p:txBody>
          <a:bodyPr wrap="none" rtlCol="0">
            <a:spAutoFit/>
          </a:bodyPr>
          <a:lstStyle/>
          <a:p>
            <a:r>
              <a:rPr lang="en-GB" sz="1000" dirty="0" smtClean="0"/>
              <a:t>Notional x Realised Survival Rate</a:t>
            </a:r>
            <a:endParaRPr lang="en-GB" sz="1000" dirty="0"/>
          </a:p>
        </p:txBody>
      </p:sp>
      <p:sp>
        <p:nvSpPr>
          <p:cNvPr id="11" name="TextBox 10"/>
          <p:cNvSpPr txBox="1"/>
          <p:nvPr/>
        </p:nvSpPr>
        <p:spPr>
          <a:xfrm>
            <a:off x="1806721" y="4302002"/>
            <a:ext cx="1895071" cy="246221"/>
          </a:xfrm>
          <a:prstGeom prst="rect">
            <a:avLst/>
          </a:prstGeom>
          <a:noFill/>
        </p:spPr>
        <p:txBody>
          <a:bodyPr wrap="none" rtlCol="0">
            <a:spAutoFit/>
          </a:bodyPr>
          <a:lstStyle/>
          <a:p>
            <a:r>
              <a:rPr lang="en-GB" sz="1000" dirty="0" smtClean="0"/>
              <a:t>Notional x Fixed Survival Rate</a:t>
            </a:r>
            <a:endParaRPr lang="en-GB" sz="1000" dirty="0"/>
          </a:p>
        </p:txBody>
      </p:sp>
      <p:sp>
        <p:nvSpPr>
          <p:cNvPr id="22" name="TextBox 21"/>
          <p:cNvSpPr txBox="1"/>
          <p:nvPr/>
        </p:nvSpPr>
        <p:spPr>
          <a:xfrm>
            <a:off x="6106289" y="2228901"/>
            <a:ext cx="3147465" cy="381643"/>
          </a:xfrm>
          <a:prstGeom prst="rect">
            <a:avLst/>
          </a:prstGeom>
          <a:noFill/>
        </p:spPr>
        <p:txBody>
          <a:bodyPr wrap="none" rtlCol="0">
            <a:spAutoFit/>
          </a:bodyPr>
          <a:lstStyle/>
          <a:p>
            <a:r>
              <a:rPr lang="en-GB" dirty="0"/>
              <a:t>S</a:t>
            </a:r>
            <a:r>
              <a:rPr lang="en-GB" dirty="0" smtClean="0"/>
              <a:t>-forward payoff at maturity</a:t>
            </a:r>
            <a:endParaRPr lang="en-GB" dirty="0"/>
          </a:p>
        </p:txBody>
      </p:sp>
      <p:cxnSp>
        <p:nvCxnSpPr>
          <p:cNvPr id="23" name="Straight Connector 22"/>
          <p:cNvCxnSpPr/>
          <p:nvPr/>
        </p:nvCxnSpPr>
        <p:spPr>
          <a:xfrm>
            <a:off x="6203731" y="2853559"/>
            <a:ext cx="0" cy="2222938"/>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6203731" y="3965028"/>
            <a:ext cx="2467303"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6242959" y="2853559"/>
            <a:ext cx="2428075" cy="222293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7299434" y="3615476"/>
            <a:ext cx="137948" cy="286492"/>
          </a:xfrm>
          <a:prstGeom prst="straightConnector1">
            <a:avLst/>
          </a:prstGeom>
          <a:ln w="3175">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6269898" y="3347995"/>
            <a:ext cx="1659429" cy="230832"/>
          </a:xfrm>
          <a:prstGeom prst="rect">
            <a:avLst/>
          </a:prstGeom>
          <a:noFill/>
        </p:spPr>
        <p:txBody>
          <a:bodyPr wrap="none" rtlCol="0">
            <a:spAutoFit/>
          </a:bodyPr>
          <a:lstStyle/>
          <a:p>
            <a:r>
              <a:rPr lang="en-GB" sz="900" dirty="0" smtClean="0"/>
              <a:t>Fixed (forward mortality rate)</a:t>
            </a:r>
            <a:endParaRPr lang="en-GB" sz="900" dirty="0"/>
          </a:p>
        </p:txBody>
      </p:sp>
      <p:sp>
        <p:nvSpPr>
          <p:cNvPr id="28" name="TextBox 27"/>
          <p:cNvSpPr txBox="1"/>
          <p:nvPr/>
        </p:nvSpPr>
        <p:spPr>
          <a:xfrm>
            <a:off x="6328370" y="4908725"/>
            <a:ext cx="1351652" cy="230832"/>
          </a:xfrm>
          <a:prstGeom prst="rect">
            <a:avLst/>
          </a:prstGeom>
          <a:noFill/>
        </p:spPr>
        <p:txBody>
          <a:bodyPr wrap="none" rtlCol="0">
            <a:spAutoFit/>
          </a:bodyPr>
          <a:lstStyle/>
          <a:p>
            <a:r>
              <a:rPr lang="en-GB" sz="900" dirty="0" smtClean="0"/>
              <a:t>Realised Survival Rate</a:t>
            </a:r>
            <a:endParaRPr lang="en-GB" sz="900" dirty="0"/>
          </a:p>
        </p:txBody>
      </p:sp>
      <p:sp>
        <p:nvSpPr>
          <p:cNvPr id="29" name="TextBox 28"/>
          <p:cNvSpPr txBox="1"/>
          <p:nvPr/>
        </p:nvSpPr>
        <p:spPr>
          <a:xfrm>
            <a:off x="5501408" y="3517172"/>
            <a:ext cx="704603" cy="784830"/>
          </a:xfrm>
          <a:prstGeom prst="rect">
            <a:avLst/>
          </a:prstGeom>
          <a:noFill/>
        </p:spPr>
        <p:txBody>
          <a:bodyPr wrap="square" rtlCol="0">
            <a:spAutoFit/>
          </a:bodyPr>
          <a:lstStyle/>
          <a:p>
            <a:pPr algn="ctr"/>
            <a:r>
              <a:rPr lang="en-GB" sz="900" dirty="0" smtClean="0"/>
              <a:t>Net Payment to Protection Buyer</a:t>
            </a:r>
            <a:endParaRPr lang="en-GB" sz="900" dirty="0"/>
          </a:p>
        </p:txBody>
      </p:sp>
      <p:sp>
        <p:nvSpPr>
          <p:cNvPr id="30" name="TextBox 29"/>
          <p:cNvSpPr txBox="1"/>
          <p:nvPr/>
        </p:nvSpPr>
        <p:spPr>
          <a:xfrm>
            <a:off x="7626484" y="4396640"/>
            <a:ext cx="1044552" cy="507831"/>
          </a:xfrm>
          <a:prstGeom prst="rect">
            <a:avLst/>
          </a:prstGeom>
          <a:noFill/>
        </p:spPr>
        <p:txBody>
          <a:bodyPr wrap="square" rtlCol="0">
            <a:spAutoFit/>
          </a:bodyPr>
          <a:lstStyle/>
          <a:p>
            <a:pPr algn="ctr"/>
            <a:r>
              <a:rPr lang="en-GB" sz="900" dirty="0" smtClean="0"/>
              <a:t>Higher realised survival results in a payout</a:t>
            </a:r>
            <a:endParaRPr lang="en-GB" sz="900" dirty="0"/>
          </a:p>
        </p:txBody>
      </p:sp>
      <p:sp>
        <p:nvSpPr>
          <p:cNvPr id="31" name="Left Brace 30"/>
          <p:cNvSpPr/>
          <p:nvPr/>
        </p:nvSpPr>
        <p:spPr>
          <a:xfrm rot="16200000">
            <a:off x="7887668" y="3610830"/>
            <a:ext cx="397546" cy="1169190"/>
          </a:xfrm>
          <a:prstGeom prst="leftBrace">
            <a:avLst>
              <a:gd name="adj1" fmla="val 8333"/>
              <a:gd name="adj2" fmla="val 48581"/>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dirty="0"/>
          </a:p>
        </p:txBody>
      </p:sp>
    </p:spTree>
    <p:extLst>
      <p:ext uri="{BB962C8B-B14F-4D97-AF65-F5344CB8AC3E}">
        <p14:creationId xmlns:p14="http://schemas.microsoft.com/office/powerpoint/2010/main" val="24121432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Freeform 40"/>
          <p:cNvSpPr>
            <a:spLocks noEditPoints="1"/>
          </p:cNvSpPr>
          <p:nvPr/>
        </p:nvSpPr>
        <p:spPr bwMode="auto">
          <a:xfrm>
            <a:off x="5226051" y="3732882"/>
            <a:ext cx="2370138" cy="334963"/>
          </a:xfrm>
          <a:custGeom>
            <a:avLst/>
            <a:gdLst>
              <a:gd name="T0" fmla="*/ 10 w 4133"/>
              <a:gd name="T1" fmla="*/ 171 h 581"/>
              <a:gd name="T2" fmla="*/ 10 w 4133"/>
              <a:gd name="T3" fmla="*/ 0 h 581"/>
              <a:gd name="T4" fmla="*/ 21 w 4133"/>
              <a:gd name="T5" fmla="*/ 416 h 581"/>
              <a:gd name="T6" fmla="*/ 0 w 4133"/>
              <a:gd name="T7" fmla="*/ 267 h 581"/>
              <a:gd name="T8" fmla="*/ 21 w 4133"/>
              <a:gd name="T9" fmla="*/ 523 h 581"/>
              <a:gd name="T10" fmla="*/ 112 w 4133"/>
              <a:gd name="T11" fmla="*/ 559 h 581"/>
              <a:gd name="T12" fmla="*/ 10 w 4133"/>
              <a:gd name="T13" fmla="*/ 581 h 581"/>
              <a:gd name="T14" fmla="*/ 10 w 4133"/>
              <a:gd name="T15" fmla="*/ 512 h 581"/>
              <a:gd name="T16" fmla="*/ 368 w 4133"/>
              <a:gd name="T17" fmla="*/ 559 h 581"/>
              <a:gd name="T18" fmla="*/ 219 w 4133"/>
              <a:gd name="T19" fmla="*/ 581 h 581"/>
              <a:gd name="T20" fmla="*/ 475 w 4133"/>
              <a:gd name="T21" fmla="*/ 559 h 581"/>
              <a:gd name="T22" fmla="*/ 624 w 4133"/>
              <a:gd name="T23" fmla="*/ 581 h 581"/>
              <a:gd name="T24" fmla="*/ 475 w 4133"/>
              <a:gd name="T25" fmla="*/ 559 h 581"/>
              <a:gd name="T26" fmla="*/ 891 w 4133"/>
              <a:gd name="T27" fmla="*/ 570 h 581"/>
              <a:gd name="T28" fmla="*/ 720 w 4133"/>
              <a:gd name="T29" fmla="*/ 570 h 581"/>
              <a:gd name="T30" fmla="*/ 1136 w 4133"/>
              <a:gd name="T31" fmla="*/ 559 h 581"/>
              <a:gd name="T32" fmla="*/ 987 w 4133"/>
              <a:gd name="T33" fmla="*/ 581 h 581"/>
              <a:gd name="T34" fmla="*/ 1243 w 4133"/>
              <a:gd name="T35" fmla="*/ 559 h 581"/>
              <a:gd name="T36" fmla="*/ 1392 w 4133"/>
              <a:gd name="T37" fmla="*/ 581 h 581"/>
              <a:gd name="T38" fmla="*/ 1243 w 4133"/>
              <a:gd name="T39" fmla="*/ 559 h 581"/>
              <a:gd name="T40" fmla="*/ 1659 w 4133"/>
              <a:gd name="T41" fmla="*/ 570 h 581"/>
              <a:gd name="T42" fmla="*/ 1488 w 4133"/>
              <a:gd name="T43" fmla="*/ 570 h 581"/>
              <a:gd name="T44" fmla="*/ 1904 w 4133"/>
              <a:gd name="T45" fmla="*/ 559 h 581"/>
              <a:gd name="T46" fmla="*/ 1755 w 4133"/>
              <a:gd name="T47" fmla="*/ 581 h 581"/>
              <a:gd name="T48" fmla="*/ 2011 w 4133"/>
              <a:gd name="T49" fmla="*/ 559 h 581"/>
              <a:gd name="T50" fmla="*/ 2160 w 4133"/>
              <a:gd name="T51" fmla="*/ 581 h 581"/>
              <a:gd name="T52" fmla="*/ 2011 w 4133"/>
              <a:gd name="T53" fmla="*/ 559 h 581"/>
              <a:gd name="T54" fmla="*/ 2427 w 4133"/>
              <a:gd name="T55" fmla="*/ 570 h 581"/>
              <a:gd name="T56" fmla="*/ 2256 w 4133"/>
              <a:gd name="T57" fmla="*/ 570 h 581"/>
              <a:gd name="T58" fmla="*/ 2672 w 4133"/>
              <a:gd name="T59" fmla="*/ 559 h 581"/>
              <a:gd name="T60" fmla="*/ 2523 w 4133"/>
              <a:gd name="T61" fmla="*/ 581 h 581"/>
              <a:gd name="T62" fmla="*/ 2779 w 4133"/>
              <a:gd name="T63" fmla="*/ 559 h 581"/>
              <a:gd name="T64" fmla="*/ 2928 w 4133"/>
              <a:gd name="T65" fmla="*/ 581 h 581"/>
              <a:gd name="T66" fmla="*/ 2779 w 4133"/>
              <a:gd name="T67" fmla="*/ 559 h 581"/>
              <a:gd name="T68" fmla="*/ 3195 w 4133"/>
              <a:gd name="T69" fmla="*/ 570 h 581"/>
              <a:gd name="T70" fmla="*/ 3024 w 4133"/>
              <a:gd name="T71" fmla="*/ 570 h 581"/>
              <a:gd name="T72" fmla="*/ 3440 w 4133"/>
              <a:gd name="T73" fmla="*/ 559 h 581"/>
              <a:gd name="T74" fmla="*/ 3291 w 4133"/>
              <a:gd name="T75" fmla="*/ 581 h 581"/>
              <a:gd name="T76" fmla="*/ 3547 w 4133"/>
              <a:gd name="T77" fmla="*/ 559 h 581"/>
              <a:gd name="T78" fmla="*/ 3696 w 4133"/>
              <a:gd name="T79" fmla="*/ 581 h 581"/>
              <a:gd name="T80" fmla="*/ 3547 w 4133"/>
              <a:gd name="T81" fmla="*/ 559 h 581"/>
              <a:gd name="T82" fmla="*/ 3963 w 4133"/>
              <a:gd name="T83" fmla="*/ 570 h 581"/>
              <a:gd name="T84" fmla="*/ 3792 w 4133"/>
              <a:gd name="T85" fmla="*/ 570 h 581"/>
              <a:gd name="T86" fmla="*/ 4123 w 4133"/>
              <a:gd name="T87" fmla="*/ 559 h 581"/>
              <a:gd name="T88" fmla="*/ 4123 w 4133"/>
              <a:gd name="T89" fmla="*/ 474 h 581"/>
              <a:gd name="T90" fmla="*/ 4123 w 4133"/>
              <a:gd name="T91" fmla="*/ 581 h 581"/>
              <a:gd name="T92" fmla="*/ 4059 w 4133"/>
              <a:gd name="T93" fmla="*/ 559 h 581"/>
              <a:gd name="T94" fmla="*/ 4123 w 4133"/>
              <a:gd name="T95" fmla="*/ 218 h 581"/>
              <a:gd name="T96" fmla="*/ 4123 w 4133"/>
              <a:gd name="T97" fmla="*/ 388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33" h="581">
                <a:moveTo>
                  <a:pt x="21" y="11"/>
                </a:moveTo>
                <a:lnTo>
                  <a:pt x="21" y="160"/>
                </a:lnTo>
                <a:cubicBezTo>
                  <a:pt x="21" y="166"/>
                  <a:pt x="16" y="171"/>
                  <a:pt x="10" y="171"/>
                </a:cubicBezTo>
                <a:cubicBezTo>
                  <a:pt x="5" y="171"/>
                  <a:pt x="0" y="166"/>
                  <a:pt x="0" y="160"/>
                </a:cubicBezTo>
                <a:lnTo>
                  <a:pt x="0" y="11"/>
                </a:lnTo>
                <a:cubicBezTo>
                  <a:pt x="0" y="5"/>
                  <a:pt x="5" y="0"/>
                  <a:pt x="10" y="0"/>
                </a:cubicBezTo>
                <a:cubicBezTo>
                  <a:pt x="16" y="0"/>
                  <a:pt x="21" y="5"/>
                  <a:pt x="21" y="11"/>
                </a:cubicBezTo>
                <a:close/>
                <a:moveTo>
                  <a:pt x="21" y="267"/>
                </a:moveTo>
                <a:lnTo>
                  <a:pt x="21" y="416"/>
                </a:lnTo>
                <a:cubicBezTo>
                  <a:pt x="21" y="422"/>
                  <a:pt x="16" y="427"/>
                  <a:pt x="10" y="427"/>
                </a:cubicBezTo>
                <a:cubicBezTo>
                  <a:pt x="5" y="427"/>
                  <a:pt x="0" y="422"/>
                  <a:pt x="0" y="416"/>
                </a:cubicBezTo>
                <a:lnTo>
                  <a:pt x="0" y="267"/>
                </a:lnTo>
                <a:cubicBezTo>
                  <a:pt x="0" y="261"/>
                  <a:pt x="5" y="256"/>
                  <a:pt x="10" y="256"/>
                </a:cubicBezTo>
                <a:cubicBezTo>
                  <a:pt x="16" y="256"/>
                  <a:pt x="21" y="261"/>
                  <a:pt x="21" y="267"/>
                </a:cubicBezTo>
                <a:close/>
                <a:moveTo>
                  <a:pt x="21" y="523"/>
                </a:moveTo>
                <a:lnTo>
                  <a:pt x="21" y="570"/>
                </a:lnTo>
                <a:lnTo>
                  <a:pt x="10" y="559"/>
                </a:lnTo>
                <a:lnTo>
                  <a:pt x="112" y="559"/>
                </a:lnTo>
                <a:cubicBezTo>
                  <a:pt x="118" y="559"/>
                  <a:pt x="123" y="564"/>
                  <a:pt x="123" y="570"/>
                </a:cubicBezTo>
                <a:cubicBezTo>
                  <a:pt x="123" y="576"/>
                  <a:pt x="118" y="581"/>
                  <a:pt x="112" y="581"/>
                </a:cubicBezTo>
                <a:lnTo>
                  <a:pt x="10" y="581"/>
                </a:lnTo>
                <a:cubicBezTo>
                  <a:pt x="5" y="581"/>
                  <a:pt x="0" y="576"/>
                  <a:pt x="0" y="570"/>
                </a:cubicBezTo>
                <a:lnTo>
                  <a:pt x="0" y="523"/>
                </a:lnTo>
                <a:cubicBezTo>
                  <a:pt x="0" y="517"/>
                  <a:pt x="5" y="512"/>
                  <a:pt x="10" y="512"/>
                </a:cubicBezTo>
                <a:cubicBezTo>
                  <a:pt x="16" y="512"/>
                  <a:pt x="21" y="517"/>
                  <a:pt x="21" y="523"/>
                </a:cubicBezTo>
                <a:close/>
                <a:moveTo>
                  <a:pt x="219" y="559"/>
                </a:moveTo>
                <a:lnTo>
                  <a:pt x="368" y="559"/>
                </a:lnTo>
                <a:cubicBezTo>
                  <a:pt x="374" y="559"/>
                  <a:pt x="379" y="564"/>
                  <a:pt x="379" y="570"/>
                </a:cubicBezTo>
                <a:cubicBezTo>
                  <a:pt x="379" y="576"/>
                  <a:pt x="374" y="581"/>
                  <a:pt x="368" y="581"/>
                </a:cubicBezTo>
                <a:lnTo>
                  <a:pt x="219" y="581"/>
                </a:lnTo>
                <a:cubicBezTo>
                  <a:pt x="213" y="581"/>
                  <a:pt x="208" y="576"/>
                  <a:pt x="208" y="570"/>
                </a:cubicBezTo>
                <a:cubicBezTo>
                  <a:pt x="208" y="564"/>
                  <a:pt x="213" y="559"/>
                  <a:pt x="219" y="559"/>
                </a:cubicBezTo>
                <a:close/>
                <a:moveTo>
                  <a:pt x="475" y="559"/>
                </a:moveTo>
                <a:lnTo>
                  <a:pt x="624" y="559"/>
                </a:lnTo>
                <a:cubicBezTo>
                  <a:pt x="630" y="559"/>
                  <a:pt x="635" y="564"/>
                  <a:pt x="635" y="570"/>
                </a:cubicBezTo>
                <a:cubicBezTo>
                  <a:pt x="635" y="576"/>
                  <a:pt x="630" y="581"/>
                  <a:pt x="624" y="581"/>
                </a:cubicBezTo>
                <a:lnTo>
                  <a:pt x="475" y="581"/>
                </a:lnTo>
                <a:cubicBezTo>
                  <a:pt x="469" y="581"/>
                  <a:pt x="464" y="576"/>
                  <a:pt x="464" y="570"/>
                </a:cubicBezTo>
                <a:cubicBezTo>
                  <a:pt x="464" y="564"/>
                  <a:pt x="469" y="559"/>
                  <a:pt x="475" y="559"/>
                </a:cubicBezTo>
                <a:close/>
                <a:moveTo>
                  <a:pt x="731" y="559"/>
                </a:moveTo>
                <a:lnTo>
                  <a:pt x="880" y="559"/>
                </a:lnTo>
                <a:cubicBezTo>
                  <a:pt x="886" y="559"/>
                  <a:pt x="891" y="564"/>
                  <a:pt x="891" y="570"/>
                </a:cubicBezTo>
                <a:cubicBezTo>
                  <a:pt x="891" y="576"/>
                  <a:pt x="886" y="581"/>
                  <a:pt x="880" y="581"/>
                </a:cubicBezTo>
                <a:lnTo>
                  <a:pt x="731" y="581"/>
                </a:lnTo>
                <a:cubicBezTo>
                  <a:pt x="725" y="581"/>
                  <a:pt x="720" y="576"/>
                  <a:pt x="720" y="570"/>
                </a:cubicBezTo>
                <a:cubicBezTo>
                  <a:pt x="720" y="564"/>
                  <a:pt x="725" y="559"/>
                  <a:pt x="731" y="559"/>
                </a:cubicBezTo>
                <a:close/>
                <a:moveTo>
                  <a:pt x="987" y="559"/>
                </a:moveTo>
                <a:lnTo>
                  <a:pt x="1136" y="559"/>
                </a:lnTo>
                <a:cubicBezTo>
                  <a:pt x="1142" y="559"/>
                  <a:pt x="1147" y="564"/>
                  <a:pt x="1147" y="570"/>
                </a:cubicBezTo>
                <a:cubicBezTo>
                  <a:pt x="1147" y="576"/>
                  <a:pt x="1142" y="581"/>
                  <a:pt x="1136" y="581"/>
                </a:cubicBezTo>
                <a:lnTo>
                  <a:pt x="987" y="581"/>
                </a:lnTo>
                <a:cubicBezTo>
                  <a:pt x="981" y="581"/>
                  <a:pt x="976" y="576"/>
                  <a:pt x="976" y="570"/>
                </a:cubicBezTo>
                <a:cubicBezTo>
                  <a:pt x="976" y="564"/>
                  <a:pt x="981" y="559"/>
                  <a:pt x="987" y="559"/>
                </a:cubicBezTo>
                <a:close/>
                <a:moveTo>
                  <a:pt x="1243" y="559"/>
                </a:moveTo>
                <a:lnTo>
                  <a:pt x="1392" y="559"/>
                </a:lnTo>
                <a:cubicBezTo>
                  <a:pt x="1398" y="559"/>
                  <a:pt x="1403" y="564"/>
                  <a:pt x="1403" y="570"/>
                </a:cubicBezTo>
                <a:cubicBezTo>
                  <a:pt x="1403" y="576"/>
                  <a:pt x="1398" y="581"/>
                  <a:pt x="1392" y="581"/>
                </a:cubicBezTo>
                <a:lnTo>
                  <a:pt x="1243" y="581"/>
                </a:lnTo>
                <a:cubicBezTo>
                  <a:pt x="1237" y="581"/>
                  <a:pt x="1232" y="576"/>
                  <a:pt x="1232" y="570"/>
                </a:cubicBezTo>
                <a:cubicBezTo>
                  <a:pt x="1232" y="564"/>
                  <a:pt x="1237" y="559"/>
                  <a:pt x="1243" y="559"/>
                </a:cubicBezTo>
                <a:close/>
                <a:moveTo>
                  <a:pt x="1499" y="559"/>
                </a:moveTo>
                <a:lnTo>
                  <a:pt x="1648" y="559"/>
                </a:lnTo>
                <a:cubicBezTo>
                  <a:pt x="1654" y="559"/>
                  <a:pt x="1659" y="564"/>
                  <a:pt x="1659" y="570"/>
                </a:cubicBezTo>
                <a:cubicBezTo>
                  <a:pt x="1659" y="576"/>
                  <a:pt x="1654" y="581"/>
                  <a:pt x="1648" y="581"/>
                </a:cubicBezTo>
                <a:lnTo>
                  <a:pt x="1499" y="581"/>
                </a:lnTo>
                <a:cubicBezTo>
                  <a:pt x="1493" y="581"/>
                  <a:pt x="1488" y="576"/>
                  <a:pt x="1488" y="570"/>
                </a:cubicBezTo>
                <a:cubicBezTo>
                  <a:pt x="1488" y="564"/>
                  <a:pt x="1493" y="559"/>
                  <a:pt x="1499" y="559"/>
                </a:cubicBezTo>
                <a:close/>
                <a:moveTo>
                  <a:pt x="1755" y="559"/>
                </a:moveTo>
                <a:lnTo>
                  <a:pt x="1904" y="559"/>
                </a:lnTo>
                <a:cubicBezTo>
                  <a:pt x="1910" y="559"/>
                  <a:pt x="1915" y="564"/>
                  <a:pt x="1915" y="570"/>
                </a:cubicBezTo>
                <a:cubicBezTo>
                  <a:pt x="1915" y="576"/>
                  <a:pt x="1910" y="581"/>
                  <a:pt x="1904" y="581"/>
                </a:cubicBezTo>
                <a:lnTo>
                  <a:pt x="1755" y="581"/>
                </a:lnTo>
                <a:cubicBezTo>
                  <a:pt x="1749" y="581"/>
                  <a:pt x="1744" y="576"/>
                  <a:pt x="1744" y="570"/>
                </a:cubicBezTo>
                <a:cubicBezTo>
                  <a:pt x="1744" y="564"/>
                  <a:pt x="1749" y="559"/>
                  <a:pt x="1755" y="559"/>
                </a:cubicBezTo>
                <a:close/>
                <a:moveTo>
                  <a:pt x="2011" y="559"/>
                </a:moveTo>
                <a:lnTo>
                  <a:pt x="2160" y="559"/>
                </a:lnTo>
                <a:cubicBezTo>
                  <a:pt x="2166" y="559"/>
                  <a:pt x="2171" y="564"/>
                  <a:pt x="2171" y="570"/>
                </a:cubicBezTo>
                <a:cubicBezTo>
                  <a:pt x="2171" y="576"/>
                  <a:pt x="2166" y="581"/>
                  <a:pt x="2160" y="581"/>
                </a:cubicBezTo>
                <a:lnTo>
                  <a:pt x="2011" y="581"/>
                </a:lnTo>
                <a:cubicBezTo>
                  <a:pt x="2005" y="581"/>
                  <a:pt x="2000" y="576"/>
                  <a:pt x="2000" y="570"/>
                </a:cubicBezTo>
                <a:cubicBezTo>
                  <a:pt x="2000" y="564"/>
                  <a:pt x="2005" y="559"/>
                  <a:pt x="2011" y="559"/>
                </a:cubicBezTo>
                <a:close/>
                <a:moveTo>
                  <a:pt x="2267" y="559"/>
                </a:moveTo>
                <a:lnTo>
                  <a:pt x="2416" y="559"/>
                </a:lnTo>
                <a:cubicBezTo>
                  <a:pt x="2422" y="559"/>
                  <a:pt x="2427" y="564"/>
                  <a:pt x="2427" y="570"/>
                </a:cubicBezTo>
                <a:cubicBezTo>
                  <a:pt x="2427" y="576"/>
                  <a:pt x="2422" y="581"/>
                  <a:pt x="2416" y="581"/>
                </a:cubicBezTo>
                <a:lnTo>
                  <a:pt x="2267" y="581"/>
                </a:lnTo>
                <a:cubicBezTo>
                  <a:pt x="2261" y="581"/>
                  <a:pt x="2256" y="576"/>
                  <a:pt x="2256" y="570"/>
                </a:cubicBezTo>
                <a:cubicBezTo>
                  <a:pt x="2256" y="564"/>
                  <a:pt x="2261" y="559"/>
                  <a:pt x="2267" y="559"/>
                </a:cubicBezTo>
                <a:close/>
                <a:moveTo>
                  <a:pt x="2523" y="559"/>
                </a:moveTo>
                <a:lnTo>
                  <a:pt x="2672" y="559"/>
                </a:lnTo>
                <a:cubicBezTo>
                  <a:pt x="2678" y="559"/>
                  <a:pt x="2683" y="564"/>
                  <a:pt x="2683" y="570"/>
                </a:cubicBezTo>
                <a:cubicBezTo>
                  <a:pt x="2683" y="576"/>
                  <a:pt x="2678" y="581"/>
                  <a:pt x="2672" y="581"/>
                </a:cubicBezTo>
                <a:lnTo>
                  <a:pt x="2523" y="581"/>
                </a:lnTo>
                <a:cubicBezTo>
                  <a:pt x="2517" y="581"/>
                  <a:pt x="2512" y="576"/>
                  <a:pt x="2512" y="570"/>
                </a:cubicBezTo>
                <a:cubicBezTo>
                  <a:pt x="2512" y="564"/>
                  <a:pt x="2517" y="559"/>
                  <a:pt x="2523" y="559"/>
                </a:cubicBezTo>
                <a:close/>
                <a:moveTo>
                  <a:pt x="2779" y="559"/>
                </a:moveTo>
                <a:lnTo>
                  <a:pt x="2928" y="559"/>
                </a:lnTo>
                <a:cubicBezTo>
                  <a:pt x="2934" y="559"/>
                  <a:pt x="2939" y="564"/>
                  <a:pt x="2939" y="570"/>
                </a:cubicBezTo>
                <a:cubicBezTo>
                  <a:pt x="2939" y="576"/>
                  <a:pt x="2934" y="581"/>
                  <a:pt x="2928" y="581"/>
                </a:cubicBezTo>
                <a:lnTo>
                  <a:pt x="2779" y="581"/>
                </a:lnTo>
                <a:cubicBezTo>
                  <a:pt x="2773" y="581"/>
                  <a:pt x="2768" y="576"/>
                  <a:pt x="2768" y="570"/>
                </a:cubicBezTo>
                <a:cubicBezTo>
                  <a:pt x="2768" y="564"/>
                  <a:pt x="2773" y="559"/>
                  <a:pt x="2779" y="559"/>
                </a:cubicBezTo>
                <a:close/>
                <a:moveTo>
                  <a:pt x="3035" y="559"/>
                </a:moveTo>
                <a:lnTo>
                  <a:pt x="3184" y="559"/>
                </a:lnTo>
                <a:cubicBezTo>
                  <a:pt x="3190" y="559"/>
                  <a:pt x="3195" y="564"/>
                  <a:pt x="3195" y="570"/>
                </a:cubicBezTo>
                <a:cubicBezTo>
                  <a:pt x="3195" y="576"/>
                  <a:pt x="3190" y="581"/>
                  <a:pt x="3184" y="581"/>
                </a:cubicBezTo>
                <a:lnTo>
                  <a:pt x="3035" y="581"/>
                </a:lnTo>
                <a:cubicBezTo>
                  <a:pt x="3029" y="581"/>
                  <a:pt x="3024" y="576"/>
                  <a:pt x="3024" y="570"/>
                </a:cubicBezTo>
                <a:cubicBezTo>
                  <a:pt x="3024" y="564"/>
                  <a:pt x="3029" y="559"/>
                  <a:pt x="3035" y="559"/>
                </a:cubicBezTo>
                <a:close/>
                <a:moveTo>
                  <a:pt x="3291" y="559"/>
                </a:moveTo>
                <a:lnTo>
                  <a:pt x="3440" y="559"/>
                </a:lnTo>
                <a:cubicBezTo>
                  <a:pt x="3446" y="559"/>
                  <a:pt x="3451" y="564"/>
                  <a:pt x="3451" y="570"/>
                </a:cubicBezTo>
                <a:cubicBezTo>
                  <a:pt x="3451" y="576"/>
                  <a:pt x="3446" y="581"/>
                  <a:pt x="3440" y="581"/>
                </a:cubicBezTo>
                <a:lnTo>
                  <a:pt x="3291" y="581"/>
                </a:lnTo>
                <a:cubicBezTo>
                  <a:pt x="3285" y="581"/>
                  <a:pt x="3280" y="576"/>
                  <a:pt x="3280" y="570"/>
                </a:cubicBezTo>
                <a:cubicBezTo>
                  <a:pt x="3280" y="564"/>
                  <a:pt x="3285" y="559"/>
                  <a:pt x="3291" y="559"/>
                </a:cubicBezTo>
                <a:close/>
                <a:moveTo>
                  <a:pt x="3547" y="559"/>
                </a:moveTo>
                <a:lnTo>
                  <a:pt x="3696" y="559"/>
                </a:lnTo>
                <a:cubicBezTo>
                  <a:pt x="3702" y="559"/>
                  <a:pt x="3707" y="564"/>
                  <a:pt x="3707" y="570"/>
                </a:cubicBezTo>
                <a:cubicBezTo>
                  <a:pt x="3707" y="576"/>
                  <a:pt x="3702" y="581"/>
                  <a:pt x="3696" y="581"/>
                </a:cubicBezTo>
                <a:lnTo>
                  <a:pt x="3547" y="581"/>
                </a:lnTo>
                <a:cubicBezTo>
                  <a:pt x="3541" y="581"/>
                  <a:pt x="3536" y="576"/>
                  <a:pt x="3536" y="570"/>
                </a:cubicBezTo>
                <a:cubicBezTo>
                  <a:pt x="3536" y="564"/>
                  <a:pt x="3541" y="559"/>
                  <a:pt x="3547" y="559"/>
                </a:cubicBezTo>
                <a:close/>
                <a:moveTo>
                  <a:pt x="3803" y="559"/>
                </a:moveTo>
                <a:lnTo>
                  <a:pt x="3952" y="559"/>
                </a:lnTo>
                <a:cubicBezTo>
                  <a:pt x="3958" y="559"/>
                  <a:pt x="3963" y="564"/>
                  <a:pt x="3963" y="570"/>
                </a:cubicBezTo>
                <a:cubicBezTo>
                  <a:pt x="3963" y="576"/>
                  <a:pt x="3958" y="581"/>
                  <a:pt x="3952" y="581"/>
                </a:cubicBezTo>
                <a:lnTo>
                  <a:pt x="3803" y="581"/>
                </a:lnTo>
                <a:cubicBezTo>
                  <a:pt x="3797" y="581"/>
                  <a:pt x="3792" y="576"/>
                  <a:pt x="3792" y="570"/>
                </a:cubicBezTo>
                <a:cubicBezTo>
                  <a:pt x="3792" y="564"/>
                  <a:pt x="3797" y="559"/>
                  <a:pt x="3803" y="559"/>
                </a:cubicBezTo>
                <a:close/>
                <a:moveTo>
                  <a:pt x="4059" y="559"/>
                </a:moveTo>
                <a:lnTo>
                  <a:pt x="4123" y="559"/>
                </a:lnTo>
                <a:lnTo>
                  <a:pt x="4112" y="570"/>
                </a:lnTo>
                <a:lnTo>
                  <a:pt x="4112" y="484"/>
                </a:lnTo>
                <a:cubicBezTo>
                  <a:pt x="4112" y="478"/>
                  <a:pt x="4117" y="474"/>
                  <a:pt x="4123" y="474"/>
                </a:cubicBezTo>
                <a:cubicBezTo>
                  <a:pt x="4128" y="474"/>
                  <a:pt x="4133" y="478"/>
                  <a:pt x="4133" y="484"/>
                </a:cubicBezTo>
                <a:lnTo>
                  <a:pt x="4133" y="570"/>
                </a:lnTo>
                <a:cubicBezTo>
                  <a:pt x="4133" y="576"/>
                  <a:pt x="4128" y="581"/>
                  <a:pt x="4123" y="581"/>
                </a:cubicBezTo>
                <a:lnTo>
                  <a:pt x="4059" y="581"/>
                </a:lnTo>
                <a:cubicBezTo>
                  <a:pt x="4053" y="581"/>
                  <a:pt x="4048" y="576"/>
                  <a:pt x="4048" y="570"/>
                </a:cubicBezTo>
                <a:cubicBezTo>
                  <a:pt x="4048" y="564"/>
                  <a:pt x="4053" y="559"/>
                  <a:pt x="4059" y="559"/>
                </a:cubicBezTo>
                <a:close/>
                <a:moveTo>
                  <a:pt x="4112" y="378"/>
                </a:moveTo>
                <a:lnTo>
                  <a:pt x="4112" y="228"/>
                </a:lnTo>
                <a:cubicBezTo>
                  <a:pt x="4112" y="222"/>
                  <a:pt x="4117" y="218"/>
                  <a:pt x="4123" y="218"/>
                </a:cubicBezTo>
                <a:cubicBezTo>
                  <a:pt x="4128" y="218"/>
                  <a:pt x="4133" y="222"/>
                  <a:pt x="4133" y="228"/>
                </a:cubicBezTo>
                <a:lnTo>
                  <a:pt x="4133" y="378"/>
                </a:lnTo>
                <a:cubicBezTo>
                  <a:pt x="4133" y="383"/>
                  <a:pt x="4128" y="388"/>
                  <a:pt x="4123" y="388"/>
                </a:cubicBezTo>
                <a:cubicBezTo>
                  <a:pt x="4117" y="388"/>
                  <a:pt x="4112" y="383"/>
                  <a:pt x="4112" y="378"/>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p:txBody>
          <a:bodyPr>
            <a:normAutofit/>
          </a:bodyPr>
          <a:lstStyle/>
          <a:p>
            <a:r>
              <a:rPr lang="en-GB" dirty="0"/>
              <a:t>L</a:t>
            </a:r>
            <a:r>
              <a:rPr lang="en-GB" dirty="0" smtClean="0"/>
              <a:t>ongevity plus market risk (</a:t>
            </a:r>
            <a:r>
              <a:rPr lang="en-GB" dirty="0"/>
              <a:t>split between two reinsurers)</a:t>
            </a:r>
            <a:br>
              <a:rPr lang="en-GB" dirty="0"/>
            </a:br>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21</a:t>
            </a:fld>
            <a:endParaRPr lang="en-US" dirty="0"/>
          </a:p>
        </p:txBody>
      </p:sp>
      <p:sp>
        <p:nvSpPr>
          <p:cNvPr id="7" name="Rectangle 5"/>
          <p:cNvSpPr>
            <a:spLocks noChangeArrowheads="1"/>
          </p:cNvSpPr>
          <p:nvPr/>
        </p:nvSpPr>
        <p:spPr bwMode="auto">
          <a:xfrm>
            <a:off x="4259263" y="2994025"/>
            <a:ext cx="1111250" cy="833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Rectangle 6"/>
          <p:cNvSpPr>
            <a:spLocks noChangeArrowheads="1"/>
          </p:cNvSpPr>
          <p:nvPr/>
        </p:nvSpPr>
        <p:spPr bwMode="auto">
          <a:xfrm>
            <a:off x="4259263" y="2994025"/>
            <a:ext cx="1111250" cy="833438"/>
          </a:xfrm>
          <a:prstGeom prst="rect">
            <a:avLst/>
          </a:prstGeom>
          <a:solidFill>
            <a:schemeClr val="bg1"/>
          </a:solid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Rectangle 7"/>
          <p:cNvSpPr>
            <a:spLocks noChangeArrowheads="1"/>
          </p:cNvSpPr>
          <p:nvPr/>
        </p:nvSpPr>
        <p:spPr bwMode="auto">
          <a:xfrm>
            <a:off x="4579938" y="3343275"/>
            <a:ext cx="569913"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Reinsurer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7312026" y="2994025"/>
            <a:ext cx="1111250" cy="833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Rectangle 9"/>
          <p:cNvSpPr>
            <a:spLocks noChangeArrowheads="1"/>
          </p:cNvSpPr>
          <p:nvPr/>
        </p:nvSpPr>
        <p:spPr bwMode="auto">
          <a:xfrm>
            <a:off x="7312026" y="2994025"/>
            <a:ext cx="1111250" cy="83343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Rectangle 10"/>
          <p:cNvSpPr>
            <a:spLocks noChangeArrowheads="1"/>
          </p:cNvSpPr>
          <p:nvPr/>
        </p:nvSpPr>
        <p:spPr bwMode="auto">
          <a:xfrm>
            <a:off x="7456488" y="3343275"/>
            <a:ext cx="936625"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Retrocessionaire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 name="Rectangle 11"/>
          <p:cNvSpPr>
            <a:spLocks noChangeArrowheads="1"/>
          </p:cNvSpPr>
          <p:nvPr/>
        </p:nvSpPr>
        <p:spPr bwMode="auto">
          <a:xfrm>
            <a:off x="4259263" y="4625975"/>
            <a:ext cx="1111250" cy="833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Rectangle 12"/>
          <p:cNvSpPr>
            <a:spLocks noChangeArrowheads="1"/>
          </p:cNvSpPr>
          <p:nvPr/>
        </p:nvSpPr>
        <p:spPr bwMode="auto">
          <a:xfrm>
            <a:off x="4259263" y="4625975"/>
            <a:ext cx="1111250" cy="83343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Rectangle 13"/>
          <p:cNvSpPr>
            <a:spLocks noChangeArrowheads="1"/>
          </p:cNvSpPr>
          <p:nvPr/>
        </p:nvSpPr>
        <p:spPr bwMode="auto">
          <a:xfrm>
            <a:off x="4364038" y="4975225"/>
            <a:ext cx="1027113"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Collateral Account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6" name="Line 14"/>
          <p:cNvSpPr>
            <a:spLocks noChangeShapeType="1"/>
          </p:cNvSpPr>
          <p:nvPr/>
        </p:nvSpPr>
        <p:spPr bwMode="auto">
          <a:xfrm>
            <a:off x="5370513" y="3160713"/>
            <a:ext cx="1866900"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5"/>
          <p:cNvSpPr>
            <a:spLocks/>
          </p:cNvSpPr>
          <p:nvPr/>
        </p:nvSpPr>
        <p:spPr bwMode="auto">
          <a:xfrm>
            <a:off x="7226301" y="3116263"/>
            <a:ext cx="85725" cy="87313"/>
          </a:xfrm>
          <a:custGeom>
            <a:avLst/>
            <a:gdLst>
              <a:gd name="T0" fmla="*/ 0 w 54"/>
              <a:gd name="T1" fmla="*/ 0 h 55"/>
              <a:gd name="T2" fmla="*/ 54 w 54"/>
              <a:gd name="T3" fmla="*/ 28 h 55"/>
              <a:gd name="T4" fmla="*/ 0 w 54"/>
              <a:gd name="T5" fmla="*/ 55 h 55"/>
              <a:gd name="T6" fmla="*/ 0 w 54"/>
              <a:gd name="T7" fmla="*/ 0 h 55"/>
            </a:gdLst>
            <a:ahLst/>
            <a:cxnLst>
              <a:cxn ang="0">
                <a:pos x="T0" y="T1"/>
              </a:cxn>
              <a:cxn ang="0">
                <a:pos x="T2" y="T3"/>
              </a:cxn>
              <a:cxn ang="0">
                <a:pos x="T4" y="T5"/>
              </a:cxn>
              <a:cxn ang="0">
                <a:pos x="T6" y="T7"/>
              </a:cxn>
            </a:cxnLst>
            <a:rect l="0" t="0" r="r" b="b"/>
            <a:pathLst>
              <a:path w="54" h="55">
                <a:moveTo>
                  <a:pt x="0" y="0"/>
                </a:moveTo>
                <a:lnTo>
                  <a:pt x="54" y="28"/>
                </a:lnTo>
                <a:lnTo>
                  <a:pt x="0" y="55"/>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16"/>
          <p:cNvSpPr>
            <a:spLocks noChangeShapeType="1"/>
          </p:cNvSpPr>
          <p:nvPr/>
        </p:nvSpPr>
        <p:spPr bwMode="auto">
          <a:xfrm>
            <a:off x="5445126" y="3689350"/>
            <a:ext cx="1866900"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7"/>
          <p:cNvSpPr>
            <a:spLocks/>
          </p:cNvSpPr>
          <p:nvPr/>
        </p:nvSpPr>
        <p:spPr bwMode="auto">
          <a:xfrm>
            <a:off x="5370513" y="3646488"/>
            <a:ext cx="85725" cy="85725"/>
          </a:xfrm>
          <a:custGeom>
            <a:avLst/>
            <a:gdLst>
              <a:gd name="T0" fmla="*/ 54 w 54"/>
              <a:gd name="T1" fmla="*/ 54 h 54"/>
              <a:gd name="T2" fmla="*/ 0 w 54"/>
              <a:gd name="T3" fmla="*/ 27 h 54"/>
              <a:gd name="T4" fmla="*/ 54 w 54"/>
              <a:gd name="T5" fmla="*/ 0 h 54"/>
              <a:gd name="T6" fmla="*/ 54 w 54"/>
              <a:gd name="T7" fmla="*/ 54 h 54"/>
            </a:gdLst>
            <a:ahLst/>
            <a:cxnLst>
              <a:cxn ang="0">
                <a:pos x="T0" y="T1"/>
              </a:cxn>
              <a:cxn ang="0">
                <a:pos x="T2" y="T3"/>
              </a:cxn>
              <a:cxn ang="0">
                <a:pos x="T4" y="T5"/>
              </a:cxn>
              <a:cxn ang="0">
                <a:pos x="T6" y="T7"/>
              </a:cxn>
            </a:cxnLst>
            <a:rect l="0" t="0" r="r" b="b"/>
            <a:pathLst>
              <a:path w="54" h="54">
                <a:moveTo>
                  <a:pt x="54" y="54"/>
                </a:moveTo>
                <a:lnTo>
                  <a:pt x="0" y="27"/>
                </a:lnTo>
                <a:lnTo>
                  <a:pt x="54" y="0"/>
                </a:lnTo>
                <a:lnTo>
                  <a:pt x="54"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8"/>
          <p:cNvSpPr>
            <a:spLocks noEditPoints="1"/>
          </p:cNvSpPr>
          <p:nvPr/>
        </p:nvSpPr>
        <p:spPr bwMode="auto">
          <a:xfrm>
            <a:off x="4808538" y="3925888"/>
            <a:ext cx="12700" cy="685800"/>
          </a:xfrm>
          <a:custGeom>
            <a:avLst/>
            <a:gdLst>
              <a:gd name="T0" fmla="*/ 21 w 21"/>
              <a:gd name="T1" fmla="*/ 11 h 1195"/>
              <a:gd name="T2" fmla="*/ 21 w 21"/>
              <a:gd name="T3" fmla="*/ 160 h 1195"/>
              <a:gd name="T4" fmla="*/ 11 w 21"/>
              <a:gd name="T5" fmla="*/ 171 h 1195"/>
              <a:gd name="T6" fmla="*/ 0 w 21"/>
              <a:gd name="T7" fmla="*/ 160 h 1195"/>
              <a:gd name="T8" fmla="*/ 0 w 21"/>
              <a:gd name="T9" fmla="*/ 11 h 1195"/>
              <a:gd name="T10" fmla="*/ 11 w 21"/>
              <a:gd name="T11" fmla="*/ 0 h 1195"/>
              <a:gd name="T12" fmla="*/ 21 w 21"/>
              <a:gd name="T13" fmla="*/ 11 h 1195"/>
              <a:gd name="T14" fmla="*/ 21 w 21"/>
              <a:gd name="T15" fmla="*/ 267 h 1195"/>
              <a:gd name="T16" fmla="*/ 21 w 21"/>
              <a:gd name="T17" fmla="*/ 416 h 1195"/>
              <a:gd name="T18" fmla="*/ 11 w 21"/>
              <a:gd name="T19" fmla="*/ 427 h 1195"/>
              <a:gd name="T20" fmla="*/ 0 w 21"/>
              <a:gd name="T21" fmla="*/ 416 h 1195"/>
              <a:gd name="T22" fmla="*/ 0 w 21"/>
              <a:gd name="T23" fmla="*/ 267 h 1195"/>
              <a:gd name="T24" fmla="*/ 11 w 21"/>
              <a:gd name="T25" fmla="*/ 256 h 1195"/>
              <a:gd name="T26" fmla="*/ 21 w 21"/>
              <a:gd name="T27" fmla="*/ 267 h 1195"/>
              <a:gd name="T28" fmla="*/ 21 w 21"/>
              <a:gd name="T29" fmla="*/ 523 h 1195"/>
              <a:gd name="T30" fmla="*/ 21 w 21"/>
              <a:gd name="T31" fmla="*/ 672 h 1195"/>
              <a:gd name="T32" fmla="*/ 11 w 21"/>
              <a:gd name="T33" fmla="*/ 683 h 1195"/>
              <a:gd name="T34" fmla="*/ 0 w 21"/>
              <a:gd name="T35" fmla="*/ 672 h 1195"/>
              <a:gd name="T36" fmla="*/ 0 w 21"/>
              <a:gd name="T37" fmla="*/ 523 h 1195"/>
              <a:gd name="T38" fmla="*/ 11 w 21"/>
              <a:gd name="T39" fmla="*/ 512 h 1195"/>
              <a:gd name="T40" fmla="*/ 21 w 21"/>
              <a:gd name="T41" fmla="*/ 523 h 1195"/>
              <a:gd name="T42" fmla="*/ 21 w 21"/>
              <a:gd name="T43" fmla="*/ 779 h 1195"/>
              <a:gd name="T44" fmla="*/ 21 w 21"/>
              <a:gd name="T45" fmla="*/ 928 h 1195"/>
              <a:gd name="T46" fmla="*/ 11 w 21"/>
              <a:gd name="T47" fmla="*/ 939 h 1195"/>
              <a:gd name="T48" fmla="*/ 0 w 21"/>
              <a:gd name="T49" fmla="*/ 928 h 1195"/>
              <a:gd name="T50" fmla="*/ 0 w 21"/>
              <a:gd name="T51" fmla="*/ 779 h 1195"/>
              <a:gd name="T52" fmla="*/ 11 w 21"/>
              <a:gd name="T53" fmla="*/ 768 h 1195"/>
              <a:gd name="T54" fmla="*/ 21 w 21"/>
              <a:gd name="T55" fmla="*/ 779 h 1195"/>
              <a:gd name="T56" fmla="*/ 21 w 21"/>
              <a:gd name="T57" fmla="*/ 1035 h 1195"/>
              <a:gd name="T58" fmla="*/ 21 w 21"/>
              <a:gd name="T59" fmla="*/ 1184 h 1195"/>
              <a:gd name="T60" fmla="*/ 11 w 21"/>
              <a:gd name="T61" fmla="*/ 1195 h 1195"/>
              <a:gd name="T62" fmla="*/ 0 w 21"/>
              <a:gd name="T63" fmla="*/ 1184 h 1195"/>
              <a:gd name="T64" fmla="*/ 0 w 21"/>
              <a:gd name="T65" fmla="*/ 1035 h 1195"/>
              <a:gd name="T66" fmla="*/ 11 w 21"/>
              <a:gd name="T67" fmla="*/ 1024 h 1195"/>
              <a:gd name="T68" fmla="*/ 21 w 21"/>
              <a:gd name="T69" fmla="*/ 1035 h 1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 h="1195">
                <a:moveTo>
                  <a:pt x="21" y="11"/>
                </a:moveTo>
                <a:lnTo>
                  <a:pt x="21" y="160"/>
                </a:lnTo>
                <a:cubicBezTo>
                  <a:pt x="21" y="166"/>
                  <a:pt x="17" y="171"/>
                  <a:pt x="11" y="171"/>
                </a:cubicBezTo>
                <a:cubicBezTo>
                  <a:pt x="5" y="171"/>
                  <a:pt x="0" y="166"/>
                  <a:pt x="0" y="160"/>
                </a:cubicBezTo>
                <a:lnTo>
                  <a:pt x="0" y="11"/>
                </a:lnTo>
                <a:cubicBezTo>
                  <a:pt x="0" y="5"/>
                  <a:pt x="5" y="0"/>
                  <a:pt x="11" y="0"/>
                </a:cubicBezTo>
                <a:cubicBezTo>
                  <a:pt x="17" y="0"/>
                  <a:pt x="21" y="5"/>
                  <a:pt x="21" y="11"/>
                </a:cubicBezTo>
                <a:close/>
                <a:moveTo>
                  <a:pt x="21" y="267"/>
                </a:moveTo>
                <a:lnTo>
                  <a:pt x="21" y="416"/>
                </a:lnTo>
                <a:cubicBezTo>
                  <a:pt x="21" y="422"/>
                  <a:pt x="17" y="427"/>
                  <a:pt x="11" y="427"/>
                </a:cubicBezTo>
                <a:cubicBezTo>
                  <a:pt x="5" y="427"/>
                  <a:pt x="0" y="422"/>
                  <a:pt x="0" y="416"/>
                </a:cubicBezTo>
                <a:lnTo>
                  <a:pt x="0" y="267"/>
                </a:lnTo>
                <a:cubicBezTo>
                  <a:pt x="0" y="261"/>
                  <a:pt x="5" y="256"/>
                  <a:pt x="11" y="256"/>
                </a:cubicBezTo>
                <a:cubicBezTo>
                  <a:pt x="17" y="256"/>
                  <a:pt x="21" y="261"/>
                  <a:pt x="21" y="267"/>
                </a:cubicBezTo>
                <a:close/>
                <a:moveTo>
                  <a:pt x="21" y="523"/>
                </a:moveTo>
                <a:lnTo>
                  <a:pt x="21" y="672"/>
                </a:lnTo>
                <a:cubicBezTo>
                  <a:pt x="21" y="678"/>
                  <a:pt x="17" y="683"/>
                  <a:pt x="11" y="683"/>
                </a:cubicBezTo>
                <a:cubicBezTo>
                  <a:pt x="5" y="683"/>
                  <a:pt x="0" y="678"/>
                  <a:pt x="0" y="672"/>
                </a:cubicBezTo>
                <a:lnTo>
                  <a:pt x="0" y="523"/>
                </a:lnTo>
                <a:cubicBezTo>
                  <a:pt x="0" y="517"/>
                  <a:pt x="5" y="512"/>
                  <a:pt x="11" y="512"/>
                </a:cubicBezTo>
                <a:cubicBezTo>
                  <a:pt x="17" y="512"/>
                  <a:pt x="21" y="517"/>
                  <a:pt x="21" y="523"/>
                </a:cubicBezTo>
                <a:close/>
                <a:moveTo>
                  <a:pt x="21" y="779"/>
                </a:moveTo>
                <a:lnTo>
                  <a:pt x="21" y="928"/>
                </a:lnTo>
                <a:cubicBezTo>
                  <a:pt x="21" y="934"/>
                  <a:pt x="17" y="939"/>
                  <a:pt x="11" y="939"/>
                </a:cubicBezTo>
                <a:cubicBezTo>
                  <a:pt x="5" y="939"/>
                  <a:pt x="0" y="934"/>
                  <a:pt x="0" y="928"/>
                </a:cubicBezTo>
                <a:lnTo>
                  <a:pt x="0" y="779"/>
                </a:lnTo>
                <a:cubicBezTo>
                  <a:pt x="0" y="773"/>
                  <a:pt x="5" y="768"/>
                  <a:pt x="11" y="768"/>
                </a:cubicBezTo>
                <a:cubicBezTo>
                  <a:pt x="17" y="768"/>
                  <a:pt x="21" y="773"/>
                  <a:pt x="21" y="779"/>
                </a:cubicBezTo>
                <a:close/>
                <a:moveTo>
                  <a:pt x="21" y="1035"/>
                </a:moveTo>
                <a:lnTo>
                  <a:pt x="21" y="1184"/>
                </a:lnTo>
                <a:cubicBezTo>
                  <a:pt x="21" y="1190"/>
                  <a:pt x="17" y="1195"/>
                  <a:pt x="11" y="1195"/>
                </a:cubicBezTo>
                <a:cubicBezTo>
                  <a:pt x="5" y="1195"/>
                  <a:pt x="0" y="1190"/>
                  <a:pt x="0" y="1184"/>
                </a:cubicBezTo>
                <a:lnTo>
                  <a:pt x="0" y="1035"/>
                </a:lnTo>
                <a:cubicBezTo>
                  <a:pt x="0" y="1029"/>
                  <a:pt x="5" y="1024"/>
                  <a:pt x="11" y="1024"/>
                </a:cubicBezTo>
                <a:cubicBezTo>
                  <a:pt x="17" y="1024"/>
                  <a:pt x="21" y="1029"/>
                  <a:pt x="21" y="1035"/>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Rectangle 19"/>
          <p:cNvSpPr>
            <a:spLocks noChangeArrowheads="1"/>
          </p:cNvSpPr>
          <p:nvPr/>
        </p:nvSpPr>
        <p:spPr bwMode="auto">
          <a:xfrm>
            <a:off x="5892801" y="2892425"/>
            <a:ext cx="9810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Fixed Premiums and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6243638" y="3022600"/>
            <a:ext cx="2571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6199188" y="3763963"/>
            <a:ext cx="349250"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4" name="Rectangle 22"/>
          <p:cNvSpPr>
            <a:spLocks noChangeArrowheads="1"/>
          </p:cNvSpPr>
          <p:nvPr/>
        </p:nvSpPr>
        <p:spPr bwMode="auto">
          <a:xfrm>
            <a:off x="7713663" y="4633913"/>
            <a:ext cx="7524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Floating Charge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5" name="Rectangle 23"/>
          <p:cNvSpPr>
            <a:spLocks noChangeArrowheads="1"/>
          </p:cNvSpPr>
          <p:nvPr/>
        </p:nvSpPr>
        <p:spPr bwMode="auto">
          <a:xfrm>
            <a:off x="5786438" y="4868863"/>
            <a:ext cx="1109663" cy="833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Rectangle 24"/>
          <p:cNvSpPr>
            <a:spLocks noChangeArrowheads="1"/>
          </p:cNvSpPr>
          <p:nvPr/>
        </p:nvSpPr>
        <p:spPr bwMode="auto">
          <a:xfrm>
            <a:off x="5786438" y="4868863"/>
            <a:ext cx="1109663" cy="83343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25"/>
          <p:cNvSpPr>
            <a:spLocks noChangeArrowheads="1"/>
          </p:cNvSpPr>
          <p:nvPr/>
        </p:nvSpPr>
        <p:spPr bwMode="auto">
          <a:xfrm>
            <a:off x="6005513" y="5218113"/>
            <a:ext cx="779463"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Fee Collateral</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8" name="Rectangle 26"/>
          <p:cNvSpPr>
            <a:spLocks noChangeArrowheads="1"/>
          </p:cNvSpPr>
          <p:nvPr/>
        </p:nvSpPr>
        <p:spPr bwMode="auto">
          <a:xfrm>
            <a:off x="1277938" y="2994025"/>
            <a:ext cx="1109663" cy="833438"/>
          </a:xfrm>
          <a:prstGeom prst="rect">
            <a:avLst/>
          </a:prstGeom>
          <a:solidFill>
            <a:srgbClr val="FE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27"/>
          <p:cNvSpPr>
            <a:spLocks noChangeArrowheads="1"/>
          </p:cNvSpPr>
          <p:nvPr/>
        </p:nvSpPr>
        <p:spPr bwMode="auto">
          <a:xfrm>
            <a:off x="1277938" y="2994025"/>
            <a:ext cx="1109663" cy="833438"/>
          </a:xfrm>
          <a:prstGeom prst="rect">
            <a:avLst/>
          </a:prstGeom>
          <a:noFill/>
          <a:ln w="952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28"/>
          <p:cNvSpPr>
            <a:spLocks noChangeArrowheads="1"/>
          </p:cNvSpPr>
          <p:nvPr/>
        </p:nvSpPr>
        <p:spPr bwMode="auto">
          <a:xfrm>
            <a:off x="1658938" y="3343275"/>
            <a:ext cx="431800"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Insurer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1" name="Line 29"/>
          <p:cNvSpPr>
            <a:spLocks noChangeShapeType="1"/>
          </p:cNvSpPr>
          <p:nvPr/>
        </p:nvSpPr>
        <p:spPr bwMode="auto">
          <a:xfrm>
            <a:off x="2462213" y="3411538"/>
            <a:ext cx="1797050" cy="0"/>
          </a:xfrm>
          <a:prstGeom prst="line">
            <a:avLst/>
          </a:prstGeom>
          <a:noFill/>
          <a:ln w="1270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30"/>
          <p:cNvSpPr>
            <a:spLocks/>
          </p:cNvSpPr>
          <p:nvPr/>
        </p:nvSpPr>
        <p:spPr bwMode="auto">
          <a:xfrm>
            <a:off x="2387601" y="3368675"/>
            <a:ext cx="85725" cy="85725"/>
          </a:xfrm>
          <a:custGeom>
            <a:avLst/>
            <a:gdLst>
              <a:gd name="T0" fmla="*/ 54 w 54"/>
              <a:gd name="T1" fmla="*/ 54 h 54"/>
              <a:gd name="T2" fmla="*/ 0 w 54"/>
              <a:gd name="T3" fmla="*/ 27 h 54"/>
              <a:gd name="T4" fmla="*/ 54 w 54"/>
              <a:gd name="T5" fmla="*/ 0 h 54"/>
              <a:gd name="T6" fmla="*/ 54 w 54"/>
              <a:gd name="T7" fmla="*/ 54 h 54"/>
            </a:gdLst>
            <a:ahLst/>
            <a:cxnLst>
              <a:cxn ang="0">
                <a:pos x="T0" y="T1"/>
              </a:cxn>
              <a:cxn ang="0">
                <a:pos x="T2" y="T3"/>
              </a:cxn>
              <a:cxn ang="0">
                <a:pos x="T4" y="T5"/>
              </a:cxn>
              <a:cxn ang="0">
                <a:pos x="T6" y="T7"/>
              </a:cxn>
            </a:cxnLst>
            <a:rect l="0" t="0" r="r" b="b"/>
            <a:pathLst>
              <a:path w="54" h="54">
                <a:moveTo>
                  <a:pt x="54" y="54"/>
                </a:moveTo>
                <a:lnTo>
                  <a:pt x="0" y="27"/>
                </a:lnTo>
                <a:lnTo>
                  <a:pt x="54" y="0"/>
                </a:lnTo>
                <a:lnTo>
                  <a:pt x="54"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1"/>
          <p:cNvSpPr>
            <a:spLocks noChangeArrowheads="1"/>
          </p:cNvSpPr>
          <p:nvPr/>
        </p:nvSpPr>
        <p:spPr bwMode="auto">
          <a:xfrm>
            <a:off x="3146426" y="3486150"/>
            <a:ext cx="349250"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Claims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4" name="Freeform 32"/>
          <p:cNvSpPr>
            <a:spLocks/>
          </p:cNvSpPr>
          <p:nvPr/>
        </p:nvSpPr>
        <p:spPr bwMode="auto">
          <a:xfrm>
            <a:off x="6896101" y="3903663"/>
            <a:ext cx="965200" cy="1382713"/>
          </a:xfrm>
          <a:custGeom>
            <a:avLst/>
            <a:gdLst>
              <a:gd name="T0" fmla="*/ 0 w 608"/>
              <a:gd name="T1" fmla="*/ 871 h 871"/>
              <a:gd name="T2" fmla="*/ 608 w 608"/>
              <a:gd name="T3" fmla="*/ 0 h 871"/>
            </a:gdLst>
            <a:ahLst/>
            <a:cxnLst>
              <a:cxn ang="0">
                <a:pos x="T0" y="T1"/>
              </a:cxn>
              <a:cxn ang="0">
                <a:pos x="T2" y="T3"/>
              </a:cxn>
            </a:cxnLst>
            <a:rect l="0" t="0" r="r" b="b"/>
            <a:pathLst>
              <a:path w="608" h="871">
                <a:moveTo>
                  <a:pt x="0" y="871"/>
                </a:moveTo>
                <a:cubicBezTo>
                  <a:pt x="338" y="703"/>
                  <a:pt x="567" y="375"/>
                  <a:pt x="608" y="0"/>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33"/>
          <p:cNvSpPr>
            <a:spLocks/>
          </p:cNvSpPr>
          <p:nvPr/>
        </p:nvSpPr>
        <p:spPr bwMode="auto">
          <a:xfrm>
            <a:off x="7816851" y="3827463"/>
            <a:ext cx="85725" cy="90488"/>
          </a:xfrm>
          <a:custGeom>
            <a:avLst/>
            <a:gdLst>
              <a:gd name="T0" fmla="*/ 0 w 54"/>
              <a:gd name="T1" fmla="*/ 52 h 57"/>
              <a:gd name="T2" fmla="*/ 32 w 54"/>
              <a:gd name="T3" fmla="*/ 0 h 57"/>
              <a:gd name="T4" fmla="*/ 54 w 54"/>
              <a:gd name="T5" fmla="*/ 57 h 57"/>
              <a:gd name="T6" fmla="*/ 0 w 54"/>
              <a:gd name="T7" fmla="*/ 52 h 57"/>
            </a:gdLst>
            <a:ahLst/>
            <a:cxnLst>
              <a:cxn ang="0">
                <a:pos x="T0" y="T1"/>
              </a:cxn>
              <a:cxn ang="0">
                <a:pos x="T2" y="T3"/>
              </a:cxn>
              <a:cxn ang="0">
                <a:pos x="T4" y="T5"/>
              </a:cxn>
              <a:cxn ang="0">
                <a:pos x="T6" y="T7"/>
              </a:cxn>
            </a:cxnLst>
            <a:rect l="0" t="0" r="r" b="b"/>
            <a:pathLst>
              <a:path w="54" h="57">
                <a:moveTo>
                  <a:pt x="0" y="52"/>
                </a:moveTo>
                <a:lnTo>
                  <a:pt x="32" y="0"/>
                </a:lnTo>
                <a:lnTo>
                  <a:pt x="54" y="57"/>
                </a:lnTo>
                <a:lnTo>
                  <a:pt x="0" y="52"/>
                </a:ln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36" name="Freeform 34"/>
          <p:cNvSpPr>
            <a:spLocks/>
          </p:cNvSpPr>
          <p:nvPr/>
        </p:nvSpPr>
        <p:spPr bwMode="auto">
          <a:xfrm>
            <a:off x="5022851" y="2647950"/>
            <a:ext cx="2566988" cy="346075"/>
          </a:xfrm>
          <a:custGeom>
            <a:avLst/>
            <a:gdLst>
              <a:gd name="T0" fmla="*/ 0 w 1617"/>
              <a:gd name="T1" fmla="*/ 218 h 218"/>
              <a:gd name="T2" fmla="*/ 0 w 1617"/>
              <a:gd name="T3" fmla="*/ 0 h 218"/>
              <a:gd name="T4" fmla="*/ 1617 w 1617"/>
              <a:gd name="T5" fmla="*/ 0 h 218"/>
              <a:gd name="T6" fmla="*/ 1617 w 1617"/>
              <a:gd name="T7" fmla="*/ 171 h 218"/>
            </a:gdLst>
            <a:ahLst/>
            <a:cxnLst>
              <a:cxn ang="0">
                <a:pos x="T0" y="T1"/>
              </a:cxn>
              <a:cxn ang="0">
                <a:pos x="T2" y="T3"/>
              </a:cxn>
              <a:cxn ang="0">
                <a:pos x="T4" y="T5"/>
              </a:cxn>
              <a:cxn ang="0">
                <a:pos x="T6" y="T7"/>
              </a:cxn>
            </a:cxnLst>
            <a:rect l="0" t="0" r="r" b="b"/>
            <a:pathLst>
              <a:path w="1617" h="218">
                <a:moveTo>
                  <a:pt x="0" y="218"/>
                </a:moveTo>
                <a:lnTo>
                  <a:pt x="0" y="0"/>
                </a:lnTo>
                <a:lnTo>
                  <a:pt x="1617" y="0"/>
                </a:lnTo>
                <a:lnTo>
                  <a:pt x="1617" y="171"/>
                </a:lnTo>
              </a:path>
            </a:pathLst>
          </a:custGeom>
          <a:noFill/>
          <a:ln w="12700" cap="rnd">
            <a:solidFill>
              <a:schemeClr val="accent4"/>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35"/>
          <p:cNvSpPr>
            <a:spLocks/>
          </p:cNvSpPr>
          <p:nvPr/>
        </p:nvSpPr>
        <p:spPr bwMode="auto">
          <a:xfrm>
            <a:off x="7546976" y="2908300"/>
            <a:ext cx="85725" cy="85725"/>
          </a:xfrm>
          <a:custGeom>
            <a:avLst/>
            <a:gdLst>
              <a:gd name="T0" fmla="*/ 54 w 54"/>
              <a:gd name="T1" fmla="*/ 0 h 54"/>
              <a:gd name="T2" fmla="*/ 27 w 54"/>
              <a:gd name="T3" fmla="*/ 54 h 54"/>
              <a:gd name="T4" fmla="*/ 0 w 54"/>
              <a:gd name="T5" fmla="*/ 0 h 54"/>
              <a:gd name="T6" fmla="*/ 54 w 54"/>
              <a:gd name="T7" fmla="*/ 0 h 54"/>
            </a:gdLst>
            <a:ahLst/>
            <a:cxnLst>
              <a:cxn ang="0">
                <a:pos x="T0" y="T1"/>
              </a:cxn>
              <a:cxn ang="0">
                <a:pos x="T2" y="T3"/>
              </a:cxn>
              <a:cxn ang="0">
                <a:pos x="T4" y="T5"/>
              </a:cxn>
              <a:cxn ang="0">
                <a:pos x="T6" y="T7"/>
              </a:cxn>
            </a:cxnLst>
            <a:rect l="0" t="0" r="r" b="b"/>
            <a:pathLst>
              <a:path w="54" h="54">
                <a:moveTo>
                  <a:pt x="54" y="0"/>
                </a:moveTo>
                <a:lnTo>
                  <a:pt x="27" y="54"/>
                </a:lnTo>
                <a:lnTo>
                  <a:pt x="0" y="0"/>
                </a:lnTo>
                <a:lnTo>
                  <a:pt x="54" y="0"/>
                </a:lnTo>
                <a:close/>
              </a:path>
            </a:pathLst>
          </a:custGeom>
          <a:solidFill>
            <a:schemeClr val="accent4"/>
          </a:solidFill>
          <a:ln>
            <a:solidFill>
              <a:schemeClr val="accent4"/>
            </a:solidFill>
          </a:ln>
        </p:spPr>
        <p:txBody>
          <a:bodyPr vert="horz" wrap="square" lIns="91440" tIns="45720" rIns="91440" bIns="45720" numCol="1" anchor="t" anchorCtr="0" compatLnSpc="1">
            <a:prstTxWarp prst="textNoShape">
              <a:avLst/>
            </a:prstTxWarp>
          </a:bodyPr>
          <a:lstStyle/>
          <a:p>
            <a:endParaRPr lang="en-US" dirty="0"/>
          </a:p>
        </p:txBody>
      </p:sp>
      <p:sp>
        <p:nvSpPr>
          <p:cNvPr id="38" name="Freeform 36"/>
          <p:cNvSpPr>
            <a:spLocks/>
          </p:cNvSpPr>
          <p:nvPr/>
        </p:nvSpPr>
        <p:spPr bwMode="auto">
          <a:xfrm>
            <a:off x="1831976" y="2647950"/>
            <a:ext cx="2740025" cy="346075"/>
          </a:xfrm>
          <a:custGeom>
            <a:avLst/>
            <a:gdLst>
              <a:gd name="T0" fmla="*/ 0 w 1726"/>
              <a:gd name="T1" fmla="*/ 218 h 218"/>
              <a:gd name="T2" fmla="*/ 0 w 1726"/>
              <a:gd name="T3" fmla="*/ 0 h 218"/>
              <a:gd name="T4" fmla="*/ 1726 w 1726"/>
              <a:gd name="T5" fmla="*/ 0 h 218"/>
              <a:gd name="T6" fmla="*/ 1726 w 1726"/>
              <a:gd name="T7" fmla="*/ 171 h 218"/>
            </a:gdLst>
            <a:ahLst/>
            <a:cxnLst>
              <a:cxn ang="0">
                <a:pos x="T0" y="T1"/>
              </a:cxn>
              <a:cxn ang="0">
                <a:pos x="T2" y="T3"/>
              </a:cxn>
              <a:cxn ang="0">
                <a:pos x="T4" y="T5"/>
              </a:cxn>
              <a:cxn ang="0">
                <a:pos x="T6" y="T7"/>
              </a:cxn>
            </a:cxnLst>
            <a:rect l="0" t="0" r="r" b="b"/>
            <a:pathLst>
              <a:path w="1726" h="218">
                <a:moveTo>
                  <a:pt x="0" y="218"/>
                </a:moveTo>
                <a:lnTo>
                  <a:pt x="0" y="0"/>
                </a:lnTo>
                <a:lnTo>
                  <a:pt x="1726" y="0"/>
                </a:lnTo>
                <a:lnTo>
                  <a:pt x="1726" y="171"/>
                </a:ln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37"/>
          <p:cNvSpPr>
            <a:spLocks/>
          </p:cNvSpPr>
          <p:nvPr/>
        </p:nvSpPr>
        <p:spPr bwMode="auto">
          <a:xfrm>
            <a:off x="4529138" y="2908300"/>
            <a:ext cx="85725" cy="85725"/>
          </a:xfrm>
          <a:custGeom>
            <a:avLst/>
            <a:gdLst>
              <a:gd name="T0" fmla="*/ 54 w 54"/>
              <a:gd name="T1" fmla="*/ 0 h 54"/>
              <a:gd name="T2" fmla="*/ 27 w 54"/>
              <a:gd name="T3" fmla="*/ 54 h 54"/>
              <a:gd name="T4" fmla="*/ 0 w 54"/>
              <a:gd name="T5" fmla="*/ 0 h 54"/>
              <a:gd name="T6" fmla="*/ 54 w 54"/>
              <a:gd name="T7" fmla="*/ 0 h 54"/>
            </a:gdLst>
            <a:ahLst/>
            <a:cxnLst>
              <a:cxn ang="0">
                <a:pos x="T0" y="T1"/>
              </a:cxn>
              <a:cxn ang="0">
                <a:pos x="T2" y="T3"/>
              </a:cxn>
              <a:cxn ang="0">
                <a:pos x="T4" y="T5"/>
              </a:cxn>
              <a:cxn ang="0">
                <a:pos x="T6" y="T7"/>
              </a:cxn>
            </a:cxnLst>
            <a:rect l="0" t="0" r="r" b="b"/>
            <a:pathLst>
              <a:path w="54" h="54">
                <a:moveTo>
                  <a:pt x="54" y="0"/>
                </a:moveTo>
                <a:lnTo>
                  <a:pt x="27" y="54"/>
                </a:lnTo>
                <a:lnTo>
                  <a:pt x="0" y="0"/>
                </a:lnTo>
                <a:lnTo>
                  <a:pt x="54"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40" name="Freeform 38"/>
          <p:cNvSpPr>
            <a:spLocks/>
          </p:cNvSpPr>
          <p:nvPr/>
        </p:nvSpPr>
        <p:spPr bwMode="auto">
          <a:xfrm>
            <a:off x="1879601" y="3886200"/>
            <a:ext cx="2379663" cy="1157288"/>
          </a:xfrm>
          <a:custGeom>
            <a:avLst/>
            <a:gdLst>
              <a:gd name="T0" fmla="*/ 1499 w 1499"/>
              <a:gd name="T1" fmla="*/ 729 h 729"/>
              <a:gd name="T2" fmla="*/ 0 w 1499"/>
              <a:gd name="T3" fmla="*/ 0 h 729"/>
            </a:gdLst>
            <a:ahLst/>
            <a:cxnLst>
              <a:cxn ang="0">
                <a:pos x="T0" y="T1"/>
              </a:cxn>
              <a:cxn ang="0">
                <a:pos x="T2" y="T3"/>
              </a:cxn>
            </a:cxnLst>
            <a:rect l="0" t="0" r="r" b="b"/>
            <a:pathLst>
              <a:path w="1499" h="729">
                <a:moveTo>
                  <a:pt x="1499" y="729"/>
                </a:moveTo>
                <a:cubicBezTo>
                  <a:pt x="919" y="708"/>
                  <a:pt x="375" y="443"/>
                  <a:pt x="0" y="0"/>
                </a:cubicBezTo>
              </a:path>
            </a:pathLst>
          </a:custGeom>
          <a:noFill/>
          <a:ln w="127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39"/>
          <p:cNvSpPr>
            <a:spLocks/>
          </p:cNvSpPr>
          <p:nvPr/>
        </p:nvSpPr>
        <p:spPr bwMode="auto">
          <a:xfrm>
            <a:off x="1831976" y="3827463"/>
            <a:ext cx="88900" cy="93663"/>
          </a:xfrm>
          <a:custGeom>
            <a:avLst/>
            <a:gdLst>
              <a:gd name="T0" fmla="*/ 14 w 56"/>
              <a:gd name="T1" fmla="*/ 59 h 59"/>
              <a:gd name="T2" fmla="*/ 0 w 56"/>
              <a:gd name="T3" fmla="*/ 0 h 59"/>
              <a:gd name="T4" fmla="*/ 56 w 56"/>
              <a:gd name="T5" fmla="*/ 25 h 59"/>
              <a:gd name="T6" fmla="*/ 14 w 56"/>
              <a:gd name="T7" fmla="*/ 59 h 59"/>
            </a:gdLst>
            <a:ahLst/>
            <a:cxnLst>
              <a:cxn ang="0">
                <a:pos x="T0" y="T1"/>
              </a:cxn>
              <a:cxn ang="0">
                <a:pos x="T2" y="T3"/>
              </a:cxn>
              <a:cxn ang="0">
                <a:pos x="T4" y="T5"/>
              </a:cxn>
              <a:cxn ang="0">
                <a:pos x="T6" y="T7"/>
              </a:cxn>
            </a:cxnLst>
            <a:rect l="0" t="0" r="r" b="b"/>
            <a:pathLst>
              <a:path w="56" h="59">
                <a:moveTo>
                  <a:pt x="14" y="59"/>
                </a:moveTo>
                <a:lnTo>
                  <a:pt x="0" y="0"/>
                </a:lnTo>
                <a:lnTo>
                  <a:pt x="56" y="25"/>
                </a:lnTo>
                <a:lnTo>
                  <a:pt x="14" y="59"/>
                </a:ln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dirty="0">
              <a:ln>
                <a:solidFill>
                  <a:srgbClr val="7030A0"/>
                </a:solidFill>
              </a:ln>
            </a:endParaRPr>
          </a:p>
        </p:txBody>
      </p:sp>
      <p:sp>
        <p:nvSpPr>
          <p:cNvPr id="43" name="Freeform 41"/>
          <p:cNvSpPr>
            <a:spLocks/>
          </p:cNvSpPr>
          <p:nvPr/>
        </p:nvSpPr>
        <p:spPr bwMode="auto">
          <a:xfrm>
            <a:off x="5201988" y="3827463"/>
            <a:ext cx="85725" cy="87313"/>
          </a:xfrm>
          <a:custGeom>
            <a:avLst/>
            <a:gdLst>
              <a:gd name="T0" fmla="*/ 0 w 54"/>
              <a:gd name="T1" fmla="*/ 55 h 55"/>
              <a:gd name="T2" fmla="*/ 27 w 54"/>
              <a:gd name="T3" fmla="*/ 0 h 55"/>
              <a:gd name="T4" fmla="*/ 54 w 54"/>
              <a:gd name="T5" fmla="*/ 55 h 55"/>
              <a:gd name="T6" fmla="*/ 0 w 54"/>
              <a:gd name="T7" fmla="*/ 55 h 55"/>
            </a:gdLst>
            <a:ahLst/>
            <a:cxnLst>
              <a:cxn ang="0">
                <a:pos x="T0" y="T1"/>
              </a:cxn>
              <a:cxn ang="0">
                <a:pos x="T2" y="T3"/>
              </a:cxn>
              <a:cxn ang="0">
                <a:pos x="T4" y="T5"/>
              </a:cxn>
              <a:cxn ang="0">
                <a:pos x="T6" y="T7"/>
              </a:cxn>
            </a:cxnLst>
            <a:rect l="0" t="0" r="r" b="b"/>
            <a:pathLst>
              <a:path w="54" h="55">
                <a:moveTo>
                  <a:pt x="0" y="55"/>
                </a:moveTo>
                <a:lnTo>
                  <a:pt x="27" y="0"/>
                </a:lnTo>
                <a:lnTo>
                  <a:pt x="54" y="55"/>
                </a:lnTo>
                <a:lnTo>
                  <a:pt x="0" y="55"/>
                </a:ln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44" name="Freeform 42"/>
          <p:cNvSpPr>
            <a:spLocks noEditPoints="1"/>
          </p:cNvSpPr>
          <p:nvPr/>
        </p:nvSpPr>
        <p:spPr bwMode="auto">
          <a:xfrm>
            <a:off x="4808538" y="3821113"/>
            <a:ext cx="1539875" cy="1055688"/>
          </a:xfrm>
          <a:custGeom>
            <a:avLst/>
            <a:gdLst>
              <a:gd name="T0" fmla="*/ 95 w 2685"/>
              <a:gd name="T1" fmla="*/ 138 h 1838"/>
              <a:gd name="T2" fmla="*/ 76 w 2685"/>
              <a:gd name="T3" fmla="*/ 148 h 1838"/>
              <a:gd name="T4" fmla="*/ 7 w 2685"/>
              <a:gd name="T5" fmla="*/ 3 h 1838"/>
              <a:gd name="T6" fmla="*/ 149 w 2685"/>
              <a:gd name="T7" fmla="*/ 229 h 1838"/>
              <a:gd name="T8" fmla="*/ 226 w 2685"/>
              <a:gd name="T9" fmla="*/ 369 h 1838"/>
              <a:gd name="T10" fmla="*/ 131 w 2685"/>
              <a:gd name="T11" fmla="*/ 240 h 1838"/>
              <a:gd name="T12" fmla="*/ 149 w 2685"/>
              <a:gd name="T13" fmla="*/ 229 h 1838"/>
              <a:gd name="T14" fmla="*/ 364 w 2685"/>
              <a:gd name="T15" fmla="*/ 540 h 1838"/>
              <a:gd name="T16" fmla="*/ 379 w 2685"/>
              <a:gd name="T17" fmla="*/ 575 h 1838"/>
              <a:gd name="T18" fmla="*/ 347 w 2685"/>
              <a:gd name="T19" fmla="*/ 553 h 1838"/>
              <a:gd name="T20" fmla="*/ 276 w 2685"/>
              <a:gd name="T21" fmla="*/ 438 h 1838"/>
              <a:gd name="T22" fmla="*/ 448 w 2685"/>
              <a:gd name="T23" fmla="*/ 641 h 1838"/>
              <a:gd name="T24" fmla="*/ 547 w 2685"/>
              <a:gd name="T25" fmla="*/ 753 h 1838"/>
              <a:gd name="T26" fmla="*/ 531 w 2685"/>
              <a:gd name="T27" fmla="*/ 767 h 1838"/>
              <a:gd name="T28" fmla="*/ 432 w 2685"/>
              <a:gd name="T29" fmla="*/ 655 h 1838"/>
              <a:gd name="T30" fmla="*/ 448 w 2685"/>
              <a:gd name="T31" fmla="*/ 641 h 1838"/>
              <a:gd name="T32" fmla="*/ 640 w 2685"/>
              <a:gd name="T33" fmla="*/ 851 h 1838"/>
              <a:gd name="T34" fmla="*/ 728 w 2685"/>
              <a:gd name="T35" fmla="*/ 948 h 1838"/>
              <a:gd name="T36" fmla="*/ 713 w 2685"/>
              <a:gd name="T37" fmla="*/ 948 h 1838"/>
              <a:gd name="T38" fmla="*/ 605 w 2685"/>
              <a:gd name="T39" fmla="*/ 845 h 1838"/>
              <a:gd name="T40" fmla="*/ 620 w 2685"/>
              <a:gd name="T41" fmla="*/ 830 h 1838"/>
              <a:gd name="T42" fmla="*/ 921 w 2685"/>
              <a:gd name="T43" fmla="*/ 1099 h 1838"/>
              <a:gd name="T44" fmla="*/ 908 w 2685"/>
              <a:gd name="T45" fmla="*/ 1116 h 1838"/>
              <a:gd name="T46" fmla="*/ 791 w 2685"/>
              <a:gd name="T47" fmla="*/ 1006 h 1838"/>
              <a:gd name="T48" fmla="*/ 1005 w 2685"/>
              <a:gd name="T49" fmla="*/ 1164 h 1838"/>
              <a:gd name="T50" fmla="*/ 1126 w 2685"/>
              <a:gd name="T51" fmla="*/ 1251 h 1838"/>
              <a:gd name="T52" fmla="*/ 1114 w 2685"/>
              <a:gd name="T53" fmla="*/ 1269 h 1838"/>
              <a:gd name="T54" fmla="*/ 993 w 2685"/>
              <a:gd name="T55" fmla="*/ 1181 h 1838"/>
              <a:gd name="T56" fmla="*/ 1005 w 2685"/>
              <a:gd name="T57" fmla="*/ 1164 h 1838"/>
              <a:gd name="T58" fmla="*/ 1294 w 2685"/>
              <a:gd name="T59" fmla="*/ 1358 h 1838"/>
              <a:gd name="T60" fmla="*/ 1347 w 2685"/>
              <a:gd name="T61" fmla="*/ 1400 h 1838"/>
              <a:gd name="T62" fmla="*/ 1283 w 2685"/>
              <a:gd name="T63" fmla="*/ 1376 h 1838"/>
              <a:gd name="T64" fmla="*/ 1201 w 2685"/>
              <a:gd name="T65" fmla="*/ 1312 h 1838"/>
              <a:gd name="T66" fmla="*/ 1436 w 2685"/>
              <a:gd name="T67" fmla="*/ 1437 h 1838"/>
              <a:gd name="T68" fmla="*/ 1569 w 2685"/>
              <a:gd name="T69" fmla="*/ 1503 h 1838"/>
              <a:gd name="T70" fmla="*/ 1560 w 2685"/>
              <a:gd name="T71" fmla="*/ 1523 h 1838"/>
              <a:gd name="T72" fmla="*/ 1426 w 2685"/>
              <a:gd name="T73" fmla="*/ 1456 h 1838"/>
              <a:gd name="T74" fmla="*/ 1436 w 2685"/>
              <a:gd name="T75" fmla="*/ 1437 h 1838"/>
              <a:gd name="T76" fmla="*/ 1803 w 2685"/>
              <a:gd name="T77" fmla="*/ 1605 h 1838"/>
              <a:gd name="T78" fmla="*/ 1795 w 2685"/>
              <a:gd name="T79" fmla="*/ 1624 h 1838"/>
              <a:gd name="T80" fmla="*/ 1657 w 2685"/>
              <a:gd name="T81" fmla="*/ 1568 h 1838"/>
              <a:gd name="T82" fmla="*/ 1665 w 2685"/>
              <a:gd name="T83" fmla="*/ 1549 h 1838"/>
              <a:gd name="T84" fmla="*/ 2044 w 2685"/>
              <a:gd name="T85" fmla="*/ 1689 h 1838"/>
              <a:gd name="T86" fmla="*/ 2037 w 2685"/>
              <a:gd name="T87" fmla="*/ 1709 h 1838"/>
              <a:gd name="T88" fmla="*/ 1889 w 2685"/>
              <a:gd name="T89" fmla="*/ 1648 h 1838"/>
              <a:gd name="T90" fmla="*/ 2147 w 2685"/>
              <a:gd name="T91" fmla="*/ 1717 h 1838"/>
              <a:gd name="T92" fmla="*/ 2291 w 2685"/>
              <a:gd name="T93" fmla="*/ 1753 h 1838"/>
              <a:gd name="T94" fmla="*/ 2287 w 2685"/>
              <a:gd name="T95" fmla="*/ 1774 h 1838"/>
              <a:gd name="T96" fmla="*/ 2141 w 2685"/>
              <a:gd name="T97" fmla="*/ 1737 h 1838"/>
              <a:gd name="T98" fmla="*/ 2147 w 2685"/>
              <a:gd name="T99" fmla="*/ 1717 h 1838"/>
              <a:gd name="T100" fmla="*/ 2464 w 2685"/>
              <a:gd name="T101" fmla="*/ 1787 h 1838"/>
              <a:gd name="T102" fmla="*/ 2551 w 2685"/>
              <a:gd name="T103" fmla="*/ 1810 h 1838"/>
              <a:gd name="T104" fmla="*/ 2539 w 2685"/>
              <a:gd name="T105" fmla="*/ 1819 h 1838"/>
              <a:gd name="T106" fmla="*/ 2391 w 2685"/>
              <a:gd name="T107" fmla="*/ 1794 h 1838"/>
              <a:gd name="T108" fmla="*/ 2395 w 2685"/>
              <a:gd name="T109" fmla="*/ 1774 h 1838"/>
              <a:gd name="T110" fmla="*/ 2675 w 2685"/>
              <a:gd name="T111" fmla="*/ 1816 h 1838"/>
              <a:gd name="T112" fmla="*/ 2672 w 2685"/>
              <a:gd name="T113" fmla="*/ 1837 h 1838"/>
              <a:gd name="T114" fmla="*/ 2636 w 2685"/>
              <a:gd name="T115" fmla="*/ 1821 h 1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685" h="1838">
                <a:moveTo>
                  <a:pt x="22" y="7"/>
                </a:moveTo>
                <a:lnTo>
                  <a:pt x="95" y="138"/>
                </a:lnTo>
                <a:cubicBezTo>
                  <a:pt x="98" y="143"/>
                  <a:pt x="96" y="149"/>
                  <a:pt x="91" y="152"/>
                </a:cubicBezTo>
                <a:cubicBezTo>
                  <a:pt x="85" y="155"/>
                  <a:pt x="79" y="153"/>
                  <a:pt x="76" y="148"/>
                </a:cubicBezTo>
                <a:lnTo>
                  <a:pt x="3" y="18"/>
                </a:lnTo>
                <a:cubicBezTo>
                  <a:pt x="0" y="13"/>
                  <a:pt x="2" y="6"/>
                  <a:pt x="7" y="3"/>
                </a:cubicBezTo>
                <a:cubicBezTo>
                  <a:pt x="12" y="0"/>
                  <a:pt x="19" y="2"/>
                  <a:pt x="22" y="7"/>
                </a:cubicBezTo>
                <a:close/>
                <a:moveTo>
                  <a:pt x="149" y="229"/>
                </a:moveTo>
                <a:lnTo>
                  <a:pt x="229" y="355"/>
                </a:lnTo>
                <a:cubicBezTo>
                  <a:pt x="232" y="360"/>
                  <a:pt x="231" y="366"/>
                  <a:pt x="226" y="369"/>
                </a:cubicBezTo>
                <a:cubicBezTo>
                  <a:pt x="221" y="373"/>
                  <a:pt x="214" y="371"/>
                  <a:pt x="211" y="366"/>
                </a:cubicBezTo>
                <a:lnTo>
                  <a:pt x="131" y="240"/>
                </a:lnTo>
                <a:cubicBezTo>
                  <a:pt x="127" y="235"/>
                  <a:pt x="129" y="229"/>
                  <a:pt x="134" y="226"/>
                </a:cubicBezTo>
                <a:cubicBezTo>
                  <a:pt x="139" y="222"/>
                  <a:pt x="145" y="224"/>
                  <a:pt x="149" y="229"/>
                </a:cubicBezTo>
                <a:close/>
                <a:moveTo>
                  <a:pt x="291" y="441"/>
                </a:moveTo>
                <a:lnTo>
                  <a:pt x="364" y="540"/>
                </a:lnTo>
                <a:lnTo>
                  <a:pt x="380" y="560"/>
                </a:lnTo>
                <a:cubicBezTo>
                  <a:pt x="384" y="564"/>
                  <a:pt x="383" y="571"/>
                  <a:pt x="379" y="575"/>
                </a:cubicBezTo>
                <a:cubicBezTo>
                  <a:pt x="374" y="578"/>
                  <a:pt x="368" y="578"/>
                  <a:pt x="364" y="573"/>
                </a:cubicBezTo>
                <a:lnTo>
                  <a:pt x="347" y="553"/>
                </a:lnTo>
                <a:lnTo>
                  <a:pt x="274" y="453"/>
                </a:lnTo>
                <a:cubicBezTo>
                  <a:pt x="270" y="449"/>
                  <a:pt x="271" y="442"/>
                  <a:pt x="276" y="438"/>
                </a:cubicBezTo>
                <a:cubicBezTo>
                  <a:pt x="281" y="435"/>
                  <a:pt x="287" y="436"/>
                  <a:pt x="291" y="441"/>
                </a:cubicBezTo>
                <a:close/>
                <a:moveTo>
                  <a:pt x="448" y="641"/>
                </a:moveTo>
                <a:lnTo>
                  <a:pt x="498" y="701"/>
                </a:lnTo>
                <a:lnTo>
                  <a:pt x="547" y="753"/>
                </a:lnTo>
                <a:cubicBezTo>
                  <a:pt x="551" y="757"/>
                  <a:pt x="551" y="764"/>
                  <a:pt x="547" y="768"/>
                </a:cubicBezTo>
                <a:cubicBezTo>
                  <a:pt x="542" y="772"/>
                  <a:pt x="536" y="772"/>
                  <a:pt x="531" y="767"/>
                </a:cubicBezTo>
                <a:lnTo>
                  <a:pt x="481" y="714"/>
                </a:lnTo>
                <a:lnTo>
                  <a:pt x="432" y="655"/>
                </a:lnTo>
                <a:cubicBezTo>
                  <a:pt x="428" y="651"/>
                  <a:pt x="429" y="644"/>
                  <a:pt x="433" y="640"/>
                </a:cubicBezTo>
                <a:cubicBezTo>
                  <a:pt x="438" y="636"/>
                  <a:pt x="445" y="637"/>
                  <a:pt x="448" y="641"/>
                </a:cubicBezTo>
                <a:close/>
                <a:moveTo>
                  <a:pt x="620" y="830"/>
                </a:moveTo>
                <a:lnTo>
                  <a:pt x="640" y="851"/>
                </a:lnTo>
                <a:lnTo>
                  <a:pt x="728" y="933"/>
                </a:lnTo>
                <a:cubicBezTo>
                  <a:pt x="732" y="937"/>
                  <a:pt x="732" y="944"/>
                  <a:pt x="728" y="948"/>
                </a:cubicBezTo>
                <a:cubicBezTo>
                  <a:pt x="724" y="952"/>
                  <a:pt x="717" y="952"/>
                  <a:pt x="713" y="948"/>
                </a:cubicBezTo>
                <a:lnTo>
                  <a:pt x="713" y="948"/>
                </a:lnTo>
                <a:lnTo>
                  <a:pt x="625" y="866"/>
                </a:lnTo>
                <a:lnTo>
                  <a:pt x="605" y="845"/>
                </a:lnTo>
                <a:cubicBezTo>
                  <a:pt x="601" y="841"/>
                  <a:pt x="601" y="834"/>
                  <a:pt x="605" y="830"/>
                </a:cubicBezTo>
                <a:cubicBezTo>
                  <a:pt x="610" y="826"/>
                  <a:pt x="616" y="826"/>
                  <a:pt x="620" y="830"/>
                </a:cubicBezTo>
                <a:close/>
                <a:moveTo>
                  <a:pt x="806" y="1004"/>
                </a:moveTo>
                <a:lnTo>
                  <a:pt x="921" y="1099"/>
                </a:lnTo>
                <a:cubicBezTo>
                  <a:pt x="926" y="1103"/>
                  <a:pt x="926" y="1110"/>
                  <a:pt x="923" y="1115"/>
                </a:cubicBezTo>
                <a:cubicBezTo>
                  <a:pt x="919" y="1119"/>
                  <a:pt x="912" y="1120"/>
                  <a:pt x="908" y="1116"/>
                </a:cubicBezTo>
                <a:lnTo>
                  <a:pt x="792" y="1021"/>
                </a:lnTo>
                <a:cubicBezTo>
                  <a:pt x="788" y="1017"/>
                  <a:pt x="787" y="1010"/>
                  <a:pt x="791" y="1006"/>
                </a:cubicBezTo>
                <a:cubicBezTo>
                  <a:pt x="795" y="1001"/>
                  <a:pt x="801" y="1001"/>
                  <a:pt x="806" y="1004"/>
                </a:cubicBezTo>
                <a:close/>
                <a:moveTo>
                  <a:pt x="1005" y="1164"/>
                </a:moveTo>
                <a:lnTo>
                  <a:pt x="1120" y="1247"/>
                </a:lnTo>
                <a:lnTo>
                  <a:pt x="1126" y="1251"/>
                </a:lnTo>
                <a:cubicBezTo>
                  <a:pt x="1131" y="1254"/>
                  <a:pt x="1132" y="1261"/>
                  <a:pt x="1129" y="1266"/>
                </a:cubicBezTo>
                <a:cubicBezTo>
                  <a:pt x="1126" y="1270"/>
                  <a:pt x="1119" y="1272"/>
                  <a:pt x="1114" y="1269"/>
                </a:cubicBezTo>
                <a:lnTo>
                  <a:pt x="1107" y="1264"/>
                </a:lnTo>
                <a:lnTo>
                  <a:pt x="993" y="1181"/>
                </a:lnTo>
                <a:cubicBezTo>
                  <a:pt x="988" y="1178"/>
                  <a:pt x="987" y="1171"/>
                  <a:pt x="990" y="1166"/>
                </a:cubicBezTo>
                <a:cubicBezTo>
                  <a:pt x="994" y="1161"/>
                  <a:pt x="1001" y="1160"/>
                  <a:pt x="1005" y="1164"/>
                </a:cubicBezTo>
                <a:close/>
                <a:moveTo>
                  <a:pt x="1216" y="1308"/>
                </a:moveTo>
                <a:lnTo>
                  <a:pt x="1294" y="1358"/>
                </a:lnTo>
                <a:lnTo>
                  <a:pt x="1343" y="1385"/>
                </a:lnTo>
                <a:cubicBezTo>
                  <a:pt x="1348" y="1388"/>
                  <a:pt x="1350" y="1395"/>
                  <a:pt x="1347" y="1400"/>
                </a:cubicBezTo>
                <a:cubicBezTo>
                  <a:pt x="1344" y="1405"/>
                  <a:pt x="1338" y="1407"/>
                  <a:pt x="1332" y="1404"/>
                </a:cubicBezTo>
                <a:lnTo>
                  <a:pt x="1283" y="1376"/>
                </a:lnTo>
                <a:lnTo>
                  <a:pt x="1204" y="1326"/>
                </a:lnTo>
                <a:cubicBezTo>
                  <a:pt x="1199" y="1323"/>
                  <a:pt x="1198" y="1316"/>
                  <a:pt x="1201" y="1312"/>
                </a:cubicBezTo>
                <a:cubicBezTo>
                  <a:pt x="1204" y="1307"/>
                  <a:pt x="1211" y="1305"/>
                  <a:pt x="1216" y="1308"/>
                </a:cubicBezTo>
                <a:close/>
                <a:moveTo>
                  <a:pt x="1436" y="1437"/>
                </a:moveTo>
                <a:lnTo>
                  <a:pt x="1476" y="1459"/>
                </a:lnTo>
                <a:lnTo>
                  <a:pt x="1569" y="1503"/>
                </a:lnTo>
                <a:cubicBezTo>
                  <a:pt x="1574" y="1506"/>
                  <a:pt x="1577" y="1512"/>
                  <a:pt x="1574" y="1518"/>
                </a:cubicBezTo>
                <a:cubicBezTo>
                  <a:pt x="1572" y="1523"/>
                  <a:pt x="1565" y="1525"/>
                  <a:pt x="1560" y="1523"/>
                </a:cubicBezTo>
                <a:lnTo>
                  <a:pt x="1465" y="1478"/>
                </a:lnTo>
                <a:lnTo>
                  <a:pt x="1426" y="1456"/>
                </a:lnTo>
                <a:cubicBezTo>
                  <a:pt x="1421" y="1453"/>
                  <a:pt x="1419" y="1446"/>
                  <a:pt x="1422" y="1441"/>
                </a:cubicBezTo>
                <a:cubicBezTo>
                  <a:pt x="1424" y="1436"/>
                  <a:pt x="1431" y="1434"/>
                  <a:pt x="1436" y="1437"/>
                </a:cubicBezTo>
                <a:close/>
                <a:moveTo>
                  <a:pt x="1665" y="1549"/>
                </a:moveTo>
                <a:lnTo>
                  <a:pt x="1803" y="1605"/>
                </a:lnTo>
                <a:cubicBezTo>
                  <a:pt x="1809" y="1607"/>
                  <a:pt x="1812" y="1613"/>
                  <a:pt x="1809" y="1618"/>
                </a:cubicBezTo>
                <a:cubicBezTo>
                  <a:pt x="1807" y="1624"/>
                  <a:pt x="1801" y="1627"/>
                  <a:pt x="1795" y="1624"/>
                </a:cubicBezTo>
                <a:lnTo>
                  <a:pt x="1795" y="1624"/>
                </a:lnTo>
                <a:lnTo>
                  <a:pt x="1657" y="1568"/>
                </a:lnTo>
                <a:cubicBezTo>
                  <a:pt x="1652" y="1566"/>
                  <a:pt x="1649" y="1560"/>
                  <a:pt x="1651" y="1554"/>
                </a:cubicBezTo>
                <a:cubicBezTo>
                  <a:pt x="1653" y="1549"/>
                  <a:pt x="1660" y="1546"/>
                  <a:pt x="1665" y="1549"/>
                </a:cubicBezTo>
                <a:close/>
                <a:moveTo>
                  <a:pt x="1903" y="1641"/>
                </a:moveTo>
                <a:lnTo>
                  <a:pt x="2044" y="1689"/>
                </a:lnTo>
                <a:cubicBezTo>
                  <a:pt x="2050" y="1691"/>
                  <a:pt x="2053" y="1697"/>
                  <a:pt x="2051" y="1703"/>
                </a:cubicBezTo>
                <a:cubicBezTo>
                  <a:pt x="2049" y="1708"/>
                  <a:pt x="2043" y="1711"/>
                  <a:pt x="2037" y="1709"/>
                </a:cubicBezTo>
                <a:lnTo>
                  <a:pt x="1896" y="1662"/>
                </a:lnTo>
                <a:cubicBezTo>
                  <a:pt x="1890" y="1660"/>
                  <a:pt x="1887" y="1654"/>
                  <a:pt x="1889" y="1648"/>
                </a:cubicBezTo>
                <a:cubicBezTo>
                  <a:pt x="1891" y="1643"/>
                  <a:pt x="1897" y="1640"/>
                  <a:pt x="1903" y="1641"/>
                </a:cubicBezTo>
                <a:close/>
                <a:moveTo>
                  <a:pt x="2147" y="1717"/>
                </a:moveTo>
                <a:lnTo>
                  <a:pt x="2257" y="1746"/>
                </a:lnTo>
                <a:lnTo>
                  <a:pt x="2291" y="1753"/>
                </a:lnTo>
                <a:cubicBezTo>
                  <a:pt x="2297" y="1754"/>
                  <a:pt x="2300" y="1760"/>
                  <a:pt x="2299" y="1765"/>
                </a:cubicBezTo>
                <a:cubicBezTo>
                  <a:pt x="2298" y="1771"/>
                  <a:pt x="2292" y="1775"/>
                  <a:pt x="2287" y="1774"/>
                </a:cubicBezTo>
                <a:lnTo>
                  <a:pt x="2252" y="1767"/>
                </a:lnTo>
                <a:lnTo>
                  <a:pt x="2141" y="1737"/>
                </a:lnTo>
                <a:cubicBezTo>
                  <a:pt x="2135" y="1736"/>
                  <a:pt x="2132" y="1730"/>
                  <a:pt x="2133" y="1724"/>
                </a:cubicBezTo>
                <a:cubicBezTo>
                  <a:pt x="2135" y="1719"/>
                  <a:pt x="2141" y="1715"/>
                  <a:pt x="2147" y="1717"/>
                </a:cubicBezTo>
                <a:close/>
                <a:moveTo>
                  <a:pt x="2395" y="1774"/>
                </a:moveTo>
                <a:lnTo>
                  <a:pt x="2464" y="1787"/>
                </a:lnTo>
                <a:lnTo>
                  <a:pt x="2542" y="1798"/>
                </a:lnTo>
                <a:cubicBezTo>
                  <a:pt x="2548" y="1799"/>
                  <a:pt x="2552" y="1804"/>
                  <a:pt x="2551" y="1810"/>
                </a:cubicBezTo>
                <a:cubicBezTo>
                  <a:pt x="2550" y="1816"/>
                  <a:pt x="2545" y="1820"/>
                  <a:pt x="2539" y="1819"/>
                </a:cubicBezTo>
                <a:lnTo>
                  <a:pt x="2539" y="1819"/>
                </a:lnTo>
                <a:lnTo>
                  <a:pt x="2459" y="1808"/>
                </a:lnTo>
                <a:lnTo>
                  <a:pt x="2391" y="1794"/>
                </a:lnTo>
                <a:cubicBezTo>
                  <a:pt x="2385" y="1793"/>
                  <a:pt x="2382" y="1788"/>
                  <a:pt x="2383" y="1782"/>
                </a:cubicBezTo>
                <a:cubicBezTo>
                  <a:pt x="2384" y="1776"/>
                  <a:pt x="2390" y="1772"/>
                  <a:pt x="2395" y="1774"/>
                </a:cubicBezTo>
                <a:close/>
                <a:moveTo>
                  <a:pt x="2648" y="1812"/>
                </a:moveTo>
                <a:lnTo>
                  <a:pt x="2675" y="1816"/>
                </a:lnTo>
                <a:cubicBezTo>
                  <a:pt x="2681" y="1817"/>
                  <a:pt x="2685" y="1822"/>
                  <a:pt x="2684" y="1828"/>
                </a:cubicBezTo>
                <a:cubicBezTo>
                  <a:pt x="2683" y="1834"/>
                  <a:pt x="2678" y="1838"/>
                  <a:pt x="2672" y="1837"/>
                </a:cubicBezTo>
                <a:lnTo>
                  <a:pt x="2645" y="1833"/>
                </a:lnTo>
                <a:cubicBezTo>
                  <a:pt x="2639" y="1833"/>
                  <a:pt x="2635" y="1827"/>
                  <a:pt x="2636" y="1821"/>
                </a:cubicBezTo>
                <a:cubicBezTo>
                  <a:pt x="2636" y="1815"/>
                  <a:pt x="2642" y="1811"/>
                  <a:pt x="2648" y="1812"/>
                </a:cubicBezTo>
                <a:close/>
              </a:path>
            </a:pathLst>
          </a:custGeom>
          <a:solidFill>
            <a:schemeClr val="accent4"/>
          </a:solidFill>
          <a:ln w="0" cap="flat">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Rectangle 43"/>
          <p:cNvSpPr>
            <a:spLocks noChangeArrowheads="1"/>
          </p:cNvSpPr>
          <p:nvPr/>
        </p:nvSpPr>
        <p:spPr bwMode="auto">
          <a:xfrm>
            <a:off x="2336801" y="4805363"/>
            <a:ext cx="7524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Floating Charge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6" name="Rectangle 44"/>
          <p:cNvSpPr>
            <a:spLocks noChangeArrowheads="1"/>
          </p:cNvSpPr>
          <p:nvPr/>
        </p:nvSpPr>
        <p:spPr bwMode="auto">
          <a:xfrm>
            <a:off x="2873376" y="2444750"/>
            <a:ext cx="7524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Single Premium</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7" name="Rectangle 45"/>
          <p:cNvSpPr>
            <a:spLocks noChangeArrowheads="1"/>
          </p:cNvSpPr>
          <p:nvPr/>
        </p:nvSpPr>
        <p:spPr bwMode="auto">
          <a:xfrm>
            <a:off x="5884863" y="2444750"/>
            <a:ext cx="6699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8" name="Rectangle 46"/>
          <p:cNvSpPr>
            <a:spLocks noChangeArrowheads="1"/>
          </p:cNvSpPr>
          <p:nvPr/>
        </p:nvSpPr>
        <p:spPr bwMode="auto">
          <a:xfrm>
            <a:off x="6502401" y="2444750"/>
            <a:ext cx="920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6537326" y="2444750"/>
            <a:ext cx="255588"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0" name="Rectangle 48"/>
          <p:cNvSpPr>
            <a:spLocks noChangeArrowheads="1"/>
          </p:cNvSpPr>
          <p:nvPr/>
        </p:nvSpPr>
        <p:spPr bwMode="auto">
          <a:xfrm>
            <a:off x="6738938" y="2444750"/>
            <a:ext cx="90488"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1" name="Rectangle 49"/>
          <p:cNvSpPr>
            <a:spLocks noChangeArrowheads="1"/>
          </p:cNvSpPr>
          <p:nvPr/>
        </p:nvSpPr>
        <p:spPr bwMode="auto">
          <a:xfrm>
            <a:off x="5919788" y="4121402"/>
            <a:ext cx="6699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Title Transfer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6537326" y="4121402"/>
            <a:ext cx="920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3" name="Rectangle 51"/>
          <p:cNvSpPr>
            <a:spLocks noChangeArrowheads="1"/>
          </p:cNvSpPr>
          <p:nvPr/>
        </p:nvSpPr>
        <p:spPr bwMode="auto">
          <a:xfrm>
            <a:off x="6570663" y="4121402"/>
            <a:ext cx="2571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MTE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4" name="Rectangle 52"/>
          <p:cNvSpPr>
            <a:spLocks noChangeArrowheads="1"/>
          </p:cNvSpPr>
          <p:nvPr/>
        </p:nvSpPr>
        <p:spPr bwMode="auto">
          <a:xfrm>
            <a:off x="6772276" y="4121402"/>
            <a:ext cx="9207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5" name="Freeform 53"/>
          <p:cNvSpPr>
            <a:spLocks/>
          </p:cNvSpPr>
          <p:nvPr/>
        </p:nvSpPr>
        <p:spPr bwMode="auto">
          <a:xfrm>
            <a:off x="1173163" y="2057400"/>
            <a:ext cx="3536950" cy="347663"/>
          </a:xfrm>
          <a:custGeom>
            <a:avLst/>
            <a:gdLst>
              <a:gd name="T0" fmla="*/ 0 w 2228"/>
              <a:gd name="T1" fmla="*/ 219 h 219"/>
              <a:gd name="T2" fmla="*/ 0 w 2228"/>
              <a:gd name="T3" fmla="*/ 0 h 219"/>
              <a:gd name="T4" fmla="*/ 2228 w 2228"/>
              <a:gd name="T5" fmla="*/ 0 h 219"/>
              <a:gd name="T6" fmla="*/ 2228 w 2228"/>
              <a:gd name="T7" fmla="*/ 219 h 219"/>
            </a:gdLst>
            <a:ahLst/>
            <a:cxnLst>
              <a:cxn ang="0">
                <a:pos x="T0" y="T1"/>
              </a:cxn>
              <a:cxn ang="0">
                <a:pos x="T2" y="T3"/>
              </a:cxn>
              <a:cxn ang="0">
                <a:pos x="T4" y="T5"/>
              </a:cxn>
              <a:cxn ang="0">
                <a:pos x="T6" y="T7"/>
              </a:cxn>
            </a:cxnLst>
            <a:rect l="0" t="0" r="r" b="b"/>
            <a:pathLst>
              <a:path w="2228" h="219">
                <a:moveTo>
                  <a:pt x="0" y="219"/>
                </a:moveTo>
                <a:lnTo>
                  <a:pt x="0" y="0"/>
                </a:lnTo>
                <a:lnTo>
                  <a:pt x="2228" y="0"/>
                </a:lnTo>
                <a:lnTo>
                  <a:pt x="2228" y="219"/>
                </a:lnTo>
              </a:path>
            </a:pathLst>
          </a:custGeom>
          <a:noFill/>
          <a:ln w="1270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chemeClr val="accent1">
                  <a:lumMod val="50000"/>
                </a:schemeClr>
              </a:solidFill>
            </a:endParaRPr>
          </a:p>
        </p:txBody>
      </p:sp>
      <p:sp>
        <p:nvSpPr>
          <p:cNvPr id="56" name="Freeform 54"/>
          <p:cNvSpPr>
            <a:spLocks/>
          </p:cNvSpPr>
          <p:nvPr/>
        </p:nvSpPr>
        <p:spPr bwMode="auto">
          <a:xfrm>
            <a:off x="4987926" y="2057400"/>
            <a:ext cx="3538538" cy="347663"/>
          </a:xfrm>
          <a:custGeom>
            <a:avLst/>
            <a:gdLst>
              <a:gd name="T0" fmla="*/ 0 w 2229"/>
              <a:gd name="T1" fmla="*/ 219 h 219"/>
              <a:gd name="T2" fmla="*/ 0 w 2229"/>
              <a:gd name="T3" fmla="*/ 0 h 219"/>
              <a:gd name="T4" fmla="*/ 2229 w 2229"/>
              <a:gd name="T5" fmla="*/ 0 h 219"/>
              <a:gd name="T6" fmla="*/ 2229 w 2229"/>
              <a:gd name="T7" fmla="*/ 219 h 219"/>
            </a:gdLst>
            <a:ahLst/>
            <a:cxnLst>
              <a:cxn ang="0">
                <a:pos x="T0" y="T1"/>
              </a:cxn>
              <a:cxn ang="0">
                <a:pos x="T2" y="T3"/>
              </a:cxn>
              <a:cxn ang="0">
                <a:pos x="T4" y="T5"/>
              </a:cxn>
              <a:cxn ang="0">
                <a:pos x="T6" y="T7"/>
              </a:cxn>
            </a:cxnLst>
            <a:rect l="0" t="0" r="r" b="b"/>
            <a:pathLst>
              <a:path w="2229" h="219">
                <a:moveTo>
                  <a:pt x="0" y="219"/>
                </a:moveTo>
                <a:lnTo>
                  <a:pt x="0" y="0"/>
                </a:lnTo>
                <a:lnTo>
                  <a:pt x="2229" y="0"/>
                </a:lnTo>
                <a:lnTo>
                  <a:pt x="2229" y="219"/>
                </a:lnTo>
              </a:path>
            </a:pathLst>
          </a:custGeom>
          <a:noFill/>
          <a:ln w="1270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7" name="Rectangle 55"/>
          <p:cNvSpPr>
            <a:spLocks noChangeArrowheads="1"/>
          </p:cNvSpPr>
          <p:nvPr/>
        </p:nvSpPr>
        <p:spPr bwMode="auto">
          <a:xfrm>
            <a:off x="6188076" y="1871663"/>
            <a:ext cx="1239122"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0000"/>
                </a:solidFill>
                <a:effectLst/>
                <a:latin typeface="Calibri" panose="020F0502020204030204" pitchFamily="34" charset="0"/>
              </a:rPr>
              <a:t>Transfer of Longevity Risk</a:t>
            </a:r>
            <a:endParaRPr kumimoji="0" lang="en-US" altLang="en-US" sz="1800" b="1" i="0" u="none" strike="noStrike" cap="none" normalizeH="0" baseline="0" dirty="0" smtClean="0">
              <a:ln>
                <a:noFill/>
              </a:ln>
              <a:solidFill>
                <a:schemeClr val="tx1"/>
              </a:solidFill>
              <a:effectLst/>
            </a:endParaRPr>
          </a:p>
        </p:txBody>
      </p:sp>
      <p:sp>
        <p:nvSpPr>
          <p:cNvPr id="58" name="Rectangle 56"/>
          <p:cNvSpPr>
            <a:spLocks noChangeArrowheads="1"/>
          </p:cNvSpPr>
          <p:nvPr/>
        </p:nvSpPr>
        <p:spPr bwMode="auto">
          <a:xfrm>
            <a:off x="2100263" y="1854200"/>
            <a:ext cx="1827423"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smtClean="0">
                <a:ln>
                  <a:noFill/>
                </a:ln>
                <a:solidFill>
                  <a:srgbClr val="000000"/>
                </a:solidFill>
                <a:effectLst/>
                <a:latin typeface="Calibri" panose="020F0502020204030204" pitchFamily="34" charset="0"/>
              </a:rPr>
              <a:t>Transfer of Market and Longevity Risk</a:t>
            </a:r>
            <a:endParaRPr kumimoji="0" lang="en-US" altLang="en-US" sz="1800" b="1"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2593128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22</a:t>
            </a:fld>
            <a:endParaRPr lang="en-US" dirty="0"/>
          </a:p>
        </p:txBody>
      </p:sp>
      <p:sp>
        <p:nvSpPr>
          <p:cNvPr id="2" name="Title 1"/>
          <p:cNvSpPr>
            <a:spLocks noGrp="1"/>
          </p:cNvSpPr>
          <p:nvPr>
            <p:ph type="title"/>
          </p:nvPr>
        </p:nvSpPr>
        <p:spPr>
          <a:xfrm>
            <a:off x="721004" y="531463"/>
            <a:ext cx="8915400" cy="854340"/>
          </a:xfrm>
        </p:spPr>
        <p:txBody>
          <a:bodyPr>
            <a:noAutofit/>
          </a:bodyPr>
          <a:lstStyle/>
          <a:p>
            <a:r>
              <a:rPr lang="en-GB" sz="2470" dirty="0"/>
              <a:t>L</a:t>
            </a:r>
            <a:r>
              <a:rPr lang="en-GB" sz="2470" dirty="0" smtClean="0"/>
              <a:t>ongevity plus market risk – </a:t>
            </a:r>
            <a:r>
              <a:rPr lang="en-GB" sz="2470" dirty="0"/>
              <a:t>using </a:t>
            </a:r>
            <a:r>
              <a:rPr lang="en-GB" sz="2470" dirty="0" smtClean="0"/>
              <a:t>a side-car / </a:t>
            </a:r>
            <a:r>
              <a:rPr lang="en-GB" sz="2470" dirty="0"/>
              <a:t>third party capital</a:t>
            </a:r>
            <a:endParaRPr lang="en-US" sz="2470" dirty="0"/>
          </a:p>
        </p:txBody>
      </p:sp>
      <p:sp>
        <p:nvSpPr>
          <p:cNvPr id="3" name="Content Placeholder 2"/>
          <p:cNvSpPr>
            <a:spLocks noGrp="1"/>
          </p:cNvSpPr>
          <p:nvPr>
            <p:ph idx="4294967295"/>
          </p:nvPr>
        </p:nvSpPr>
        <p:spPr>
          <a:xfrm>
            <a:off x="694040" y="5814002"/>
            <a:ext cx="7560960" cy="554802"/>
          </a:xfrm>
        </p:spPr>
        <p:txBody>
          <a:bodyPr/>
          <a:lstStyle/>
          <a:p>
            <a:pPr marL="151287" indent="-151287">
              <a:buClr>
                <a:schemeClr val="accent5">
                  <a:lumMod val="50000"/>
                </a:schemeClr>
              </a:buClr>
              <a:buFont typeface="+mj-lt"/>
              <a:buAutoNum type="arabicPeriod"/>
            </a:pPr>
            <a:r>
              <a:rPr lang="en-US" sz="882" dirty="0">
                <a:latin typeface="Times New Roman" panose="02020603050405020304" pitchFamily="18" charset="0"/>
                <a:cs typeface="Times New Roman" panose="02020603050405020304" pitchFamily="18" charset="0"/>
              </a:rPr>
              <a:t>Premium amount will equal excess investment returns plus an agreed spread.</a:t>
            </a:r>
          </a:p>
          <a:p>
            <a:pPr marL="151287" indent="-151287">
              <a:buClr>
                <a:schemeClr val="accent5">
                  <a:lumMod val="50000"/>
                </a:schemeClr>
              </a:buClr>
              <a:buFont typeface="+mj-lt"/>
              <a:buAutoNum type="arabicPeriod"/>
            </a:pPr>
            <a:r>
              <a:rPr lang="en-US" sz="882" dirty="0">
                <a:latin typeface="Times New Roman" panose="02020603050405020304" pitchFamily="18" charset="0"/>
                <a:cs typeface="Times New Roman" panose="02020603050405020304" pitchFamily="18" charset="0"/>
              </a:rPr>
              <a:t>Initially funded by the proceeds of the securities issued by the Sidecar.</a:t>
            </a:r>
          </a:p>
          <a:p>
            <a:pPr marL="151287" indent="-151287">
              <a:buClr>
                <a:schemeClr val="accent5">
                  <a:lumMod val="50000"/>
                </a:schemeClr>
              </a:buClr>
              <a:buFont typeface="+mj-lt"/>
              <a:buAutoNum type="arabicPeriod"/>
            </a:pPr>
            <a:r>
              <a:rPr lang="en-US" sz="882" dirty="0">
                <a:latin typeface="Times New Roman" panose="02020603050405020304" pitchFamily="18" charset="0"/>
                <a:cs typeface="Times New Roman" panose="02020603050405020304" pitchFamily="18" charset="0"/>
              </a:rPr>
              <a:t>Alternatively, the Sidecar could purchase longevity reinsurance.</a:t>
            </a:r>
          </a:p>
        </p:txBody>
      </p:sp>
      <p:graphicFrame>
        <p:nvGraphicFramePr>
          <p:cNvPr id="5" name="Object 4"/>
          <p:cNvGraphicFramePr>
            <a:graphicFrameLocks noChangeAspect="1"/>
          </p:cNvGraphicFramePr>
          <p:nvPr>
            <p:extLst>
              <p:ext uri="{D42A27DB-BD31-4B8C-83A1-F6EECF244321}">
                <p14:modId xmlns:p14="http://schemas.microsoft.com/office/powerpoint/2010/main" val="2259232755"/>
              </p:ext>
            </p:extLst>
          </p:nvPr>
        </p:nvGraphicFramePr>
        <p:xfrm>
          <a:off x="1054100" y="1657350"/>
          <a:ext cx="7200900" cy="4087813"/>
        </p:xfrm>
        <a:graphic>
          <a:graphicData uri="http://schemas.openxmlformats.org/presentationml/2006/ole">
            <mc:AlternateContent xmlns:mc="http://schemas.openxmlformats.org/markup-compatibility/2006">
              <mc:Choice xmlns:v="urn:schemas-microsoft-com:vml" Requires="v">
                <p:oleObj spid="_x0000_s1099" name="Visio" r:id="rId4" imgW="9648878" imgH="5476943" progId="Visio.Drawing.15">
                  <p:embed/>
                </p:oleObj>
              </mc:Choice>
              <mc:Fallback>
                <p:oleObj name="Visio" r:id="rId4" imgW="9648878" imgH="5476943" progId="Visio.Drawing.15">
                  <p:embed/>
                  <p:pic>
                    <p:nvPicPr>
                      <p:cNvPr id="0" name=""/>
                      <p:cNvPicPr/>
                      <p:nvPr/>
                    </p:nvPicPr>
                    <p:blipFill>
                      <a:blip r:embed="rId5"/>
                      <a:stretch>
                        <a:fillRect/>
                      </a:stretch>
                    </p:blipFill>
                    <p:spPr>
                      <a:xfrm>
                        <a:off x="1054100" y="1657350"/>
                        <a:ext cx="7200900" cy="4087813"/>
                      </a:xfrm>
                      <a:prstGeom prst="rect">
                        <a:avLst/>
                      </a:prstGeom>
                    </p:spPr>
                  </p:pic>
                </p:oleObj>
              </mc:Fallback>
            </mc:AlternateContent>
          </a:graphicData>
        </a:graphic>
      </p:graphicFrame>
    </p:spTree>
    <p:extLst>
      <p:ext uri="{BB962C8B-B14F-4D97-AF65-F5344CB8AC3E}">
        <p14:creationId xmlns:p14="http://schemas.microsoft.com/office/powerpoint/2010/main" val="29954290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617034" y="2402867"/>
            <a:ext cx="8657536" cy="1179450"/>
          </a:xfrm>
        </p:spPr>
        <p:txBody>
          <a:bodyPr/>
          <a:lstStyle/>
          <a:p>
            <a:pPr algn="ctr"/>
            <a:r>
              <a:rPr lang="en-GB" u="sng" dirty="0" smtClean="0"/>
              <a:t>Session 2</a:t>
            </a:r>
            <a:endParaRPr lang="en-US" u="sng" dirty="0" smtClean="0"/>
          </a:p>
          <a:p>
            <a:pPr algn="ctr"/>
            <a:r>
              <a:rPr lang="en-US" dirty="0" smtClean="0"/>
              <a:t>A </a:t>
            </a:r>
            <a:r>
              <a:rPr lang="en-US" dirty="0"/>
              <a:t>typical longevity-only (re)insurance transaction – converting the deal into a contract; key terms and protections</a:t>
            </a:r>
          </a:p>
          <a:p>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23</a:t>
            </a:fld>
            <a:endParaRPr lang="en-US" dirty="0"/>
          </a:p>
        </p:txBody>
      </p:sp>
    </p:spTree>
    <p:extLst>
      <p:ext uri="{BB962C8B-B14F-4D97-AF65-F5344CB8AC3E}">
        <p14:creationId xmlns:p14="http://schemas.microsoft.com/office/powerpoint/2010/main" val="18391548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571849"/>
            <a:ext cx="8394400" cy="5031754"/>
          </a:xfrm>
        </p:spPr>
        <p:txBody>
          <a:bodyPr>
            <a:normAutofit fontScale="85000" lnSpcReduction="10000"/>
          </a:bodyPr>
          <a:lstStyle/>
          <a:p>
            <a:r>
              <a:rPr lang="en-GB" sz="1900" dirty="0" smtClean="0"/>
              <a:t>Setting the Reinsurer’s best estimate assumptions and price</a:t>
            </a:r>
          </a:p>
          <a:p>
            <a:pPr lvl="1"/>
            <a:r>
              <a:rPr lang="en-GB" sz="1500" dirty="0"/>
              <a:t>Gender</a:t>
            </a:r>
          </a:p>
          <a:p>
            <a:pPr lvl="1"/>
            <a:r>
              <a:rPr lang="en-GB" sz="1500" dirty="0"/>
              <a:t>Date of Birth/Age</a:t>
            </a:r>
          </a:p>
          <a:p>
            <a:pPr lvl="1"/>
            <a:r>
              <a:rPr lang="en-GB" sz="1500" dirty="0"/>
              <a:t>Postcode</a:t>
            </a:r>
          </a:p>
          <a:p>
            <a:pPr lvl="1"/>
            <a:r>
              <a:rPr lang="en-GB" sz="1500" dirty="0"/>
              <a:t>Second Lives</a:t>
            </a:r>
          </a:p>
          <a:p>
            <a:r>
              <a:rPr lang="en-GB" sz="1900" dirty="0" smtClean="0"/>
              <a:t>Best Estimate: </a:t>
            </a:r>
            <a:r>
              <a:rPr lang="en-GB" sz="1900" dirty="0"/>
              <a:t>(i) Base Mortality and (ii) Future Improvements </a:t>
            </a:r>
          </a:p>
          <a:p>
            <a:r>
              <a:rPr lang="en-GB" sz="1900" dirty="0"/>
              <a:t>Base Mortality refers to the current levels of life expectancy</a:t>
            </a:r>
          </a:p>
          <a:p>
            <a:pPr lvl="1"/>
            <a:r>
              <a:rPr lang="en-GB" sz="1500" dirty="0"/>
              <a:t>Base / Life tables split by gender</a:t>
            </a:r>
            <a:endParaRPr lang="en-US" sz="1500" dirty="0"/>
          </a:p>
          <a:p>
            <a:pPr lvl="1"/>
            <a:r>
              <a:rPr lang="en-US" sz="1500" dirty="0"/>
              <a:t>Q</a:t>
            </a:r>
            <a:r>
              <a:rPr lang="en-US" sz="1500" baseline="-25000" dirty="0"/>
              <a:t>x </a:t>
            </a:r>
            <a:r>
              <a:rPr lang="en-GB" sz="1500" dirty="0"/>
              <a:t>: the probability that someone aged exactly x will die before reaching age (x+1)</a:t>
            </a:r>
          </a:p>
          <a:p>
            <a:r>
              <a:rPr lang="en-GB" sz="1900" dirty="0"/>
              <a:t>Future Improvements refer to the assumption regarding how mortality rates/life expectancy will change in the future </a:t>
            </a:r>
          </a:p>
          <a:p>
            <a:r>
              <a:rPr lang="en-GB" sz="1900" dirty="0" smtClean="0"/>
              <a:t>Analysis of in-force </a:t>
            </a:r>
            <a:r>
              <a:rPr lang="en-GB" sz="1900" dirty="0"/>
              <a:t>and historic data </a:t>
            </a:r>
            <a:r>
              <a:rPr lang="en-GB" sz="1900" dirty="0" smtClean="0"/>
              <a:t>so </a:t>
            </a:r>
            <a:r>
              <a:rPr lang="en-GB" sz="1900" dirty="0"/>
              <a:t>that </a:t>
            </a:r>
            <a:r>
              <a:rPr lang="en-GB" sz="1900" dirty="0" smtClean="0"/>
              <a:t>the reinsurer </a:t>
            </a:r>
            <a:r>
              <a:rPr lang="en-GB" sz="1900" dirty="0"/>
              <a:t>can assess past experience of members when setting </a:t>
            </a:r>
            <a:r>
              <a:rPr lang="en-GB" sz="1900" dirty="0" smtClean="0"/>
              <a:t>assumptions</a:t>
            </a:r>
          </a:p>
          <a:p>
            <a:r>
              <a:rPr lang="en-GB" sz="1900" dirty="0" smtClean="0"/>
              <a:t>Reinsurers </a:t>
            </a:r>
            <a:r>
              <a:rPr lang="en-GB" sz="1900" dirty="0"/>
              <a:t>charge a “risk fee” to cover the uncertainty in longevity expectations </a:t>
            </a:r>
          </a:p>
          <a:p>
            <a:r>
              <a:rPr lang="en-GB" sz="1900" dirty="0"/>
              <a:t>The level of the risk fee charged by reinsurer is a function of a number of </a:t>
            </a:r>
            <a:r>
              <a:rPr lang="en-GB" sz="1900" dirty="0" smtClean="0"/>
              <a:t>drivers, e.g.:</a:t>
            </a:r>
            <a:endParaRPr lang="en-GB" sz="1900" dirty="0"/>
          </a:p>
          <a:p>
            <a:pPr lvl="1"/>
            <a:r>
              <a:rPr lang="en-GB" sz="1500" dirty="0"/>
              <a:t>the amount of capital that an insurer/reinsurer allocates to absorb adverse fluctuations in their best estimate assumptions over time</a:t>
            </a:r>
          </a:p>
          <a:p>
            <a:pPr lvl="1"/>
            <a:r>
              <a:rPr lang="en-GB" sz="1500" dirty="0" smtClean="0"/>
              <a:t>competitive </a:t>
            </a:r>
            <a:r>
              <a:rPr lang="en-GB" sz="1500" dirty="0"/>
              <a:t>pressure in the market</a:t>
            </a:r>
          </a:p>
          <a:p>
            <a:pPr lvl="1"/>
            <a:r>
              <a:rPr lang="en-GB" sz="1500" dirty="0" smtClean="0"/>
              <a:t>the </a:t>
            </a:r>
            <a:r>
              <a:rPr lang="en-GB" sz="1500" dirty="0"/>
              <a:t>nature of the pension scheme (duration of liabilities, uncertainties in the scheme’s data, complexity of coverage and benefits)</a:t>
            </a:r>
            <a:endParaRPr lang="en-US" sz="1500" dirty="0"/>
          </a:p>
          <a:p>
            <a:endParaRPr lang="en-GB" dirty="0"/>
          </a:p>
          <a:p>
            <a:endParaRPr lang="en-GB" dirty="0" smtClean="0"/>
          </a:p>
          <a:p>
            <a:endParaRPr lang="en-GB" dirty="0" smtClean="0"/>
          </a:p>
        </p:txBody>
      </p:sp>
      <p:sp>
        <p:nvSpPr>
          <p:cNvPr id="2" name="Title 1"/>
          <p:cNvSpPr>
            <a:spLocks noGrp="1"/>
          </p:cNvSpPr>
          <p:nvPr>
            <p:ph type="title"/>
          </p:nvPr>
        </p:nvSpPr>
        <p:spPr/>
        <p:txBody>
          <a:bodyPr/>
          <a:lstStyle/>
          <a:p>
            <a:r>
              <a:rPr lang="en-GB" dirty="0" smtClean="0"/>
              <a:t>Pricing the transaction </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24</a:t>
            </a:fld>
            <a:endParaRPr lang="en-US" dirty="0"/>
          </a:p>
        </p:txBody>
      </p:sp>
    </p:spTree>
    <p:extLst>
      <p:ext uri="{BB962C8B-B14F-4D97-AF65-F5344CB8AC3E}">
        <p14:creationId xmlns:p14="http://schemas.microsoft.com/office/powerpoint/2010/main" val="2279637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75984"/>
            <a:ext cx="8394400" cy="4978816"/>
          </a:xfrm>
        </p:spPr>
        <p:txBody>
          <a:bodyPr>
            <a:normAutofit lnSpcReduction="10000"/>
          </a:bodyPr>
          <a:lstStyle/>
          <a:p>
            <a:r>
              <a:rPr lang="en-GB" sz="1780" dirty="0" smtClean="0"/>
              <a:t>Nature </a:t>
            </a:r>
            <a:r>
              <a:rPr lang="en-GB" sz="1780" dirty="0"/>
              <a:t>of the risk transfer</a:t>
            </a:r>
          </a:p>
          <a:p>
            <a:pPr lvl="1"/>
            <a:r>
              <a:rPr lang="en-GB" dirty="0"/>
              <a:t>Notional (versus actual liability)</a:t>
            </a:r>
          </a:p>
          <a:p>
            <a:pPr lvl="1"/>
            <a:r>
              <a:rPr lang="en-GB" dirty="0"/>
              <a:t>Contingency insurance </a:t>
            </a:r>
            <a:endParaRPr lang="en-GB" dirty="0" smtClean="0"/>
          </a:p>
          <a:p>
            <a:r>
              <a:rPr lang="en-GB" sz="1777" dirty="0" smtClean="0"/>
              <a:t>Defining </a:t>
            </a:r>
            <a:r>
              <a:rPr lang="en-GB" sz="1777" dirty="0"/>
              <a:t>the scope of the reinsurer’s </a:t>
            </a:r>
            <a:r>
              <a:rPr lang="en-GB" sz="1777" dirty="0" smtClean="0"/>
              <a:t>liability</a:t>
            </a:r>
          </a:p>
          <a:p>
            <a:pPr lvl="1"/>
            <a:r>
              <a:rPr lang="en-GB" sz="1600" dirty="0" smtClean="0"/>
              <a:t>Individuals covered </a:t>
            </a:r>
            <a:r>
              <a:rPr lang="en-GB" sz="1600" dirty="0"/>
              <a:t>by the </a:t>
            </a:r>
            <a:r>
              <a:rPr lang="en-GB" sz="1600" dirty="0" smtClean="0"/>
              <a:t>reinsurance?</a:t>
            </a:r>
            <a:endParaRPr lang="en-GB" sz="1600" dirty="0"/>
          </a:p>
          <a:p>
            <a:pPr lvl="2"/>
            <a:r>
              <a:rPr lang="en-GB" dirty="0"/>
              <a:t>Retired members / deferred members</a:t>
            </a:r>
          </a:p>
          <a:p>
            <a:pPr lvl="2"/>
            <a:r>
              <a:rPr lang="en-GB" dirty="0"/>
              <a:t>Financial Dependants </a:t>
            </a:r>
          </a:p>
          <a:p>
            <a:pPr lvl="2"/>
            <a:r>
              <a:rPr lang="en-GB" dirty="0"/>
              <a:t>Spouses and Civil Partnerships</a:t>
            </a:r>
          </a:p>
          <a:p>
            <a:pPr lvl="2"/>
            <a:r>
              <a:rPr lang="en-GB" dirty="0" smtClean="0"/>
              <a:t>Pre-Inception deaths</a:t>
            </a:r>
          </a:p>
          <a:p>
            <a:pPr lvl="1"/>
            <a:r>
              <a:rPr lang="en-GB" sz="1600" dirty="0" smtClean="0">
                <a:solidFill>
                  <a:prstClr val="black"/>
                </a:solidFill>
              </a:rPr>
              <a:t>Cashflows </a:t>
            </a:r>
            <a:r>
              <a:rPr lang="en-GB" sz="1600" dirty="0">
                <a:solidFill>
                  <a:prstClr val="black"/>
                </a:solidFill>
              </a:rPr>
              <a:t>projected / modelled using the pension scheme </a:t>
            </a:r>
            <a:r>
              <a:rPr lang="en-GB" sz="1600" dirty="0" smtClean="0">
                <a:solidFill>
                  <a:prstClr val="black"/>
                </a:solidFill>
              </a:rPr>
              <a:t>data</a:t>
            </a:r>
          </a:p>
          <a:p>
            <a:pPr lvl="1"/>
            <a:r>
              <a:rPr lang="en-GB" sz="1600" dirty="0" smtClean="0">
                <a:solidFill>
                  <a:prstClr val="black"/>
                </a:solidFill>
              </a:rPr>
              <a:t>How are the premiums and claims defined?</a:t>
            </a:r>
            <a:endParaRPr lang="en-GB" sz="1600" dirty="0"/>
          </a:p>
          <a:p>
            <a:pPr lvl="1"/>
            <a:r>
              <a:rPr lang="en-GB" sz="1600" dirty="0" smtClean="0"/>
              <a:t>What </a:t>
            </a:r>
            <a:r>
              <a:rPr lang="en-GB" sz="1600" dirty="0"/>
              <a:t>benefits are being reinsured?</a:t>
            </a:r>
          </a:p>
          <a:p>
            <a:pPr lvl="2"/>
            <a:r>
              <a:rPr lang="en-GB" dirty="0"/>
              <a:t>Benefits </a:t>
            </a:r>
            <a:r>
              <a:rPr lang="en-GB" dirty="0" smtClean="0"/>
              <a:t>model; pre-agreed simplified </a:t>
            </a:r>
            <a:r>
              <a:rPr lang="en-GB" dirty="0"/>
              <a:t>benefit </a:t>
            </a:r>
            <a:r>
              <a:rPr lang="en-GB" dirty="0" smtClean="0"/>
              <a:t>specification, recorded in the Agreement</a:t>
            </a:r>
            <a:endParaRPr lang="en-GB" dirty="0"/>
          </a:p>
          <a:p>
            <a:pPr lvl="2"/>
            <a:r>
              <a:rPr lang="en-GB" dirty="0"/>
              <a:t>Has the reinsurer priced for changes to the benefits during the course of the transaction?</a:t>
            </a:r>
          </a:p>
          <a:p>
            <a:pPr lvl="3"/>
            <a:r>
              <a:rPr lang="en-GB" dirty="0"/>
              <a:t>pension increase </a:t>
            </a:r>
            <a:r>
              <a:rPr lang="en-GB" dirty="0" smtClean="0"/>
              <a:t>exchange exercise</a:t>
            </a:r>
            <a:endParaRPr lang="en-GB" dirty="0"/>
          </a:p>
          <a:p>
            <a:pPr lvl="3"/>
            <a:r>
              <a:rPr lang="en-GB" dirty="0"/>
              <a:t>lump </a:t>
            </a:r>
            <a:r>
              <a:rPr lang="en-GB" dirty="0" smtClean="0"/>
              <a:t>sum / trivial commutation </a:t>
            </a:r>
            <a:r>
              <a:rPr lang="en-GB" dirty="0"/>
              <a:t>payments</a:t>
            </a:r>
          </a:p>
          <a:p>
            <a:pPr lvl="3"/>
            <a:r>
              <a:rPr lang="en-GB" dirty="0"/>
              <a:t>pension sharing </a:t>
            </a:r>
            <a:r>
              <a:rPr lang="en-GB" dirty="0" smtClean="0"/>
              <a:t>orders / divorce settlements</a:t>
            </a:r>
            <a:endParaRPr lang="en-GB" dirty="0"/>
          </a:p>
          <a:p>
            <a:pPr lvl="3"/>
            <a:r>
              <a:rPr lang="en-GB" dirty="0"/>
              <a:t>f</a:t>
            </a:r>
            <a:r>
              <a:rPr lang="en-GB" dirty="0" smtClean="0"/>
              <a:t>uture indexation changes</a:t>
            </a:r>
          </a:p>
          <a:p>
            <a:pPr lvl="1"/>
            <a:r>
              <a:rPr lang="en-GB" dirty="0" smtClean="0"/>
              <a:t>Ex gratia payments excluded from reinsured liabilities </a:t>
            </a:r>
            <a:endParaRPr lang="en-GB" dirty="0"/>
          </a:p>
          <a:p>
            <a:pPr lvl="2"/>
            <a:endParaRPr lang="en-GB" dirty="0"/>
          </a:p>
          <a:p>
            <a:pPr marL="404834" lvl="1" indent="0">
              <a:buNone/>
            </a:pPr>
            <a:endParaRPr lang="en-GB" dirty="0" smtClean="0"/>
          </a:p>
          <a:p>
            <a:endParaRPr lang="en-GB" dirty="0"/>
          </a:p>
          <a:p>
            <a:endParaRPr lang="en-GB" dirty="0" smtClean="0"/>
          </a:p>
        </p:txBody>
      </p:sp>
      <p:sp>
        <p:nvSpPr>
          <p:cNvPr id="2" name="Title 1"/>
          <p:cNvSpPr>
            <a:spLocks noGrp="1"/>
          </p:cNvSpPr>
          <p:nvPr>
            <p:ph type="title"/>
          </p:nvPr>
        </p:nvSpPr>
        <p:spPr/>
        <p:txBody>
          <a:bodyPr/>
          <a:lstStyle/>
          <a:p>
            <a:r>
              <a:rPr lang="en-GB" dirty="0" smtClean="0"/>
              <a:t>Defining the scope of the reinsured liabilities </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25</a:t>
            </a:fld>
            <a:endParaRPr lang="en-US" dirty="0"/>
          </a:p>
        </p:txBody>
      </p:sp>
    </p:spTree>
    <p:extLst>
      <p:ext uri="{BB962C8B-B14F-4D97-AF65-F5344CB8AC3E}">
        <p14:creationId xmlns:p14="http://schemas.microsoft.com/office/powerpoint/2010/main" val="35352869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5" y="1675983"/>
            <a:ext cx="8624859" cy="4955276"/>
          </a:xfrm>
        </p:spPr>
        <p:txBody>
          <a:bodyPr>
            <a:normAutofit fontScale="85000" lnSpcReduction="20000"/>
          </a:bodyPr>
          <a:lstStyle/>
          <a:p>
            <a:r>
              <a:rPr lang="en-GB" sz="1900" dirty="0" smtClean="0"/>
              <a:t>Existence </a:t>
            </a:r>
            <a:r>
              <a:rPr lang="en-GB" sz="1900" dirty="0"/>
              <a:t>Checking</a:t>
            </a:r>
          </a:p>
          <a:p>
            <a:pPr lvl="1"/>
            <a:r>
              <a:rPr lang="en-GB" sz="1800" dirty="0"/>
              <a:t>Fundamental to the </a:t>
            </a:r>
            <a:r>
              <a:rPr lang="en-GB" sz="1800" dirty="0" smtClean="0"/>
              <a:t>Reinsurer </a:t>
            </a:r>
            <a:r>
              <a:rPr lang="en-GB" sz="1800" dirty="0"/>
              <a:t>– only pay floating leg until actual date of death of member or contingent beneficiary</a:t>
            </a:r>
          </a:p>
          <a:p>
            <a:pPr lvl="1"/>
            <a:r>
              <a:rPr lang="en-GB" sz="1800" dirty="0"/>
              <a:t>Electronic Tracing (e.g. Lexis Nexis)</a:t>
            </a:r>
          </a:p>
          <a:p>
            <a:pPr lvl="1"/>
            <a:r>
              <a:rPr lang="en-GB" sz="1800" dirty="0"/>
              <a:t>Certificate of Existence </a:t>
            </a:r>
          </a:p>
          <a:p>
            <a:pPr lvl="1"/>
            <a:r>
              <a:rPr lang="en-GB" sz="1800" dirty="0"/>
              <a:t>Suspensions and Reinstatement </a:t>
            </a:r>
            <a:r>
              <a:rPr lang="en-GB" sz="1800" dirty="0" smtClean="0"/>
              <a:t>of benefits</a:t>
            </a:r>
            <a:endParaRPr lang="en-GB" sz="1800" dirty="0"/>
          </a:p>
          <a:p>
            <a:pPr lvl="1"/>
            <a:r>
              <a:rPr lang="en-GB" sz="1800" dirty="0"/>
              <a:t>Sanctions</a:t>
            </a:r>
          </a:p>
          <a:p>
            <a:pPr lvl="2"/>
            <a:r>
              <a:rPr lang="en-GB" sz="1800" dirty="0"/>
              <a:t>HM Treasury’s Consolidated List of Financial Sanctions Targets</a:t>
            </a:r>
          </a:p>
          <a:p>
            <a:pPr lvl="2"/>
            <a:r>
              <a:rPr lang="en-GB" sz="1800" dirty="0"/>
              <a:t>United States Office of Foreign Assets Control (OFAC)</a:t>
            </a:r>
          </a:p>
          <a:p>
            <a:pPr lvl="1"/>
            <a:r>
              <a:rPr lang="en-GB" sz="1800" dirty="0" smtClean="0"/>
              <a:t>Treatment of suspended individuals on termination</a:t>
            </a:r>
          </a:p>
          <a:p>
            <a:r>
              <a:rPr lang="en-GB" sz="1900" dirty="0" smtClean="0"/>
              <a:t>Administration</a:t>
            </a:r>
          </a:p>
          <a:p>
            <a:pPr lvl="1"/>
            <a:r>
              <a:rPr lang="en-GB" sz="1800" dirty="0" smtClean="0"/>
              <a:t>Administers in accordance with prudent insurer practice without the benefit of the reinsurance</a:t>
            </a:r>
          </a:p>
          <a:p>
            <a:pPr lvl="1"/>
            <a:r>
              <a:rPr lang="en-GB" sz="1800" dirty="0" smtClean="0"/>
              <a:t>Skin in the game – is the insurer being asked to retain a percentage of the risk unreinsured</a:t>
            </a:r>
            <a:r>
              <a:rPr lang="en-GB" sz="1590" dirty="0"/>
              <a:t>?</a:t>
            </a:r>
            <a:endParaRPr lang="en-GB" sz="1590" dirty="0" smtClean="0"/>
          </a:p>
          <a:p>
            <a:r>
              <a:rPr lang="en-GB" sz="1900" dirty="0" smtClean="0"/>
              <a:t>Reinsurer </a:t>
            </a:r>
            <a:r>
              <a:rPr lang="en-GB" sz="1900" dirty="0"/>
              <a:t>a</a:t>
            </a:r>
            <a:r>
              <a:rPr lang="en-GB" sz="1900" dirty="0" smtClean="0"/>
              <a:t>udit rights</a:t>
            </a:r>
          </a:p>
          <a:p>
            <a:r>
              <a:rPr lang="en-GB" sz="1900" dirty="0" smtClean="0"/>
              <a:t>Access to scheme data </a:t>
            </a:r>
          </a:p>
          <a:p>
            <a:r>
              <a:rPr lang="en-GB" sz="1900" dirty="0" smtClean="0"/>
              <a:t>Remedies for failures by the insured with respect to existence checking and administration</a:t>
            </a:r>
          </a:p>
          <a:p>
            <a:pPr lvl="1"/>
            <a:r>
              <a:rPr lang="en-GB" sz="1800" dirty="0" smtClean="0"/>
              <a:t>Remedial action</a:t>
            </a:r>
          </a:p>
          <a:p>
            <a:pPr lvl="1"/>
            <a:r>
              <a:rPr lang="en-GB" sz="1800" dirty="0" smtClean="0"/>
              <a:t>Economic sanctions</a:t>
            </a:r>
          </a:p>
          <a:p>
            <a:pPr lvl="1"/>
            <a:r>
              <a:rPr lang="en-GB" sz="1800" dirty="0" smtClean="0"/>
              <a:t>Termination </a:t>
            </a:r>
            <a:endParaRPr lang="en-GB" sz="1800" dirty="0"/>
          </a:p>
          <a:p>
            <a:pPr lvl="2"/>
            <a:endParaRPr lang="en-GB" dirty="0"/>
          </a:p>
          <a:p>
            <a:pPr marL="404834" lvl="1" indent="0">
              <a:buNone/>
            </a:pPr>
            <a:endParaRPr lang="en-GB" dirty="0" smtClean="0"/>
          </a:p>
          <a:p>
            <a:endParaRPr lang="en-GB" dirty="0"/>
          </a:p>
          <a:p>
            <a:endParaRPr lang="en-GB" dirty="0" smtClean="0"/>
          </a:p>
        </p:txBody>
      </p:sp>
      <p:sp>
        <p:nvSpPr>
          <p:cNvPr id="2" name="Title 1"/>
          <p:cNvSpPr>
            <a:spLocks noGrp="1"/>
          </p:cNvSpPr>
          <p:nvPr>
            <p:ph type="title"/>
          </p:nvPr>
        </p:nvSpPr>
        <p:spPr/>
        <p:txBody>
          <a:bodyPr/>
          <a:lstStyle/>
          <a:p>
            <a:r>
              <a:rPr lang="en-GB" dirty="0" smtClean="0"/>
              <a:t>Administration – ensuring accuracy of reinsured liabilities</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26</a:t>
            </a:fld>
            <a:endParaRPr lang="en-US" dirty="0"/>
          </a:p>
        </p:txBody>
      </p:sp>
    </p:spTree>
    <p:extLst>
      <p:ext uri="{BB962C8B-B14F-4D97-AF65-F5344CB8AC3E}">
        <p14:creationId xmlns:p14="http://schemas.microsoft.com/office/powerpoint/2010/main" val="35606316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90375"/>
            <a:ext cx="8394400" cy="4576418"/>
          </a:xfrm>
        </p:spPr>
        <p:txBody>
          <a:bodyPr>
            <a:normAutofit/>
          </a:bodyPr>
          <a:lstStyle/>
          <a:p>
            <a:pPr lvl="1"/>
            <a:endParaRPr lang="en-GB" dirty="0" smtClean="0"/>
          </a:p>
          <a:p>
            <a:endParaRPr lang="en-GB" dirty="0"/>
          </a:p>
          <a:p>
            <a:endParaRPr lang="en-GB" dirty="0" smtClean="0"/>
          </a:p>
        </p:txBody>
      </p:sp>
      <p:sp>
        <p:nvSpPr>
          <p:cNvPr id="2" name="Title 1"/>
          <p:cNvSpPr>
            <a:spLocks noGrp="1"/>
          </p:cNvSpPr>
          <p:nvPr>
            <p:ph type="title"/>
          </p:nvPr>
        </p:nvSpPr>
        <p:spPr>
          <a:xfrm>
            <a:off x="720995" y="705974"/>
            <a:ext cx="8915400" cy="829046"/>
          </a:xfrm>
        </p:spPr>
        <p:txBody>
          <a:bodyPr>
            <a:normAutofit/>
          </a:bodyPr>
          <a:lstStyle/>
          <a:p>
            <a:r>
              <a:rPr lang="en-GB" dirty="0" smtClean="0"/>
              <a:t>Data accuracy</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27</a:t>
            </a:fld>
            <a:endParaRPr lang="en-US" dirty="0"/>
          </a:p>
        </p:txBody>
      </p:sp>
      <p:sp>
        <p:nvSpPr>
          <p:cNvPr id="6" name="Content Placeholder 2"/>
          <p:cNvSpPr>
            <a:spLocks noGrp="1"/>
          </p:cNvSpPr>
          <p:nvPr>
            <p:ph sz="half" idx="2"/>
          </p:nvPr>
        </p:nvSpPr>
        <p:spPr>
          <a:xfrm>
            <a:off x="652956" y="1661593"/>
            <a:ext cx="8394400" cy="4576418"/>
          </a:xfrm>
        </p:spPr>
        <p:txBody>
          <a:bodyPr>
            <a:normAutofit/>
          </a:bodyPr>
          <a:lstStyle/>
          <a:p>
            <a:pPr lvl="1"/>
            <a:endParaRPr lang="en-GB" dirty="0" smtClean="0"/>
          </a:p>
          <a:p>
            <a:endParaRPr lang="en-GB" dirty="0"/>
          </a:p>
          <a:p>
            <a:endParaRPr lang="en-GB" dirty="0" smtClean="0"/>
          </a:p>
        </p:txBody>
      </p:sp>
      <p:sp>
        <p:nvSpPr>
          <p:cNvPr id="7" name="Content Placeholder 2"/>
          <p:cNvSpPr>
            <a:spLocks noGrp="1"/>
          </p:cNvSpPr>
          <p:nvPr>
            <p:ph sz="half" idx="2"/>
          </p:nvPr>
        </p:nvSpPr>
        <p:spPr>
          <a:xfrm>
            <a:off x="652956" y="1632811"/>
            <a:ext cx="8394400" cy="4576418"/>
          </a:xfrm>
        </p:spPr>
        <p:txBody>
          <a:bodyPr>
            <a:normAutofit fontScale="92500" lnSpcReduction="10000"/>
          </a:bodyPr>
          <a:lstStyle/>
          <a:p>
            <a:r>
              <a:rPr lang="en-GB" sz="1700" dirty="0" smtClean="0"/>
              <a:t>Accuracy of the data</a:t>
            </a:r>
          </a:p>
          <a:p>
            <a:pPr lvl="1"/>
            <a:r>
              <a:rPr lang="en-GB" sz="1600" dirty="0" smtClean="0"/>
              <a:t>Day 1 Policy </a:t>
            </a:r>
            <a:r>
              <a:rPr lang="en-GB" sz="1600" dirty="0"/>
              <a:t>F</a:t>
            </a:r>
            <a:r>
              <a:rPr lang="en-GB" sz="1600" dirty="0" smtClean="0"/>
              <a:t>ile</a:t>
            </a:r>
          </a:p>
          <a:p>
            <a:pPr lvl="1"/>
            <a:r>
              <a:rPr lang="en-GB" sz="1600" dirty="0" smtClean="0"/>
              <a:t>Updating the Policy </a:t>
            </a:r>
            <a:r>
              <a:rPr lang="en-GB" sz="1600" dirty="0"/>
              <a:t>F</a:t>
            </a:r>
            <a:r>
              <a:rPr lang="en-GB" sz="1600" dirty="0" smtClean="0"/>
              <a:t>ile from time to time </a:t>
            </a:r>
          </a:p>
          <a:p>
            <a:pPr lvl="1"/>
            <a:r>
              <a:rPr lang="en-GB" sz="1600" dirty="0"/>
              <a:t>Cashflow Adjustments – time lag / </a:t>
            </a:r>
            <a:r>
              <a:rPr lang="en-GB" sz="1600" dirty="0" smtClean="0"/>
              <a:t>interest</a:t>
            </a:r>
          </a:p>
          <a:p>
            <a:pPr lvl="1"/>
            <a:r>
              <a:rPr lang="en-GB" sz="1600" dirty="0" smtClean="0"/>
              <a:t>What terms apply to updating the Policy File and correcting errors identified in the Day 1 Policy File?</a:t>
            </a:r>
          </a:p>
          <a:p>
            <a:r>
              <a:rPr lang="en-GB" sz="1777" dirty="0" smtClean="0"/>
              <a:t>Remedies for Data </a:t>
            </a:r>
            <a:r>
              <a:rPr lang="en-GB" sz="1777" dirty="0"/>
              <a:t>E</a:t>
            </a:r>
            <a:r>
              <a:rPr lang="en-GB" sz="1777" dirty="0" smtClean="0"/>
              <a:t>rrors</a:t>
            </a:r>
          </a:p>
          <a:p>
            <a:pPr lvl="1"/>
            <a:r>
              <a:rPr lang="en-GB" sz="1600" dirty="0" smtClean="0"/>
              <a:t>Impact of data errors on the Reinsurer’s best estimate mortality basis and risk fee – adjusting the Reinsurer’s price</a:t>
            </a:r>
          </a:p>
          <a:p>
            <a:pPr lvl="1"/>
            <a:r>
              <a:rPr lang="en-GB" sz="1600" dirty="0" smtClean="0"/>
              <a:t>Transparency</a:t>
            </a:r>
          </a:p>
          <a:p>
            <a:pPr lvl="1"/>
            <a:r>
              <a:rPr lang="en-GB" sz="1600" dirty="0" smtClean="0"/>
              <a:t>Resolution of disputes</a:t>
            </a:r>
          </a:p>
          <a:p>
            <a:r>
              <a:rPr lang="en-GB" sz="1700" dirty="0" smtClean="0"/>
              <a:t>Duty of disclosure and warranty protection</a:t>
            </a:r>
          </a:p>
          <a:p>
            <a:pPr lvl="1"/>
            <a:r>
              <a:rPr lang="en-GB" sz="1600" dirty="0" smtClean="0"/>
              <a:t>What information is being warranted?</a:t>
            </a:r>
          </a:p>
          <a:p>
            <a:pPr lvl="1"/>
            <a:r>
              <a:rPr lang="en-GB" sz="1600" dirty="0" smtClean="0"/>
              <a:t>Contractual damages claim</a:t>
            </a:r>
          </a:p>
          <a:p>
            <a:pPr lvl="1"/>
            <a:r>
              <a:rPr lang="en-GB" sz="1600" dirty="0" smtClean="0"/>
              <a:t>Compared </a:t>
            </a:r>
            <a:r>
              <a:rPr lang="en-GB" sz="1600" dirty="0"/>
              <a:t>against other “good faith” insurance </a:t>
            </a:r>
            <a:r>
              <a:rPr lang="en-GB" sz="1600" dirty="0" smtClean="0"/>
              <a:t>contracts</a:t>
            </a:r>
          </a:p>
          <a:p>
            <a:pPr lvl="1"/>
            <a:r>
              <a:rPr lang="en-GB" sz="1600" dirty="0" smtClean="0"/>
              <a:t>Marine </a:t>
            </a:r>
            <a:r>
              <a:rPr lang="en-GB" sz="1600" dirty="0"/>
              <a:t>Insurance Act 1906 – no right of rescission </a:t>
            </a:r>
            <a:endParaRPr lang="en-GB" sz="1600" dirty="0" smtClean="0"/>
          </a:p>
          <a:p>
            <a:pPr lvl="1"/>
            <a:r>
              <a:rPr lang="en-GB" sz="1600" dirty="0"/>
              <a:t>Remedies – </a:t>
            </a:r>
            <a:r>
              <a:rPr lang="en-GB" sz="1600" dirty="0" smtClean="0"/>
              <a:t>limited </a:t>
            </a:r>
            <a:r>
              <a:rPr lang="en-GB" sz="1600" dirty="0"/>
              <a:t>to those set out in the </a:t>
            </a:r>
            <a:r>
              <a:rPr lang="en-GB" sz="1600" dirty="0" smtClean="0"/>
              <a:t>agreement</a:t>
            </a:r>
          </a:p>
          <a:p>
            <a:pPr lvl="1"/>
            <a:r>
              <a:rPr lang="en-GB" sz="1600" dirty="0"/>
              <a:t>I</a:t>
            </a:r>
            <a:r>
              <a:rPr lang="en-GB" sz="1600" dirty="0" smtClean="0"/>
              <a:t>nsurance </a:t>
            </a:r>
            <a:r>
              <a:rPr lang="en-GB" sz="1600" dirty="0"/>
              <a:t>Act 2015 – contracting </a:t>
            </a:r>
            <a:r>
              <a:rPr lang="en-GB" sz="1600" dirty="0" smtClean="0"/>
              <a:t>out</a:t>
            </a:r>
          </a:p>
          <a:p>
            <a:pPr lvl="2"/>
            <a:endParaRPr lang="en-GB" dirty="0"/>
          </a:p>
          <a:p>
            <a:pPr lvl="2"/>
            <a:endParaRPr lang="en-GB" dirty="0"/>
          </a:p>
          <a:p>
            <a:pPr lvl="1"/>
            <a:endParaRPr lang="en-GB" dirty="0" smtClean="0"/>
          </a:p>
          <a:p>
            <a:endParaRPr lang="en-GB" dirty="0"/>
          </a:p>
          <a:p>
            <a:endParaRPr lang="en-GB" dirty="0" smtClean="0"/>
          </a:p>
        </p:txBody>
      </p:sp>
    </p:spTree>
    <p:extLst>
      <p:ext uri="{BB962C8B-B14F-4D97-AF65-F5344CB8AC3E}">
        <p14:creationId xmlns:p14="http://schemas.microsoft.com/office/powerpoint/2010/main" val="33486493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90375"/>
            <a:ext cx="8394400" cy="4576418"/>
          </a:xfrm>
        </p:spPr>
        <p:txBody>
          <a:bodyPr>
            <a:normAutofit/>
          </a:bodyPr>
          <a:lstStyle/>
          <a:p>
            <a:pPr lvl="1"/>
            <a:endParaRPr lang="en-GB" dirty="0" smtClean="0"/>
          </a:p>
          <a:p>
            <a:endParaRPr lang="en-GB" dirty="0"/>
          </a:p>
          <a:p>
            <a:endParaRPr lang="en-GB" dirty="0" smtClean="0"/>
          </a:p>
        </p:txBody>
      </p:sp>
      <p:sp>
        <p:nvSpPr>
          <p:cNvPr id="2" name="Title 1"/>
          <p:cNvSpPr>
            <a:spLocks noGrp="1"/>
          </p:cNvSpPr>
          <p:nvPr>
            <p:ph type="title"/>
          </p:nvPr>
        </p:nvSpPr>
        <p:spPr>
          <a:xfrm>
            <a:off x="720995" y="705974"/>
            <a:ext cx="8915400" cy="829046"/>
          </a:xfrm>
        </p:spPr>
        <p:txBody>
          <a:bodyPr>
            <a:normAutofit/>
          </a:bodyPr>
          <a:lstStyle/>
          <a:p>
            <a:r>
              <a:rPr lang="en-GB" dirty="0" smtClean="0"/>
              <a:t>Mortality Basis Review </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28</a:t>
            </a:fld>
            <a:endParaRPr lang="en-US" dirty="0"/>
          </a:p>
        </p:txBody>
      </p:sp>
      <p:sp>
        <p:nvSpPr>
          <p:cNvPr id="6" name="Content Placeholder 2"/>
          <p:cNvSpPr>
            <a:spLocks noGrp="1"/>
          </p:cNvSpPr>
          <p:nvPr>
            <p:ph sz="half" idx="2"/>
          </p:nvPr>
        </p:nvSpPr>
        <p:spPr>
          <a:xfrm>
            <a:off x="652956" y="1661593"/>
            <a:ext cx="8394400" cy="4576418"/>
          </a:xfrm>
        </p:spPr>
        <p:txBody>
          <a:bodyPr>
            <a:normAutofit/>
          </a:bodyPr>
          <a:lstStyle/>
          <a:p>
            <a:pPr lvl="1"/>
            <a:endParaRPr lang="en-GB" dirty="0" smtClean="0"/>
          </a:p>
          <a:p>
            <a:endParaRPr lang="en-GB" dirty="0"/>
          </a:p>
          <a:p>
            <a:endParaRPr lang="en-GB" dirty="0" smtClean="0"/>
          </a:p>
        </p:txBody>
      </p:sp>
      <p:sp>
        <p:nvSpPr>
          <p:cNvPr id="7" name="Content Placeholder 2"/>
          <p:cNvSpPr>
            <a:spLocks noGrp="1"/>
          </p:cNvSpPr>
          <p:nvPr>
            <p:ph sz="half" idx="2"/>
          </p:nvPr>
        </p:nvSpPr>
        <p:spPr>
          <a:xfrm>
            <a:off x="652956" y="1632811"/>
            <a:ext cx="8394400" cy="4576418"/>
          </a:xfrm>
        </p:spPr>
        <p:txBody>
          <a:bodyPr>
            <a:normAutofit/>
          </a:bodyPr>
          <a:lstStyle/>
          <a:p>
            <a:r>
              <a:rPr lang="en-GB" sz="1600" dirty="0"/>
              <a:t>Ensuring that, on termination, party “in the money” is secured and collateral is </a:t>
            </a:r>
            <a:r>
              <a:rPr lang="en-GB" sz="1600" dirty="0" smtClean="0"/>
              <a:t>accurate</a:t>
            </a:r>
          </a:p>
          <a:p>
            <a:r>
              <a:rPr lang="en-GB" sz="1600" dirty="0" smtClean="0"/>
              <a:t>“Mortality </a:t>
            </a:r>
            <a:r>
              <a:rPr lang="en-GB" sz="1600" dirty="0"/>
              <a:t>Basis Review” / “MBR” </a:t>
            </a:r>
            <a:r>
              <a:rPr lang="en-GB" sz="1600" dirty="0" smtClean="0"/>
              <a:t>process</a:t>
            </a:r>
          </a:p>
          <a:p>
            <a:r>
              <a:rPr lang="en-GB" sz="1600" dirty="0" smtClean="0"/>
              <a:t>Can </a:t>
            </a:r>
            <a:r>
              <a:rPr lang="en-GB" sz="1600" dirty="0"/>
              <a:t>be called from time to time when a party believes there has been a change in underlying longevity assumptions that would impact cashflows (over an agreed </a:t>
            </a:r>
            <a:r>
              <a:rPr lang="en-GB" sz="1600" dirty="0" smtClean="0"/>
              <a:t>threshold)</a:t>
            </a:r>
          </a:p>
          <a:p>
            <a:r>
              <a:rPr lang="en-GB" sz="1600" dirty="0" smtClean="0"/>
              <a:t>Must </a:t>
            </a:r>
            <a:r>
              <a:rPr lang="en-GB" sz="1600" dirty="0"/>
              <a:t>be justified by a party </a:t>
            </a:r>
            <a:r>
              <a:rPr lang="en-GB" sz="1600" dirty="0" smtClean="0"/>
              <a:t>(typically subject to determination by an independent expert) </a:t>
            </a:r>
            <a:r>
              <a:rPr lang="en-GB" sz="1600" dirty="0"/>
              <a:t>using:</a:t>
            </a:r>
          </a:p>
          <a:p>
            <a:pPr lvl="1"/>
            <a:r>
              <a:rPr lang="en-GB" sz="1600" dirty="0"/>
              <a:t>Mortality experience of the members of the scheme</a:t>
            </a:r>
          </a:p>
          <a:p>
            <a:pPr lvl="1"/>
            <a:r>
              <a:rPr lang="en-GB" sz="1600" dirty="0"/>
              <a:t>Other credible information relating to other similar schemes or socio-economic mix</a:t>
            </a:r>
          </a:p>
          <a:p>
            <a:pPr lvl="1"/>
            <a:r>
              <a:rPr lang="en-GB" sz="1600" dirty="0"/>
              <a:t>Anticipated future trends in experience, based on opinions from life insurance industry, medical professionals etc.</a:t>
            </a:r>
          </a:p>
          <a:p>
            <a:pPr lvl="2"/>
            <a:endParaRPr lang="en-GB" dirty="0"/>
          </a:p>
          <a:p>
            <a:pPr lvl="2"/>
            <a:endParaRPr lang="en-GB" dirty="0"/>
          </a:p>
          <a:p>
            <a:pPr lvl="1"/>
            <a:endParaRPr lang="en-GB" dirty="0" smtClean="0"/>
          </a:p>
          <a:p>
            <a:endParaRPr lang="en-GB" dirty="0"/>
          </a:p>
          <a:p>
            <a:endParaRPr lang="en-GB" dirty="0" smtClean="0"/>
          </a:p>
        </p:txBody>
      </p:sp>
    </p:spTree>
    <p:extLst>
      <p:ext uri="{BB962C8B-B14F-4D97-AF65-F5344CB8AC3E}">
        <p14:creationId xmlns:p14="http://schemas.microsoft.com/office/powerpoint/2010/main" val="16697121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90375"/>
            <a:ext cx="8394400" cy="4576418"/>
          </a:xfrm>
        </p:spPr>
        <p:txBody>
          <a:bodyPr>
            <a:normAutofit/>
          </a:bodyPr>
          <a:lstStyle/>
          <a:p>
            <a:pPr lvl="1"/>
            <a:endParaRPr lang="en-GB" dirty="0" smtClean="0"/>
          </a:p>
          <a:p>
            <a:endParaRPr lang="en-GB" dirty="0"/>
          </a:p>
          <a:p>
            <a:endParaRPr lang="en-GB" dirty="0" smtClean="0"/>
          </a:p>
        </p:txBody>
      </p:sp>
      <p:sp>
        <p:nvSpPr>
          <p:cNvPr id="2" name="Title 1"/>
          <p:cNvSpPr>
            <a:spLocks noGrp="1"/>
          </p:cNvSpPr>
          <p:nvPr>
            <p:ph type="title"/>
          </p:nvPr>
        </p:nvSpPr>
        <p:spPr>
          <a:xfrm>
            <a:off x="720995" y="698540"/>
            <a:ext cx="8915400" cy="829046"/>
          </a:xfrm>
        </p:spPr>
        <p:txBody>
          <a:bodyPr>
            <a:normAutofit/>
          </a:bodyPr>
          <a:lstStyle/>
          <a:p>
            <a:r>
              <a:rPr lang="en-GB" dirty="0" smtClean="0"/>
              <a:t>Termination </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29</a:t>
            </a:fld>
            <a:endParaRPr lang="en-US" dirty="0"/>
          </a:p>
        </p:txBody>
      </p:sp>
      <p:sp>
        <p:nvSpPr>
          <p:cNvPr id="6" name="Content Placeholder 2"/>
          <p:cNvSpPr>
            <a:spLocks noGrp="1"/>
          </p:cNvSpPr>
          <p:nvPr>
            <p:ph sz="half" idx="2"/>
          </p:nvPr>
        </p:nvSpPr>
        <p:spPr>
          <a:xfrm>
            <a:off x="652956" y="1661593"/>
            <a:ext cx="8394400" cy="4576418"/>
          </a:xfrm>
        </p:spPr>
        <p:txBody>
          <a:bodyPr>
            <a:normAutofit/>
          </a:bodyPr>
          <a:lstStyle/>
          <a:p>
            <a:pPr lvl="1"/>
            <a:endParaRPr lang="en-GB" dirty="0" smtClean="0"/>
          </a:p>
          <a:p>
            <a:endParaRPr lang="en-GB" dirty="0"/>
          </a:p>
          <a:p>
            <a:endParaRPr lang="en-GB" dirty="0" smtClean="0"/>
          </a:p>
        </p:txBody>
      </p:sp>
      <p:sp>
        <p:nvSpPr>
          <p:cNvPr id="7" name="Content Placeholder 2"/>
          <p:cNvSpPr>
            <a:spLocks noGrp="1"/>
          </p:cNvSpPr>
          <p:nvPr>
            <p:ph sz="half" idx="2"/>
          </p:nvPr>
        </p:nvSpPr>
        <p:spPr>
          <a:xfrm>
            <a:off x="652956" y="1632811"/>
            <a:ext cx="8394400" cy="4576418"/>
          </a:xfrm>
        </p:spPr>
        <p:txBody>
          <a:bodyPr>
            <a:normAutofit/>
          </a:bodyPr>
          <a:lstStyle/>
          <a:p>
            <a:r>
              <a:rPr lang="en-GB" sz="1600" dirty="0"/>
              <a:t>Termination – complex matrix, particularly in multi-party transactions </a:t>
            </a:r>
          </a:p>
          <a:p>
            <a:r>
              <a:rPr lang="en-GB" sz="1600" b="1" dirty="0" smtClean="0">
                <a:solidFill>
                  <a:srgbClr val="7030A0"/>
                </a:solidFill>
              </a:rPr>
              <a:t>Cedant </a:t>
            </a:r>
            <a:r>
              <a:rPr lang="en-GB" sz="1600" b="1" dirty="0">
                <a:solidFill>
                  <a:srgbClr val="7030A0"/>
                </a:solidFill>
              </a:rPr>
              <a:t>Fault</a:t>
            </a:r>
            <a:r>
              <a:rPr lang="en-GB" sz="1600" dirty="0"/>
              <a:t>: 100% of the risk fee</a:t>
            </a:r>
          </a:p>
          <a:p>
            <a:pPr lvl="1"/>
            <a:r>
              <a:rPr lang="en-GB" sz="1500" dirty="0"/>
              <a:t>Failure to pay/post</a:t>
            </a:r>
          </a:p>
          <a:p>
            <a:pPr lvl="1"/>
            <a:r>
              <a:rPr lang="en-GB" sz="1500" dirty="0"/>
              <a:t>Material breach of covenant (including administration and existence checking terms</a:t>
            </a:r>
            <a:r>
              <a:rPr lang="en-GB" sz="1500" dirty="0" smtClean="0"/>
              <a:t>)</a:t>
            </a:r>
          </a:p>
          <a:p>
            <a:pPr lvl="1"/>
            <a:r>
              <a:rPr lang="en-GB" sz="1500" dirty="0" smtClean="0"/>
              <a:t>Insolvency / PPF Event</a:t>
            </a:r>
            <a:endParaRPr lang="en-GB" sz="1500" dirty="0"/>
          </a:p>
          <a:p>
            <a:r>
              <a:rPr lang="en-GB" sz="1600" b="1" dirty="0" smtClean="0">
                <a:solidFill>
                  <a:srgbClr val="7030A0"/>
                </a:solidFill>
              </a:rPr>
              <a:t>Reinsurer </a:t>
            </a:r>
            <a:r>
              <a:rPr lang="en-GB" sz="1600" b="1" dirty="0">
                <a:solidFill>
                  <a:srgbClr val="7030A0"/>
                </a:solidFill>
              </a:rPr>
              <a:t>Fault</a:t>
            </a:r>
            <a:r>
              <a:rPr lang="en-GB" sz="1600" dirty="0"/>
              <a:t>: 0% of the risk fee</a:t>
            </a:r>
          </a:p>
          <a:p>
            <a:pPr lvl="1"/>
            <a:r>
              <a:rPr lang="en-GB" sz="1500" dirty="0"/>
              <a:t>Failure to pay/post</a:t>
            </a:r>
          </a:p>
          <a:p>
            <a:pPr lvl="1"/>
            <a:r>
              <a:rPr lang="en-GB" sz="1500" dirty="0"/>
              <a:t>Material breach of covenant </a:t>
            </a:r>
            <a:endParaRPr lang="en-GB" sz="1500" dirty="0" smtClean="0"/>
          </a:p>
          <a:p>
            <a:r>
              <a:rPr lang="en-GB" sz="1600" b="1" dirty="0" smtClean="0">
                <a:solidFill>
                  <a:srgbClr val="7030A0"/>
                </a:solidFill>
              </a:rPr>
              <a:t>Neutral</a:t>
            </a:r>
            <a:r>
              <a:rPr lang="en-GB" sz="1600" dirty="0" smtClean="0"/>
              <a:t>: 50% of the risk fee / agreed step-up to [x]% of the risk fee</a:t>
            </a:r>
          </a:p>
          <a:p>
            <a:pPr lvl="1"/>
            <a:r>
              <a:rPr lang="en-GB" sz="1500" dirty="0" smtClean="0"/>
              <a:t>Force Majeure; Change in Law; Tax Event where a party took reasonable steps to mitigate event giving rise to such circumstances</a:t>
            </a:r>
          </a:p>
          <a:p>
            <a:pPr lvl="1"/>
            <a:r>
              <a:rPr lang="en-GB" sz="1500" dirty="0" smtClean="0"/>
              <a:t>Could in some scenarios flip into a fault-based termination </a:t>
            </a:r>
          </a:p>
          <a:p>
            <a:r>
              <a:rPr lang="en-GB" sz="1600" dirty="0" smtClean="0"/>
              <a:t>Always include appropriate </a:t>
            </a:r>
            <a:r>
              <a:rPr lang="en-GB" sz="1600" dirty="0"/>
              <a:t>cure-periods to avoid hair triggers </a:t>
            </a:r>
            <a:endParaRPr lang="en-GB" sz="1600" dirty="0" smtClean="0"/>
          </a:p>
          <a:p>
            <a:r>
              <a:rPr lang="en-GB" sz="1600" dirty="0" smtClean="0"/>
              <a:t>Termination Processes</a:t>
            </a:r>
          </a:p>
          <a:p>
            <a:r>
              <a:rPr lang="en-GB" sz="1600" dirty="0" smtClean="0"/>
              <a:t>Provisional versus final termination payments</a:t>
            </a:r>
          </a:p>
          <a:p>
            <a:pPr marL="0" indent="0">
              <a:buNone/>
            </a:pPr>
            <a:endParaRPr lang="en-GB" sz="1600" dirty="0"/>
          </a:p>
          <a:p>
            <a:pPr lvl="2"/>
            <a:endParaRPr lang="en-GB" dirty="0"/>
          </a:p>
          <a:p>
            <a:pPr lvl="2"/>
            <a:endParaRPr lang="en-GB" dirty="0"/>
          </a:p>
          <a:p>
            <a:pPr lvl="1"/>
            <a:endParaRPr lang="en-GB" dirty="0" smtClean="0"/>
          </a:p>
          <a:p>
            <a:endParaRPr lang="en-GB" dirty="0"/>
          </a:p>
          <a:p>
            <a:endParaRPr lang="en-GB" dirty="0" smtClean="0"/>
          </a:p>
        </p:txBody>
      </p:sp>
    </p:spTree>
    <p:extLst>
      <p:ext uri="{BB962C8B-B14F-4D97-AF65-F5344CB8AC3E}">
        <p14:creationId xmlns:p14="http://schemas.microsoft.com/office/powerpoint/2010/main" val="978210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657465" y="2535030"/>
            <a:ext cx="8420100" cy="1179450"/>
          </a:xfrm>
        </p:spPr>
        <p:txBody>
          <a:bodyPr/>
          <a:lstStyle/>
          <a:p>
            <a:pPr algn="ctr"/>
            <a:r>
              <a:rPr lang="en-GB" u="sng" dirty="0" smtClean="0"/>
              <a:t>Session 1</a:t>
            </a:r>
            <a:endParaRPr lang="en-US" u="sng" dirty="0" smtClean="0"/>
          </a:p>
          <a:p>
            <a:pPr algn="ctr"/>
            <a:r>
              <a:rPr lang="en-US" dirty="0" smtClean="0"/>
              <a:t>Origination </a:t>
            </a:r>
            <a:r>
              <a:rPr lang="en-US" dirty="0"/>
              <a:t>and structuring of longevity risk transfer transactions, including </a:t>
            </a:r>
            <a:r>
              <a:rPr lang="en-US" dirty="0" smtClean="0"/>
              <a:t>collateralisation</a:t>
            </a:r>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3</a:t>
            </a:fld>
            <a:endParaRPr lang="en-US" dirty="0"/>
          </a:p>
        </p:txBody>
      </p:sp>
    </p:spTree>
    <p:extLst>
      <p:ext uri="{BB962C8B-B14F-4D97-AF65-F5344CB8AC3E}">
        <p14:creationId xmlns:p14="http://schemas.microsoft.com/office/powerpoint/2010/main" val="28979498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90375"/>
            <a:ext cx="8394400" cy="4576418"/>
          </a:xfrm>
        </p:spPr>
        <p:txBody>
          <a:bodyPr>
            <a:normAutofit/>
          </a:bodyPr>
          <a:lstStyle/>
          <a:p>
            <a:pPr lvl="1"/>
            <a:endParaRPr lang="en-GB" dirty="0" smtClean="0"/>
          </a:p>
          <a:p>
            <a:endParaRPr lang="en-GB" dirty="0"/>
          </a:p>
          <a:p>
            <a:endParaRPr lang="en-GB" dirty="0" smtClean="0"/>
          </a:p>
        </p:txBody>
      </p:sp>
      <p:sp>
        <p:nvSpPr>
          <p:cNvPr id="2" name="Title 1"/>
          <p:cNvSpPr>
            <a:spLocks noGrp="1"/>
          </p:cNvSpPr>
          <p:nvPr>
            <p:ph type="title"/>
          </p:nvPr>
        </p:nvSpPr>
        <p:spPr>
          <a:xfrm>
            <a:off x="720995" y="629774"/>
            <a:ext cx="9252738" cy="829046"/>
          </a:xfrm>
        </p:spPr>
        <p:txBody>
          <a:bodyPr>
            <a:noAutofit/>
          </a:bodyPr>
          <a:lstStyle/>
          <a:p>
            <a:r>
              <a:rPr lang="en-GB" sz="2400" dirty="0" smtClean="0"/>
              <a:t>Moving from longevity-only to buy-in or buy-out            </a:t>
            </a:r>
            <a:br>
              <a:rPr lang="en-GB" sz="2400" dirty="0" smtClean="0"/>
            </a:br>
            <a:r>
              <a:rPr lang="en-GB" sz="2400" dirty="0" smtClean="0"/>
              <a:t>(Restructuring)</a:t>
            </a:r>
            <a:endParaRPr lang="en-US" sz="2400"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30</a:t>
            </a:fld>
            <a:endParaRPr lang="en-US" dirty="0"/>
          </a:p>
        </p:txBody>
      </p:sp>
      <p:sp>
        <p:nvSpPr>
          <p:cNvPr id="6" name="Content Placeholder 2"/>
          <p:cNvSpPr>
            <a:spLocks noGrp="1"/>
          </p:cNvSpPr>
          <p:nvPr>
            <p:ph sz="half" idx="2"/>
          </p:nvPr>
        </p:nvSpPr>
        <p:spPr>
          <a:xfrm>
            <a:off x="652956" y="1661593"/>
            <a:ext cx="8394400" cy="4576418"/>
          </a:xfrm>
        </p:spPr>
        <p:txBody>
          <a:bodyPr>
            <a:normAutofit/>
          </a:bodyPr>
          <a:lstStyle/>
          <a:p>
            <a:pPr lvl="1"/>
            <a:endParaRPr lang="en-GB" dirty="0" smtClean="0"/>
          </a:p>
          <a:p>
            <a:endParaRPr lang="en-GB" dirty="0"/>
          </a:p>
          <a:p>
            <a:endParaRPr lang="en-GB" dirty="0" smtClean="0"/>
          </a:p>
        </p:txBody>
      </p:sp>
      <p:sp>
        <p:nvSpPr>
          <p:cNvPr id="7" name="Content Placeholder 2"/>
          <p:cNvSpPr>
            <a:spLocks noGrp="1"/>
          </p:cNvSpPr>
          <p:nvPr>
            <p:ph sz="half" idx="2"/>
          </p:nvPr>
        </p:nvSpPr>
        <p:spPr>
          <a:xfrm>
            <a:off x="652956" y="1632811"/>
            <a:ext cx="8394400" cy="4576418"/>
          </a:xfrm>
        </p:spPr>
        <p:txBody>
          <a:bodyPr>
            <a:normAutofit/>
          </a:bodyPr>
          <a:lstStyle/>
          <a:p>
            <a:r>
              <a:rPr lang="en-GB" sz="1600" dirty="0" smtClean="0"/>
              <a:t>Trustees may see longevity-only as a de-risking tool along the path to full buy-out of liabilities</a:t>
            </a:r>
          </a:p>
          <a:p>
            <a:r>
              <a:rPr lang="en-GB" sz="1600" dirty="0" smtClean="0"/>
              <a:t>Terms to permit a conversion to an insurance buy-in / issuance of individual policies (buy-out)</a:t>
            </a:r>
          </a:p>
          <a:p>
            <a:r>
              <a:rPr lang="en-GB" sz="1600" dirty="0" smtClean="0"/>
              <a:t>Complicated contractual restructuring arrangements to be negotiated </a:t>
            </a:r>
          </a:p>
          <a:p>
            <a:r>
              <a:rPr lang="en-GB" sz="1600" dirty="0" smtClean="0"/>
              <a:t>Vague parameters for future negotiations versus locking down the terms?</a:t>
            </a:r>
            <a:endParaRPr lang="en-GB" sz="1600" dirty="0"/>
          </a:p>
          <a:p>
            <a:pPr lvl="2"/>
            <a:endParaRPr lang="en-GB" sz="1600" dirty="0"/>
          </a:p>
          <a:p>
            <a:pPr lvl="2"/>
            <a:endParaRPr lang="en-GB" sz="1600" dirty="0"/>
          </a:p>
          <a:p>
            <a:pPr lvl="1"/>
            <a:endParaRPr lang="en-GB" sz="1600" dirty="0" smtClean="0"/>
          </a:p>
          <a:p>
            <a:endParaRPr lang="en-GB" sz="1600" dirty="0"/>
          </a:p>
          <a:p>
            <a:endParaRPr lang="en-GB" sz="1600" dirty="0" smtClean="0"/>
          </a:p>
        </p:txBody>
      </p:sp>
    </p:spTree>
    <p:extLst>
      <p:ext uri="{BB962C8B-B14F-4D97-AF65-F5344CB8AC3E}">
        <p14:creationId xmlns:p14="http://schemas.microsoft.com/office/powerpoint/2010/main" val="42727991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768977" y="2538754"/>
            <a:ext cx="8420100" cy="1179450"/>
          </a:xfrm>
        </p:spPr>
        <p:txBody>
          <a:bodyPr/>
          <a:lstStyle/>
          <a:p>
            <a:pPr algn="ctr"/>
            <a:r>
              <a:rPr lang="en-GB" u="sng" dirty="0" smtClean="0"/>
              <a:t>Session 3</a:t>
            </a:r>
            <a:endParaRPr lang="en-US" u="sng" dirty="0" smtClean="0"/>
          </a:p>
          <a:p>
            <a:pPr algn="ctr"/>
            <a:r>
              <a:rPr lang="en-US" dirty="0" smtClean="0"/>
              <a:t>The </a:t>
            </a:r>
            <a:r>
              <a:rPr lang="en-US" dirty="0"/>
              <a:t>UK's regulatory landscape, including solvency capital requirements and risk margin relief in a post-Brexit world</a:t>
            </a:r>
          </a:p>
          <a:p>
            <a:endParaRPr lang="en-US" dirty="0"/>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31</a:t>
            </a:fld>
            <a:endParaRPr lang="en-US" dirty="0"/>
          </a:p>
        </p:txBody>
      </p:sp>
    </p:spTree>
    <p:extLst>
      <p:ext uri="{BB962C8B-B14F-4D97-AF65-F5344CB8AC3E}">
        <p14:creationId xmlns:p14="http://schemas.microsoft.com/office/powerpoint/2010/main" val="14093850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Solvency II and the Risk Margin</a:t>
            </a:r>
            <a:endParaRPr lang="en-US" dirty="0"/>
          </a:p>
        </p:txBody>
      </p:sp>
      <p:pic>
        <p:nvPicPr>
          <p:cNvPr id="1028" name="Picture 4" descr="Image result for solvency ii balance sheet"/>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967366" y="1518864"/>
            <a:ext cx="4279772" cy="4505022"/>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sz="half" idx="2"/>
          </p:nvPr>
        </p:nvSpPr>
        <p:spPr>
          <a:xfrm>
            <a:off x="754503" y="1608673"/>
            <a:ext cx="4280840" cy="4525964"/>
          </a:xfrm>
        </p:spPr>
        <p:txBody>
          <a:bodyPr/>
          <a:lstStyle/>
          <a:p>
            <a:pPr>
              <a:spcAft>
                <a:spcPts val="1088"/>
              </a:spcAft>
            </a:pPr>
            <a:r>
              <a:rPr lang="en-GB" dirty="0" smtClean="0"/>
              <a:t>Solvency II has applied to UK insurers since January 2016</a:t>
            </a:r>
          </a:p>
          <a:p>
            <a:pPr>
              <a:spcAft>
                <a:spcPts val="1088"/>
              </a:spcAft>
            </a:pPr>
            <a:r>
              <a:rPr lang="en-GB" dirty="0" smtClean="0"/>
              <a:t>Risk margin seen as too high in low interest rate environment</a:t>
            </a:r>
          </a:p>
          <a:p>
            <a:pPr>
              <a:spcAft>
                <a:spcPts val="1088"/>
              </a:spcAft>
            </a:pPr>
            <a:r>
              <a:rPr lang="en-GB" dirty="0" smtClean="0"/>
              <a:t>Problem especially acute for insurers holding large amounts of longevity (non-hedgeable)risk</a:t>
            </a:r>
          </a:p>
          <a:p>
            <a:pPr>
              <a:spcAft>
                <a:spcPts val="1088"/>
              </a:spcAft>
            </a:pPr>
            <a:r>
              <a:rPr lang="en-GB" dirty="0" smtClean="0"/>
              <a:t>PRA reviewing calculation of risk margin, no decisions made in light of Brexit uncertainty</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32</a:t>
            </a:fld>
            <a:endParaRPr lang="en-US" dirty="0"/>
          </a:p>
        </p:txBody>
      </p:sp>
    </p:spTree>
    <p:extLst>
      <p:ext uri="{BB962C8B-B14F-4D97-AF65-F5344CB8AC3E}">
        <p14:creationId xmlns:p14="http://schemas.microsoft.com/office/powerpoint/2010/main" val="6707328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reinsurance help?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17796" y="1599337"/>
                <a:ext cx="8722212" cy="5258663"/>
              </a:xfrm>
            </p:spPr>
            <p:txBody>
              <a:bodyPr/>
              <a:lstStyle/>
              <a:p>
                <a:r>
                  <a:rPr lang="en-GB" dirty="0"/>
                  <a:t>SCR is lower if credit is given for reinsurance – less capital must be </a:t>
                </a:r>
                <a:r>
                  <a:rPr lang="en-GB" dirty="0" smtClean="0"/>
                  <a:t>held</a:t>
                </a:r>
              </a:p>
              <a:p>
                <a:r>
                  <a:rPr lang="en-GB" dirty="0" smtClean="0"/>
                  <a:t>Reinsurance also lowers the risk margin as SCR of the “reference undertaking” includes </a:t>
                </a:r>
                <a:r>
                  <a:rPr lang="en-GB" dirty="0"/>
                  <a:t>reinsurance if it satisfies relevant </a:t>
                </a:r>
                <a:r>
                  <a:rPr lang="en-GB" dirty="0" smtClean="0"/>
                  <a:t>criteria</a:t>
                </a:r>
              </a:p>
              <a:p>
                <a:endParaRPr lang="en-GB" dirty="0" smtClean="0"/>
              </a:p>
              <a:p>
                <a:pPr marL="0" indent="0">
                  <a:buNone/>
                </a:pPr>
                <a:endParaRPr lang="en-GB" dirty="0"/>
              </a:p>
              <a:p>
                <a:pPr marL="0" indent="0">
                  <a:buNone/>
                </a:pPr>
                <a14:m>
                  <m:oMathPara xmlns:m="http://schemas.openxmlformats.org/officeDocument/2006/math">
                    <m:oMathParaPr>
                      <m:jc m:val="centerGroup"/>
                    </m:oMathParaPr>
                    <m:oMath xmlns:m="http://schemas.openxmlformats.org/officeDocument/2006/math">
                      <m:r>
                        <m:rPr>
                          <m:sty m:val="p"/>
                        </m:rPr>
                        <a:rPr lang="en-GB" smtClean="0">
                          <a:latin typeface="Cambria Math" panose="02040503050406030204" pitchFamily="18" charset="0"/>
                        </a:rPr>
                        <m:t>R</m:t>
                      </m:r>
                      <m:r>
                        <m:rPr>
                          <m:sty m:val="p"/>
                        </m:rPr>
                        <a:rPr lang="en-GB" b="0" i="0" smtClean="0">
                          <a:latin typeface="Cambria Math" panose="02040503050406030204" pitchFamily="18" charset="0"/>
                        </a:rPr>
                        <m:t>isk</m:t>
                      </m:r>
                      <m:r>
                        <a:rPr lang="en-GB" b="0" i="0" smtClean="0">
                          <a:latin typeface="Cambria Math" panose="02040503050406030204" pitchFamily="18" charset="0"/>
                        </a:rPr>
                        <m:t> </m:t>
                      </m:r>
                      <m:r>
                        <m:rPr>
                          <m:sty m:val="p"/>
                        </m:rPr>
                        <a:rPr lang="en-GB" b="0" i="0" smtClean="0">
                          <a:latin typeface="Cambria Math" panose="02040503050406030204" pitchFamily="18" charset="0"/>
                        </a:rPr>
                        <m:t>Margin</m:t>
                      </m:r>
                      <m:r>
                        <a:rPr lang="en-GB">
                          <a:latin typeface="Cambria Math" panose="02040503050406030204" pitchFamily="18" charset="0"/>
                        </a:rPr>
                        <m:t>=</m:t>
                      </m:r>
                      <m:r>
                        <m:rPr>
                          <m:sty m:val="p"/>
                        </m:rPr>
                        <a:rPr lang="en-GB">
                          <a:latin typeface="Cambria Math" panose="02040503050406030204" pitchFamily="18" charset="0"/>
                        </a:rPr>
                        <m:t>CoC</m:t>
                      </m:r>
                      <m:r>
                        <a:rPr lang="en-GB">
                          <a:latin typeface="Cambria Math" panose="02040503050406030204" pitchFamily="18" charset="0"/>
                        </a:rPr>
                        <m:t>·</m:t>
                      </m:r>
                      <m:nary>
                        <m:naryPr>
                          <m:chr m:val="∑"/>
                          <m:limLoc m:val="undOvr"/>
                          <m:supHide m:val="on"/>
                          <m:ctrlPr>
                            <a:rPr lang="en-US" i="1">
                              <a:latin typeface="Cambria Math" panose="02040503050406030204" pitchFamily="18" charset="0"/>
                            </a:rPr>
                          </m:ctrlPr>
                        </m:naryPr>
                        <m:sub>
                          <m:r>
                            <m:rPr>
                              <m:sty m:val="p"/>
                            </m:rPr>
                            <a:rPr lang="en-GB">
                              <a:latin typeface="Cambria Math" panose="02040503050406030204" pitchFamily="18" charset="0"/>
                            </a:rPr>
                            <m:t>t</m:t>
                          </m:r>
                          <m:r>
                            <a:rPr lang="en-GB">
                              <a:latin typeface="Cambria Math" panose="02040503050406030204" pitchFamily="18" charset="0"/>
                            </a:rPr>
                            <m:t>≥0</m:t>
                          </m:r>
                        </m:sub>
                        <m:sup/>
                        <m:e>
                          <m:f>
                            <m:fPr>
                              <m:ctrlPr>
                                <a:rPr lang="en-US" i="1">
                                  <a:latin typeface="Cambria Math" panose="02040503050406030204" pitchFamily="18" charset="0"/>
                                </a:rPr>
                              </m:ctrlPr>
                            </m:fPr>
                            <m:num>
                              <m:r>
                                <m:rPr>
                                  <m:sty m:val="p"/>
                                </m:rPr>
                                <a:rPr lang="en-GB">
                                  <a:latin typeface="Cambria Math" panose="02040503050406030204" pitchFamily="18" charset="0"/>
                                </a:rPr>
                                <m:t>SCR</m:t>
                              </m:r>
                              <m:d>
                                <m:dPr>
                                  <m:ctrlPr>
                                    <a:rPr lang="en-US" i="1">
                                      <a:latin typeface="Cambria Math" panose="02040503050406030204" pitchFamily="18" charset="0"/>
                                    </a:rPr>
                                  </m:ctrlPr>
                                </m:dPr>
                                <m:e>
                                  <m:r>
                                    <m:rPr>
                                      <m:sty m:val="p"/>
                                    </m:rPr>
                                    <a:rPr lang="en-GB">
                                      <a:latin typeface="Cambria Math" panose="02040503050406030204" pitchFamily="18" charset="0"/>
                                    </a:rPr>
                                    <m:t>t</m:t>
                                  </m:r>
                                </m:e>
                              </m:d>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GB">
                                          <a:latin typeface="Cambria Math" panose="02040503050406030204" pitchFamily="18" charset="0"/>
                                        </a:rPr>
                                        <m:t>1+</m:t>
                                      </m:r>
                                      <m:r>
                                        <m:rPr>
                                          <m:sty m:val="p"/>
                                        </m:rPr>
                                        <a:rPr lang="en-GB">
                                          <a:latin typeface="Cambria Math" panose="02040503050406030204" pitchFamily="18" charset="0"/>
                                        </a:rPr>
                                        <m:t>r</m:t>
                                      </m:r>
                                      <m:d>
                                        <m:dPr>
                                          <m:ctrlPr>
                                            <a:rPr lang="en-US" i="1">
                                              <a:latin typeface="Cambria Math" panose="02040503050406030204" pitchFamily="18" charset="0"/>
                                            </a:rPr>
                                          </m:ctrlPr>
                                        </m:dPr>
                                        <m:e>
                                          <m:r>
                                            <m:rPr>
                                              <m:sty m:val="p"/>
                                            </m:rPr>
                                            <a:rPr lang="en-GB">
                                              <a:latin typeface="Cambria Math" panose="02040503050406030204" pitchFamily="18" charset="0"/>
                                            </a:rPr>
                                            <m:t>t</m:t>
                                          </m:r>
                                          <m:r>
                                            <a:rPr lang="en-GB">
                                              <a:latin typeface="Cambria Math" panose="02040503050406030204" pitchFamily="18" charset="0"/>
                                            </a:rPr>
                                            <m:t>+1</m:t>
                                          </m:r>
                                        </m:e>
                                      </m:d>
                                    </m:e>
                                  </m:d>
                                </m:e>
                                <m:sup>
                                  <m:r>
                                    <m:rPr>
                                      <m:sty m:val="p"/>
                                    </m:rPr>
                                    <a:rPr lang="en-GB">
                                      <a:latin typeface="Cambria Math" panose="02040503050406030204" pitchFamily="18" charset="0"/>
                                    </a:rPr>
                                    <m:t>t</m:t>
                                  </m:r>
                                  <m:r>
                                    <a:rPr lang="en-GB">
                                      <a:latin typeface="Cambria Math" panose="02040503050406030204" pitchFamily="18" charset="0"/>
                                    </a:rPr>
                                    <m:t>+1</m:t>
                                  </m:r>
                                </m:sup>
                              </m:sSup>
                            </m:den>
                          </m:f>
                        </m:e>
                      </m:nary>
                    </m:oMath>
                  </m:oMathPara>
                </a14:m>
                <a:endParaRPr lang="en-US" dirty="0" smtClean="0">
                  <a:latin typeface="+mj-lt"/>
                </a:endParaRPr>
              </a:p>
              <a:p>
                <a:pPr marL="1793875" lvl="1" indent="0">
                  <a:buNone/>
                </a:pPr>
                <a:r>
                  <a:rPr lang="en-GB" dirty="0" smtClean="0"/>
                  <a:t>CoC = Cost of Capital</a:t>
                </a:r>
              </a:p>
              <a:p>
                <a:pPr marL="1793875" lvl="1" indent="0">
                  <a:buNone/>
                </a:pPr>
                <a:r>
                  <a:rPr lang="en-GB" dirty="0" smtClean="0"/>
                  <a:t>∑ = all integers including 0</a:t>
                </a:r>
              </a:p>
              <a:p>
                <a:pPr marL="1793875" lvl="1" indent="0">
                  <a:buNone/>
                </a:pPr>
                <a:r>
                  <a:rPr lang="en-GB" dirty="0" smtClean="0"/>
                  <a:t>SCR(t) = SCR of the “reference undertaking” after t years</a:t>
                </a:r>
              </a:p>
              <a:p>
                <a:pPr marL="1793875" lvl="1" indent="0">
                  <a:buNone/>
                </a:pPr>
                <a:r>
                  <a:rPr lang="en-GB" dirty="0" smtClean="0"/>
                  <a:t>r(t+1) = basic risk-free interest rate for a maturity of t + 1 years</a:t>
                </a:r>
              </a:p>
              <a:p>
                <a:pPr marL="404812" lvl="1" indent="0">
                  <a:buNone/>
                </a:pPr>
                <a:endParaRPr lang="en-GB" dirty="0" smtClean="0"/>
              </a:p>
              <a:p>
                <a:r>
                  <a:rPr lang="en-GB" dirty="0" smtClean="0"/>
                  <a:t>However, counterparty credit risk is introduced – mitigated to some extent by collateral</a:t>
                </a:r>
              </a:p>
              <a:p>
                <a:endParaRPr lang="en-GB" dirty="0" smtClean="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17796" y="1599337"/>
                <a:ext cx="8722212" cy="5258663"/>
              </a:xfrm>
              <a:blipFill rotWithShape="0">
                <a:blip r:embed="rId2"/>
                <a:stretch>
                  <a:fillRect t="-232"/>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33</a:t>
            </a:fld>
            <a:endParaRPr lang="en-US" dirty="0"/>
          </a:p>
        </p:txBody>
      </p:sp>
      <p:sp>
        <p:nvSpPr>
          <p:cNvPr id="5" name="Rectangle 4"/>
          <p:cNvSpPr/>
          <p:nvPr/>
        </p:nvSpPr>
        <p:spPr>
          <a:xfrm>
            <a:off x="1688422" y="2946639"/>
            <a:ext cx="7179469" cy="2164556"/>
          </a:xfrm>
          <a:prstGeom prst="rect">
            <a:avLst/>
          </a:prstGeom>
          <a:noFill/>
          <a:ln w="25400" cmpd="thickThi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332161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UK regulators’ perspective</a:t>
            </a:r>
            <a:endParaRPr lang="en-US" dirty="0"/>
          </a:p>
        </p:txBody>
      </p:sp>
      <p:sp>
        <p:nvSpPr>
          <p:cNvPr id="3" name="Content Placeholder 2"/>
          <p:cNvSpPr>
            <a:spLocks noGrp="1"/>
          </p:cNvSpPr>
          <p:nvPr>
            <p:ph idx="1"/>
          </p:nvPr>
        </p:nvSpPr>
        <p:spPr>
          <a:xfrm>
            <a:off x="817796" y="1599337"/>
            <a:ext cx="8722212" cy="5258663"/>
          </a:xfrm>
        </p:spPr>
        <p:txBody>
          <a:bodyPr/>
          <a:lstStyle/>
          <a:p>
            <a:pPr marL="0" indent="0">
              <a:buNone/>
            </a:pPr>
            <a:endParaRPr lang="en-GB" dirty="0" smtClean="0"/>
          </a:p>
          <a:p>
            <a:pPr marL="0" indent="0">
              <a:buNone/>
            </a:pPr>
            <a:endParaRPr lang="en-GB" dirty="0"/>
          </a:p>
          <a:p>
            <a:pPr marL="0" indent="0">
              <a:buNone/>
            </a:pPr>
            <a:endParaRPr lang="en-GB" dirty="0" smtClean="0"/>
          </a:p>
          <a:p>
            <a:r>
              <a:rPr lang="en-GB" dirty="0" smtClean="0"/>
              <a:t>PRA has expressed concern around potential risks of longevity risk transfers, especially more complex arrangements</a:t>
            </a:r>
          </a:p>
          <a:p>
            <a:r>
              <a:rPr lang="en-GB" dirty="0" smtClean="0"/>
              <a:t>Particular concern is concentrated counterparty credit risk – may not be sufficiently mitigated by holding extra capital under SCR</a:t>
            </a:r>
          </a:p>
          <a:p>
            <a:r>
              <a:rPr lang="en-GB" dirty="0" smtClean="0"/>
              <a:t>Expects firms to notify the PRA well in advance of completion of any risk transfer/hedging arrangements and to satisfy PRA of their approach to risk management</a:t>
            </a:r>
          </a:p>
          <a:p>
            <a:r>
              <a:rPr lang="en-GB" dirty="0" smtClean="0"/>
              <a:t>In particular boards should:</a:t>
            </a:r>
          </a:p>
          <a:p>
            <a:pPr lvl="1"/>
            <a:r>
              <a:rPr lang="en-GB" dirty="0" smtClean="0"/>
              <a:t>Understand risk transfer and ensure effective transfer of risk</a:t>
            </a:r>
          </a:p>
          <a:p>
            <a:pPr lvl="1"/>
            <a:r>
              <a:rPr lang="en-GB" dirty="0" smtClean="0"/>
              <a:t>Ensure economic impact is adequately reflected, including appropriate SCR impact</a:t>
            </a:r>
          </a:p>
          <a:p>
            <a:pPr lvl="1"/>
            <a:r>
              <a:rPr lang="en-GB" dirty="0" smtClean="0"/>
              <a:t>Understand wider risks (e.g. counterparty credit risk, including concentration risk)</a:t>
            </a:r>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34</a:t>
            </a:fld>
            <a:endParaRPr lang="en-US" dirty="0"/>
          </a:p>
        </p:txBody>
      </p:sp>
      <p:sp>
        <p:nvSpPr>
          <p:cNvPr id="5" name="Rectangle 4"/>
          <p:cNvSpPr/>
          <p:nvPr/>
        </p:nvSpPr>
        <p:spPr>
          <a:xfrm>
            <a:off x="921544" y="1701297"/>
            <a:ext cx="8222456" cy="849022"/>
          </a:xfrm>
          <a:prstGeom prst="rect">
            <a:avLst/>
          </a:prstGeom>
          <a:noFill/>
          <a:ln w="25400" cmpd="thickThi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a:t>
            </a:r>
            <a:r>
              <a:rPr lang="en-GB" i="1" dirty="0" smtClean="0">
                <a:solidFill>
                  <a:schemeClr val="tx1"/>
                </a:solidFill>
              </a:rPr>
              <a:t>We therefore look to Boards to monitor, manage and mitigate these risks with a critical, searching perspective and with a particular focus on collateral arrangements.</a:t>
            </a:r>
            <a:r>
              <a:rPr lang="en-GB"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24455593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52956" y="1690375"/>
            <a:ext cx="5227582" cy="4576418"/>
          </a:xfrm>
        </p:spPr>
        <p:txBody>
          <a:bodyPr>
            <a:normAutofit/>
          </a:bodyPr>
          <a:lstStyle/>
          <a:p>
            <a:r>
              <a:rPr lang="en-GB" dirty="0" smtClean="0"/>
              <a:t>UK/EU Withdrawal Agreement, which governs the terms of the UK’s exit, is c. 80% agreed (as of August 2018)</a:t>
            </a:r>
          </a:p>
          <a:p>
            <a:r>
              <a:rPr lang="en-GB" dirty="0" smtClean="0"/>
              <a:t>Future Framework Agreement, which governs the ongoing relationship between the UK and the EU, is still under discussion</a:t>
            </a:r>
          </a:p>
          <a:p>
            <a:r>
              <a:rPr lang="en-GB" dirty="0" smtClean="0"/>
              <a:t>Chequers White Paper set up Government’s position</a:t>
            </a:r>
          </a:p>
          <a:p>
            <a:pPr lvl="1"/>
            <a:r>
              <a:rPr lang="en-GB" dirty="0" smtClean="0"/>
              <a:t>No continuing freedom of services</a:t>
            </a:r>
          </a:p>
          <a:p>
            <a:pPr lvl="1"/>
            <a:r>
              <a:rPr lang="en-GB" dirty="0" smtClean="0"/>
              <a:t>No passporting</a:t>
            </a:r>
          </a:p>
          <a:p>
            <a:pPr lvl="1"/>
            <a:r>
              <a:rPr lang="en-GB" dirty="0" smtClean="0"/>
              <a:t>Mutual recognition of rules, but ability to diverge if desired</a:t>
            </a:r>
          </a:p>
          <a:p>
            <a:pPr lvl="1"/>
            <a:r>
              <a:rPr lang="en-GB" dirty="0" smtClean="0"/>
              <a:t>UK would want to remain equivalent, so divergence only likely if no impact on equivalence</a:t>
            </a:r>
          </a:p>
          <a:p>
            <a:r>
              <a:rPr lang="en-GB" dirty="0" smtClean="0"/>
              <a:t>No deal on financial services?</a:t>
            </a:r>
          </a:p>
        </p:txBody>
      </p:sp>
      <p:sp>
        <p:nvSpPr>
          <p:cNvPr id="2" name="Title 1"/>
          <p:cNvSpPr>
            <a:spLocks noGrp="1"/>
          </p:cNvSpPr>
          <p:nvPr>
            <p:ph type="title"/>
          </p:nvPr>
        </p:nvSpPr>
        <p:spPr/>
        <p:txBody>
          <a:bodyPr/>
          <a:lstStyle/>
          <a:p>
            <a:r>
              <a:rPr lang="en-GB" dirty="0" smtClean="0"/>
              <a:t>Brexit – status of negotiations</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35</a:t>
            </a:fld>
            <a:endParaRPr lang="en-US" dirty="0"/>
          </a:p>
        </p:txBody>
      </p:sp>
      <p:pic>
        <p:nvPicPr>
          <p:cNvPr id="1026" name="Picture 2" descr="Image result for uk eu flags"/>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6146791" y="1683260"/>
            <a:ext cx="3153238" cy="2100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05877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Brexit – effect on the market</a:t>
            </a:r>
            <a:endParaRPr lang="en-US" dirty="0"/>
          </a:p>
        </p:txBody>
      </p:sp>
      <p:sp>
        <p:nvSpPr>
          <p:cNvPr id="3" name="Content Placeholder 2"/>
          <p:cNvSpPr>
            <a:spLocks noGrp="1"/>
          </p:cNvSpPr>
          <p:nvPr>
            <p:ph idx="1"/>
          </p:nvPr>
        </p:nvSpPr>
        <p:spPr>
          <a:xfrm>
            <a:off x="817796" y="1599337"/>
            <a:ext cx="8722212" cy="5258663"/>
          </a:xfrm>
        </p:spPr>
        <p:txBody>
          <a:bodyPr/>
          <a:lstStyle/>
          <a:p>
            <a:pPr>
              <a:spcAft>
                <a:spcPts val="600"/>
              </a:spcAft>
            </a:pPr>
            <a:r>
              <a:rPr lang="en-GB" dirty="0" smtClean="0"/>
              <a:t>Assumption is that UK will want to be equivalent for Solvency II purposes (and that EU will want Solvency II to be equivalent for UK purposes)</a:t>
            </a:r>
          </a:p>
          <a:p>
            <a:pPr>
              <a:spcAft>
                <a:spcPts val="600"/>
              </a:spcAft>
            </a:pPr>
            <a:r>
              <a:rPr lang="en-GB" dirty="0" smtClean="0"/>
              <a:t>Equivalence guaranteed on Day 1 – UK rules will match Solvency II</a:t>
            </a:r>
          </a:p>
          <a:p>
            <a:pPr>
              <a:spcAft>
                <a:spcPts val="600"/>
              </a:spcAft>
            </a:pPr>
            <a:r>
              <a:rPr lang="en-GB" dirty="0" smtClean="0"/>
              <a:t>How fundamental is the risk margin to equivalence?</a:t>
            </a:r>
          </a:p>
          <a:p>
            <a:pPr lvl="1">
              <a:spcAft>
                <a:spcPts val="600"/>
              </a:spcAft>
            </a:pPr>
            <a:r>
              <a:rPr lang="en-GB" dirty="0" smtClean="0"/>
              <a:t>PRA has indicated desire to look at the risk margin again post-Brexit</a:t>
            </a:r>
          </a:p>
          <a:p>
            <a:pPr lvl="1">
              <a:spcAft>
                <a:spcPts val="600"/>
              </a:spcAft>
            </a:pPr>
            <a:r>
              <a:rPr lang="en-GB" dirty="0" smtClean="0"/>
              <a:t>Bermuda and Switzerland both have some form of risk margin</a:t>
            </a:r>
          </a:p>
          <a:p>
            <a:pPr lvl="1">
              <a:spcAft>
                <a:spcPts val="600"/>
              </a:spcAft>
            </a:pPr>
            <a:r>
              <a:rPr lang="en-GB" dirty="0" smtClean="0"/>
              <a:t>Finding other methods of calculating level of additional capital to reflect risk, without same sensitivity to interest rates, should be achievable</a:t>
            </a:r>
          </a:p>
          <a:p>
            <a:pPr>
              <a:spcAft>
                <a:spcPts val="600"/>
              </a:spcAft>
            </a:pPr>
            <a:r>
              <a:rPr lang="en-GB" dirty="0" smtClean="0"/>
              <a:t>What will happen to the market if the risk margin’s sensitivity is reduced?</a:t>
            </a:r>
          </a:p>
          <a:p>
            <a:pPr lvl="1">
              <a:spcAft>
                <a:spcPts val="600"/>
              </a:spcAft>
            </a:pPr>
            <a:r>
              <a:rPr lang="en-GB" dirty="0" smtClean="0"/>
              <a:t>Possible decrease in activity – risk margin is a big driver for longevity reinsurance</a:t>
            </a:r>
          </a:p>
          <a:p>
            <a:pPr lvl="1">
              <a:spcAft>
                <a:spcPts val="600"/>
              </a:spcAft>
            </a:pPr>
            <a:r>
              <a:rPr lang="en-GB" dirty="0" smtClean="0"/>
              <a:t>However, there are other drivers – expansion of capacity, removing risk from the balance sheet</a:t>
            </a:r>
          </a:p>
          <a:p>
            <a:pPr lvl="1"/>
            <a:endParaRPr lang="en-GB" dirty="0" smtClean="0"/>
          </a:p>
          <a:p>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36</a:t>
            </a:fld>
            <a:endParaRPr lang="en-US" dirty="0"/>
          </a:p>
        </p:txBody>
      </p:sp>
    </p:spTree>
    <p:extLst>
      <p:ext uri="{BB962C8B-B14F-4D97-AF65-F5344CB8AC3E}">
        <p14:creationId xmlns:p14="http://schemas.microsoft.com/office/powerpoint/2010/main" val="1743819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58" y="713521"/>
            <a:ext cx="8723221" cy="963846"/>
          </a:xfrm>
        </p:spPr>
        <p:txBody>
          <a:bodyPr/>
          <a:lstStyle/>
          <a:p>
            <a:r>
              <a:rPr lang="en-GB" dirty="0" smtClean="0"/>
              <a:t>Longevity Risk Origination In Society</a:t>
            </a:r>
            <a:endParaRPr lang="en-US"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4</a:t>
            </a:fld>
            <a:endParaRPr lang="en-US" dirty="0"/>
          </a:p>
        </p:txBody>
      </p:sp>
      <p:grpSp>
        <p:nvGrpSpPr>
          <p:cNvPr id="32" name="Group 31"/>
          <p:cNvGrpSpPr/>
          <p:nvPr/>
        </p:nvGrpSpPr>
        <p:grpSpPr>
          <a:xfrm>
            <a:off x="1553956" y="1732316"/>
            <a:ext cx="4234920" cy="4349407"/>
            <a:chOff x="2991100" y="1876152"/>
            <a:chExt cx="4670176" cy="4796429"/>
          </a:xfrm>
        </p:grpSpPr>
        <p:sp>
          <p:nvSpPr>
            <p:cNvPr id="5" name="Rectangle 4"/>
            <p:cNvSpPr/>
            <p:nvPr/>
          </p:nvSpPr>
          <p:spPr>
            <a:xfrm>
              <a:off x="2991101" y="1876152"/>
              <a:ext cx="4670173" cy="290877"/>
            </a:xfrm>
            <a:prstGeom prst="rect">
              <a:avLst/>
            </a:prstGeom>
            <a:solidFill>
              <a:schemeClr val="accent4">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907" b="1" dirty="0">
                  <a:solidFill>
                    <a:schemeClr val="bg1"/>
                  </a:solidFill>
                  <a:latin typeface="Arial"/>
                  <a:cs typeface="Arial"/>
                </a:rPr>
                <a:t>Defined benefit pension funds sponsored by private companies</a:t>
              </a:r>
            </a:p>
          </p:txBody>
        </p:sp>
        <p:sp>
          <p:nvSpPr>
            <p:cNvPr id="6" name="Rectangle 5"/>
            <p:cNvSpPr/>
            <p:nvPr/>
          </p:nvSpPr>
          <p:spPr>
            <a:xfrm>
              <a:off x="2991101" y="3184103"/>
              <a:ext cx="4670173" cy="290877"/>
            </a:xfrm>
            <a:prstGeom prst="rect">
              <a:avLst/>
            </a:prstGeom>
            <a:solidFill>
              <a:schemeClr val="accent4">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907" b="1" dirty="0">
                  <a:solidFill>
                    <a:schemeClr val="bg1"/>
                  </a:solidFill>
                  <a:latin typeface="Arial"/>
                  <a:cs typeface="Arial"/>
                </a:rPr>
                <a:t>Defined benefit pensions sponsored by governments</a:t>
              </a:r>
            </a:p>
          </p:txBody>
        </p:sp>
        <p:sp>
          <p:nvSpPr>
            <p:cNvPr id="7" name="Rectangle 6"/>
            <p:cNvSpPr/>
            <p:nvPr/>
          </p:nvSpPr>
          <p:spPr>
            <a:xfrm>
              <a:off x="2991100" y="4492054"/>
              <a:ext cx="4670173" cy="290877"/>
            </a:xfrm>
            <a:prstGeom prst="rect">
              <a:avLst/>
            </a:prstGeom>
            <a:solidFill>
              <a:schemeClr val="accent4">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907" b="1" dirty="0">
                  <a:solidFill>
                    <a:schemeClr val="bg1"/>
                  </a:solidFill>
                  <a:latin typeface="Arial"/>
                  <a:cs typeface="Arial"/>
                </a:rPr>
                <a:t>Defined contribution pension schemes</a:t>
              </a:r>
            </a:p>
          </p:txBody>
        </p:sp>
        <p:sp>
          <p:nvSpPr>
            <p:cNvPr id="8" name="Rectangle 7"/>
            <p:cNvSpPr/>
            <p:nvPr/>
          </p:nvSpPr>
          <p:spPr>
            <a:xfrm>
              <a:off x="2991101" y="2246993"/>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Members live longer than expected and exhaust pension fund assets</a:t>
              </a:r>
              <a:endParaRPr lang="en-US" sz="907" dirty="0"/>
            </a:p>
          </p:txBody>
        </p:sp>
        <p:sp>
          <p:nvSpPr>
            <p:cNvPr id="14" name="Rectangle 13"/>
            <p:cNvSpPr/>
            <p:nvPr/>
          </p:nvSpPr>
          <p:spPr>
            <a:xfrm>
              <a:off x="6382033" y="2235854"/>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Longevity risk borne by shareholders</a:t>
              </a:r>
              <a:endParaRPr lang="en-US" sz="907" dirty="0"/>
            </a:p>
          </p:txBody>
        </p:sp>
        <p:sp>
          <p:nvSpPr>
            <p:cNvPr id="15" name="Rectangle 14"/>
            <p:cNvSpPr/>
            <p:nvPr/>
          </p:nvSpPr>
          <p:spPr>
            <a:xfrm>
              <a:off x="4686567" y="2243639"/>
              <a:ext cx="1279242" cy="86385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Additional funds must be deployed by the company</a:t>
              </a:r>
              <a:endParaRPr lang="en-US" sz="907" dirty="0"/>
            </a:p>
          </p:txBody>
        </p:sp>
        <p:cxnSp>
          <p:nvCxnSpPr>
            <p:cNvPr id="17" name="Straight Arrow Connector 16"/>
            <p:cNvCxnSpPr/>
            <p:nvPr/>
          </p:nvCxnSpPr>
          <p:spPr>
            <a:xfrm>
              <a:off x="4327627" y="2675565"/>
              <a:ext cx="301656"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6033243" y="2675566"/>
              <a:ext cx="301656"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2991101" y="3555952"/>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Retirees live longer than expected</a:t>
              </a:r>
              <a:endParaRPr lang="en-US" sz="907" dirty="0"/>
            </a:p>
          </p:txBody>
        </p:sp>
        <p:sp>
          <p:nvSpPr>
            <p:cNvPr id="23" name="Rectangle 22"/>
            <p:cNvSpPr/>
            <p:nvPr/>
          </p:nvSpPr>
          <p:spPr>
            <a:xfrm>
              <a:off x="4686567" y="3555952"/>
              <a:ext cx="1279242" cy="86385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Additional funds must be deployed by the government</a:t>
              </a:r>
              <a:endParaRPr lang="en-US" sz="907" dirty="0"/>
            </a:p>
          </p:txBody>
        </p:sp>
        <p:sp>
          <p:nvSpPr>
            <p:cNvPr id="24" name="Rectangle 23"/>
            <p:cNvSpPr/>
            <p:nvPr/>
          </p:nvSpPr>
          <p:spPr>
            <a:xfrm>
              <a:off x="6382033" y="3547229"/>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Longevity risk borne by taxpayers</a:t>
              </a:r>
              <a:endParaRPr lang="en-US" sz="907" dirty="0"/>
            </a:p>
          </p:txBody>
        </p:sp>
        <p:cxnSp>
          <p:nvCxnSpPr>
            <p:cNvPr id="25" name="Straight Arrow Connector 24"/>
            <p:cNvCxnSpPr/>
            <p:nvPr/>
          </p:nvCxnSpPr>
          <p:spPr>
            <a:xfrm>
              <a:off x="4329199" y="3987878"/>
              <a:ext cx="301656"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6033243" y="3994630"/>
              <a:ext cx="301656"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684790" y="4855180"/>
              <a:ext cx="1279242" cy="86385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Individual purchases annuity with assets</a:t>
              </a:r>
              <a:endParaRPr lang="en-US" sz="907" dirty="0"/>
            </a:p>
          </p:txBody>
        </p:sp>
        <p:sp>
          <p:nvSpPr>
            <p:cNvPr id="28" name="Rectangle 27"/>
            <p:cNvSpPr/>
            <p:nvPr/>
          </p:nvSpPr>
          <p:spPr>
            <a:xfrm>
              <a:off x="4686565" y="5800005"/>
              <a:ext cx="1279242" cy="86385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Individual funds retirement through investment income and asset sales</a:t>
              </a:r>
              <a:endParaRPr lang="en-US" sz="907" dirty="0"/>
            </a:p>
          </p:txBody>
        </p:sp>
        <p:sp>
          <p:nvSpPr>
            <p:cNvPr id="29" name="Rectangle 28"/>
            <p:cNvSpPr/>
            <p:nvPr/>
          </p:nvSpPr>
          <p:spPr>
            <a:xfrm>
              <a:off x="6382034" y="4863903"/>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Longevity risk borne by insurer</a:t>
              </a:r>
              <a:endParaRPr lang="en-US" sz="907" dirty="0"/>
            </a:p>
          </p:txBody>
        </p:sp>
        <p:sp>
          <p:nvSpPr>
            <p:cNvPr id="30" name="Rectangle 29"/>
            <p:cNvSpPr/>
            <p:nvPr/>
          </p:nvSpPr>
          <p:spPr>
            <a:xfrm>
              <a:off x="6382034" y="5808728"/>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Longevity risk borne by individual</a:t>
              </a:r>
              <a:endParaRPr lang="en-US" sz="907" dirty="0"/>
            </a:p>
          </p:txBody>
        </p:sp>
        <p:sp>
          <p:nvSpPr>
            <p:cNvPr id="31" name="Rectangle 30"/>
            <p:cNvSpPr/>
            <p:nvPr/>
          </p:nvSpPr>
          <p:spPr>
            <a:xfrm>
              <a:off x="2991101" y="5351645"/>
              <a:ext cx="1279242" cy="86385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7" dirty="0"/>
                <a:t>Individual accumulates retirement assets</a:t>
              </a:r>
              <a:endParaRPr lang="en-US" sz="907" dirty="0"/>
            </a:p>
          </p:txBody>
        </p:sp>
      </p:grpSp>
      <p:cxnSp>
        <p:nvCxnSpPr>
          <p:cNvPr id="33" name="Straight Arrow Connector 32"/>
          <p:cNvCxnSpPr/>
          <p:nvPr/>
        </p:nvCxnSpPr>
        <p:spPr>
          <a:xfrm>
            <a:off x="4319903" y="5000034"/>
            <a:ext cx="273542"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4355317" y="5467539"/>
            <a:ext cx="273542"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a:off x="2763503" y="5000033"/>
            <a:ext cx="273542"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p:nvPr/>
        </p:nvCxnSpPr>
        <p:spPr>
          <a:xfrm>
            <a:off x="2774752" y="5463062"/>
            <a:ext cx="273542" cy="1"/>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6215985" y="1595549"/>
            <a:ext cx="2701090" cy="1077218"/>
          </a:xfrm>
          <a:prstGeom prst="rect">
            <a:avLst/>
          </a:prstGeom>
          <a:noFill/>
        </p:spPr>
        <p:txBody>
          <a:bodyPr wrap="square" rtlCol="0">
            <a:spAutoFit/>
          </a:bodyPr>
          <a:lstStyle/>
          <a:p>
            <a:r>
              <a:rPr lang="en-GB" sz="1600" dirty="0" smtClean="0"/>
              <a:t>Pension schemes avoid </a:t>
            </a:r>
            <a:r>
              <a:rPr lang="en-GB" sz="1600" dirty="0"/>
              <a:t>passing the risk to the corporate / shareholders </a:t>
            </a:r>
            <a:r>
              <a:rPr lang="en-GB" sz="1600" dirty="0" smtClean="0"/>
              <a:t>by purchasing insurance</a:t>
            </a:r>
            <a:endParaRPr lang="en-US" sz="1600" dirty="0"/>
          </a:p>
        </p:txBody>
      </p:sp>
      <p:sp>
        <p:nvSpPr>
          <p:cNvPr id="35" name="TextBox 34"/>
          <p:cNvSpPr txBox="1"/>
          <p:nvPr/>
        </p:nvSpPr>
        <p:spPr>
          <a:xfrm>
            <a:off x="6215985" y="2735090"/>
            <a:ext cx="2598510" cy="1323439"/>
          </a:xfrm>
          <a:prstGeom prst="rect">
            <a:avLst/>
          </a:prstGeom>
          <a:noFill/>
        </p:spPr>
        <p:txBody>
          <a:bodyPr wrap="square" rtlCol="0">
            <a:spAutoFit/>
          </a:bodyPr>
          <a:lstStyle/>
          <a:p>
            <a:r>
              <a:rPr lang="en-GB" sz="1600" dirty="0" smtClean="0"/>
              <a:t>Insurers hold </a:t>
            </a:r>
            <a:r>
              <a:rPr lang="en-GB" sz="1600" dirty="0"/>
              <a:t>the risk from </a:t>
            </a:r>
            <a:r>
              <a:rPr lang="en-GB" sz="1600" dirty="0" smtClean="0"/>
              <a:t>their </a:t>
            </a:r>
            <a:r>
              <a:rPr lang="en-GB" sz="1600" dirty="0"/>
              <a:t>own annuity </a:t>
            </a:r>
            <a:r>
              <a:rPr lang="en-GB" sz="1600" dirty="0" smtClean="0"/>
              <a:t>portfolios or take on the risk by insuring pension schemes</a:t>
            </a:r>
            <a:endParaRPr lang="en-US" sz="1600" dirty="0"/>
          </a:p>
        </p:txBody>
      </p:sp>
      <p:sp>
        <p:nvSpPr>
          <p:cNvPr id="36" name="TextBox 35"/>
          <p:cNvSpPr txBox="1"/>
          <p:nvPr/>
        </p:nvSpPr>
        <p:spPr>
          <a:xfrm>
            <a:off x="6240623" y="4116960"/>
            <a:ext cx="2598510" cy="830997"/>
          </a:xfrm>
          <a:prstGeom prst="rect">
            <a:avLst/>
          </a:prstGeom>
          <a:noFill/>
        </p:spPr>
        <p:txBody>
          <a:bodyPr wrap="square" rtlCol="0">
            <a:spAutoFit/>
          </a:bodyPr>
          <a:lstStyle/>
          <a:p>
            <a:r>
              <a:rPr lang="en-GB" sz="1600" dirty="0" smtClean="0"/>
              <a:t>Insurers insure the </a:t>
            </a:r>
            <a:r>
              <a:rPr lang="en-GB" sz="1600" dirty="0"/>
              <a:t>risk with other insurers (</a:t>
            </a:r>
            <a:r>
              <a:rPr lang="en-GB" sz="1600" dirty="0" smtClean="0"/>
              <a:t>reinsurers)</a:t>
            </a:r>
            <a:endParaRPr lang="en-US" sz="1600" dirty="0"/>
          </a:p>
        </p:txBody>
      </p:sp>
      <p:sp>
        <p:nvSpPr>
          <p:cNvPr id="37" name="TextBox 36"/>
          <p:cNvSpPr txBox="1"/>
          <p:nvPr/>
        </p:nvSpPr>
        <p:spPr>
          <a:xfrm>
            <a:off x="6215985" y="4999784"/>
            <a:ext cx="2598510" cy="830997"/>
          </a:xfrm>
          <a:prstGeom prst="rect">
            <a:avLst/>
          </a:prstGeom>
          <a:noFill/>
        </p:spPr>
        <p:txBody>
          <a:bodyPr wrap="square" rtlCol="0">
            <a:spAutoFit/>
          </a:bodyPr>
          <a:lstStyle/>
          <a:p>
            <a:r>
              <a:rPr lang="en-GB" sz="1600" dirty="0" smtClean="0"/>
              <a:t>(Re)insurers can further transfer the risk to capital markets investors</a:t>
            </a:r>
            <a:endParaRPr lang="en-US" sz="1600" dirty="0"/>
          </a:p>
        </p:txBody>
      </p:sp>
    </p:spTree>
    <p:extLst>
      <p:ext uri="{BB962C8B-B14F-4D97-AF65-F5344CB8AC3E}">
        <p14:creationId xmlns:p14="http://schemas.microsoft.com/office/powerpoint/2010/main" val="3334307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796" y="729100"/>
            <a:ext cx="8723221" cy="963846"/>
          </a:xfrm>
        </p:spPr>
        <p:txBody>
          <a:bodyPr/>
          <a:lstStyle/>
          <a:p>
            <a:r>
              <a:rPr lang="en-GB" dirty="0" smtClean="0"/>
              <a:t>Pension scheme de-risking – the solutions</a:t>
            </a:r>
            <a:endParaRPr lang="en-US" dirty="0"/>
          </a:p>
        </p:txBody>
      </p:sp>
      <p:sp>
        <p:nvSpPr>
          <p:cNvPr id="3" name="Content Placeholder 2"/>
          <p:cNvSpPr>
            <a:spLocks noGrp="1"/>
          </p:cNvSpPr>
          <p:nvPr>
            <p:ph idx="1"/>
          </p:nvPr>
        </p:nvSpPr>
        <p:spPr>
          <a:xfrm>
            <a:off x="639194" y="1621634"/>
            <a:ext cx="8722212" cy="4722429"/>
          </a:xfrm>
        </p:spPr>
        <p:txBody>
          <a:bodyPr/>
          <a:lstStyle/>
          <a:p>
            <a:r>
              <a:rPr lang="en-GB" sz="1600" dirty="0" smtClean="0"/>
              <a:t>Pension scheme trustees are continuously looking at strategies to de-risk inflation, investment and longevity risk</a:t>
            </a:r>
          </a:p>
          <a:p>
            <a:r>
              <a:rPr lang="en-GB" sz="1600" dirty="0" smtClean="0"/>
              <a:t>Various options available, depending on:</a:t>
            </a:r>
          </a:p>
          <a:p>
            <a:pPr lvl="1"/>
            <a:r>
              <a:rPr lang="en-GB" sz="1600" dirty="0" smtClean="0"/>
              <a:t>how prepared the scheme is to transact (i.e. how accurate the member data is</a:t>
            </a:r>
            <a:r>
              <a:rPr lang="en-GB" sz="1600" dirty="0"/>
              <a:t>)</a:t>
            </a:r>
            <a:endParaRPr lang="en-US" sz="1600" dirty="0" smtClean="0"/>
          </a:p>
          <a:p>
            <a:pPr lvl="1"/>
            <a:r>
              <a:rPr lang="en-GB" sz="1600" dirty="0"/>
              <a:t>i</a:t>
            </a:r>
            <a:r>
              <a:rPr lang="en-GB" sz="1600" dirty="0" smtClean="0"/>
              <a:t>nsurer pricing / interest rate environment </a:t>
            </a:r>
          </a:p>
          <a:p>
            <a:pPr lvl="1"/>
            <a:r>
              <a:rPr lang="en-GB" sz="1600" dirty="0"/>
              <a:t>o</a:t>
            </a:r>
            <a:r>
              <a:rPr lang="en-GB" sz="1600" dirty="0" smtClean="0"/>
              <a:t>verall de-risking strategy </a:t>
            </a:r>
          </a:p>
          <a:p>
            <a:r>
              <a:rPr lang="en-GB" sz="1600" dirty="0" smtClean="0"/>
              <a:t>Options:	</a:t>
            </a:r>
          </a:p>
          <a:p>
            <a:pPr lvl="1"/>
            <a:r>
              <a:rPr lang="en-GB" sz="1600" dirty="0" smtClean="0"/>
              <a:t>Liability Driven Investment (LDI) </a:t>
            </a:r>
          </a:p>
          <a:p>
            <a:pPr lvl="1"/>
            <a:r>
              <a:rPr lang="en-GB" sz="1600" dirty="0" smtClean="0"/>
              <a:t>Insurance</a:t>
            </a:r>
          </a:p>
          <a:p>
            <a:pPr lvl="2"/>
            <a:r>
              <a:rPr lang="en-GB" sz="1600" dirty="0" smtClean="0"/>
              <a:t>“Longevity-only” insurance/reinsurance </a:t>
            </a:r>
          </a:p>
          <a:p>
            <a:pPr lvl="2"/>
            <a:r>
              <a:rPr lang="en-GB" sz="1600" dirty="0" smtClean="0"/>
              <a:t>Bulk Annuities</a:t>
            </a:r>
          </a:p>
          <a:p>
            <a:pPr lvl="3"/>
            <a:r>
              <a:rPr lang="en-GB" sz="1600" dirty="0" smtClean="0"/>
              <a:t>Insurance Buy-In</a:t>
            </a:r>
          </a:p>
          <a:p>
            <a:pPr lvl="3"/>
            <a:r>
              <a:rPr lang="en-GB" sz="1600" dirty="0" smtClean="0"/>
              <a:t>Insurance Buy-Out</a:t>
            </a:r>
            <a:endParaRPr lang="en-GB" sz="1600" dirty="0"/>
          </a:p>
          <a:p>
            <a:r>
              <a:rPr lang="en-GB" sz="1600" dirty="0" smtClean="0"/>
              <a:t>Ultimate goal is “self-sufficiency” or scheme winding-up, which can ultimately be achieved through a number of partial buy-outs and following which there is a statutory discharge for the sponsor (no ongoing liability for shortfall)</a:t>
            </a:r>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5</a:t>
            </a:fld>
            <a:endParaRPr lang="en-US" dirty="0"/>
          </a:p>
        </p:txBody>
      </p:sp>
    </p:spTree>
    <p:extLst>
      <p:ext uri="{BB962C8B-B14F-4D97-AF65-F5344CB8AC3E}">
        <p14:creationId xmlns:p14="http://schemas.microsoft.com/office/powerpoint/2010/main" val="2480291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796" y="678370"/>
            <a:ext cx="8723221" cy="963846"/>
          </a:xfrm>
        </p:spPr>
        <p:txBody>
          <a:bodyPr/>
          <a:lstStyle/>
          <a:p>
            <a:r>
              <a:rPr lang="en-GB" dirty="0" smtClean="0"/>
              <a:t>Evolution of the longevity risk transfer market</a:t>
            </a:r>
            <a:endParaRPr lang="en-US" dirty="0"/>
          </a:p>
        </p:txBody>
      </p:sp>
      <p:sp>
        <p:nvSpPr>
          <p:cNvPr id="3" name="Content Placeholder 2"/>
          <p:cNvSpPr>
            <a:spLocks noGrp="1"/>
          </p:cNvSpPr>
          <p:nvPr>
            <p:ph idx="1"/>
          </p:nvPr>
        </p:nvSpPr>
        <p:spPr>
          <a:xfrm>
            <a:off x="571461" y="1642216"/>
            <a:ext cx="8722212" cy="4808902"/>
          </a:xfrm>
        </p:spPr>
        <p:txBody>
          <a:bodyPr/>
          <a:lstStyle/>
          <a:p>
            <a:r>
              <a:rPr lang="en-GB" sz="1600" b="1" dirty="0"/>
              <a:t>B</a:t>
            </a:r>
            <a:r>
              <a:rPr lang="en-GB" sz="1600" b="1" dirty="0" smtClean="0"/>
              <a:t>uy-ins </a:t>
            </a:r>
          </a:p>
          <a:p>
            <a:pPr lvl="1"/>
            <a:r>
              <a:rPr lang="en-GB" sz="1600" b="1" dirty="0" smtClean="0"/>
              <a:t>Traditional</a:t>
            </a:r>
            <a:r>
              <a:rPr lang="en-GB" sz="1600" dirty="0" smtClean="0"/>
              <a:t>:</a:t>
            </a:r>
            <a:r>
              <a:rPr lang="en-GB" sz="1600" b="1" dirty="0" smtClean="0">
                <a:solidFill>
                  <a:srgbClr val="A3B5A0"/>
                </a:solidFill>
              </a:rPr>
              <a:t> </a:t>
            </a:r>
            <a:r>
              <a:rPr lang="en-GB" sz="1600" dirty="0" smtClean="0">
                <a:solidFill>
                  <a:srgbClr val="7030A0"/>
                </a:solidFill>
              </a:rPr>
              <a:t>Cadbury, MNOPF</a:t>
            </a:r>
          </a:p>
          <a:p>
            <a:pPr lvl="1"/>
            <a:r>
              <a:rPr lang="en-GB" sz="1600" b="1" dirty="0" smtClean="0"/>
              <a:t>Phased / Umbrella buy-ins</a:t>
            </a:r>
            <a:r>
              <a:rPr lang="en-GB" sz="1600" dirty="0" smtClean="0"/>
              <a:t>:</a:t>
            </a:r>
            <a:r>
              <a:rPr lang="en-GB" sz="1600" b="1" dirty="0" smtClean="0">
                <a:solidFill>
                  <a:srgbClr val="A3B5A0"/>
                </a:solidFill>
              </a:rPr>
              <a:t> </a:t>
            </a:r>
            <a:r>
              <a:rPr lang="en-GB" sz="1600" dirty="0" smtClean="0">
                <a:solidFill>
                  <a:srgbClr val="7030A0"/>
                </a:solidFill>
              </a:rPr>
              <a:t>ICI Pension Fund, M&amp;S Pension Scheme </a:t>
            </a:r>
          </a:p>
          <a:p>
            <a:r>
              <a:rPr lang="en-GB" sz="1600" b="1" dirty="0" smtClean="0"/>
              <a:t>Buy-outs</a:t>
            </a:r>
          </a:p>
          <a:p>
            <a:pPr lvl="1"/>
            <a:r>
              <a:rPr lang="en-GB" sz="1600" dirty="0" smtClean="0">
                <a:solidFill>
                  <a:srgbClr val="7030A0"/>
                </a:solidFill>
              </a:rPr>
              <a:t>EMI, BHS, Lehman Brothers</a:t>
            </a:r>
          </a:p>
          <a:p>
            <a:r>
              <a:rPr lang="en-GB" sz="1600" b="1" dirty="0" smtClean="0"/>
              <a:t>Back-book annuity reinsurance / legal finality solutions (Part VII transfers)</a:t>
            </a:r>
          </a:p>
          <a:p>
            <a:pPr lvl="1"/>
            <a:r>
              <a:rPr lang="en-GB" sz="1600" dirty="0" smtClean="0">
                <a:solidFill>
                  <a:srgbClr val="7030A0"/>
                </a:solidFill>
              </a:rPr>
              <a:t>Sale of Prudential’s UK annuity business to Rothesay Life</a:t>
            </a:r>
          </a:p>
          <a:p>
            <a:pPr lvl="1"/>
            <a:r>
              <a:rPr lang="en-GB" sz="1600" dirty="0">
                <a:solidFill>
                  <a:srgbClr val="7030A0"/>
                </a:solidFill>
              </a:rPr>
              <a:t>S</a:t>
            </a:r>
            <a:r>
              <a:rPr lang="en-GB" sz="1600" dirty="0" smtClean="0">
                <a:solidFill>
                  <a:srgbClr val="7030A0"/>
                </a:solidFill>
              </a:rPr>
              <a:t>ale of Aegon’s UK annuity business to Rothesay Life and Legal &amp; General</a:t>
            </a:r>
          </a:p>
          <a:p>
            <a:r>
              <a:rPr lang="en-GB" sz="1600" b="1" dirty="0" smtClean="0"/>
              <a:t>Longevity derivatives</a:t>
            </a:r>
          </a:p>
          <a:p>
            <a:pPr lvl="1"/>
            <a:r>
              <a:rPr lang="en-GB" sz="1600" dirty="0" smtClean="0"/>
              <a:t>Insurers: </a:t>
            </a:r>
            <a:r>
              <a:rPr lang="en-GB" sz="1600" dirty="0" smtClean="0">
                <a:solidFill>
                  <a:srgbClr val="7030A0"/>
                </a:solidFill>
              </a:rPr>
              <a:t>Norwich Union, Aegon, Delta Lloyd, NN Group</a:t>
            </a:r>
          </a:p>
          <a:p>
            <a:pPr lvl="1"/>
            <a:r>
              <a:rPr lang="en-GB" sz="1600" dirty="0" smtClean="0"/>
              <a:t>Pension Schemes: </a:t>
            </a:r>
            <a:r>
              <a:rPr lang="en-GB" sz="1600" dirty="0" smtClean="0">
                <a:solidFill>
                  <a:srgbClr val="7030A0"/>
                </a:solidFill>
              </a:rPr>
              <a:t>Babcock International, Pall (UK) Pension Fund</a:t>
            </a:r>
          </a:p>
          <a:p>
            <a:r>
              <a:rPr lang="en-GB" sz="1600" b="1" dirty="0" smtClean="0"/>
              <a:t>Longevity-only insurance and reinsurance</a:t>
            </a:r>
          </a:p>
          <a:p>
            <a:pPr lvl="1"/>
            <a:r>
              <a:rPr lang="en-GB" sz="1600" dirty="0" smtClean="0">
                <a:solidFill>
                  <a:srgbClr val="7030A0"/>
                </a:solidFill>
              </a:rPr>
              <a:t>Scottish &amp; Newcastle Pension Plan / Friends Life / Swiss Re</a:t>
            </a:r>
          </a:p>
          <a:p>
            <a:pPr lvl="1"/>
            <a:r>
              <a:rPr lang="en-GB" sz="1600" dirty="0" smtClean="0">
                <a:solidFill>
                  <a:srgbClr val="7030A0"/>
                </a:solidFill>
              </a:rPr>
              <a:t>Pension </a:t>
            </a:r>
            <a:r>
              <a:rPr lang="en-GB" sz="1600" dirty="0">
                <a:solidFill>
                  <a:srgbClr val="7030A0"/>
                </a:solidFill>
              </a:rPr>
              <a:t>Insurance </a:t>
            </a:r>
            <a:r>
              <a:rPr lang="en-GB" sz="1600" dirty="0" smtClean="0">
                <a:solidFill>
                  <a:srgbClr val="7030A0"/>
                </a:solidFill>
              </a:rPr>
              <a:t>Corporation / Prudential </a:t>
            </a:r>
            <a:r>
              <a:rPr lang="en-GB" sz="1600" dirty="0">
                <a:solidFill>
                  <a:srgbClr val="7030A0"/>
                </a:solidFill>
              </a:rPr>
              <a:t>Insurance Company of </a:t>
            </a:r>
            <a:r>
              <a:rPr lang="en-GB" sz="1600" dirty="0" smtClean="0">
                <a:solidFill>
                  <a:srgbClr val="7030A0"/>
                </a:solidFill>
              </a:rPr>
              <a:t>America</a:t>
            </a:r>
          </a:p>
          <a:p>
            <a:pPr lvl="1"/>
            <a:r>
              <a:rPr lang="en-GB" sz="1600" dirty="0" smtClean="0">
                <a:solidFill>
                  <a:srgbClr val="7030A0"/>
                </a:solidFill>
              </a:rPr>
              <a:t>Legal &amp; General / Prudential Insurance Company of America</a:t>
            </a:r>
          </a:p>
          <a:p>
            <a:pPr lvl="1"/>
            <a:endParaRPr lang="en-GB" sz="1200" dirty="0" smtClean="0">
              <a:solidFill>
                <a:srgbClr val="7030A0"/>
              </a:solidFill>
            </a:endParaRPr>
          </a:p>
          <a:p>
            <a:endParaRPr lang="en-GB" dirty="0" smtClean="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6</a:t>
            </a:fld>
            <a:endParaRPr lang="en-US" dirty="0"/>
          </a:p>
        </p:txBody>
      </p:sp>
    </p:spTree>
    <p:extLst>
      <p:ext uri="{BB962C8B-B14F-4D97-AF65-F5344CB8AC3E}">
        <p14:creationId xmlns:p14="http://schemas.microsoft.com/office/powerpoint/2010/main" val="4071250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Evolution of the longevity risk transfer market</a:t>
            </a:r>
            <a:endParaRPr lang="en-US" dirty="0"/>
          </a:p>
        </p:txBody>
      </p:sp>
      <p:sp>
        <p:nvSpPr>
          <p:cNvPr id="3" name="Content Placeholder 2"/>
          <p:cNvSpPr>
            <a:spLocks noGrp="1"/>
          </p:cNvSpPr>
          <p:nvPr>
            <p:ph idx="1"/>
          </p:nvPr>
        </p:nvSpPr>
        <p:spPr/>
        <p:txBody>
          <a:bodyPr/>
          <a:lstStyle/>
          <a:p>
            <a:r>
              <a:rPr lang="en-GB" sz="1600" b="1" dirty="0"/>
              <a:t>Longevity-only “disintermediation”</a:t>
            </a:r>
          </a:p>
          <a:p>
            <a:pPr lvl="1"/>
            <a:r>
              <a:rPr lang="en-GB" sz="1600" dirty="0">
                <a:solidFill>
                  <a:srgbClr val="7030A0"/>
                </a:solidFill>
              </a:rPr>
              <a:t>Aviva Staff Pension Scheme &amp;</a:t>
            </a:r>
            <a:r>
              <a:rPr lang="en-GB" sz="1600" dirty="0" smtClean="0">
                <a:solidFill>
                  <a:srgbClr val="7030A0"/>
                </a:solidFill>
              </a:rPr>
              <a:t> </a:t>
            </a:r>
            <a:r>
              <a:rPr lang="en-GB" sz="1600" dirty="0">
                <a:solidFill>
                  <a:srgbClr val="7030A0"/>
                </a:solidFill>
              </a:rPr>
              <a:t>RAC (2003) Pension Scheme accessed reinsurance capacity using </a:t>
            </a:r>
            <a:r>
              <a:rPr lang="en-GB" sz="1600" dirty="0" smtClean="0">
                <a:solidFill>
                  <a:srgbClr val="7030A0"/>
                </a:solidFill>
              </a:rPr>
              <a:t>insurer </a:t>
            </a:r>
            <a:r>
              <a:rPr lang="en-GB" sz="1600" dirty="0">
                <a:solidFill>
                  <a:srgbClr val="7030A0"/>
                </a:solidFill>
              </a:rPr>
              <a:t>in the </a:t>
            </a:r>
            <a:r>
              <a:rPr lang="en-GB" sz="1600" dirty="0" smtClean="0">
                <a:solidFill>
                  <a:srgbClr val="7030A0"/>
                </a:solidFill>
              </a:rPr>
              <a:t>Sponsoring Employer’s group</a:t>
            </a:r>
          </a:p>
          <a:p>
            <a:pPr lvl="1"/>
            <a:r>
              <a:rPr lang="en-GB" sz="1600" dirty="0">
                <a:solidFill>
                  <a:srgbClr val="7030A0"/>
                </a:solidFill>
              </a:rPr>
              <a:t>Scottish Hydro-Electric Pension </a:t>
            </a:r>
            <a:r>
              <a:rPr lang="en-GB" sz="1600" dirty="0" smtClean="0">
                <a:solidFill>
                  <a:srgbClr val="7030A0"/>
                </a:solidFill>
              </a:rPr>
              <a:t>Scheme / Legal &amp; General through to reinsurance market using a pass-through structure</a:t>
            </a:r>
          </a:p>
          <a:p>
            <a:r>
              <a:rPr lang="en-GB" sz="1600" b="1" dirty="0" smtClean="0"/>
              <a:t>Captive/offshore </a:t>
            </a:r>
            <a:r>
              <a:rPr lang="en-GB" sz="1600" b="1" dirty="0"/>
              <a:t>intermediation</a:t>
            </a:r>
          </a:p>
          <a:p>
            <a:pPr lvl="1"/>
            <a:r>
              <a:rPr lang="en-GB" sz="1600" dirty="0">
                <a:solidFill>
                  <a:srgbClr val="7030A0"/>
                </a:solidFill>
              </a:rPr>
              <a:t>BT Pension </a:t>
            </a:r>
            <a:r>
              <a:rPr lang="en-GB" sz="1600" dirty="0" smtClean="0">
                <a:solidFill>
                  <a:srgbClr val="7030A0"/>
                </a:solidFill>
              </a:rPr>
              <a:t>Scheme / Prudential </a:t>
            </a:r>
            <a:r>
              <a:rPr lang="en-GB" sz="1600" dirty="0">
                <a:solidFill>
                  <a:srgbClr val="7030A0"/>
                </a:solidFill>
              </a:rPr>
              <a:t>Insurance Company of </a:t>
            </a:r>
            <a:r>
              <a:rPr lang="en-GB" sz="1600" dirty="0" smtClean="0">
                <a:solidFill>
                  <a:srgbClr val="7030A0"/>
                </a:solidFill>
              </a:rPr>
              <a:t>America</a:t>
            </a:r>
          </a:p>
          <a:p>
            <a:pPr lvl="1"/>
            <a:r>
              <a:rPr lang="en-GB" sz="1600" dirty="0" smtClean="0">
                <a:solidFill>
                  <a:srgbClr val="7030A0"/>
                </a:solidFill>
              </a:rPr>
              <a:t>MMC </a:t>
            </a:r>
            <a:r>
              <a:rPr lang="en-GB" sz="1600" dirty="0">
                <a:solidFill>
                  <a:srgbClr val="7030A0"/>
                </a:solidFill>
              </a:rPr>
              <a:t>UK Pension </a:t>
            </a:r>
            <a:r>
              <a:rPr lang="en-GB" sz="1600" dirty="0" smtClean="0">
                <a:solidFill>
                  <a:srgbClr val="7030A0"/>
                </a:solidFill>
              </a:rPr>
              <a:t>Fund / </a:t>
            </a:r>
            <a:r>
              <a:rPr lang="en-GB" sz="1600" dirty="0">
                <a:solidFill>
                  <a:srgbClr val="7030A0"/>
                </a:solidFill>
              </a:rPr>
              <a:t>Prudential Insurance Company of America &amp; Canada Life Re</a:t>
            </a:r>
          </a:p>
          <a:p>
            <a:r>
              <a:rPr lang="en-GB" sz="1600" b="1" dirty="0" smtClean="0"/>
              <a:t>Longevity plus market risk transfer transactions</a:t>
            </a:r>
          </a:p>
          <a:p>
            <a:pPr lvl="1"/>
            <a:r>
              <a:rPr lang="en-GB" sz="1600" dirty="0" smtClean="0">
                <a:solidFill>
                  <a:srgbClr val="7030A0"/>
                </a:solidFill>
              </a:rPr>
              <a:t>LV= / Reinsurance Group of America</a:t>
            </a:r>
          </a:p>
          <a:p>
            <a:r>
              <a:rPr lang="en-GB" sz="1600" b="1" dirty="0" smtClean="0"/>
              <a:t>Longevity plus market risk funded by third party investors</a:t>
            </a:r>
          </a:p>
          <a:p>
            <a:pPr lvl="1"/>
            <a:r>
              <a:rPr lang="en-GB" sz="1600" dirty="0" smtClean="0">
                <a:solidFill>
                  <a:srgbClr val="7030A0"/>
                </a:solidFill>
              </a:rPr>
              <a:t>Aegon USA / Athene Life Re (Highland Re) </a:t>
            </a:r>
            <a:endParaRPr lang="en-GB" sz="1600" b="1" dirty="0" smtClean="0"/>
          </a:p>
          <a:p>
            <a:r>
              <a:rPr lang="en-GB" sz="1600" b="1" dirty="0" smtClean="0"/>
              <a:t>Smaller </a:t>
            </a:r>
            <a:r>
              <a:rPr lang="en-GB" sz="1600" b="1" dirty="0"/>
              <a:t>pension scheme “streamlined” </a:t>
            </a:r>
            <a:r>
              <a:rPr lang="en-GB" sz="1600" b="1" dirty="0" smtClean="0"/>
              <a:t>solutions </a:t>
            </a:r>
            <a:endParaRPr lang="en-GB" sz="1600" b="1" dirty="0"/>
          </a:p>
          <a:p>
            <a:pPr lvl="1"/>
            <a:r>
              <a:rPr lang="en-GB" sz="1600" dirty="0">
                <a:solidFill>
                  <a:srgbClr val="7030A0"/>
                </a:solidFill>
              </a:rPr>
              <a:t>Zurich Insurance/Skanska Pension </a:t>
            </a:r>
            <a:r>
              <a:rPr lang="en-GB" sz="1600" dirty="0" smtClean="0">
                <a:solidFill>
                  <a:srgbClr val="7030A0"/>
                </a:solidFill>
              </a:rPr>
              <a:t>Fund</a:t>
            </a:r>
          </a:p>
          <a:p>
            <a:pPr lvl="1"/>
            <a:r>
              <a:rPr lang="en-GB" sz="1600" dirty="0" smtClean="0">
                <a:solidFill>
                  <a:srgbClr val="7030A0"/>
                </a:solidFill>
              </a:rPr>
              <a:t>Zurich </a:t>
            </a:r>
            <a:r>
              <a:rPr lang="en-GB" sz="1600" dirty="0">
                <a:solidFill>
                  <a:srgbClr val="7030A0"/>
                </a:solidFill>
              </a:rPr>
              <a:t>Insurance/Pirelli Pension Plan</a:t>
            </a:r>
          </a:p>
        </p:txBody>
      </p:sp>
      <p:sp>
        <p:nvSpPr>
          <p:cNvPr id="4" name="Slide Number Placeholder 3"/>
          <p:cNvSpPr>
            <a:spLocks noGrp="1"/>
          </p:cNvSpPr>
          <p:nvPr>
            <p:ph type="sldNum" sz="quarter" idx="12"/>
          </p:nvPr>
        </p:nvSpPr>
        <p:spPr/>
        <p:txBody>
          <a:bodyPr/>
          <a:lstStyle/>
          <a:p>
            <a:pPr>
              <a:defRPr/>
            </a:pPr>
            <a:fld id="{EDB7A17B-C5B4-4CE6-96B4-4DD6A91B314C}" type="slidenum">
              <a:rPr lang="en-US" smtClean="0"/>
              <a:pPr>
                <a:defRPr/>
              </a:pPr>
              <a:t>7</a:t>
            </a:fld>
            <a:endParaRPr lang="en-US" dirty="0"/>
          </a:p>
        </p:txBody>
      </p:sp>
    </p:spTree>
    <p:extLst>
      <p:ext uri="{BB962C8B-B14F-4D97-AF65-F5344CB8AC3E}">
        <p14:creationId xmlns:p14="http://schemas.microsoft.com/office/powerpoint/2010/main" val="2570997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Insurance buy-in</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8</a:t>
            </a:fld>
            <a:endParaRPr lang="en-US" dirty="0"/>
          </a:p>
        </p:txBody>
      </p:sp>
      <p:sp>
        <p:nvSpPr>
          <p:cNvPr id="6" name="Rectangle 5"/>
          <p:cNvSpPr/>
          <p:nvPr/>
        </p:nvSpPr>
        <p:spPr>
          <a:xfrm>
            <a:off x="1158198" y="4628073"/>
            <a:ext cx="2470440" cy="572732"/>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Members</a:t>
            </a:r>
          </a:p>
        </p:txBody>
      </p:sp>
      <p:grpSp>
        <p:nvGrpSpPr>
          <p:cNvPr id="3" name="Group 2"/>
          <p:cNvGrpSpPr/>
          <p:nvPr/>
        </p:nvGrpSpPr>
        <p:grpSpPr>
          <a:xfrm>
            <a:off x="1158199" y="2028597"/>
            <a:ext cx="2470440" cy="2586771"/>
            <a:chOff x="3883843" y="2407141"/>
            <a:chExt cx="2724346" cy="2852634"/>
          </a:xfrm>
        </p:grpSpPr>
        <p:sp>
          <p:nvSpPr>
            <p:cNvPr id="5" name="Rectangle 4"/>
            <p:cNvSpPr/>
            <p:nvPr/>
          </p:nvSpPr>
          <p:spPr>
            <a:xfrm>
              <a:off x="3883843" y="3833458"/>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Scheme</a:t>
              </a:r>
            </a:p>
          </p:txBody>
        </p:sp>
        <p:sp>
          <p:nvSpPr>
            <p:cNvPr id="7" name="Rectangle 6"/>
            <p:cNvSpPr/>
            <p:nvPr/>
          </p:nvSpPr>
          <p:spPr>
            <a:xfrm>
              <a:off x="3883843" y="2407141"/>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Insurer</a:t>
              </a:r>
            </a:p>
          </p:txBody>
        </p:sp>
        <p:cxnSp>
          <p:nvCxnSpPr>
            <p:cNvPr id="21" name="Straight Arrow Connector 20"/>
            <p:cNvCxnSpPr/>
            <p:nvPr/>
          </p:nvCxnSpPr>
          <p:spPr>
            <a:xfrm>
              <a:off x="4496586" y="3038737"/>
              <a:ext cx="0" cy="794721"/>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4479304" y="4465054"/>
              <a:ext cx="0" cy="794721"/>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4510725" y="3200304"/>
              <a:ext cx="1470580" cy="563632"/>
            </a:xfrm>
            <a:prstGeom prst="rect">
              <a:avLst/>
            </a:prstGeom>
            <a:noFill/>
          </p:spPr>
          <p:txBody>
            <a:bodyPr wrap="square" rtlCol="0">
              <a:spAutoFit/>
            </a:bodyPr>
            <a:lstStyle/>
            <a:p>
              <a:r>
                <a:rPr lang="en-GB" sz="907" dirty="0"/>
                <a:t>Bulk annuity insurance policy issued to Trustees</a:t>
              </a:r>
            </a:p>
          </p:txBody>
        </p:sp>
        <p:sp>
          <p:nvSpPr>
            <p:cNvPr id="24" name="TextBox 23"/>
            <p:cNvSpPr txBox="1"/>
            <p:nvPr/>
          </p:nvSpPr>
          <p:spPr>
            <a:xfrm>
              <a:off x="4510725" y="4689616"/>
              <a:ext cx="1470580" cy="409695"/>
            </a:xfrm>
            <a:prstGeom prst="rect">
              <a:avLst/>
            </a:prstGeom>
            <a:noFill/>
          </p:spPr>
          <p:txBody>
            <a:bodyPr wrap="square" rtlCol="0">
              <a:spAutoFit/>
            </a:bodyPr>
            <a:lstStyle/>
            <a:p>
              <a:r>
                <a:rPr lang="en-GB" sz="907" dirty="0"/>
                <a:t>Scheme continues to pay Members</a:t>
              </a:r>
            </a:p>
          </p:txBody>
        </p:sp>
      </p:grpSp>
      <p:sp>
        <p:nvSpPr>
          <p:cNvPr id="12" name="Rectangle 11"/>
          <p:cNvSpPr/>
          <p:nvPr/>
        </p:nvSpPr>
        <p:spPr>
          <a:xfrm>
            <a:off x="4184274" y="1617940"/>
            <a:ext cx="5000716" cy="5221750"/>
          </a:xfrm>
          <a:prstGeom prst="rect">
            <a:avLst/>
          </a:prstGeom>
        </p:spPr>
        <p:txBody>
          <a:bodyPr wrap="square">
            <a:spAutoFit/>
          </a:bodyPr>
          <a:lstStyle/>
          <a:p>
            <a:pPr marL="259118" indent="-259118" fontAlgn="t">
              <a:buFont typeface="Arial" panose="020B0604020202020204" pitchFamily="34" charset="0"/>
              <a:buChar char="•"/>
            </a:pPr>
            <a:r>
              <a:rPr lang="en-GB" sz="1632" dirty="0"/>
              <a:t>An insurance contract that transfers investment and longevity risk (and </a:t>
            </a:r>
            <a:r>
              <a:rPr lang="en-GB" sz="1632" dirty="0" smtClean="0"/>
              <a:t>sometimes </a:t>
            </a:r>
            <a:r>
              <a:rPr lang="en-GB" sz="1632" dirty="0"/>
              <a:t>inflation risk) to an insurer</a:t>
            </a:r>
          </a:p>
          <a:p>
            <a:pPr marL="259118" indent="-259118" fontAlgn="t">
              <a:buFont typeface="Arial" panose="020B0604020202020204" pitchFamily="34" charset="0"/>
              <a:buChar char="•"/>
            </a:pPr>
            <a:r>
              <a:rPr lang="en-GB" sz="1632" dirty="0"/>
              <a:t>The insurer agrees to pay agreed benefits in exchange for an up-front premium</a:t>
            </a:r>
          </a:p>
          <a:p>
            <a:pPr marL="719773" lvl="1" indent="-259118" fontAlgn="t">
              <a:buFont typeface="Arial" panose="020B0604020202020204" pitchFamily="34" charset="0"/>
              <a:buChar char="•"/>
            </a:pPr>
            <a:r>
              <a:rPr lang="en-GB" sz="1451" dirty="0"/>
              <a:t>cash or securities</a:t>
            </a:r>
          </a:p>
          <a:p>
            <a:pPr marL="719773" lvl="1" indent="-259118" fontAlgn="t">
              <a:buFont typeface="Arial" panose="020B0604020202020204" pitchFamily="34" charset="0"/>
              <a:buChar char="•"/>
            </a:pPr>
            <a:r>
              <a:rPr lang="en-GB" sz="1451" dirty="0"/>
              <a:t>in-specie transfer</a:t>
            </a:r>
          </a:p>
          <a:p>
            <a:pPr marL="259118" indent="-259118" fontAlgn="t">
              <a:buFont typeface="Arial" panose="020B0604020202020204" pitchFamily="34" charset="0"/>
              <a:buChar char="•"/>
            </a:pPr>
            <a:r>
              <a:rPr lang="en-GB" sz="1632" dirty="0"/>
              <a:t>The insurance policy becomes an “asset” of the scheme</a:t>
            </a:r>
          </a:p>
          <a:p>
            <a:pPr marL="259118" indent="-259118" fontAlgn="t">
              <a:buFont typeface="Arial" panose="020B0604020202020204" pitchFamily="34" charset="0"/>
              <a:buChar char="•"/>
            </a:pPr>
            <a:r>
              <a:rPr lang="en-GB" sz="1632" dirty="0"/>
              <a:t>Trustees remain liable to the members</a:t>
            </a:r>
          </a:p>
          <a:p>
            <a:pPr marL="719773" lvl="1" indent="-259118" fontAlgn="t">
              <a:buFont typeface="Arial" panose="020B0604020202020204" pitchFamily="34" charset="0"/>
              <a:buChar char="•"/>
            </a:pPr>
            <a:r>
              <a:rPr lang="en-GB" sz="1451" dirty="0"/>
              <a:t>Insurer pays the scheme who pays the members</a:t>
            </a:r>
          </a:p>
          <a:p>
            <a:pPr marL="719773" lvl="1" indent="-259118" fontAlgn="t">
              <a:buFont typeface="Arial" panose="020B0604020202020204" pitchFamily="34" charset="0"/>
              <a:buChar char="•"/>
            </a:pPr>
            <a:r>
              <a:rPr lang="en-GB" sz="1451" dirty="0"/>
              <a:t>Trustee continues to be responsible for </a:t>
            </a:r>
            <a:r>
              <a:rPr lang="en-GB" sz="1451" dirty="0" smtClean="0"/>
              <a:t>administration (however in some cases this may also be transferred to the insurer)</a:t>
            </a:r>
            <a:endParaRPr lang="en-GB" sz="1451" dirty="0"/>
          </a:p>
          <a:p>
            <a:pPr marL="259118" indent="-259118" fontAlgn="t">
              <a:buFont typeface="Arial" panose="020B0604020202020204" pitchFamily="34" charset="0"/>
              <a:buChar char="•"/>
            </a:pPr>
            <a:r>
              <a:rPr lang="en-GB" sz="1632" dirty="0"/>
              <a:t>Given the premium transfer, the insurer’s credit strength is </a:t>
            </a:r>
            <a:r>
              <a:rPr lang="en-GB" sz="1632" dirty="0" smtClean="0"/>
              <a:t>a major </a:t>
            </a:r>
            <a:r>
              <a:rPr lang="en-GB" sz="1632" dirty="0"/>
              <a:t>factor for the trustees</a:t>
            </a:r>
          </a:p>
          <a:p>
            <a:pPr marL="259118" indent="-259118" fontAlgn="t">
              <a:buFont typeface="Arial" panose="020B0604020202020204" pitchFamily="34" charset="0"/>
              <a:buChar char="•"/>
            </a:pPr>
            <a:r>
              <a:rPr lang="en-GB" sz="1632" dirty="0"/>
              <a:t>Typical to see premium deposited with a custodian and a security interest granted to the trustees</a:t>
            </a:r>
          </a:p>
          <a:p>
            <a:pPr marL="259118" indent="-259118" fontAlgn="t">
              <a:buFont typeface="Arial" panose="020B0604020202020204" pitchFamily="34" charset="0"/>
              <a:buChar char="•"/>
            </a:pPr>
            <a:endParaRPr lang="en-US" sz="1705" dirty="0"/>
          </a:p>
          <a:p>
            <a:pPr fontAlgn="t"/>
            <a:r>
              <a:rPr lang="en-US" sz="1705" dirty="0"/>
              <a:t> </a:t>
            </a:r>
          </a:p>
        </p:txBody>
      </p:sp>
    </p:spTree>
    <p:extLst>
      <p:ext uri="{BB962C8B-B14F-4D97-AF65-F5344CB8AC3E}">
        <p14:creationId xmlns:p14="http://schemas.microsoft.com/office/powerpoint/2010/main" val="26449923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694" y="683536"/>
            <a:ext cx="8915400" cy="963846"/>
          </a:xfrm>
        </p:spPr>
        <p:txBody>
          <a:bodyPr/>
          <a:lstStyle/>
          <a:p>
            <a:r>
              <a:rPr lang="en-GB" dirty="0" smtClean="0"/>
              <a:t>Insurance buy-out</a:t>
            </a:r>
            <a:endParaRPr lang="en-GB" dirty="0"/>
          </a:p>
        </p:txBody>
      </p:sp>
      <p:sp>
        <p:nvSpPr>
          <p:cNvPr id="4" name="Slide Number Placeholder 3"/>
          <p:cNvSpPr>
            <a:spLocks noGrp="1"/>
          </p:cNvSpPr>
          <p:nvPr>
            <p:ph type="sldNum" sz="quarter" idx="12"/>
          </p:nvPr>
        </p:nvSpPr>
        <p:spPr/>
        <p:txBody>
          <a:bodyPr/>
          <a:lstStyle/>
          <a:p>
            <a:pPr>
              <a:defRPr/>
            </a:pPr>
            <a:fld id="{04846578-C7A9-4C58-86A7-1515A9AE10A9}" type="slidenum">
              <a:rPr lang="en-US" smtClean="0"/>
              <a:pPr>
                <a:defRPr/>
              </a:pPr>
              <a:t>9</a:t>
            </a:fld>
            <a:endParaRPr lang="en-US" dirty="0"/>
          </a:p>
        </p:txBody>
      </p:sp>
      <p:grpSp>
        <p:nvGrpSpPr>
          <p:cNvPr id="3" name="Group 2"/>
          <p:cNvGrpSpPr/>
          <p:nvPr/>
        </p:nvGrpSpPr>
        <p:grpSpPr>
          <a:xfrm>
            <a:off x="823598" y="2403539"/>
            <a:ext cx="3266161" cy="2523576"/>
            <a:chOff x="2869649" y="2624792"/>
            <a:chExt cx="3601850" cy="2782943"/>
          </a:xfrm>
        </p:grpSpPr>
        <p:sp>
          <p:nvSpPr>
            <p:cNvPr id="6" name="Rectangle 5"/>
            <p:cNvSpPr/>
            <p:nvPr/>
          </p:nvSpPr>
          <p:spPr>
            <a:xfrm>
              <a:off x="2869649" y="4706382"/>
              <a:ext cx="2724346" cy="701353"/>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Members</a:t>
              </a:r>
            </a:p>
          </p:txBody>
        </p:sp>
        <p:sp>
          <p:nvSpPr>
            <p:cNvPr id="7" name="Rectangle 6"/>
            <p:cNvSpPr/>
            <p:nvPr/>
          </p:nvSpPr>
          <p:spPr>
            <a:xfrm>
              <a:off x="2869649" y="2624792"/>
              <a:ext cx="2724346" cy="631596"/>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705" dirty="0"/>
                <a:t>Insurer</a:t>
              </a:r>
            </a:p>
          </p:txBody>
        </p:sp>
        <p:sp>
          <p:nvSpPr>
            <p:cNvPr id="9" name="TextBox 8"/>
            <p:cNvSpPr txBox="1"/>
            <p:nvPr/>
          </p:nvSpPr>
          <p:spPr>
            <a:xfrm>
              <a:off x="5000918" y="3878619"/>
              <a:ext cx="1470581" cy="409695"/>
            </a:xfrm>
            <a:prstGeom prst="rect">
              <a:avLst/>
            </a:prstGeom>
            <a:noFill/>
          </p:spPr>
          <p:txBody>
            <a:bodyPr wrap="square" rtlCol="0">
              <a:spAutoFit/>
            </a:bodyPr>
            <a:lstStyle/>
            <a:p>
              <a:r>
                <a:rPr lang="en-GB" sz="907" dirty="0"/>
                <a:t>Individual policies issued to individuals</a:t>
              </a:r>
            </a:p>
          </p:txBody>
        </p:sp>
        <p:cxnSp>
          <p:nvCxnSpPr>
            <p:cNvPr id="10" name="Straight Arrow Connector 9"/>
            <p:cNvCxnSpPr/>
            <p:nvPr/>
          </p:nvCxnSpPr>
          <p:spPr>
            <a:xfrm>
              <a:off x="3463819" y="3273780"/>
              <a:ext cx="0" cy="1432602"/>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a:off x="4231822" y="3256388"/>
              <a:ext cx="3957" cy="1449994"/>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5000918" y="3273780"/>
              <a:ext cx="0" cy="1432602"/>
            </a:xfrm>
            <a:prstGeom prst="straightConnector1">
              <a:avLst/>
            </a:prstGeom>
            <a:ln>
              <a:solidFill>
                <a:schemeClr val="accent5">
                  <a:lumMod val="75000"/>
                </a:schemeClr>
              </a:solidFill>
              <a:tailEnd type="triangle"/>
            </a:ln>
            <a:effectLst/>
          </p:spPr>
          <p:style>
            <a:lnRef idx="2">
              <a:schemeClr val="accent1"/>
            </a:lnRef>
            <a:fillRef idx="0">
              <a:schemeClr val="accent1"/>
            </a:fillRef>
            <a:effectRef idx="1">
              <a:schemeClr val="accent1"/>
            </a:effectRef>
            <a:fontRef idx="minor">
              <a:schemeClr val="tx1"/>
            </a:fontRef>
          </p:style>
        </p:cxnSp>
      </p:grpSp>
      <p:sp>
        <p:nvSpPr>
          <p:cNvPr id="14" name="Rectangle 13"/>
          <p:cNvSpPr/>
          <p:nvPr/>
        </p:nvSpPr>
        <p:spPr>
          <a:xfrm>
            <a:off x="4089760" y="1521924"/>
            <a:ext cx="5000716" cy="5115503"/>
          </a:xfrm>
          <a:prstGeom prst="rect">
            <a:avLst/>
          </a:prstGeom>
        </p:spPr>
        <p:txBody>
          <a:bodyPr wrap="square">
            <a:spAutoFit/>
          </a:bodyPr>
          <a:lstStyle/>
          <a:p>
            <a:pPr marL="259118" indent="-259118" fontAlgn="t">
              <a:buFont typeface="Arial" panose="020B0604020202020204" pitchFamily="34" charset="0"/>
              <a:buChar char="•"/>
            </a:pPr>
            <a:r>
              <a:rPr lang="en-GB" sz="1632" dirty="0"/>
              <a:t>Individual annuity insurance policies purchased by the trustees in the name of the members / the benefit of the policy is transferred to the members directly</a:t>
            </a:r>
          </a:p>
          <a:p>
            <a:pPr marL="259118" indent="-259118" fontAlgn="t">
              <a:buFont typeface="Arial" panose="020B0604020202020204" pitchFamily="34" charset="0"/>
              <a:buChar char="•"/>
            </a:pPr>
            <a:r>
              <a:rPr lang="en-GB" sz="1632" dirty="0"/>
              <a:t>Trustees no longer have any future liability with respect to such individual’s benefits</a:t>
            </a:r>
          </a:p>
          <a:p>
            <a:pPr marL="259118" indent="-259118" fontAlgn="t">
              <a:buFont typeface="Arial" panose="020B0604020202020204" pitchFamily="34" charset="0"/>
              <a:buChar char="•"/>
            </a:pPr>
            <a:r>
              <a:rPr lang="en-GB" sz="1632" dirty="0"/>
              <a:t>Insurer has direct relationship (including administration) with </a:t>
            </a:r>
            <a:r>
              <a:rPr lang="en-GB" sz="1632" dirty="0" smtClean="0"/>
              <a:t>each </a:t>
            </a:r>
            <a:r>
              <a:rPr lang="en-GB" sz="1632" dirty="0"/>
              <a:t>member and pays the members/beneficiaries directly</a:t>
            </a:r>
          </a:p>
          <a:p>
            <a:pPr marL="259118" indent="-259118" fontAlgn="t">
              <a:buFont typeface="Arial" panose="020B0604020202020204" pitchFamily="34" charset="0"/>
              <a:buChar char="•"/>
            </a:pPr>
            <a:r>
              <a:rPr lang="en-GB" sz="1632" dirty="0"/>
              <a:t>Given the ultimate de-risking goals of a pension scheme, most buy-in insurance agreement include terms to convert the </a:t>
            </a:r>
            <a:r>
              <a:rPr lang="en-GB" sz="1632" dirty="0" smtClean="0"/>
              <a:t>longevity-only insurance </a:t>
            </a:r>
            <a:r>
              <a:rPr lang="en-GB" sz="1632" dirty="0"/>
              <a:t>into a buy-out for individuals in the future</a:t>
            </a:r>
          </a:p>
          <a:p>
            <a:pPr marL="259118" indent="-259118" fontAlgn="t">
              <a:buFont typeface="Arial" panose="020B0604020202020204" pitchFamily="34" charset="0"/>
              <a:buChar char="•"/>
            </a:pPr>
            <a:r>
              <a:rPr lang="en-GB" sz="1632" dirty="0"/>
              <a:t>Prior to buy-out, </a:t>
            </a:r>
            <a:r>
              <a:rPr lang="en-GB" sz="1632" dirty="0" smtClean="0"/>
              <a:t>members’ </a:t>
            </a:r>
            <a:r>
              <a:rPr lang="en-GB" sz="1632" dirty="0"/>
              <a:t>benefits are protected by the PPF; after buy-out, the ultimate fall-back for insurer failure is the Financial Services Compensation Scheme (FSCS)</a:t>
            </a:r>
          </a:p>
          <a:p>
            <a:pPr marL="259118" indent="-259118" fontAlgn="t">
              <a:buFont typeface="Arial" panose="020B0604020202020204" pitchFamily="34" charset="0"/>
              <a:buChar char="•"/>
            </a:pPr>
            <a:endParaRPr lang="en-US" sz="1632" dirty="0"/>
          </a:p>
          <a:p>
            <a:pPr fontAlgn="t"/>
            <a:r>
              <a:rPr lang="en-US" sz="1632" dirty="0"/>
              <a:t> </a:t>
            </a:r>
          </a:p>
        </p:txBody>
      </p:sp>
    </p:spTree>
    <p:extLst>
      <p:ext uri="{BB962C8B-B14F-4D97-AF65-F5344CB8AC3E}">
        <p14:creationId xmlns:p14="http://schemas.microsoft.com/office/powerpoint/2010/main" val="945990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a:themeElements>
    <a:clrScheme name="WillkieStyle">
      <a:dk1>
        <a:sysClr val="windowText" lastClr="000000"/>
      </a:dk1>
      <a:lt1>
        <a:sysClr val="window" lastClr="FFFFFF"/>
      </a:lt1>
      <a:dk2>
        <a:srgbClr val="1F497D"/>
      </a:dk2>
      <a:lt2>
        <a:srgbClr val="EEECE1"/>
      </a:lt2>
      <a:accent1>
        <a:srgbClr val="A3B5A0"/>
      </a:accent1>
      <a:accent2>
        <a:srgbClr val="EAEDEB"/>
      </a:accent2>
      <a:accent3>
        <a:srgbClr val="D5DBD7"/>
      </a:accent3>
      <a:accent4>
        <a:srgbClr val="8064A2"/>
      </a:accent4>
      <a:accent5>
        <a:srgbClr val="A3B5A0"/>
      </a:accent5>
      <a:accent6>
        <a:srgbClr val="F79646"/>
      </a:accent6>
      <a:hlink>
        <a:srgbClr val="0000FF"/>
      </a:hlink>
      <a:folHlink>
        <a:srgbClr val="800080"/>
      </a:folHlink>
    </a:clrScheme>
    <a:fontScheme name="Willki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id="{521C8F2A-CA14-4C84-9177-1660CDCC3192}" vid="{32CD6CC1-4811-4B91-95B5-26B1A861FF93}"/>
    </a:ext>
  </a:extLst>
</a:theme>
</file>

<file path=ppt/theme/theme2.xml><?xml version="1.0" encoding="utf-8"?>
<a:theme xmlns:a="http://schemas.openxmlformats.org/drawingml/2006/main" name="1_Default">
  <a:themeElements>
    <a:clrScheme name="WillkieStyle">
      <a:dk1>
        <a:sysClr val="windowText" lastClr="000000"/>
      </a:dk1>
      <a:lt1>
        <a:sysClr val="window" lastClr="FFFFFF"/>
      </a:lt1>
      <a:dk2>
        <a:srgbClr val="1F497D"/>
      </a:dk2>
      <a:lt2>
        <a:srgbClr val="EEECE1"/>
      </a:lt2>
      <a:accent1>
        <a:srgbClr val="A3B5A0"/>
      </a:accent1>
      <a:accent2>
        <a:srgbClr val="EAEDEB"/>
      </a:accent2>
      <a:accent3>
        <a:srgbClr val="D5DBD7"/>
      </a:accent3>
      <a:accent4>
        <a:srgbClr val="8064A2"/>
      </a:accent4>
      <a:accent5>
        <a:srgbClr val="A3B5A0"/>
      </a:accent5>
      <a:accent6>
        <a:srgbClr val="F79646"/>
      </a:accent6>
      <a:hlink>
        <a:srgbClr val="0000FF"/>
      </a:hlink>
      <a:folHlink>
        <a:srgbClr val="800080"/>
      </a:folHlink>
    </a:clrScheme>
    <a:fontScheme name="Willki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id="{521C8F2A-CA14-4C84-9177-1660CDCC3192}" vid="{61C89C78-1810-4913-8165-D80BEC390B6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1216</TotalTime>
  <Words>3324</Words>
  <Application>Microsoft Office PowerPoint</Application>
  <PresentationFormat>A4 Paper (210x297 mm)</PresentationFormat>
  <Paragraphs>552</Paragraphs>
  <Slides>36</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45" baseType="lpstr">
      <vt:lpstr>ＭＳ Ｐゴシック</vt:lpstr>
      <vt:lpstr>Arial</vt:lpstr>
      <vt:lpstr>Calibri</vt:lpstr>
      <vt:lpstr>Cambria Math</vt:lpstr>
      <vt:lpstr>Times New Roman</vt:lpstr>
      <vt:lpstr>Wingdings</vt:lpstr>
      <vt:lpstr>Default</vt:lpstr>
      <vt:lpstr>1_Default</vt:lpstr>
      <vt:lpstr>Visio</vt:lpstr>
      <vt:lpstr>Longevity Risk Transfer Transactions – a legal and  regulatory perspective  </vt:lpstr>
      <vt:lpstr>Agenda </vt:lpstr>
      <vt:lpstr>PowerPoint Presentation</vt:lpstr>
      <vt:lpstr>Longevity Risk Origination In Society</vt:lpstr>
      <vt:lpstr>Pension scheme de-risking – the solutions</vt:lpstr>
      <vt:lpstr>Evolution of the longevity risk transfer market</vt:lpstr>
      <vt:lpstr>Evolution of the longevity risk transfer market</vt:lpstr>
      <vt:lpstr>Insurance buy-in</vt:lpstr>
      <vt:lpstr>Insurance buy-out</vt:lpstr>
      <vt:lpstr>Longevity-only cashflows (simplified)</vt:lpstr>
      <vt:lpstr>Longevity-only (re)insurance (simplified)</vt:lpstr>
      <vt:lpstr>Longevity-only “swap” reinsurance </vt:lpstr>
      <vt:lpstr>Longevity-only “swap” reinsurance – pass-through / limited recourse</vt:lpstr>
      <vt:lpstr>Collateralising a longevity (re)insurance transaction </vt:lpstr>
      <vt:lpstr>Title transfer / pledge and rehypothecation (MTE) </vt:lpstr>
      <vt:lpstr>Custody account and security interest (Fee)</vt:lpstr>
      <vt:lpstr>Transformer (swap and reinsurance)</vt:lpstr>
      <vt:lpstr>Transformer (reinsurance and swap out to the capital markets)</vt:lpstr>
      <vt:lpstr>Q-forward longevity derivative (mortality rates)</vt:lpstr>
      <vt:lpstr>S-forward longevity derivative (survival rates)</vt:lpstr>
      <vt:lpstr>Longevity plus market risk (split between two reinsurers) </vt:lpstr>
      <vt:lpstr>Longevity plus market risk – using a side-car / third party capital</vt:lpstr>
      <vt:lpstr>PowerPoint Presentation</vt:lpstr>
      <vt:lpstr>Pricing the transaction </vt:lpstr>
      <vt:lpstr>Defining the scope of the reinsured liabilities </vt:lpstr>
      <vt:lpstr>Administration – ensuring accuracy of reinsured liabilities</vt:lpstr>
      <vt:lpstr>Data accuracy</vt:lpstr>
      <vt:lpstr>Mortality Basis Review </vt:lpstr>
      <vt:lpstr>Termination </vt:lpstr>
      <vt:lpstr>Moving from longevity-only to buy-in or buy-out             (Restructuring)</vt:lpstr>
      <vt:lpstr>PowerPoint Presentation</vt:lpstr>
      <vt:lpstr>Solvency II and the Risk Margin</vt:lpstr>
      <vt:lpstr>How does reinsurance help?</vt:lpstr>
      <vt:lpstr>The UK regulators’ perspective</vt:lpstr>
      <vt:lpstr>Brexit – status of negotiations</vt:lpstr>
      <vt:lpstr>Brexit – effect on the market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Longevity Risk Transfer Transactions – a legal and  regulatory perspective</dc:title>
  <dc:creator>Maclean, Kirsty</dc:creator>
  <cp:lastModifiedBy>Marilyn Parris-Bell</cp:lastModifiedBy>
  <cp:revision>78</cp:revision>
  <cp:lastPrinted>2018-09-19T12:36:45Z</cp:lastPrinted>
  <dcterms:created xsi:type="dcterms:W3CDTF">2018-08-28T13:51:38Z</dcterms:created>
  <dcterms:modified xsi:type="dcterms:W3CDTF">2018-09-25T08:53:44Z</dcterms:modified>
</cp:coreProperties>
</file>