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4" r:id="rId2"/>
    <p:sldId id="263" r:id="rId3"/>
    <p:sldId id="275" r:id="rId4"/>
    <p:sldId id="265" r:id="rId5"/>
    <p:sldId id="266" r:id="rId6"/>
    <p:sldId id="267" r:id="rId7"/>
    <p:sldId id="268" r:id="rId8"/>
    <p:sldId id="269" r:id="rId9"/>
    <p:sldId id="276" r:id="rId10"/>
    <p:sldId id="270" r:id="rId11"/>
    <p:sldId id="273" r:id="rId12"/>
    <p:sldId id="271" r:id="rId13"/>
    <p:sldId id="274" r:id="rId14"/>
    <p:sldId id="272" r:id="rId15"/>
    <p:sldId id="277" r:id="rId16"/>
  </p:sldIdLst>
  <p:sldSz cx="9144000" cy="6858000" type="screen4x3"/>
  <p:notesSz cx="6858000" cy="9144000"/>
  <p:custDataLst>
    <p:tags r:id="rId1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8" autoAdjust="0"/>
    <p:restoredTop sz="94692" autoAdjust="0"/>
  </p:normalViewPr>
  <p:slideViewPr>
    <p:cSldViewPr>
      <p:cViewPr varScale="1">
        <p:scale>
          <a:sx n="100" d="100"/>
          <a:sy n="100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fld id="{7A1731D0-48B7-4AD8-8D53-EB12430E160E}" type="datetimeFigureOut">
              <a:rPr lang="en-US"/>
              <a:pPr>
                <a:defRPr/>
              </a:pPr>
              <a:t>5/24/2012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fld id="{C39823E8-4E31-4513-B0BD-89AD77522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fld id="{C8CBD1F7-1973-4D28-A627-1C446B46F3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3657600"/>
            <a:ext cx="5181600" cy="881062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47400"/>
            <a:ext cx="6553200" cy="5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98713"/>
            <a:ext cx="3616325" cy="369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25" y="2398713"/>
            <a:ext cx="3617913" cy="369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728788"/>
            <a:ext cx="4419600" cy="404812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98713"/>
            <a:ext cx="4419600" cy="369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/>
          </p:nvPr>
        </p:nvSpPr>
        <p:spPr>
          <a:xfrm>
            <a:off x="5181600" y="1752599"/>
            <a:ext cx="3425434" cy="19050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5181600" y="3886199"/>
            <a:ext cx="3425434" cy="19050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73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57351"/>
            <a:ext cx="5111750" cy="4362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19401"/>
            <a:ext cx="3008313" cy="3200400"/>
          </a:xfr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3400" y="1676399"/>
            <a:ext cx="5486400" cy="3051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341438"/>
            <a:ext cx="8069263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52625"/>
            <a:ext cx="8070850" cy="421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0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0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0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0" charset="0"/>
          <a:ea typeface="ＭＳ Ｐゴシック" pitchFamily="-65" charset="-128"/>
          <a:cs typeface="ＭＳ Ｐゴシック" pitchFamily="-6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pitchFamily="-11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pitchFamily="-11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pitchFamily="-11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pitchFamily="-110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347663" indent="-166688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0" charset="-128"/>
        </a:defRPr>
      </a:lvl2pPr>
      <a:lvl3pPr marL="538163" indent="-188913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0" charset="-128"/>
        </a:defRPr>
      </a:lvl3pPr>
      <a:lvl4pPr marL="712788" indent="-173038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0" charset="-128"/>
        </a:defRPr>
      </a:lvl4pPr>
      <a:lvl5pPr marL="898525" indent="-184150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0" charset="-128"/>
        </a:defRPr>
      </a:lvl5pPr>
      <a:lvl6pPr marL="1355725" indent="-184150" algn="l" rtl="0" fontAlgn="base">
        <a:spcBef>
          <a:spcPct val="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-110" charset="-128"/>
        </a:defRPr>
      </a:lvl6pPr>
      <a:lvl7pPr marL="1812925" indent="-184150" algn="l" rtl="0" fontAlgn="base">
        <a:spcBef>
          <a:spcPct val="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-110" charset="-128"/>
        </a:defRPr>
      </a:lvl7pPr>
      <a:lvl8pPr marL="2270125" indent="-184150" algn="l" rtl="0" fontAlgn="base">
        <a:spcBef>
          <a:spcPct val="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-110" charset="-128"/>
        </a:defRPr>
      </a:lvl8pPr>
      <a:lvl9pPr marL="2727325" indent="-184150" algn="l" rtl="0" fontAlgn="base">
        <a:spcBef>
          <a:spcPct val="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Placeholder 4"/>
          <p:cNvSpPr>
            <a:spLocks noGrp="1"/>
          </p:cNvSpPr>
          <p:nvPr>
            <p:ph type="body" sz="half" idx="2"/>
          </p:nvPr>
        </p:nvSpPr>
        <p:spPr>
          <a:xfrm>
            <a:off x="533400" y="4886325"/>
            <a:ext cx="5181600" cy="881063"/>
          </a:xfrm>
        </p:spPr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A critical perspective on Social Enterprise</a:t>
            </a:r>
          </a:p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3075" name="Title 3"/>
          <p:cNvSpPr>
            <a:spLocks noGrp="1"/>
          </p:cNvSpPr>
          <p:nvPr>
            <p:ph type="title"/>
          </p:nvPr>
        </p:nvSpPr>
        <p:spPr>
          <a:xfrm>
            <a:off x="533400" y="3048000"/>
            <a:ext cx="6553200" cy="533400"/>
          </a:xfrm>
        </p:spPr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New Dawn or False Promise?</a:t>
            </a: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Cultural and Political Issues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How different from modern charities and public benefit?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Are they really enterprises? – “They restrict me from creating real value which doesn’t make any sense” – quote from a previous winner of the Apprentice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“Ten or so years ago it would have seamed like an oxymoron to amalgamate the terms social and enterprise” (Arthur 2006) – a leap of faith – assumption that if business a success, social aims will follow?</a:t>
            </a:r>
          </a:p>
          <a:p>
            <a:pPr>
              <a:lnSpc>
                <a:spcPct val="90000"/>
              </a:lnSpc>
            </a:pPr>
            <a:endParaRPr lang="en-GB" sz="200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Relationship with the Public Sector?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Criticism from Unite – are social enterprises a “spin” away from the real issues of full employment and the welfare state?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Financial Issues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mtClean="0">
                <a:ea typeface="ＭＳ Ｐゴシック" pitchFamily="34" charset="-128"/>
              </a:rPr>
              <a:t>The issues of scalability? – are SEs really social SME’s? – can they be templated?</a:t>
            </a:r>
          </a:p>
          <a:p>
            <a:pPr>
              <a:buFontTx/>
              <a:buNone/>
            </a:pPr>
            <a:endParaRPr lang="en-GB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GB" smtClean="0">
                <a:ea typeface="ＭＳ Ｐゴシック" pitchFamily="34" charset="-128"/>
              </a:rPr>
              <a:t>Access finance and capital – social bonds still an emerging area</a:t>
            </a:r>
          </a:p>
          <a:p>
            <a:pPr>
              <a:buFontTx/>
              <a:buNone/>
            </a:pPr>
            <a:endParaRPr lang="en-GB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GB" smtClean="0">
                <a:ea typeface="ＭＳ Ｐゴシック" pitchFamily="34" charset="-128"/>
              </a:rPr>
              <a:t>External business support services to SMEs?</a:t>
            </a:r>
          </a:p>
          <a:p>
            <a:pPr>
              <a:buFontTx/>
              <a:buNone/>
            </a:pPr>
            <a:endParaRPr lang="en-GB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GB" smtClean="0">
                <a:ea typeface="ＭＳ Ｐゴシック" pitchFamily="34" charset="-128"/>
              </a:rPr>
              <a:t>Marketing and Pricing products</a:t>
            </a:r>
          </a:p>
          <a:p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Governance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Theory and models – Stakeholder or Stewardship?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Regulation confused – no one regulator – how effective is the CIC regulator? – “The Government expects the Regulator to be a “light touch regulator” who will encourage the development of the CIC brand and provide guidance and assistance on matters relating to CICs.”</a:t>
            </a:r>
          </a:p>
          <a:p>
            <a:pPr>
              <a:buFontTx/>
              <a:buNone/>
            </a:pPr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The Trade Mark – how many have joined? – is it a money making exercise?</a:t>
            </a:r>
            <a:br>
              <a:rPr lang="en-GB" smtClean="0">
                <a:ea typeface="ＭＳ Ｐゴシック" pitchFamily="34" charset="-128"/>
              </a:rPr>
            </a:br>
            <a:endParaRPr lang="en-GB" smtClean="0">
              <a:ea typeface="ＭＳ Ｐゴシック" pitchFamily="34" charset="-128"/>
            </a:endParaRPr>
          </a:p>
          <a:p>
            <a:endParaRPr lang="en-GB" smtClean="0">
              <a:ea typeface="ＭＳ Ｐゴシック" pitchFamily="34" charset="-128"/>
            </a:endParaRPr>
          </a:p>
          <a:p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Governance Issues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To Get the CEO on the Board?</a:t>
            </a:r>
          </a:p>
          <a:p>
            <a:r>
              <a:rPr lang="en-GB" smtClean="0">
                <a:ea typeface="ＭＳ Ｐゴシック" pitchFamily="34" charset="-128"/>
              </a:rPr>
              <a:t>Short term fix to underlying governance problems?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Q – is it really true that traditional governance structures of charities do not fit the Social Entrepreneurial nature of Social Enterprises?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Conclusion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Could get lost in terminology – responsible capitalism – collaborative entrepreneurship – and lose identity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Resilience to criticism? – impact and other studies may suggest no longer flavour of the month or not delivering– i.e. micro finance impact studies questioning how effective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Social value and impact – lack of a research evidence base – “the social entrepreneur as a heroic figure is a myth!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Lose the hype – a real research agenda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Social Value creation</a:t>
            </a:r>
          </a:p>
          <a:p>
            <a:r>
              <a:rPr lang="en-GB" smtClean="0">
                <a:ea typeface="ＭＳ Ｐゴシック" pitchFamily="34" charset="-128"/>
              </a:rPr>
              <a:t>Risk taking</a:t>
            </a:r>
          </a:p>
          <a:p>
            <a:r>
              <a:rPr lang="en-GB" smtClean="0">
                <a:ea typeface="ＭＳ Ｐゴシック" pitchFamily="34" charset="-128"/>
              </a:rPr>
              <a:t>Managing a social venture</a:t>
            </a:r>
          </a:p>
          <a:p>
            <a:r>
              <a:rPr lang="en-GB" smtClean="0">
                <a:ea typeface="ＭＳ Ｐゴシック" pitchFamily="34" charset="-128"/>
              </a:rPr>
              <a:t>Effects of change process</a:t>
            </a:r>
          </a:p>
          <a:p>
            <a:r>
              <a:rPr lang="en-GB" smtClean="0">
                <a:ea typeface="ＭＳ Ｐゴシック" pitchFamily="34" charset="-128"/>
              </a:rPr>
              <a:t>Social Venture formation</a:t>
            </a:r>
          </a:p>
          <a:p>
            <a:r>
              <a:rPr lang="en-GB" smtClean="0">
                <a:ea typeface="ＭＳ Ｐゴシック" pitchFamily="34" charset="-128"/>
              </a:rPr>
              <a:t>Motivation of social entrepreneurs</a:t>
            </a:r>
          </a:p>
          <a:p>
            <a:r>
              <a:rPr lang="en-GB" smtClean="0">
                <a:ea typeface="ＭＳ Ｐゴシック" pitchFamily="34" charset="-128"/>
              </a:rPr>
              <a:t>Social and economic values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smtClean="0">
                <a:ea typeface="ＭＳ Ｐゴシック" pitchFamily="34" charset="-128"/>
              </a:rPr>
              <a:t>Being a Devils Advocate - Critical reflection is called for in order to assess different perspectives and provide some challenge to the dominant view: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565400"/>
            <a:ext cx="8064500" cy="3600450"/>
          </a:xfrm>
        </p:spPr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Definitions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History, Legal and Culture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Governance and Finance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Observations and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The Dominant 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 smtClean="0">
                <a:ea typeface="ＭＳ Ｐゴシック" pitchFamily="34" charset="-128"/>
              </a:rPr>
              <a:t>“ Many of the challenges social enterprise aims to resolve are the greatest challenge faced by humanity – Poverty, Climate Change, Conflict” 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GB" sz="2000" smtClean="0">
                <a:ea typeface="ＭＳ Ｐゴシック" pitchFamily="34" charset="-128"/>
              </a:rPr>
              <a:t>The saviour of public and private business</a:t>
            </a:r>
          </a:p>
          <a:p>
            <a:pPr>
              <a:lnSpc>
                <a:spcPct val="90000"/>
              </a:lnSpc>
            </a:pPr>
            <a:endParaRPr lang="en-GB" sz="200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GB" sz="2000" smtClean="0">
                <a:ea typeface="ＭＳ Ｐゴシック" pitchFamily="34" charset="-128"/>
              </a:rPr>
              <a:t>The answer to “worklessness” social isolation and inequality</a:t>
            </a:r>
          </a:p>
          <a:p>
            <a:pPr>
              <a:lnSpc>
                <a:spcPct val="90000"/>
              </a:lnSpc>
            </a:pPr>
            <a:endParaRPr lang="en-GB" sz="200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GB" sz="2000" smtClean="0">
                <a:ea typeface="ＭＳ Ｐゴシック" pitchFamily="34" charset="-128"/>
              </a:rPr>
              <a:t>Social Enterprise, and in particular its “undisputed star” microfinance has demonstrated its capacity to deliver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GB" sz="2000" smtClean="0">
                <a:ea typeface="ＭＳ Ｐゴシック" pitchFamily="34" charset="-128"/>
              </a:rPr>
              <a:t>Social enterprises are at once looking at ways to make micro-impacts on local populations, while also working to shift entire systems of production, consumption and even government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Definition- what is a Social Enterprise?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Social Enterprise remains a very broad and often quite vague concept – referring primarily to market orientated economic activity serving a social goal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Social enterprise is an innovate response to the funding problems of non-profit organisations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The concept of Social Enterprise includes a wide spectrum of organisations from businesses engaged  in social benefit activities to non-profit organisations engaged in mission trading activity.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The Official UK Government Definition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 BIS defines social enterprises as those businesses that self- identify as a social enterprise and as a “business with primarily social or environmental objectives, whose surpluses are principally re-invested for that purpose in the business of the community or community rather than mainly being paid to shareholders as owners “; and further require that they generate at least 25% of their turnover from trading and distribute less than 50% of their profits to owners or shareholders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Does Definition matter?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- Surely its about the work?</a:t>
            </a:r>
          </a:p>
          <a:p>
            <a:r>
              <a:rPr lang="en-GB" smtClean="0">
                <a:ea typeface="ＭＳ Ｐゴシック" pitchFamily="34" charset="-128"/>
              </a:rPr>
              <a:t>- but no definition:</a:t>
            </a:r>
          </a:p>
          <a:p>
            <a:r>
              <a:rPr lang="en-GB" smtClean="0">
                <a:ea typeface="ＭＳ Ｐゴシック" pitchFamily="34" charset="-128"/>
              </a:rPr>
              <a:t> What  and How do you measure?</a:t>
            </a:r>
          </a:p>
          <a:p>
            <a:r>
              <a:rPr lang="en-GB" smtClean="0">
                <a:ea typeface="ＭＳ Ｐゴシック" pitchFamily="34" charset="-128"/>
              </a:rPr>
              <a:t> Comparison and Impact?</a:t>
            </a:r>
          </a:p>
          <a:p>
            <a:r>
              <a:rPr lang="en-GB" smtClean="0">
                <a:ea typeface="ＭＳ Ｐゴシック" pitchFamily="34" charset="-128"/>
              </a:rPr>
              <a:t> Mission Drift and Undermine values – re how “Green” has been abused?</a:t>
            </a:r>
          </a:p>
          <a:p>
            <a:r>
              <a:rPr lang="en-GB" smtClean="0">
                <a:ea typeface="ＭＳ Ｐゴシック" pitchFamily="34" charset="-128"/>
              </a:rPr>
              <a:t>Confusion – other terms “ SE is a new way to run business, not a new way to run Charity” – Dai Powell HCT Group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Problem – all sorts of activities are now being called social enterprises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History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Recognised term from the 1990s – but were/are these Social Enterprises?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The Foundling Hospital</a:t>
            </a:r>
          </a:p>
          <a:p>
            <a:r>
              <a:rPr lang="en-GB" smtClean="0">
                <a:ea typeface="ＭＳ Ｐゴシック" pitchFamily="34" charset="-128"/>
              </a:rPr>
              <a:t>The Rochdale Co-operative</a:t>
            </a:r>
          </a:p>
          <a:p>
            <a:r>
              <a:rPr lang="en-GB" smtClean="0">
                <a:ea typeface="ＭＳ Ｐゴシック" pitchFamily="34" charset="-128"/>
              </a:rPr>
              <a:t>Armitage and the Blind</a:t>
            </a:r>
          </a:p>
          <a:p>
            <a:r>
              <a:rPr lang="en-GB" smtClean="0">
                <a:ea typeface="ＭＳ Ｐゴシック" pitchFamily="34" charset="-128"/>
              </a:rPr>
              <a:t>Peabody and Octavia Hill</a:t>
            </a:r>
          </a:p>
          <a:p>
            <a:r>
              <a:rPr lang="en-GB" smtClean="0">
                <a:ea typeface="ＭＳ Ｐゴシック" pitchFamily="34" charset="-128"/>
              </a:rPr>
              <a:t>Oast House Trust</a:t>
            </a:r>
          </a:p>
          <a:p>
            <a:r>
              <a:rPr lang="en-GB" smtClean="0">
                <a:ea typeface="ＭＳ Ｐゴシック" pitchFamily="34" charset="-128"/>
              </a:rPr>
              <a:t>Bluebell Railway</a:t>
            </a:r>
          </a:p>
          <a:p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smtClean="0">
                <a:ea typeface="ＭＳ Ｐゴシック" pitchFamily="34" charset="-128"/>
              </a:rPr>
              <a:t>Legal and Regulation – a confused picture or a richness in diversity?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05038"/>
            <a:ext cx="8070850" cy="4213225"/>
          </a:xfrm>
        </p:spPr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The arrival of the CIC Company – now 4905 but: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“ Just over one-quarter (26%) of small and medium employers said they are social enterprises, but only 7% met the full definition, with a further 19% self-identifying as social enterprises but not meeting all the criteria – nearly half of registered charities(45%) two thirds of companies limited by guarantee (67%) and nine tenths (90%) of CICs are social enterprises” (NCVO Almanac 2012)</a:t>
            </a:r>
          </a:p>
          <a:p>
            <a:endParaRPr lang="en-GB" smtClean="0">
              <a:ea typeface="ＭＳ Ｐゴシック" pitchFamily="34" charset="-128"/>
            </a:endParaRPr>
          </a:p>
          <a:p>
            <a:endParaRPr lang="en-GB" smtClean="0">
              <a:ea typeface="ＭＳ Ｐゴシック" pitchFamily="34" charset="-128"/>
            </a:endParaRPr>
          </a:p>
          <a:p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International  - UK a compromise of ideas!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To further complicate matters there are differences in interpretations of social enterprise across the globe: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USA – social enterprise embraces the entrepreneurial culture, where the individual, the entrepreneur, is focused upon far more than the collective or the community</a:t>
            </a:r>
          </a:p>
          <a:p>
            <a:endParaRPr lang="en-GB" smtClean="0">
              <a:ea typeface="ＭＳ Ｐゴシック" pitchFamily="34" charset="-128"/>
            </a:endParaRPr>
          </a:p>
          <a:p>
            <a:r>
              <a:rPr lang="en-GB" smtClean="0">
                <a:ea typeface="ＭＳ Ｐゴシック" pitchFamily="34" charset="-128"/>
              </a:rPr>
              <a:t>Europe – stakeholder democracy – benefit the community and are autonomous organisations, with group objectives, shared aims and decision making power that is not based on capital ownership</a:t>
            </a:r>
          </a:p>
          <a:p>
            <a:endParaRPr lang="en-GB" smtClean="0">
              <a:ea typeface="ＭＳ Ｐゴシック" pitchFamily="34" charset="-128"/>
            </a:endParaRPr>
          </a:p>
          <a:p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530&quot;&gt;&lt;/object&gt;&lt;object type=&quot;2&quot; unique_id=&quot;10531&quot;&gt;&lt;object type=&quot;3&quot; unique_id=&quot;10532&quot;&gt;&lt;property id=&quot;20148&quot; value=&quot;5&quot;/&gt;&lt;property id=&quot;20300&quot; value=&quot;Slide 1 - &amp;quot;New Dawn or False Promise?&amp;quot;&quot;/&gt;&lt;property id=&quot;20307&quot; value=&quot;264&quot;/&gt;&lt;/object&gt;&lt;object type=&quot;3&quot; unique_id=&quot;10533&quot;&gt;&lt;property id=&quot;20148&quot; value=&quot;5&quot;/&gt;&lt;property id=&quot;20300&quot; value=&quot;Slide 2 - &amp;quot;Being a Devils Advocate - Critical reflection is called for in order to assess different perspectives and provide s&quot;/&gt;&lt;property id=&quot;20307&quot; value=&quot;263&quot;/&gt;&lt;/object&gt;&lt;object type=&quot;3&quot; unique_id=&quot;10534&quot;&gt;&lt;property id=&quot;20148&quot; value=&quot;5&quot;/&gt;&lt;property id=&quot;20300&quot; value=&quot;Slide 3 - &amp;quot;The Dominant View&amp;quot;&quot;/&gt;&lt;property id=&quot;20307&quot; value=&quot;275&quot;/&gt;&lt;/object&gt;&lt;object type=&quot;3&quot; unique_id=&quot;10535&quot;&gt;&lt;property id=&quot;20148&quot; value=&quot;5&quot;/&gt;&lt;property id=&quot;20300&quot; value=&quot;Slide 4 - &amp;quot;Definition- what is a Social Enterprise?&amp;quot;&quot;/&gt;&lt;property id=&quot;20307&quot; value=&quot;265&quot;/&gt;&lt;/object&gt;&lt;object type=&quot;3&quot; unique_id=&quot;10536&quot;&gt;&lt;property id=&quot;20148&quot; value=&quot;5&quot;/&gt;&lt;property id=&quot;20300&quot; value=&quot;Slide 5 - &amp;quot;The Official UK Government Definition&amp;quot;&quot;/&gt;&lt;property id=&quot;20307&quot; value=&quot;266&quot;/&gt;&lt;/object&gt;&lt;object type=&quot;3&quot; unique_id=&quot;10537&quot;&gt;&lt;property id=&quot;20148&quot; value=&quot;5&quot;/&gt;&lt;property id=&quot;20300&quot; value=&quot;Slide 6 - &amp;quot;Does Definition matter?&amp;quot;&quot;/&gt;&lt;property id=&quot;20307&quot; value=&quot;267&quot;/&gt;&lt;/object&gt;&lt;object type=&quot;3&quot; unique_id=&quot;10538&quot;&gt;&lt;property id=&quot;20148&quot; value=&quot;5&quot;/&gt;&lt;property id=&quot;20300&quot; value=&quot;Slide 7 - &amp;quot;History&amp;quot;&quot;/&gt;&lt;property id=&quot;20307&quot; value=&quot;268&quot;/&gt;&lt;/object&gt;&lt;object type=&quot;3&quot; unique_id=&quot;10539&quot;&gt;&lt;property id=&quot;20148&quot; value=&quot;5&quot;/&gt;&lt;property id=&quot;20300&quot; value=&quot;Slide 8 - &amp;quot;Legal and Regulation – a confused picture or a richness in diversity?&amp;quot;&quot;/&gt;&lt;property id=&quot;20307&quot; value=&quot;269&quot;/&gt;&lt;/object&gt;&lt;object type=&quot;3&quot; unique_id=&quot;10540&quot;&gt;&lt;property id=&quot;20148&quot; value=&quot;5&quot;/&gt;&lt;property id=&quot;20300&quot; value=&quot;Slide 9 - &amp;quot;International  - UK a compromise of ideas!&amp;quot;&quot;/&gt;&lt;property id=&quot;20307&quot; value=&quot;276&quot;/&gt;&lt;/object&gt;&lt;object type=&quot;3&quot; unique_id=&quot;10541&quot;&gt;&lt;property id=&quot;20148&quot; value=&quot;5&quot;/&gt;&lt;property id=&quot;20300&quot; value=&quot;Slide 10 - &amp;quot;Cultural and Political Issues&amp;quot;&quot;/&gt;&lt;property id=&quot;20307&quot; value=&quot;270&quot;/&gt;&lt;/object&gt;&lt;object type=&quot;3&quot; unique_id=&quot;10542&quot;&gt;&lt;property id=&quot;20148&quot; value=&quot;5&quot;/&gt;&lt;property id=&quot;20300&quot; value=&quot;Slide 11 - &amp;quot;Financial Issues&amp;quot;&quot;/&gt;&lt;property id=&quot;20307&quot; value=&quot;273&quot;/&gt;&lt;/object&gt;&lt;object type=&quot;3&quot; unique_id=&quot;10543&quot;&gt;&lt;property id=&quot;20148&quot; value=&quot;5&quot;/&gt;&lt;property id=&quot;20300&quot; value=&quot;Slide 12 - &amp;quot;Governance&amp;quot;&quot;/&gt;&lt;property id=&quot;20307&quot; value=&quot;271&quot;/&gt;&lt;/object&gt;&lt;object type=&quot;3&quot; unique_id=&quot;10544&quot;&gt;&lt;property id=&quot;20148&quot; value=&quot;5&quot;/&gt;&lt;property id=&quot;20300&quot; value=&quot;Slide 13 - &amp;quot;Governance Issues&amp;quot;&quot;/&gt;&lt;property id=&quot;20307&quot; value=&quot;274&quot;/&gt;&lt;/object&gt;&lt;object type=&quot;3&quot; unique_id=&quot;10545&quot;&gt;&lt;property id=&quot;20148&quot; value=&quot;5&quot;/&gt;&lt;property id=&quot;20300&quot; value=&quot;Slide 14 - &amp;quot;Conclusion&amp;quot;&quot;/&gt;&lt;property id=&quot;20307&quot; value=&quot;272&quot;/&gt;&lt;/object&gt;&lt;object type=&quot;3&quot; unique_id=&quot;10546&quot;&gt;&lt;property id=&quot;20148&quot; value=&quot;5&quot;/&gt;&lt;property id=&quot;20300&quot; value=&quot;Slide 15 - &amp;quot;Lose the hype – a real research agenda&amp;quot;&quot;/&gt;&lt;property id=&quot;20307&quot; value=&quot;277&quot;/&gt;&lt;/object&gt;&lt;/object&gt;&lt;/object&gt;&lt;/database&gt;"/>
</p:tagLst>
</file>

<file path=ppt/theme/theme1.xml><?xml version="1.0" encoding="utf-8"?>
<a:theme xmlns:a="http://schemas.openxmlformats.org/drawingml/2006/main" name="CassTemplateLimev2">
  <a:themeElements>
    <a:clrScheme name="Custom 6">
      <a:dk1>
        <a:srgbClr val="000000"/>
      </a:dk1>
      <a:lt1>
        <a:srgbClr val="FFFFFF"/>
      </a:lt1>
      <a:dk2>
        <a:srgbClr val="4D2938"/>
      </a:dk2>
      <a:lt2>
        <a:srgbClr val="999900"/>
      </a:lt2>
      <a:accent1>
        <a:srgbClr val="CCCC00"/>
      </a:accent1>
      <a:accent2>
        <a:srgbClr val="394A59"/>
      </a:accent2>
      <a:accent3>
        <a:srgbClr val="FFFFFF"/>
      </a:accent3>
      <a:accent4>
        <a:srgbClr val="000000"/>
      </a:accent4>
      <a:accent5>
        <a:srgbClr val="999999"/>
      </a:accent5>
      <a:accent6>
        <a:srgbClr val="006666"/>
      </a:accent6>
      <a:hlink>
        <a:srgbClr val="394A59"/>
      </a:hlink>
      <a:folHlink>
        <a:srgbClr val="006699"/>
      </a:folHlink>
    </a:clrScheme>
    <a:fontScheme name="City University Lond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ity University London 1">
        <a:dk1>
          <a:srgbClr val="000000"/>
        </a:dk1>
        <a:lt1>
          <a:srgbClr val="FFFFFF"/>
        </a:lt1>
        <a:dk2>
          <a:srgbClr val="E31B23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CassTemplateLimev2</Template>
  <TotalTime>346</TotalTime>
  <Words>969</Words>
  <Application>Microsoft Office PowerPoint</Application>
  <PresentationFormat>On-screen Show (4:3)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ＭＳ Ｐゴシック</vt:lpstr>
      <vt:lpstr>CassTemplateLimev2</vt:lpstr>
      <vt:lpstr>New Dawn or False Promise?</vt:lpstr>
      <vt:lpstr>Being a Devils Advocate - Critical reflection is called for in order to assess different perspectives and provide some challenge to the dominant view:</vt:lpstr>
      <vt:lpstr>The Dominant View</vt:lpstr>
      <vt:lpstr>Definition- what is a Social Enterprise?</vt:lpstr>
      <vt:lpstr>The Official UK Government Definition</vt:lpstr>
      <vt:lpstr>Does Definition matter?</vt:lpstr>
      <vt:lpstr>History</vt:lpstr>
      <vt:lpstr>Legal and Regulation – a confused picture or a richness in diversity?</vt:lpstr>
      <vt:lpstr>International  - UK a compromise of ideas!</vt:lpstr>
      <vt:lpstr>Cultural and Political Issues</vt:lpstr>
      <vt:lpstr>Financial Issues</vt:lpstr>
      <vt:lpstr>Governance</vt:lpstr>
      <vt:lpstr>Governance Issues</vt:lpstr>
      <vt:lpstr>Conclusion</vt:lpstr>
      <vt:lpstr>Lose the hype – a real research agenda</vt:lpstr>
    </vt:vector>
  </TitlesOfParts>
  <Company>City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arial bold 28pt</dc:title>
  <dc:creator>sbbd905</dc:creator>
  <cp:lastModifiedBy>sbbd243</cp:lastModifiedBy>
  <cp:revision>13</cp:revision>
  <dcterms:created xsi:type="dcterms:W3CDTF">2009-06-30T10:58:48Z</dcterms:created>
  <dcterms:modified xsi:type="dcterms:W3CDTF">2012-05-24T09:13:47Z</dcterms:modified>
</cp:coreProperties>
</file>