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8" r:id="rId3"/>
    <p:sldId id="302" r:id="rId4"/>
    <p:sldId id="296" r:id="rId5"/>
    <p:sldId id="297" r:id="rId6"/>
    <p:sldId id="259" r:id="rId7"/>
    <p:sldId id="299" r:id="rId8"/>
    <p:sldId id="306" r:id="rId9"/>
    <p:sldId id="307" r:id="rId10"/>
    <p:sldId id="260" r:id="rId11"/>
    <p:sldId id="277" r:id="rId12"/>
    <p:sldId id="261" r:id="rId13"/>
    <p:sldId id="276" r:id="rId14"/>
    <p:sldId id="278" r:id="rId15"/>
    <p:sldId id="264" r:id="rId16"/>
    <p:sldId id="290" r:id="rId17"/>
    <p:sldId id="309" r:id="rId18"/>
    <p:sldId id="281" r:id="rId19"/>
    <p:sldId id="295" r:id="rId20"/>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09">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74" autoAdjust="0"/>
    <p:restoredTop sz="87972" autoAdjust="0"/>
  </p:normalViewPr>
  <p:slideViewPr>
    <p:cSldViewPr snapToGrid="0">
      <p:cViewPr varScale="1">
        <p:scale>
          <a:sx n="99" d="100"/>
          <a:sy n="99" d="100"/>
        </p:scale>
        <p:origin x="372" y="78"/>
      </p:cViewPr>
      <p:guideLst>
        <p:guide orient="horz" pos="2160"/>
        <p:guide pos="3840"/>
      </p:guideLst>
    </p:cSldViewPr>
  </p:slideViewPr>
  <p:notesTextViewPr>
    <p:cViewPr>
      <p:scale>
        <a:sx n="1" d="1"/>
        <a:sy n="1" d="1"/>
      </p:scale>
      <p:origin x="0" y="0"/>
    </p:cViewPr>
  </p:notesTextViewPr>
  <p:notesViewPr>
    <p:cSldViewPr snapToGrid="0">
      <p:cViewPr varScale="1">
        <p:scale>
          <a:sx n="76" d="100"/>
          <a:sy n="76" d="100"/>
        </p:scale>
        <p:origin x="-3990" y="-114"/>
      </p:cViewPr>
      <p:guideLst>
        <p:guide orient="horz" pos="3109"/>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Book10"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254396325459318"/>
          <c:y val="7.3444259834493181E-2"/>
          <c:w val="0.75784492563429573"/>
          <c:h val="0.74554841195309307"/>
        </c:manualLayout>
      </c:layout>
      <c:scatterChart>
        <c:scatterStyle val="lineMarker"/>
        <c:varyColors val="0"/>
        <c:ser>
          <c:idx val="0"/>
          <c:order val="0"/>
          <c:tx>
            <c:v>65+</c:v>
          </c:tx>
          <c:marker>
            <c:symbol val="none"/>
          </c:marker>
          <c:xVal>
            <c:numRef>
              <c:f>Sheet1!$C$133:$AM$133</c:f>
              <c:numCache>
                <c:formatCode>General</c:formatCode>
                <c:ptCount val="37"/>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pt idx="13">
                  <c:v>2027</c:v>
                </c:pt>
                <c:pt idx="14">
                  <c:v>2028</c:v>
                </c:pt>
                <c:pt idx="15">
                  <c:v>2029</c:v>
                </c:pt>
                <c:pt idx="16">
                  <c:v>2030</c:v>
                </c:pt>
                <c:pt idx="17">
                  <c:v>2031</c:v>
                </c:pt>
                <c:pt idx="18">
                  <c:v>2032</c:v>
                </c:pt>
                <c:pt idx="19">
                  <c:v>2033</c:v>
                </c:pt>
                <c:pt idx="20">
                  <c:v>2034</c:v>
                </c:pt>
                <c:pt idx="21">
                  <c:v>2035</c:v>
                </c:pt>
                <c:pt idx="22">
                  <c:v>2036</c:v>
                </c:pt>
                <c:pt idx="23">
                  <c:v>2037</c:v>
                </c:pt>
                <c:pt idx="24">
                  <c:v>2038</c:v>
                </c:pt>
                <c:pt idx="25">
                  <c:v>2039</c:v>
                </c:pt>
                <c:pt idx="26">
                  <c:v>2040</c:v>
                </c:pt>
                <c:pt idx="27">
                  <c:v>2041</c:v>
                </c:pt>
                <c:pt idx="28">
                  <c:v>2042</c:v>
                </c:pt>
                <c:pt idx="29">
                  <c:v>2043</c:v>
                </c:pt>
                <c:pt idx="30">
                  <c:v>2044</c:v>
                </c:pt>
                <c:pt idx="31">
                  <c:v>2045</c:v>
                </c:pt>
                <c:pt idx="32">
                  <c:v>2046</c:v>
                </c:pt>
                <c:pt idx="33">
                  <c:v>2047</c:v>
                </c:pt>
                <c:pt idx="34">
                  <c:v>2048</c:v>
                </c:pt>
                <c:pt idx="35">
                  <c:v>2049</c:v>
                </c:pt>
                <c:pt idx="36">
                  <c:v>2050</c:v>
                </c:pt>
              </c:numCache>
            </c:numRef>
          </c:xVal>
          <c:yVal>
            <c:numRef>
              <c:f>Sheet1!$C$137:$AM$137</c:f>
              <c:numCache>
                <c:formatCode>General</c:formatCode>
                <c:ptCount val="37"/>
                <c:pt idx="0">
                  <c:v>10.152455</c:v>
                </c:pt>
                <c:pt idx="1">
                  <c:v>10.334945999999999</c:v>
                </c:pt>
                <c:pt idx="2">
                  <c:v>10.526963</c:v>
                </c:pt>
                <c:pt idx="3">
                  <c:v>10.709014</c:v>
                </c:pt>
                <c:pt idx="4">
                  <c:v>10.902518000000001</c:v>
                </c:pt>
                <c:pt idx="5">
                  <c:v>11.097873</c:v>
                </c:pt>
                <c:pt idx="6">
                  <c:v>11.285349</c:v>
                </c:pt>
                <c:pt idx="7">
                  <c:v>11.489815</c:v>
                </c:pt>
                <c:pt idx="8">
                  <c:v>11.711975000000001</c:v>
                </c:pt>
                <c:pt idx="9">
                  <c:v>11.953057999999999</c:v>
                </c:pt>
                <c:pt idx="10">
                  <c:v>12.202969</c:v>
                </c:pt>
                <c:pt idx="11">
                  <c:v>12.461783</c:v>
                </c:pt>
                <c:pt idx="12">
                  <c:v>12.742334</c:v>
                </c:pt>
                <c:pt idx="13">
                  <c:v>13.040794999999999</c:v>
                </c:pt>
                <c:pt idx="14">
                  <c:v>13.346902</c:v>
                </c:pt>
                <c:pt idx="15">
                  <c:v>13.661245000000001</c:v>
                </c:pt>
                <c:pt idx="16">
                  <c:v>13.97377</c:v>
                </c:pt>
                <c:pt idx="17">
                  <c:v>14.272663</c:v>
                </c:pt>
                <c:pt idx="18">
                  <c:v>14.561931</c:v>
                </c:pt>
                <c:pt idx="19">
                  <c:v>14.830321</c:v>
                </c:pt>
                <c:pt idx="20">
                  <c:v>15.090667</c:v>
                </c:pt>
                <c:pt idx="21">
                  <c:v>15.322977</c:v>
                </c:pt>
                <c:pt idx="22">
                  <c:v>15.564299</c:v>
                </c:pt>
                <c:pt idx="23">
                  <c:v>15.771801999999999</c:v>
                </c:pt>
                <c:pt idx="24">
                  <c:v>15.939694000000001</c:v>
                </c:pt>
                <c:pt idx="25">
                  <c:v>16.069201</c:v>
                </c:pt>
                <c:pt idx="26">
                  <c:v>16.179055999999999</c:v>
                </c:pt>
                <c:pt idx="27">
                  <c:v>16.268856</c:v>
                </c:pt>
                <c:pt idx="28">
                  <c:v>16.341539999999998</c:v>
                </c:pt>
                <c:pt idx="29">
                  <c:v>16.418023000000002</c:v>
                </c:pt>
                <c:pt idx="30">
                  <c:v>16.536317</c:v>
                </c:pt>
                <c:pt idx="31">
                  <c:v>16.679697000000001</c:v>
                </c:pt>
                <c:pt idx="32">
                  <c:v>16.817025999999998</c:v>
                </c:pt>
                <c:pt idx="33">
                  <c:v>16.943736999999999</c:v>
                </c:pt>
                <c:pt idx="34">
                  <c:v>17.067793999999999</c:v>
                </c:pt>
                <c:pt idx="35">
                  <c:v>17.182193999999999</c:v>
                </c:pt>
                <c:pt idx="36">
                  <c:v>17.311747</c:v>
                </c:pt>
              </c:numCache>
            </c:numRef>
          </c:yVal>
          <c:smooth val="0"/>
        </c:ser>
        <c:ser>
          <c:idx val="1"/>
          <c:order val="1"/>
          <c:tx>
            <c:v>75+</c:v>
          </c:tx>
          <c:marker>
            <c:symbol val="none"/>
          </c:marker>
          <c:xVal>
            <c:numRef>
              <c:f>Sheet1!$C$133:$AM$133</c:f>
              <c:numCache>
                <c:formatCode>General</c:formatCode>
                <c:ptCount val="37"/>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pt idx="13">
                  <c:v>2027</c:v>
                </c:pt>
                <c:pt idx="14">
                  <c:v>2028</c:v>
                </c:pt>
                <c:pt idx="15">
                  <c:v>2029</c:v>
                </c:pt>
                <c:pt idx="16">
                  <c:v>2030</c:v>
                </c:pt>
                <c:pt idx="17">
                  <c:v>2031</c:v>
                </c:pt>
                <c:pt idx="18">
                  <c:v>2032</c:v>
                </c:pt>
                <c:pt idx="19">
                  <c:v>2033</c:v>
                </c:pt>
                <c:pt idx="20">
                  <c:v>2034</c:v>
                </c:pt>
                <c:pt idx="21">
                  <c:v>2035</c:v>
                </c:pt>
                <c:pt idx="22">
                  <c:v>2036</c:v>
                </c:pt>
                <c:pt idx="23">
                  <c:v>2037</c:v>
                </c:pt>
                <c:pt idx="24">
                  <c:v>2038</c:v>
                </c:pt>
                <c:pt idx="25">
                  <c:v>2039</c:v>
                </c:pt>
                <c:pt idx="26">
                  <c:v>2040</c:v>
                </c:pt>
                <c:pt idx="27">
                  <c:v>2041</c:v>
                </c:pt>
                <c:pt idx="28">
                  <c:v>2042</c:v>
                </c:pt>
                <c:pt idx="29">
                  <c:v>2043</c:v>
                </c:pt>
                <c:pt idx="30">
                  <c:v>2044</c:v>
                </c:pt>
                <c:pt idx="31">
                  <c:v>2045</c:v>
                </c:pt>
                <c:pt idx="32">
                  <c:v>2046</c:v>
                </c:pt>
                <c:pt idx="33">
                  <c:v>2047</c:v>
                </c:pt>
                <c:pt idx="34">
                  <c:v>2048</c:v>
                </c:pt>
                <c:pt idx="35">
                  <c:v>2049</c:v>
                </c:pt>
                <c:pt idx="36">
                  <c:v>2050</c:v>
                </c:pt>
              </c:numCache>
            </c:numRef>
          </c:xVal>
          <c:yVal>
            <c:numRef>
              <c:f>Sheet1!$C$142:$AM$142</c:f>
              <c:numCache>
                <c:formatCode>General</c:formatCode>
                <c:ptCount val="37"/>
                <c:pt idx="0">
                  <c:v>4.6511339999999999</c:v>
                </c:pt>
                <c:pt idx="1">
                  <c:v>4.7068010000000005</c:v>
                </c:pt>
                <c:pt idx="2">
                  <c:v>4.7642959999999999</c:v>
                </c:pt>
                <c:pt idx="3">
                  <c:v>4.8574830000000002</c:v>
                </c:pt>
                <c:pt idx="4">
                  <c:v>4.9934150000000006</c:v>
                </c:pt>
                <c:pt idx="5">
                  <c:v>5.1562109999999999</c:v>
                </c:pt>
                <c:pt idx="6">
                  <c:v>5.3130269999999999</c:v>
                </c:pt>
                <c:pt idx="7">
                  <c:v>5.476699</c:v>
                </c:pt>
                <c:pt idx="8">
                  <c:v>5.7808209999999995</c:v>
                </c:pt>
                <c:pt idx="9">
                  <c:v>6.0235529999999997</c:v>
                </c:pt>
                <c:pt idx="10">
                  <c:v>6.2247710000000005</c:v>
                </c:pt>
                <c:pt idx="11">
                  <c:v>6.4032140000000002</c:v>
                </c:pt>
                <c:pt idx="12">
                  <c:v>6.5612750000000002</c:v>
                </c:pt>
                <c:pt idx="13">
                  <c:v>6.7066749999999997</c:v>
                </c:pt>
                <c:pt idx="14">
                  <c:v>6.8577810000000001</c:v>
                </c:pt>
                <c:pt idx="15">
                  <c:v>7.0059690000000003</c:v>
                </c:pt>
                <c:pt idx="16">
                  <c:v>7.1425070000000002</c:v>
                </c:pt>
                <c:pt idx="17">
                  <c:v>7.289396</c:v>
                </c:pt>
                <c:pt idx="18">
                  <c:v>7.4471170000000004</c:v>
                </c:pt>
                <c:pt idx="19">
                  <c:v>7.6169550000000008</c:v>
                </c:pt>
                <c:pt idx="20">
                  <c:v>7.7903390000000003</c:v>
                </c:pt>
                <c:pt idx="21">
                  <c:v>7.9677950000000006</c:v>
                </c:pt>
                <c:pt idx="22">
                  <c:v>8.1614380000000004</c:v>
                </c:pt>
                <c:pt idx="23">
                  <c:v>8.3683820000000004</c:v>
                </c:pt>
                <c:pt idx="24">
                  <c:v>8.5798360000000002</c:v>
                </c:pt>
                <c:pt idx="25">
                  <c:v>8.796932</c:v>
                </c:pt>
                <c:pt idx="26">
                  <c:v>9.0113950000000003</c:v>
                </c:pt>
                <c:pt idx="27">
                  <c:v>9.2133780000000005</c:v>
                </c:pt>
                <c:pt idx="28">
                  <c:v>9.4071819999999988</c:v>
                </c:pt>
                <c:pt idx="29">
                  <c:v>9.5834350000000015</c:v>
                </c:pt>
                <c:pt idx="30">
                  <c:v>9.7542359999999988</c:v>
                </c:pt>
                <c:pt idx="31">
                  <c:v>9.9019580000000005</c:v>
                </c:pt>
                <c:pt idx="32">
                  <c:v>10.060303999999999</c:v>
                </c:pt>
                <c:pt idx="33">
                  <c:v>10.190517</c:v>
                </c:pt>
                <c:pt idx="34">
                  <c:v>10.287644</c:v>
                </c:pt>
                <c:pt idx="35">
                  <c:v>10.352862999999999</c:v>
                </c:pt>
                <c:pt idx="36">
                  <c:v>10.402946</c:v>
                </c:pt>
              </c:numCache>
            </c:numRef>
          </c:yVal>
          <c:smooth val="0"/>
        </c:ser>
        <c:ser>
          <c:idx val="2"/>
          <c:order val="2"/>
          <c:tx>
            <c:v>85+</c:v>
          </c:tx>
          <c:marker>
            <c:symbol val="none"/>
          </c:marker>
          <c:xVal>
            <c:numRef>
              <c:f>Sheet1!$C$133:$AM$133</c:f>
              <c:numCache>
                <c:formatCode>General</c:formatCode>
                <c:ptCount val="37"/>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pt idx="13">
                  <c:v>2027</c:v>
                </c:pt>
                <c:pt idx="14">
                  <c:v>2028</c:v>
                </c:pt>
                <c:pt idx="15">
                  <c:v>2029</c:v>
                </c:pt>
                <c:pt idx="16">
                  <c:v>2030</c:v>
                </c:pt>
                <c:pt idx="17">
                  <c:v>2031</c:v>
                </c:pt>
                <c:pt idx="18">
                  <c:v>2032</c:v>
                </c:pt>
                <c:pt idx="19">
                  <c:v>2033</c:v>
                </c:pt>
                <c:pt idx="20">
                  <c:v>2034</c:v>
                </c:pt>
                <c:pt idx="21">
                  <c:v>2035</c:v>
                </c:pt>
                <c:pt idx="22">
                  <c:v>2036</c:v>
                </c:pt>
                <c:pt idx="23">
                  <c:v>2037</c:v>
                </c:pt>
                <c:pt idx="24">
                  <c:v>2038</c:v>
                </c:pt>
                <c:pt idx="25">
                  <c:v>2039</c:v>
                </c:pt>
                <c:pt idx="26">
                  <c:v>2040</c:v>
                </c:pt>
                <c:pt idx="27">
                  <c:v>2041</c:v>
                </c:pt>
                <c:pt idx="28">
                  <c:v>2042</c:v>
                </c:pt>
                <c:pt idx="29">
                  <c:v>2043</c:v>
                </c:pt>
                <c:pt idx="30">
                  <c:v>2044</c:v>
                </c:pt>
                <c:pt idx="31">
                  <c:v>2045</c:v>
                </c:pt>
                <c:pt idx="32">
                  <c:v>2046</c:v>
                </c:pt>
                <c:pt idx="33">
                  <c:v>2047</c:v>
                </c:pt>
                <c:pt idx="34">
                  <c:v>2048</c:v>
                </c:pt>
                <c:pt idx="35">
                  <c:v>2049</c:v>
                </c:pt>
                <c:pt idx="36">
                  <c:v>2050</c:v>
                </c:pt>
              </c:numCache>
            </c:numRef>
          </c:xVal>
          <c:yVal>
            <c:numRef>
              <c:f>Sheet1!$C$147:$AM$147</c:f>
              <c:numCache>
                <c:formatCode>General</c:formatCode>
                <c:ptCount val="37"/>
                <c:pt idx="0">
                  <c:v>1.354382</c:v>
                </c:pt>
                <c:pt idx="1">
                  <c:v>1.376466</c:v>
                </c:pt>
                <c:pt idx="2">
                  <c:v>1.4149849999999999</c:v>
                </c:pt>
                <c:pt idx="3">
                  <c:v>1.4526159999999999</c:v>
                </c:pt>
                <c:pt idx="4">
                  <c:v>1.486219</c:v>
                </c:pt>
                <c:pt idx="5">
                  <c:v>1.5222449999999998</c:v>
                </c:pt>
                <c:pt idx="6">
                  <c:v>1.5687009999999999</c:v>
                </c:pt>
                <c:pt idx="7">
                  <c:v>1.6201029999999998</c:v>
                </c:pt>
                <c:pt idx="8">
                  <c:v>1.6769309999999999</c:v>
                </c:pt>
                <c:pt idx="9">
                  <c:v>1.740585</c:v>
                </c:pt>
                <c:pt idx="10">
                  <c:v>1.8045990000000001</c:v>
                </c:pt>
                <c:pt idx="11">
                  <c:v>1.8638749999999999</c:v>
                </c:pt>
                <c:pt idx="12">
                  <c:v>1.9071400000000001</c:v>
                </c:pt>
                <c:pt idx="13">
                  <c:v>1.9737960000000001</c:v>
                </c:pt>
                <c:pt idx="14">
                  <c:v>2.06786</c:v>
                </c:pt>
                <c:pt idx="15">
                  <c:v>2.1776049999999998</c:v>
                </c:pt>
                <c:pt idx="16">
                  <c:v>2.2799129999999996</c:v>
                </c:pt>
                <c:pt idx="17">
                  <c:v>2.3836719999999998</c:v>
                </c:pt>
                <c:pt idx="18">
                  <c:v>2.5819789999999996</c:v>
                </c:pt>
                <c:pt idx="19">
                  <c:v>2.7306850000000003</c:v>
                </c:pt>
                <c:pt idx="20">
                  <c:v>2.8448479999999998</c:v>
                </c:pt>
                <c:pt idx="21">
                  <c:v>2.938809</c:v>
                </c:pt>
                <c:pt idx="22">
                  <c:v>3.0149710000000001</c:v>
                </c:pt>
                <c:pt idx="23">
                  <c:v>3.0798100000000002</c:v>
                </c:pt>
                <c:pt idx="24">
                  <c:v>3.1472660000000001</c:v>
                </c:pt>
                <c:pt idx="25">
                  <c:v>3.2117940000000003</c:v>
                </c:pt>
                <c:pt idx="26">
                  <c:v>3.267757</c:v>
                </c:pt>
                <c:pt idx="27">
                  <c:v>3.3321670000000001</c:v>
                </c:pt>
                <c:pt idx="28">
                  <c:v>3.4059340000000002</c:v>
                </c:pt>
                <c:pt idx="29">
                  <c:v>3.4903759999999999</c:v>
                </c:pt>
                <c:pt idx="30">
                  <c:v>3.5794569999999997</c:v>
                </c:pt>
                <c:pt idx="31">
                  <c:v>3.6738200000000001</c:v>
                </c:pt>
                <c:pt idx="32">
                  <c:v>3.7824739999999997</c:v>
                </c:pt>
                <c:pt idx="33">
                  <c:v>3.9030040000000001</c:v>
                </c:pt>
                <c:pt idx="34">
                  <c:v>4.0286099999999996</c:v>
                </c:pt>
                <c:pt idx="35">
                  <c:v>4.1597340000000003</c:v>
                </c:pt>
                <c:pt idx="36">
                  <c:v>4.2896260000000002</c:v>
                </c:pt>
              </c:numCache>
            </c:numRef>
          </c:yVal>
          <c:smooth val="0"/>
        </c:ser>
        <c:dLbls>
          <c:showLegendKey val="0"/>
          <c:showVal val="0"/>
          <c:showCatName val="0"/>
          <c:showSerName val="0"/>
          <c:showPercent val="0"/>
          <c:showBubbleSize val="0"/>
        </c:dLbls>
        <c:axId val="152494552"/>
        <c:axId val="277098368"/>
      </c:scatterChart>
      <c:valAx>
        <c:axId val="152494552"/>
        <c:scaling>
          <c:orientation val="minMax"/>
          <c:max val="2050"/>
          <c:min val="2010"/>
        </c:scaling>
        <c:delete val="0"/>
        <c:axPos val="b"/>
        <c:title>
          <c:tx>
            <c:rich>
              <a:bodyPr/>
              <a:lstStyle/>
              <a:p>
                <a:pPr>
                  <a:defRPr sz="1200" b="1"/>
                </a:pPr>
                <a:r>
                  <a:rPr lang="en-US" sz="1200" b="1"/>
                  <a:t>Year</a:t>
                </a:r>
              </a:p>
            </c:rich>
          </c:tx>
          <c:overlay val="0"/>
        </c:title>
        <c:numFmt formatCode="General" sourceLinked="1"/>
        <c:majorTickMark val="out"/>
        <c:minorTickMark val="none"/>
        <c:tickLblPos val="nextTo"/>
        <c:crossAx val="277098368"/>
        <c:crosses val="autoZero"/>
        <c:crossBetween val="midCat"/>
        <c:majorUnit val="5"/>
      </c:valAx>
      <c:valAx>
        <c:axId val="277098368"/>
        <c:scaling>
          <c:orientation val="minMax"/>
        </c:scaling>
        <c:delete val="0"/>
        <c:axPos val="l"/>
        <c:majorGridlines>
          <c:spPr>
            <a:ln>
              <a:solidFill>
                <a:schemeClr val="bg1">
                  <a:lumMod val="85000"/>
                </a:schemeClr>
              </a:solidFill>
            </a:ln>
          </c:spPr>
        </c:majorGridlines>
        <c:title>
          <c:tx>
            <c:rich>
              <a:bodyPr rot="-5400000" vert="horz"/>
              <a:lstStyle/>
              <a:p>
                <a:pPr>
                  <a:defRPr sz="1200"/>
                </a:pPr>
                <a:r>
                  <a:rPr lang="en-US" sz="1200"/>
                  <a:t>Population x 10^6</a:t>
                </a:r>
              </a:p>
            </c:rich>
          </c:tx>
          <c:layout>
            <c:manualLayout>
              <c:xMode val="edge"/>
              <c:yMode val="edge"/>
              <c:x val="2.7208223972003499E-2"/>
              <c:y val="0.28152921251815999"/>
            </c:manualLayout>
          </c:layout>
          <c:overlay val="0"/>
        </c:title>
        <c:numFmt formatCode="General" sourceLinked="1"/>
        <c:majorTickMark val="out"/>
        <c:minorTickMark val="none"/>
        <c:tickLblPos val="nextTo"/>
        <c:crossAx val="152494552"/>
        <c:crosses val="autoZero"/>
        <c:crossBetween val="midCat"/>
      </c:valAx>
      <c:spPr>
        <a:ln>
          <a:solidFill>
            <a:schemeClr val="tx1">
              <a:lumMod val="85000"/>
              <a:lumOff val="15000"/>
            </a:schemeClr>
          </a:solidFill>
        </a:ln>
      </c:spPr>
    </c:plotArea>
    <c:legend>
      <c:legendPos val="r"/>
      <c:layout>
        <c:manualLayout>
          <c:xMode val="edge"/>
          <c:yMode val="edge"/>
          <c:x val="0.19688888888888889"/>
          <c:y val="0.13368328958880141"/>
          <c:w val="0.12533333333333332"/>
          <c:h val="0.22119771725781984"/>
        </c:manualLayout>
      </c:layout>
      <c:overlay val="0"/>
      <c:spPr>
        <a:solidFill>
          <a:schemeClr val="bg1"/>
        </a:solidFill>
        <a:ln>
          <a:solidFill>
            <a:schemeClr val="tx1">
              <a:lumMod val="85000"/>
              <a:lumOff val="15000"/>
            </a:schemeClr>
          </a:solidFill>
        </a:ln>
      </c:spPr>
    </c:legend>
    <c:plotVisOnly val="1"/>
    <c:dispBlanksAs val="gap"/>
    <c:showDLblsOverMax val="0"/>
  </c:chart>
  <c:spPr>
    <a:ln>
      <a:no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3713"/>
          </a:xfrm>
          <a:prstGeom prst="rect">
            <a:avLst/>
          </a:prstGeom>
        </p:spPr>
        <p:txBody>
          <a:bodyPr vert="horz" lIns="91440" tIns="45720" rIns="91440" bIns="45720" rtlCol="0"/>
          <a:lstStyle>
            <a:lvl1pPr algn="r">
              <a:defRPr sz="1200"/>
            </a:lvl1pPr>
          </a:lstStyle>
          <a:p>
            <a:fld id="{06324336-D51B-4FE5-A5D6-CB1422881F1B}" type="datetimeFigureOut">
              <a:rPr lang="en-GB" smtClean="0"/>
              <a:t>14/09/2016</a:t>
            </a:fld>
            <a:endParaRPr lang="en-GB"/>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689475"/>
            <a:ext cx="5438775" cy="44434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7363"/>
            <a:ext cx="2946400" cy="4937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377363"/>
            <a:ext cx="2946400" cy="493712"/>
          </a:xfrm>
          <a:prstGeom prst="rect">
            <a:avLst/>
          </a:prstGeom>
        </p:spPr>
        <p:txBody>
          <a:bodyPr vert="horz" lIns="91440" tIns="45720" rIns="91440" bIns="45720" rtlCol="0" anchor="b"/>
          <a:lstStyle>
            <a:lvl1pPr algn="r">
              <a:defRPr sz="1200"/>
            </a:lvl1pPr>
          </a:lstStyle>
          <a:p>
            <a:fld id="{185E4C2F-C071-4486-AC60-F63F85D5D0AA}" type="slidenum">
              <a:rPr lang="en-GB" smtClean="0"/>
              <a:t>‹#›</a:t>
            </a:fld>
            <a:endParaRPr lang="en-GB"/>
          </a:p>
        </p:txBody>
      </p:sp>
    </p:spTree>
    <p:extLst>
      <p:ext uri="{BB962C8B-B14F-4D97-AF65-F5344CB8AC3E}">
        <p14:creationId xmlns:p14="http://schemas.microsoft.com/office/powerpoint/2010/main" val="1903431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a:buChar char="•"/>
            </a:pPr>
            <a:r>
              <a:rPr lang="en-GB" dirty="0" smtClean="0">
                <a:solidFill>
                  <a:srgbClr val="080808"/>
                </a:solidFill>
                <a:latin typeface="Arial"/>
              </a:rPr>
              <a:t>46% see property wealth as a key part of retirement income planning, with 69% owning a home worth more than their pensions, savings and investments</a:t>
            </a:r>
          </a:p>
          <a:p>
            <a:pPr>
              <a:buFont typeface="Arial"/>
              <a:buChar char="•"/>
            </a:pPr>
            <a:r>
              <a:rPr lang="en-GB" dirty="0" smtClean="0">
                <a:solidFill>
                  <a:srgbClr val="080808"/>
                </a:solidFill>
                <a:latin typeface="Arial"/>
              </a:rPr>
              <a:t>   But 23% of mortgaged over-45s are still worried about paying off their loans: equivalent to 1.02m UK households owing £85,634 each and £87.2bn in total</a:t>
            </a:r>
          </a:p>
          <a:p>
            <a:pPr>
              <a:buFont typeface="Arial"/>
              <a:buChar char="•"/>
            </a:pPr>
            <a:r>
              <a:rPr lang="en-GB" dirty="0" smtClean="0">
                <a:solidFill>
                  <a:srgbClr val="080808"/>
                </a:solidFill>
                <a:latin typeface="Arial"/>
              </a:rPr>
              <a:t>   Having lived in their current home for 21 years on average, 80% of over-45 homeowners want to remain there for as long as they physically can</a:t>
            </a:r>
          </a:p>
          <a:p>
            <a:pPr>
              <a:buFont typeface="Arial"/>
              <a:buChar char="•"/>
            </a:pPr>
            <a:r>
              <a:rPr lang="en-GB" dirty="0" smtClean="0">
                <a:solidFill>
                  <a:srgbClr val="080808"/>
                </a:solidFill>
                <a:latin typeface="Arial"/>
              </a:rPr>
              <a:t>   One in six (16%) expect to need to borrow in retirement – equivalent to 2.12m households – with over half relying on this to stay in their homes</a:t>
            </a:r>
          </a:p>
          <a:p>
            <a:pPr>
              <a:buFont typeface="Arial"/>
              <a:buChar char="•"/>
            </a:pPr>
            <a:r>
              <a:rPr lang="en-GB" dirty="0" smtClean="0">
                <a:solidFill>
                  <a:srgbClr val="080808"/>
                </a:solidFill>
                <a:latin typeface="Arial"/>
              </a:rPr>
              <a:t>   One in three (31%) have or plan to give money to help a child become a first time buyer – adding to pressure on retirement funds</a:t>
            </a:r>
          </a:p>
          <a:p>
            <a:pPr>
              <a:buFont typeface="Arial"/>
              <a:buChar char="•"/>
            </a:pPr>
            <a:r>
              <a:rPr lang="en-GB" dirty="0" smtClean="0">
                <a:solidFill>
                  <a:srgbClr val="080808"/>
                </a:solidFill>
                <a:latin typeface="Arial"/>
              </a:rPr>
              <a:t>   56% expect housing wealth will be needed to pay for care in later life, while 61% see it as a key part of their inheritance planning</a:t>
            </a:r>
            <a:endParaRPr lang="en-GB" dirty="0">
              <a:solidFill>
                <a:srgbClr val="080808"/>
              </a:solidFill>
              <a:latin typeface="Arial"/>
            </a:endParaRPr>
          </a:p>
        </p:txBody>
      </p:sp>
      <p:sp>
        <p:nvSpPr>
          <p:cNvPr id="4" name="Slide Number Placeholder 3"/>
          <p:cNvSpPr>
            <a:spLocks noGrp="1"/>
          </p:cNvSpPr>
          <p:nvPr>
            <p:ph type="sldNum" sz="quarter" idx="10"/>
          </p:nvPr>
        </p:nvSpPr>
        <p:spPr/>
        <p:txBody>
          <a:bodyPr/>
          <a:lstStyle/>
          <a:p>
            <a:fld id="{185E4C2F-C071-4486-AC60-F63F85D5D0AA}" type="slidenum">
              <a:rPr lang="en-GB" smtClean="0"/>
              <a:t>2</a:t>
            </a:fld>
            <a:endParaRPr lang="en-GB"/>
          </a:p>
        </p:txBody>
      </p:sp>
    </p:spTree>
    <p:extLst>
      <p:ext uri="{BB962C8B-B14F-4D97-AF65-F5344CB8AC3E}">
        <p14:creationId xmlns:p14="http://schemas.microsoft.com/office/powerpoint/2010/main" val="2855189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101659-975C-42AE-8810-479585D888F5}" type="slidenum">
              <a:rPr lang="en-GB" altLang="en-US"/>
              <a:pPr/>
              <a:t>4</a:t>
            </a:fld>
            <a:endParaRPr lang="en-GB" altLang="en-US"/>
          </a:p>
        </p:txBody>
      </p:sp>
      <p:sp>
        <p:nvSpPr>
          <p:cNvPr id="56322" name="Rectangle 2"/>
          <p:cNvSpPr>
            <a:spLocks noGrp="1" noRot="1" noChangeAspect="1" noChangeArrowheads="1" noTextEdit="1"/>
          </p:cNvSpPr>
          <p:nvPr>
            <p:ph type="sldImg"/>
          </p:nvPr>
        </p:nvSpPr>
        <p:spPr>
          <a:xfrm>
            <a:off x="107950" y="739775"/>
            <a:ext cx="6581775" cy="3703638"/>
          </a:xfrm>
          <a:ln/>
        </p:spPr>
      </p:sp>
      <p:sp>
        <p:nvSpPr>
          <p:cNvPr id="56323" name="Rectangle 3"/>
          <p:cNvSpPr>
            <a:spLocks noGrp="1" noChangeArrowheads="1"/>
          </p:cNvSpPr>
          <p:nvPr>
            <p:ph type="body" idx="1"/>
          </p:nvPr>
        </p:nvSpPr>
        <p:spPr/>
        <p:txBody>
          <a:bodyPr/>
          <a:lstStyle/>
          <a:p>
            <a:r>
              <a:rPr lang="en-GB" altLang="en-US"/>
              <a:t>SLIDE 6</a:t>
            </a:r>
          </a:p>
          <a:p>
            <a:r>
              <a:rPr lang="en-GB" altLang="en-US"/>
              <a:t>Before looking at that, let us look at the different income/wealth map in more detail and consider some of the financial solutions. </a:t>
            </a:r>
          </a:p>
          <a:p>
            <a:endParaRPr lang="en-GB" altLang="en-US"/>
          </a:p>
          <a:p>
            <a:r>
              <a:rPr lang="en-GB" altLang="en-US"/>
              <a:t>Contours shows the number of people (individuals in different income wealth brackets) including all assets such as housing wealth. Although we strat off with nothing we all end up and very different places using traditional measures of wealth.</a:t>
            </a:r>
          </a:p>
          <a:p>
            <a:endParaRPr lang="en-GB" altLang="en-US"/>
          </a:p>
          <a:p>
            <a:r>
              <a:rPr lang="en-GB" altLang="en-US"/>
              <a:t>There are essentially 2 populations home owners and non- home owners and two peaks. Interestingly in both cases median income levels are similar £10k to £11 k,</a:t>
            </a:r>
          </a:p>
          <a:p>
            <a:endParaRPr lang="en-GB" altLang="en-US"/>
          </a:p>
          <a:p>
            <a:r>
              <a:rPr lang="en-GB" altLang="en-US"/>
              <a:t>At Cass we have been looking at how people can support themselves and we have proposed and published research on a few of these based on this reality and what can be afforded on this spectrum. </a:t>
            </a:r>
          </a:p>
          <a:p>
            <a:endParaRPr lang="en-GB" altLang="en-US"/>
          </a:p>
          <a:p>
            <a:r>
              <a:rPr lang="en-GB" altLang="en-US"/>
              <a:t>Papers on some of these are here today and at least two have also been published by ILC and can be found on the web site.</a:t>
            </a:r>
          </a:p>
          <a:p>
            <a:endParaRPr lang="en-GB" altLang="en-US"/>
          </a:p>
          <a:p>
            <a:r>
              <a:rPr lang="en-GB" altLang="en-US"/>
              <a:t>Let us consider the target groups and then overlay the proposed means test.</a:t>
            </a:r>
          </a:p>
          <a:p>
            <a:r>
              <a:rPr lang="en-GB" altLang="en-US"/>
              <a:t>A  PCSBs would occupy this space people with low to modest assets and low to average income </a:t>
            </a:r>
          </a:p>
          <a:p>
            <a:r>
              <a:rPr lang="en-GB" altLang="en-US"/>
              <a:t>B  People with housing wealth can draw an income from their home, purchase an INA form the sale of their home, or take their chances </a:t>
            </a:r>
          </a:p>
          <a:p>
            <a:r>
              <a:rPr lang="en-GB" altLang="en-US"/>
              <a:t>C.  People with more substantial occupational pensions that would in the future be able to buy disability linked annuities: These are pensions that go up in value upon assessment for care </a:t>
            </a:r>
          </a:p>
          <a:p>
            <a:r>
              <a:rPr lang="en-GB" altLang="en-US"/>
              <a:t>D.  LTC insurance – narrow range somewhere between bonds buyers and self funders. Problem is that it is expensive and if you die without needing care you lose your premiums. Another alternative – which we proposed several years go are advanced life insurance products which pay out when you need care and not on death. </a:t>
            </a:r>
          </a:p>
          <a:p>
            <a:endParaRPr lang="en-GB" altLang="en-US"/>
          </a:p>
          <a:p>
            <a:r>
              <a:rPr lang="en-GB" altLang="en-US"/>
              <a:t>I could say many more things about each.</a:t>
            </a:r>
          </a:p>
        </p:txBody>
      </p:sp>
    </p:spTree>
    <p:extLst>
      <p:ext uri="{BB962C8B-B14F-4D97-AF65-F5344CB8AC3E}">
        <p14:creationId xmlns:p14="http://schemas.microsoft.com/office/powerpoint/2010/main" val="594114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4FE2C1-F58D-4A22-9184-C00E2C30816C}" type="slidenum">
              <a:rPr lang="en-GB" altLang="en-US"/>
              <a:pPr/>
              <a:t>5</a:t>
            </a:fld>
            <a:endParaRPr lang="en-GB" altLang="en-US"/>
          </a:p>
        </p:txBody>
      </p:sp>
      <p:sp>
        <p:nvSpPr>
          <p:cNvPr id="68610" name="Rectangle 2"/>
          <p:cNvSpPr>
            <a:spLocks noGrp="1" noRot="1" noChangeAspect="1" noChangeArrowheads="1" noTextEdit="1"/>
          </p:cNvSpPr>
          <p:nvPr>
            <p:ph type="sldImg"/>
          </p:nvPr>
        </p:nvSpPr>
        <p:spPr>
          <a:xfrm>
            <a:off x="107950" y="739775"/>
            <a:ext cx="6581775" cy="3703638"/>
          </a:xfrm>
          <a:ln/>
        </p:spPr>
      </p:sp>
      <p:sp>
        <p:nvSpPr>
          <p:cNvPr id="68611" name="Rectangle 3"/>
          <p:cNvSpPr>
            <a:spLocks noGrp="1" noChangeArrowheads="1"/>
          </p:cNvSpPr>
          <p:nvPr>
            <p:ph type="body" idx="1"/>
          </p:nvPr>
        </p:nvSpPr>
        <p:spPr/>
        <p:txBody>
          <a:bodyPr/>
          <a:lstStyle/>
          <a:p>
            <a:r>
              <a:rPr lang="en-GB" altLang="en-US"/>
              <a:t>Let’s overlay the means test. </a:t>
            </a:r>
          </a:p>
          <a:p>
            <a:endParaRPr lang="en-GB" altLang="en-US"/>
          </a:p>
          <a:p>
            <a:r>
              <a:rPr lang="en-GB" altLang="en-US"/>
              <a:t>The means test cuts through quite a few of these market segments and also projection for many people.</a:t>
            </a:r>
          </a:p>
          <a:p>
            <a:endParaRPr lang="en-GB" altLang="en-US"/>
          </a:p>
          <a:p>
            <a:r>
              <a:rPr lang="en-GB" altLang="en-US"/>
              <a:t>So what are the consequences/</a:t>
            </a:r>
          </a:p>
        </p:txBody>
      </p:sp>
    </p:spTree>
    <p:extLst>
      <p:ext uri="{BB962C8B-B14F-4D97-AF65-F5344CB8AC3E}">
        <p14:creationId xmlns:p14="http://schemas.microsoft.com/office/powerpoint/2010/main" val="3105020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a:buChar char="•"/>
            </a:pPr>
            <a:r>
              <a:rPr lang="en-GB" dirty="0" smtClean="0">
                <a:solidFill>
                  <a:srgbClr val="080808"/>
                </a:solidFill>
                <a:latin typeface="Arial"/>
              </a:rPr>
              <a:t>46% see property wealth as a key part of retirement income planning, with 69% owning a home worth more than their pensions, savings and investments</a:t>
            </a:r>
          </a:p>
          <a:p>
            <a:pPr>
              <a:buFont typeface="Arial"/>
              <a:buChar char="•"/>
            </a:pPr>
            <a:r>
              <a:rPr lang="en-GB" dirty="0" smtClean="0">
                <a:solidFill>
                  <a:srgbClr val="080808"/>
                </a:solidFill>
                <a:latin typeface="Arial"/>
              </a:rPr>
              <a:t>   But 23% of mortgaged over-45s are still worried about paying off their loans: equivalent to 1.02m UK households owing £85,634 each and £87.2bn in total</a:t>
            </a:r>
          </a:p>
          <a:p>
            <a:pPr>
              <a:buFont typeface="Arial"/>
              <a:buChar char="•"/>
            </a:pPr>
            <a:r>
              <a:rPr lang="en-GB" dirty="0" smtClean="0">
                <a:solidFill>
                  <a:srgbClr val="080808"/>
                </a:solidFill>
                <a:latin typeface="Arial"/>
              </a:rPr>
              <a:t>   Having lived in their current home for 21 years on average, 80% of over-45 homeowners want to remain there for as long as they physically can</a:t>
            </a:r>
          </a:p>
          <a:p>
            <a:pPr>
              <a:buFont typeface="Arial"/>
              <a:buChar char="•"/>
            </a:pPr>
            <a:r>
              <a:rPr lang="en-GB" dirty="0" smtClean="0">
                <a:solidFill>
                  <a:srgbClr val="080808"/>
                </a:solidFill>
                <a:latin typeface="Arial"/>
              </a:rPr>
              <a:t>   One in six (16%) expect to need to borrow in retirement – equivalent to 2.12m households – with over half relying on this to stay in their homes</a:t>
            </a:r>
          </a:p>
          <a:p>
            <a:pPr>
              <a:buFont typeface="Arial"/>
              <a:buChar char="•"/>
            </a:pPr>
            <a:r>
              <a:rPr lang="en-GB" dirty="0" smtClean="0">
                <a:solidFill>
                  <a:srgbClr val="080808"/>
                </a:solidFill>
                <a:latin typeface="Arial"/>
              </a:rPr>
              <a:t>   One in three (31%) have or plan to give money to help a child become a first time buyer – adding to pressure on retirement funds</a:t>
            </a:r>
          </a:p>
          <a:p>
            <a:pPr>
              <a:buFont typeface="Arial"/>
              <a:buChar char="•"/>
            </a:pPr>
            <a:r>
              <a:rPr lang="en-GB" dirty="0" smtClean="0">
                <a:solidFill>
                  <a:srgbClr val="080808"/>
                </a:solidFill>
                <a:latin typeface="Arial"/>
              </a:rPr>
              <a:t>   56% expect housing wealth will be needed to pay for care in later life, while 61% see it as a key part of their inheritance planning</a:t>
            </a:r>
          </a:p>
          <a:p>
            <a:endParaRPr lang="en-GB" dirty="0"/>
          </a:p>
        </p:txBody>
      </p:sp>
      <p:sp>
        <p:nvSpPr>
          <p:cNvPr id="4" name="Slide Number Placeholder 3"/>
          <p:cNvSpPr>
            <a:spLocks noGrp="1"/>
          </p:cNvSpPr>
          <p:nvPr>
            <p:ph type="sldNum" sz="quarter" idx="10"/>
          </p:nvPr>
        </p:nvSpPr>
        <p:spPr/>
        <p:txBody>
          <a:bodyPr/>
          <a:lstStyle/>
          <a:p>
            <a:fld id="{185E4C2F-C071-4486-AC60-F63F85D5D0AA}" type="slidenum">
              <a:rPr lang="en-GB" smtClean="0"/>
              <a:t>6</a:t>
            </a:fld>
            <a:endParaRPr lang="en-GB"/>
          </a:p>
        </p:txBody>
      </p:sp>
    </p:spTree>
    <p:extLst>
      <p:ext uri="{BB962C8B-B14F-4D97-AF65-F5344CB8AC3E}">
        <p14:creationId xmlns:p14="http://schemas.microsoft.com/office/powerpoint/2010/main" val="1989389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CFBDF3E-A1C2-4C95-9989-A7F2C30F5E85}" type="datetimeFigureOut">
              <a:rPr lang="en-GB" smtClean="0"/>
              <a:t>14/09/2016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3D02FF-88E0-4B75-B353-37CA042E708D}" type="slidenum">
              <a:rPr lang="en-GB" smtClean="0"/>
              <a:t>‹#›</a:t>
            </a:fld>
            <a:endParaRPr lang="en-GB"/>
          </a:p>
        </p:txBody>
      </p:sp>
    </p:spTree>
    <p:extLst>
      <p:ext uri="{BB962C8B-B14F-4D97-AF65-F5344CB8AC3E}">
        <p14:creationId xmlns:p14="http://schemas.microsoft.com/office/powerpoint/2010/main" val="1634944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CFBDF3E-A1C2-4C95-9989-A7F2C30F5E85}" type="datetimeFigureOut">
              <a:rPr lang="en-GB" smtClean="0"/>
              <a:t>14/09/2016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3D02FF-88E0-4B75-B353-37CA042E708D}" type="slidenum">
              <a:rPr lang="en-GB" smtClean="0"/>
              <a:t>‹#›</a:t>
            </a:fld>
            <a:endParaRPr lang="en-GB"/>
          </a:p>
        </p:txBody>
      </p:sp>
    </p:spTree>
    <p:extLst>
      <p:ext uri="{BB962C8B-B14F-4D97-AF65-F5344CB8AC3E}">
        <p14:creationId xmlns:p14="http://schemas.microsoft.com/office/powerpoint/2010/main" val="1991216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CFBDF3E-A1C2-4C95-9989-A7F2C30F5E85}" type="datetimeFigureOut">
              <a:rPr lang="en-GB" smtClean="0"/>
              <a:t>14/09/2016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3D02FF-88E0-4B75-B353-37CA042E708D}" type="slidenum">
              <a:rPr lang="en-GB" smtClean="0"/>
              <a:t>‹#›</a:t>
            </a:fld>
            <a:endParaRPr lang="en-GB"/>
          </a:p>
        </p:txBody>
      </p:sp>
    </p:spTree>
    <p:extLst>
      <p:ext uri="{BB962C8B-B14F-4D97-AF65-F5344CB8AC3E}">
        <p14:creationId xmlns:p14="http://schemas.microsoft.com/office/powerpoint/2010/main" val="3290296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CFBDF3E-A1C2-4C95-9989-A7F2C30F5E85}" type="datetimeFigureOut">
              <a:rPr lang="en-GB" smtClean="0"/>
              <a:t>14/09/2016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3D02FF-88E0-4B75-B353-37CA042E708D}" type="slidenum">
              <a:rPr lang="en-GB" smtClean="0"/>
              <a:t>‹#›</a:t>
            </a:fld>
            <a:endParaRPr lang="en-GB"/>
          </a:p>
        </p:txBody>
      </p:sp>
    </p:spTree>
    <p:extLst>
      <p:ext uri="{BB962C8B-B14F-4D97-AF65-F5344CB8AC3E}">
        <p14:creationId xmlns:p14="http://schemas.microsoft.com/office/powerpoint/2010/main" val="445055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FBDF3E-A1C2-4C95-9989-A7F2C30F5E85}" type="datetimeFigureOut">
              <a:rPr lang="en-GB" smtClean="0"/>
              <a:t>14/09/2016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3D02FF-88E0-4B75-B353-37CA042E708D}" type="slidenum">
              <a:rPr lang="en-GB" smtClean="0"/>
              <a:t>‹#›</a:t>
            </a:fld>
            <a:endParaRPr lang="en-GB"/>
          </a:p>
        </p:txBody>
      </p:sp>
    </p:spTree>
    <p:extLst>
      <p:ext uri="{BB962C8B-B14F-4D97-AF65-F5344CB8AC3E}">
        <p14:creationId xmlns:p14="http://schemas.microsoft.com/office/powerpoint/2010/main" val="2750785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CFBDF3E-A1C2-4C95-9989-A7F2C30F5E85}" type="datetimeFigureOut">
              <a:rPr lang="en-GB" smtClean="0"/>
              <a:t>14/09/2016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3D02FF-88E0-4B75-B353-37CA042E708D}" type="slidenum">
              <a:rPr lang="en-GB" smtClean="0"/>
              <a:t>‹#›</a:t>
            </a:fld>
            <a:endParaRPr lang="en-GB"/>
          </a:p>
        </p:txBody>
      </p:sp>
    </p:spTree>
    <p:extLst>
      <p:ext uri="{BB962C8B-B14F-4D97-AF65-F5344CB8AC3E}">
        <p14:creationId xmlns:p14="http://schemas.microsoft.com/office/powerpoint/2010/main" val="4238875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CFBDF3E-A1C2-4C95-9989-A7F2C30F5E85}" type="datetimeFigureOut">
              <a:rPr lang="en-GB" smtClean="0"/>
              <a:t>14/09/2016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43D02FF-88E0-4B75-B353-37CA042E708D}" type="slidenum">
              <a:rPr lang="en-GB" smtClean="0"/>
              <a:t>‹#›</a:t>
            </a:fld>
            <a:endParaRPr lang="en-GB"/>
          </a:p>
        </p:txBody>
      </p:sp>
    </p:spTree>
    <p:extLst>
      <p:ext uri="{BB962C8B-B14F-4D97-AF65-F5344CB8AC3E}">
        <p14:creationId xmlns:p14="http://schemas.microsoft.com/office/powerpoint/2010/main" val="3642563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CFBDF3E-A1C2-4C95-9989-A7F2C30F5E85}" type="datetimeFigureOut">
              <a:rPr lang="en-GB" smtClean="0"/>
              <a:t>14/09/2016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43D02FF-88E0-4B75-B353-37CA042E708D}" type="slidenum">
              <a:rPr lang="en-GB" smtClean="0"/>
              <a:t>‹#›</a:t>
            </a:fld>
            <a:endParaRPr lang="en-GB"/>
          </a:p>
        </p:txBody>
      </p:sp>
    </p:spTree>
    <p:extLst>
      <p:ext uri="{BB962C8B-B14F-4D97-AF65-F5344CB8AC3E}">
        <p14:creationId xmlns:p14="http://schemas.microsoft.com/office/powerpoint/2010/main" val="3212551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FBDF3E-A1C2-4C95-9989-A7F2C30F5E85}" type="datetimeFigureOut">
              <a:rPr lang="en-GB" smtClean="0"/>
              <a:t>14/09/2016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43D02FF-88E0-4B75-B353-37CA042E708D}" type="slidenum">
              <a:rPr lang="en-GB" smtClean="0"/>
              <a:t>‹#›</a:t>
            </a:fld>
            <a:endParaRPr lang="en-GB"/>
          </a:p>
        </p:txBody>
      </p:sp>
    </p:spTree>
    <p:extLst>
      <p:ext uri="{BB962C8B-B14F-4D97-AF65-F5344CB8AC3E}">
        <p14:creationId xmlns:p14="http://schemas.microsoft.com/office/powerpoint/2010/main" val="344884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FBDF3E-A1C2-4C95-9989-A7F2C30F5E85}" type="datetimeFigureOut">
              <a:rPr lang="en-GB" smtClean="0"/>
              <a:t>14/09/2016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3D02FF-88E0-4B75-B353-37CA042E708D}" type="slidenum">
              <a:rPr lang="en-GB" smtClean="0"/>
              <a:t>‹#›</a:t>
            </a:fld>
            <a:endParaRPr lang="en-GB"/>
          </a:p>
        </p:txBody>
      </p:sp>
    </p:spTree>
    <p:extLst>
      <p:ext uri="{BB962C8B-B14F-4D97-AF65-F5344CB8AC3E}">
        <p14:creationId xmlns:p14="http://schemas.microsoft.com/office/powerpoint/2010/main" val="239231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FBDF3E-A1C2-4C95-9989-A7F2C30F5E85}" type="datetimeFigureOut">
              <a:rPr lang="en-GB" smtClean="0"/>
              <a:t>14/09/2016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43D02FF-88E0-4B75-B353-37CA042E708D}" type="slidenum">
              <a:rPr lang="en-GB" smtClean="0"/>
              <a:t>‹#›</a:t>
            </a:fld>
            <a:endParaRPr lang="en-GB"/>
          </a:p>
        </p:txBody>
      </p:sp>
    </p:spTree>
    <p:extLst>
      <p:ext uri="{BB962C8B-B14F-4D97-AF65-F5344CB8AC3E}">
        <p14:creationId xmlns:p14="http://schemas.microsoft.com/office/powerpoint/2010/main" val="2390419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FBDF3E-A1C2-4C95-9989-A7F2C30F5E85}" type="datetimeFigureOut">
              <a:rPr lang="en-GB" smtClean="0"/>
              <a:t>14/09/2016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3D02FF-88E0-4B75-B353-37CA042E708D}" type="slidenum">
              <a:rPr lang="en-GB" smtClean="0"/>
              <a:t>‹#›</a:t>
            </a:fld>
            <a:endParaRPr lang="en-GB"/>
          </a:p>
        </p:txBody>
      </p:sp>
    </p:spTree>
    <p:extLst>
      <p:ext uri="{BB962C8B-B14F-4D97-AF65-F5344CB8AC3E}">
        <p14:creationId xmlns:p14="http://schemas.microsoft.com/office/powerpoint/2010/main" val="4230595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0.png"/></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16843"/>
            <a:ext cx="9144000" cy="2387600"/>
          </a:xfrm>
        </p:spPr>
        <p:txBody>
          <a:bodyPr>
            <a:normAutofit fontScale="90000"/>
          </a:bodyPr>
          <a:lstStyle/>
          <a:p>
            <a:r>
              <a:rPr lang="en-US" dirty="0" smtClean="0"/>
              <a:t>Paying for long term care insurance: The pros and cons of different payment methods</a:t>
            </a:r>
            <a:endParaRPr lang="en-GB" dirty="0"/>
          </a:p>
        </p:txBody>
      </p:sp>
      <p:sp>
        <p:nvSpPr>
          <p:cNvPr id="3" name="Subtitle 2"/>
          <p:cNvSpPr>
            <a:spLocks noGrp="1"/>
          </p:cNvSpPr>
          <p:nvPr>
            <p:ph type="subTitle" idx="1"/>
          </p:nvPr>
        </p:nvSpPr>
        <p:spPr>
          <a:xfrm>
            <a:off x="1524000" y="4501924"/>
            <a:ext cx="9144000" cy="1655762"/>
          </a:xfrm>
        </p:spPr>
        <p:txBody>
          <a:bodyPr/>
          <a:lstStyle/>
          <a:p>
            <a:r>
              <a:rPr lang="en-GB" dirty="0" smtClean="0"/>
              <a:t>Les Mayhew</a:t>
            </a:r>
          </a:p>
          <a:p>
            <a:r>
              <a:rPr lang="en-GB" dirty="0" smtClean="0"/>
              <a:t>Ben Rickayzen</a:t>
            </a:r>
          </a:p>
          <a:p>
            <a:r>
              <a:rPr lang="en-GB" dirty="0" smtClean="0"/>
              <a:t>David Smith</a:t>
            </a:r>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2936" y="1"/>
            <a:ext cx="3915664" cy="1119362"/>
          </a:xfrm>
          <a:prstGeom prst="rect">
            <a:avLst/>
          </a:prstGeom>
        </p:spPr>
      </p:pic>
    </p:spTree>
    <p:extLst>
      <p:ext uri="{BB962C8B-B14F-4D97-AF65-F5344CB8AC3E}">
        <p14:creationId xmlns:p14="http://schemas.microsoft.com/office/powerpoint/2010/main" val="14166031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Modelling pathways to care</a:t>
            </a:r>
            <a:endParaRPr lang="en-GB" dirty="0"/>
          </a:p>
        </p:txBody>
      </p:sp>
      <p:sp>
        <p:nvSpPr>
          <p:cNvPr id="3" name="Content Placeholder 2"/>
          <p:cNvSpPr>
            <a:spLocks noGrp="1"/>
          </p:cNvSpPr>
          <p:nvPr>
            <p:ph idx="1"/>
          </p:nvPr>
        </p:nvSpPr>
        <p:spPr/>
        <p:txBody>
          <a:bodyPr/>
          <a:lstStyle/>
          <a:p>
            <a:pPr marL="0" indent="0">
              <a:buNone/>
            </a:pPr>
            <a:r>
              <a:rPr lang="en-GB" dirty="0" smtClean="0"/>
              <a:t>We envisage four possible pathways that a policyholder may take</a:t>
            </a:r>
          </a:p>
          <a:p>
            <a:r>
              <a:rPr lang="en-GB" dirty="0" smtClean="0"/>
              <a:t>Pathway 1 : The person dies requiring no care</a:t>
            </a:r>
          </a:p>
          <a:p>
            <a:r>
              <a:rPr lang="en-GB" dirty="0" smtClean="0"/>
              <a:t>Pathway 2 : Before the person dies they require care to help live in their own home, but never need residential care</a:t>
            </a:r>
          </a:p>
          <a:p>
            <a:r>
              <a:rPr lang="en-GB" dirty="0" smtClean="0"/>
              <a:t>Pathway 3 : The person spends time requiring care to help them live in their own home and also spends time in a residential care home</a:t>
            </a:r>
          </a:p>
          <a:p>
            <a:r>
              <a:rPr lang="en-GB" dirty="0" smtClean="0"/>
              <a:t>Pathway 4 : The person goes from an independent state to requiring residential care before dying </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75800" y="6066839"/>
            <a:ext cx="2514600" cy="718843"/>
          </a:xfrm>
          <a:prstGeom prst="rect">
            <a:avLst/>
          </a:prstGeom>
        </p:spPr>
      </p:pic>
    </p:spTree>
    <p:extLst>
      <p:ext uri="{BB962C8B-B14F-4D97-AF65-F5344CB8AC3E}">
        <p14:creationId xmlns:p14="http://schemas.microsoft.com/office/powerpoint/2010/main" val="26973259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Assumptions/Notation</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GB" i="1" dirty="0" smtClean="0"/>
                  <a:t>a</a:t>
                </a:r>
                <a:r>
                  <a:rPr lang="en-GB" dirty="0" smtClean="0"/>
                  <a:t> </a:t>
                </a:r>
                <a:r>
                  <a:rPr lang="en-GB" dirty="0" smtClean="0">
                    <a:sym typeface="Symbol" panose="05050102010706020507" pitchFamily="18" charset="2"/>
                  </a:rPr>
                  <a:t></a:t>
                </a:r>
                <a:r>
                  <a:rPr lang="en-GB" dirty="0" smtClean="0"/>
                  <a:t> age at commencement of policy</a:t>
                </a:r>
              </a:p>
              <a:p>
                <a14:m>
                  <m:oMath xmlns:m="http://schemas.openxmlformats.org/officeDocument/2006/math">
                    <m:sSubSup>
                      <m:sSubSupPr>
                        <m:ctrlPr>
                          <a:rPr lang="en-GB" b="0" i="1" smtClean="0">
                            <a:latin typeface="Cambria Math" panose="02040503050406030204" pitchFamily="18" charset="0"/>
                          </a:rPr>
                        </m:ctrlPr>
                      </m:sSubSupPr>
                      <m:e>
                        <m:r>
                          <a:rPr lang="en-GB" b="0" i="1" smtClean="0">
                            <a:latin typeface="Cambria Math" panose="02040503050406030204" pitchFamily="18" charset="0"/>
                          </a:rPr>
                          <m:t>𝐶</m:t>
                        </m:r>
                      </m:e>
                      <m:sub>
                        <m:r>
                          <a:rPr lang="en-GB" b="0" i="1" smtClean="0">
                            <a:latin typeface="Cambria Math" panose="02040503050406030204" pitchFamily="18" charset="0"/>
                          </a:rPr>
                          <m:t>2</m:t>
                        </m:r>
                      </m:sub>
                      <m:sup>
                        <m:r>
                          <a:rPr lang="en-GB" b="0" i="1" smtClean="0">
                            <a:latin typeface="Cambria Math" panose="02040503050406030204" pitchFamily="18" charset="0"/>
                          </a:rPr>
                          <m:t>𝑚</m:t>
                        </m:r>
                      </m:sup>
                    </m:sSubSup>
                  </m:oMath>
                </a14:m>
                <a:r>
                  <a:rPr lang="en-GB" dirty="0" smtClean="0"/>
                  <a:t>= </a:t>
                </a:r>
                <a:r>
                  <a:rPr lang="en-GB" dirty="0"/>
                  <a:t>length of time spent in moderate care with pathway </a:t>
                </a:r>
                <a:r>
                  <a:rPr lang="en-GB" dirty="0" smtClean="0"/>
                  <a:t>2</a:t>
                </a:r>
              </a:p>
              <a:p>
                <a14:m>
                  <m:oMath xmlns:m="http://schemas.openxmlformats.org/officeDocument/2006/math">
                    <m:sSubSup>
                      <m:sSubSupPr>
                        <m:ctrlPr>
                          <a:rPr lang="en-GB" b="0" i="1" smtClean="0">
                            <a:latin typeface="Cambria Math" panose="02040503050406030204" pitchFamily="18" charset="0"/>
                          </a:rPr>
                        </m:ctrlPr>
                      </m:sSubSupPr>
                      <m:e>
                        <m:r>
                          <a:rPr lang="en-GB" b="0" i="1" smtClean="0">
                            <a:latin typeface="Cambria Math" panose="02040503050406030204" pitchFamily="18" charset="0"/>
                          </a:rPr>
                          <m:t>𝐶</m:t>
                        </m:r>
                      </m:e>
                      <m:sub>
                        <m:r>
                          <a:rPr lang="en-GB" b="0" i="1" smtClean="0">
                            <a:latin typeface="Cambria Math" panose="02040503050406030204" pitchFamily="18" charset="0"/>
                          </a:rPr>
                          <m:t>3</m:t>
                        </m:r>
                      </m:sub>
                      <m:sup>
                        <m:r>
                          <a:rPr lang="en-GB" b="0" i="1" smtClean="0">
                            <a:latin typeface="Cambria Math" panose="02040503050406030204" pitchFamily="18" charset="0"/>
                          </a:rPr>
                          <m:t>𝑚</m:t>
                        </m:r>
                      </m:sup>
                    </m:sSubSup>
                  </m:oMath>
                </a14:m>
                <a:r>
                  <a:rPr lang="en-GB" dirty="0" smtClean="0"/>
                  <a:t> and </a:t>
                </a:r>
                <a14:m>
                  <m:oMath xmlns:m="http://schemas.openxmlformats.org/officeDocument/2006/math">
                    <m:sSubSup>
                      <m:sSubSupPr>
                        <m:ctrlPr>
                          <a:rPr lang="en-GB" b="0" i="1" smtClean="0">
                            <a:latin typeface="Cambria Math" panose="02040503050406030204" pitchFamily="18" charset="0"/>
                          </a:rPr>
                        </m:ctrlPr>
                      </m:sSubSupPr>
                      <m:e>
                        <m:r>
                          <a:rPr lang="en-GB" b="0" i="1" smtClean="0">
                            <a:latin typeface="Cambria Math" panose="02040503050406030204" pitchFamily="18" charset="0"/>
                          </a:rPr>
                          <m:t>𝐶</m:t>
                        </m:r>
                      </m:e>
                      <m:sub>
                        <m:r>
                          <a:rPr lang="en-GB" b="0" i="1" smtClean="0">
                            <a:latin typeface="Cambria Math" panose="02040503050406030204" pitchFamily="18" charset="0"/>
                          </a:rPr>
                          <m:t>3</m:t>
                        </m:r>
                      </m:sub>
                      <m:sup>
                        <m:r>
                          <a:rPr lang="en-GB" b="0" i="1" smtClean="0">
                            <a:latin typeface="Cambria Math" panose="02040503050406030204" pitchFamily="18" charset="0"/>
                          </a:rPr>
                          <m:t>𝑠</m:t>
                        </m:r>
                      </m:sup>
                    </m:sSubSup>
                  </m:oMath>
                </a14:m>
                <a:r>
                  <a:rPr lang="en-GB" dirty="0" smtClean="0"/>
                  <a:t>= </a:t>
                </a:r>
                <a:r>
                  <a:rPr lang="en-GB" dirty="0"/>
                  <a:t>length of time in moderate and severe care, respectively, with pathway 3</a:t>
                </a:r>
              </a:p>
              <a:p>
                <a14:m>
                  <m:oMath xmlns:m="http://schemas.openxmlformats.org/officeDocument/2006/math">
                    <m:sSubSup>
                      <m:sSubSupPr>
                        <m:ctrlPr>
                          <a:rPr lang="en-GB" b="0" i="1" smtClean="0">
                            <a:latin typeface="Cambria Math" panose="02040503050406030204" pitchFamily="18" charset="0"/>
                          </a:rPr>
                        </m:ctrlPr>
                      </m:sSubSupPr>
                      <m:e>
                        <m:r>
                          <a:rPr lang="en-GB" b="0" i="1" smtClean="0">
                            <a:latin typeface="Cambria Math" panose="02040503050406030204" pitchFamily="18" charset="0"/>
                          </a:rPr>
                          <m:t>𝐶</m:t>
                        </m:r>
                      </m:e>
                      <m:sub>
                        <m:r>
                          <a:rPr lang="en-GB" b="0" i="1" smtClean="0">
                            <a:latin typeface="Cambria Math" panose="02040503050406030204" pitchFamily="18" charset="0"/>
                          </a:rPr>
                          <m:t>4</m:t>
                        </m:r>
                      </m:sub>
                      <m:sup>
                        <m:r>
                          <a:rPr lang="en-GB" b="0" i="1" smtClean="0">
                            <a:latin typeface="Cambria Math" panose="02040503050406030204" pitchFamily="18" charset="0"/>
                          </a:rPr>
                          <m:t>𝑠</m:t>
                        </m:r>
                      </m:sup>
                    </m:sSubSup>
                  </m:oMath>
                </a14:m>
                <a:r>
                  <a:rPr lang="en-GB" dirty="0"/>
                  <a:t>= </a:t>
                </a:r>
                <a:r>
                  <a:rPr lang="en-GB" dirty="0" smtClean="0"/>
                  <a:t>length </a:t>
                </a:r>
                <a:r>
                  <a:rPr lang="en-GB" dirty="0"/>
                  <a:t>of time in severe care with pathway </a:t>
                </a:r>
                <a:r>
                  <a:rPr lang="en-GB" dirty="0" smtClean="0"/>
                  <a:t>4</a:t>
                </a:r>
              </a:p>
              <a:p>
                <a:r>
                  <a:rPr lang="en-GB" dirty="0"/>
                  <a:t>A</a:t>
                </a:r>
                <a:r>
                  <a:rPr lang="en-GB" dirty="0" smtClean="0"/>
                  <a:t>ssuming </a:t>
                </a:r>
                <a:r>
                  <a:rPr lang="en-GB" i="1" dirty="0"/>
                  <a:t>p</a:t>
                </a:r>
                <a:r>
                  <a:rPr lang="en-GB" i="1" baseline="-25000" dirty="0"/>
                  <a:t>f </a:t>
                </a:r>
                <a:r>
                  <a:rPr lang="en-GB" dirty="0" smtClean="0"/>
                  <a:t>% </a:t>
                </a:r>
                <a:r>
                  <a:rPr lang="en-GB" dirty="0"/>
                  <a:t>of people are in pathway </a:t>
                </a:r>
                <a:r>
                  <a:rPr lang="en-GB" i="1" dirty="0"/>
                  <a:t>f</a:t>
                </a:r>
                <a:r>
                  <a:rPr lang="en-GB" dirty="0"/>
                  <a:t> where </a:t>
                </a:r>
                <a:r>
                  <a:rPr lang="en-GB" i="1" dirty="0"/>
                  <a:t>f</a:t>
                </a:r>
                <a:r>
                  <a:rPr lang="en-GB" dirty="0"/>
                  <a:t> = 1, 2, 3, 4</a:t>
                </a:r>
                <a:endParaRPr lang="en-GB" dirty="0" smtClean="0"/>
              </a:p>
              <a:p>
                <a:pPr marL="0" indent="0">
                  <a:buNone/>
                </a:pP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043" t="-2661" r="-1159"/>
                </a:stretch>
              </a:blipFill>
            </p:spPr>
            <p:txBody>
              <a:bodyPr/>
              <a:lstStyle/>
              <a:p>
                <a:r>
                  <a:rPr lang="en-GB">
                    <a:noFill/>
                  </a:rPr>
                  <a:t> </a:t>
                </a:r>
              </a:p>
            </p:txBody>
          </p:sp>
        </mc:Fallback>
      </mc:AlternateContent>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75800" y="6066839"/>
            <a:ext cx="2514600" cy="718843"/>
          </a:xfrm>
          <a:prstGeom prst="rect">
            <a:avLst/>
          </a:prstGeom>
        </p:spPr>
      </p:pic>
    </p:spTree>
    <p:extLst>
      <p:ext uri="{BB962C8B-B14F-4D97-AF65-F5344CB8AC3E}">
        <p14:creationId xmlns:p14="http://schemas.microsoft.com/office/powerpoint/2010/main" val="26847970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Illustration of pathway 3</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20678" y="6034183"/>
            <a:ext cx="2514600" cy="718843"/>
          </a:xfrm>
          <a:prstGeom prst="rect">
            <a:avLst/>
          </a:prstGeom>
        </p:spPr>
      </p:pic>
      <p:cxnSp>
        <p:nvCxnSpPr>
          <p:cNvPr id="6" name="Straight Arrow Connector 5"/>
          <p:cNvCxnSpPr/>
          <p:nvPr/>
        </p:nvCxnSpPr>
        <p:spPr>
          <a:xfrm flipV="1">
            <a:off x="1206500" y="3822700"/>
            <a:ext cx="9575800" cy="25400"/>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789511" y="3547241"/>
            <a:ext cx="0" cy="63062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750628" y="3547241"/>
            <a:ext cx="0" cy="63062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840483" y="3507388"/>
            <a:ext cx="0" cy="63062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9122980" y="3507389"/>
            <a:ext cx="0" cy="63062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3750628" y="4340661"/>
            <a:ext cx="3089855" cy="6460"/>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6840483" y="4340661"/>
            <a:ext cx="2282497" cy="4162"/>
          </a:xfrm>
          <a:prstGeom prst="straightConnector1">
            <a:avLst/>
          </a:prstGeom>
          <a:ln w="254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 name="TextBox 16"/>
              <p:cNvSpPr txBox="1"/>
              <p:nvPr/>
            </p:nvSpPr>
            <p:spPr>
              <a:xfrm>
                <a:off x="4107542" y="4560393"/>
                <a:ext cx="1611087"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GB" sz="2400" b="0" i="1" smtClean="0">
                              <a:latin typeface="Cambria Math" panose="02040503050406030204" pitchFamily="18" charset="0"/>
                            </a:rPr>
                          </m:ctrlPr>
                        </m:sSubSupPr>
                        <m:e>
                          <m:r>
                            <a:rPr lang="en-GB" sz="2400" b="0" i="1" smtClean="0">
                              <a:latin typeface="Cambria Math" panose="02040503050406030204" pitchFamily="18" charset="0"/>
                            </a:rPr>
                            <m:t>𝐶</m:t>
                          </m:r>
                        </m:e>
                        <m:sub>
                          <m:r>
                            <a:rPr lang="en-GB" sz="2400" b="0" i="1" smtClean="0">
                              <a:latin typeface="Cambria Math" panose="02040503050406030204" pitchFamily="18" charset="0"/>
                            </a:rPr>
                            <m:t>3</m:t>
                          </m:r>
                        </m:sub>
                        <m:sup>
                          <m:r>
                            <a:rPr lang="en-GB" sz="2400" b="0" i="1" smtClean="0">
                              <a:latin typeface="Cambria Math" panose="02040503050406030204" pitchFamily="18" charset="0"/>
                            </a:rPr>
                            <m:t>𝑚</m:t>
                          </m:r>
                        </m:sup>
                      </m:sSubSup>
                    </m:oMath>
                  </m:oMathPara>
                </a14:m>
                <a:endParaRPr lang="en-GB" sz="2400" dirty="0"/>
              </a:p>
            </p:txBody>
          </p:sp>
        </mc:Choice>
        <mc:Fallback xmlns="">
          <p:sp>
            <p:nvSpPr>
              <p:cNvPr id="17" name="TextBox 16"/>
              <p:cNvSpPr txBox="1">
                <a:spLocks noRot="1" noChangeAspect="1" noMove="1" noResize="1" noEditPoints="1" noAdjustHandles="1" noChangeArrowheads="1" noChangeShapeType="1" noTextEdit="1"/>
              </p:cNvSpPr>
              <p:nvPr/>
            </p:nvSpPr>
            <p:spPr>
              <a:xfrm>
                <a:off x="4107542" y="4560393"/>
                <a:ext cx="1611087" cy="461665"/>
              </a:xfrm>
              <a:prstGeom prst="rect">
                <a:avLst/>
              </a:prstGeom>
              <a:blipFill rotWithShape="0">
                <a:blip r:embed="rId3"/>
                <a:stretch>
                  <a:fillRect b="-263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8" name="TextBox 17"/>
              <p:cNvSpPr txBox="1"/>
              <p:nvPr/>
            </p:nvSpPr>
            <p:spPr>
              <a:xfrm>
                <a:off x="7061199" y="4560392"/>
                <a:ext cx="1611087"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GB" sz="2400" b="0" i="1" smtClean="0">
                              <a:latin typeface="Cambria Math" panose="02040503050406030204" pitchFamily="18" charset="0"/>
                            </a:rPr>
                          </m:ctrlPr>
                        </m:sSubSupPr>
                        <m:e>
                          <m:r>
                            <a:rPr lang="en-GB" sz="2400" b="0" i="1" smtClean="0">
                              <a:latin typeface="Cambria Math" panose="02040503050406030204" pitchFamily="18" charset="0"/>
                            </a:rPr>
                            <m:t>𝐶</m:t>
                          </m:r>
                        </m:e>
                        <m:sub>
                          <m:r>
                            <a:rPr lang="en-GB" sz="2400" b="0" i="1" smtClean="0">
                              <a:latin typeface="Cambria Math" panose="02040503050406030204" pitchFamily="18" charset="0"/>
                            </a:rPr>
                            <m:t>3</m:t>
                          </m:r>
                        </m:sub>
                        <m:sup>
                          <m:r>
                            <a:rPr lang="en-GB" sz="2400" b="0" i="1" smtClean="0">
                              <a:latin typeface="Cambria Math" panose="02040503050406030204" pitchFamily="18" charset="0"/>
                            </a:rPr>
                            <m:t>𝑠</m:t>
                          </m:r>
                        </m:sup>
                      </m:sSubSup>
                    </m:oMath>
                  </m:oMathPara>
                </a14:m>
                <a:endParaRPr lang="en-GB" sz="2400" dirty="0"/>
              </a:p>
            </p:txBody>
          </p:sp>
        </mc:Choice>
        <mc:Fallback xmlns="">
          <p:sp>
            <p:nvSpPr>
              <p:cNvPr id="18" name="TextBox 17"/>
              <p:cNvSpPr txBox="1">
                <a:spLocks noRot="1" noChangeAspect="1" noMove="1" noResize="1" noEditPoints="1" noAdjustHandles="1" noChangeArrowheads="1" noChangeShapeType="1" noTextEdit="1"/>
              </p:cNvSpPr>
              <p:nvPr/>
            </p:nvSpPr>
            <p:spPr>
              <a:xfrm>
                <a:off x="7061199" y="4560392"/>
                <a:ext cx="1611087" cy="461665"/>
              </a:xfrm>
              <a:prstGeom prst="rect">
                <a:avLst/>
              </a:prstGeom>
              <a:blipFill rotWithShape="0">
                <a:blip r:embed="rId4"/>
                <a:stretch>
                  <a:fillRect b="-2632"/>
                </a:stretch>
              </a:blipFill>
            </p:spPr>
            <p:txBody>
              <a:bodyPr/>
              <a:lstStyle/>
              <a:p>
                <a:r>
                  <a:rPr lang="en-GB">
                    <a:noFill/>
                  </a:rPr>
                  <a:t> </a:t>
                </a:r>
              </a:p>
            </p:txBody>
          </p:sp>
        </mc:Fallback>
      </mc:AlternateContent>
      <p:sp>
        <p:nvSpPr>
          <p:cNvPr id="19" name="TextBox 18"/>
          <p:cNvSpPr txBox="1"/>
          <p:nvPr/>
        </p:nvSpPr>
        <p:spPr>
          <a:xfrm>
            <a:off x="1021161" y="2801257"/>
            <a:ext cx="1536700" cy="646331"/>
          </a:xfrm>
          <a:prstGeom prst="rect">
            <a:avLst/>
          </a:prstGeom>
          <a:noFill/>
        </p:spPr>
        <p:txBody>
          <a:bodyPr wrap="square" rtlCol="0">
            <a:spAutoFit/>
          </a:bodyPr>
          <a:lstStyle/>
          <a:p>
            <a:pPr algn="ctr"/>
            <a:r>
              <a:rPr lang="en-GB" dirty="0" smtClean="0"/>
              <a:t>Policy taken out at age </a:t>
            </a:r>
            <a:r>
              <a:rPr lang="en-GB" i="1" dirty="0" smtClean="0"/>
              <a:t>a</a:t>
            </a:r>
            <a:endParaRPr lang="en-GB" i="1" dirty="0"/>
          </a:p>
        </p:txBody>
      </p:sp>
      <p:sp>
        <p:nvSpPr>
          <p:cNvPr id="20" name="TextBox 19"/>
          <p:cNvSpPr txBox="1"/>
          <p:nvPr/>
        </p:nvSpPr>
        <p:spPr>
          <a:xfrm>
            <a:off x="2685142" y="2801257"/>
            <a:ext cx="2130972" cy="923330"/>
          </a:xfrm>
          <a:prstGeom prst="rect">
            <a:avLst/>
          </a:prstGeom>
          <a:noFill/>
        </p:spPr>
        <p:txBody>
          <a:bodyPr wrap="square" rtlCol="0">
            <a:spAutoFit/>
          </a:bodyPr>
          <a:lstStyle/>
          <a:p>
            <a:pPr algn="ctr"/>
            <a:r>
              <a:rPr lang="en-GB" dirty="0" smtClean="0"/>
              <a:t>Person requires care to remain in own home</a:t>
            </a:r>
            <a:endParaRPr lang="en-GB" dirty="0"/>
          </a:p>
        </p:txBody>
      </p:sp>
      <p:sp>
        <p:nvSpPr>
          <p:cNvPr id="21" name="TextBox 20"/>
          <p:cNvSpPr txBox="1"/>
          <p:nvPr/>
        </p:nvSpPr>
        <p:spPr>
          <a:xfrm>
            <a:off x="5377542" y="2778356"/>
            <a:ext cx="2287125" cy="646331"/>
          </a:xfrm>
          <a:prstGeom prst="rect">
            <a:avLst/>
          </a:prstGeom>
          <a:noFill/>
        </p:spPr>
        <p:txBody>
          <a:bodyPr wrap="square" rtlCol="0">
            <a:spAutoFit/>
          </a:bodyPr>
          <a:lstStyle/>
          <a:p>
            <a:pPr algn="ctr"/>
            <a:r>
              <a:rPr lang="en-GB" dirty="0" smtClean="0"/>
              <a:t>Person moves into residential care home</a:t>
            </a:r>
            <a:endParaRPr lang="en-GB" dirty="0"/>
          </a:p>
        </p:txBody>
      </p:sp>
      <p:sp>
        <p:nvSpPr>
          <p:cNvPr id="25" name="TextBox 24"/>
          <p:cNvSpPr txBox="1"/>
          <p:nvPr/>
        </p:nvSpPr>
        <p:spPr>
          <a:xfrm>
            <a:off x="7981731" y="3053086"/>
            <a:ext cx="2287125" cy="369332"/>
          </a:xfrm>
          <a:prstGeom prst="rect">
            <a:avLst/>
          </a:prstGeom>
          <a:noFill/>
        </p:spPr>
        <p:txBody>
          <a:bodyPr wrap="square" rtlCol="0">
            <a:spAutoFit/>
          </a:bodyPr>
          <a:lstStyle/>
          <a:p>
            <a:pPr algn="ctr"/>
            <a:r>
              <a:rPr lang="en-GB" dirty="0" smtClean="0"/>
              <a:t>Person dies</a:t>
            </a:r>
            <a:endParaRPr lang="en-GB" dirty="0"/>
          </a:p>
        </p:txBody>
      </p:sp>
      <mc:AlternateContent xmlns:mc="http://schemas.openxmlformats.org/markup-compatibility/2006" xmlns:a14="http://schemas.microsoft.com/office/drawing/2010/main">
        <mc:Choice Requires="a14">
          <p:sp>
            <p:nvSpPr>
              <p:cNvPr id="3" name="TextBox 2"/>
              <p:cNvSpPr txBox="1"/>
              <p:nvPr/>
            </p:nvSpPr>
            <p:spPr>
              <a:xfrm>
                <a:off x="1526721" y="5275124"/>
                <a:ext cx="8368393" cy="646331"/>
              </a:xfrm>
              <a:prstGeom prst="rect">
                <a:avLst/>
              </a:prstGeom>
              <a:solidFill>
                <a:schemeClr val="accent4">
                  <a:lumMod val="40000"/>
                  <a:lumOff val="60000"/>
                </a:schemeClr>
              </a:solidFill>
            </p:spPr>
            <p:txBody>
              <a:bodyPr wrap="square" rtlCol="0">
                <a:spAutoFit/>
              </a:bodyPr>
              <a:lstStyle/>
              <a:p>
                <a:r>
                  <a:rPr lang="en-GB" i="1" dirty="0" smtClean="0"/>
                  <a:t>a</a:t>
                </a:r>
                <a:r>
                  <a:rPr lang="en-GB" dirty="0" smtClean="0"/>
                  <a:t> </a:t>
                </a:r>
                <a:r>
                  <a:rPr lang="en-GB" dirty="0">
                    <a:sym typeface="Symbol" panose="05050102010706020507" pitchFamily="18" charset="2"/>
                  </a:rPr>
                  <a:t></a:t>
                </a:r>
                <a:r>
                  <a:rPr lang="en-GB" dirty="0"/>
                  <a:t> age at commencement of policy</a:t>
                </a:r>
              </a:p>
              <a:p>
                <a14:m>
                  <m:oMath xmlns:m="http://schemas.openxmlformats.org/officeDocument/2006/math">
                    <m:sSubSup>
                      <m:sSubSupPr>
                        <m:ctrlPr>
                          <a:rPr lang="en-GB" i="1">
                            <a:latin typeface="Cambria Math" panose="02040503050406030204" pitchFamily="18" charset="0"/>
                          </a:rPr>
                        </m:ctrlPr>
                      </m:sSubSupPr>
                      <m:e>
                        <m:r>
                          <a:rPr lang="en-GB" i="1">
                            <a:latin typeface="Cambria Math" panose="02040503050406030204" pitchFamily="18" charset="0"/>
                          </a:rPr>
                          <m:t>𝐶</m:t>
                        </m:r>
                      </m:e>
                      <m:sub>
                        <m:r>
                          <a:rPr lang="en-GB" i="1">
                            <a:latin typeface="Cambria Math" panose="02040503050406030204" pitchFamily="18" charset="0"/>
                          </a:rPr>
                          <m:t>3</m:t>
                        </m:r>
                      </m:sub>
                      <m:sup>
                        <m:r>
                          <a:rPr lang="en-GB" i="1">
                            <a:latin typeface="Cambria Math" panose="02040503050406030204" pitchFamily="18" charset="0"/>
                          </a:rPr>
                          <m:t>𝑚</m:t>
                        </m:r>
                      </m:sup>
                    </m:sSubSup>
                  </m:oMath>
                </a14:m>
                <a:r>
                  <a:rPr lang="en-GB" dirty="0"/>
                  <a:t> and </a:t>
                </a:r>
                <a14:m>
                  <m:oMath xmlns:m="http://schemas.openxmlformats.org/officeDocument/2006/math">
                    <m:sSubSup>
                      <m:sSubSupPr>
                        <m:ctrlPr>
                          <a:rPr lang="en-GB" i="1">
                            <a:latin typeface="Cambria Math" panose="02040503050406030204" pitchFamily="18" charset="0"/>
                          </a:rPr>
                        </m:ctrlPr>
                      </m:sSubSupPr>
                      <m:e>
                        <m:r>
                          <a:rPr lang="en-GB" i="1">
                            <a:latin typeface="Cambria Math" panose="02040503050406030204" pitchFamily="18" charset="0"/>
                          </a:rPr>
                          <m:t>𝐶</m:t>
                        </m:r>
                      </m:e>
                      <m:sub>
                        <m:r>
                          <a:rPr lang="en-GB" i="1">
                            <a:latin typeface="Cambria Math" panose="02040503050406030204" pitchFamily="18" charset="0"/>
                          </a:rPr>
                          <m:t>3</m:t>
                        </m:r>
                      </m:sub>
                      <m:sup>
                        <m:r>
                          <a:rPr lang="en-GB" i="1">
                            <a:latin typeface="Cambria Math" panose="02040503050406030204" pitchFamily="18" charset="0"/>
                          </a:rPr>
                          <m:t>𝑠</m:t>
                        </m:r>
                      </m:sup>
                    </m:sSubSup>
                  </m:oMath>
                </a14:m>
                <a:r>
                  <a:rPr lang="en-GB" dirty="0"/>
                  <a:t>= length of time in moderate and severe care, respectively, with pathway </a:t>
                </a:r>
                <a:r>
                  <a:rPr lang="en-GB" dirty="0" smtClean="0"/>
                  <a:t>3</a:t>
                </a:r>
                <a:endParaRPr lang="en-GB" dirty="0"/>
              </a:p>
            </p:txBody>
          </p:sp>
        </mc:Choice>
        <mc:Fallback xmlns="">
          <p:sp>
            <p:nvSpPr>
              <p:cNvPr id="3" name="TextBox 2"/>
              <p:cNvSpPr txBox="1">
                <a:spLocks noRot="1" noChangeAspect="1" noMove="1" noResize="1" noEditPoints="1" noAdjustHandles="1" noChangeArrowheads="1" noChangeShapeType="1" noTextEdit="1"/>
              </p:cNvSpPr>
              <p:nvPr/>
            </p:nvSpPr>
            <p:spPr>
              <a:xfrm>
                <a:off x="1526721" y="5275124"/>
                <a:ext cx="8368393" cy="646331"/>
              </a:xfrm>
              <a:prstGeom prst="rect">
                <a:avLst/>
              </a:prstGeom>
              <a:blipFill rotWithShape="1">
                <a:blip r:embed="rId5"/>
                <a:stretch>
                  <a:fillRect l="-583" t="-6604" b="-14151"/>
                </a:stretch>
              </a:blipFill>
            </p:spPr>
            <p:txBody>
              <a:bodyPr/>
              <a:lstStyle/>
              <a:p>
                <a:r>
                  <a:rPr lang="en-GB">
                    <a:noFill/>
                  </a:rPr>
                  <a:t> </a:t>
                </a:r>
              </a:p>
            </p:txBody>
          </p:sp>
        </mc:Fallback>
      </mc:AlternateContent>
    </p:spTree>
    <p:extLst>
      <p:ext uri="{BB962C8B-B14F-4D97-AF65-F5344CB8AC3E}">
        <p14:creationId xmlns:p14="http://schemas.microsoft.com/office/powerpoint/2010/main" val="37308636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Assumptions/Notation</a:t>
            </a:r>
            <a:endParaRPr lang="en-GB" dirty="0"/>
          </a:p>
        </p:txBody>
      </p:sp>
      <p:sp>
        <p:nvSpPr>
          <p:cNvPr id="3" name="Content Placeholder 2"/>
          <p:cNvSpPr>
            <a:spLocks noGrp="1"/>
          </p:cNvSpPr>
          <p:nvPr>
            <p:ph idx="1"/>
          </p:nvPr>
        </p:nvSpPr>
        <p:spPr/>
        <p:txBody>
          <a:bodyPr>
            <a:normAutofit/>
          </a:bodyPr>
          <a:lstStyle/>
          <a:p>
            <a:r>
              <a:rPr lang="en-GB" dirty="0" smtClean="0"/>
              <a:t>Assume </a:t>
            </a:r>
            <a:r>
              <a:rPr lang="en-GB" dirty="0"/>
              <a:t>everyone has same </a:t>
            </a:r>
            <a:r>
              <a:rPr lang="en-GB" dirty="0" smtClean="0"/>
              <a:t>age specific mortality </a:t>
            </a:r>
            <a:r>
              <a:rPr lang="en-GB" dirty="0"/>
              <a:t>rate </a:t>
            </a:r>
            <a:r>
              <a:rPr lang="en-GB" dirty="0" smtClean="0"/>
              <a:t>regardless </a:t>
            </a:r>
            <a:r>
              <a:rPr lang="en-GB" dirty="0"/>
              <a:t>of </a:t>
            </a:r>
            <a:r>
              <a:rPr lang="en-GB" dirty="0" smtClean="0"/>
              <a:t>pathway</a:t>
            </a:r>
            <a:r>
              <a:rPr lang="en-GB" dirty="0"/>
              <a:t> </a:t>
            </a:r>
          </a:p>
          <a:p>
            <a:r>
              <a:rPr lang="en-GB" dirty="0"/>
              <a:t>Assume annuity </a:t>
            </a:r>
            <a:r>
              <a:rPr lang="en-GB" dirty="0" smtClean="0"/>
              <a:t>is paid continuously</a:t>
            </a:r>
            <a:endParaRPr lang="en-GB" dirty="0"/>
          </a:p>
          <a:p>
            <a:r>
              <a:rPr lang="en-GB" dirty="0"/>
              <a:t>Assume discount rate is </a:t>
            </a:r>
            <a:r>
              <a:rPr lang="en-GB" i="1" dirty="0" err="1"/>
              <a:t>i</a:t>
            </a:r>
            <a:r>
              <a:rPr lang="en-GB" dirty="0"/>
              <a:t> % </a:t>
            </a:r>
            <a:r>
              <a:rPr lang="en-GB" dirty="0" smtClean="0"/>
              <a:t>pa</a:t>
            </a:r>
            <a:endParaRPr lang="en-GB" dirty="0"/>
          </a:p>
          <a:p>
            <a:r>
              <a:rPr lang="en-GB" dirty="0"/>
              <a:t>Assume annuity increases in payment (continuously) at </a:t>
            </a:r>
            <a:r>
              <a:rPr lang="en-GB" i="1" dirty="0"/>
              <a:t>k</a:t>
            </a:r>
            <a:r>
              <a:rPr lang="en-GB" dirty="0"/>
              <a:t> % </a:t>
            </a:r>
            <a:r>
              <a:rPr lang="en-GB" dirty="0" smtClean="0"/>
              <a:t>pa</a:t>
            </a:r>
          </a:p>
          <a:p>
            <a:r>
              <a:rPr lang="en-GB" dirty="0"/>
              <a:t>Let </a:t>
            </a:r>
            <a:r>
              <a:rPr lang="en-GB" i="1" dirty="0"/>
              <a:t>Y</a:t>
            </a:r>
            <a:r>
              <a:rPr lang="en-GB" dirty="0"/>
              <a:t> be the current annual annuity paid while needing moderate </a:t>
            </a:r>
            <a:r>
              <a:rPr lang="en-GB" dirty="0" smtClean="0"/>
              <a:t>care (assumed to remain in home)</a:t>
            </a:r>
            <a:endParaRPr lang="en-GB" dirty="0"/>
          </a:p>
          <a:p>
            <a:r>
              <a:rPr lang="en-GB" dirty="0"/>
              <a:t>Let </a:t>
            </a:r>
            <a:r>
              <a:rPr lang="en-GB" i="1" dirty="0"/>
              <a:t>Z</a:t>
            </a:r>
            <a:r>
              <a:rPr lang="en-GB" dirty="0"/>
              <a:t> be the current annual annuity paid while needing severe </a:t>
            </a:r>
            <a:r>
              <a:rPr lang="en-GB" dirty="0" smtClean="0"/>
              <a:t>care (assumed to move into residential care home)</a:t>
            </a:r>
            <a:endParaRPr lang="en-GB" dirty="0"/>
          </a:p>
          <a:p>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75800" y="6066839"/>
            <a:ext cx="2514600" cy="718843"/>
          </a:xfrm>
          <a:prstGeom prst="rect">
            <a:avLst/>
          </a:prstGeom>
        </p:spPr>
      </p:pic>
    </p:spTree>
    <p:extLst>
      <p:ext uri="{BB962C8B-B14F-4D97-AF65-F5344CB8AC3E}">
        <p14:creationId xmlns:p14="http://schemas.microsoft.com/office/powerpoint/2010/main" val="16544446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Calculation of benefits</a:t>
            </a:r>
            <a:endParaRPr lang="en-GB" dirty="0"/>
          </a:p>
        </p:txBody>
      </p:sp>
      <p:sp>
        <p:nvSpPr>
          <p:cNvPr id="3" name="Content Placeholder 2"/>
          <p:cNvSpPr>
            <a:spLocks noGrp="1"/>
          </p:cNvSpPr>
          <p:nvPr>
            <p:ph idx="1"/>
          </p:nvPr>
        </p:nvSpPr>
        <p:spPr>
          <a:xfrm>
            <a:off x="857249" y="1825625"/>
            <a:ext cx="10515600" cy="4351338"/>
          </a:xfrm>
        </p:spPr>
        <p:txBody>
          <a:bodyPr/>
          <a:lstStyle/>
          <a:p>
            <a:pPr marL="0" indent="0">
              <a:buNone/>
            </a:pPr>
            <a:r>
              <a:rPr lang="en-GB" dirty="0" smtClean="0"/>
              <a:t>                                                              where </a:t>
            </a:r>
            <a:r>
              <a:rPr lang="en-GB" i="1" dirty="0" err="1"/>
              <a:t>pv</a:t>
            </a:r>
            <a:r>
              <a:rPr lang="en-GB" dirty="0"/>
              <a:t> </a:t>
            </a:r>
            <a:r>
              <a:rPr lang="en-GB" dirty="0">
                <a:sym typeface="Symbol" panose="05050102010706020507" pitchFamily="18" charset="2"/>
              </a:rPr>
              <a:t></a:t>
            </a:r>
            <a:r>
              <a:rPr lang="en-GB" dirty="0"/>
              <a:t> Present Value, </a:t>
            </a:r>
            <a:r>
              <a:rPr lang="en-GB" dirty="0" smtClean="0"/>
              <a:t>and</a:t>
            </a:r>
            <a:endParaRPr lang="en-GB" dirty="0"/>
          </a:p>
          <a:p>
            <a:pPr marL="0" indent="0">
              <a:buNone/>
            </a:pPr>
            <a:endParaRPr lang="en-GB" dirty="0"/>
          </a:p>
          <a:p>
            <a:pPr marL="0" indent="0">
              <a:buNone/>
            </a:pPr>
            <a:r>
              <a:rPr lang="en-GB" dirty="0" smtClean="0"/>
              <a:t> </a:t>
            </a:r>
          </a:p>
          <a:p>
            <a:pPr marL="0" indent="0">
              <a:buNone/>
            </a:pPr>
            <a:endParaRPr lang="en-GB" dirty="0"/>
          </a:p>
          <a:p>
            <a:pPr marL="0" indent="0">
              <a:buNone/>
            </a:pPr>
            <a:endParaRPr lang="en-GB" dirty="0" smtClean="0"/>
          </a:p>
          <a:p>
            <a:pPr marL="0" indent="0">
              <a:buNone/>
            </a:pPr>
            <a:r>
              <a:rPr lang="en-GB" dirty="0"/>
              <a:t> </a:t>
            </a:r>
            <a:r>
              <a:rPr lang="en-GB" dirty="0" smtClean="0"/>
              <a:t>                                                                 </a:t>
            </a:r>
            <a:endParaRPr lang="en-GB" dirty="0"/>
          </a:p>
        </p:txBody>
      </p:sp>
      <mc:AlternateContent xmlns:mc="http://schemas.openxmlformats.org/markup-compatibility/2006" xmlns:a14="http://schemas.microsoft.com/office/drawing/2010/main">
        <mc:Choice Requires="a14">
          <p:sp>
            <p:nvSpPr>
              <p:cNvPr id="4" name="Rectangle 3"/>
              <p:cNvSpPr/>
              <p:nvPr/>
            </p:nvSpPr>
            <p:spPr>
              <a:xfrm>
                <a:off x="838199" y="1825624"/>
                <a:ext cx="5243287" cy="40011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m:rPr>
                          <m:sty m:val="p"/>
                        </m:rPr>
                        <a:rPr lang="en-GB" sz="2000" b="0" i="0" smtClean="0">
                          <a:latin typeface="Cambria Math"/>
                        </a:rPr>
                        <m:t>pv</m:t>
                      </m:r>
                      <m:r>
                        <a:rPr lang="en-GB" sz="2000" smtClean="0">
                          <a:latin typeface="Cambria Math" panose="02040503050406030204" pitchFamily="18" charset="0"/>
                        </a:rPr>
                        <m:t>=</m:t>
                      </m:r>
                      <m:sSub>
                        <m:sSubPr>
                          <m:ctrlPr>
                            <a:rPr lang="en-GB" sz="2000" i="1">
                              <a:latin typeface="Cambria Math" panose="02040503050406030204" pitchFamily="18" charset="0"/>
                            </a:rPr>
                          </m:ctrlPr>
                        </m:sSubPr>
                        <m:e>
                          <m:r>
                            <a:rPr lang="en-GB" sz="2000" i="1">
                              <a:latin typeface="Cambria Math" panose="02040503050406030204" pitchFamily="18" charset="0"/>
                            </a:rPr>
                            <m:t>𝑝</m:t>
                          </m:r>
                        </m:e>
                        <m:sub>
                          <m:r>
                            <a:rPr lang="en-GB" sz="2000" i="0">
                              <a:latin typeface="Cambria Math" panose="02040503050406030204" pitchFamily="18" charset="0"/>
                            </a:rPr>
                            <m:t>1</m:t>
                          </m:r>
                        </m:sub>
                      </m:sSub>
                      <m:r>
                        <a:rPr lang="en-GB" sz="2000" i="0">
                          <a:latin typeface="Cambria Math" panose="02040503050406030204" pitchFamily="18" charset="0"/>
                        </a:rPr>
                        <m:t>.0+</m:t>
                      </m:r>
                      <m:sSub>
                        <m:sSubPr>
                          <m:ctrlPr>
                            <a:rPr lang="en-GB" sz="2000" i="1">
                              <a:latin typeface="Cambria Math" panose="02040503050406030204" pitchFamily="18" charset="0"/>
                            </a:rPr>
                          </m:ctrlPr>
                        </m:sSubPr>
                        <m:e>
                          <m:r>
                            <a:rPr lang="en-GB" sz="2000" i="1">
                              <a:latin typeface="Cambria Math" panose="02040503050406030204" pitchFamily="18" charset="0"/>
                            </a:rPr>
                            <m:t>𝑝</m:t>
                          </m:r>
                        </m:e>
                        <m:sub>
                          <m:r>
                            <a:rPr lang="en-GB" sz="2000" i="0">
                              <a:latin typeface="Cambria Math" panose="02040503050406030204" pitchFamily="18" charset="0"/>
                            </a:rPr>
                            <m:t>2</m:t>
                          </m:r>
                        </m:sub>
                      </m:sSub>
                      <m:r>
                        <a:rPr lang="en-GB" sz="2000" i="0">
                          <a:latin typeface="Cambria Math" panose="02040503050406030204" pitchFamily="18" charset="0"/>
                        </a:rPr>
                        <m:t>.</m:t>
                      </m:r>
                      <m:r>
                        <a:rPr lang="en-GB" sz="2000" i="1">
                          <a:latin typeface="Cambria Math" panose="02040503050406030204" pitchFamily="18" charset="0"/>
                        </a:rPr>
                        <m:t>𝑝</m:t>
                      </m:r>
                      <m:sSub>
                        <m:sSubPr>
                          <m:ctrlPr>
                            <a:rPr lang="en-GB" sz="2000" i="1">
                              <a:latin typeface="Cambria Math" panose="02040503050406030204" pitchFamily="18" charset="0"/>
                            </a:rPr>
                          </m:ctrlPr>
                        </m:sSubPr>
                        <m:e>
                          <m:r>
                            <a:rPr lang="en-GB" sz="2000" i="1">
                              <a:latin typeface="Cambria Math" panose="02040503050406030204" pitchFamily="18" charset="0"/>
                            </a:rPr>
                            <m:t>𝑣</m:t>
                          </m:r>
                        </m:e>
                        <m:sub>
                          <m:r>
                            <a:rPr lang="en-GB" sz="2000" i="0">
                              <a:latin typeface="Cambria Math" panose="02040503050406030204" pitchFamily="18" charset="0"/>
                            </a:rPr>
                            <m:t>2</m:t>
                          </m:r>
                        </m:sub>
                      </m:sSub>
                      <m:r>
                        <a:rPr lang="en-GB" sz="2000" i="0">
                          <a:latin typeface="Cambria Math" panose="02040503050406030204" pitchFamily="18" charset="0"/>
                        </a:rPr>
                        <m:t>+</m:t>
                      </m:r>
                      <m:sSub>
                        <m:sSubPr>
                          <m:ctrlPr>
                            <a:rPr lang="en-GB" sz="2000" i="1">
                              <a:latin typeface="Cambria Math" panose="02040503050406030204" pitchFamily="18" charset="0"/>
                            </a:rPr>
                          </m:ctrlPr>
                        </m:sSubPr>
                        <m:e>
                          <m:r>
                            <a:rPr lang="en-GB" sz="2000" i="1">
                              <a:latin typeface="Cambria Math" panose="02040503050406030204" pitchFamily="18" charset="0"/>
                            </a:rPr>
                            <m:t>𝑝</m:t>
                          </m:r>
                        </m:e>
                        <m:sub>
                          <m:r>
                            <a:rPr lang="en-GB" sz="2000" i="0">
                              <a:latin typeface="Cambria Math" panose="02040503050406030204" pitchFamily="18" charset="0"/>
                            </a:rPr>
                            <m:t>3</m:t>
                          </m:r>
                        </m:sub>
                      </m:sSub>
                      <m:r>
                        <a:rPr lang="en-GB" sz="2000" i="0">
                          <a:latin typeface="Cambria Math" panose="02040503050406030204" pitchFamily="18" charset="0"/>
                        </a:rPr>
                        <m:t>.</m:t>
                      </m:r>
                      <m:r>
                        <a:rPr lang="en-GB" sz="2000" i="1">
                          <a:latin typeface="Cambria Math" panose="02040503050406030204" pitchFamily="18" charset="0"/>
                        </a:rPr>
                        <m:t>𝑝</m:t>
                      </m:r>
                      <m:sSub>
                        <m:sSubPr>
                          <m:ctrlPr>
                            <a:rPr lang="en-GB" sz="2000" i="1">
                              <a:latin typeface="Cambria Math" panose="02040503050406030204" pitchFamily="18" charset="0"/>
                            </a:rPr>
                          </m:ctrlPr>
                        </m:sSubPr>
                        <m:e>
                          <m:r>
                            <a:rPr lang="en-GB" sz="2000" i="1">
                              <a:latin typeface="Cambria Math" panose="02040503050406030204" pitchFamily="18" charset="0"/>
                            </a:rPr>
                            <m:t>𝑣</m:t>
                          </m:r>
                        </m:e>
                        <m:sub>
                          <m:r>
                            <a:rPr lang="en-GB" sz="2000" i="0">
                              <a:latin typeface="Cambria Math" panose="02040503050406030204" pitchFamily="18" charset="0"/>
                            </a:rPr>
                            <m:t>3</m:t>
                          </m:r>
                        </m:sub>
                      </m:sSub>
                      <m:r>
                        <a:rPr lang="en-GB" sz="2000" i="0">
                          <a:latin typeface="Cambria Math" panose="02040503050406030204" pitchFamily="18" charset="0"/>
                        </a:rPr>
                        <m:t>+</m:t>
                      </m:r>
                      <m:sSub>
                        <m:sSubPr>
                          <m:ctrlPr>
                            <a:rPr lang="en-GB" sz="2000" i="1">
                              <a:latin typeface="Cambria Math" panose="02040503050406030204" pitchFamily="18" charset="0"/>
                            </a:rPr>
                          </m:ctrlPr>
                        </m:sSubPr>
                        <m:e>
                          <m:r>
                            <a:rPr lang="en-GB" sz="2000" i="1">
                              <a:latin typeface="Cambria Math" panose="02040503050406030204" pitchFamily="18" charset="0"/>
                            </a:rPr>
                            <m:t>𝑝</m:t>
                          </m:r>
                        </m:e>
                        <m:sub>
                          <m:r>
                            <a:rPr lang="en-GB" sz="2000" i="0">
                              <a:latin typeface="Cambria Math" panose="02040503050406030204" pitchFamily="18" charset="0"/>
                            </a:rPr>
                            <m:t>4</m:t>
                          </m:r>
                        </m:sub>
                      </m:sSub>
                      <m:r>
                        <a:rPr lang="en-GB" sz="2000" i="0">
                          <a:latin typeface="Cambria Math" panose="02040503050406030204" pitchFamily="18" charset="0"/>
                        </a:rPr>
                        <m:t>.</m:t>
                      </m:r>
                      <m:r>
                        <a:rPr lang="en-GB" sz="2000" i="1">
                          <a:latin typeface="Cambria Math" panose="02040503050406030204" pitchFamily="18" charset="0"/>
                        </a:rPr>
                        <m:t>𝑝</m:t>
                      </m:r>
                      <m:sSub>
                        <m:sSubPr>
                          <m:ctrlPr>
                            <a:rPr lang="en-GB" sz="2000" i="1">
                              <a:latin typeface="Cambria Math" panose="02040503050406030204" pitchFamily="18" charset="0"/>
                            </a:rPr>
                          </m:ctrlPr>
                        </m:sSubPr>
                        <m:e>
                          <m:r>
                            <a:rPr lang="en-GB" sz="2000" i="1">
                              <a:latin typeface="Cambria Math" panose="02040503050406030204" pitchFamily="18" charset="0"/>
                            </a:rPr>
                            <m:t>𝑣</m:t>
                          </m:r>
                        </m:e>
                        <m:sub>
                          <m:r>
                            <a:rPr lang="en-GB" sz="2000" i="0">
                              <a:latin typeface="Cambria Math" panose="02040503050406030204" pitchFamily="18" charset="0"/>
                            </a:rPr>
                            <m:t>4</m:t>
                          </m:r>
                        </m:sub>
                      </m:sSub>
                    </m:oMath>
                  </m:oMathPara>
                </a14:m>
                <a:endParaRPr lang="en-GB" sz="2000" dirty="0"/>
              </a:p>
            </p:txBody>
          </p:sp>
        </mc:Choice>
        <mc:Fallback xmlns="">
          <p:sp>
            <p:nvSpPr>
              <p:cNvPr id="4" name="Rectangle 3"/>
              <p:cNvSpPr>
                <a:spLocks noRot="1" noChangeAspect="1" noMove="1" noResize="1" noEditPoints="1" noAdjustHandles="1" noChangeArrowheads="1" noChangeShapeType="1" noTextEdit="1"/>
              </p:cNvSpPr>
              <p:nvPr/>
            </p:nvSpPr>
            <p:spPr>
              <a:xfrm>
                <a:off x="838199" y="1825624"/>
                <a:ext cx="5243287" cy="400110"/>
              </a:xfrm>
              <a:prstGeom prst="rect">
                <a:avLst/>
              </a:prstGeom>
              <a:blipFill rotWithShape="1">
                <a:blip r:embed="rId2"/>
                <a:stretch>
                  <a:fillRect b="-6061"/>
                </a:stretch>
              </a:blipFill>
            </p:spPr>
            <p:txBody>
              <a:bodyPr/>
              <a:lstStyle/>
              <a:p>
                <a:r>
                  <a:rPr lang="en-GB">
                    <a:noFill/>
                  </a:rPr>
                  <a:t> </a:t>
                </a:r>
              </a:p>
            </p:txBody>
          </p:sp>
        </mc:Fallback>
      </mc:AlternateContent>
      <p:sp>
        <p:nvSpPr>
          <p:cNvPr id="5" name="Rectangle 2"/>
          <p:cNvSpPr>
            <a:spLocks noChangeArrowheads="1"/>
          </p:cNvSpPr>
          <p:nvPr/>
        </p:nvSpPr>
        <p:spPr bwMode="auto">
          <a:xfrm>
            <a:off x="19049"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9" name="Rectangle 6"/>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mc:AlternateContent xmlns:mc="http://schemas.openxmlformats.org/markup-compatibility/2006" xmlns:a14="http://schemas.microsoft.com/office/drawing/2010/main">
        <mc:Choice Requires="a14">
          <p:sp>
            <p:nvSpPr>
              <p:cNvPr id="23" name="Rectangle 22"/>
              <p:cNvSpPr/>
              <p:nvPr/>
            </p:nvSpPr>
            <p:spPr>
              <a:xfrm>
                <a:off x="601515" y="2993720"/>
                <a:ext cx="7459991" cy="747449"/>
              </a:xfrm>
              <a:prstGeom prst="rect">
                <a:avLst/>
              </a:prstGeom>
            </p:spPr>
            <p:txBody>
              <a:bodyPr wrap="none">
                <a:spAutoFit/>
              </a:bodyPr>
              <a:lstStyle/>
              <a:p>
                <a14:m>
                  <m:oMath xmlns:m="http://schemas.openxmlformats.org/officeDocument/2006/math">
                    <m:r>
                      <a:rPr lang="en-GB" sz="2000" i="1" smtClean="0">
                        <a:latin typeface="Cambria Math" panose="02040503050406030204" pitchFamily="18" charset="0"/>
                      </a:rPr>
                      <m:t>𝑝</m:t>
                    </m:r>
                    <m:sSub>
                      <m:sSubPr>
                        <m:ctrlPr>
                          <a:rPr lang="en-GB" sz="2000" i="1">
                            <a:latin typeface="Cambria Math" panose="02040503050406030204" pitchFamily="18" charset="0"/>
                          </a:rPr>
                        </m:ctrlPr>
                      </m:sSubPr>
                      <m:e>
                        <m:r>
                          <a:rPr lang="en-GB" sz="2000" i="1">
                            <a:latin typeface="Cambria Math" panose="02040503050406030204" pitchFamily="18" charset="0"/>
                          </a:rPr>
                          <m:t>𝑣</m:t>
                        </m:r>
                      </m:e>
                      <m:sub>
                        <m:r>
                          <a:rPr lang="en-GB" sz="2000" i="0">
                            <a:latin typeface="Cambria Math" panose="02040503050406030204" pitchFamily="18" charset="0"/>
                          </a:rPr>
                          <m:t>2</m:t>
                        </m:r>
                      </m:sub>
                    </m:sSub>
                    <m:r>
                      <a:rPr lang="en-GB" sz="2000" i="0">
                        <a:latin typeface="Cambria Math" panose="02040503050406030204" pitchFamily="18" charset="0"/>
                      </a:rPr>
                      <m:t>=</m:t>
                    </m:r>
                    <m:nary>
                      <m:naryPr>
                        <m:chr m:val="∑"/>
                        <m:limLoc m:val="undOvr"/>
                        <m:grow m:val="on"/>
                        <m:ctrlPr>
                          <a:rPr lang="en-GB" sz="2000" i="1">
                            <a:latin typeface="Cambria Math" panose="02040503050406030204" pitchFamily="18" charset="0"/>
                          </a:rPr>
                        </m:ctrlPr>
                      </m:naryPr>
                      <m:sub>
                        <m:r>
                          <a:rPr lang="en-GB" sz="2000" i="1">
                            <a:latin typeface="Cambria Math" panose="02040503050406030204" pitchFamily="18" charset="0"/>
                          </a:rPr>
                          <m:t>𝑡</m:t>
                        </m:r>
                        <m:r>
                          <a:rPr lang="en-GB" sz="2000" i="0">
                            <a:latin typeface="Cambria Math" panose="02040503050406030204" pitchFamily="18" charset="0"/>
                          </a:rPr>
                          <m:t>=</m:t>
                        </m:r>
                        <m:r>
                          <a:rPr lang="en-GB" sz="2000" i="1">
                            <a:latin typeface="Cambria Math" panose="02040503050406030204" pitchFamily="18" charset="0"/>
                          </a:rPr>
                          <m:t>𝑎</m:t>
                        </m:r>
                        <m:r>
                          <a:rPr lang="en-GB" sz="2000" i="0">
                            <a:latin typeface="Cambria Math" panose="02040503050406030204" pitchFamily="18" charset="0"/>
                          </a:rPr>
                          <m:t>+</m:t>
                        </m:r>
                        <m:sSubSup>
                          <m:sSubSupPr>
                            <m:ctrlPr>
                              <a:rPr lang="en-GB" sz="2000" i="1">
                                <a:latin typeface="Cambria Math" panose="02040503050406030204" pitchFamily="18" charset="0"/>
                              </a:rPr>
                            </m:ctrlPr>
                          </m:sSubSupPr>
                          <m:e>
                            <m:r>
                              <a:rPr lang="en-GB" sz="2000" i="1">
                                <a:latin typeface="Cambria Math" panose="02040503050406030204" pitchFamily="18" charset="0"/>
                              </a:rPr>
                              <m:t>𝑐</m:t>
                            </m:r>
                          </m:e>
                          <m:sub>
                            <m:r>
                              <a:rPr lang="en-GB" sz="2000" i="0">
                                <a:latin typeface="Cambria Math" panose="02040503050406030204" pitchFamily="18" charset="0"/>
                              </a:rPr>
                              <m:t>2</m:t>
                            </m:r>
                          </m:sub>
                          <m:sup>
                            <m:r>
                              <a:rPr lang="en-GB" sz="2000" i="1">
                                <a:latin typeface="Cambria Math" panose="02040503050406030204" pitchFamily="18" charset="0"/>
                              </a:rPr>
                              <m:t>𝑚</m:t>
                            </m:r>
                          </m:sup>
                        </m:sSubSup>
                      </m:sub>
                      <m:sup>
                        <m:r>
                          <a:rPr lang="en-GB" sz="2000" i="1">
                            <a:latin typeface="Cambria Math" panose="02040503050406030204" pitchFamily="18" charset="0"/>
                          </a:rPr>
                          <m:t>𝜔</m:t>
                        </m:r>
                      </m:sup>
                      <m:e>
                        <m:f>
                          <m:fPr>
                            <m:ctrlPr>
                              <a:rPr lang="en-GB" sz="2000" i="1">
                                <a:latin typeface="Cambria Math" panose="02040503050406030204" pitchFamily="18" charset="0"/>
                              </a:rPr>
                            </m:ctrlPr>
                          </m:fPr>
                          <m:num>
                            <m:sSub>
                              <m:sSubPr>
                                <m:ctrlPr>
                                  <a:rPr lang="en-GB" sz="2000" i="1">
                                    <a:latin typeface="Cambria Math" panose="02040503050406030204" pitchFamily="18" charset="0"/>
                                  </a:rPr>
                                </m:ctrlPr>
                              </m:sSubPr>
                              <m:e>
                                <m:r>
                                  <a:rPr lang="en-GB" sz="2000" i="1">
                                    <a:latin typeface="Cambria Math" panose="02040503050406030204" pitchFamily="18" charset="0"/>
                                  </a:rPr>
                                  <m:t>𝑑</m:t>
                                </m:r>
                              </m:e>
                              <m:sub>
                                <m:r>
                                  <a:rPr lang="en-GB" sz="2000" i="1">
                                    <a:latin typeface="Cambria Math" panose="02040503050406030204" pitchFamily="18" charset="0"/>
                                  </a:rPr>
                                  <m:t>𝑡</m:t>
                                </m:r>
                              </m:sub>
                            </m:sSub>
                          </m:num>
                          <m:den>
                            <m:sSub>
                              <m:sSubPr>
                                <m:ctrlPr>
                                  <a:rPr lang="en-GB" sz="2000" i="1">
                                    <a:latin typeface="Cambria Math" panose="02040503050406030204" pitchFamily="18" charset="0"/>
                                  </a:rPr>
                                </m:ctrlPr>
                              </m:sSubPr>
                              <m:e>
                                <m:r>
                                  <a:rPr lang="en-GB" sz="2000" i="0">
                                    <a:latin typeface="Cambria Math" panose="02040503050406030204" pitchFamily="18" charset="0"/>
                                  </a:rPr>
                                  <m:t>ℓ</m:t>
                                </m:r>
                              </m:e>
                              <m:sub>
                                <m:r>
                                  <a:rPr lang="en-GB" sz="2000" i="1">
                                    <a:latin typeface="Cambria Math" panose="02040503050406030204" pitchFamily="18" charset="0"/>
                                  </a:rPr>
                                  <m:t>𝑎</m:t>
                                </m:r>
                              </m:sub>
                            </m:sSub>
                          </m:den>
                        </m:f>
                      </m:e>
                    </m:nary>
                    <m:r>
                      <a:rPr lang="en-GB" sz="2000" i="0">
                        <a:latin typeface="Cambria Math" panose="02040503050406030204" pitchFamily="18" charset="0"/>
                      </a:rPr>
                      <m:t>.</m:t>
                    </m:r>
                    <m:sSubSup>
                      <m:sSubSupPr>
                        <m:ctrlPr>
                          <a:rPr lang="en-GB" sz="2000" i="1">
                            <a:latin typeface="Cambria Math" panose="02040503050406030204" pitchFamily="18" charset="0"/>
                          </a:rPr>
                        </m:ctrlPr>
                      </m:sSubSupPr>
                      <m:e>
                        <m:acc>
                          <m:accPr>
                            <m:chr m:val="̅"/>
                            <m:ctrlPr>
                              <a:rPr lang="en-GB" sz="2000" i="1">
                                <a:latin typeface="Cambria Math" panose="02040503050406030204" pitchFamily="18" charset="0"/>
                              </a:rPr>
                            </m:ctrlPr>
                          </m:accPr>
                          <m:e>
                            <m:r>
                              <a:rPr lang="en-GB" sz="2000" i="1">
                                <a:latin typeface="Cambria Math" panose="02040503050406030204" pitchFamily="18" charset="0"/>
                              </a:rPr>
                              <m:t>𝑠</m:t>
                            </m:r>
                          </m:e>
                        </m:acc>
                      </m:e>
                      <m:sub>
                        <m:borderBox>
                          <m:borderBoxPr>
                            <m:hideTop m:val="on"/>
                            <m:hideBot m:val="on"/>
                            <m:hideLeft m:val="on"/>
                            <m:hideRight m:val="on"/>
                            <m:ctrlPr>
                              <a:rPr lang="en-GB" sz="2000" i="1">
                                <a:latin typeface="Cambria Math" panose="02040503050406030204" pitchFamily="18" charset="0"/>
                              </a:rPr>
                            </m:ctrlPr>
                          </m:borderBoxPr>
                          <m:e>
                            <m:sSubSup>
                              <m:sSubSupPr>
                                <m:ctrlPr>
                                  <a:rPr lang="en-GB" sz="2000" i="1">
                                    <a:latin typeface="Cambria Math" panose="02040503050406030204" pitchFamily="18" charset="0"/>
                                  </a:rPr>
                                </m:ctrlPr>
                              </m:sSubSupPr>
                              <m:e>
                                <m:r>
                                  <a:rPr lang="en-GB" sz="2000" i="1">
                                    <a:latin typeface="Cambria Math" panose="02040503050406030204" pitchFamily="18" charset="0"/>
                                  </a:rPr>
                                  <m:t>𝑐</m:t>
                                </m:r>
                              </m:e>
                              <m:sub>
                                <m:r>
                                  <a:rPr lang="en-GB" sz="2000" i="0">
                                    <a:latin typeface="Cambria Math" panose="02040503050406030204" pitchFamily="18" charset="0"/>
                                  </a:rPr>
                                  <m:t>2</m:t>
                                </m:r>
                              </m:sub>
                              <m:sup>
                                <m:r>
                                  <a:rPr lang="en-GB" sz="2000" i="1">
                                    <a:latin typeface="Cambria Math" panose="02040503050406030204" pitchFamily="18" charset="0"/>
                                  </a:rPr>
                                  <m:t>𝑚</m:t>
                                </m:r>
                              </m:sup>
                            </m:sSubSup>
                          </m:e>
                        </m:borderBox>
                      </m:sub>
                      <m:sup>
                        <m:r>
                          <a:rPr lang="en-GB" sz="2000" i="1">
                            <a:latin typeface="Cambria Math" panose="02040503050406030204" pitchFamily="18" charset="0"/>
                          </a:rPr>
                          <m:t>𝑗</m:t>
                        </m:r>
                        <m:r>
                          <a:rPr lang="en-GB" sz="2000" i="0">
                            <a:latin typeface="Cambria Math" panose="02040503050406030204" pitchFamily="18" charset="0"/>
                          </a:rPr>
                          <m:t>%</m:t>
                        </m:r>
                      </m:sup>
                    </m:sSubSup>
                    <m:sSup>
                      <m:sSupPr>
                        <m:ctrlPr>
                          <a:rPr lang="en-GB" sz="2000" i="1">
                            <a:latin typeface="Cambria Math" panose="02040503050406030204" pitchFamily="18" charset="0"/>
                          </a:rPr>
                        </m:ctrlPr>
                      </m:sSupPr>
                      <m:e>
                        <m:r>
                          <a:rPr lang="en-GB" sz="2000" i="1">
                            <a:latin typeface="Cambria Math" panose="02040503050406030204" pitchFamily="18" charset="0"/>
                          </a:rPr>
                          <m:t>𝑣</m:t>
                        </m:r>
                      </m:e>
                      <m:sup>
                        <m:r>
                          <a:rPr lang="en-GB" sz="2000" i="1">
                            <a:latin typeface="Cambria Math" panose="02040503050406030204" pitchFamily="18" charset="0"/>
                          </a:rPr>
                          <m:t>𝑡</m:t>
                        </m:r>
                        <m:r>
                          <a:rPr lang="en-GB" sz="2000" i="0">
                            <a:latin typeface="Cambria Math" panose="02040503050406030204" pitchFamily="18" charset="0"/>
                          </a:rPr>
                          <m:t>+</m:t>
                        </m:r>
                        <m:f>
                          <m:fPr>
                            <m:ctrlPr>
                              <a:rPr lang="en-GB" sz="2000" i="1">
                                <a:latin typeface="Cambria Math" panose="02040503050406030204" pitchFamily="18" charset="0"/>
                              </a:rPr>
                            </m:ctrlPr>
                          </m:fPr>
                          <m:num>
                            <m:r>
                              <a:rPr lang="en-GB" sz="2000" i="0">
                                <a:latin typeface="Cambria Math" panose="02040503050406030204" pitchFamily="18" charset="0"/>
                              </a:rPr>
                              <m:t>1</m:t>
                            </m:r>
                          </m:num>
                          <m:den>
                            <m:r>
                              <a:rPr lang="en-GB" sz="2000" i="0">
                                <a:latin typeface="Cambria Math" panose="02040503050406030204" pitchFamily="18" charset="0"/>
                              </a:rPr>
                              <m:t>2</m:t>
                            </m:r>
                          </m:den>
                        </m:f>
                        <m:r>
                          <a:rPr lang="en-GB" sz="2000" i="0">
                            <a:latin typeface="Cambria Math" panose="02040503050406030204" pitchFamily="18" charset="0"/>
                          </a:rPr>
                          <m:t>−</m:t>
                        </m:r>
                        <m:r>
                          <a:rPr lang="en-GB" sz="2000" i="1">
                            <a:latin typeface="Cambria Math" panose="02040503050406030204" pitchFamily="18" charset="0"/>
                          </a:rPr>
                          <m:t>𝑎</m:t>
                        </m:r>
                      </m:sup>
                    </m:sSup>
                    <m:r>
                      <a:rPr lang="en-GB" sz="2000" i="0">
                        <a:latin typeface="Cambria Math" panose="02040503050406030204" pitchFamily="18" charset="0"/>
                      </a:rPr>
                      <m:t>×</m:t>
                    </m:r>
                    <m:r>
                      <a:rPr lang="en-GB" sz="2000" i="1">
                        <a:latin typeface="Cambria Math" panose="02040503050406030204" pitchFamily="18" charset="0"/>
                      </a:rPr>
                      <m:t>𝑌</m:t>
                    </m:r>
                  </m:oMath>
                </a14:m>
                <a:r>
                  <a:rPr lang="en-GB" sz="2000" dirty="0" smtClean="0"/>
                  <a:t>       (Moderate care pathway,  £Y)</a:t>
                </a:r>
                <a:endParaRPr lang="en-GB" sz="2000" dirty="0"/>
              </a:p>
            </p:txBody>
          </p:sp>
        </mc:Choice>
        <mc:Fallback xmlns="">
          <p:sp>
            <p:nvSpPr>
              <p:cNvPr id="23" name="Rectangle 22"/>
              <p:cNvSpPr>
                <a:spLocks noRot="1" noChangeAspect="1" noMove="1" noResize="1" noEditPoints="1" noAdjustHandles="1" noChangeArrowheads="1" noChangeShapeType="1" noTextEdit="1"/>
              </p:cNvSpPr>
              <p:nvPr/>
            </p:nvSpPr>
            <p:spPr>
              <a:xfrm>
                <a:off x="601515" y="2993720"/>
                <a:ext cx="7459991" cy="747449"/>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4" name="Rectangle 23"/>
              <p:cNvSpPr/>
              <p:nvPr/>
            </p:nvSpPr>
            <p:spPr>
              <a:xfrm>
                <a:off x="604554" y="3773699"/>
                <a:ext cx="11587446" cy="748859"/>
              </a:xfrm>
              <a:prstGeom prst="rect">
                <a:avLst/>
              </a:prstGeom>
            </p:spPr>
            <p:txBody>
              <a:bodyPr wrap="square">
                <a:spAutoFit/>
              </a:bodyPr>
              <a:lstStyle/>
              <a:p>
                <a14:m>
                  <m:oMath xmlns:m="http://schemas.openxmlformats.org/officeDocument/2006/math">
                    <m:r>
                      <a:rPr lang="en-GB" sz="2000" i="1" smtClean="0">
                        <a:latin typeface="Cambria Math" panose="02040503050406030204" pitchFamily="18" charset="0"/>
                      </a:rPr>
                      <m:t>𝑝</m:t>
                    </m:r>
                    <m:sSub>
                      <m:sSubPr>
                        <m:ctrlPr>
                          <a:rPr lang="en-GB" sz="2000" i="1">
                            <a:latin typeface="Cambria Math" panose="02040503050406030204" pitchFamily="18" charset="0"/>
                          </a:rPr>
                        </m:ctrlPr>
                      </m:sSubPr>
                      <m:e>
                        <m:r>
                          <a:rPr lang="en-GB" sz="2000" i="1">
                            <a:latin typeface="Cambria Math" panose="02040503050406030204" pitchFamily="18" charset="0"/>
                          </a:rPr>
                          <m:t>𝑣</m:t>
                        </m:r>
                      </m:e>
                      <m:sub>
                        <m:r>
                          <a:rPr lang="en-GB" sz="2000" b="0" i="0" smtClean="0">
                            <a:latin typeface="Cambria Math" panose="02040503050406030204" pitchFamily="18" charset="0"/>
                          </a:rPr>
                          <m:t>3</m:t>
                        </m:r>
                      </m:sub>
                    </m:sSub>
                    <m:r>
                      <a:rPr lang="en-GB" sz="2000" b="0" i="0" smtClean="0">
                        <a:latin typeface="Cambria Math" panose="02040503050406030204" pitchFamily="18" charset="0"/>
                      </a:rPr>
                      <m:t>=</m:t>
                    </m:r>
                    <m:nary>
                      <m:naryPr>
                        <m:chr m:val="∑"/>
                        <m:limLoc m:val="undOvr"/>
                        <m:grow m:val="on"/>
                        <m:ctrlPr>
                          <a:rPr lang="en-GB" sz="2000" i="1" smtClean="0">
                            <a:latin typeface="Cambria Math" panose="02040503050406030204" pitchFamily="18" charset="0"/>
                          </a:rPr>
                        </m:ctrlPr>
                      </m:naryPr>
                      <m:sub>
                        <m:r>
                          <a:rPr lang="en-GB" sz="2000" i="1">
                            <a:latin typeface="Cambria Math" panose="02040503050406030204" pitchFamily="18" charset="0"/>
                          </a:rPr>
                          <m:t>𝑡</m:t>
                        </m:r>
                        <m:r>
                          <a:rPr lang="en-GB" sz="2000" i="0">
                            <a:latin typeface="Cambria Math" panose="02040503050406030204" pitchFamily="18" charset="0"/>
                          </a:rPr>
                          <m:t>=</m:t>
                        </m:r>
                        <m:r>
                          <a:rPr lang="en-GB" sz="2000" i="1">
                            <a:latin typeface="Cambria Math" panose="02040503050406030204" pitchFamily="18" charset="0"/>
                          </a:rPr>
                          <m:t>𝑎</m:t>
                        </m:r>
                        <m:r>
                          <a:rPr lang="en-GB" sz="2000" i="0">
                            <a:latin typeface="Cambria Math" panose="02040503050406030204" pitchFamily="18" charset="0"/>
                          </a:rPr>
                          <m:t>+</m:t>
                        </m:r>
                        <m:sSubSup>
                          <m:sSubSupPr>
                            <m:ctrlPr>
                              <a:rPr lang="en-GB" sz="2000" i="1">
                                <a:latin typeface="Cambria Math" panose="02040503050406030204" pitchFamily="18" charset="0"/>
                              </a:rPr>
                            </m:ctrlPr>
                          </m:sSubSupPr>
                          <m:e>
                            <m:r>
                              <a:rPr lang="en-GB" sz="2000" i="1">
                                <a:latin typeface="Cambria Math" panose="02040503050406030204" pitchFamily="18" charset="0"/>
                              </a:rPr>
                              <m:t>𝑐</m:t>
                            </m:r>
                          </m:e>
                          <m:sub>
                            <m:r>
                              <a:rPr lang="en-GB" sz="2000" i="0">
                                <a:latin typeface="Cambria Math" panose="02040503050406030204" pitchFamily="18" charset="0"/>
                              </a:rPr>
                              <m:t>3</m:t>
                            </m:r>
                          </m:sub>
                          <m:sup>
                            <m:r>
                              <a:rPr lang="en-GB" sz="2000" i="1">
                                <a:latin typeface="Cambria Math" panose="02040503050406030204" pitchFamily="18" charset="0"/>
                              </a:rPr>
                              <m:t>𝑚</m:t>
                            </m:r>
                          </m:sup>
                        </m:sSubSup>
                        <m:r>
                          <a:rPr lang="en-GB" sz="2000" i="0">
                            <a:latin typeface="Cambria Math" panose="02040503050406030204" pitchFamily="18" charset="0"/>
                          </a:rPr>
                          <m:t>+</m:t>
                        </m:r>
                        <m:sSubSup>
                          <m:sSubSupPr>
                            <m:ctrlPr>
                              <a:rPr lang="en-GB" sz="2000" i="1">
                                <a:latin typeface="Cambria Math" panose="02040503050406030204" pitchFamily="18" charset="0"/>
                              </a:rPr>
                            </m:ctrlPr>
                          </m:sSubSupPr>
                          <m:e>
                            <m:r>
                              <a:rPr lang="en-GB" sz="2000" i="1">
                                <a:latin typeface="Cambria Math" panose="02040503050406030204" pitchFamily="18" charset="0"/>
                              </a:rPr>
                              <m:t>𝑐</m:t>
                            </m:r>
                          </m:e>
                          <m:sub>
                            <m:r>
                              <a:rPr lang="en-GB" sz="2000" i="0">
                                <a:latin typeface="Cambria Math" panose="02040503050406030204" pitchFamily="18" charset="0"/>
                              </a:rPr>
                              <m:t>3</m:t>
                            </m:r>
                          </m:sub>
                          <m:sup>
                            <m:r>
                              <a:rPr lang="en-GB" sz="2000" i="1">
                                <a:latin typeface="Cambria Math" panose="02040503050406030204" pitchFamily="18" charset="0"/>
                              </a:rPr>
                              <m:t>𝑠</m:t>
                            </m:r>
                          </m:sup>
                        </m:sSubSup>
                      </m:sub>
                      <m:sup>
                        <m:r>
                          <a:rPr lang="en-GB" sz="2000" i="1">
                            <a:latin typeface="Cambria Math" panose="02040503050406030204" pitchFamily="18" charset="0"/>
                          </a:rPr>
                          <m:t>𝜔</m:t>
                        </m:r>
                      </m:sup>
                      <m:e>
                        <m:f>
                          <m:fPr>
                            <m:ctrlPr>
                              <a:rPr lang="en-GB" sz="2000" i="1">
                                <a:latin typeface="Cambria Math" panose="02040503050406030204" pitchFamily="18" charset="0"/>
                              </a:rPr>
                            </m:ctrlPr>
                          </m:fPr>
                          <m:num>
                            <m:sSub>
                              <m:sSubPr>
                                <m:ctrlPr>
                                  <a:rPr lang="en-GB" sz="2000" i="1">
                                    <a:latin typeface="Cambria Math" panose="02040503050406030204" pitchFamily="18" charset="0"/>
                                  </a:rPr>
                                </m:ctrlPr>
                              </m:sSubPr>
                              <m:e>
                                <m:r>
                                  <a:rPr lang="en-GB" sz="2000" i="1">
                                    <a:latin typeface="Cambria Math" panose="02040503050406030204" pitchFamily="18" charset="0"/>
                                  </a:rPr>
                                  <m:t>𝑑</m:t>
                                </m:r>
                              </m:e>
                              <m:sub>
                                <m:r>
                                  <a:rPr lang="en-GB" sz="2000" i="1">
                                    <a:latin typeface="Cambria Math" panose="02040503050406030204" pitchFamily="18" charset="0"/>
                                  </a:rPr>
                                  <m:t>𝑡</m:t>
                                </m:r>
                              </m:sub>
                            </m:sSub>
                          </m:num>
                          <m:den>
                            <m:sSub>
                              <m:sSubPr>
                                <m:ctrlPr>
                                  <a:rPr lang="en-GB" sz="2000" i="1">
                                    <a:latin typeface="Cambria Math" panose="02040503050406030204" pitchFamily="18" charset="0"/>
                                  </a:rPr>
                                </m:ctrlPr>
                              </m:sSubPr>
                              <m:e>
                                <m:r>
                                  <a:rPr lang="en-GB" sz="2000" i="0">
                                    <a:latin typeface="Cambria Math" panose="02040503050406030204" pitchFamily="18" charset="0"/>
                                  </a:rPr>
                                  <m:t>ℓ</m:t>
                                </m:r>
                              </m:e>
                              <m:sub>
                                <m:r>
                                  <a:rPr lang="en-GB" sz="2000" i="1">
                                    <a:latin typeface="Cambria Math" panose="02040503050406030204" pitchFamily="18" charset="0"/>
                                  </a:rPr>
                                  <m:t>𝑎</m:t>
                                </m:r>
                              </m:sub>
                            </m:sSub>
                          </m:den>
                        </m:f>
                      </m:e>
                    </m:nary>
                    <m:d>
                      <m:dPr>
                        <m:ctrlPr>
                          <a:rPr lang="en-GB" sz="2000" i="1">
                            <a:latin typeface="Cambria Math" panose="02040503050406030204" pitchFamily="18" charset="0"/>
                          </a:rPr>
                        </m:ctrlPr>
                      </m:dPr>
                      <m:e>
                        <m:sSubSup>
                          <m:sSubSupPr>
                            <m:ctrlPr>
                              <a:rPr lang="en-GB" sz="2000" i="1">
                                <a:latin typeface="Cambria Math" panose="02040503050406030204" pitchFamily="18" charset="0"/>
                              </a:rPr>
                            </m:ctrlPr>
                          </m:sSubSupPr>
                          <m:e>
                            <m:acc>
                              <m:accPr>
                                <m:chr m:val="̅"/>
                                <m:ctrlPr>
                                  <a:rPr lang="en-GB" sz="2000" i="1">
                                    <a:latin typeface="Cambria Math" panose="02040503050406030204" pitchFamily="18" charset="0"/>
                                  </a:rPr>
                                </m:ctrlPr>
                              </m:accPr>
                              <m:e>
                                <m:r>
                                  <a:rPr lang="en-GB" sz="2000" i="1">
                                    <a:latin typeface="Cambria Math" panose="02040503050406030204" pitchFamily="18" charset="0"/>
                                  </a:rPr>
                                  <m:t>𝑠</m:t>
                                </m:r>
                              </m:e>
                            </m:acc>
                          </m:e>
                          <m:sub>
                            <m:borderBox>
                              <m:borderBoxPr>
                                <m:hideTop m:val="on"/>
                                <m:hideBot m:val="on"/>
                                <m:hideLeft m:val="on"/>
                                <m:hideRight m:val="on"/>
                                <m:ctrlPr>
                                  <a:rPr lang="en-GB" sz="2000" i="1">
                                    <a:latin typeface="Cambria Math" panose="02040503050406030204" pitchFamily="18" charset="0"/>
                                  </a:rPr>
                                </m:ctrlPr>
                              </m:borderBoxPr>
                              <m:e>
                                <m:sSubSup>
                                  <m:sSubSupPr>
                                    <m:ctrlPr>
                                      <a:rPr lang="en-GB" sz="2000" i="1">
                                        <a:latin typeface="Cambria Math" panose="02040503050406030204" pitchFamily="18" charset="0"/>
                                      </a:rPr>
                                    </m:ctrlPr>
                                  </m:sSubSupPr>
                                  <m:e>
                                    <m:r>
                                      <a:rPr lang="en-GB" sz="2000" i="1">
                                        <a:latin typeface="Cambria Math" panose="02040503050406030204" pitchFamily="18" charset="0"/>
                                      </a:rPr>
                                      <m:t>𝑐</m:t>
                                    </m:r>
                                  </m:e>
                                  <m:sub>
                                    <m:r>
                                      <a:rPr lang="en-GB" sz="2000" i="0">
                                        <a:latin typeface="Cambria Math" panose="02040503050406030204" pitchFamily="18" charset="0"/>
                                      </a:rPr>
                                      <m:t>3</m:t>
                                    </m:r>
                                  </m:sub>
                                  <m:sup>
                                    <m:r>
                                      <a:rPr lang="en-GB" sz="2000" i="1">
                                        <a:latin typeface="Cambria Math" panose="02040503050406030204" pitchFamily="18" charset="0"/>
                                      </a:rPr>
                                      <m:t>𝑚</m:t>
                                    </m:r>
                                  </m:sup>
                                </m:sSubSup>
                              </m:e>
                            </m:borderBox>
                          </m:sub>
                          <m:sup>
                            <m:r>
                              <a:rPr lang="en-GB" sz="2000" i="1">
                                <a:latin typeface="Cambria Math" panose="02040503050406030204" pitchFamily="18" charset="0"/>
                              </a:rPr>
                              <m:t>𝑗</m:t>
                            </m:r>
                            <m:r>
                              <a:rPr lang="en-GB" sz="2000" i="0">
                                <a:latin typeface="Cambria Math" panose="02040503050406030204" pitchFamily="18" charset="0"/>
                              </a:rPr>
                              <m:t>%</m:t>
                            </m:r>
                          </m:sup>
                        </m:sSubSup>
                        <m:r>
                          <a:rPr lang="en-GB" sz="2000" i="0">
                            <a:latin typeface="Cambria Math" panose="02040503050406030204" pitchFamily="18" charset="0"/>
                          </a:rPr>
                          <m:t>×</m:t>
                        </m:r>
                        <m:r>
                          <a:rPr lang="en-GB" sz="2000" i="1">
                            <a:latin typeface="Cambria Math" panose="02040503050406030204" pitchFamily="18" charset="0"/>
                          </a:rPr>
                          <m:t>𝑌</m:t>
                        </m:r>
                        <m:r>
                          <a:rPr lang="en-GB" sz="2000" i="0">
                            <a:latin typeface="Cambria Math" panose="02040503050406030204" pitchFamily="18" charset="0"/>
                          </a:rPr>
                          <m:t>×</m:t>
                        </m:r>
                        <m:sSup>
                          <m:sSupPr>
                            <m:ctrlPr>
                              <a:rPr lang="en-GB" sz="2000" i="1">
                                <a:latin typeface="Cambria Math" panose="02040503050406030204" pitchFamily="18" charset="0"/>
                              </a:rPr>
                            </m:ctrlPr>
                          </m:sSupPr>
                          <m:e>
                            <m:d>
                              <m:dPr>
                                <m:ctrlPr>
                                  <a:rPr lang="en-GB" sz="2000" i="1">
                                    <a:latin typeface="Cambria Math" panose="02040503050406030204" pitchFamily="18" charset="0"/>
                                  </a:rPr>
                                </m:ctrlPr>
                              </m:dPr>
                              <m:e>
                                <m:r>
                                  <a:rPr lang="en-GB" sz="2000" i="0">
                                    <a:latin typeface="Cambria Math" panose="02040503050406030204" pitchFamily="18" charset="0"/>
                                  </a:rPr>
                                  <m:t>1+</m:t>
                                </m:r>
                                <m:r>
                                  <a:rPr lang="en-GB" sz="2000" i="1">
                                    <a:latin typeface="Cambria Math" panose="02040503050406030204" pitchFamily="18" charset="0"/>
                                  </a:rPr>
                                  <m:t>𝑖</m:t>
                                </m:r>
                              </m:e>
                            </m:d>
                          </m:e>
                          <m:sup>
                            <m:sSubSup>
                              <m:sSubSupPr>
                                <m:ctrlPr>
                                  <a:rPr lang="en-GB" sz="2000" i="1">
                                    <a:latin typeface="Cambria Math" panose="02040503050406030204" pitchFamily="18" charset="0"/>
                                  </a:rPr>
                                </m:ctrlPr>
                              </m:sSubSupPr>
                              <m:e>
                                <m:r>
                                  <a:rPr lang="en-GB" sz="2000" i="1">
                                    <a:latin typeface="Cambria Math" panose="02040503050406030204" pitchFamily="18" charset="0"/>
                                  </a:rPr>
                                  <m:t>𝑐</m:t>
                                </m:r>
                              </m:e>
                              <m:sub>
                                <m:r>
                                  <a:rPr lang="en-GB" sz="2000" i="0">
                                    <a:latin typeface="Cambria Math" panose="02040503050406030204" pitchFamily="18" charset="0"/>
                                  </a:rPr>
                                  <m:t>3</m:t>
                                </m:r>
                              </m:sub>
                              <m:sup>
                                <m:r>
                                  <a:rPr lang="en-GB" sz="2000" i="1">
                                    <a:latin typeface="Cambria Math" panose="02040503050406030204" pitchFamily="18" charset="0"/>
                                  </a:rPr>
                                  <m:t>𝑠</m:t>
                                </m:r>
                              </m:sup>
                            </m:sSubSup>
                          </m:sup>
                        </m:sSup>
                        <m:r>
                          <a:rPr lang="en-GB" sz="2000" i="0">
                            <a:latin typeface="Cambria Math" panose="02040503050406030204" pitchFamily="18" charset="0"/>
                          </a:rPr>
                          <m:t>+</m:t>
                        </m:r>
                        <m:sSubSup>
                          <m:sSubSupPr>
                            <m:ctrlPr>
                              <a:rPr lang="en-GB" sz="2000" i="1">
                                <a:latin typeface="Cambria Math" panose="02040503050406030204" pitchFamily="18" charset="0"/>
                              </a:rPr>
                            </m:ctrlPr>
                          </m:sSubSupPr>
                          <m:e>
                            <m:acc>
                              <m:accPr>
                                <m:chr m:val="̅"/>
                                <m:ctrlPr>
                                  <a:rPr lang="en-GB" sz="2000" i="1">
                                    <a:latin typeface="Cambria Math" panose="02040503050406030204" pitchFamily="18" charset="0"/>
                                  </a:rPr>
                                </m:ctrlPr>
                              </m:accPr>
                              <m:e>
                                <m:r>
                                  <a:rPr lang="en-GB" sz="2000" i="1">
                                    <a:latin typeface="Cambria Math" panose="02040503050406030204" pitchFamily="18" charset="0"/>
                                  </a:rPr>
                                  <m:t>𝑠</m:t>
                                </m:r>
                              </m:e>
                            </m:acc>
                          </m:e>
                          <m:sub>
                            <m:borderBox>
                              <m:borderBoxPr>
                                <m:hideTop m:val="on"/>
                                <m:hideBot m:val="on"/>
                                <m:hideLeft m:val="on"/>
                                <m:hideRight m:val="on"/>
                                <m:ctrlPr>
                                  <a:rPr lang="en-GB" sz="2000" i="1">
                                    <a:latin typeface="Cambria Math" panose="02040503050406030204" pitchFamily="18" charset="0"/>
                                  </a:rPr>
                                </m:ctrlPr>
                              </m:borderBoxPr>
                              <m:e>
                                <m:sSubSup>
                                  <m:sSubSupPr>
                                    <m:ctrlPr>
                                      <a:rPr lang="en-GB" sz="2000" i="1">
                                        <a:latin typeface="Cambria Math" panose="02040503050406030204" pitchFamily="18" charset="0"/>
                                      </a:rPr>
                                    </m:ctrlPr>
                                  </m:sSubSupPr>
                                  <m:e>
                                    <m:r>
                                      <a:rPr lang="en-GB" sz="2000" i="1">
                                        <a:latin typeface="Cambria Math" panose="02040503050406030204" pitchFamily="18" charset="0"/>
                                      </a:rPr>
                                      <m:t>𝑐</m:t>
                                    </m:r>
                                  </m:e>
                                  <m:sub>
                                    <m:r>
                                      <a:rPr lang="en-GB" sz="2000" i="0">
                                        <a:latin typeface="Cambria Math" panose="02040503050406030204" pitchFamily="18" charset="0"/>
                                      </a:rPr>
                                      <m:t>3</m:t>
                                    </m:r>
                                  </m:sub>
                                  <m:sup>
                                    <m:r>
                                      <a:rPr lang="en-GB" sz="2000" i="1">
                                        <a:latin typeface="Cambria Math" panose="02040503050406030204" pitchFamily="18" charset="0"/>
                                      </a:rPr>
                                      <m:t>𝑠</m:t>
                                    </m:r>
                                  </m:sup>
                                </m:sSubSup>
                              </m:e>
                            </m:borderBox>
                          </m:sub>
                          <m:sup>
                            <m:r>
                              <a:rPr lang="en-GB" sz="2000" i="1">
                                <a:latin typeface="Cambria Math" panose="02040503050406030204" pitchFamily="18" charset="0"/>
                              </a:rPr>
                              <m:t>𝑗</m:t>
                            </m:r>
                            <m:r>
                              <a:rPr lang="en-GB" sz="2000" i="0">
                                <a:latin typeface="Cambria Math" panose="02040503050406030204" pitchFamily="18" charset="0"/>
                              </a:rPr>
                              <m:t>%</m:t>
                            </m:r>
                          </m:sup>
                        </m:sSubSup>
                        <m:r>
                          <a:rPr lang="en-GB" sz="2000" i="0">
                            <a:latin typeface="Cambria Math" panose="02040503050406030204" pitchFamily="18" charset="0"/>
                          </a:rPr>
                          <m:t>×</m:t>
                        </m:r>
                        <m:r>
                          <a:rPr lang="en-GB" sz="2000" i="1">
                            <a:latin typeface="Cambria Math" panose="02040503050406030204" pitchFamily="18" charset="0"/>
                          </a:rPr>
                          <m:t>𝑍</m:t>
                        </m:r>
                      </m:e>
                    </m:d>
                    <m:r>
                      <a:rPr lang="en-GB" sz="2000" i="0">
                        <a:latin typeface="Cambria Math" panose="02040503050406030204" pitchFamily="18" charset="0"/>
                      </a:rPr>
                      <m:t>×</m:t>
                    </m:r>
                    <m:sSup>
                      <m:sSupPr>
                        <m:ctrlPr>
                          <a:rPr lang="en-GB" sz="2000" i="1">
                            <a:latin typeface="Cambria Math" panose="02040503050406030204" pitchFamily="18" charset="0"/>
                          </a:rPr>
                        </m:ctrlPr>
                      </m:sSupPr>
                      <m:e>
                        <m:r>
                          <a:rPr lang="en-GB" sz="2000" i="1">
                            <a:latin typeface="Cambria Math" panose="02040503050406030204" pitchFamily="18" charset="0"/>
                          </a:rPr>
                          <m:t>𝑣</m:t>
                        </m:r>
                      </m:e>
                      <m:sup>
                        <m:r>
                          <a:rPr lang="en-GB" sz="2000" i="1">
                            <a:latin typeface="Cambria Math" panose="02040503050406030204" pitchFamily="18" charset="0"/>
                          </a:rPr>
                          <m:t>𝑡</m:t>
                        </m:r>
                        <m:r>
                          <a:rPr lang="en-GB" sz="2000" i="0">
                            <a:latin typeface="Cambria Math" panose="02040503050406030204" pitchFamily="18" charset="0"/>
                          </a:rPr>
                          <m:t>+</m:t>
                        </m:r>
                        <m:f>
                          <m:fPr>
                            <m:ctrlPr>
                              <a:rPr lang="en-GB" sz="2000" i="1">
                                <a:latin typeface="Cambria Math" panose="02040503050406030204" pitchFamily="18" charset="0"/>
                              </a:rPr>
                            </m:ctrlPr>
                          </m:fPr>
                          <m:num>
                            <m:r>
                              <a:rPr lang="en-GB" sz="2000" i="0">
                                <a:latin typeface="Cambria Math" panose="02040503050406030204" pitchFamily="18" charset="0"/>
                              </a:rPr>
                              <m:t>1</m:t>
                            </m:r>
                          </m:num>
                          <m:den>
                            <m:r>
                              <a:rPr lang="en-GB" sz="2000" i="0">
                                <a:latin typeface="Cambria Math" panose="02040503050406030204" pitchFamily="18" charset="0"/>
                              </a:rPr>
                              <m:t>2</m:t>
                            </m:r>
                          </m:den>
                        </m:f>
                        <m:r>
                          <a:rPr lang="en-GB" sz="2000" i="0">
                            <a:latin typeface="Cambria Math" panose="02040503050406030204" pitchFamily="18" charset="0"/>
                          </a:rPr>
                          <m:t>−</m:t>
                        </m:r>
                        <m:r>
                          <a:rPr lang="en-GB" sz="2000" i="1">
                            <a:latin typeface="Cambria Math" panose="02040503050406030204" pitchFamily="18" charset="0"/>
                          </a:rPr>
                          <m:t>𝑎</m:t>
                        </m:r>
                      </m:sup>
                    </m:sSup>
                  </m:oMath>
                </a14:m>
                <a:r>
                  <a:rPr lang="en-GB" sz="2000" dirty="0" smtClean="0"/>
                  <a:t> (Moderate and severe pathway, £Y and £Z)</a:t>
                </a:r>
                <a:endParaRPr lang="en-GB" sz="2000" dirty="0"/>
              </a:p>
            </p:txBody>
          </p:sp>
        </mc:Choice>
        <mc:Fallback xmlns="">
          <p:sp>
            <p:nvSpPr>
              <p:cNvPr id="24" name="Rectangle 23"/>
              <p:cNvSpPr>
                <a:spLocks noRot="1" noChangeAspect="1" noMove="1" noResize="1" noEditPoints="1" noAdjustHandles="1" noChangeArrowheads="1" noChangeShapeType="1" noTextEdit="1"/>
              </p:cNvSpPr>
              <p:nvPr/>
            </p:nvSpPr>
            <p:spPr>
              <a:xfrm>
                <a:off x="604554" y="3773699"/>
                <a:ext cx="11587446" cy="748859"/>
              </a:xfrm>
              <a:prstGeom prst="rect">
                <a:avLst/>
              </a:prstGeom>
              <a:blipFill rotWithShape="1">
                <a:blip r:embed="rId4"/>
                <a:stretch>
                  <a:fillRect r="-52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617844" y="4598239"/>
                <a:ext cx="7783206" cy="746871"/>
              </a:xfrm>
              <a:prstGeom prst="rect">
                <a:avLst/>
              </a:prstGeom>
            </p:spPr>
            <p:txBody>
              <a:bodyPr wrap="square">
                <a:spAutoFit/>
              </a:bodyPr>
              <a:lstStyle/>
              <a:p>
                <a14:m>
                  <m:oMath xmlns:m="http://schemas.openxmlformats.org/officeDocument/2006/math">
                    <m:r>
                      <a:rPr lang="en-GB" sz="2000" i="1" smtClean="0">
                        <a:latin typeface="Cambria Math" panose="02040503050406030204" pitchFamily="18" charset="0"/>
                      </a:rPr>
                      <m:t>𝑝</m:t>
                    </m:r>
                    <m:sSub>
                      <m:sSubPr>
                        <m:ctrlPr>
                          <a:rPr lang="en-GB" sz="2000" i="1">
                            <a:latin typeface="Cambria Math" panose="02040503050406030204" pitchFamily="18" charset="0"/>
                          </a:rPr>
                        </m:ctrlPr>
                      </m:sSubPr>
                      <m:e>
                        <m:r>
                          <a:rPr lang="en-GB" sz="2000" i="1">
                            <a:latin typeface="Cambria Math" panose="02040503050406030204" pitchFamily="18" charset="0"/>
                          </a:rPr>
                          <m:t>𝑣</m:t>
                        </m:r>
                      </m:e>
                      <m:sub>
                        <m:r>
                          <a:rPr lang="en-GB" sz="2000" i="0">
                            <a:latin typeface="Cambria Math" panose="02040503050406030204" pitchFamily="18" charset="0"/>
                          </a:rPr>
                          <m:t>4</m:t>
                        </m:r>
                      </m:sub>
                    </m:sSub>
                    <m:r>
                      <a:rPr lang="en-GB" sz="2000" i="0">
                        <a:latin typeface="Cambria Math" panose="02040503050406030204" pitchFamily="18" charset="0"/>
                      </a:rPr>
                      <m:t>=</m:t>
                    </m:r>
                    <m:nary>
                      <m:naryPr>
                        <m:chr m:val="∑"/>
                        <m:limLoc m:val="undOvr"/>
                        <m:grow m:val="on"/>
                        <m:ctrlPr>
                          <a:rPr lang="en-GB" sz="2000" i="1">
                            <a:latin typeface="Cambria Math" panose="02040503050406030204" pitchFamily="18" charset="0"/>
                          </a:rPr>
                        </m:ctrlPr>
                      </m:naryPr>
                      <m:sub>
                        <m:r>
                          <a:rPr lang="en-GB" sz="2000" i="1">
                            <a:latin typeface="Cambria Math" panose="02040503050406030204" pitchFamily="18" charset="0"/>
                          </a:rPr>
                          <m:t>𝑡</m:t>
                        </m:r>
                        <m:r>
                          <a:rPr lang="en-GB" sz="2000" i="0">
                            <a:latin typeface="Cambria Math" panose="02040503050406030204" pitchFamily="18" charset="0"/>
                          </a:rPr>
                          <m:t>=</m:t>
                        </m:r>
                        <m:r>
                          <a:rPr lang="en-GB" sz="2000" i="1">
                            <a:latin typeface="Cambria Math" panose="02040503050406030204" pitchFamily="18" charset="0"/>
                          </a:rPr>
                          <m:t>𝑎</m:t>
                        </m:r>
                        <m:r>
                          <a:rPr lang="en-GB" sz="2000" i="0">
                            <a:latin typeface="Cambria Math" panose="02040503050406030204" pitchFamily="18" charset="0"/>
                          </a:rPr>
                          <m:t>+</m:t>
                        </m:r>
                        <m:sSubSup>
                          <m:sSubSupPr>
                            <m:ctrlPr>
                              <a:rPr lang="en-GB" sz="2000" i="1">
                                <a:latin typeface="Cambria Math" panose="02040503050406030204" pitchFamily="18" charset="0"/>
                              </a:rPr>
                            </m:ctrlPr>
                          </m:sSubSupPr>
                          <m:e>
                            <m:r>
                              <a:rPr lang="en-GB" sz="2000" i="1">
                                <a:latin typeface="Cambria Math" panose="02040503050406030204" pitchFamily="18" charset="0"/>
                              </a:rPr>
                              <m:t>𝑐</m:t>
                            </m:r>
                          </m:e>
                          <m:sub>
                            <m:r>
                              <a:rPr lang="en-GB" sz="2000" i="0">
                                <a:latin typeface="Cambria Math" panose="02040503050406030204" pitchFamily="18" charset="0"/>
                              </a:rPr>
                              <m:t>4</m:t>
                            </m:r>
                          </m:sub>
                          <m:sup>
                            <m:r>
                              <a:rPr lang="en-GB" sz="2000" i="1">
                                <a:latin typeface="Cambria Math" panose="02040503050406030204" pitchFamily="18" charset="0"/>
                              </a:rPr>
                              <m:t>𝑠</m:t>
                            </m:r>
                          </m:sup>
                        </m:sSubSup>
                      </m:sub>
                      <m:sup>
                        <m:r>
                          <a:rPr lang="en-GB" sz="2000" i="1">
                            <a:latin typeface="Cambria Math" panose="02040503050406030204" pitchFamily="18" charset="0"/>
                          </a:rPr>
                          <m:t>𝜔</m:t>
                        </m:r>
                      </m:sup>
                      <m:e>
                        <m:f>
                          <m:fPr>
                            <m:ctrlPr>
                              <a:rPr lang="en-GB" sz="2000" i="1">
                                <a:latin typeface="Cambria Math" panose="02040503050406030204" pitchFamily="18" charset="0"/>
                              </a:rPr>
                            </m:ctrlPr>
                          </m:fPr>
                          <m:num>
                            <m:sSub>
                              <m:sSubPr>
                                <m:ctrlPr>
                                  <a:rPr lang="en-GB" sz="2000" i="1">
                                    <a:latin typeface="Cambria Math" panose="02040503050406030204" pitchFamily="18" charset="0"/>
                                  </a:rPr>
                                </m:ctrlPr>
                              </m:sSubPr>
                              <m:e>
                                <m:r>
                                  <a:rPr lang="en-GB" sz="2000" i="1">
                                    <a:latin typeface="Cambria Math" panose="02040503050406030204" pitchFamily="18" charset="0"/>
                                  </a:rPr>
                                  <m:t>𝑑</m:t>
                                </m:r>
                              </m:e>
                              <m:sub>
                                <m:r>
                                  <a:rPr lang="en-GB" sz="2000" i="1">
                                    <a:latin typeface="Cambria Math" panose="02040503050406030204" pitchFamily="18" charset="0"/>
                                  </a:rPr>
                                  <m:t>𝑡</m:t>
                                </m:r>
                              </m:sub>
                            </m:sSub>
                          </m:num>
                          <m:den>
                            <m:sSub>
                              <m:sSubPr>
                                <m:ctrlPr>
                                  <a:rPr lang="en-GB" sz="2000" i="1">
                                    <a:latin typeface="Cambria Math" panose="02040503050406030204" pitchFamily="18" charset="0"/>
                                  </a:rPr>
                                </m:ctrlPr>
                              </m:sSubPr>
                              <m:e>
                                <m:r>
                                  <a:rPr lang="en-GB" sz="2000" i="0">
                                    <a:latin typeface="Cambria Math" panose="02040503050406030204" pitchFamily="18" charset="0"/>
                                  </a:rPr>
                                  <m:t>ℓ</m:t>
                                </m:r>
                              </m:e>
                              <m:sub>
                                <m:r>
                                  <a:rPr lang="en-GB" sz="2000" i="1">
                                    <a:latin typeface="Cambria Math" panose="02040503050406030204" pitchFamily="18" charset="0"/>
                                  </a:rPr>
                                  <m:t>𝑎</m:t>
                                </m:r>
                              </m:sub>
                            </m:sSub>
                          </m:den>
                        </m:f>
                      </m:e>
                    </m:nary>
                    <m:r>
                      <a:rPr lang="en-GB" sz="2000" i="0">
                        <a:latin typeface="Cambria Math" panose="02040503050406030204" pitchFamily="18" charset="0"/>
                      </a:rPr>
                      <m:t>×</m:t>
                    </m:r>
                    <m:sSubSup>
                      <m:sSubSupPr>
                        <m:ctrlPr>
                          <a:rPr lang="en-GB" sz="2000" i="1">
                            <a:latin typeface="Cambria Math" panose="02040503050406030204" pitchFamily="18" charset="0"/>
                          </a:rPr>
                        </m:ctrlPr>
                      </m:sSubSupPr>
                      <m:e>
                        <m:acc>
                          <m:accPr>
                            <m:chr m:val="̅"/>
                            <m:ctrlPr>
                              <a:rPr lang="en-GB" sz="2000" i="1">
                                <a:latin typeface="Cambria Math" panose="02040503050406030204" pitchFamily="18" charset="0"/>
                              </a:rPr>
                            </m:ctrlPr>
                          </m:accPr>
                          <m:e>
                            <m:r>
                              <a:rPr lang="en-GB" sz="2000" i="1">
                                <a:latin typeface="Cambria Math" panose="02040503050406030204" pitchFamily="18" charset="0"/>
                              </a:rPr>
                              <m:t>𝑠</m:t>
                            </m:r>
                          </m:e>
                        </m:acc>
                      </m:e>
                      <m:sub>
                        <m:borderBox>
                          <m:borderBoxPr>
                            <m:hideTop m:val="on"/>
                            <m:hideBot m:val="on"/>
                            <m:hideLeft m:val="on"/>
                            <m:hideRight m:val="on"/>
                            <m:ctrlPr>
                              <a:rPr lang="en-GB" sz="2000" i="1">
                                <a:latin typeface="Cambria Math" panose="02040503050406030204" pitchFamily="18" charset="0"/>
                              </a:rPr>
                            </m:ctrlPr>
                          </m:borderBoxPr>
                          <m:e>
                            <m:sSubSup>
                              <m:sSubSupPr>
                                <m:ctrlPr>
                                  <a:rPr lang="en-GB" sz="2000" i="1">
                                    <a:latin typeface="Cambria Math" panose="02040503050406030204" pitchFamily="18" charset="0"/>
                                  </a:rPr>
                                </m:ctrlPr>
                              </m:sSubSupPr>
                              <m:e>
                                <m:r>
                                  <a:rPr lang="en-GB" sz="2000" i="1">
                                    <a:latin typeface="Cambria Math" panose="02040503050406030204" pitchFamily="18" charset="0"/>
                                  </a:rPr>
                                  <m:t>𝑐</m:t>
                                </m:r>
                              </m:e>
                              <m:sub>
                                <m:r>
                                  <a:rPr lang="en-GB" sz="2000" i="0">
                                    <a:latin typeface="Cambria Math" panose="02040503050406030204" pitchFamily="18" charset="0"/>
                                  </a:rPr>
                                  <m:t>4</m:t>
                                </m:r>
                              </m:sub>
                              <m:sup>
                                <m:r>
                                  <a:rPr lang="en-GB" sz="2000" i="1">
                                    <a:latin typeface="Cambria Math" panose="02040503050406030204" pitchFamily="18" charset="0"/>
                                  </a:rPr>
                                  <m:t>𝑠</m:t>
                                </m:r>
                              </m:sup>
                            </m:sSubSup>
                          </m:e>
                        </m:borderBox>
                      </m:sub>
                      <m:sup>
                        <m:r>
                          <a:rPr lang="en-GB" sz="2000" i="1">
                            <a:latin typeface="Cambria Math" panose="02040503050406030204" pitchFamily="18" charset="0"/>
                          </a:rPr>
                          <m:t>𝑗</m:t>
                        </m:r>
                        <m:r>
                          <a:rPr lang="en-GB" sz="2000" i="0">
                            <a:latin typeface="Cambria Math" panose="02040503050406030204" pitchFamily="18" charset="0"/>
                          </a:rPr>
                          <m:t>%</m:t>
                        </m:r>
                      </m:sup>
                    </m:sSubSup>
                    <m:r>
                      <a:rPr lang="en-GB" sz="2000" i="0">
                        <a:latin typeface="Cambria Math" panose="02040503050406030204" pitchFamily="18" charset="0"/>
                      </a:rPr>
                      <m:t>×</m:t>
                    </m:r>
                    <m:r>
                      <a:rPr lang="en-GB" sz="2000" i="1">
                        <a:latin typeface="Cambria Math" panose="02040503050406030204" pitchFamily="18" charset="0"/>
                      </a:rPr>
                      <m:t>𝑍</m:t>
                    </m:r>
                    <m:r>
                      <a:rPr lang="en-GB" sz="2000" i="0">
                        <a:latin typeface="Cambria Math" panose="02040503050406030204" pitchFamily="18" charset="0"/>
                      </a:rPr>
                      <m:t>×</m:t>
                    </m:r>
                    <m:sSup>
                      <m:sSupPr>
                        <m:ctrlPr>
                          <a:rPr lang="en-GB" sz="2000" i="1">
                            <a:latin typeface="Cambria Math" panose="02040503050406030204" pitchFamily="18" charset="0"/>
                          </a:rPr>
                        </m:ctrlPr>
                      </m:sSupPr>
                      <m:e>
                        <m:r>
                          <a:rPr lang="en-GB" sz="2000" i="1">
                            <a:latin typeface="Cambria Math" panose="02040503050406030204" pitchFamily="18" charset="0"/>
                          </a:rPr>
                          <m:t>𝑣</m:t>
                        </m:r>
                      </m:e>
                      <m:sup>
                        <m:r>
                          <a:rPr lang="en-GB" sz="2000" i="1">
                            <a:latin typeface="Cambria Math" panose="02040503050406030204" pitchFamily="18" charset="0"/>
                          </a:rPr>
                          <m:t>𝑡</m:t>
                        </m:r>
                        <m:r>
                          <a:rPr lang="en-GB" sz="2000" i="0">
                            <a:latin typeface="Cambria Math" panose="02040503050406030204" pitchFamily="18" charset="0"/>
                          </a:rPr>
                          <m:t>+</m:t>
                        </m:r>
                        <m:f>
                          <m:fPr>
                            <m:ctrlPr>
                              <a:rPr lang="en-GB" sz="2000" i="1">
                                <a:latin typeface="Cambria Math" panose="02040503050406030204" pitchFamily="18" charset="0"/>
                              </a:rPr>
                            </m:ctrlPr>
                          </m:fPr>
                          <m:num>
                            <m:r>
                              <a:rPr lang="en-GB" sz="2000" i="0">
                                <a:latin typeface="Cambria Math" panose="02040503050406030204" pitchFamily="18" charset="0"/>
                              </a:rPr>
                              <m:t>1</m:t>
                            </m:r>
                          </m:num>
                          <m:den>
                            <m:r>
                              <a:rPr lang="en-GB" sz="2000" i="0">
                                <a:latin typeface="Cambria Math" panose="02040503050406030204" pitchFamily="18" charset="0"/>
                              </a:rPr>
                              <m:t>2</m:t>
                            </m:r>
                          </m:den>
                        </m:f>
                        <m:r>
                          <a:rPr lang="en-GB" sz="2000" i="0">
                            <a:latin typeface="Cambria Math" panose="02040503050406030204" pitchFamily="18" charset="0"/>
                          </a:rPr>
                          <m:t>−</m:t>
                        </m:r>
                        <m:r>
                          <a:rPr lang="en-GB" sz="2000" i="1">
                            <a:latin typeface="Cambria Math" panose="02040503050406030204" pitchFamily="18" charset="0"/>
                          </a:rPr>
                          <m:t>𝑎</m:t>
                        </m:r>
                      </m:sup>
                    </m:sSup>
                  </m:oMath>
                </a14:m>
                <a:r>
                  <a:rPr lang="en-GB" sz="2000" dirty="0" smtClean="0"/>
                  <a:t>                   (Severe pathway, £Z)</a:t>
                </a:r>
                <a:endParaRPr lang="en-GB" sz="2000" dirty="0"/>
              </a:p>
            </p:txBody>
          </p:sp>
        </mc:Choice>
        <mc:Fallback xmlns="">
          <p:sp>
            <p:nvSpPr>
              <p:cNvPr id="25" name="Rectangle 24"/>
              <p:cNvSpPr>
                <a:spLocks noRot="1" noChangeAspect="1" noMove="1" noResize="1" noEditPoints="1" noAdjustHandles="1" noChangeArrowheads="1" noChangeShapeType="1" noTextEdit="1"/>
              </p:cNvSpPr>
              <p:nvPr/>
            </p:nvSpPr>
            <p:spPr>
              <a:xfrm>
                <a:off x="617844" y="4598239"/>
                <a:ext cx="7783206" cy="746871"/>
              </a:xfrm>
              <a:prstGeom prst="rect">
                <a:avLst/>
              </a:prstGeom>
              <a:blipFill rotWithShape="1">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8451681" y="5319935"/>
                <a:ext cx="3148811" cy="570477"/>
              </a:xfrm>
              <a:prstGeom prst="rect">
                <a:avLst/>
              </a:prstGeom>
            </p:spPr>
            <p:txBody>
              <a:bodyPr wrap="none">
                <a:spAutoFit/>
              </a:bodyPr>
              <a:lstStyle/>
              <a:p>
                <a:r>
                  <a:rPr lang="en-GB" sz="2000" dirty="0" smtClean="0"/>
                  <a:t>Where </a:t>
                </a:r>
                <a14:m>
                  <m:oMath xmlns:m="http://schemas.openxmlformats.org/officeDocument/2006/math">
                    <m:f>
                      <m:fPr>
                        <m:ctrlPr>
                          <a:rPr lang="en-GB" sz="2000" i="1" smtClean="0">
                            <a:latin typeface="Cambria Math" panose="02040503050406030204" pitchFamily="18" charset="0"/>
                          </a:rPr>
                        </m:ctrlPr>
                      </m:fPr>
                      <m:num>
                        <m:r>
                          <a:rPr lang="en-GB" sz="2000">
                            <a:latin typeface="Cambria Math" panose="02040503050406030204" pitchFamily="18" charset="0"/>
                          </a:rPr>
                          <m:t>1</m:t>
                        </m:r>
                      </m:num>
                      <m:den>
                        <m:r>
                          <a:rPr lang="en-GB" sz="2000" i="0">
                            <a:latin typeface="Cambria Math" panose="02040503050406030204" pitchFamily="18" charset="0"/>
                          </a:rPr>
                          <m:t>1+</m:t>
                        </m:r>
                        <m:r>
                          <a:rPr lang="en-GB" sz="2000" i="1">
                            <a:latin typeface="Cambria Math" panose="02040503050406030204" pitchFamily="18" charset="0"/>
                          </a:rPr>
                          <m:t>𝑗</m:t>
                        </m:r>
                      </m:den>
                    </m:f>
                    <m:r>
                      <a:rPr lang="en-GB" sz="2000" i="0">
                        <a:latin typeface="Cambria Math" panose="02040503050406030204" pitchFamily="18" charset="0"/>
                      </a:rPr>
                      <m:t>=</m:t>
                    </m:r>
                    <m:f>
                      <m:fPr>
                        <m:ctrlPr>
                          <a:rPr lang="en-GB" sz="2000" i="1">
                            <a:latin typeface="Cambria Math" panose="02040503050406030204" pitchFamily="18" charset="0"/>
                          </a:rPr>
                        </m:ctrlPr>
                      </m:fPr>
                      <m:num>
                        <m:r>
                          <a:rPr lang="en-GB" sz="2000" i="0">
                            <a:latin typeface="Cambria Math" panose="02040503050406030204" pitchFamily="18" charset="0"/>
                          </a:rPr>
                          <m:t>1+</m:t>
                        </m:r>
                        <m:r>
                          <a:rPr lang="en-GB" sz="2000" i="1">
                            <a:latin typeface="Cambria Math" panose="02040503050406030204" pitchFamily="18" charset="0"/>
                          </a:rPr>
                          <m:t>𝑘</m:t>
                        </m:r>
                      </m:num>
                      <m:den>
                        <m:r>
                          <a:rPr lang="en-GB" sz="2000" i="0">
                            <a:latin typeface="Cambria Math" panose="02040503050406030204" pitchFamily="18" charset="0"/>
                          </a:rPr>
                          <m:t>1+</m:t>
                        </m:r>
                        <m:r>
                          <a:rPr lang="en-GB" sz="2000" i="1">
                            <a:latin typeface="Cambria Math" panose="02040503050406030204" pitchFamily="18" charset="0"/>
                          </a:rPr>
                          <m:t>𝑖</m:t>
                        </m:r>
                      </m:den>
                    </m:f>
                    <m:r>
                      <a:rPr lang="en-GB" sz="2000" i="0">
                        <a:latin typeface="Cambria Math" panose="02040503050406030204" pitchFamily="18" charset="0"/>
                      </a:rPr>
                      <m:t>⇒</m:t>
                    </m:r>
                    <m:r>
                      <a:rPr lang="en-GB" sz="2000" i="1">
                        <a:latin typeface="Cambria Math" panose="02040503050406030204" pitchFamily="18" charset="0"/>
                      </a:rPr>
                      <m:t>𝑗</m:t>
                    </m:r>
                    <m:r>
                      <a:rPr lang="en-GB" sz="2000" i="0">
                        <a:latin typeface="Cambria Math" panose="02040503050406030204" pitchFamily="18" charset="0"/>
                      </a:rPr>
                      <m:t>=</m:t>
                    </m:r>
                    <m:f>
                      <m:fPr>
                        <m:ctrlPr>
                          <a:rPr lang="en-GB" sz="2000" i="1">
                            <a:latin typeface="Cambria Math" panose="02040503050406030204" pitchFamily="18" charset="0"/>
                          </a:rPr>
                        </m:ctrlPr>
                      </m:fPr>
                      <m:num>
                        <m:r>
                          <a:rPr lang="en-GB" sz="2000" i="0">
                            <a:latin typeface="Cambria Math" panose="02040503050406030204" pitchFamily="18" charset="0"/>
                          </a:rPr>
                          <m:t>1−</m:t>
                        </m:r>
                        <m:r>
                          <a:rPr lang="en-GB" sz="2000" i="1">
                            <a:latin typeface="Cambria Math" panose="02040503050406030204" pitchFamily="18" charset="0"/>
                          </a:rPr>
                          <m:t>𝑘</m:t>
                        </m:r>
                      </m:num>
                      <m:den>
                        <m:r>
                          <a:rPr lang="en-GB" sz="2000" i="0">
                            <a:latin typeface="Cambria Math" panose="02040503050406030204" pitchFamily="18" charset="0"/>
                          </a:rPr>
                          <m:t>1+</m:t>
                        </m:r>
                        <m:r>
                          <a:rPr lang="en-GB" sz="2000" i="1">
                            <a:latin typeface="Cambria Math" panose="02040503050406030204" pitchFamily="18" charset="0"/>
                          </a:rPr>
                          <m:t>𝑖</m:t>
                        </m:r>
                      </m:den>
                    </m:f>
                  </m:oMath>
                </a14:m>
                <a:endParaRPr lang="en-GB" sz="2000" dirty="0"/>
              </a:p>
            </p:txBody>
          </p:sp>
        </mc:Choice>
        <mc:Fallback xmlns="">
          <p:sp>
            <p:nvSpPr>
              <p:cNvPr id="26" name="Rectangle 25"/>
              <p:cNvSpPr>
                <a:spLocks noRot="1" noChangeAspect="1" noMove="1" noResize="1" noEditPoints="1" noAdjustHandles="1" noChangeArrowheads="1" noChangeShapeType="1" noTextEdit="1"/>
              </p:cNvSpPr>
              <p:nvPr/>
            </p:nvSpPr>
            <p:spPr>
              <a:xfrm>
                <a:off x="8451681" y="5319935"/>
                <a:ext cx="3148811" cy="570477"/>
              </a:xfrm>
              <a:prstGeom prst="rect">
                <a:avLst/>
              </a:prstGeom>
              <a:blipFill rotWithShape="1">
                <a:blip r:embed="rId6"/>
                <a:stretch>
                  <a:fillRect l="-1934" b="-2151"/>
                </a:stretch>
              </a:blipFill>
            </p:spPr>
            <p:txBody>
              <a:bodyPr/>
              <a:lstStyle/>
              <a:p>
                <a:r>
                  <a:rPr lang="en-GB">
                    <a:noFill/>
                  </a:rPr>
                  <a:t> </a:t>
                </a:r>
              </a:p>
            </p:txBody>
          </p:sp>
        </mc:Fallback>
      </mc:AlternateContent>
      <p:sp>
        <p:nvSpPr>
          <p:cNvPr id="7"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24012602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Scenario assumptions</a:t>
            </a:r>
            <a:endParaRPr lang="en-GB" dirty="0"/>
          </a:p>
        </p:txBody>
      </p:sp>
      <p:sp>
        <p:nvSpPr>
          <p:cNvPr id="3" name="Content Placeholder 2"/>
          <p:cNvSpPr>
            <a:spLocks noGrp="1"/>
          </p:cNvSpPr>
          <p:nvPr>
            <p:ph idx="1"/>
          </p:nvPr>
        </p:nvSpPr>
        <p:spPr/>
        <p:txBody>
          <a:bodyPr/>
          <a:lstStyle/>
          <a:p>
            <a:r>
              <a:rPr lang="en-GB" dirty="0" smtClean="0"/>
              <a:t>Inflation = 2% p.a.</a:t>
            </a:r>
          </a:p>
          <a:p>
            <a:r>
              <a:rPr lang="en-GB" dirty="0" smtClean="0"/>
              <a:t>Investment Return = 4% p.a.</a:t>
            </a:r>
          </a:p>
          <a:p>
            <a:r>
              <a:rPr lang="en-GB" dirty="0" smtClean="0"/>
              <a:t>House Price Inflation = 3.5% p.a.</a:t>
            </a:r>
          </a:p>
          <a:p>
            <a:r>
              <a:rPr lang="en-GB" dirty="0" smtClean="0"/>
              <a:t>Mortgage on Home = 4.5% p.a.</a:t>
            </a:r>
          </a:p>
          <a:p>
            <a:r>
              <a:rPr lang="en-GB" dirty="0" smtClean="0"/>
              <a:t>Maximum age when premiums cease for capped version = 85</a:t>
            </a:r>
          </a:p>
          <a:p>
            <a:r>
              <a:rPr lang="en-GB" dirty="0" smtClean="0"/>
              <a:t>Current value of benefit when cared for at home = £10,000 p.a.</a:t>
            </a:r>
          </a:p>
          <a:p>
            <a:r>
              <a:rPr lang="en-GB" dirty="0" smtClean="0"/>
              <a:t>Current value of benefit when in residential care = £25,000 p.a.</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75800" y="6066839"/>
            <a:ext cx="2514600" cy="718843"/>
          </a:xfrm>
          <a:prstGeom prst="rect">
            <a:avLst/>
          </a:prstGeom>
        </p:spPr>
      </p:pic>
    </p:spTree>
    <p:extLst>
      <p:ext uri="{BB962C8B-B14F-4D97-AF65-F5344CB8AC3E}">
        <p14:creationId xmlns:p14="http://schemas.microsoft.com/office/powerpoint/2010/main" val="15172048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Scenario assumptions (cont.)</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21741010"/>
              </p:ext>
            </p:extLst>
          </p:nvPr>
        </p:nvGraphicFramePr>
        <p:xfrm>
          <a:off x="838200" y="1825621"/>
          <a:ext cx="9539514" cy="2252892"/>
        </p:xfrm>
        <a:graphic>
          <a:graphicData uri="http://schemas.openxmlformats.org/drawingml/2006/table">
            <a:tbl>
              <a:tblPr firstRow="1" bandRow="1">
                <a:tableStyleId>{5C22544A-7EE6-4342-B048-85BDC9FD1C3A}</a:tableStyleId>
              </a:tblPr>
              <a:tblGrid>
                <a:gridCol w="2587171"/>
                <a:gridCol w="2075543"/>
                <a:gridCol w="2468567"/>
                <a:gridCol w="2408233"/>
              </a:tblGrid>
              <a:tr h="375482">
                <a:tc rowSpan="2">
                  <a:txBody>
                    <a:bodyPr/>
                    <a:lstStyle/>
                    <a:p>
                      <a:pPr algn="ctr" fontAlgn="b"/>
                      <a:r>
                        <a:rPr lang="en-GB" sz="2000" b="0" i="0" u="none" strike="noStrike" dirty="0" smtClean="0">
                          <a:solidFill>
                            <a:srgbClr val="000000"/>
                          </a:solidFill>
                          <a:effectLst/>
                          <a:latin typeface="Arial" panose="020B0604020202020204" pitchFamily="34" charset="0"/>
                          <a:cs typeface="Arial" panose="020B0604020202020204" pitchFamily="34" charset="0"/>
                        </a:rPr>
                        <a:t>Care Route</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rowSpan="2">
                  <a:txBody>
                    <a:bodyPr/>
                    <a:lstStyle/>
                    <a:p>
                      <a:pPr algn="ctr" fontAlgn="b"/>
                      <a:r>
                        <a:rPr lang="en-GB" sz="2000" b="0" i="0" u="none" strike="noStrike" dirty="0">
                          <a:solidFill>
                            <a:srgbClr val="000000"/>
                          </a:solidFill>
                          <a:effectLst/>
                          <a:latin typeface="Arial" panose="020B0604020202020204" pitchFamily="34" charset="0"/>
                          <a:cs typeface="Arial" panose="020B0604020202020204" pitchFamily="34" charset="0"/>
                        </a:rPr>
                        <a:t>Proportion going via routes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gridSpan="2">
                  <a:txBody>
                    <a:bodyPr/>
                    <a:lstStyle/>
                    <a:p>
                      <a:pPr algn="ctr" fontAlgn="b"/>
                      <a:r>
                        <a:rPr lang="en-US" sz="2000" b="0" i="0" u="none" strike="noStrike" dirty="0">
                          <a:solidFill>
                            <a:srgbClr val="000000"/>
                          </a:solidFill>
                          <a:effectLst/>
                          <a:latin typeface="Arial" panose="020B0604020202020204" pitchFamily="34" charset="0"/>
                          <a:cs typeface="Arial" panose="020B0604020202020204" pitchFamily="34" charset="0"/>
                        </a:rPr>
                        <a:t>Time Spent in care </a:t>
                      </a:r>
                      <a:r>
                        <a:rPr lang="en-US" sz="2000" b="0" i="0" u="none" strike="noStrike" dirty="0" smtClean="0">
                          <a:solidFill>
                            <a:srgbClr val="000000"/>
                          </a:solidFill>
                          <a:effectLst/>
                          <a:latin typeface="Arial" panose="020B0604020202020204" pitchFamily="34" charset="0"/>
                          <a:cs typeface="Arial" panose="020B0604020202020204" pitchFamily="34" charset="0"/>
                        </a:rPr>
                        <a:t>states (years)</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5482">
                <a:tc vMerge="1">
                  <a:txBody>
                    <a:bodyPr/>
                    <a:lstStyle/>
                    <a:p>
                      <a:pPr algn="l" fontAlgn="b"/>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vMerge="1">
                  <a:txBody>
                    <a:bodyPr/>
                    <a:lstStyle/>
                    <a:p>
                      <a:pPr algn="ctr" fontAlgn="b"/>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dirty="0" smtClean="0">
                          <a:solidFill>
                            <a:srgbClr val="000000"/>
                          </a:solidFill>
                          <a:effectLst/>
                          <a:latin typeface="Arial" panose="020B0604020202020204" pitchFamily="34" charset="0"/>
                          <a:cs typeface="Arial" panose="020B0604020202020204" pitchFamily="34" charset="0"/>
                        </a:rPr>
                        <a:t>Home</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dirty="0" smtClean="0">
                          <a:solidFill>
                            <a:srgbClr val="000000"/>
                          </a:solidFill>
                          <a:effectLst/>
                          <a:latin typeface="Arial" panose="020B0604020202020204" pitchFamily="34" charset="0"/>
                          <a:cs typeface="Arial" panose="020B0604020202020204" pitchFamily="34" charset="0"/>
                        </a:rPr>
                        <a:t>Residential</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r>
              <a:tr h="375482">
                <a:tc>
                  <a:txBody>
                    <a:bodyPr/>
                    <a:lstStyle/>
                    <a:p>
                      <a:pPr algn="l" fontAlgn="b"/>
                      <a:r>
                        <a:rPr lang="en-GB" sz="2000" b="0" i="0" u="none" strike="noStrike" dirty="0">
                          <a:solidFill>
                            <a:srgbClr val="000000"/>
                          </a:solidFill>
                          <a:effectLst/>
                          <a:latin typeface="Arial" panose="020B0604020202020204" pitchFamily="34" charset="0"/>
                          <a:cs typeface="Arial" panose="020B0604020202020204" pitchFamily="34" charset="0"/>
                        </a:rPr>
                        <a:t>No care</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dirty="0">
                          <a:solidFill>
                            <a:srgbClr val="000000"/>
                          </a:solidFill>
                          <a:effectLst/>
                          <a:latin typeface="Arial" panose="020B0604020202020204" pitchFamily="34" charset="0"/>
                          <a:cs typeface="Arial" panose="020B0604020202020204" pitchFamily="34" charset="0"/>
                        </a:rPr>
                        <a:t>70%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dirty="0">
                          <a:solidFill>
                            <a:srgbClr val="000000"/>
                          </a:solidFill>
                          <a:effectLst/>
                          <a:latin typeface="Arial" panose="020B0604020202020204" pitchFamily="34" charset="0"/>
                          <a:cs typeface="Arial" panose="020B0604020202020204" pitchFamily="34" charset="0"/>
                        </a:rPr>
                        <a:t>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dirty="0">
                          <a:solidFill>
                            <a:srgbClr val="000000"/>
                          </a:solidFill>
                          <a:effectLst/>
                          <a:latin typeface="Arial" panose="020B0604020202020204" pitchFamily="34" charset="0"/>
                          <a:cs typeface="Arial" panose="020B0604020202020204" pitchFamily="34" charset="0"/>
                        </a:rPr>
                        <a:t>0</a:t>
                      </a:r>
                    </a:p>
                  </a:txBody>
                  <a:tcPr marL="9525" marR="9525" marT="9525" marB="0" anchor="b">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5482">
                <a:tc>
                  <a:txBody>
                    <a:bodyPr/>
                    <a:lstStyle/>
                    <a:p>
                      <a:pPr algn="l" fontAlgn="b"/>
                      <a:r>
                        <a:rPr lang="en-GB" sz="2000" b="0" i="0" u="none" strike="noStrike" dirty="0">
                          <a:solidFill>
                            <a:srgbClr val="000000"/>
                          </a:solidFill>
                          <a:effectLst/>
                          <a:latin typeface="Arial" panose="020B0604020202020204" pitchFamily="34" charset="0"/>
                          <a:cs typeface="Arial" panose="020B0604020202020204" pitchFamily="34" charset="0"/>
                        </a:rPr>
                        <a:t>Only </a:t>
                      </a:r>
                      <a:r>
                        <a:rPr lang="en-GB" sz="2000" b="0" i="0" u="none" strike="noStrike" dirty="0" smtClean="0">
                          <a:solidFill>
                            <a:srgbClr val="000000"/>
                          </a:solidFill>
                          <a:effectLst/>
                          <a:latin typeface="Arial" panose="020B0604020202020204" pitchFamily="34" charset="0"/>
                          <a:cs typeface="Arial" panose="020B0604020202020204" pitchFamily="34" charset="0"/>
                        </a:rPr>
                        <a:t>home </a:t>
                      </a:r>
                      <a:r>
                        <a:rPr lang="en-GB" sz="2000" b="0" i="0" u="none" strike="noStrike" dirty="0">
                          <a:solidFill>
                            <a:srgbClr val="000000"/>
                          </a:solidFill>
                          <a:effectLst/>
                          <a:latin typeface="Arial" panose="020B0604020202020204" pitchFamily="34" charset="0"/>
                          <a:cs typeface="Arial" panose="020B0604020202020204" pitchFamily="34" charset="0"/>
                        </a:rPr>
                        <a:t>care</a:t>
                      </a: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dirty="0">
                          <a:solidFill>
                            <a:srgbClr val="000000"/>
                          </a:solidFill>
                          <a:effectLst/>
                          <a:latin typeface="Arial" panose="020B0604020202020204" pitchFamily="34" charset="0"/>
                          <a:cs typeface="Arial" panose="020B0604020202020204" pitchFamily="34" charset="0"/>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dirty="0">
                          <a:solidFill>
                            <a:srgbClr val="000000"/>
                          </a:solidFill>
                          <a:effectLst/>
                          <a:latin typeface="Arial" panose="020B0604020202020204" pitchFamily="34" charset="0"/>
                          <a:cs typeface="Arial" panose="020B060402020202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dirty="0">
                          <a:solidFill>
                            <a:srgbClr val="000000"/>
                          </a:solidFill>
                          <a:effectLst/>
                          <a:latin typeface="Arial" panose="020B0604020202020204" pitchFamily="34" charset="0"/>
                          <a:cs typeface="Arial" panose="020B0604020202020204" pitchFamily="34" charset="0"/>
                        </a:rPr>
                        <a:t>0</a:t>
                      </a:r>
                    </a:p>
                  </a:txBody>
                  <a:tcPr marL="9525" marR="9525" marT="9525" marB="0" anchor="b">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5482">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Home </a:t>
                      </a:r>
                      <a:r>
                        <a:rPr lang="en-GB" sz="2000" b="0" i="0" u="none" strike="noStrike" dirty="0">
                          <a:solidFill>
                            <a:srgbClr val="000000"/>
                          </a:solidFill>
                          <a:effectLst/>
                          <a:latin typeface="Arial" panose="020B0604020202020204" pitchFamily="34" charset="0"/>
                          <a:cs typeface="Arial" panose="020B0604020202020204" pitchFamily="34" charset="0"/>
                        </a:rPr>
                        <a:t>and </a:t>
                      </a:r>
                      <a:r>
                        <a:rPr lang="en-GB" sz="2000" b="0" i="0" u="none" strike="noStrike" dirty="0" smtClean="0">
                          <a:solidFill>
                            <a:srgbClr val="000000"/>
                          </a:solidFill>
                          <a:effectLst/>
                          <a:latin typeface="Arial" panose="020B0604020202020204" pitchFamily="34" charset="0"/>
                          <a:cs typeface="Arial" panose="020B0604020202020204" pitchFamily="34" charset="0"/>
                        </a:rPr>
                        <a:t>residential</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dirty="0">
                          <a:solidFill>
                            <a:srgbClr val="000000"/>
                          </a:solidFill>
                          <a:effectLst/>
                          <a:latin typeface="Arial" panose="020B0604020202020204" pitchFamily="34" charset="0"/>
                          <a:cs typeface="Arial" panose="020B0604020202020204" pitchFamily="34" charset="0"/>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a:solidFill>
                            <a:srgbClr val="000000"/>
                          </a:solidFill>
                          <a:effectLst/>
                          <a:latin typeface="Arial" panose="020B0604020202020204" pitchFamily="34" charset="0"/>
                          <a:cs typeface="Arial" panose="020B0604020202020204" pitchFamily="34" charset="0"/>
                        </a:rPr>
                        <a:t>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dirty="0">
                          <a:solidFill>
                            <a:srgbClr val="000000"/>
                          </a:solidFill>
                          <a:effectLst/>
                          <a:latin typeface="Arial" panose="020B0604020202020204" pitchFamily="34" charset="0"/>
                          <a:cs typeface="Arial" panose="020B0604020202020204" pitchFamily="34" charset="0"/>
                        </a:rPr>
                        <a:t>2</a:t>
                      </a:r>
                    </a:p>
                  </a:txBody>
                  <a:tcPr marL="9525" marR="9525" marT="9525" marB="0" anchor="b">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5482">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Only</a:t>
                      </a:r>
                      <a:r>
                        <a:rPr lang="en-GB" sz="2000" b="0" i="0" u="none" strike="noStrike" baseline="0" dirty="0" smtClean="0">
                          <a:solidFill>
                            <a:srgbClr val="000000"/>
                          </a:solidFill>
                          <a:effectLst/>
                          <a:latin typeface="Arial" panose="020B0604020202020204" pitchFamily="34" charset="0"/>
                          <a:cs typeface="Arial" panose="020B0604020202020204" pitchFamily="34" charset="0"/>
                        </a:rPr>
                        <a:t> residential care</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dirty="0">
                          <a:solidFill>
                            <a:srgbClr val="000000"/>
                          </a:solidFill>
                          <a:effectLst/>
                          <a:latin typeface="Arial" panose="020B0604020202020204" pitchFamily="34" charset="0"/>
                          <a:cs typeface="Arial" panose="020B0604020202020204" pitchFamily="34" charset="0"/>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a:solidFill>
                            <a:srgbClr val="000000"/>
                          </a:solidFill>
                          <a:effectLst/>
                          <a:latin typeface="Arial" panose="020B0604020202020204" pitchFamily="34" charset="0"/>
                          <a:cs typeface="Arial" panose="020B0604020202020204" pitchFamily="34" charset="0"/>
                        </a:rPr>
                        <a:t>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fontAlgn="b"/>
                      <a:r>
                        <a:rPr lang="en-GB" sz="2000" b="0" i="0" u="none" strike="noStrike" dirty="0">
                          <a:solidFill>
                            <a:srgbClr val="000000"/>
                          </a:solidFill>
                          <a:effectLst/>
                          <a:latin typeface="Arial" panose="020B0604020202020204" pitchFamily="34" charset="0"/>
                          <a:cs typeface="Arial" panose="020B0604020202020204" pitchFamily="34" charset="0"/>
                        </a:rPr>
                        <a:t>2</a:t>
                      </a:r>
                    </a:p>
                  </a:txBody>
                  <a:tcPr marL="9525" marR="9525" marT="9525" marB="0" anchor="b">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7978013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Payment method considered</a:t>
            </a:r>
            <a:endParaRPr lang="en-GB" dirty="0"/>
          </a:p>
        </p:txBody>
      </p:sp>
      <p:sp>
        <p:nvSpPr>
          <p:cNvPr id="3" name="Content Placeholder 2"/>
          <p:cNvSpPr>
            <a:spLocks noGrp="1"/>
          </p:cNvSpPr>
          <p:nvPr>
            <p:ph idx="1"/>
          </p:nvPr>
        </p:nvSpPr>
        <p:spPr/>
        <p:txBody>
          <a:bodyPr/>
          <a:lstStyle/>
          <a:p>
            <a:r>
              <a:rPr lang="en-GB" dirty="0" smtClean="0"/>
              <a:t>Payment in advance via one-off lump sum</a:t>
            </a:r>
          </a:p>
          <a:p>
            <a:r>
              <a:rPr lang="en-GB" dirty="0" smtClean="0"/>
              <a:t>Regular premium payments (1)</a:t>
            </a:r>
          </a:p>
          <a:p>
            <a:r>
              <a:rPr lang="en-GB" dirty="0" smtClean="0"/>
              <a:t>Capped premium (2)</a:t>
            </a:r>
          </a:p>
          <a:p>
            <a:r>
              <a:rPr lang="en-GB" dirty="0" smtClean="0"/>
              <a:t>Equity release using the value in the home (3)</a:t>
            </a:r>
          </a:p>
          <a:p>
            <a:r>
              <a:rPr lang="en-GB" dirty="0" smtClean="0"/>
              <a:t>Mortgage on home</a:t>
            </a:r>
          </a:p>
          <a:p>
            <a:pPr marL="0" indent="0">
              <a:buNone/>
            </a:pPr>
            <a:endParaRPr lang="en-GB" dirty="0" smtClean="0"/>
          </a:p>
          <a:p>
            <a:endParaRPr lang="en-GB" dirty="0" smtClean="0"/>
          </a:p>
          <a:p>
            <a:endParaRPr lang="en-GB" dirty="0"/>
          </a:p>
        </p:txBody>
      </p:sp>
      <p:sp>
        <p:nvSpPr>
          <p:cNvPr id="4" name="TextBox 3"/>
          <p:cNvSpPr txBox="1"/>
          <p:nvPr/>
        </p:nvSpPr>
        <p:spPr>
          <a:xfrm>
            <a:off x="914400" y="4531179"/>
            <a:ext cx="10752364" cy="1477328"/>
          </a:xfrm>
          <a:prstGeom prst="rect">
            <a:avLst/>
          </a:prstGeom>
          <a:solidFill>
            <a:schemeClr val="accent4">
              <a:lumMod val="20000"/>
              <a:lumOff val="80000"/>
            </a:schemeClr>
          </a:solidFill>
        </p:spPr>
        <p:txBody>
          <a:bodyPr wrap="square" rtlCol="0">
            <a:spAutoFit/>
          </a:bodyPr>
          <a:lstStyle/>
          <a:p>
            <a:r>
              <a:rPr lang="en-GB" dirty="0" smtClean="0"/>
              <a:t>Notes:</a:t>
            </a:r>
          </a:p>
          <a:p>
            <a:pPr marL="342900" indent="-342900">
              <a:buAutoNum type="arabicParenBoth"/>
            </a:pPr>
            <a:r>
              <a:rPr lang="en-GB" dirty="0" smtClean="0"/>
              <a:t>Premiums </a:t>
            </a:r>
            <a:r>
              <a:rPr lang="en-GB" dirty="0"/>
              <a:t>paid annually in advance until moderate or severe care required </a:t>
            </a:r>
            <a:r>
              <a:rPr lang="en-GB" dirty="0" smtClean="0"/>
              <a:t>or </a:t>
            </a:r>
            <a:r>
              <a:rPr lang="en-GB" dirty="0"/>
              <a:t>until death if no care required</a:t>
            </a:r>
            <a:r>
              <a:rPr lang="en-GB" dirty="0" smtClean="0"/>
              <a:t>.</a:t>
            </a:r>
          </a:p>
          <a:p>
            <a:pPr marL="342900" indent="-342900">
              <a:buAutoNum type="arabicParenBoth"/>
            </a:pPr>
            <a:r>
              <a:rPr lang="en-GB" dirty="0" smtClean="0"/>
              <a:t>Premiums </a:t>
            </a:r>
            <a:r>
              <a:rPr lang="en-GB" dirty="0"/>
              <a:t>paid </a:t>
            </a:r>
            <a:r>
              <a:rPr lang="en-GB" dirty="0" smtClean="0"/>
              <a:t>up to a maximum age</a:t>
            </a:r>
          </a:p>
          <a:p>
            <a:pPr marL="342900" indent="-342900">
              <a:buFontTx/>
              <a:buAutoNum type="arabicParenBoth"/>
            </a:pPr>
            <a:r>
              <a:rPr lang="en-GB" dirty="0" smtClean="0"/>
              <a:t>Not available for ‘joint’ lives. We </a:t>
            </a:r>
            <a:r>
              <a:rPr lang="en-GB" dirty="0"/>
              <a:t>would need to introduce other variables such as “age gap” for the couple and consider with the permutations who goes into care first etc</a:t>
            </a:r>
            <a:r>
              <a:rPr lang="en-GB" dirty="0" smtClean="0"/>
              <a:t>.</a:t>
            </a:r>
            <a:endParaRPr lang="en-GB" dirty="0"/>
          </a:p>
        </p:txBody>
      </p:sp>
    </p:spTree>
    <p:extLst>
      <p:ext uri="{BB962C8B-B14F-4D97-AF65-F5344CB8AC3E}">
        <p14:creationId xmlns:p14="http://schemas.microsoft.com/office/powerpoint/2010/main" val="1198950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Premiums (£) for selected ages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61389560"/>
              </p:ext>
            </p:extLst>
          </p:nvPr>
        </p:nvGraphicFramePr>
        <p:xfrm>
          <a:off x="838200" y="1825625"/>
          <a:ext cx="7886700" cy="3120844"/>
        </p:xfrm>
        <a:graphic>
          <a:graphicData uri="http://schemas.openxmlformats.org/drawingml/2006/table">
            <a:tbl>
              <a:tblPr firstRow="1" bandRow="1">
                <a:tableStyleId>{5C22544A-7EE6-4342-B048-85BDC9FD1C3A}</a:tableStyleId>
              </a:tblPr>
              <a:tblGrid>
                <a:gridCol w="1314450"/>
                <a:gridCol w="1314450"/>
                <a:gridCol w="1314450"/>
                <a:gridCol w="1314450"/>
                <a:gridCol w="1314450"/>
                <a:gridCol w="1314450"/>
              </a:tblGrid>
              <a:tr h="743404">
                <a:tc>
                  <a:txBody>
                    <a:bodyPr/>
                    <a:lstStyle/>
                    <a:p>
                      <a:r>
                        <a:rPr lang="en-GB" sz="1800" dirty="0" smtClean="0">
                          <a:solidFill>
                            <a:schemeClr val="tx1"/>
                          </a:solidFill>
                          <a:latin typeface="Arial" panose="020B0604020202020204" pitchFamily="34" charset="0"/>
                          <a:cs typeface="Arial" panose="020B0604020202020204" pitchFamily="34" charset="0"/>
                        </a:rPr>
                        <a:t>Age</a:t>
                      </a:r>
                      <a:endParaRPr lang="en-GB" sz="18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dirty="0" smtClean="0">
                          <a:solidFill>
                            <a:schemeClr val="tx1"/>
                          </a:solidFill>
                          <a:latin typeface="Arial" panose="020B0604020202020204" pitchFamily="34" charset="0"/>
                          <a:cs typeface="Arial" panose="020B0604020202020204" pitchFamily="34" charset="0"/>
                        </a:rPr>
                        <a:t>Single premium</a:t>
                      </a:r>
                      <a:endParaRPr lang="en-GB" sz="18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dirty="0" smtClean="0">
                          <a:solidFill>
                            <a:schemeClr val="tx1"/>
                          </a:solidFill>
                          <a:latin typeface="Arial" panose="020B0604020202020204" pitchFamily="34" charset="0"/>
                          <a:cs typeface="Arial" panose="020B0604020202020204" pitchFamily="34" charset="0"/>
                        </a:rPr>
                        <a:t>Regular premium</a:t>
                      </a:r>
                      <a:endParaRPr lang="en-GB" sz="18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dirty="0" smtClean="0">
                          <a:solidFill>
                            <a:schemeClr val="tx1"/>
                          </a:solidFill>
                          <a:latin typeface="Arial" panose="020B0604020202020204" pitchFamily="34" charset="0"/>
                          <a:cs typeface="Arial" panose="020B0604020202020204" pitchFamily="34" charset="0"/>
                        </a:rPr>
                        <a:t>Capped premium</a:t>
                      </a:r>
                      <a:endParaRPr lang="en-GB" sz="18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dirty="0" smtClean="0">
                          <a:solidFill>
                            <a:schemeClr val="tx1"/>
                          </a:solidFill>
                          <a:latin typeface="Arial" panose="020B0604020202020204" pitchFamily="34" charset="0"/>
                          <a:cs typeface="Arial" panose="020B0604020202020204" pitchFamily="34" charset="0"/>
                        </a:rPr>
                        <a:t>Equity Release</a:t>
                      </a:r>
                      <a:endParaRPr lang="en-GB" sz="18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800" dirty="0" smtClean="0">
                          <a:solidFill>
                            <a:schemeClr val="tx1"/>
                          </a:solidFill>
                          <a:latin typeface="Arial" panose="020B0604020202020204" pitchFamily="34" charset="0"/>
                          <a:cs typeface="Arial" panose="020B0604020202020204" pitchFamily="34" charset="0"/>
                        </a:rPr>
                        <a:t>Mortgage on home</a:t>
                      </a:r>
                      <a:endParaRPr lang="en-GB" sz="18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GB" sz="2000" dirty="0" smtClean="0">
                          <a:solidFill>
                            <a:schemeClr val="tx1"/>
                          </a:solidFill>
                          <a:latin typeface="Arial" panose="020B0604020202020204" pitchFamily="34" charset="0"/>
                          <a:cs typeface="Arial" panose="020B0604020202020204" pitchFamily="34" charset="0"/>
                        </a:rPr>
                        <a:t>50</a:t>
                      </a:r>
                      <a:endParaRPr lang="en-GB" sz="20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9,298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508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525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10,923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7,900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GB" sz="2000" dirty="0" smtClean="0">
                          <a:solidFill>
                            <a:schemeClr val="tx1"/>
                          </a:solidFill>
                          <a:latin typeface="Arial" panose="020B0604020202020204" pitchFamily="34" charset="0"/>
                          <a:cs typeface="Arial" panose="020B0604020202020204" pitchFamily="34" charset="0"/>
                        </a:rPr>
                        <a:t>55</a:t>
                      </a:r>
                      <a:endParaRPr lang="en-GB" sz="20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10,109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597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625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a:solidFill>
                            <a:srgbClr val="000000"/>
                          </a:solidFill>
                          <a:effectLst/>
                          <a:latin typeface="Arial" panose="020B0604020202020204" pitchFamily="34" charset="0"/>
                          <a:cs typeface="Arial" panose="020B0604020202020204" pitchFamily="34" charset="0"/>
                        </a:rPr>
                        <a:t> </a:t>
                      </a:r>
                      <a:r>
                        <a:rPr lang="en-GB" sz="2000" b="0" i="0" u="none" strike="noStrike" dirty="0" smtClean="0">
                          <a:solidFill>
                            <a:srgbClr val="000000"/>
                          </a:solidFill>
                          <a:effectLst/>
                          <a:latin typeface="Arial" panose="020B0604020202020204" pitchFamily="34" charset="0"/>
                          <a:cs typeface="Arial" panose="020B0604020202020204" pitchFamily="34" charset="0"/>
                        </a:rPr>
                        <a:t>11,621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8,780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GB" sz="2000" dirty="0" smtClean="0">
                          <a:solidFill>
                            <a:schemeClr val="tx1"/>
                          </a:solidFill>
                          <a:latin typeface="Arial" panose="020B0604020202020204" pitchFamily="34" charset="0"/>
                          <a:cs typeface="Arial" panose="020B0604020202020204" pitchFamily="34" charset="0"/>
                        </a:rPr>
                        <a:t>60</a:t>
                      </a:r>
                      <a:endParaRPr lang="en-GB" sz="20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10,958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713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760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12,335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9,722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GB" sz="2000" dirty="0" smtClean="0">
                          <a:solidFill>
                            <a:schemeClr val="tx1"/>
                          </a:solidFill>
                          <a:latin typeface="Arial" panose="020B0604020202020204" pitchFamily="34" charset="0"/>
                          <a:cs typeface="Arial" panose="020B0604020202020204" pitchFamily="34" charset="0"/>
                        </a:rPr>
                        <a:t>65</a:t>
                      </a:r>
                      <a:endParaRPr lang="en-GB" sz="20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11,831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869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952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13,052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10,712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GB" sz="2000" dirty="0" smtClean="0">
                          <a:solidFill>
                            <a:schemeClr val="tx1"/>
                          </a:solidFill>
                          <a:latin typeface="Arial" panose="020B0604020202020204" pitchFamily="34" charset="0"/>
                          <a:cs typeface="Arial" panose="020B0604020202020204" pitchFamily="34" charset="0"/>
                        </a:rPr>
                        <a:t>70</a:t>
                      </a:r>
                      <a:endParaRPr lang="en-GB" sz="20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12,706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1,087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1,249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13,753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11,728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GB" sz="2000" dirty="0" smtClean="0">
                          <a:solidFill>
                            <a:schemeClr val="tx1"/>
                          </a:solidFill>
                          <a:latin typeface="Arial" panose="020B0604020202020204" pitchFamily="34" charset="0"/>
                          <a:cs typeface="Arial" panose="020B0604020202020204" pitchFamily="34" charset="0"/>
                        </a:rPr>
                        <a:t>75</a:t>
                      </a:r>
                      <a:endParaRPr lang="en-GB" sz="20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13,546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1,400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1,773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14,409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en-GB" sz="2000" b="0" i="0" u="none" strike="noStrike" dirty="0" smtClean="0">
                          <a:solidFill>
                            <a:srgbClr val="000000"/>
                          </a:solidFill>
                          <a:effectLst/>
                          <a:latin typeface="Arial" panose="020B0604020202020204" pitchFamily="34" charset="0"/>
                          <a:cs typeface="Arial" panose="020B0604020202020204" pitchFamily="34" charset="0"/>
                        </a:rPr>
                        <a:t>12,727 </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720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75800" y="6066839"/>
            <a:ext cx="2514600" cy="718843"/>
          </a:xfrm>
          <a:prstGeom prst="rect">
            <a:avLst/>
          </a:prstGeom>
        </p:spPr>
      </p:pic>
    </p:spTree>
    <p:extLst>
      <p:ext uri="{BB962C8B-B14F-4D97-AF65-F5344CB8AC3E}">
        <p14:creationId xmlns:p14="http://schemas.microsoft.com/office/powerpoint/2010/main" val="39098429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normAutofit/>
          </a:bodyPr>
          <a:lstStyle/>
          <a:p>
            <a:r>
              <a:rPr lang="en-GB" dirty="0" smtClean="0"/>
              <a:t>LTC insurance is unpopular as it forces people to think about events they wish to ignore and premium costs eat into retirement income</a:t>
            </a:r>
          </a:p>
          <a:p>
            <a:r>
              <a:rPr lang="en-GB" dirty="0" smtClean="0"/>
              <a:t>However, as society ages, this ignorance will be harder to maintain</a:t>
            </a:r>
          </a:p>
          <a:p>
            <a:r>
              <a:rPr lang="en-GB" dirty="0" smtClean="0"/>
              <a:t>While insurance companies may want to focus on net present values it is probably more important to view how cash-flows will affect the lifestyle of the policyholder i.e. we need to consider utility rather than just costs</a:t>
            </a:r>
          </a:p>
          <a:p>
            <a:r>
              <a:rPr lang="en-GB" dirty="0" smtClean="0"/>
              <a:t>Making the purchase of long term care insurance as painless as possible is likely to be the way forward</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75800" y="6066839"/>
            <a:ext cx="2514600" cy="718843"/>
          </a:xfrm>
          <a:prstGeom prst="rect">
            <a:avLst/>
          </a:prstGeom>
        </p:spPr>
      </p:pic>
    </p:spTree>
    <p:extLst>
      <p:ext uri="{BB962C8B-B14F-4D97-AF65-F5344CB8AC3E}">
        <p14:creationId xmlns:p14="http://schemas.microsoft.com/office/powerpoint/2010/main" val="13365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care in crisis</a:t>
            </a:r>
            <a:endParaRPr lang="en-GB" dirty="0"/>
          </a:p>
        </p:txBody>
      </p:sp>
      <p:sp>
        <p:nvSpPr>
          <p:cNvPr id="3" name="Content Placeholder 2"/>
          <p:cNvSpPr>
            <a:spLocks noGrp="1"/>
          </p:cNvSpPr>
          <p:nvPr>
            <p:ph idx="1"/>
          </p:nvPr>
        </p:nvSpPr>
        <p:spPr>
          <a:xfrm>
            <a:off x="560614" y="1825625"/>
            <a:ext cx="10515600" cy="4351338"/>
          </a:xfrm>
        </p:spPr>
        <p:txBody>
          <a:bodyPr/>
          <a:lstStyle/>
          <a:p>
            <a:pPr marL="354013" lvl="1" indent="-354013">
              <a:spcBef>
                <a:spcPct val="50000"/>
              </a:spcBef>
            </a:pPr>
            <a:r>
              <a:rPr lang="en-IE" sz="2800" dirty="0"/>
              <a:t>Very few people have prepared for the costs of </a:t>
            </a:r>
            <a:r>
              <a:rPr lang="en-IE" sz="2800" dirty="0" smtClean="0"/>
              <a:t>social or long </a:t>
            </a:r>
            <a:r>
              <a:rPr lang="en-IE" sz="2800" dirty="0"/>
              <a:t>term care (LTC)</a:t>
            </a:r>
          </a:p>
          <a:p>
            <a:pPr marL="354013" lvl="1" indent="-354013">
              <a:spcBef>
                <a:spcPct val="50000"/>
              </a:spcBef>
            </a:pPr>
            <a:r>
              <a:rPr lang="en-IE" sz="2800" dirty="0"/>
              <a:t>Most people assume </a:t>
            </a:r>
            <a:r>
              <a:rPr lang="en-IE" sz="2800" dirty="0" smtClean="0"/>
              <a:t>our free NHS </a:t>
            </a:r>
            <a:r>
              <a:rPr lang="en-IE" sz="2800" dirty="0"/>
              <a:t>will provide - but it </a:t>
            </a:r>
            <a:r>
              <a:rPr lang="en-IE" sz="2800" dirty="0" smtClean="0"/>
              <a:t>won’t unless you quality for state support (at least in England and Wales)!</a:t>
            </a:r>
          </a:p>
          <a:p>
            <a:pPr marL="354013" lvl="1" indent="-354013">
              <a:spcBef>
                <a:spcPct val="50000"/>
              </a:spcBef>
            </a:pPr>
            <a:r>
              <a:rPr lang="en-IE" sz="2800" dirty="0" smtClean="0"/>
              <a:t>Government funding has been squeezed and the introduction of a more generous means testing system has been postponed</a:t>
            </a:r>
          </a:p>
          <a:p>
            <a:r>
              <a:rPr lang="en-GB" dirty="0" smtClean="0"/>
              <a:t> We have been investigating a range of new savings products that are designed to suit personal circumstances </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75800" y="6066839"/>
            <a:ext cx="2514600" cy="718843"/>
          </a:xfrm>
          <a:prstGeom prst="rect">
            <a:avLst/>
          </a:prstGeom>
        </p:spPr>
      </p:pic>
    </p:spTree>
    <p:extLst>
      <p:ext uri="{BB962C8B-B14F-4D97-AF65-F5344CB8AC3E}">
        <p14:creationId xmlns:p14="http://schemas.microsoft.com/office/powerpoint/2010/main" val="23832151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0665" y="446768"/>
            <a:ext cx="10515600" cy="1325563"/>
          </a:xfrm>
        </p:spPr>
        <p:txBody>
          <a:bodyPr/>
          <a:lstStyle/>
          <a:p>
            <a:r>
              <a:rPr lang="en-GB" dirty="0" smtClean="0"/>
              <a:t>Population of England and Wales aged 65+</a:t>
            </a:r>
            <a:endParaRPr lang="en-GB" dirty="0"/>
          </a:p>
        </p:txBody>
      </p:sp>
      <p:graphicFrame>
        <p:nvGraphicFramePr>
          <p:cNvPr id="3" name="Chart 2"/>
          <p:cNvGraphicFramePr>
            <a:graphicFrameLocks/>
          </p:cNvGraphicFramePr>
          <p:nvPr>
            <p:extLst>
              <p:ext uri="{D42A27DB-BD31-4B8C-83A1-F6EECF244321}">
                <p14:modId xmlns:p14="http://schemas.microsoft.com/office/powerpoint/2010/main" val="3908407365"/>
              </p:ext>
            </p:extLst>
          </p:nvPr>
        </p:nvGraphicFramePr>
        <p:xfrm>
          <a:off x="2188029" y="1871662"/>
          <a:ext cx="6193971" cy="3745367"/>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1126671" y="5739493"/>
            <a:ext cx="8980715" cy="646331"/>
          </a:xfrm>
          <a:prstGeom prst="rect">
            <a:avLst/>
          </a:prstGeom>
          <a:solidFill>
            <a:schemeClr val="accent4">
              <a:lumMod val="40000"/>
              <a:lumOff val="60000"/>
            </a:schemeClr>
          </a:solidFill>
        </p:spPr>
        <p:txBody>
          <a:bodyPr wrap="square" rtlCol="0">
            <a:spAutoFit/>
          </a:bodyPr>
          <a:lstStyle/>
          <a:p>
            <a:r>
              <a:rPr lang="en-GB" dirty="0" smtClean="0"/>
              <a:t>Population is ageing rapidly – In England and Wales the population aged 75 + will increase from 4.65m to 10.4m between now and 2050 or from 22.6% of the 50+ population to 35.6%</a:t>
            </a:r>
            <a:endParaRPr lang="en-GB" dirty="0"/>
          </a:p>
        </p:txBody>
      </p:sp>
    </p:spTree>
    <p:extLst>
      <p:ext uri="{BB962C8B-B14F-4D97-AF65-F5344CB8AC3E}">
        <p14:creationId xmlns:p14="http://schemas.microsoft.com/office/powerpoint/2010/main" val="5110206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3119967" y="5516563"/>
            <a:ext cx="710353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pic>
        <p:nvPicPr>
          <p:cNvPr id="55299" name="Picture 0" descr="contour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317" y="1068388"/>
            <a:ext cx="7584016" cy="460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00" name="Text Box 4"/>
          <p:cNvSpPr txBox="1">
            <a:spLocks noChangeArrowheads="1"/>
          </p:cNvSpPr>
          <p:nvPr/>
        </p:nvSpPr>
        <p:spPr bwMode="auto">
          <a:xfrm>
            <a:off x="2148417" y="5224464"/>
            <a:ext cx="8354483" cy="61118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000" b="1" dirty="0"/>
              <a:t>£0             </a:t>
            </a:r>
            <a:r>
              <a:rPr lang="en-GB" altLang="en-US" sz="1000" b="1" dirty="0" smtClean="0"/>
              <a:t>               £</a:t>
            </a:r>
            <a:r>
              <a:rPr lang="en-GB" altLang="en-US" sz="1000" b="1" dirty="0"/>
              <a:t>5000           </a:t>
            </a:r>
            <a:r>
              <a:rPr lang="en-GB" altLang="en-US" sz="1000" b="1" dirty="0" smtClean="0"/>
              <a:t>           </a:t>
            </a:r>
            <a:r>
              <a:rPr lang="en-GB" altLang="en-US" sz="1000" b="1" dirty="0"/>
              <a:t>£10,000           </a:t>
            </a:r>
            <a:r>
              <a:rPr lang="en-GB" altLang="en-US" sz="1000" b="1" dirty="0" smtClean="0"/>
              <a:t>              </a:t>
            </a:r>
            <a:r>
              <a:rPr lang="en-GB" altLang="en-US" sz="1000" b="1" dirty="0"/>
              <a:t>15,000       </a:t>
            </a:r>
            <a:r>
              <a:rPr lang="en-GB" altLang="en-US" sz="1000" b="1" dirty="0" smtClean="0"/>
              <a:t>                </a:t>
            </a:r>
            <a:r>
              <a:rPr lang="en-GB" altLang="en-US" sz="1000" b="1" dirty="0"/>
              <a:t>£20,000         </a:t>
            </a:r>
            <a:r>
              <a:rPr lang="en-GB" altLang="en-US" sz="1000" b="1" dirty="0" smtClean="0"/>
              <a:t>              </a:t>
            </a:r>
            <a:r>
              <a:rPr lang="en-GB" altLang="en-US" sz="1000" b="1" dirty="0"/>
              <a:t>£25,000       </a:t>
            </a:r>
            <a:r>
              <a:rPr lang="en-GB" altLang="en-US" sz="1000" b="1" dirty="0" smtClean="0"/>
              <a:t>              </a:t>
            </a:r>
            <a:r>
              <a:rPr lang="en-GB" altLang="en-US" sz="1000" b="1" dirty="0"/>
              <a:t>£30,000</a:t>
            </a:r>
          </a:p>
          <a:p>
            <a:pPr>
              <a:spcBef>
                <a:spcPct val="50000"/>
              </a:spcBef>
            </a:pPr>
            <a:r>
              <a:rPr lang="en-GB" altLang="en-US" sz="1200" b="1" dirty="0"/>
              <a:t>	             </a:t>
            </a:r>
            <a:r>
              <a:rPr lang="en-GB" altLang="en-US" sz="1200" b="1" dirty="0" smtClean="0"/>
              <a:t>                                            </a:t>
            </a:r>
            <a:r>
              <a:rPr lang="en-GB" altLang="en-US" sz="1600" b="1" dirty="0" smtClean="0"/>
              <a:t>Income </a:t>
            </a:r>
            <a:r>
              <a:rPr lang="en-GB" altLang="en-US" sz="1600" b="1" dirty="0"/>
              <a:t>p.a.</a:t>
            </a:r>
          </a:p>
        </p:txBody>
      </p:sp>
      <p:sp>
        <p:nvSpPr>
          <p:cNvPr id="55301" name="Text Box 5"/>
          <p:cNvSpPr txBox="1">
            <a:spLocks noChangeArrowheads="1"/>
          </p:cNvSpPr>
          <p:nvPr/>
        </p:nvSpPr>
        <p:spPr bwMode="auto">
          <a:xfrm>
            <a:off x="1282700" y="1265238"/>
            <a:ext cx="910167" cy="42989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05000"/>
              </a:lnSpc>
              <a:spcBef>
                <a:spcPct val="20000"/>
              </a:spcBef>
            </a:pPr>
            <a:r>
              <a:rPr lang="en-GB" altLang="en-US" sz="1000" b="1"/>
              <a:t>£250k</a:t>
            </a:r>
          </a:p>
          <a:p>
            <a:pPr>
              <a:lnSpc>
                <a:spcPct val="105000"/>
              </a:lnSpc>
              <a:spcBef>
                <a:spcPct val="20000"/>
              </a:spcBef>
            </a:pPr>
            <a:endParaRPr lang="en-GB" altLang="en-US" sz="1000" b="1"/>
          </a:p>
          <a:p>
            <a:pPr>
              <a:lnSpc>
                <a:spcPct val="105000"/>
              </a:lnSpc>
              <a:spcBef>
                <a:spcPct val="20000"/>
              </a:spcBef>
            </a:pPr>
            <a:r>
              <a:rPr lang="en-GB" altLang="en-US" sz="1000" b="1"/>
              <a:t>£225k</a:t>
            </a:r>
          </a:p>
          <a:p>
            <a:pPr>
              <a:lnSpc>
                <a:spcPct val="105000"/>
              </a:lnSpc>
              <a:spcBef>
                <a:spcPct val="20000"/>
              </a:spcBef>
            </a:pPr>
            <a:endParaRPr lang="en-GB" altLang="en-US" sz="1000" b="1"/>
          </a:p>
          <a:p>
            <a:pPr>
              <a:lnSpc>
                <a:spcPct val="105000"/>
              </a:lnSpc>
              <a:spcBef>
                <a:spcPct val="20000"/>
              </a:spcBef>
            </a:pPr>
            <a:r>
              <a:rPr lang="en-GB" altLang="en-US" sz="1000" b="1"/>
              <a:t>£200k</a:t>
            </a:r>
          </a:p>
          <a:p>
            <a:pPr>
              <a:lnSpc>
                <a:spcPct val="105000"/>
              </a:lnSpc>
              <a:spcBef>
                <a:spcPct val="20000"/>
              </a:spcBef>
            </a:pPr>
            <a:endParaRPr lang="en-GB" altLang="en-US" sz="1000" b="1"/>
          </a:p>
          <a:p>
            <a:pPr>
              <a:lnSpc>
                <a:spcPct val="105000"/>
              </a:lnSpc>
              <a:spcBef>
                <a:spcPct val="20000"/>
              </a:spcBef>
            </a:pPr>
            <a:r>
              <a:rPr lang="en-GB" altLang="en-US" sz="1000" b="1"/>
              <a:t>£175k</a:t>
            </a:r>
          </a:p>
          <a:p>
            <a:pPr>
              <a:lnSpc>
                <a:spcPct val="105000"/>
              </a:lnSpc>
              <a:spcBef>
                <a:spcPct val="20000"/>
              </a:spcBef>
            </a:pPr>
            <a:endParaRPr lang="en-GB" altLang="en-US" sz="1000" b="1"/>
          </a:p>
          <a:p>
            <a:pPr>
              <a:lnSpc>
                <a:spcPct val="105000"/>
              </a:lnSpc>
              <a:spcBef>
                <a:spcPct val="20000"/>
              </a:spcBef>
            </a:pPr>
            <a:r>
              <a:rPr lang="en-GB" altLang="en-US" sz="1000" b="1"/>
              <a:t>£150k</a:t>
            </a:r>
          </a:p>
          <a:p>
            <a:pPr>
              <a:lnSpc>
                <a:spcPct val="105000"/>
              </a:lnSpc>
              <a:spcBef>
                <a:spcPct val="20000"/>
              </a:spcBef>
            </a:pPr>
            <a:endParaRPr lang="en-GB" altLang="en-US" sz="1000" b="1"/>
          </a:p>
          <a:p>
            <a:pPr>
              <a:lnSpc>
                <a:spcPct val="105000"/>
              </a:lnSpc>
              <a:spcBef>
                <a:spcPct val="20000"/>
              </a:spcBef>
            </a:pPr>
            <a:r>
              <a:rPr lang="en-GB" altLang="en-US" sz="1000" b="1"/>
              <a:t>£125k</a:t>
            </a:r>
          </a:p>
          <a:p>
            <a:pPr>
              <a:lnSpc>
                <a:spcPct val="105000"/>
              </a:lnSpc>
              <a:spcBef>
                <a:spcPct val="20000"/>
              </a:spcBef>
            </a:pPr>
            <a:endParaRPr lang="en-GB" altLang="en-US" sz="1000" b="1"/>
          </a:p>
          <a:p>
            <a:pPr>
              <a:lnSpc>
                <a:spcPct val="105000"/>
              </a:lnSpc>
              <a:spcBef>
                <a:spcPct val="20000"/>
              </a:spcBef>
            </a:pPr>
            <a:r>
              <a:rPr lang="en-GB" altLang="en-US" sz="1000" b="1"/>
              <a:t>£100k</a:t>
            </a:r>
          </a:p>
          <a:p>
            <a:pPr>
              <a:lnSpc>
                <a:spcPct val="105000"/>
              </a:lnSpc>
              <a:spcBef>
                <a:spcPct val="20000"/>
              </a:spcBef>
            </a:pPr>
            <a:endParaRPr lang="en-GB" altLang="en-US" sz="1000" b="1"/>
          </a:p>
          <a:p>
            <a:pPr>
              <a:lnSpc>
                <a:spcPct val="105000"/>
              </a:lnSpc>
              <a:spcBef>
                <a:spcPct val="20000"/>
              </a:spcBef>
            </a:pPr>
            <a:r>
              <a:rPr lang="en-GB" altLang="en-US" sz="1000" b="1"/>
              <a:t>£75k</a:t>
            </a:r>
          </a:p>
          <a:p>
            <a:pPr>
              <a:lnSpc>
                <a:spcPct val="105000"/>
              </a:lnSpc>
              <a:spcBef>
                <a:spcPct val="20000"/>
              </a:spcBef>
            </a:pPr>
            <a:endParaRPr lang="en-GB" altLang="en-US" sz="1000" b="1"/>
          </a:p>
          <a:p>
            <a:pPr>
              <a:lnSpc>
                <a:spcPct val="105000"/>
              </a:lnSpc>
              <a:spcBef>
                <a:spcPct val="20000"/>
              </a:spcBef>
            </a:pPr>
            <a:r>
              <a:rPr lang="en-GB" altLang="en-US" sz="1000" b="1"/>
              <a:t>£50k</a:t>
            </a:r>
          </a:p>
          <a:p>
            <a:pPr>
              <a:lnSpc>
                <a:spcPct val="105000"/>
              </a:lnSpc>
              <a:spcBef>
                <a:spcPct val="20000"/>
              </a:spcBef>
            </a:pPr>
            <a:endParaRPr lang="en-GB" altLang="en-US" sz="1000" b="1"/>
          </a:p>
          <a:p>
            <a:pPr>
              <a:lnSpc>
                <a:spcPct val="105000"/>
              </a:lnSpc>
              <a:spcBef>
                <a:spcPct val="20000"/>
              </a:spcBef>
            </a:pPr>
            <a:r>
              <a:rPr lang="en-GB" altLang="en-US" sz="1000" b="1"/>
              <a:t>£25k</a:t>
            </a:r>
          </a:p>
          <a:p>
            <a:pPr>
              <a:lnSpc>
                <a:spcPct val="105000"/>
              </a:lnSpc>
              <a:spcBef>
                <a:spcPct val="20000"/>
              </a:spcBef>
            </a:pPr>
            <a:endParaRPr lang="en-GB" altLang="en-US" sz="1000" b="1"/>
          </a:p>
          <a:p>
            <a:pPr>
              <a:lnSpc>
                <a:spcPct val="105000"/>
              </a:lnSpc>
              <a:spcBef>
                <a:spcPct val="20000"/>
              </a:spcBef>
            </a:pPr>
            <a:r>
              <a:rPr lang="en-GB" altLang="en-US" sz="1000" b="1"/>
              <a:t>£0k</a:t>
            </a:r>
          </a:p>
          <a:p>
            <a:pPr>
              <a:lnSpc>
                <a:spcPct val="105000"/>
              </a:lnSpc>
              <a:spcBef>
                <a:spcPct val="50000"/>
              </a:spcBef>
            </a:pPr>
            <a:endParaRPr lang="en-GB" altLang="en-US" sz="1000" b="1"/>
          </a:p>
        </p:txBody>
      </p:sp>
      <p:sp>
        <p:nvSpPr>
          <p:cNvPr id="55302" name="Text Box 6"/>
          <p:cNvSpPr txBox="1">
            <a:spLocks noChangeArrowheads="1"/>
          </p:cNvSpPr>
          <p:nvPr/>
        </p:nvSpPr>
        <p:spPr bwMode="auto">
          <a:xfrm>
            <a:off x="0" y="2452688"/>
            <a:ext cx="1559984"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a:t>Assets</a:t>
            </a:r>
          </a:p>
        </p:txBody>
      </p:sp>
      <p:grpSp>
        <p:nvGrpSpPr>
          <p:cNvPr id="55303" name="Group 7"/>
          <p:cNvGrpSpPr>
            <a:grpSpLocks/>
          </p:cNvGrpSpPr>
          <p:nvPr/>
        </p:nvGrpSpPr>
        <p:grpSpPr bwMode="auto">
          <a:xfrm>
            <a:off x="2292351" y="1408114"/>
            <a:ext cx="4847167" cy="2376487"/>
            <a:chOff x="1083" y="887"/>
            <a:chExt cx="2290" cy="1497"/>
          </a:xfrm>
        </p:grpSpPr>
        <p:sp>
          <p:nvSpPr>
            <p:cNvPr id="55304" name="Oval 8"/>
            <p:cNvSpPr>
              <a:spLocks noChangeArrowheads="1"/>
            </p:cNvSpPr>
            <p:nvPr/>
          </p:nvSpPr>
          <p:spPr bwMode="auto">
            <a:xfrm>
              <a:off x="1083" y="887"/>
              <a:ext cx="2290" cy="1497"/>
            </a:xfrm>
            <a:prstGeom prst="ellipse">
              <a:avLst/>
            </a:prstGeom>
            <a:solidFill>
              <a:srgbClr val="66FFFF">
                <a:alpha val="55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305" name="Text Box 9"/>
            <p:cNvSpPr txBox="1">
              <a:spLocks noChangeArrowheads="1"/>
            </p:cNvSpPr>
            <p:nvPr/>
          </p:nvSpPr>
          <p:spPr bwMode="auto">
            <a:xfrm>
              <a:off x="1922" y="1318"/>
              <a:ext cx="49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B</a:t>
              </a:r>
            </a:p>
          </p:txBody>
        </p:sp>
      </p:grpSp>
      <p:grpSp>
        <p:nvGrpSpPr>
          <p:cNvPr id="55306" name="Group 10"/>
          <p:cNvGrpSpPr>
            <a:grpSpLocks/>
          </p:cNvGrpSpPr>
          <p:nvPr/>
        </p:nvGrpSpPr>
        <p:grpSpPr bwMode="auto">
          <a:xfrm>
            <a:off x="5458884" y="1481138"/>
            <a:ext cx="1775883" cy="3708400"/>
            <a:chOff x="2579" y="933"/>
            <a:chExt cx="839" cy="2336"/>
          </a:xfrm>
        </p:grpSpPr>
        <p:sp>
          <p:nvSpPr>
            <p:cNvPr id="55307" name="Oval 11"/>
            <p:cNvSpPr>
              <a:spLocks noChangeArrowheads="1"/>
            </p:cNvSpPr>
            <p:nvPr/>
          </p:nvSpPr>
          <p:spPr bwMode="auto">
            <a:xfrm>
              <a:off x="2579" y="933"/>
              <a:ext cx="839" cy="2336"/>
            </a:xfrm>
            <a:prstGeom prst="ellipse">
              <a:avLst/>
            </a:prstGeom>
            <a:solidFill>
              <a:srgbClr val="FFFF00">
                <a:alpha val="70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308" name="Text Box 12"/>
            <p:cNvSpPr txBox="1">
              <a:spLocks noChangeArrowheads="1"/>
            </p:cNvSpPr>
            <p:nvPr/>
          </p:nvSpPr>
          <p:spPr bwMode="auto">
            <a:xfrm>
              <a:off x="2897" y="1976"/>
              <a:ext cx="3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D</a:t>
              </a:r>
            </a:p>
          </p:txBody>
        </p:sp>
      </p:grpSp>
      <p:grpSp>
        <p:nvGrpSpPr>
          <p:cNvPr id="55309" name="Group 13"/>
          <p:cNvGrpSpPr>
            <a:grpSpLocks/>
          </p:cNvGrpSpPr>
          <p:nvPr/>
        </p:nvGrpSpPr>
        <p:grpSpPr bwMode="auto">
          <a:xfrm>
            <a:off x="6659033" y="1444625"/>
            <a:ext cx="1585384" cy="3779838"/>
            <a:chOff x="3146" y="910"/>
            <a:chExt cx="749" cy="2381"/>
          </a:xfrm>
        </p:grpSpPr>
        <p:sp>
          <p:nvSpPr>
            <p:cNvPr id="55310" name="Oval 14"/>
            <p:cNvSpPr>
              <a:spLocks noChangeArrowheads="1"/>
            </p:cNvSpPr>
            <p:nvPr/>
          </p:nvSpPr>
          <p:spPr bwMode="auto">
            <a:xfrm>
              <a:off x="3146" y="910"/>
              <a:ext cx="749" cy="2381"/>
            </a:xfrm>
            <a:prstGeom prst="ellipse">
              <a:avLst/>
            </a:prstGeom>
            <a:solidFill>
              <a:srgbClr val="FF6600">
                <a:alpha val="35001"/>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311" name="Text Box 15"/>
            <p:cNvSpPr txBox="1">
              <a:spLocks noChangeArrowheads="1"/>
            </p:cNvSpPr>
            <p:nvPr/>
          </p:nvSpPr>
          <p:spPr bwMode="auto">
            <a:xfrm>
              <a:off x="3305" y="1976"/>
              <a:ext cx="29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C</a:t>
              </a:r>
            </a:p>
          </p:txBody>
        </p:sp>
      </p:grpSp>
      <p:grpSp>
        <p:nvGrpSpPr>
          <p:cNvPr id="55312" name="Group 16"/>
          <p:cNvGrpSpPr>
            <a:grpSpLocks/>
          </p:cNvGrpSpPr>
          <p:nvPr/>
        </p:nvGrpSpPr>
        <p:grpSpPr bwMode="auto">
          <a:xfrm>
            <a:off x="7715251" y="1408114"/>
            <a:ext cx="912283" cy="4105275"/>
            <a:chOff x="3645" y="887"/>
            <a:chExt cx="431" cy="2586"/>
          </a:xfrm>
        </p:grpSpPr>
        <p:sp>
          <p:nvSpPr>
            <p:cNvPr id="55313" name="Oval 17"/>
            <p:cNvSpPr>
              <a:spLocks noChangeArrowheads="1"/>
            </p:cNvSpPr>
            <p:nvPr/>
          </p:nvSpPr>
          <p:spPr bwMode="auto">
            <a:xfrm>
              <a:off x="3645" y="887"/>
              <a:ext cx="431" cy="2404"/>
            </a:xfrm>
            <a:prstGeom prst="ellipse">
              <a:avLst/>
            </a:prstGeom>
            <a:solidFill>
              <a:srgbClr val="FF00FF">
                <a:alpha val="62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314" name="Text Box 18"/>
            <p:cNvSpPr txBox="1">
              <a:spLocks noChangeArrowheads="1"/>
            </p:cNvSpPr>
            <p:nvPr/>
          </p:nvSpPr>
          <p:spPr bwMode="auto">
            <a:xfrm>
              <a:off x="3807" y="1568"/>
              <a:ext cx="218" cy="19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a:spcBef>
                  <a:spcPct val="50000"/>
                </a:spcBef>
              </a:pPr>
              <a:r>
                <a:rPr lang="en-GB" altLang="en-US"/>
                <a:t>Self-funding   E</a:t>
              </a:r>
            </a:p>
          </p:txBody>
        </p:sp>
      </p:grpSp>
      <p:grpSp>
        <p:nvGrpSpPr>
          <p:cNvPr id="55315" name="Group 19"/>
          <p:cNvGrpSpPr>
            <a:grpSpLocks/>
          </p:cNvGrpSpPr>
          <p:nvPr/>
        </p:nvGrpSpPr>
        <p:grpSpPr bwMode="auto">
          <a:xfrm>
            <a:off x="2243668" y="3316288"/>
            <a:ext cx="4220633" cy="1909762"/>
            <a:chOff x="1060" y="2089"/>
            <a:chExt cx="1994" cy="1203"/>
          </a:xfrm>
        </p:grpSpPr>
        <p:sp>
          <p:nvSpPr>
            <p:cNvPr id="55316" name="Oval 20"/>
            <p:cNvSpPr>
              <a:spLocks noChangeArrowheads="1"/>
            </p:cNvSpPr>
            <p:nvPr/>
          </p:nvSpPr>
          <p:spPr bwMode="auto">
            <a:xfrm>
              <a:off x="1060" y="2089"/>
              <a:ext cx="1994" cy="1203"/>
            </a:xfrm>
            <a:prstGeom prst="ellipse">
              <a:avLst/>
            </a:prstGeom>
            <a:solidFill>
              <a:srgbClr val="99CCFF">
                <a:alpha val="67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317" name="Text Box 21"/>
            <p:cNvSpPr txBox="1">
              <a:spLocks noChangeArrowheads="1"/>
            </p:cNvSpPr>
            <p:nvPr/>
          </p:nvSpPr>
          <p:spPr bwMode="auto">
            <a:xfrm>
              <a:off x="1536" y="2543"/>
              <a:ext cx="40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A</a:t>
              </a:r>
            </a:p>
          </p:txBody>
        </p:sp>
      </p:grpSp>
      <p:sp>
        <p:nvSpPr>
          <p:cNvPr id="55318" name="Rectangle 22"/>
          <p:cNvSpPr>
            <a:spLocks noChangeArrowheads="1"/>
          </p:cNvSpPr>
          <p:nvPr/>
        </p:nvSpPr>
        <p:spPr bwMode="auto">
          <a:xfrm>
            <a:off x="2262718" y="1408113"/>
            <a:ext cx="6356349" cy="38163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319" name="Text Box 23"/>
          <p:cNvSpPr txBox="1">
            <a:spLocks noChangeArrowheads="1"/>
          </p:cNvSpPr>
          <p:nvPr/>
        </p:nvSpPr>
        <p:spPr bwMode="auto">
          <a:xfrm>
            <a:off x="8788400" y="1422400"/>
            <a:ext cx="3022600" cy="3046988"/>
          </a:xfrm>
          <a:prstGeom prst="rect">
            <a:avLst/>
          </a:prstGeom>
          <a:solidFill>
            <a:srgbClr val="FFFFCC"/>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1600" b="1"/>
              <a:t>Key</a:t>
            </a:r>
            <a:endParaRPr lang="en-GB" altLang="en-US" sz="1600"/>
          </a:p>
          <a:p>
            <a:endParaRPr lang="en-GB" altLang="en-US" sz="1600"/>
          </a:p>
          <a:p>
            <a:r>
              <a:rPr lang="en-GB" altLang="en-US" sz="1600"/>
              <a:t>A= Personal care savings bonds</a:t>
            </a:r>
          </a:p>
          <a:p>
            <a:endParaRPr lang="en-GB" altLang="en-US" sz="1600"/>
          </a:p>
          <a:p>
            <a:r>
              <a:rPr lang="en-GB" altLang="en-US" sz="1600"/>
              <a:t>B= Equity release or</a:t>
            </a:r>
          </a:p>
          <a:p>
            <a:r>
              <a:rPr lang="en-GB" altLang="en-US" sz="1600"/>
              <a:t>Immediate needs annuities</a:t>
            </a:r>
          </a:p>
          <a:p>
            <a:endParaRPr lang="en-GB" altLang="en-US" sz="1600"/>
          </a:p>
          <a:p>
            <a:r>
              <a:rPr lang="en-GB" altLang="en-US" sz="1600"/>
              <a:t>C= Disability linked annuities</a:t>
            </a:r>
          </a:p>
          <a:p>
            <a:endParaRPr lang="en-GB" altLang="en-US" sz="1600"/>
          </a:p>
          <a:p>
            <a:r>
              <a:rPr lang="en-GB" altLang="en-US" sz="1600"/>
              <a:t>D= Insurance products </a:t>
            </a:r>
          </a:p>
          <a:p>
            <a:endParaRPr lang="en-GB" altLang="en-US" sz="1600"/>
          </a:p>
          <a:p>
            <a:r>
              <a:rPr lang="en-GB" altLang="en-US" sz="1600"/>
              <a:t>E= Self funders</a:t>
            </a:r>
          </a:p>
        </p:txBody>
      </p:sp>
      <p:sp>
        <p:nvSpPr>
          <p:cNvPr id="55320" name="Text Box 24"/>
          <p:cNvSpPr txBox="1">
            <a:spLocks noChangeArrowheads="1"/>
          </p:cNvSpPr>
          <p:nvPr/>
        </p:nvSpPr>
        <p:spPr bwMode="auto">
          <a:xfrm>
            <a:off x="1587501" y="238125"/>
            <a:ext cx="98679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sz="3600" dirty="0" smtClean="0">
                <a:solidFill>
                  <a:srgbClr val="333399"/>
                </a:solidFill>
              </a:rPr>
              <a:t>Income-wealth </a:t>
            </a:r>
            <a:r>
              <a:rPr lang="en-GB" altLang="en-US" sz="3600" dirty="0">
                <a:solidFill>
                  <a:srgbClr val="333399"/>
                </a:solidFill>
              </a:rPr>
              <a:t>map and p</a:t>
            </a:r>
            <a:r>
              <a:rPr lang="en-GB" altLang="en-US" sz="3600" dirty="0" smtClean="0">
                <a:solidFill>
                  <a:srgbClr val="333399"/>
                </a:solidFill>
              </a:rPr>
              <a:t>roduct segmentation</a:t>
            </a:r>
            <a:endParaRPr lang="en-GB" altLang="en-US" sz="3600" dirty="0">
              <a:solidFill>
                <a:srgbClr val="333399"/>
              </a:solidFill>
            </a:endParaRPr>
          </a:p>
        </p:txBody>
      </p:sp>
    </p:spTree>
    <p:extLst>
      <p:ext uri="{BB962C8B-B14F-4D97-AF65-F5344CB8AC3E}">
        <p14:creationId xmlns:p14="http://schemas.microsoft.com/office/powerpoint/2010/main" val="8087129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55315"/>
                                        </p:tgtEl>
                                        <p:attrNameLst>
                                          <p:attrName>style.visibility</p:attrName>
                                        </p:attrNameLst>
                                      </p:cBhvr>
                                      <p:to>
                                        <p:strVal val="visible"/>
                                      </p:to>
                                    </p:set>
                                    <p:animEffect transition="in" filter="box(in)">
                                      <p:cBhvr>
                                        <p:cTn id="7" dur="500"/>
                                        <p:tgtEl>
                                          <p:spTgt spid="553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5303"/>
                                        </p:tgtEl>
                                        <p:attrNameLst>
                                          <p:attrName>style.visibility</p:attrName>
                                        </p:attrNameLst>
                                      </p:cBhvr>
                                      <p:to>
                                        <p:strVal val="visible"/>
                                      </p:to>
                                    </p:set>
                                    <p:animEffect transition="in" filter="box(in)">
                                      <p:cBhvr>
                                        <p:cTn id="12" dur="500"/>
                                        <p:tgtEl>
                                          <p:spTgt spid="5530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55309"/>
                                        </p:tgtEl>
                                        <p:attrNameLst>
                                          <p:attrName>style.visibility</p:attrName>
                                        </p:attrNameLst>
                                      </p:cBhvr>
                                      <p:to>
                                        <p:strVal val="visible"/>
                                      </p:to>
                                    </p:set>
                                    <p:animEffect transition="in" filter="box(in)">
                                      <p:cBhvr>
                                        <p:cTn id="17" dur="500"/>
                                        <p:tgtEl>
                                          <p:spTgt spid="5530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55306"/>
                                        </p:tgtEl>
                                        <p:attrNameLst>
                                          <p:attrName>style.visibility</p:attrName>
                                        </p:attrNameLst>
                                      </p:cBhvr>
                                      <p:to>
                                        <p:strVal val="visible"/>
                                      </p:to>
                                    </p:set>
                                    <p:animEffect transition="in" filter="box(in)">
                                      <p:cBhvr>
                                        <p:cTn id="22" dur="500"/>
                                        <p:tgtEl>
                                          <p:spTgt spid="5530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55312"/>
                                        </p:tgtEl>
                                        <p:attrNameLst>
                                          <p:attrName>style.visibility</p:attrName>
                                        </p:attrNameLst>
                                      </p:cBhvr>
                                      <p:to>
                                        <p:strVal val="visible"/>
                                      </p:to>
                                    </p:set>
                                    <p:anim calcmode="lin" valueType="num">
                                      <p:cBhvr additive="base">
                                        <p:cTn id="27" dur="500" fill="hold"/>
                                        <p:tgtEl>
                                          <p:spTgt spid="55312"/>
                                        </p:tgtEl>
                                        <p:attrNameLst>
                                          <p:attrName>ppt_x</p:attrName>
                                        </p:attrNameLst>
                                      </p:cBhvr>
                                      <p:tavLst>
                                        <p:tav tm="0">
                                          <p:val>
                                            <p:strVal val="#ppt_x"/>
                                          </p:val>
                                        </p:tav>
                                        <p:tav tm="100000">
                                          <p:val>
                                            <p:strVal val="#ppt_x"/>
                                          </p:val>
                                        </p:tav>
                                      </p:tavLst>
                                    </p:anim>
                                    <p:anim calcmode="lin" valueType="num">
                                      <p:cBhvr additive="base">
                                        <p:cTn id="28" dur="500" fill="hold"/>
                                        <p:tgtEl>
                                          <p:spTgt spid="553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3119967" y="5516563"/>
            <a:ext cx="710353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pic>
        <p:nvPicPr>
          <p:cNvPr id="67587" name="Picture 0" descr="contour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317" y="1068388"/>
            <a:ext cx="7584016" cy="460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88" name="Text Box 4"/>
          <p:cNvSpPr txBox="1">
            <a:spLocks noChangeArrowheads="1"/>
          </p:cNvSpPr>
          <p:nvPr/>
        </p:nvSpPr>
        <p:spPr bwMode="auto">
          <a:xfrm>
            <a:off x="2148417" y="5224464"/>
            <a:ext cx="8354483" cy="61118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000" b="1" dirty="0"/>
              <a:t>£0            </a:t>
            </a:r>
            <a:r>
              <a:rPr lang="en-GB" altLang="en-US" sz="1000" b="1" dirty="0" smtClean="0"/>
              <a:t>                </a:t>
            </a:r>
            <a:r>
              <a:rPr lang="en-GB" altLang="en-US" sz="1000" b="1" dirty="0"/>
              <a:t>£5000           </a:t>
            </a:r>
            <a:r>
              <a:rPr lang="en-GB" altLang="en-US" sz="1000" b="1" dirty="0" smtClean="0"/>
              <a:t>             </a:t>
            </a:r>
            <a:r>
              <a:rPr lang="en-GB" altLang="en-US" sz="1000" b="1" dirty="0"/>
              <a:t>£10,000           </a:t>
            </a:r>
            <a:r>
              <a:rPr lang="en-GB" altLang="en-US" sz="1000" b="1" dirty="0" smtClean="0"/>
              <a:t>             </a:t>
            </a:r>
            <a:r>
              <a:rPr lang="en-GB" altLang="en-US" sz="1000" b="1" dirty="0"/>
              <a:t>15,000         </a:t>
            </a:r>
            <a:r>
              <a:rPr lang="en-GB" altLang="en-US" sz="1000" b="1" dirty="0" smtClean="0"/>
              <a:t>              £</a:t>
            </a:r>
            <a:r>
              <a:rPr lang="en-GB" altLang="en-US" sz="1000" b="1" dirty="0"/>
              <a:t>20,000          </a:t>
            </a:r>
            <a:r>
              <a:rPr lang="en-GB" altLang="en-US" sz="1000" b="1" dirty="0" smtClean="0"/>
              <a:t>           </a:t>
            </a:r>
            <a:r>
              <a:rPr lang="en-GB" altLang="en-US" sz="1000" b="1" dirty="0"/>
              <a:t>£25,000        </a:t>
            </a:r>
            <a:r>
              <a:rPr lang="en-GB" altLang="en-US" sz="1000" b="1" dirty="0" smtClean="0"/>
              <a:t>             </a:t>
            </a:r>
            <a:r>
              <a:rPr lang="en-GB" altLang="en-US" sz="1000" b="1" dirty="0"/>
              <a:t>£30,000</a:t>
            </a:r>
          </a:p>
          <a:p>
            <a:pPr>
              <a:spcBef>
                <a:spcPct val="50000"/>
              </a:spcBef>
            </a:pPr>
            <a:r>
              <a:rPr lang="en-GB" altLang="en-US" sz="1200" b="1" dirty="0"/>
              <a:t>	             </a:t>
            </a:r>
            <a:r>
              <a:rPr lang="en-GB" altLang="en-US" sz="1600" b="1" dirty="0"/>
              <a:t>Income p.a.</a:t>
            </a:r>
          </a:p>
        </p:txBody>
      </p:sp>
      <p:sp>
        <p:nvSpPr>
          <p:cNvPr id="67589" name="Text Box 5"/>
          <p:cNvSpPr txBox="1">
            <a:spLocks noChangeArrowheads="1"/>
          </p:cNvSpPr>
          <p:nvPr/>
        </p:nvSpPr>
        <p:spPr bwMode="auto">
          <a:xfrm>
            <a:off x="1282700" y="1265238"/>
            <a:ext cx="910167" cy="42989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05000"/>
              </a:lnSpc>
              <a:spcBef>
                <a:spcPct val="20000"/>
              </a:spcBef>
            </a:pPr>
            <a:r>
              <a:rPr lang="en-GB" altLang="en-US" sz="1000" b="1"/>
              <a:t>£250k</a:t>
            </a:r>
          </a:p>
          <a:p>
            <a:pPr>
              <a:lnSpc>
                <a:spcPct val="105000"/>
              </a:lnSpc>
              <a:spcBef>
                <a:spcPct val="20000"/>
              </a:spcBef>
            </a:pPr>
            <a:endParaRPr lang="en-GB" altLang="en-US" sz="1000" b="1"/>
          </a:p>
          <a:p>
            <a:pPr>
              <a:lnSpc>
                <a:spcPct val="105000"/>
              </a:lnSpc>
              <a:spcBef>
                <a:spcPct val="20000"/>
              </a:spcBef>
            </a:pPr>
            <a:r>
              <a:rPr lang="en-GB" altLang="en-US" sz="1000" b="1"/>
              <a:t>£225k</a:t>
            </a:r>
          </a:p>
          <a:p>
            <a:pPr>
              <a:lnSpc>
                <a:spcPct val="105000"/>
              </a:lnSpc>
              <a:spcBef>
                <a:spcPct val="20000"/>
              </a:spcBef>
            </a:pPr>
            <a:endParaRPr lang="en-GB" altLang="en-US" sz="1000" b="1"/>
          </a:p>
          <a:p>
            <a:pPr>
              <a:lnSpc>
                <a:spcPct val="105000"/>
              </a:lnSpc>
              <a:spcBef>
                <a:spcPct val="20000"/>
              </a:spcBef>
            </a:pPr>
            <a:r>
              <a:rPr lang="en-GB" altLang="en-US" sz="1000" b="1"/>
              <a:t>£200k</a:t>
            </a:r>
          </a:p>
          <a:p>
            <a:pPr>
              <a:lnSpc>
                <a:spcPct val="105000"/>
              </a:lnSpc>
              <a:spcBef>
                <a:spcPct val="20000"/>
              </a:spcBef>
            </a:pPr>
            <a:endParaRPr lang="en-GB" altLang="en-US" sz="1000" b="1"/>
          </a:p>
          <a:p>
            <a:pPr>
              <a:lnSpc>
                <a:spcPct val="105000"/>
              </a:lnSpc>
              <a:spcBef>
                <a:spcPct val="20000"/>
              </a:spcBef>
            </a:pPr>
            <a:r>
              <a:rPr lang="en-GB" altLang="en-US" sz="1000" b="1"/>
              <a:t>£175k</a:t>
            </a:r>
          </a:p>
          <a:p>
            <a:pPr>
              <a:lnSpc>
                <a:spcPct val="105000"/>
              </a:lnSpc>
              <a:spcBef>
                <a:spcPct val="20000"/>
              </a:spcBef>
            </a:pPr>
            <a:endParaRPr lang="en-GB" altLang="en-US" sz="1000" b="1"/>
          </a:p>
          <a:p>
            <a:pPr>
              <a:lnSpc>
                <a:spcPct val="105000"/>
              </a:lnSpc>
              <a:spcBef>
                <a:spcPct val="20000"/>
              </a:spcBef>
            </a:pPr>
            <a:r>
              <a:rPr lang="en-GB" altLang="en-US" sz="1000" b="1"/>
              <a:t>£150k</a:t>
            </a:r>
          </a:p>
          <a:p>
            <a:pPr>
              <a:lnSpc>
                <a:spcPct val="105000"/>
              </a:lnSpc>
              <a:spcBef>
                <a:spcPct val="20000"/>
              </a:spcBef>
            </a:pPr>
            <a:endParaRPr lang="en-GB" altLang="en-US" sz="1000" b="1"/>
          </a:p>
          <a:p>
            <a:pPr>
              <a:lnSpc>
                <a:spcPct val="105000"/>
              </a:lnSpc>
              <a:spcBef>
                <a:spcPct val="20000"/>
              </a:spcBef>
            </a:pPr>
            <a:r>
              <a:rPr lang="en-GB" altLang="en-US" sz="1000" b="1"/>
              <a:t>£125k</a:t>
            </a:r>
          </a:p>
          <a:p>
            <a:pPr>
              <a:lnSpc>
                <a:spcPct val="105000"/>
              </a:lnSpc>
              <a:spcBef>
                <a:spcPct val="20000"/>
              </a:spcBef>
            </a:pPr>
            <a:endParaRPr lang="en-GB" altLang="en-US" sz="1000" b="1"/>
          </a:p>
          <a:p>
            <a:pPr>
              <a:lnSpc>
                <a:spcPct val="105000"/>
              </a:lnSpc>
              <a:spcBef>
                <a:spcPct val="20000"/>
              </a:spcBef>
            </a:pPr>
            <a:r>
              <a:rPr lang="en-GB" altLang="en-US" sz="1000" b="1"/>
              <a:t>£100k</a:t>
            </a:r>
          </a:p>
          <a:p>
            <a:pPr>
              <a:lnSpc>
                <a:spcPct val="105000"/>
              </a:lnSpc>
              <a:spcBef>
                <a:spcPct val="20000"/>
              </a:spcBef>
            </a:pPr>
            <a:endParaRPr lang="en-GB" altLang="en-US" sz="1000" b="1"/>
          </a:p>
          <a:p>
            <a:pPr>
              <a:lnSpc>
                <a:spcPct val="105000"/>
              </a:lnSpc>
              <a:spcBef>
                <a:spcPct val="20000"/>
              </a:spcBef>
            </a:pPr>
            <a:r>
              <a:rPr lang="en-GB" altLang="en-US" sz="1000" b="1"/>
              <a:t>£75k</a:t>
            </a:r>
          </a:p>
          <a:p>
            <a:pPr>
              <a:lnSpc>
                <a:spcPct val="105000"/>
              </a:lnSpc>
              <a:spcBef>
                <a:spcPct val="20000"/>
              </a:spcBef>
            </a:pPr>
            <a:endParaRPr lang="en-GB" altLang="en-US" sz="1000" b="1"/>
          </a:p>
          <a:p>
            <a:pPr>
              <a:lnSpc>
                <a:spcPct val="105000"/>
              </a:lnSpc>
              <a:spcBef>
                <a:spcPct val="20000"/>
              </a:spcBef>
            </a:pPr>
            <a:r>
              <a:rPr lang="en-GB" altLang="en-US" sz="1000" b="1"/>
              <a:t>£50k</a:t>
            </a:r>
          </a:p>
          <a:p>
            <a:pPr>
              <a:lnSpc>
                <a:spcPct val="105000"/>
              </a:lnSpc>
              <a:spcBef>
                <a:spcPct val="20000"/>
              </a:spcBef>
            </a:pPr>
            <a:endParaRPr lang="en-GB" altLang="en-US" sz="1000" b="1"/>
          </a:p>
          <a:p>
            <a:pPr>
              <a:lnSpc>
                <a:spcPct val="105000"/>
              </a:lnSpc>
              <a:spcBef>
                <a:spcPct val="20000"/>
              </a:spcBef>
            </a:pPr>
            <a:r>
              <a:rPr lang="en-GB" altLang="en-US" sz="1000" b="1"/>
              <a:t>£25k</a:t>
            </a:r>
          </a:p>
          <a:p>
            <a:pPr>
              <a:lnSpc>
                <a:spcPct val="105000"/>
              </a:lnSpc>
              <a:spcBef>
                <a:spcPct val="20000"/>
              </a:spcBef>
            </a:pPr>
            <a:endParaRPr lang="en-GB" altLang="en-US" sz="1000" b="1"/>
          </a:p>
          <a:p>
            <a:pPr>
              <a:lnSpc>
                <a:spcPct val="105000"/>
              </a:lnSpc>
              <a:spcBef>
                <a:spcPct val="20000"/>
              </a:spcBef>
            </a:pPr>
            <a:r>
              <a:rPr lang="en-GB" altLang="en-US" sz="1000" b="1"/>
              <a:t>£0k</a:t>
            </a:r>
          </a:p>
          <a:p>
            <a:pPr>
              <a:lnSpc>
                <a:spcPct val="105000"/>
              </a:lnSpc>
              <a:spcBef>
                <a:spcPct val="50000"/>
              </a:spcBef>
            </a:pPr>
            <a:endParaRPr lang="en-GB" altLang="en-US" sz="1000" b="1"/>
          </a:p>
        </p:txBody>
      </p:sp>
      <p:sp>
        <p:nvSpPr>
          <p:cNvPr id="67590" name="Text Box 6"/>
          <p:cNvSpPr txBox="1">
            <a:spLocks noChangeArrowheads="1"/>
          </p:cNvSpPr>
          <p:nvPr/>
        </p:nvSpPr>
        <p:spPr bwMode="auto">
          <a:xfrm>
            <a:off x="0" y="2452688"/>
            <a:ext cx="1559984"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a:t>Assets</a:t>
            </a:r>
          </a:p>
        </p:txBody>
      </p:sp>
      <p:grpSp>
        <p:nvGrpSpPr>
          <p:cNvPr id="67591" name="Group 7"/>
          <p:cNvGrpSpPr>
            <a:grpSpLocks/>
          </p:cNvGrpSpPr>
          <p:nvPr/>
        </p:nvGrpSpPr>
        <p:grpSpPr bwMode="auto">
          <a:xfrm>
            <a:off x="2292351" y="1408114"/>
            <a:ext cx="4847167" cy="2376487"/>
            <a:chOff x="1083" y="887"/>
            <a:chExt cx="2290" cy="1497"/>
          </a:xfrm>
        </p:grpSpPr>
        <p:sp>
          <p:nvSpPr>
            <p:cNvPr id="67592" name="Oval 8"/>
            <p:cNvSpPr>
              <a:spLocks noChangeArrowheads="1"/>
            </p:cNvSpPr>
            <p:nvPr/>
          </p:nvSpPr>
          <p:spPr bwMode="auto">
            <a:xfrm>
              <a:off x="1083" y="887"/>
              <a:ext cx="2290" cy="1497"/>
            </a:xfrm>
            <a:prstGeom prst="ellipse">
              <a:avLst/>
            </a:prstGeom>
            <a:solidFill>
              <a:srgbClr val="66FFFF">
                <a:alpha val="55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7593" name="Text Box 9"/>
            <p:cNvSpPr txBox="1">
              <a:spLocks noChangeArrowheads="1"/>
            </p:cNvSpPr>
            <p:nvPr/>
          </p:nvSpPr>
          <p:spPr bwMode="auto">
            <a:xfrm>
              <a:off x="1922" y="1318"/>
              <a:ext cx="49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B</a:t>
              </a:r>
            </a:p>
          </p:txBody>
        </p:sp>
      </p:grpSp>
      <p:grpSp>
        <p:nvGrpSpPr>
          <p:cNvPr id="67594" name="Group 10"/>
          <p:cNvGrpSpPr>
            <a:grpSpLocks/>
          </p:cNvGrpSpPr>
          <p:nvPr/>
        </p:nvGrpSpPr>
        <p:grpSpPr bwMode="auto">
          <a:xfrm>
            <a:off x="5458884" y="1481138"/>
            <a:ext cx="1775883" cy="3708400"/>
            <a:chOff x="2579" y="933"/>
            <a:chExt cx="839" cy="2336"/>
          </a:xfrm>
        </p:grpSpPr>
        <p:sp>
          <p:nvSpPr>
            <p:cNvPr id="67595" name="Oval 11"/>
            <p:cNvSpPr>
              <a:spLocks noChangeArrowheads="1"/>
            </p:cNvSpPr>
            <p:nvPr/>
          </p:nvSpPr>
          <p:spPr bwMode="auto">
            <a:xfrm>
              <a:off x="2579" y="933"/>
              <a:ext cx="839" cy="2336"/>
            </a:xfrm>
            <a:prstGeom prst="ellipse">
              <a:avLst/>
            </a:prstGeom>
            <a:solidFill>
              <a:srgbClr val="FFFF00">
                <a:alpha val="70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7596" name="Text Box 12"/>
            <p:cNvSpPr txBox="1">
              <a:spLocks noChangeArrowheads="1"/>
            </p:cNvSpPr>
            <p:nvPr/>
          </p:nvSpPr>
          <p:spPr bwMode="auto">
            <a:xfrm>
              <a:off x="2897" y="1976"/>
              <a:ext cx="3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D</a:t>
              </a:r>
            </a:p>
          </p:txBody>
        </p:sp>
      </p:grpSp>
      <p:grpSp>
        <p:nvGrpSpPr>
          <p:cNvPr id="67597" name="Group 13"/>
          <p:cNvGrpSpPr>
            <a:grpSpLocks/>
          </p:cNvGrpSpPr>
          <p:nvPr/>
        </p:nvGrpSpPr>
        <p:grpSpPr bwMode="auto">
          <a:xfrm>
            <a:off x="6659033" y="1444625"/>
            <a:ext cx="1585384" cy="3779838"/>
            <a:chOff x="3146" y="910"/>
            <a:chExt cx="749" cy="2381"/>
          </a:xfrm>
        </p:grpSpPr>
        <p:sp>
          <p:nvSpPr>
            <p:cNvPr id="67598" name="Oval 14"/>
            <p:cNvSpPr>
              <a:spLocks noChangeArrowheads="1"/>
            </p:cNvSpPr>
            <p:nvPr/>
          </p:nvSpPr>
          <p:spPr bwMode="auto">
            <a:xfrm>
              <a:off x="3146" y="910"/>
              <a:ext cx="749" cy="2381"/>
            </a:xfrm>
            <a:prstGeom prst="ellipse">
              <a:avLst/>
            </a:prstGeom>
            <a:solidFill>
              <a:srgbClr val="FF6600">
                <a:alpha val="35001"/>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7599" name="Text Box 15"/>
            <p:cNvSpPr txBox="1">
              <a:spLocks noChangeArrowheads="1"/>
            </p:cNvSpPr>
            <p:nvPr/>
          </p:nvSpPr>
          <p:spPr bwMode="auto">
            <a:xfrm>
              <a:off x="3305" y="1976"/>
              <a:ext cx="29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C</a:t>
              </a:r>
            </a:p>
          </p:txBody>
        </p:sp>
      </p:grpSp>
      <p:grpSp>
        <p:nvGrpSpPr>
          <p:cNvPr id="67600" name="Group 16"/>
          <p:cNvGrpSpPr>
            <a:grpSpLocks/>
          </p:cNvGrpSpPr>
          <p:nvPr/>
        </p:nvGrpSpPr>
        <p:grpSpPr bwMode="auto">
          <a:xfrm>
            <a:off x="7715251" y="1408114"/>
            <a:ext cx="912283" cy="4105275"/>
            <a:chOff x="3645" y="887"/>
            <a:chExt cx="431" cy="2586"/>
          </a:xfrm>
        </p:grpSpPr>
        <p:sp>
          <p:nvSpPr>
            <p:cNvPr id="67601" name="Oval 17"/>
            <p:cNvSpPr>
              <a:spLocks noChangeArrowheads="1"/>
            </p:cNvSpPr>
            <p:nvPr/>
          </p:nvSpPr>
          <p:spPr bwMode="auto">
            <a:xfrm>
              <a:off x="3645" y="887"/>
              <a:ext cx="431" cy="2404"/>
            </a:xfrm>
            <a:prstGeom prst="ellipse">
              <a:avLst/>
            </a:prstGeom>
            <a:solidFill>
              <a:srgbClr val="FF00FF">
                <a:alpha val="62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7602" name="Text Box 18"/>
            <p:cNvSpPr txBox="1">
              <a:spLocks noChangeArrowheads="1"/>
            </p:cNvSpPr>
            <p:nvPr/>
          </p:nvSpPr>
          <p:spPr bwMode="auto">
            <a:xfrm>
              <a:off x="3807" y="1568"/>
              <a:ext cx="218" cy="19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a:spcBef>
                  <a:spcPct val="50000"/>
                </a:spcBef>
              </a:pPr>
              <a:r>
                <a:rPr lang="en-GB" altLang="en-US"/>
                <a:t>Self-funding   E</a:t>
              </a:r>
            </a:p>
          </p:txBody>
        </p:sp>
      </p:grpSp>
      <p:grpSp>
        <p:nvGrpSpPr>
          <p:cNvPr id="67603" name="Group 19"/>
          <p:cNvGrpSpPr>
            <a:grpSpLocks/>
          </p:cNvGrpSpPr>
          <p:nvPr/>
        </p:nvGrpSpPr>
        <p:grpSpPr bwMode="auto">
          <a:xfrm>
            <a:off x="2243668" y="3316288"/>
            <a:ext cx="4220633" cy="1909762"/>
            <a:chOff x="1060" y="2089"/>
            <a:chExt cx="1994" cy="1203"/>
          </a:xfrm>
        </p:grpSpPr>
        <p:sp>
          <p:nvSpPr>
            <p:cNvPr id="67604" name="Oval 20"/>
            <p:cNvSpPr>
              <a:spLocks noChangeArrowheads="1"/>
            </p:cNvSpPr>
            <p:nvPr/>
          </p:nvSpPr>
          <p:spPr bwMode="auto">
            <a:xfrm>
              <a:off x="1060" y="2089"/>
              <a:ext cx="1994" cy="1203"/>
            </a:xfrm>
            <a:prstGeom prst="ellipse">
              <a:avLst/>
            </a:prstGeom>
            <a:solidFill>
              <a:srgbClr val="99CCFF">
                <a:alpha val="67000"/>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7605" name="Text Box 21"/>
            <p:cNvSpPr txBox="1">
              <a:spLocks noChangeArrowheads="1"/>
            </p:cNvSpPr>
            <p:nvPr/>
          </p:nvSpPr>
          <p:spPr bwMode="auto">
            <a:xfrm>
              <a:off x="1536" y="2543"/>
              <a:ext cx="40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A</a:t>
              </a:r>
            </a:p>
          </p:txBody>
        </p:sp>
      </p:grpSp>
      <p:sp>
        <p:nvSpPr>
          <p:cNvPr id="67606" name="Rectangle 22"/>
          <p:cNvSpPr>
            <a:spLocks noChangeArrowheads="1"/>
          </p:cNvSpPr>
          <p:nvPr/>
        </p:nvSpPr>
        <p:spPr bwMode="auto">
          <a:xfrm>
            <a:off x="2262718" y="1408113"/>
            <a:ext cx="6356349" cy="38163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7607" name="Text Box 23"/>
          <p:cNvSpPr txBox="1">
            <a:spLocks noChangeArrowheads="1"/>
          </p:cNvSpPr>
          <p:nvPr/>
        </p:nvSpPr>
        <p:spPr bwMode="auto">
          <a:xfrm>
            <a:off x="8788400" y="1422400"/>
            <a:ext cx="3022600" cy="3046988"/>
          </a:xfrm>
          <a:prstGeom prst="rect">
            <a:avLst/>
          </a:prstGeom>
          <a:solidFill>
            <a:srgbClr val="FFFFCC"/>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1600" b="1" dirty="0"/>
              <a:t>Key</a:t>
            </a:r>
            <a:endParaRPr lang="en-GB" altLang="en-US" sz="1600" dirty="0"/>
          </a:p>
          <a:p>
            <a:endParaRPr lang="en-GB" altLang="en-US" sz="1600" dirty="0"/>
          </a:p>
          <a:p>
            <a:r>
              <a:rPr lang="en-GB" altLang="en-US" sz="1600" dirty="0"/>
              <a:t>A= PCSBs</a:t>
            </a:r>
          </a:p>
          <a:p>
            <a:endParaRPr lang="en-GB" altLang="en-US" sz="1600" dirty="0"/>
          </a:p>
          <a:p>
            <a:r>
              <a:rPr lang="en-GB" altLang="en-US" sz="1600" dirty="0"/>
              <a:t>B= Equity release or</a:t>
            </a:r>
          </a:p>
          <a:p>
            <a:r>
              <a:rPr lang="en-GB" altLang="en-US" sz="1600" dirty="0"/>
              <a:t>Immediate needs annuities</a:t>
            </a:r>
          </a:p>
          <a:p>
            <a:endParaRPr lang="en-GB" altLang="en-US" sz="1600" dirty="0"/>
          </a:p>
          <a:p>
            <a:r>
              <a:rPr lang="en-GB" altLang="en-US" sz="1600" dirty="0"/>
              <a:t>C= Disability linked </a:t>
            </a:r>
            <a:r>
              <a:rPr lang="en-GB" altLang="en-US" sz="1600" dirty="0" smtClean="0"/>
              <a:t>annuities</a:t>
            </a:r>
            <a:endParaRPr lang="en-GB" altLang="en-US" sz="1600" dirty="0"/>
          </a:p>
          <a:p>
            <a:endParaRPr lang="en-GB" altLang="en-US" sz="1600" dirty="0"/>
          </a:p>
          <a:p>
            <a:r>
              <a:rPr lang="en-GB" altLang="en-US" sz="1600" dirty="0"/>
              <a:t>D= Insurance products </a:t>
            </a:r>
          </a:p>
          <a:p>
            <a:endParaRPr lang="en-GB" altLang="en-US" sz="1600" dirty="0"/>
          </a:p>
          <a:p>
            <a:r>
              <a:rPr lang="en-GB" altLang="en-US" sz="1600" dirty="0"/>
              <a:t>E= Self fund from income</a:t>
            </a:r>
          </a:p>
        </p:txBody>
      </p:sp>
      <p:sp>
        <p:nvSpPr>
          <p:cNvPr id="67608" name="Text Box 24"/>
          <p:cNvSpPr txBox="1">
            <a:spLocks noChangeArrowheads="1"/>
          </p:cNvSpPr>
          <p:nvPr/>
        </p:nvSpPr>
        <p:spPr bwMode="auto">
          <a:xfrm>
            <a:off x="1571172" y="131990"/>
            <a:ext cx="98679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sz="4000" dirty="0" smtClean="0">
                <a:solidFill>
                  <a:srgbClr val="333399"/>
                </a:solidFill>
              </a:rPr>
              <a:t>How state support tends to crowd out innovative  products</a:t>
            </a:r>
            <a:endParaRPr lang="en-GB" altLang="en-US" sz="4000" dirty="0">
              <a:solidFill>
                <a:srgbClr val="333399"/>
              </a:solidFill>
            </a:endParaRPr>
          </a:p>
        </p:txBody>
      </p:sp>
      <p:grpSp>
        <p:nvGrpSpPr>
          <p:cNvPr id="67610" name="Group 26"/>
          <p:cNvGrpSpPr>
            <a:grpSpLocks/>
          </p:cNvGrpSpPr>
          <p:nvPr/>
        </p:nvGrpSpPr>
        <p:grpSpPr bwMode="auto">
          <a:xfrm>
            <a:off x="2243667" y="3316289"/>
            <a:ext cx="5310717" cy="1908175"/>
            <a:chOff x="1060" y="2089"/>
            <a:chExt cx="2509" cy="1202"/>
          </a:xfrm>
        </p:grpSpPr>
        <p:sp>
          <p:nvSpPr>
            <p:cNvPr id="67611" name="Line 27"/>
            <p:cNvSpPr>
              <a:spLocks noChangeShapeType="1"/>
            </p:cNvSpPr>
            <p:nvPr/>
          </p:nvSpPr>
          <p:spPr bwMode="auto">
            <a:xfrm>
              <a:off x="1060" y="2089"/>
              <a:ext cx="41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7612" name="Line 28"/>
            <p:cNvSpPr>
              <a:spLocks noChangeShapeType="1"/>
            </p:cNvSpPr>
            <p:nvPr/>
          </p:nvSpPr>
          <p:spPr bwMode="auto">
            <a:xfrm>
              <a:off x="1474" y="2089"/>
              <a:ext cx="2095" cy="104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7613" name="Line 29"/>
            <p:cNvSpPr>
              <a:spLocks noChangeShapeType="1"/>
            </p:cNvSpPr>
            <p:nvPr/>
          </p:nvSpPr>
          <p:spPr bwMode="auto">
            <a:xfrm>
              <a:off x="3566" y="3137"/>
              <a:ext cx="0" cy="15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 name="TextBox 1"/>
          <p:cNvSpPr txBox="1"/>
          <p:nvPr/>
        </p:nvSpPr>
        <p:spPr>
          <a:xfrm>
            <a:off x="1143000" y="5919107"/>
            <a:ext cx="9707336" cy="369332"/>
          </a:xfrm>
          <a:prstGeom prst="rect">
            <a:avLst/>
          </a:prstGeom>
          <a:solidFill>
            <a:schemeClr val="accent2">
              <a:lumMod val="20000"/>
              <a:lumOff val="80000"/>
            </a:schemeClr>
          </a:solidFill>
        </p:spPr>
        <p:txBody>
          <a:bodyPr wrap="square" rtlCol="0">
            <a:spAutoFit/>
          </a:bodyPr>
          <a:lstStyle/>
          <a:p>
            <a:r>
              <a:rPr lang="en-GB" dirty="0" smtClean="0"/>
              <a:t>Our focus is on  a type of disability linked annuity which pays on becoming disabled or going into care</a:t>
            </a:r>
            <a:endParaRPr lang="en-GB" dirty="0"/>
          </a:p>
        </p:txBody>
      </p:sp>
    </p:spTree>
    <p:extLst>
      <p:ext uri="{BB962C8B-B14F-4D97-AF65-F5344CB8AC3E}">
        <p14:creationId xmlns:p14="http://schemas.microsoft.com/office/powerpoint/2010/main" val="2587345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Insuring the risk</a:t>
            </a:r>
            <a:endParaRPr lang="en-GB" dirty="0"/>
          </a:p>
        </p:txBody>
      </p:sp>
      <p:sp>
        <p:nvSpPr>
          <p:cNvPr id="3" name="Content Placeholder 2"/>
          <p:cNvSpPr>
            <a:spLocks noGrp="1"/>
          </p:cNvSpPr>
          <p:nvPr>
            <p:ph idx="1"/>
          </p:nvPr>
        </p:nvSpPr>
        <p:spPr>
          <a:xfrm>
            <a:off x="813708" y="1461407"/>
            <a:ext cx="10224406" cy="4454299"/>
          </a:xfrm>
        </p:spPr>
        <p:txBody>
          <a:bodyPr>
            <a:normAutofit fontScale="85000" lnSpcReduction="20000"/>
          </a:bodyPr>
          <a:lstStyle/>
          <a:p>
            <a:r>
              <a:rPr lang="en-GB" dirty="0" smtClean="0"/>
              <a:t>Many mistakenly believe that the government will pay for their  and so historically there has been little demand to save or insure care risk</a:t>
            </a:r>
          </a:p>
          <a:p>
            <a:r>
              <a:rPr lang="en-GB" dirty="0" smtClean="0"/>
              <a:t>The market for LTC insurance has all but disappeared – premium costs are high and benefits capped partly due to uncertainties about how long people will live in care</a:t>
            </a:r>
          </a:p>
          <a:p>
            <a:r>
              <a:rPr lang="en-GB" dirty="0" smtClean="0"/>
              <a:t>Most people hope for the best but roughly 40k people a year are forced to sell their homes in order to pay for care</a:t>
            </a:r>
          </a:p>
          <a:p>
            <a:r>
              <a:rPr lang="en-GB" dirty="0" smtClean="0"/>
              <a:t>Some </a:t>
            </a:r>
            <a:r>
              <a:rPr lang="en-GB" dirty="0"/>
              <a:t>p</a:t>
            </a:r>
            <a:r>
              <a:rPr lang="en-GB" dirty="0" smtClean="0"/>
              <a:t>urchase point of need products such as immediate needs annuities which is one of the few niche markets in this area</a:t>
            </a:r>
          </a:p>
          <a:p>
            <a:r>
              <a:rPr lang="en-GB" dirty="0" smtClean="0"/>
              <a:t>Concern over the cost of the premium is a factor and so we propose a new product which has different payments terms depending on preference</a:t>
            </a:r>
          </a:p>
          <a:p>
            <a:r>
              <a:rPr lang="en-GB" dirty="0" smtClean="0"/>
              <a:t>Moral hazard that if they save it will be taken away by reduction instate support</a:t>
            </a:r>
          </a:p>
          <a:p>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75800" y="6066839"/>
            <a:ext cx="2514600" cy="718843"/>
          </a:xfrm>
          <a:prstGeom prst="rect">
            <a:avLst/>
          </a:prstGeom>
        </p:spPr>
      </p:pic>
    </p:spTree>
    <p:extLst>
      <p:ext uri="{BB962C8B-B14F-4D97-AF65-F5344CB8AC3E}">
        <p14:creationId xmlns:p14="http://schemas.microsoft.com/office/powerpoint/2010/main" val="26064584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Paying for cover</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Product is annuity based and is triggered following a needs assessment </a:t>
            </a:r>
          </a:p>
          <a:p>
            <a:r>
              <a:rPr lang="en-GB" dirty="0" smtClean="0"/>
              <a:t>Benefits are capped to the policy not the actual cost of care </a:t>
            </a:r>
          </a:p>
          <a:p>
            <a:r>
              <a:rPr lang="en-GB" dirty="0" smtClean="0"/>
              <a:t>Based on concept that allows people at different stages of life and with different mixes of assets and income</a:t>
            </a:r>
          </a:p>
          <a:p>
            <a:r>
              <a:rPr lang="en-GB" dirty="0" smtClean="0"/>
              <a:t> There will different means of paying for this cover</a:t>
            </a:r>
          </a:p>
          <a:p>
            <a:pPr lvl="1"/>
            <a:r>
              <a:rPr lang="en-GB" sz="2100" dirty="0" smtClean="0"/>
              <a:t>Single premium e.g. at point of retirement using accumulated funds</a:t>
            </a:r>
          </a:p>
          <a:p>
            <a:pPr lvl="1"/>
            <a:r>
              <a:rPr lang="en-GB" sz="2100" dirty="0" smtClean="0"/>
              <a:t>Regular premium (can be inflation-linked) until care required or death</a:t>
            </a:r>
          </a:p>
          <a:p>
            <a:pPr lvl="1"/>
            <a:r>
              <a:rPr lang="en-GB" sz="2100" dirty="0" smtClean="0"/>
              <a:t>Regular premium (can be inflation-linked) until care required or death or a maximum age is reached.  We refer to this as the ‘capped’ premium</a:t>
            </a:r>
          </a:p>
          <a:p>
            <a:pPr lvl="1"/>
            <a:r>
              <a:rPr lang="en-GB" sz="2100" dirty="0" smtClean="0"/>
              <a:t>Equity release where a percentage of the home is ceded to pay for cover and the house is sold when the person dies or moves into residential care</a:t>
            </a:r>
          </a:p>
          <a:p>
            <a:pPr lvl="1"/>
            <a:r>
              <a:rPr lang="en-GB" sz="2100" dirty="0" smtClean="0"/>
              <a:t>A loan is secured on the home and is recovered on the sale of the house when the person dies or moves into residential care</a:t>
            </a:r>
          </a:p>
          <a:p>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75800" y="6066839"/>
            <a:ext cx="2514600" cy="718843"/>
          </a:xfrm>
          <a:prstGeom prst="rect">
            <a:avLst/>
          </a:prstGeom>
        </p:spPr>
      </p:pic>
    </p:spTree>
    <p:extLst>
      <p:ext uri="{BB962C8B-B14F-4D97-AF65-F5344CB8AC3E}">
        <p14:creationId xmlns:p14="http://schemas.microsoft.com/office/powerpoint/2010/main" val="953512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Generic options for a typical persons</a:t>
            </a:r>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7469" y="1908175"/>
            <a:ext cx="8012081" cy="2247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571500" y="4539343"/>
            <a:ext cx="10997293" cy="1477328"/>
          </a:xfrm>
          <a:prstGeom prst="rect">
            <a:avLst/>
          </a:prstGeom>
          <a:solidFill>
            <a:schemeClr val="accent2">
              <a:lumMod val="40000"/>
              <a:lumOff val="60000"/>
            </a:schemeClr>
          </a:solidFill>
        </p:spPr>
        <p:txBody>
          <a:bodyPr wrap="square" rtlCol="0">
            <a:spAutoFit/>
          </a:bodyPr>
          <a:lstStyle/>
          <a:p>
            <a:r>
              <a:rPr lang="en-GB" dirty="0" smtClean="0"/>
              <a:t>Notes:</a:t>
            </a:r>
          </a:p>
          <a:p>
            <a:r>
              <a:rPr lang="en-GB" dirty="0" smtClean="0"/>
              <a:t>A Likely to be fairly poor and able to get support from the state</a:t>
            </a:r>
          </a:p>
          <a:p>
            <a:r>
              <a:rPr lang="en-GB" dirty="0" smtClean="0"/>
              <a:t>B Typical pensioner on median income  unlikely to qualify for state support but would find premium expensive</a:t>
            </a:r>
          </a:p>
          <a:p>
            <a:r>
              <a:rPr lang="en-GB" dirty="0" smtClean="0"/>
              <a:t>C Similar to B</a:t>
            </a:r>
          </a:p>
          <a:p>
            <a:r>
              <a:rPr lang="en-GB" dirty="0" smtClean="0"/>
              <a:t>D Must be a home owner</a:t>
            </a:r>
            <a:endParaRPr lang="en-GB" dirty="0"/>
          </a:p>
        </p:txBody>
      </p:sp>
    </p:spTree>
    <p:extLst>
      <p:ext uri="{BB962C8B-B14F-4D97-AF65-F5344CB8AC3E}">
        <p14:creationId xmlns:p14="http://schemas.microsoft.com/office/powerpoint/2010/main" val="36510509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 of personal factors influencing generic option</a:t>
            </a:r>
            <a:endParaRPr lang="en-GB" dirty="0"/>
          </a:p>
        </p:txBody>
      </p:sp>
      <p:sp>
        <p:nvSpPr>
          <p:cNvPr id="4" name="Rectangle 3"/>
          <p:cNvSpPr/>
          <p:nvPr/>
        </p:nvSpPr>
        <p:spPr>
          <a:xfrm>
            <a:off x="1379763" y="1616530"/>
            <a:ext cx="9339943" cy="4031873"/>
          </a:xfrm>
          <a:prstGeom prst="rect">
            <a:avLst/>
          </a:prstGeom>
        </p:spPr>
        <p:txBody>
          <a:bodyPr wrap="square">
            <a:spAutoFit/>
          </a:bodyPr>
          <a:lstStyle/>
          <a:p>
            <a:r>
              <a:rPr lang="en-GB" sz="3200" dirty="0">
                <a:latin typeface="+mj-lt"/>
              </a:rPr>
              <a:t>Which funding method is </a:t>
            </a:r>
            <a:r>
              <a:rPr lang="en-GB" sz="3200" dirty="0" smtClean="0">
                <a:latin typeface="+mj-lt"/>
              </a:rPr>
              <a:t>best will </a:t>
            </a:r>
            <a:r>
              <a:rPr lang="en-GB" sz="3200" dirty="0">
                <a:latin typeface="+mj-lt"/>
              </a:rPr>
              <a:t>change through a person’s lifetime and will </a:t>
            </a:r>
            <a:r>
              <a:rPr lang="en-GB" sz="3200" dirty="0" smtClean="0">
                <a:latin typeface="+mj-lt"/>
              </a:rPr>
              <a:t>also depend </a:t>
            </a:r>
            <a:r>
              <a:rPr lang="en-GB" sz="3200" dirty="0">
                <a:latin typeface="+mj-lt"/>
              </a:rPr>
              <a:t>on </a:t>
            </a:r>
          </a:p>
          <a:p>
            <a:pPr marL="914400" lvl="1" indent="-457200">
              <a:buFont typeface="Arial" panose="020B0604020202020204" pitchFamily="34" charset="0"/>
              <a:buChar char="•"/>
            </a:pPr>
            <a:r>
              <a:rPr lang="en-GB" sz="3200" dirty="0">
                <a:latin typeface="+mj-lt"/>
              </a:rPr>
              <a:t>Income now vs. future income</a:t>
            </a:r>
          </a:p>
          <a:p>
            <a:pPr marL="914400" lvl="1" indent="-457200">
              <a:buFont typeface="Arial" panose="020B0604020202020204" pitchFamily="34" charset="0"/>
              <a:buChar char="•"/>
            </a:pPr>
            <a:r>
              <a:rPr lang="en-GB" sz="3200" dirty="0">
                <a:latin typeface="+mj-lt"/>
              </a:rPr>
              <a:t>Do they have a spouse?</a:t>
            </a:r>
          </a:p>
          <a:p>
            <a:pPr marL="914400" lvl="1" indent="-457200">
              <a:buFont typeface="Arial" panose="020B0604020202020204" pitchFamily="34" charset="0"/>
              <a:buChar char="•"/>
            </a:pPr>
            <a:r>
              <a:rPr lang="en-GB" sz="3200" dirty="0">
                <a:latin typeface="+mj-lt"/>
              </a:rPr>
              <a:t>Do they have children</a:t>
            </a:r>
            <a:r>
              <a:rPr lang="en-GB" sz="3200" dirty="0" smtClean="0">
                <a:latin typeface="+mj-lt"/>
              </a:rPr>
              <a:t>?</a:t>
            </a:r>
          </a:p>
          <a:p>
            <a:pPr marL="914400" lvl="1" indent="-457200">
              <a:buFont typeface="Arial" panose="020B0604020202020204" pitchFamily="34" charset="0"/>
              <a:buChar char="•"/>
            </a:pPr>
            <a:r>
              <a:rPr lang="en-GB" sz="3200" dirty="0" smtClean="0">
                <a:latin typeface="+mj-lt"/>
              </a:rPr>
              <a:t>Are their children self-financing?</a:t>
            </a:r>
            <a:endParaRPr lang="en-GB" sz="3200" dirty="0">
              <a:latin typeface="+mj-lt"/>
            </a:endParaRPr>
          </a:p>
          <a:p>
            <a:pPr marL="914400" lvl="1" indent="-457200">
              <a:buFont typeface="Arial" panose="020B0604020202020204" pitchFamily="34" charset="0"/>
              <a:buChar char="•"/>
            </a:pPr>
            <a:r>
              <a:rPr lang="en-GB" sz="3200" dirty="0" smtClean="0">
                <a:latin typeface="+mj-lt"/>
              </a:rPr>
              <a:t>How </a:t>
            </a:r>
            <a:r>
              <a:rPr lang="en-GB" sz="3200" dirty="0">
                <a:latin typeface="+mj-lt"/>
              </a:rPr>
              <a:t>important leaving a bequest </a:t>
            </a:r>
            <a:r>
              <a:rPr lang="en-GB" sz="3200" dirty="0" smtClean="0">
                <a:latin typeface="+mj-lt"/>
              </a:rPr>
              <a:t>is?</a:t>
            </a:r>
          </a:p>
          <a:p>
            <a:pPr marL="914400" lvl="1" indent="-457200">
              <a:buFont typeface="Arial" panose="020B0604020202020204" pitchFamily="34" charset="0"/>
              <a:buChar char="•"/>
            </a:pPr>
            <a:r>
              <a:rPr lang="en-GB" sz="3200" dirty="0" smtClean="0">
                <a:latin typeface="+mj-lt"/>
              </a:rPr>
              <a:t>Is there personal attachment to the home?</a:t>
            </a:r>
            <a:endParaRPr lang="en-GB" sz="3200" dirty="0">
              <a:latin typeface="+mj-lt"/>
            </a:endParaRPr>
          </a:p>
        </p:txBody>
      </p:sp>
    </p:spTree>
    <p:extLst>
      <p:ext uri="{BB962C8B-B14F-4D97-AF65-F5344CB8AC3E}">
        <p14:creationId xmlns:p14="http://schemas.microsoft.com/office/powerpoint/2010/main" val="34387711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9108</TotalTime>
  <Words>1675</Words>
  <Application>Microsoft Office PowerPoint</Application>
  <PresentationFormat>Widescreen</PresentationFormat>
  <Paragraphs>297</Paragraphs>
  <Slides>19</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Cambria Math</vt:lpstr>
      <vt:lpstr>Symbol</vt:lpstr>
      <vt:lpstr>Office Theme</vt:lpstr>
      <vt:lpstr>Paying for long term care insurance: The pros and cons of different payment methods</vt:lpstr>
      <vt:lpstr>Social care in crisis</vt:lpstr>
      <vt:lpstr>Population of England and Wales aged 65+</vt:lpstr>
      <vt:lpstr>PowerPoint Presentation</vt:lpstr>
      <vt:lpstr>PowerPoint Presentation</vt:lpstr>
      <vt:lpstr>Insuring the risk</vt:lpstr>
      <vt:lpstr>Paying for cover</vt:lpstr>
      <vt:lpstr>Generic options for a typical persons</vt:lpstr>
      <vt:lpstr>Examples of personal factors influencing generic option</vt:lpstr>
      <vt:lpstr>Modelling pathways to care</vt:lpstr>
      <vt:lpstr>Assumptions/Notation</vt:lpstr>
      <vt:lpstr>Illustration of pathway 3</vt:lpstr>
      <vt:lpstr>Assumptions/Notation</vt:lpstr>
      <vt:lpstr>Calculation of benefits</vt:lpstr>
      <vt:lpstr>Scenario assumptions</vt:lpstr>
      <vt:lpstr>Scenario assumptions (cont.)</vt:lpstr>
      <vt:lpstr>Payment method considered</vt:lpstr>
      <vt:lpstr>Premiums (£) for selected ages</vt:lpstr>
      <vt:lpstr>Conclusions</vt:lpstr>
    </vt:vector>
  </TitlesOfParts>
  <Company>City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Smith, David</dc:creator>
  <cp:lastModifiedBy>Marilyn Parris-Bell</cp:lastModifiedBy>
  <cp:revision>57</cp:revision>
  <cp:lastPrinted>2016-07-25T19:35:08Z</cp:lastPrinted>
  <dcterms:created xsi:type="dcterms:W3CDTF">2016-07-25T13:35:18Z</dcterms:created>
  <dcterms:modified xsi:type="dcterms:W3CDTF">2016-09-14T09:57:10Z</dcterms:modified>
</cp:coreProperties>
</file>