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301" r:id="rId3"/>
    <p:sldId id="262" r:id="rId4"/>
    <p:sldId id="266" r:id="rId5"/>
    <p:sldId id="294" r:id="rId6"/>
    <p:sldId id="263" r:id="rId7"/>
    <p:sldId id="280" r:id="rId8"/>
    <p:sldId id="282" r:id="rId9"/>
    <p:sldId id="291" r:id="rId10"/>
    <p:sldId id="264" r:id="rId11"/>
    <p:sldId id="295" r:id="rId12"/>
    <p:sldId id="265" r:id="rId13"/>
    <p:sldId id="270" r:id="rId14"/>
    <p:sldId id="271" r:id="rId15"/>
    <p:sldId id="272" r:id="rId16"/>
    <p:sldId id="273" r:id="rId17"/>
    <p:sldId id="279" r:id="rId18"/>
    <p:sldId id="274" r:id="rId19"/>
    <p:sldId id="283" r:id="rId20"/>
    <p:sldId id="293" r:id="rId21"/>
    <p:sldId id="299" r:id="rId22"/>
    <p:sldId id="298" r:id="rId23"/>
    <p:sldId id="290" r:id="rId24"/>
    <p:sldId id="300" r:id="rId25"/>
    <p:sldId id="296" r:id="rId26"/>
    <p:sldId id="258" r:id="rId27"/>
    <p:sldId id="259" r:id="rId28"/>
    <p:sldId id="284" r:id="rId29"/>
    <p:sldId id="287" r:id="rId30"/>
    <p:sldId id="288" r:id="rId31"/>
    <p:sldId id="289"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4" pos="449">
          <p15:clr>
            <a:srgbClr val="A4A3A4"/>
          </p15:clr>
        </p15:guide>
        <p15:guide id="5" pos="5465">
          <p15:clr>
            <a:srgbClr val="A4A3A4"/>
          </p15:clr>
        </p15:guide>
        <p15:guide id="6" orient="horz" pos="16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a Gaastra" initials="NG" lastIdx="7" clrIdx="0">
    <p:extLst>
      <p:ext uri="{19B8F6BF-5375-455C-9EA6-DF929625EA0E}">
        <p15:presenceInfo xmlns:p15="http://schemas.microsoft.com/office/powerpoint/2012/main" userId="S-1-5-21-502746197-3929060420-1777762012-63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3909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54" d="100"/>
          <a:sy n="154" d="100"/>
        </p:scale>
        <p:origin x="366" y="126"/>
      </p:cViewPr>
      <p:guideLst>
        <p:guide pos="2880"/>
        <p:guide pos="449"/>
        <p:guide pos="5465"/>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51F2E-77E4-48C4-AEC8-6B085F11B976}" type="datetimeFigureOut">
              <a:rPr lang="en-AU" smtClean="0"/>
              <a:t>13/09/2018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3F76DC-F5A4-4387-A834-6BD21EC2187A}" type="slidenum">
              <a:rPr lang="en-AU" smtClean="0"/>
              <a:t>‹#›</a:t>
            </a:fld>
            <a:endParaRPr lang="en-AU"/>
          </a:p>
        </p:txBody>
      </p:sp>
    </p:spTree>
    <p:extLst>
      <p:ext uri="{BB962C8B-B14F-4D97-AF65-F5344CB8AC3E}">
        <p14:creationId xmlns:p14="http://schemas.microsoft.com/office/powerpoint/2010/main" val="3734465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6B6555FD-CD73-401D-8432-9D8CCC67E57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161" t="1536" r="5548" b="30084"/>
          <a:stretch/>
        </p:blipFill>
        <p:spPr>
          <a:xfrm rot="10800000">
            <a:off x="-3" y="-3437"/>
            <a:ext cx="9143999" cy="5146937"/>
          </a:xfrm>
          <a:prstGeom prst="rect">
            <a:avLst/>
          </a:prstGeom>
        </p:spPr>
      </p:pic>
      <p:sp>
        <p:nvSpPr>
          <p:cNvPr id="3" name="Name"/>
          <p:cNvSpPr>
            <a:spLocks noGrp="1"/>
          </p:cNvSpPr>
          <p:nvPr>
            <p:ph type="subTitle" idx="1" hasCustomPrompt="1"/>
          </p:nvPr>
        </p:nvSpPr>
        <p:spPr>
          <a:xfrm>
            <a:off x="1770705" y="2930211"/>
            <a:ext cx="2656171" cy="180000"/>
          </a:xfrm>
        </p:spPr>
        <p:txBody>
          <a:bodyPr lIns="0" tIns="0" rIns="0" bIns="0">
            <a:noAutofit/>
          </a:bodyPr>
          <a:lstStyle>
            <a:lvl1pPr marL="0" indent="0" algn="l">
              <a:spcBef>
                <a:spcPts val="0"/>
              </a:spcBef>
              <a:buNone/>
              <a:defRPr sz="1200" b="0" baseline="0">
                <a:solidFill>
                  <a:schemeClr val="bg1">
                    <a:lumMod val="9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Your Name</a:t>
            </a:r>
          </a:p>
        </p:txBody>
      </p:sp>
      <p:sp>
        <p:nvSpPr>
          <p:cNvPr id="2" name="Title 1"/>
          <p:cNvSpPr>
            <a:spLocks noGrp="1"/>
          </p:cNvSpPr>
          <p:nvPr>
            <p:ph type="ctrTitle" hasCustomPrompt="1"/>
          </p:nvPr>
        </p:nvSpPr>
        <p:spPr>
          <a:xfrm>
            <a:off x="712800" y="1681163"/>
            <a:ext cx="3700800" cy="1077300"/>
          </a:xfrm>
        </p:spPr>
        <p:txBody>
          <a:bodyPr anchor="b">
            <a:normAutofit/>
          </a:bodyPr>
          <a:lstStyle>
            <a:lvl1pPr algn="l">
              <a:defRPr lang="en-US" sz="3200" baseline="0" dirty="0">
                <a:solidFill>
                  <a:schemeClr val="bg1">
                    <a:lumMod val="95000"/>
                  </a:schemeClr>
                </a:solidFill>
              </a:defRPr>
            </a:lvl1pPr>
          </a:lstStyle>
          <a:p>
            <a:r>
              <a:rPr lang="en-US" dirty="0"/>
              <a:t>Headline</a:t>
            </a:r>
          </a:p>
        </p:txBody>
      </p:sp>
      <p:sp>
        <p:nvSpPr>
          <p:cNvPr id="4" name="TextBox 3"/>
          <p:cNvSpPr txBox="1"/>
          <p:nvPr/>
        </p:nvSpPr>
        <p:spPr>
          <a:xfrm>
            <a:off x="712800" y="2948400"/>
            <a:ext cx="1044000" cy="166199"/>
          </a:xfrm>
          <a:prstGeom prst="rect">
            <a:avLst/>
          </a:prstGeom>
          <a:noFill/>
        </p:spPr>
        <p:txBody>
          <a:bodyPr wrap="square" lIns="36000" tIns="0" rIns="0" bIns="0" rtlCol="0">
            <a:spAutoFit/>
          </a:bodyPr>
          <a:lstStyle/>
          <a:p>
            <a:pPr marL="0" marR="0" lvl="0" indent="0" algn="l" defTabSz="685800" rtl="0" eaLnBrk="1" fontAlgn="auto" latinLnBrk="0" hangingPunct="1">
              <a:lnSpc>
                <a:spcPct val="90000"/>
              </a:lnSpc>
              <a:spcBef>
                <a:spcPts val="0"/>
              </a:spcBef>
              <a:spcAft>
                <a:spcPts val="0"/>
              </a:spcAft>
              <a:buClr>
                <a:srgbClr val="00AD8F"/>
              </a:buClr>
              <a:buSzPct val="130000"/>
              <a:buFont typeface="Calibri" panose="020F0502020204030204" pitchFamily="34" charset="0"/>
              <a:buNone/>
              <a:tabLst/>
              <a:defRPr/>
            </a:pPr>
            <a:r>
              <a:rPr kumimoji="0" lang="en-US" sz="1200" b="1" i="0" u="none" strike="noStrike" kern="1200" cap="none" spc="0" normalizeH="0" baseline="0" noProof="0" dirty="0">
                <a:ln>
                  <a:noFill/>
                </a:ln>
                <a:solidFill>
                  <a:schemeClr val="bg1">
                    <a:lumMod val="95000"/>
                  </a:schemeClr>
                </a:solidFill>
                <a:effectLst/>
                <a:uLnTx/>
                <a:uFillTx/>
                <a:latin typeface="Calibri Light" panose="020F0302020204030204" pitchFamily="34" charset="0"/>
                <a:ea typeface="+mn-ea"/>
                <a:cs typeface="+mn-cs"/>
              </a:rPr>
              <a:t>Presentation by:</a:t>
            </a:r>
            <a:endParaRPr lang="en-AU" sz="1200" dirty="0">
              <a:solidFill>
                <a:schemeClr val="bg1">
                  <a:lumMod val="95000"/>
                </a:schemeClr>
              </a:solidFill>
              <a:latin typeface="Calibri Light" panose="020F0302020204030204" pitchFamily="34" charset="0"/>
            </a:endParaRPr>
          </a:p>
        </p:txBody>
      </p:sp>
      <p:sp>
        <p:nvSpPr>
          <p:cNvPr id="10" name="TextBox 9"/>
          <p:cNvSpPr txBox="1"/>
          <p:nvPr/>
        </p:nvSpPr>
        <p:spPr>
          <a:xfrm>
            <a:off x="712800" y="3140100"/>
            <a:ext cx="360000" cy="166199"/>
          </a:xfrm>
          <a:prstGeom prst="rect">
            <a:avLst/>
          </a:prstGeom>
          <a:noFill/>
        </p:spPr>
        <p:txBody>
          <a:bodyPr wrap="square" lIns="36000" tIns="0" rIns="0" bIns="0" rtlCol="0">
            <a:spAutoFit/>
          </a:bodyPr>
          <a:lstStyle/>
          <a:p>
            <a:pPr marL="0" marR="0" lvl="0" indent="0" algn="l" defTabSz="685800" rtl="0" eaLnBrk="1" fontAlgn="auto" latinLnBrk="0" hangingPunct="1">
              <a:lnSpc>
                <a:spcPct val="90000"/>
              </a:lnSpc>
              <a:spcBef>
                <a:spcPts val="0"/>
              </a:spcBef>
              <a:spcAft>
                <a:spcPts val="0"/>
              </a:spcAft>
              <a:buClr>
                <a:srgbClr val="00AD8F"/>
              </a:buClr>
              <a:buSzPct val="130000"/>
              <a:buFont typeface="Calibri" panose="020F0502020204030204" pitchFamily="34" charset="0"/>
              <a:buNone/>
              <a:tabLst/>
              <a:defRPr/>
            </a:pPr>
            <a:r>
              <a:rPr kumimoji="0" lang="en-US" sz="1200" b="1" i="0" u="none" strike="noStrike" kern="1200" cap="none" spc="0" normalizeH="0" baseline="0" noProof="0" dirty="0">
                <a:ln>
                  <a:noFill/>
                </a:ln>
                <a:solidFill>
                  <a:schemeClr val="bg1">
                    <a:lumMod val="95000"/>
                  </a:schemeClr>
                </a:solidFill>
                <a:effectLst/>
                <a:uLnTx/>
                <a:uFillTx/>
                <a:latin typeface="Calibri Light" panose="020F0302020204030204" pitchFamily="34" charset="0"/>
                <a:ea typeface="+mn-ea"/>
                <a:cs typeface="+mn-cs"/>
              </a:rPr>
              <a:t>Date:</a:t>
            </a:r>
            <a:endParaRPr lang="en-AU" sz="1200" dirty="0">
              <a:solidFill>
                <a:schemeClr val="bg1">
                  <a:lumMod val="95000"/>
                </a:schemeClr>
              </a:solidFill>
              <a:latin typeface="Calibri Light" panose="020F0302020204030204" pitchFamily="34" charset="0"/>
            </a:endParaRPr>
          </a:p>
        </p:txBody>
      </p:sp>
      <p:sp>
        <p:nvSpPr>
          <p:cNvPr id="6" name="Text Placeholder 5"/>
          <p:cNvSpPr>
            <a:spLocks noGrp="1"/>
          </p:cNvSpPr>
          <p:nvPr>
            <p:ph type="body" sz="quarter" idx="10" hasCustomPrompt="1"/>
          </p:nvPr>
        </p:nvSpPr>
        <p:spPr>
          <a:xfrm>
            <a:off x="1121570" y="3121723"/>
            <a:ext cx="3319594" cy="180000"/>
          </a:xfrm>
        </p:spPr>
        <p:txBody>
          <a:bodyPr vert="horz" lIns="0" tIns="0" rIns="0" bIns="0" rtlCol="0">
            <a:noAutofit/>
          </a:bodyPr>
          <a:lstStyle>
            <a:lvl1pPr marL="266700" indent="-266700">
              <a:spcBef>
                <a:spcPts val="0"/>
              </a:spcBef>
              <a:buNone/>
              <a:defRPr lang="en-US" sz="1200" b="0" baseline="0" dirty="0" smtClean="0">
                <a:solidFill>
                  <a:schemeClr val="bg1">
                    <a:lumMod val="95000"/>
                  </a:schemeClr>
                </a:solidFill>
              </a:defRPr>
            </a:lvl1pPr>
            <a:lvl2pPr>
              <a:defRPr lang="en-US" sz="1500" dirty="0" smtClean="0"/>
            </a:lvl2pPr>
            <a:lvl3pPr>
              <a:defRPr lang="en-US" sz="1350" dirty="0" smtClean="0"/>
            </a:lvl3pPr>
            <a:lvl4pPr>
              <a:defRPr lang="en-US" sz="1200" dirty="0" smtClean="0"/>
            </a:lvl4pPr>
            <a:lvl5pPr>
              <a:defRPr lang="en-AU" sz="1200" dirty="0"/>
            </a:lvl5pPr>
          </a:lstStyle>
          <a:p>
            <a:pPr marL="0" lvl="0" indent="0"/>
            <a:r>
              <a:rPr lang="en-US" dirty="0"/>
              <a:t>Wednesday 17 August 2017</a:t>
            </a:r>
          </a:p>
        </p:txBody>
      </p:sp>
      <p:pic>
        <p:nvPicPr>
          <p:cNvPr id="19" name="Picture 18">
            <a:extLst>
              <a:ext uri="{FF2B5EF4-FFF2-40B4-BE49-F238E27FC236}">
                <a16:creationId xmlns:a16="http://schemas.microsoft.com/office/drawing/2014/main" xmlns="" id="{F03B5053-17A9-415C-BE7E-C2AA28D1E3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2800" y="-3436"/>
            <a:ext cx="1352850" cy="1352850"/>
          </a:xfrm>
          <a:prstGeom prst="rect">
            <a:avLst/>
          </a:prstGeom>
        </p:spPr>
      </p:pic>
    </p:spTree>
    <p:extLst>
      <p:ext uri="{BB962C8B-B14F-4D97-AF65-F5344CB8AC3E}">
        <p14:creationId xmlns:p14="http://schemas.microsoft.com/office/powerpoint/2010/main" val="2413522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ck cov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2B8208F-4523-4AD5-AB8F-C01DA57F48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161" t="1536" r="5548" b="30084"/>
          <a:stretch/>
        </p:blipFill>
        <p:spPr>
          <a:xfrm rot="10800000">
            <a:off x="-3" y="-3437"/>
            <a:ext cx="9143999" cy="5146937"/>
          </a:xfrm>
          <a:prstGeom prst="rect">
            <a:avLst/>
          </a:prstGeom>
        </p:spPr>
      </p:pic>
      <p:pic>
        <p:nvPicPr>
          <p:cNvPr id="13" name="Picture 12">
            <a:extLst>
              <a:ext uri="{FF2B5EF4-FFF2-40B4-BE49-F238E27FC236}">
                <a16:creationId xmlns:a16="http://schemas.microsoft.com/office/drawing/2014/main" xmlns="" id="{757A7252-D383-43A8-ACEB-22A86AF008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2800" y="-3436"/>
            <a:ext cx="1352850" cy="1352850"/>
          </a:xfrm>
          <a:prstGeom prst="rect">
            <a:avLst/>
          </a:prstGeom>
        </p:spPr>
      </p:pic>
    </p:spTree>
    <p:extLst>
      <p:ext uri="{BB962C8B-B14F-4D97-AF65-F5344CB8AC3E}">
        <p14:creationId xmlns:p14="http://schemas.microsoft.com/office/powerpoint/2010/main" val="1406302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act Page">
    <p:bg>
      <p:bgPr>
        <a:solidFill>
          <a:schemeClr val="accent1"/>
        </a:solidFill>
        <a:effectLst/>
      </p:bgPr>
    </p:bg>
    <p:spTree>
      <p:nvGrpSpPr>
        <p:cNvPr id="1" name=""/>
        <p:cNvGrpSpPr/>
        <p:nvPr/>
      </p:nvGrpSpPr>
      <p:grpSpPr>
        <a:xfrm>
          <a:off x="0" y="0"/>
          <a:ext cx="0" cy="0"/>
          <a:chOff x="0" y="0"/>
          <a:chExt cx="0" cy="0"/>
        </a:xfrm>
      </p:grpSpPr>
      <p:sp>
        <p:nvSpPr>
          <p:cNvPr id="6" name="Rectangle 5"/>
          <p:cNvSpPr/>
          <p:nvPr/>
        </p:nvSpPr>
        <p:spPr>
          <a:xfrm>
            <a:off x="8100392" y="4254500"/>
            <a:ext cx="648072" cy="693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Box 9"/>
          <p:cNvSpPr txBox="1"/>
          <p:nvPr userDrawn="1"/>
        </p:nvSpPr>
        <p:spPr>
          <a:xfrm>
            <a:off x="894954" y="3722466"/>
            <a:ext cx="2161954" cy="292388"/>
          </a:xfrm>
          <a:prstGeom prst="rect">
            <a:avLst/>
          </a:prstGeom>
          <a:noFill/>
        </p:spPr>
        <p:txBody>
          <a:bodyPr wrap="square" rtlCol="0">
            <a:spAutoFit/>
          </a:bodyPr>
          <a:lstStyle/>
          <a:p>
            <a:r>
              <a:rPr lang="en-AU" sz="1300" dirty="0">
                <a:solidFill>
                  <a:schemeClr val="accent2"/>
                </a:solidFill>
                <a:latin typeface="Calibri Light" panose="020F0302020204030204" pitchFamily="34" charset="0"/>
              </a:rPr>
              <a:t>13 MINE (13 64 63)</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856" y="3737291"/>
            <a:ext cx="256617" cy="256617"/>
          </a:xfrm>
          <a:prstGeom prst="rect">
            <a:avLst/>
          </a:prstGeom>
        </p:spPr>
      </p:pic>
      <p:sp>
        <p:nvSpPr>
          <p:cNvPr id="12" name="TextBox 11"/>
          <p:cNvSpPr txBox="1"/>
          <p:nvPr userDrawn="1"/>
        </p:nvSpPr>
        <p:spPr>
          <a:xfrm>
            <a:off x="911862" y="4036118"/>
            <a:ext cx="2161954" cy="292388"/>
          </a:xfrm>
          <a:prstGeom prst="rect">
            <a:avLst/>
          </a:prstGeom>
          <a:noFill/>
        </p:spPr>
        <p:txBody>
          <a:bodyPr wrap="square" rtlCol="0">
            <a:spAutoFit/>
          </a:bodyPr>
          <a:lstStyle/>
          <a:p>
            <a:r>
              <a:rPr lang="en-AU" sz="1300" dirty="0">
                <a:solidFill>
                  <a:schemeClr val="accent2"/>
                </a:solidFill>
                <a:latin typeface="Calibri Light" panose="020F0302020204030204" pitchFamily="34" charset="0"/>
              </a:rPr>
              <a:t>mine.com.au</a:t>
            </a:r>
          </a:p>
        </p:txBody>
      </p:sp>
      <p:sp>
        <p:nvSpPr>
          <p:cNvPr id="13" name="TextBox 12"/>
          <p:cNvSpPr txBox="1"/>
          <p:nvPr userDrawn="1"/>
        </p:nvSpPr>
        <p:spPr>
          <a:xfrm>
            <a:off x="909825" y="4351396"/>
            <a:ext cx="2161954" cy="292388"/>
          </a:xfrm>
          <a:prstGeom prst="rect">
            <a:avLst/>
          </a:prstGeom>
          <a:noFill/>
        </p:spPr>
        <p:txBody>
          <a:bodyPr wrap="square" rtlCol="0">
            <a:spAutoFit/>
          </a:bodyPr>
          <a:lstStyle/>
          <a:p>
            <a:r>
              <a:rPr lang="en-AU" sz="1300" dirty="0">
                <a:solidFill>
                  <a:schemeClr val="accent2"/>
                </a:solidFill>
                <a:latin typeface="Calibri Light" panose="020F0302020204030204" pitchFamily="34" charset="0"/>
              </a:rPr>
              <a:t>help@mine.com.au</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9596" y="4062069"/>
            <a:ext cx="256617" cy="256617"/>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4375" y="4375721"/>
            <a:ext cx="256617" cy="256617"/>
          </a:xfrm>
          <a:prstGeom prst="rect">
            <a:avLst/>
          </a:prstGeom>
        </p:spPr>
      </p:pic>
      <p:sp>
        <p:nvSpPr>
          <p:cNvPr id="3" name="Text Placeholder 2"/>
          <p:cNvSpPr>
            <a:spLocks noGrp="1"/>
          </p:cNvSpPr>
          <p:nvPr>
            <p:ph type="body" sz="quarter" idx="10" hasCustomPrompt="1"/>
          </p:nvPr>
        </p:nvSpPr>
        <p:spPr>
          <a:xfrm>
            <a:off x="714375" y="4895359"/>
            <a:ext cx="8289451" cy="130238"/>
          </a:xfrm>
        </p:spPr>
        <p:txBody>
          <a:bodyPr anchor="ctr"/>
          <a:lstStyle>
            <a:lvl1pPr marL="0" indent="0" algn="r">
              <a:buNone/>
              <a:defRPr sz="800" baseline="0">
                <a:solidFill>
                  <a:schemeClr val="bg1"/>
                </a:solidFill>
                <a:latin typeface="Calibri Light" panose="020F0302020204030204" pitchFamily="34" charset="0"/>
              </a:defRPr>
            </a:lvl1pPr>
            <a:lvl2pPr>
              <a:defRPr sz="800">
                <a:solidFill>
                  <a:schemeClr val="bg1"/>
                </a:solidFill>
                <a:latin typeface="Calibri Light" panose="020F0302020204030204" pitchFamily="34" charset="0"/>
              </a:defRPr>
            </a:lvl2pPr>
            <a:lvl3pPr>
              <a:defRPr sz="800">
                <a:solidFill>
                  <a:schemeClr val="bg1"/>
                </a:solidFill>
                <a:latin typeface="Calibri Light" panose="020F0302020204030204" pitchFamily="34" charset="0"/>
              </a:defRPr>
            </a:lvl3pPr>
            <a:lvl4pPr>
              <a:defRPr sz="500">
                <a:solidFill>
                  <a:schemeClr val="bg1"/>
                </a:solidFill>
                <a:latin typeface="Calibri Light" panose="020F0302020204030204" pitchFamily="34" charset="0"/>
              </a:defRPr>
            </a:lvl4pPr>
            <a:lvl5pPr>
              <a:defRPr sz="500">
                <a:solidFill>
                  <a:schemeClr val="bg1"/>
                </a:solidFill>
                <a:latin typeface="Calibri Light" panose="020F0302020204030204" pitchFamily="34" charset="0"/>
              </a:defRPr>
            </a:lvl5pPr>
          </a:lstStyle>
          <a:p>
            <a:pPr lvl="0"/>
            <a:r>
              <a:rPr lang="en-US" dirty="0"/>
              <a:t>CAN180661| 070918</a:t>
            </a:r>
          </a:p>
        </p:txBody>
      </p:sp>
      <p:pic>
        <p:nvPicPr>
          <p:cNvPr id="16" name="Picture 15">
            <a:extLst>
              <a:ext uri="{FF2B5EF4-FFF2-40B4-BE49-F238E27FC236}">
                <a16:creationId xmlns:a16="http://schemas.microsoft.com/office/drawing/2014/main" xmlns="" id="{698958FC-DEAA-4D60-9483-F39A2E17EFF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2187" y="634963"/>
            <a:ext cx="1262616" cy="1262616"/>
          </a:xfrm>
          <a:prstGeom prst="rect">
            <a:avLst/>
          </a:prstGeom>
        </p:spPr>
      </p:pic>
    </p:spTree>
    <p:extLst>
      <p:ext uri="{BB962C8B-B14F-4D97-AF65-F5344CB8AC3E}">
        <p14:creationId xmlns:p14="http://schemas.microsoft.com/office/powerpoint/2010/main" val="3214676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Headlin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CC831DD-F1C1-42E1-81BA-651F8F40BBD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161" t="1536" r="5548" b="30084"/>
          <a:stretch/>
        </p:blipFill>
        <p:spPr>
          <a:xfrm rot="10800000">
            <a:off x="-3" y="-3437"/>
            <a:ext cx="9143999" cy="5146937"/>
          </a:xfrm>
          <a:prstGeom prst="rect">
            <a:avLst/>
          </a:prstGeom>
        </p:spPr>
      </p:pic>
      <p:sp>
        <p:nvSpPr>
          <p:cNvPr id="2" name="Title 1"/>
          <p:cNvSpPr>
            <a:spLocks noGrp="1"/>
          </p:cNvSpPr>
          <p:nvPr>
            <p:ph type="ctrTitle" hasCustomPrompt="1"/>
          </p:nvPr>
        </p:nvSpPr>
        <p:spPr>
          <a:xfrm>
            <a:off x="712800" y="1681163"/>
            <a:ext cx="3700800" cy="1077300"/>
          </a:xfrm>
        </p:spPr>
        <p:txBody>
          <a:bodyPr anchor="b">
            <a:normAutofit/>
          </a:bodyPr>
          <a:lstStyle>
            <a:lvl1pPr algn="l">
              <a:defRPr lang="en-US" sz="3200" baseline="0" dirty="0">
                <a:solidFill>
                  <a:schemeClr val="bg1">
                    <a:lumMod val="95000"/>
                  </a:schemeClr>
                </a:solidFill>
              </a:defRPr>
            </a:lvl1pPr>
          </a:lstStyle>
          <a:p>
            <a:r>
              <a:rPr lang="en-US" dirty="0"/>
              <a:t>Headline</a:t>
            </a:r>
          </a:p>
        </p:txBody>
      </p:sp>
      <p:pic>
        <p:nvPicPr>
          <p:cNvPr id="14" name="Picture 13">
            <a:extLst>
              <a:ext uri="{FF2B5EF4-FFF2-40B4-BE49-F238E27FC236}">
                <a16:creationId xmlns:a16="http://schemas.microsoft.com/office/drawing/2014/main" xmlns="" id="{7696CF3C-312D-4BA9-AFCF-3740378B2F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2800" y="-3436"/>
            <a:ext cx="1352850" cy="1352850"/>
          </a:xfrm>
          <a:prstGeom prst="rect">
            <a:avLst/>
          </a:prstGeom>
        </p:spPr>
      </p:pic>
    </p:spTree>
    <p:extLst>
      <p:ext uri="{BB962C8B-B14F-4D97-AF65-F5344CB8AC3E}">
        <p14:creationId xmlns:p14="http://schemas.microsoft.com/office/powerpoint/2010/main" val="2484207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29ED7AA-04D7-4F70-A81F-A30960AF653A}" type="datetime1">
              <a:rPr lang="en-AU" smtClean="0"/>
              <a:t>13/09/2018</a:t>
            </a:fld>
            <a:endParaRPr lang="en-AU" dirty="0"/>
          </a:p>
        </p:txBody>
      </p:sp>
      <p:sp>
        <p:nvSpPr>
          <p:cNvPr id="4" name="Slide Number Placeholder 3"/>
          <p:cNvSpPr>
            <a:spLocks noGrp="1"/>
          </p:cNvSpPr>
          <p:nvPr>
            <p:ph type="sldNum" sz="quarter" idx="11"/>
          </p:nvPr>
        </p:nvSpPr>
        <p:spPr/>
        <p:txBody>
          <a:bodyPr/>
          <a:lstStyle/>
          <a:p>
            <a:pPr algn="r"/>
            <a:fld id="{EAA02847-F7D2-4D60-A4FE-73038FEAD4D4}" type="slidenum">
              <a:rPr lang="en-AU" smtClean="0"/>
              <a:pPr algn="r"/>
              <a:t>‹#›</a:t>
            </a:fld>
            <a:endParaRPr lang="en-AU" dirty="0"/>
          </a:p>
        </p:txBody>
      </p:sp>
      <p:sp>
        <p:nvSpPr>
          <p:cNvPr id="7" name="TextBox 6"/>
          <p:cNvSpPr txBox="1"/>
          <p:nvPr userDrawn="1"/>
        </p:nvSpPr>
        <p:spPr>
          <a:xfrm>
            <a:off x="716707" y="929153"/>
            <a:ext cx="7766050" cy="1323439"/>
          </a:xfrm>
          <a:prstGeom prst="rect">
            <a:avLst/>
          </a:prstGeom>
          <a:noFill/>
        </p:spPr>
        <p:txBody>
          <a:bodyPr wrap="square" lIns="36000" rtlCol="0">
            <a:spAutoFit/>
          </a:bodyPr>
          <a:lstStyle/>
          <a:p>
            <a:r>
              <a:rPr lang="en-US" sz="1600" dirty="0">
                <a:solidFill>
                  <a:schemeClr val="accent1"/>
                </a:solidFill>
                <a:latin typeface="+mn-lt"/>
              </a:rPr>
              <a:t>The information in this presentation is of a general nature only. The opinions and projections are the work of the authors. The information does not take into account your objectives, financial situation or specific needs and you should seek independent verification of the information before acting upon it. Past performance is not an indication of future performance.</a:t>
            </a:r>
            <a:endParaRPr lang="en-AU" sz="1600" dirty="0">
              <a:solidFill>
                <a:schemeClr val="accent1"/>
              </a:solidFill>
              <a:latin typeface="+mn-lt"/>
            </a:endParaRPr>
          </a:p>
        </p:txBody>
      </p:sp>
      <p:sp>
        <p:nvSpPr>
          <p:cNvPr id="8" name="TextBox 7"/>
          <p:cNvSpPr txBox="1"/>
          <p:nvPr userDrawn="1"/>
        </p:nvSpPr>
        <p:spPr>
          <a:xfrm>
            <a:off x="716707" y="4457614"/>
            <a:ext cx="6072239" cy="507831"/>
          </a:xfrm>
          <a:prstGeom prst="rect">
            <a:avLst/>
          </a:prstGeom>
          <a:noFill/>
        </p:spPr>
        <p:txBody>
          <a:bodyPr wrap="square" lIns="36000" rtlCol="0">
            <a:spAutoFit/>
          </a:bodyPr>
          <a:lstStyle/>
          <a:p>
            <a:r>
              <a:rPr lang="en-US" sz="900" dirty="0">
                <a:solidFill>
                  <a:schemeClr val="tx1"/>
                </a:solidFill>
                <a:latin typeface="+mn-lt"/>
              </a:rPr>
              <a:t>Mine Superannuation Fund </a:t>
            </a:r>
            <a:r>
              <a:rPr lang="en-US" sz="900" b="0" dirty="0">
                <a:solidFill>
                  <a:schemeClr val="tx1"/>
                </a:solidFill>
                <a:latin typeface="+mn-lt"/>
              </a:rPr>
              <a:t>ABN</a:t>
            </a:r>
            <a:r>
              <a:rPr lang="en-US" sz="900" b="1" dirty="0">
                <a:solidFill>
                  <a:schemeClr val="tx1"/>
                </a:solidFill>
                <a:latin typeface="+mn-lt"/>
              </a:rPr>
              <a:t> </a:t>
            </a:r>
            <a:r>
              <a:rPr lang="en-US" sz="900" dirty="0">
                <a:solidFill>
                  <a:schemeClr val="tx1"/>
                </a:solidFill>
                <a:latin typeface="+mn-lt"/>
              </a:rPr>
              <a:t>16 457 520 308</a:t>
            </a:r>
          </a:p>
          <a:p>
            <a:r>
              <a:rPr lang="en-US" sz="900" b="1" dirty="0">
                <a:solidFill>
                  <a:schemeClr val="tx1"/>
                </a:solidFill>
                <a:latin typeface="+mn-lt"/>
              </a:rPr>
              <a:t>Trustee: </a:t>
            </a:r>
            <a:r>
              <a:rPr lang="en-US" sz="900" dirty="0">
                <a:solidFill>
                  <a:schemeClr val="tx1"/>
                </a:solidFill>
                <a:latin typeface="+mn-lt"/>
              </a:rPr>
              <a:t>AUSCOAL Superannuation Pty Ltd ABN 70 003 566 989 AFSL 246864 </a:t>
            </a:r>
            <a:endParaRPr lang="en-AU" sz="900" dirty="0">
              <a:solidFill>
                <a:schemeClr val="tx1"/>
              </a:solidFill>
              <a:latin typeface="+mn-lt"/>
            </a:endParaRPr>
          </a:p>
          <a:p>
            <a:r>
              <a:rPr lang="en-AU" sz="900" b="1" dirty="0">
                <a:solidFill>
                  <a:schemeClr val="tx1"/>
                </a:solidFill>
                <a:latin typeface="+mn-lt"/>
              </a:rPr>
              <a:t>Administrator: </a:t>
            </a:r>
            <a:r>
              <a:rPr lang="en-AU" sz="900" dirty="0">
                <a:solidFill>
                  <a:schemeClr val="tx1"/>
                </a:solidFill>
                <a:latin typeface="+mn-lt"/>
              </a:rPr>
              <a:t>Mine Super Services Pty Ltd ABN 49 051 315 014</a:t>
            </a:r>
          </a:p>
        </p:txBody>
      </p:sp>
      <p:sp>
        <p:nvSpPr>
          <p:cNvPr id="6" name="TextBox 5"/>
          <p:cNvSpPr txBox="1"/>
          <p:nvPr userDrawn="1"/>
        </p:nvSpPr>
        <p:spPr>
          <a:xfrm>
            <a:off x="716707" y="380758"/>
            <a:ext cx="7967715" cy="584775"/>
          </a:xfrm>
          <a:prstGeom prst="rect">
            <a:avLst/>
          </a:prstGeom>
          <a:noFill/>
        </p:spPr>
        <p:txBody>
          <a:bodyPr wrap="square" lIns="36000" rtlCol="0">
            <a:spAutoFit/>
          </a:bodyPr>
          <a:lstStyle/>
          <a:p>
            <a:r>
              <a:rPr lang="en-AU" sz="3200" b="1" dirty="0">
                <a:solidFill>
                  <a:schemeClr val="accent1"/>
                </a:solidFill>
                <a:latin typeface="Segoe UI" panose="020B0502040204020203" pitchFamily="34" charset="0"/>
                <a:ea typeface="Segoe UI" panose="020B0502040204020203" pitchFamily="34" charset="0"/>
                <a:cs typeface="Segoe UI" panose="020B0502040204020203" pitchFamily="34" charset="0"/>
              </a:rPr>
              <a:t>Disclaimer</a:t>
            </a:r>
          </a:p>
        </p:txBody>
      </p:sp>
    </p:spTree>
    <p:extLst>
      <p:ext uri="{BB962C8B-B14F-4D97-AF65-F5344CB8AC3E}">
        <p14:creationId xmlns:p14="http://schemas.microsoft.com/office/powerpoint/2010/main" val="2599297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400">
                <a:solidFill>
                  <a:schemeClr val="tx1"/>
                </a:solidFill>
              </a:defRPr>
            </a:lvl1pPr>
            <a:lvl2pPr>
              <a:defRPr sz="1400">
                <a:solidFill>
                  <a:schemeClr val="tx1"/>
                </a:solidFill>
              </a:defRPr>
            </a:lvl2pPr>
            <a:lvl3pPr>
              <a:defRPr sz="1400">
                <a:solidFill>
                  <a:schemeClr val="tx1"/>
                </a:solidFill>
              </a:defRPr>
            </a:lvl3pPr>
          </a:lstStyle>
          <a:p>
            <a:pPr lvl="0"/>
            <a:r>
              <a:rPr lang="en-US"/>
              <a:t>Edit Master text styles</a:t>
            </a:r>
          </a:p>
          <a:p>
            <a:pPr lvl="1"/>
            <a:r>
              <a:rPr lang="en-US"/>
              <a:t>Second level</a:t>
            </a:r>
          </a:p>
          <a:p>
            <a:pPr lvl="2"/>
            <a:r>
              <a:rPr lang="en-US"/>
              <a:t>Third level</a:t>
            </a:r>
          </a:p>
        </p:txBody>
      </p:sp>
      <p:sp>
        <p:nvSpPr>
          <p:cNvPr id="9" name="Text Placeholder 8"/>
          <p:cNvSpPr>
            <a:spLocks noGrp="1"/>
          </p:cNvSpPr>
          <p:nvPr>
            <p:ph type="body" sz="quarter" idx="13" hasCustomPrompt="1"/>
          </p:nvPr>
        </p:nvSpPr>
        <p:spPr>
          <a:xfrm>
            <a:off x="714376" y="981156"/>
            <a:ext cx="7962900" cy="540000"/>
          </a:xfrm>
        </p:spPr>
        <p:txBody>
          <a:bodyPr lIns="36000" tIns="0">
            <a:noAutofit/>
          </a:bodyPr>
          <a:lstStyle>
            <a:lvl1pPr marL="0" indent="0">
              <a:lnSpc>
                <a:spcPct val="100000"/>
              </a:lnSpc>
              <a:spcBef>
                <a:spcPts val="0"/>
              </a:spcBef>
              <a:spcAft>
                <a:spcPts val="0"/>
              </a:spcAft>
              <a:buNone/>
              <a:defRPr sz="1600">
                <a:solidFill>
                  <a:schemeClr val="accent1"/>
                </a:solidFill>
              </a:defRPr>
            </a:lvl1pPr>
            <a:lvl2pPr marL="335756" indent="0">
              <a:buNone/>
              <a:defRPr>
                <a:solidFill>
                  <a:schemeClr val="accent1"/>
                </a:solidFill>
              </a:defRPr>
            </a:lvl2pPr>
            <a:lvl3pPr marL="685800" indent="0">
              <a:buNone/>
              <a:defRPr>
                <a:solidFill>
                  <a:schemeClr val="accent1"/>
                </a:solidFill>
              </a:defRPr>
            </a:lvl3pPr>
            <a:lvl4pPr marL="1028700" indent="0">
              <a:buNone/>
              <a:defRPr>
                <a:solidFill>
                  <a:schemeClr val="accent1"/>
                </a:solidFill>
              </a:defRPr>
            </a:lvl4pPr>
            <a:lvl5pPr marL="1371600" indent="0">
              <a:buNone/>
              <a:defRPr>
                <a:solidFill>
                  <a:schemeClr val="accent1"/>
                </a:solidFill>
              </a:defRPr>
            </a:lvl5pPr>
          </a:lstStyle>
          <a:p>
            <a:pPr lvl="0"/>
            <a:r>
              <a:rPr lang="en-US" dirty="0"/>
              <a:t>Click to edit subtitle</a:t>
            </a:r>
          </a:p>
        </p:txBody>
      </p:sp>
      <p:sp>
        <p:nvSpPr>
          <p:cNvPr id="7" name="Date Placeholder 6"/>
          <p:cNvSpPr>
            <a:spLocks noGrp="1"/>
          </p:cNvSpPr>
          <p:nvPr>
            <p:ph type="dt" sz="half" idx="14"/>
          </p:nvPr>
        </p:nvSpPr>
        <p:spPr/>
        <p:txBody>
          <a:bodyPr/>
          <a:lstStyle/>
          <a:p>
            <a:fld id="{1044A652-AEF0-4231-B838-3FFCC1BFA9F4}" type="datetime1">
              <a:rPr lang="en-AU" smtClean="0"/>
              <a:t>13/09/2018</a:t>
            </a:fld>
            <a:endParaRPr lang="en-AU" dirty="0"/>
          </a:p>
        </p:txBody>
      </p:sp>
      <p:sp>
        <p:nvSpPr>
          <p:cNvPr id="8" name="Footer Placeholder 7"/>
          <p:cNvSpPr>
            <a:spLocks noGrp="1"/>
          </p:cNvSpPr>
          <p:nvPr>
            <p:ph type="ftr" sz="quarter" idx="15"/>
          </p:nvPr>
        </p:nvSpPr>
        <p:spPr/>
        <p:txBody>
          <a:bodyPr/>
          <a:lstStyle/>
          <a:p>
            <a:r>
              <a:rPr lang="en-AU"/>
              <a:t>5</a:t>
            </a:r>
            <a:endParaRPr lang="en-AU" dirty="0"/>
          </a:p>
        </p:txBody>
      </p:sp>
      <p:sp>
        <p:nvSpPr>
          <p:cNvPr id="10" name="Slide Number Placeholder 9"/>
          <p:cNvSpPr>
            <a:spLocks noGrp="1"/>
          </p:cNvSpPr>
          <p:nvPr>
            <p:ph type="sldNum" sz="quarter" idx="16"/>
          </p:nvPr>
        </p:nvSpPr>
        <p:spPr/>
        <p:txBody>
          <a:bodyPr/>
          <a:lstStyle/>
          <a:p>
            <a:pPr algn="r"/>
            <a:fld id="{EAA02847-F7D2-4D60-A4FE-73038FEAD4D4}" type="slidenum">
              <a:rPr lang="en-AU" smtClean="0"/>
              <a:pPr algn="r"/>
              <a:t>‹#›</a:t>
            </a:fld>
            <a:endParaRPr lang="en-AU" dirty="0"/>
          </a:p>
        </p:txBody>
      </p:sp>
      <p:sp>
        <p:nvSpPr>
          <p:cNvPr id="4" name="Title 3">
            <a:extLst>
              <a:ext uri="{FF2B5EF4-FFF2-40B4-BE49-F238E27FC236}">
                <a16:creationId xmlns:a16="http://schemas.microsoft.com/office/drawing/2014/main" xmlns="" id="{100EAF83-533A-4AEE-83DD-7CB72099F7B7}"/>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562789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 Lis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66700" indent="-266700">
              <a:buClr>
                <a:schemeClr val="accent2"/>
              </a:buClr>
              <a:buSzPct val="100000"/>
              <a:buFont typeface="+mj-lt"/>
              <a:buAutoNum type="arabicPeriod"/>
              <a:defRPr>
                <a:solidFill>
                  <a:schemeClr val="tx1"/>
                </a:solidFill>
              </a:defRPr>
            </a:lvl1pPr>
            <a:lvl2pPr marL="592931" indent="-257175">
              <a:buClr>
                <a:schemeClr val="accent2"/>
              </a:buClr>
              <a:buSzPct val="100000"/>
              <a:buFont typeface="+mj-lt"/>
              <a:buAutoNum type="alphaLcPeriod"/>
              <a:defRPr>
                <a:solidFill>
                  <a:schemeClr val="tx1"/>
                </a:solidFill>
              </a:defRPr>
            </a:lvl2pPr>
            <a:lvl3pPr marL="942975" indent="-257175">
              <a:buClr>
                <a:schemeClr val="accent2"/>
              </a:buClr>
              <a:buSzPct val="100000"/>
              <a:buFont typeface="+mj-lt"/>
              <a:buAutoNum type="romanLcPeriod"/>
              <a:defRPr>
                <a:solidFill>
                  <a:schemeClr val="tx1"/>
                </a:solidFill>
              </a:defRPr>
            </a:lvl3pPr>
            <a:lvl4pPr marL="1285875" indent="-257175">
              <a:buClr>
                <a:schemeClr val="accent2"/>
              </a:buClr>
              <a:buFont typeface="+mj-lt"/>
              <a:buAutoNum type="arabicPeriod"/>
              <a:defRPr/>
            </a:lvl4pPr>
            <a:lvl5pPr marL="1628775" indent="-257175">
              <a:buClr>
                <a:schemeClr val="accent2"/>
              </a:buClr>
              <a:buFont typeface="+mj-lt"/>
              <a:buAutoNum type="arabicPeriod"/>
              <a:defRPr/>
            </a:lvl5pPr>
          </a:lstStyle>
          <a:p>
            <a:pPr lvl="0"/>
            <a:r>
              <a:rPr lang="en-US"/>
              <a:t>Edit Master text styles</a:t>
            </a:r>
          </a:p>
          <a:p>
            <a:pPr lvl="1"/>
            <a:r>
              <a:rPr lang="en-US"/>
              <a:t>Second level</a:t>
            </a:r>
          </a:p>
          <a:p>
            <a:pPr lvl="2"/>
            <a:r>
              <a:rPr lang="en-US"/>
              <a:t>Third level</a:t>
            </a:r>
          </a:p>
        </p:txBody>
      </p:sp>
      <p:sp>
        <p:nvSpPr>
          <p:cNvPr id="7" name="Date Placeholder 6"/>
          <p:cNvSpPr>
            <a:spLocks noGrp="1"/>
          </p:cNvSpPr>
          <p:nvPr>
            <p:ph type="dt" sz="half" idx="14"/>
          </p:nvPr>
        </p:nvSpPr>
        <p:spPr/>
        <p:txBody>
          <a:bodyPr/>
          <a:lstStyle/>
          <a:p>
            <a:fld id="{20852BF6-6444-4ECC-AD7D-67D037E94BB0}" type="datetime1">
              <a:rPr lang="en-AU" smtClean="0"/>
              <a:t>13/09/2018</a:t>
            </a:fld>
            <a:endParaRPr lang="en-AU" dirty="0"/>
          </a:p>
        </p:txBody>
      </p:sp>
      <p:sp>
        <p:nvSpPr>
          <p:cNvPr id="8" name="Footer Placeholder 7"/>
          <p:cNvSpPr>
            <a:spLocks noGrp="1"/>
          </p:cNvSpPr>
          <p:nvPr>
            <p:ph type="ftr" sz="quarter" idx="15"/>
          </p:nvPr>
        </p:nvSpPr>
        <p:spPr/>
        <p:txBody>
          <a:bodyPr/>
          <a:lstStyle/>
          <a:p>
            <a:r>
              <a:rPr lang="en-AU"/>
              <a:t>5</a:t>
            </a:r>
            <a:endParaRPr lang="en-AU" dirty="0"/>
          </a:p>
        </p:txBody>
      </p:sp>
      <p:sp>
        <p:nvSpPr>
          <p:cNvPr id="10" name="Slide Number Placeholder 9"/>
          <p:cNvSpPr>
            <a:spLocks noGrp="1"/>
          </p:cNvSpPr>
          <p:nvPr>
            <p:ph type="sldNum" sz="quarter" idx="16"/>
          </p:nvPr>
        </p:nvSpPr>
        <p:spPr/>
        <p:txBody>
          <a:bodyPr/>
          <a:lstStyle/>
          <a:p>
            <a:pPr algn="r"/>
            <a:fld id="{EAA02847-F7D2-4D60-A4FE-73038FEAD4D4}" type="slidenum">
              <a:rPr lang="en-AU" smtClean="0"/>
              <a:pPr algn="r"/>
              <a:t>‹#›</a:t>
            </a:fld>
            <a:endParaRPr lang="en-AU" dirty="0"/>
          </a:p>
        </p:txBody>
      </p:sp>
      <p:sp>
        <p:nvSpPr>
          <p:cNvPr id="2" name="Title 1">
            <a:extLst>
              <a:ext uri="{FF2B5EF4-FFF2-40B4-BE49-F238E27FC236}">
                <a16:creationId xmlns:a16="http://schemas.microsoft.com/office/drawing/2014/main" xmlns="" id="{27A080F6-79B0-4376-B133-4777E8BA58D0}"/>
              </a:ext>
            </a:extLst>
          </p:cNvPr>
          <p:cNvSpPr>
            <a:spLocks noGrp="1"/>
          </p:cNvSpPr>
          <p:nvPr>
            <p:ph type="title"/>
          </p:nvPr>
        </p:nvSpPr>
        <p:spPr/>
        <p:txBody>
          <a:bodyPr/>
          <a:lstStyle/>
          <a:p>
            <a:r>
              <a:rPr lang="en-US"/>
              <a:t>Click to edit Master title style</a:t>
            </a:r>
            <a:endParaRPr lang="en-AU"/>
          </a:p>
        </p:txBody>
      </p:sp>
      <p:sp>
        <p:nvSpPr>
          <p:cNvPr id="11" name="Text Placeholder 8">
            <a:extLst>
              <a:ext uri="{FF2B5EF4-FFF2-40B4-BE49-F238E27FC236}">
                <a16:creationId xmlns:a16="http://schemas.microsoft.com/office/drawing/2014/main" xmlns="" id="{4FB16B95-5BCB-4916-896F-E98AC3A017A6}"/>
              </a:ext>
            </a:extLst>
          </p:cNvPr>
          <p:cNvSpPr>
            <a:spLocks noGrp="1"/>
          </p:cNvSpPr>
          <p:nvPr>
            <p:ph type="body" sz="quarter" idx="13" hasCustomPrompt="1"/>
          </p:nvPr>
        </p:nvSpPr>
        <p:spPr>
          <a:xfrm>
            <a:off x="714376" y="981156"/>
            <a:ext cx="7962900" cy="540000"/>
          </a:xfrm>
        </p:spPr>
        <p:txBody>
          <a:bodyPr lIns="36000" tIns="0">
            <a:noAutofit/>
          </a:bodyPr>
          <a:lstStyle>
            <a:lvl1pPr marL="0" indent="0">
              <a:lnSpc>
                <a:spcPct val="100000"/>
              </a:lnSpc>
              <a:spcBef>
                <a:spcPts val="0"/>
              </a:spcBef>
              <a:spcAft>
                <a:spcPts val="0"/>
              </a:spcAft>
              <a:buNone/>
              <a:defRPr sz="1600">
                <a:solidFill>
                  <a:schemeClr val="accent1"/>
                </a:solidFill>
              </a:defRPr>
            </a:lvl1pPr>
            <a:lvl2pPr marL="335756" indent="0">
              <a:buNone/>
              <a:defRPr>
                <a:solidFill>
                  <a:schemeClr val="accent1"/>
                </a:solidFill>
              </a:defRPr>
            </a:lvl2pPr>
            <a:lvl3pPr marL="685800" indent="0">
              <a:buNone/>
              <a:defRPr>
                <a:solidFill>
                  <a:schemeClr val="accent1"/>
                </a:solidFill>
              </a:defRPr>
            </a:lvl3pPr>
            <a:lvl4pPr marL="1028700" indent="0">
              <a:buNone/>
              <a:defRPr>
                <a:solidFill>
                  <a:schemeClr val="accent1"/>
                </a:solidFill>
              </a:defRPr>
            </a:lvl4pPr>
            <a:lvl5pPr marL="1371600" indent="0">
              <a:buNone/>
              <a:defRPr>
                <a:solidFill>
                  <a:schemeClr val="accent1"/>
                </a:solidFill>
              </a:defRPr>
            </a:lvl5pPr>
          </a:lstStyle>
          <a:p>
            <a:pPr lvl="0"/>
            <a:r>
              <a:rPr lang="en-US" dirty="0"/>
              <a:t>Click to edit subtitle</a:t>
            </a:r>
          </a:p>
        </p:txBody>
      </p:sp>
    </p:spTree>
    <p:extLst>
      <p:ext uri="{BB962C8B-B14F-4D97-AF65-F5344CB8AC3E}">
        <p14:creationId xmlns:p14="http://schemas.microsoft.com/office/powerpoint/2010/main" val="4099763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14376" y="1693069"/>
            <a:ext cx="3786188" cy="2500313"/>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716463" y="1693069"/>
            <a:ext cx="3946915" cy="2500313"/>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a:t>Edit Master text styles</a:t>
            </a:r>
          </a:p>
          <a:p>
            <a:pPr lvl="1"/>
            <a:r>
              <a:rPr lang="en-US"/>
              <a:t>Second level</a:t>
            </a:r>
          </a:p>
          <a:p>
            <a:pPr lvl="2"/>
            <a:r>
              <a:rPr lang="en-US"/>
              <a:t>Third level</a:t>
            </a:r>
          </a:p>
        </p:txBody>
      </p:sp>
      <p:sp>
        <p:nvSpPr>
          <p:cNvPr id="9" name="Date Placeholder 8"/>
          <p:cNvSpPr>
            <a:spLocks noGrp="1"/>
          </p:cNvSpPr>
          <p:nvPr>
            <p:ph type="dt" sz="half" idx="14"/>
          </p:nvPr>
        </p:nvSpPr>
        <p:spPr/>
        <p:txBody>
          <a:bodyPr/>
          <a:lstStyle/>
          <a:p>
            <a:fld id="{C2FDF752-1405-4A8F-A741-C731336CA89B}" type="datetime1">
              <a:rPr lang="en-AU" smtClean="0"/>
              <a:t>13/09/2018</a:t>
            </a:fld>
            <a:endParaRPr lang="en-AU" dirty="0"/>
          </a:p>
        </p:txBody>
      </p:sp>
      <p:sp>
        <p:nvSpPr>
          <p:cNvPr id="10" name="Footer Placeholder 9"/>
          <p:cNvSpPr>
            <a:spLocks noGrp="1"/>
          </p:cNvSpPr>
          <p:nvPr>
            <p:ph type="ftr" sz="quarter" idx="15"/>
          </p:nvPr>
        </p:nvSpPr>
        <p:spPr/>
        <p:txBody>
          <a:bodyPr/>
          <a:lstStyle/>
          <a:p>
            <a:r>
              <a:rPr lang="en-AU"/>
              <a:t>5</a:t>
            </a:r>
            <a:endParaRPr lang="en-AU" dirty="0"/>
          </a:p>
        </p:txBody>
      </p:sp>
      <p:sp>
        <p:nvSpPr>
          <p:cNvPr id="11" name="Slide Number Placeholder 10"/>
          <p:cNvSpPr>
            <a:spLocks noGrp="1"/>
          </p:cNvSpPr>
          <p:nvPr>
            <p:ph type="sldNum" sz="quarter" idx="16"/>
          </p:nvPr>
        </p:nvSpPr>
        <p:spPr/>
        <p:txBody>
          <a:bodyPr/>
          <a:lstStyle/>
          <a:p>
            <a:pPr algn="r"/>
            <a:fld id="{EAA02847-F7D2-4D60-A4FE-73038FEAD4D4}" type="slidenum">
              <a:rPr lang="en-AU" smtClean="0"/>
              <a:pPr algn="r"/>
              <a:t>‹#›</a:t>
            </a:fld>
            <a:endParaRPr lang="en-AU" dirty="0"/>
          </a:p>
        </p:txBody>
      </p:sp>
      <p:sp>
        <p:nvSpPr>
          <p:cNvPr id="2" name="Title 1">
            <a:extLst>
              <a:ext uri="{FF2B5EF4-FFF2-40B4-BE49-F238E27FC236}">
                <a16:creationId xmlns:a16="http://schemas.microsoft.com/office/drawing/2014/main" xmlns="" id="{0A19747D-81B4-4728-98C3-CE3EAC45E5A9}"/>
              </a:ext>
            </a:extLst>
          </p:cNvPr>
          <p:cNvSpPr>
            <a:spLocks noGrp="1"/>
          </p:cNvSpPr>
          <p:nvPr>
            <p:ph type="title"/>
          </p:nvPr>
        </p:nvSpPr>
        <p:spPr/>
        <p:txBody>
          <a:bodyPr/>
          <a:lstStyle/>
          <a:p>
            <a:r>
              <a:rPr lang="en-US"/>
              <a:t>Click to edit Master title style</a:t>
            </a:r>
            <a:endParaRPr lang="en-AU"/>
          </a:p>
        </p:txBody>
      </p:sp>
      <p:sp>
        <p:nvSpPr>
          <p:cNvPr id="12" name="Text Placeholder 8">
            <a:extLst>
              <a:ext uri="{FF2B5EF4-FFF2-40B4-BE49-F238E27FC236}">
                <a16:creationId xmlns:a16="http://schemas.microsoft.com/office/drawing/2014/main" xmlns="" id="{6E108FFC-14D9-4FB3-8F8B-C221C6B7318F}"/>
              </a:ext>
            </a:extLst>
          </p:cNvPr>
          <p:cNvSpPr>
            <a:spLocks noGrp="1"/>
          </p:cNvSpPr>
          <p:nvPr>
            <p:ph type="body" sz="quarter" idx="13" hasCustomPrompt="1"/>
          </p:nvPr>
        </p:nvSpPr>
        <p:spPr>
          <a:xfrm>
            <a:off x="714376" y="981156"/>
            <a:ext cx="7962900" cy="540000"/>
          </a:xfrm>
        </p:spPr>
        <p:txBody>
          <a:bodyPr lIns="36000" tIns="0">
            <a:noAutofit/>
          </a:bodyPr>
          <a:lstStyle>
            <a:lvl1pPr marL="0" indent="0">
              <a:lnSpc>
                <a:spcPct val="100000"/>
              </a:lnSpc>
              <a:spcBef>
                <a:spcPts val="0"/>
              </a:spcBef>
              <a:spcAft>
                <a:spcPts val="0"/>
              </a:spcAft>
              <a:buNone/>
              <a:defRPr sz="1600">
                <a:solidFill>
                  <a:schemeClr val="accent1"/>
                </a:solidFill>
              </a:defRPr>
            </a:lvl1pPr>
            <a:lvl2pPr marL="335756" indent="0">
              <a:buNone/>
              <a:defRPr>
                <a:solidFill>
                  <a:schemeClr val="accent1"/>
                </a:solidFill>
              </a:defRPr>
            </a:lvl2pPr>
            <a:lvl3pPr marL="685800" indent="0">
              <a:buNone/>
              <a:defRPr>
                <a:solidFill>
                  <a:schemeClr val="accent1"/>
                </a:solidFill>
              </a:defRPr>
            </a:lvl3pPr>
            <a:lvl4pPr marL="1028700" indent="0">
              <a:buNone/>
              <a:defRPr>
                <a:solidFill>
                  <a:schemeClr val="accent1"/>
                </a:solidFill>
              </a:defRPr>
            </a:lvl4pPr>
            <a:lvl5pPr marL="1371600" indent="0">
              <a:buNone/>
              <a:defRPr>
                <a:solidFill>
                  <a:schemeClr val="accent1"/>
                </a:solidFill>
              </a:defRPr>
            </a:lvl5pPr>
          </a:lstStyle>
          <a:p>
            <a:pPr lvl="0"/>
            <a:r>
              <a:rPr lang="en-US" dirty="0"/>
              <a:t>Click to edit subtitle</a:t>
            </a:r>
          </a:p>
        </p:txBody>
      </p:sp>
    </p:spTree>
    <p:extLst>
      <p:ext uri="{BB962C8B-B14F-4D97-AF65-F5344CB8AC3E}">
        <p14:creationId xmlns:p14="http://schemas.microsoft.com/office/powerpoint/2010/main" val="4045829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and content">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3347865" y="1693069"/>
            <a:ext cx="5328567" cy="2500313"/>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a:t>Edit Master text styles</a:t>
            </a:r>
          </a:p>
          <a:p>
            <a:pPr lvl="1"/>
            <a:r>
              <a:rPr lang="en-US"/>
              <a:t>Second level</a:t>
            </a:r>
          </a:p>
          <a:p>
            <a:pPr lvl="2"/>
            <a:r>
              <a:rPr lang="en-US"/>
              <a:t>Third level</a:t>
            </a:r>
          </a:p>
        </p:txBody>
      </p:sp>
      <p:sp>
        <p:nvSpPr>
          <p:cNvPr id="14" name="Picture Placeholder 13"/>
          <p:cNvSpPr>
            <a:spLocks noGrp="1"/>
          </p:cNvSpPr>
          <p:nvPr>
            <p:ph type="pic" sz="quarter" idx="14"/>
          </p:nvPr>
        </p:nvSpPr>
        <p:spPr>
          <a:xfrm>
            <a:off x="714376" y="1693069"/>
            <a:ext cx="2130424" cy="2501106"/>
          </a:xfrm>
        </p:spPr>
        <p:txBody>
          <a:bodyPr/>
          <a:lstStyle>
            <a:lvl1pPr>
              <a:defRPr>
                <a:solidFill>
                  <a:schemeClr val="tx1"/>
                </a:solidFill>
              </a:defRPr>
            </a:lvl1pPr>
          </a:lstStyle>
          <a:p>
            <a:r>
              <a:rPr lang="en-US" dirty="0"/>
              <a:t>Click icon to add picture</a:t>
            </a:r>
            <a:endParaRPr lang="en-AU" dirty="0"/>
          </a:p>
        </p:txBody>
      </p:sp>
      <p:sp>
        <p:nvSpPr>
          <p:cNvPr id="15" name="Date Placeholder 14"/>
          <p:cNvSpPr>
            <a:spLocks noGrp="1"/>
          </p:cNvSpPr>
          <p:nvPr>
            <p:ph type="dt" sz="half" idx="15"/>
          </p:nvPr>
        </p:nvSpPr>
        <p:spPr/>
        <p:txBody>
          <a:bodyPr/>
          <a:lstStyle/>
          <a:p>
            <a:fld id="{FA061D01-A7A6-4D90-BC34-12FC83A09B24}" type="datetime1">
              <a:rPr lang="en-AU" smtClean="0"/>
              <a:t>13/09/2018</a:t>
            </a:fld>
            <a:endParaRPr lang="en-AU" dirty="0"/>
          </a:p>
        </p:txBody>
      </p:sp>
      <p:sp>
        <p:nvSpPr>
          <p:cNvPr id="16" name="Footer Placeholder 15"/>
          <p:cNvSpPr>
            <a:spLocks noGrp="1"/>
          </p:cNvSpPr>
          <p:nvPr>
            <p:ph type="ftr" sz="quarter" idx="16"/>
          </p:nvPr>
        </p:nvSpPr>
        <p:spPr/>
        <p:txBody>
          <a:bodyPr/>
          <a:lstStyle/>
          <a:p>
            <a:r>
              <a:rPr lang="en-AU"/>
              <a:t>5</a:t>
            </a:r>
            <a:endParaRPr lang="en-AU" dirty="0"/>
          </a:p>
        </p:txBody>
      </p:sp>
      <p:sp>
        <p:nvSpPr>
          <p:cNvPr id="17" name="Slide Number Placeholder 16"/>
          <p:cNvSpPr>
            <a:spLocks noGrp="1"/>
          </p:cNvSpPr>
          <p:nvPr>
            <p:ph type="sldNum" sz="quarter" idx="17"/>
          </p:nvPr>
        </p:nvSpPr>
        <p:spPr/>
        <p:txBody>
          <a:bodyPr/>
          <a:lstStyle/>
          <a:p>
            <a:pPr algn="r"/>
            <a:fld id="{EAA02847-F7D2-4D60-A4FE-73038FEAD4D4}" type="slidenum">
              <a:rPr lang="en-AU" smtClean="0"/>
              <a:pPr algn="r"/>
              <a:t>‹#›</a:t>
            </a:fld>
            <a:endParaRPr lang="en-AU" dirty="0"/>
          </a:p>
        </p:txBody>
      </p:sp>
      <p:sp>
        <p:nvSpPr>
          <p:cNvPr id="3" name="Title 2">
            <a:extLst>
              <a:ext uri="{FF2B5EF4-FFF2-40B4-BE49-F238E27FC236}">
                <a16:creationId xmlns:a16="http://schemas.microsoft.com/office/drawing/2014/main" xmlns="" id="{A4C47C02-BD57-4EC2-96CC-36F2645F40D6}"/>
              </a:ext>
            </a:extLst>
          </p:cNvPr>
          <p:cNvSpPr>
            <a:spLocks noGrp="1"/>
          </p:cNvSpPr>
          <p:nvPr>
            <p:ph type="title"/>
          </p:nvPr>
        </p:nvSpPr>
        <p:spPr/>
        <p:txBody>
          <a:bodyPr/>
          <a:lstStyle/>
          <a:p>
            <a:r>
              <a:rPr lang="en-US"/>
              <a:t>Click to edit Master title style</a:t>
            </a:r>
            <a:endParaRPr lang="en-AU"/>
          </a:p>
        </p:txBody>
      </p:sp>
      <p:sp>
        <p:nvSpPr>
          <p:cNvPr id="10" name="Text Placeholder 8">
            <a:extLst>
              <a:ext uri="{FF2B5EF4-FFF2-40B4-BE49-F238E27FC236}">
                <a16:creationId xmlns:a16="http://schemas.microsoft.com/office/drawing/2014/main" xmlns="" id="{6573939A-EB00-445D-BCBF-E85391B86CDF}"/>
              </a:ext>
            </a:extLst>
          </p:cNvPr>
          <p:cNvSpPr>
            <a:spLocks noGrp="1"/>
          </p:cNvSpPr>
          <p:nvPr>
            <p:ph type="body" sz="quarter" idx="13" hasCustomPrompt="1"/>
          </p:nvPr>
        </p:nvSpPr>
        <p:spPr>
          <a:xfrm>
            <a:off x="714376" y="981156"/>
            <a:ext cx="7962900" cy="540000"/>
          </a:xfrm>
        </p:spPr>
        <p:txBody>
          <a:bodyPr lIns="36000" tIns="0">
            <a:noAutofit/>
          </a:bodyPr>
          <a:lstStyle>
            <a:lvl1pPr marL="0" indent="0">
              <a:lnSpc>
                <a:spcPct val="100000"/>
              </a:lnSpc>
              <a:spcBef>
                <a:spcPts val="0"/>
              </a:spcBef>
              <a:spcAft>
                <a:spcPts val="0"/>
              </a:spcAft>
              <a:buNone/>
              <a:defRPr sz="1600">
                <a:solidFill>
                  <a:schemeClr val="accent1"/>
                </a:solidFill>
              </a:defRPr>
            </a:lvl1pPr>
            <a:lvl2pPr marL="335756" indent="0">
              <a:buNone/>
              <a:defRPr>
                <a:solidFill>
                  <a:schemeClr val="accent1"/>
                </a:solidFill>
              </a:defRPr>
            </a:lvl2pPr>
            <a:lvl3pPr marL="685800" indent="0">
              <a:buNone/>
              <a:defRPr>
                <a:solidFill>
                  <a:schemeClr val="accent1"/>
                </a:solidFill>
              </a:defRPr>
            </a:lvl3pPr>
            <a:lvl4pPr marL="1028700" indent="0">
              <a:buNone/>
              <a:defRPr>
                <a:solidFill>
                  <a:schemeClr val="accent1"/>
                </a:solidFill>
              </a:defRPr>
            </a:lvl4pPr>
            <a:lvl5pPr marL="1371600" indent="0">
              <a:buNone/>
              <a:defRPr>
                <a:solidFill>
                  <a:schemeClr val="accent1"/>
                </a:solidFill>
              </a:defRPr>
            </a:lvl5pPr>
          </a:lstStyle>
          <a:p>
            <a:pPr lvl="0"/>
            <a:r>
              <a:rPr lang="en-US" dirty="0"/>
              <a:t>Click to edit subtitle</a:t>
            </a:r>
          </a:p>
        </p:txBody>
      </p:sp>
    </p:spTree>
    <p:extLst>
      <p:ext uri="{BB962C8B-B14F-4D97-AF65-F5344CB8AC3E}">
        <p14:creationId xmlns:p14="http://schemas.microsoft.com/office/powerpoint/2010/main" val="3356326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E7A5C36-9C78-46E8-AA15-A6B05A234B23}" type="datetime1">
              <a:rPr lang="en-AU" smtClean="0"/>
              <a:t>13/09/2018</a:t>
            </a:fld>
            <a:endParaRPr lang="en-AU" dirty="0"/>
          </a:p>
        </p:txBody>
      </p:sp>
      <p:sp>
        <p:nvSpPr>
          <p:cNvPr id="8" name="Footer Placeholder 7"/>
          <p:cNvSpPr>
            <a:spLocks noGrp="1"/>
          </p:cNvSpPr>
          <p:nvPr>
            <p:ph type="ftr" sz="quarter" idx="11"/>
          </p:nvPr>
        </p:nvSpPr>
        <p:spPr/>
        <p:txBody>
          <a:bodyPr/>
          <a:lstStyle/>
          <a:p>
            <a:r>
              <a:rPr lang="en-AU"/>
              <a:t>5</a:t>
            </a:r>
            <a:endParaRPr lang="en-AU" dirty="0"/>
          </a:p>
        </p:txBody>
      </p:sp>
      <p:sp>
        <p:nvSpPr>
          <p:cNvPr id="9" name="Slide Number Placeholder 8"/>
          <p:cNvSpPr>
            <a:spLocks noGrp="1"/>
          </p:cNvSpPr>
          <p:nvPr>
            <p:ph type="sldNum" sz="quarter" idx="12"/>
          </p:nvPr>
        </p:nvSpPr>
        <p:spPr/>
        <p:txBody>
          <a:bodyPr/>
          <a:lstStyle/>
          <a:p>
            <a:pPr algn="r"/>
            <a:fld id="{EAA02847-F7D2-4D60-A4FE-73038FEAD4D4}" type="slidenum">
              <a:rPr lang="en-AU" smtClean="0"/>
              <a:pPr algn="r"/>
              <a:t>‹#›</a:t>
            </a:fld>
            <a:endParaRPr lang="en-AU" dirty="0"/>
          </a:p>
        </p:txBody>
      </p:sp>
      <p:sp>
        <p:nvSpPr>
          <p:cNvPr id="2" name="Title 1">
            <a:extLst>
              <a:ext uri="{FF2B5EF4-FFF2-40B4-BE49-F238E27FC236}">
                <a16:creationId xmlns:a16="http://schemas.microsoft.com/office/drawing/2014/main" xmlns="" id="{B1B21BB8-106F-48E5-9A0D-5C8C9C0B9E79}"/>
              </a:ext>
            </a:extLst>
          </p:cNvPr>
          <p:cNvSpPr>
            <a:spLocks noGrp="1"/>
          </p:cNvSpPr>
          <p:nvPr>
            <p:ph type="title"/>
          </p:nvPr>
        </p:nvSpPr>
        <p:spPr/>
        <p:txBody>
          <a:bodyPr/>
          <a:lstStyle/>
          <a:p>
            <a:r>
              <a:rPr lang="en-US"/>
              <a:t>Click to edit Master title style</a:t>
            </a:r>
            <a:endParaRPr lang="en-AU"/>
          </a:p>
        </p:txBody>
      </p:sp>
      <p:sp>
        <p:nvSpPr>
          <p:cNvPr id="10" name="Text Placeholder 8">
            <a:extLst>
              <a:ext uri="{FF2B5EF4-FFF2-40B4-BE49-F238E27FC236}">
                <a16:creationId xmlns:a16="http://schemas.microsoft.com/office/drawing/2014/main" xmlns="" id="{ACABFA95-B444-4407-92A6-8FC546FCA7CB}"/>
              </a:ext>
            </a:extLst>
          </p:cNvPr>
          <p:cNvSpPr>
            <a:spLocks noGrp="1"/>
          </p:cNvSpPr>
          <p:nvPr>
            <p:ph type="body" sz="quarter" idx="13" hasCustomPrompt="1"/>
          </p:nvPr>
        </p:nvSpPr>
        <p:spPr>
          <a:xfrm>
            <a:off x="714376" y="981156"/>
            <a:ext cx="7962900" cy="540000"/>
          </a:xfrm>
        </p:spPr>
        <p:txBody>
          <a:bodyPr lIns="36000" tIns="0">
            <a:noAutofit/>
          </a:bodyPr>
          <a:lstStyle>
            <a:lvl1pPr marL="0" indent="0">
              <a:lnSpc>
                <a:spcPct val="100000"/>
              </a:lnSpc>
              <a:spcBef>
                <a:spcPts val="0"/>
              </a:spcBef>
              <a:spcAft>
                <a:spcPts val="0"/>
              </a:spcAft>
              <a:buNone/>
              <a:defRPr sz="1600">
                <a:solidFill>
                  <a:schemeClr val="accent1"/>
                </a:solidFill>
              </a:defRPr>
            </a:lvl1pPr>
            <a:lvl2pPr marL="335756" indent="0">
              <a:buNone/>
              <a:defRPr>
                <a:solidFill>
                  <a:schemeClr val="accent1"/>
                </a:solidFill>
              </a:defRPr>
            </a:lvl2pPr>
            <a:lvl3pPr marL="685800" indent="0">
              <a:buNone/>
              <a:defRPr>
                <a:solidFill>
                  <a:schemeClr val="accent1"/>
                </a:solidFill>
              </a:defRPr>
            </a:lvl3pPr>
            <a:lvl4pPr marL="1028700" indent="0">
              <a:buNone/>
              <a:defRPr>
                <a:solidFill>
                  <a:schemeClr val="accent1"/>
                </a:solidFill>
              </a:defRPr>
            </a:lvl4pPr>
            <a:lvl5pPr marL="1371600" indent="0">
              <a:buNone/>
              <a:defRPr>
                <a:solidFill>
                  <a:schemeClr val="accent1"/>
                </a:solidFill>
              </a:defRPr>
            </a:lvl5pPr>
          </a:lstStyle>
          <a:p>
            <a:pPr lvl="0"/>
            <a:r>
              <a:rPr lang="en-US" dirty="0"/>
              <a:t>Click to edit subtitle</a:t>
            </a:r>
          </a:p>
        </p:txBody>
      </p:sp>
    </p:spTree>
    <p:extLst>
      <p:ext uri="{BB962C8B-B14F-4D97-AF65-F5344CB8AC3E}">
        <p14:creationId xmlns:p14="http://schemas.microsoft.com/office/powerpoint/2010/main" val="1774531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8D2E7A9-45B7-4F29-BB5B-944686E167FD}" type="datetime1">
              <a:rPr lang="en-AU" smtClean="0"/>
              <a:t>13/09/2018</a:t>
            </a:fld>
            <a:endParaRPr lang="en-AU" dirty="0"/>
          </a:p>
        </p:txBody>
      </p:sp>
      <p:sp>
        <p:nvSpPr>
          <p:cNvPr id="6" name="Footer Placeholder 5"/>
          <p:cNvSpPr>
            <a:spLocks noGrp="1"/>
          </p:cNvSpPr>
          <p:nvPr>
            <p:ph type="ftr" sz="quarter" idx="11"/>
          </p:nvPr>
        </p:nvSpPr>
        <p:spPr/>
        <p:txBody>
          <a:bodyPr/>
          <a:lstStyle/>
          <a:p>
            <a:r>
              <a:rPr lang="en-AU"/>
              <a:t>5</a:t>
            </a:r>
            <a:endParaRPr lang="en-AU" dirty="0"/>
          </a:p>
        </p:txBody>
      </p:sp>
      <p:sp>
        <p:nvSpPr>
          <p:cNvPr id="7" name="Slide Number Placeholder 6"/>
          <p:cNvSpPr>
            <a:spLocks noGrp="1"/>
          </p:cNvSpPr>
          <p:nvPr>
            <p:ph type="sldNum" sz="quarter" idx="12"/>
          </p:nvPr>
        </p:nvSpPr>
        <p:spPr/>
        <p:txBody>
          <a:bodyPr/>
          <a:lstStyle/>
          <a:p>
            <a:pPr algn="r"/>
            <a:fld id="{EAA02847-F7D2-4D60-A4FE-73038FEAD4D4}" type="slidenum">
              <a:rPr lang="en-AU" smtClean="0"/>
              <a:pPr algn="r"/>
              <a:t>‹#›</a:t>
            </a:fld>
            <a:endParaRPr lang="en-AU" dirty="0"/>
          </a:p>
        </p:txBody>
      </p:sp>
    </p:spTree>
    <p:extLst>
      <p:ext uri="{BB962C8B-B14F-4D97-AF65-F5344CB8AC3E}">
        <p14:creationId xmlns:p14="http://schemas.microsoft.com/office/powerpoint/2010/main" val="2421966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4375" y="185094"/>
            <a:ext cx="7962901" cy="778919"/>
          </a:xfrm>
          <a:prstGeom prst="rect">
            <a:avLst/>
          </a:prstGeom>
        </p:spPr>
        <p:txBody>
          <a:bodyPr vert="horz" lIns="36000" tIns="45720" rIns="91440" bIns="45720" rtlCol="0" anchor="b">
            <a:normAutofit/>
          </a:bodyPr>
          <a:lstStyle/>
          <a:p>
            <a:r>
              <a:rPr lang="en-US" dirty="0"/>
              <a:t>Title: Segoe UI, bold, 32pt, Mine plum</a:t>
            </a:r>
          </a:p>
        </p:txBody>
      </p:sp>
      <p:sp>
        <p:nvSpPr>
          <p:cNvPr id="3" name="Text Placeholder 2"/>
          <p:cNvSpPr>
            <a:spLocks noGrp="1"/>
          </p:cNvSpPr>
          <p:nvPr>
            <p:ph type="body" idx="1"/>
          </p:nvPr>
        </p:nvSpPr>
        <p:spPr>
          <a:xfrm>
            <a:off x="714375" y="1693069"/>
            <a:ext cx="7962899" cy="2500312"/>
          </a:xfrm>
          <a:prstGeom prst="rect">
            <a:avLst/>
          </a:prstGeom>
        </p:spPr>
        <p:txBody>
          <a:bodyPr vert="horz" lIns="36000" tIns="36000" rIns="36000" bIns="36000" rtlCol="0">
            <a:noAutofit/>
          </a:bodyPr>
          <a:lstStyle/>
          <a:p>
            <a:pPr lvl="0"/>
            <a:r>
              <a:rPr lang="en-US" dirty="0"/>
              <a:t>Body copy: Calibri light, 14pt, grey (64 64 64)</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6929590" y="4601954"/>
            <a:ext cx="759600" cy="162000"/>
          </a:xfrm>
          <a:prstGeom prst="rect">
            <a:avLst/>
          </a:prstGeom>
        </p:spPr>
        <p:txBody>
          <a:bodyPr vert="horz" lIns="91440" tIns="45720" rIns="91440" bIns="45720" rtlCol="0" anchor="t"/>
          <a:lstStyle>
            <a:lvl1pPr algn="r">
              <a:defRPr lang="en-AU" sz="600" smtClean="0">
                <a:solidFill>
                  <a:schemeClr val="tx1"/>
                </a:solidFill>
                <a:latin typeface="+mn-lt"/>
              </a:defRPr>
            </a:lvl1pPr>
          </a:lstStyle>
          <a:p>
            <a:fld id="{A2B114BC-8A59-41C9-9C70-FD9949229D99}" type="datetime1">
              <a:rPr lang="en-AU" smtClean="0"/>
              <a:t>13/09/2018</a:t>
            </a:fld>
            <a:endParaRPr lang="en-AU" dirty="0"/>
          </a:p>
        </p:txBody>
      </p:sp>
      <p:sp>
        <p:nvSpPr>
          <p:cNvPr id="6" name="Slide Number Placeholder 5"/>
          <p:cNvSpPr>
            <a:spLocks noGrp="1"/>
          </p:cNvSpPr>
          <p:nvPr>
            <p:ph type="sldNum" sz="quarter" idx="4"/>
          </p:nvPr>
        </p:nvSpPr>
        <p:spPr>
          <a:xfrm>
            <a:off x="6930834" y="4772618"/>
            <a:ext cx="758356" cy="162000"/>
          </a:xfrm>
          <a:prstGeom prst="rect">
            <a:avLst/>
          </a:prstGeom>
        </p:spPr>
        <p:txBody>
          <a:bodyPr vert="horz" lIns="91440" tIns="45720" rIns="91440" bIns="45720" rtlCol="0" anchor="t"/>
          <a:lstStyle>
            <a:lvl1pPr>
              <a:defRPr lang="en-AU" sz="600" smtClean="0">
                <a:solidFill>
                  <a:schemeClr val="tx1"/>
                </a:solidFill>
                <a:latin typeface="+mn-lt"/>
              </a:defRPr>
            </a:lvl1pPr>
          </a:lstStyle>
          <a:p>
            <a:pPr algn="r"/>
            <a:fld id="{EAA02847-F7D2-4D60-A4FE-73038FEAD4D4}" type="slidenum">
              <a:rPr lang="en-AU" smtClean="0"/>
              <a:pPr algn="r"/>
              <a:t>‹#›</a:t>
            </a:fld>
            <a:endParaRPr lang="en-AU" dirty="0"/>
          </a:p>
        </p:txBody>
      </p:sp>
      <p:sp>
        <p:nvSpPr>
          <p:cNvPr id="5" name="Footer Placeholder 4"/>
          <p:cNvSpPr>
            <a:spLocks noGrp="1"/>
          </p:cNvSpPr>
          <p:nvPr>
            <p:ph type="ftr" sz="quarter" idx="3"/>
          </p:nvPr>
        </p:nvSpPr>
        <p:spPr>
          <a:xfrm>
            <a:off x="714375" y="4772618"/>
            <a:ext cx="6192000" cy="161583"/>
          </a:xfrm>
          <a:prstGeom prst="rect">
            <a:avLst/>
          </a:prstGeom>
        </p:spPr>
        <p:txBody>
          <a:bodyPr vert="horz" lIns="36000" tIns="45720" rIns="91440" bIns="45720" rtlCol="0" anchor="b"/>
          <a:lstStyle>
            <a:lvl1pPr algn="l">
              <a:defRPr lang="en-AU" sz="600" kern="1200" dirty="0">
                <a:solidFill>
                  <a:schemeClr val="tx1"/>
                </a:solidFill>
                <a:latin typeface="+mn-lt"/>
                <a:ea typeface="+mn-ea"/>
                <a:cs typeface="+mn-cs"/>
              </a:defRPr>
            </a:lvl1pPr>
          </a:lstStyle>
          <a:p>
            <a:r>
              <a:rPr lang="en-AU"/>
              <a:t>5</a:t>
            </a:r>
            <a:endParaRPr lang="en-AU" dirty="0"/>
          </a:p>
        </p:txBody>
      </p:sp>
      <p:pic>
        <p:nvPicPr>
          <p:cNvPr id="18" name="Picture 17">
            <a:extLst>
              <a:ext uri="{FF2B5EF4-FFF2-40B4-BE49-F238E27FC236}">
                <a16:creationId xmlns:a16="http://schemas.microsoft.com/office/drawing/2014/main" xmlns="" id="{8D12A680-8DF9-426E-89B7-30119F92DC6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48112" y="4395380"/>
            <a:ext cx="563026" cy="563026"/>
          </a:xfrm>
          <a:prstGeom prst="rect">
            <a:avLst/>
          </a:prstGeom>
        </p:spPr>
      </p:pic>
    </p:spTree>
    <p:extLst>
      <p:ext uri="{BB962C8B-B14F-4D97-AF65-F5344CB8AC3E}">
        <p14:creationId xmlns:p14="http://schemas.microsoft.com/office/powerpoint/2010/main" val="2322328541"/>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73" r:id="rId3"/>
    <p:sldLayoutId id="2147483662" r:id="rId4"/>
    <p:sldLayoutId id="2147483668" r:id="rId5"/>
    <p:sldLayoutId id="2147483664" r:id="rId6"/>
    <p:sldLayoutId id="2147483665" r:id="rId7"/>
    <p:sldLayoutId id="2147483666" r:id="rId8"/>
    <p:sldLayoutId id="2147483667" r:id="rId9"/>
    <p:sldLayoutId id="2147483669" r:id="rId10"/>
    <p:sldLayoutId id="2147483670" r:id="rId11"/>
  </p:sldLayoutIdLst>
  <p:hf sldNum="0" hdr="0" ftr="0" dt="0"/>
  <p:txStyles>
    <p:titleStyle>
      <a:lvl1pPr algn="l" defTabSz="685800" rtl="0" eaLnBrk="1" latinLnBrk="0" hangingPunct="1">
        <a:lnSpc>
          <a:spcPct val="75000"/>
        </a:lnSpc>
        <a:spcBef>
          <a:spcPct val="0"/>
        </a:spcBef>
        <a:buNone/>
        <a:defRPr sz="3200" b="1" kern="1200" baseline="0">
          <a:solidFill>
            <a:schemeClr val="accent1"/>
          </a:solidFill>
          <a:latin typeface="+mj-lt"/>
          <a:ea typeface="Segoe UI" panose="020B0502040204020203" pitchFamily="34" charset="0"/>
          <a:cs typeface="Segoe UI" panose="020B0502040204020203" pitchFamily="34" charset="0"/>
        </a:defRPr>
      </a:lvl1pPr>
    </p:titleStyle>
    <p:bodyStyle>
      <a:lvl1pPr marL="266700" indent="-266700" algn="l" defTabSz="685800" rtl="0" eaLnBrk="1" latinLnBrk="0" hangingPunct="1">
        <a:lnSpc>
          <a:spcPct val="100000"/>
        </a:lnSpc>
        <a:spcBef>
          <a:spcPts val="600"/>
        </a:spcBef>
        <a:spcAft>
          <a:spcPts val="0"/>
        </a:spcAft>
        <a:buClr>
          <a:schemeClr val="accent2"/>
        </a:buClr>
        <a:buSzPct val="130000"/>
        <a:buFont typeface="Calibri" panose="020F0502020204030204" pitchFamily="34" charset="0"/>
        <a:buChar char="+"/>
        <a:defRPr sz="1400" kern="1200" baseline="0">
          <a:solidFill>
            <a:schemeClr val="tx1"/>
          </a:solidFill>
          <a:latin typeface="+mn-lt"/>
          <a:ea typeface="+mn-ea"/>
          <a:cs typeface="+mn-cs"/>
        </a:defRPr>
      </a:lvl1pPr>
      <a:lvl2pPr marL="539354" indent="-203597" algn="l" defTabSz="685800" rtl="0" eaLnBrk="1" latinLnBrk="0" hangingPunct="1">
        <a:lnSpc>
          <a:spcPct val="100000"/>
        </a:lnSpc>
        <a:spcBef>
          <a:spcPts val="600"/>
        </a:spcBef>
        <a:spcAft>
          <a:spcPts val="0"/>
        </a:spcAft>
        <a:buClr>
          <a:schemeClr val="accent2"/>
        </a:buClr>
        <a:buSzPct val="130000"/>
        <a:buFont typeface="Calibri" panose="020F0502020204030204" pitchFamily="34" charset="0"/>
        <a:buChar char="-"/>
        <a:defRPr sz="1400" kern="1200">
          <a:solidFill>
            <a:schemeClr val="tx1"/>
          </a:solidFill>
          <a:latin typeface="+mn-lt"/>
          <a:ea typeface="+mn-ea"/>
          <a:cs typeface="+mn-cs"/>
        </a:defRPr>
      </a:lvl2pPr>
      <a:lvl3pPr marL="857250" indent="-171450" algn="l" defTabSz="685800" rtl="0" eaLnBrk="1" latinLnBrk="0" hangingPunct="1">
        <a:lnSpc>
          <a:spcPct val="100000"/>
        </a:lnSpc>
        <a:spcBef>
          <a:spcPts val="600"/>
        </a:spcBef>
        <a:spcAft>
          <a:spcPts val="0"/>
        </a:spcAft>
        <a:buClr>
          <a:schemeClr val="accent2"/>
        </a:buClr>
        <a:buSzPct val="80000"/>
        <a:buFont typeface="Calibri" panose="020F050202020403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lumMod val="95000"/>
              <a:lumOff val="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lumMod val="95000"/>
              <a:lumOff val="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13" userDrawn="1">
          <p15:clr>
            <a:srgbClr val="F26B43"/>
          </p15:clr>
        </p15:guide>
        <p15:guide id="3" pos="450">
          <p15:clr>
            <a:srgbClr val="F26B43"/>
          </p15:clr>
        </p15:guide>
        <p15:guide id="4" orient="horz" pos="647">
          <p15:clr>
            <a:srgbClr val="F26B43"/>
          </p15:clr>
        </p15:guide>
        <p15:guide id="5" pos="5466">
          <p15:clr>
            <a:srgbClr val="F26B43"/>
          </p15:clr>
        </p15:guide>
        <p15:guide id="6" orient="horz" pos="2642">
          <p15:clr>
            <a:srgbClr val="F26B43"/>
          </p15:clr>
        </p15:guide>
        <p15:guide id="8" orient="horz" pos="106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xmlns="" id="{E8D30FC2-C6D2-44F7-8778-817CEA4317D2}"/>
              </a:ext>
            </a:extLst>
          </p:cNvPr>
          <p:cNvSpPr>
            <a:spLocks noGrp="1"/>
          </p:cNvSpPr>
          <p:nvPr>
            <p:ph type="subTitle" idx="1"/>
          </p:nvPr>
        </p:nvSpPr>
        <p:spPr/>
        <p:txBody>
          <a:bodyPr/>
          <a:lstStyle/>
          <a:p>
            <a:r>
              <a:rPr lang="en-US" dirty="0"/>
              <a:t>David Bell &amp; Estelle Liu</a:t>
            </a:r>
            <a:endParaRPr lang="en-AU" dirty="0"/>
          </a:p>
        </p:txBody>
      </p:sp>
      <p:sp>
        <p:nvSpPr>
          <p:cNvPr id="8" name="Title 7">
            <a:extLst>
              <a:ext uri="{FF2B5EF4-FFF2-40B4-BE49-F238E27FC236}">
                <a16:creationId xmlns:a16="http://schemas.microsoft.com/office/drawing/2014/main" xmlns="" id="{A006A767-22E2-4AEF-932E-5DF31A7F600E}"/>
              </a:ext>
            </a:extLst>
          </p:cNvPr>
          <p:cNvSpPr>
            <a:spLocks noGrp="1"/>
          </p:cNvSpPr>
          <p:nvPr>
            <p:ph type="ctrTitle"/>
          </p:nvPr>
        </p:nvSpPr>
        <p:spPr>
          <a:xfrm>
            <a:off x="704334" y="1674639"/>
            <a:ext cx="6128268" cy="1077300"/>
          </a:xfrm>
        </p:spPr>
        <p:txBody>
          <a:bodyPr>
            <a:noAutofit/>
          </a:bodyPr>
          <a:lstStyle/>
          <a:p>
            <a:r>
              <a:rPr lang="en-US" sz="3100" dirty="0">
                <a:effectLst>
                  <a:glow rad="101600">
                    <a:schemeClr val="tx1">
                      <a:lumMod val="75000"/>
                      <a:alpha val="60000"/>
                    </a:schemeClr>
                  </a:glow>
                </a:effectLst>
              </a:rPr>
              <a:t>The Role of Deferred Group-Self Annuitisation (DGSA) Products for Australian Retirees</a:t>
            </a:r>
            <a:endParaRPr lang="en-AU" sz="3100" dirty="0">
              <a:effectLst>
                <a:glow rad="101600">
                  <a:schemeClr val="tx1">
                    <a:lumMod val="75000"/>
                    <a:alpha val="60000"/>
                  </a:schemeClr>
                </a:glow>
              </a:effectLst>
            </a:endParaRPr>
          </a:p>
        </p:txBody>
      </p:sp>
      <p:sp>
        <p:nvSpPr>
          <p:cNvPr id="10" name="Text Placeholder 9">
            <a:extLst>
              <a:ext uri="{FF2B5EF4-FFF2-40B4-BE49-F238E27FC236}">
                <a16:creationId xmlns:a16="http://schemas.microsoft.com/office/drawing/2014/main" xmlns="" id="{0265D31A-FAAA-43EB-877D-81FA59C03204}"/>
              </a:ext>
            </a:extLst>
          </p:cNvPr>
          <p:cNvSpPr>
            <a:spLocks noGrp="1"/>
          </p:cNvSpPr>
          <p:nvPr>
            <p:ph type="body" sz="quarter" idx="10"/>
          </p:nvPr>
        </p:nvSpPr>
        <p:spPr/>
        <p:txBody>
          <a:bodyPr/>
          <a:lstStyle/>
          <a:p>
            <a:r>
              <a:rPr lang="en-US" dirty="0">
                <a:solidFill>
                  <a:schemeClr val="bg1"/>
                </a:solidFill>
              </a:rPr>
              <a:t>20 September 2018</a:t>
            </a:r>
            <a:endParaRPr lang="en-AU" dirty="0">
              <a:solidFill>
                <a:schemeClr val="bg1"/>
              </a:solidFill>
            </a:endParaRPr>
          </a:p>
        </p:txBody>
      </p:sp>
    </p:spTree>
    <p:extLst>
      <p:ext uri="{BB962C8B-B14F-4D97-AF65-F5344CB8AC3E}">
        <p14:creationId xmlns:p14="http://schemas.microsoft.com/office/powerpoint/2010/main" val="2670718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xmlns="" id="{7BB2A08F-B913-4AC3-8F4F-7927B2F63E17}"/>
              </a:ext>
            </a:extLst>
          </p:cNvPr>
          <p:cNvSpPr>
            <a:spLocks noGrp="1"/>
          </p:cNvSpPr>
          <p:nvPr>
            <p:ph type="body" sz="quarter" idx="13"/>
          </p:nvPr>
        </p:nvSpPr>
        <p:spPr/>
        <p:txBody>
          <a:bodyPr/>
          <a:lstStyle/>
          <a:p>
            <a:r>
              <a:rPr lang="en-AU" dirty="0"/>
              <a:t>A pooled longevity solution</a:t>
            </a:r>
          </a:p>
        </p:txBody>
      </p:sp>
      <p:sp>
        <p:nvSpPr>
          <p:cNvPr id="12" name="Title 11">
            <a:extLst>
              <a:ext uri="{FF2B5EF4-FFF2-40B4-BE49-F238E27FC236}">
                <a16:creationId xmlns:a16="http://schemas.microsoft.com/office/drawing/2014/main" xmlns="" id="{4D08E636-52EA-4EF3-AFD3-15CA9222F40A}"/>
              </a:ext>
            </a:extLst>
          </p:cNvPr>
          <p:cNvSpPr>
            <a:spLocks noGrp="1"/>
          </p:cNvSpPr>
          <p:nvPr>
            <p:ph type="title"/>
          </p:nvPr>
        </p:nvSpPr>
        <p:spPr/>
        <p:txBody>
          <a:bodyPr/>
          <a:lstStyle/>
          <a:p>
            <a:r>
              <a:rPr lang="en-AU" dirty="0"/>
              <a:t>Role of DGSA</a:t>
            </a:r>
          </a:p>
        </p:txBody>
      </p:sp>
      <p:sp>
        <p:nvSpPr>
          <p:cNvPr id="10" name="Content Placeholder 17">
            <a:extLst>
              <a:ext uri="{FF2B5EF4-FFF2-40B4-BE49-F238E27FC236}">
                <a16:creationId xmlns:a16="http://schemas.microsoft.com/office/drawing/2014/main" xmlns="" id="{9296003D-15A7-4AAA-B776-82B6419B4C00}"/>
              </a:ext>
            </a:extLst>
          </p:cNvPr>
          <p:cNvSpPr>
            <a:spLocks noGrp="1"/>
          </p:cNvSpPr>
          <p:nvPr>
            <p:ph idx="1"/>
          </p:nvPr>
        </p:nvSpPr>
        <p:spPr>
          <a:xfrm>
            <a:off x="714373" y="1538299"/>
            <a:ext cx="7962899" cy="2500312"/>
          </a:xfrm>
        </p:spPr>
        <p:txBody>
          <a:bodyPr/>
          <a:lstStyle/>
          <a:p>
            <a:endParaRPr lang="en-AU" dirty="0"/>
          </a:p>
          <a:p>
            <a:endParaRPr lang="en-AU" dirty="0"/>
          </a:p>
          <a:p>
            <a:endParaRPr lang="en-AU" dirty="0"/>
          </a:p>
          <a:p>
            <a:endParaRPr lang="en-AU" dirty="0"/>
          </a:p>
          <a:p>
            <a:endParaRPr lang="en-AU" dirty="0"/>
          </a:p>
          <a:p>
            <a:pPr marL="0" indent="0">
              <a:buNone/>
            </a:pPr>
            <a:endParaRPr lang="en-AU" dirty="0"/>
          </a:p>
          <a:p>
            <a:r>
              <a:rPr lang="en-AU" dirty="0"/>
              <a:t>Similar to deferred life annuity except:</a:t>
            </a:r>
          </a:p>
          <a:p>
            <a:pPr lvl="1">
              <a:buFont typeface="Arial" panose="020B0604020202020204" pitchFamily="34" charset="0"/>
              <a:buChar char="•"/>
            </a:pPr>
            <a:r>
              <a:rPr lang="en-AU" dirty="0"/>
              <a:t>No guarantee</a:t>
            </a:r>
          </a:p>
          <a:p>
            <a:pPr lvl="1">
              <a:buFont typeface="Arial" panose="020B0604020202020204" pitchFamily="34" charset="0"/>
              <a:buChar char="•"/>
            </a:pPr>
            <a:r>
              <a:rPr lang="en-AU" dirty="0"/>
              <a:t>Can invest in growth assets</a:t>
            </a:r>
          </a:p>
          <a:p>
            <a:pPr lvl="1">
              <a:buFont typeface="Arial" panose="020B0604020202020204" pitchFamily="34" charset="0"/>
              <a:buChar char="•"/>
            </a:pPr>
            <a:r>
              <a:rPr lang="en-AU" dirty="0"/>
              <a:t>Some death benefits (peace of mind)</a:t>
            </a:r>
          </a:p>
          <a:p>
            <a:pPr lvl="1">
              <a:buFont typeface="Arial" panose="020B0604020202020204" pitchFamily="34" charset="0"/>
              <a:buChar char="•"/>
            </a:pPr>
            <a:r>
              <a:rPr lang="en-AU" dirty="0"/>
              <a:t>Likely to be cheaper (no capital requirement)</a:t>
            </a:r>
          </a:p>
        </p:txBody>
      </p:sp>
      <p:pic>
        <p:nvPicPr>
          <p:cNvPr id="8" name="Picture 7"/>
          <p:cNvPicPr>
            <a:picLocks noChangeAspect="1"/>
          </p:cNvPicPr>
          <p:nvPr/>
        </p:nvPicPr>
        <p:blipFill>
          <a:blip r:embed="rId2"/>
          <a:stretch>
            <a:fillRect/>
          </a:stretch>
        </p:blipFill>
        <p:spPr>
          <a:xfrm>
            <a:off x="1474877" y="1317104"/>
            <a:ext cx="6441889" cy="1876118"/>
          </a:xfrm>
          <a:prstGeom prst="rect">
            <a:avLst/>
          </a:prstGeom>
        </p:spPr>
      </p:pic>
    </p:spTree>
    <p:extLst>
      <p:ext uri="{BB962C8B-B14F-4D97-AF65-F5344CB8AC3E}">
        <p14:creationId xmlns:p14="http://schemas.microsoft.com/office/powerpoint/2010/main" val="926998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xmlns="" id="{7BB2A08F-B913-4AC3-8F4F-7927B2F63E17}"/>
              </a:ext>
            </a:extLst>
          </p:cNvPr>
          <p:cNvSpPr>
            <a:spLocks noGrp="1"/>
          </p:cNvSpPr>
          <p:nvPr>
            <p:ph type="body" sz="quarter" idx="13"/>
          </p:nvPr>
        </p:nvSpPr>
        <p:spPr/>
        <p:txBody>
          <a:bodyPr/>
          <a:lstStyle/>
          <a:p>
            <a:r>
              <a:rPr lang="en-AU" dirty="0"/>
              <a:t>Difference between DGSA &amp; Tontine</a:t>
            </a:r>
          </a:p>
        </p:txBody>
      </p:sp>
      <p:sp>
        <p:nvSpPr>
          <p:cNvPr id="12" name="Title 11">
            <a:extLst>
              <a:ext uri="{FF2B5EF4-FFF2-40B4-BE49-F238E27FC236}">
                <a16:creationId xmlns:a16="http://schemas.microsoft.com/office/drawing/2014/main" xmlns="" id="{4D08E636-52EA-4EF3-AFD3-15CA9222F40A}"/>
              </a:ext>
            </a:extLst>
          </p:cNvPr>
          <p:cNvSpPr>
            <a:spLocks noGrp="1"/>
          </p:cNvSpPr>
          <p:nvPr>
            <p:ph type="title"/>
          </p:nvPr>
        </p:nvSpPr>
        <p:spPr/>
        <p:txBody>
          <a:bodyPr/>
          <a:lstStyle/>
          <a:p>
            <a:r>
              <a:rPr lang="en-AU" dirty="0"/>
              <a:t>DGSA vs Tontine</a:t>
            </a:r>
          </a:p>
        </p:txBody>
      </p:sp>
      <p:graphicFrame>
        <p:nvGraphicFramePr>
          <p:cNvPr id="9" name="Table 8">
            <a:extLst>
              <a:ext uri="{FF2B5EF4-FFF2-40B4-BE49-F238E27FC236}">
                <a16:creationId xmlns:a16="http://schemas.microsoft.com/office/drawing/2014/main" xmlns="" id="{D6F21A49-BAF3-4DF9-B175-53B32C7185B7}"/>
              </a:ext>
            </a:extLst>
          </p:cNvPr>
          <p:cNvGraphicFramePr>
            <a:graphicFrameLocks noGrp="1"/>
          </p:cNvGraphicFramePr>
          <p:nvPr>
            <p:extLst>
              <p:ext uri="{D42A27DB-BD31-4B8C-83A1-F6EECF244321}">
                <p14:modId xmlns:p14="http://schemas.microsoft.com/office/powerpoint/2010/main" val="394755465"/>
              </p:ext>
            </p:extLst>
          </p:nvPr>
        </p:nvGraphicFramePr>
        <p:xfrm>
          <a:off x="714375" y="1364694"/>
          <a:ext cx="7718426" cy="2444992"/>
        </p:xfrm>
        <a:graphic>
          <a:graphicData uri="http://schemas.openxmlformats.org/drawingml/2006/table">
            <a:tbl>
              <a:tblPr firstRow="1" firstCol="1" bandRow="1">
                <a:tableStyleId>{69012ECD-51FC-41F1-AA8D-1B2483CD663E}</a:tableStyleId>
              </a:tblPr>
              <a:tblGrid>
                <a:gridCol w="3487216">
                  <a:extLst>
                    <a:ext uri="{9D8B030D-6E8A-4147-A177-3AD203B41FA5}">
                      <a16:colId xmlns:a16="http://schemas.microsoft.com/office/drawing/2014/main" xmlns="" val="395150678"/>
                    </a:ext>
                  </a:extLst>
                </a:gridCol>
                <a:gridCol w="2165097">
                  <a:extLst>
                    <a:ext uri="{9D8B030D-6E8A-4147-A177-3AD203B41FA5}">
                      <a16:colId xmlns:a16="http://schemas.microsoft.com/office/drawing/2014/main" xmlns="" val="545487506"/>
                    </a:ext>
                  </a:extLst>
                </a:gridCol>
                <a:gridCol w="2066113">
                  <a:extLst>
                    <a:ext uri="{9D8B030D-6E8A-4147-A177-3AD203B41FA5}">
                      <a16:colId xmlns:a16="http://schemas.microsoft.com/office/drawing/2014/main" xmlns="" val="2020643890"/>
                    </a:ext>
                  </a:extLst>
                </a:gridCol>
              </a:tblGrid>
              <a:tr h="431014">
                <a:tc>
                  <a:txBody>
                    <a:bodyPr/>
                    <a:lstStyle/>
                    <a:p>
                      <a:pPr algn="ctr">
                        <a:spcBef>
                          <a:spcPts val="600"/>
                        </a:spcBef>
                        <a:spcAft>
                          <a:spcPts val="600"/>
                        </a:spcAft>
                      </a:pPr>
                      <a:endParaRPr lang="en-AU" sz="1400" dirty="0">
                        <a:solidFill>
                          <a:srgbClr val="38383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AU" sz="1400" dirty="0">
                          <a:effectLst/>
                        </a:rPr>
                        <a:t>DGSA</a:t>
                      </a:r>
                      <a:endParaRPr lang="en-AU" sz="1400" b="1" dirty="0">
                        <a:solidFill>
                          <a:srgbClr val="38383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AU" sz="1400" dirty="0">
                          <a:effectLst/>
                        </a:rPr>
                        <a:t>Tontine</a:t>
                      </a:r>
                      <a:endParaRPr lang="en-AU" sz="1400" b="1" dirty="0">
                        <a:solidFill>
                          <a:srgbClr val="38383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634060417"/>
                  </a:ext>
                </a:extLst>
              </a:tr>
              <a:tr h="437200">
                <a:tc>
                  <a:txBody>
                    <a:bodyPr/>
                    <a:lstStyle/>
                    <a:p>
                      <a:pPr algn="ctr">
                        <a:spcBef>
                          <a:spcPts val="600"/>
                        </a:spcBef>
                        <a:spcAft>
                          <a:spcPts val="600"/>
                        </a:spcAft>
                      </a:pPr>
                      <a:r>
                        <a:rPr lang="en-US" sz="1400" dirty="0">
                          <a:solidFill>
                            <a:srgbClr val="404040"/>
                          </a:solidFill>
                          <a:effectLst/>
                        </a:rPr>
                        <a:t>Total Income Distribution for the Pool</a:t>
                      </a:r>
                      <a:endParaRPr lang="en-AU" sz="14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dirty="0">
                          <a:solidFill>
                            <a:srgbClr val="404040"/>
                          </a:solidFill>
                        </a:rPr>
                        <a:t>Actuarially priced including capital</a:t>
                      </a:r>
                      <a:endParaRPr lang="en-AU" sz="1400" b="1" dirty="0">
                        <a:solidFill>
                          <a:srgbClr val="404040"/>
                        </a:solidFill>
                      </a:endParaRPr>
                    </a:p>
                  </a:txBody>
                  <a:tcPr marL="68580" marR="68580" marT="0" marB="0" anchor="ctr"/>
                </a:tc>
                <a:tc>
                  <a:txBody>
                    <a:bodyPr/>
                    <a:lstStyle/>
                    <a:p>
                      <a:pPr algn="ctr"/>
                      <a:r>
                        <a:rPr lang="en-AU" sz="1400" dirty="0">
                          <a:solidFill>
                            <a:srgbClr val="404040"/>
                          </a:solidFill>
                        </a:rPr>
                        <a:t>Investment return only, does not distribute capital</a:t>
                      </a:r>
                      <a:endParaRPr lang="en-AU" sz="1400" b="1" dirty="0">
                        <a:solidFill>
                          <a:srgbClr val="404040"/>
                        </a:solidFill>
                      </a:endParaRPr>
                    </a:p>
                  </a:txBody>
                  <a:tcPr marL="68580" marR="68580" marT="0" marB="0" anchor="ctr"/>
                </a:tc>
                <a:extLst>
                  <a:ext uri="{0D108BD9-81ED-4DB2-BD59-A6C34878D82A}">
                    <a16:rowId xmlns:a16="http://schemas.microsoft.com/office/drawing/2014/main" xmlns="" val="1914844442"/>
                  </a:ext>
                </a:extLst>
              </a:tr>
              <a:tr h="395840">
                <a:tc>
                  <a:txBody>
                    <a:bodyPr/>
                    <a:lstStyle/>
                    <a:p>
                      <a:pPr algn="ctr">
                        <a:spcBef>
                          <a:spcPts val="600"/>
                        </a:spcBef>
                        <a:spcAft>
                          <a:spcPts val="600"/>
                        </a:spcAft>
                      </a:pPr>
                      <a:r>
                        <a:rPr lang="en-US" sz="1400" dirty="0">
                          <a:solidFill>
                            <a:srgbClr val="404040"/>
                          </a:solidFill>
                          <a:effectLst/>
                        </a:rPr>
                        <a:t>Income Profile for Individual Members </a:t>
                      </a:r>
                      <a:endParaRPr lang="en-AU" sz="14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dirty="0">
                          <a:solidFill>
                            <a:srgbClr val="404040"/>
                          </a:solidFill>
                        </a:rPr>
                        <a:t>Broadly constant in expectation</a:t>
                      </a:r>
                      <a:endParaRPr lang="en-AU" sz="1400" b="1" dirty="0">
                        <a:solidFill>
                          <a:srgbClr val="404040"/>
                        </a:solidFill>
                      </a:endParaRPr>
                    </a:p>
                  </a:txBody>
                  <a:tcPr marL="68580" marR="68580" marT="0" marB="0" anchor="ctr"/>
                </a:tc>
                <a:tc>
                  <a:txBody>
                    <a:bodyPr/>
                    <a:lstStyle/>
                    <a:p>
                      <a:pPr algn="ctr"/>
                      <a:r>
                        <a:rPr lang="en-AU" sz="1400" dirty="0">
                          <a:solidFill>
                            <a:srgbClr val="404040"/>
                          </a:solidFill>
                        </a:rPr>
                        <a:t>Increasing over time</a:t>
                      </a:r>
                      <a:endParaRPr lang="en-AU" sz="1400" b="1" dirty="0">
                        <a:solidFill>
                          <a:srgbClr val="404040"/>
                        </a:solidFill>
                      </a:endParaRPr>
                    </a:p>
                  </a:txBody>
                  <a:tcPr marL="68580" marR="68580" marT="0" marB="0" anchor="ctr"/>
                </a:tc>
                <a:extLst>
                  <a:ext uri="{0D108BD9-81ED-4DB2-BD59-A6C34878D82A}">
                    <a16:rowId xmlns:a16="http://schemas.microsoft.com/office/drawing/2014/main" xmlns="" val="1378417843"/>
                  </a:ext>
                </a:extLst>
              </a:tr>
              <a:tr h="395840">
                <a:tc>
                  <a:txBody>
                    <a:bodyPr/>
                    <a:lstStyle/>
                    <a:p>
                      <a:pPr algn="ctr">
                        <a:spcBef>
                          <a:spcPts val="600"/>
                        </a:spcBef>
                        <a:spcAft>
                          <a:spcPts val="600"/>
                        </a:spcAft>
                      </a:pPr>
                      <a:r>
                        <a:rPr lang="en-US" sz="1400" dirty="0">
                          <a:solidFill>
                            <a:srgbClr val="404040"/>
                          </a:solidFill>
                          <a:effectLst/>
                        </a:rPr>
                        <a:t>Income Efficiency</a:t>
                      </a:r>
                      <a:endParaRPr lang="en-AU" sz="14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400" dirty="0">
                          <a:solidFill>
                            <a:srgbClr val="404040"/>
                          </a:solidFill>
                        </a:rPr>
                        <a:t>Yes</a:t>
                      </a:r>
                      <a:endParaRPr lang="en-AU" sz="1400" b="1" dirty="0">
                        <a:solidFill>
                          <a:srgbClr val="404040"/>
                        </a:solidFill>
                      </a:endParaRPr>
                    </a:p>
                  </a:txBody>
                  <a:tcPr marL="68580" marR="68580" marT="0" marB="0" anchor="ctr"/>
                </a:tc>
                <a:tc>
                  <a:txBody>
                    <a:bodyPr/>
                    <a:lstStyle/>
                    <a:p>
                      <a:pPr algn="ctr"/>
                      <a:r>
                        <a:rPr lang="en-US" sz="1400" dirty="0">
                          <a:solidFill>
                            <a:srgbClr val="404040"/>
                          </a:solidFill>
                        </a:rPr>
                        <a:t>No</a:t>
                      </a:r>
                      <a:endParaRPr lang="en-AU" sz="1400" b="1" dirty="0">
                        <a:solidFill>
                          <a:srgbClr val="404040"/>
                        </a:solidFill>
                      </a:endParaRPr>
                    </a:p>
                  </a:txBody>
                  <a:tcPr marL="68580" marR="68580" marT="0" marB="0" anchor="ctr"/>
                </a:tc>
                <a:extLst>
                  <a:ext uri="{0D108BD9-81ED-4DB2-BD59-A6C34878D82A}">
                    <a16:rowId xmlns:a16="http://schemas.microsoft.com/office/drawing/2014/main" xmlns="" val="1647205436"/>
                  </a:ext>
                </a:extLst>
              </a:tr>
              <a:tr h="395840">
                <a:tc>
                  <a:txBody>
                    <a:bodyPr/>
                    <a:lstStyle/>
                    <a:p>
                      <a:pPr algn="ctr">
                        <a:spcBef>
                          <a:spcPts val="600"/>
                        </a:spcBef>
                        <a:spcAft>
                          <a:spcPts val="600"/>
                        </a:spcAft>
                      </a:pPr>
                      <a:r>
                        <a:rPr lang="en-US" sz="1400" dirty="0">
                          <a:solidFill>
                            <a:srgbClr val="404040"/>
                          </a:solidFill>
                          <a:effectLst/>
                        </a:rPr>
                        <a:t>Death Benefits</a:t>
                      </a:r>
                      <a:endParaRPr lang="en-AU" sz="14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dirty="0">
                          <a:solidFill>
                            <a:srgbClr val="404040"/>
                          </a:solidFill>
                        </a:rPr>
                        <a:t>Yes</a:t>
                      </a:r>
                      <a:endParaRPr lang="en-AU" sz="1400" b="1" dirty="0">
                        <a:solidFill>
                          <a:srgbClr val="404040"/>
                        </a:solidFill>
                      </a:endParaRPr>
                    </a:p>
                  </a:txBody>
                  <a:tcPr marL="68580" marR="68580" marT="0" marB="0" anchor="ctr"/>
                </a:tc>
                <a:tc>
                  <a:txBody>
                    <a:bodyPr/>
                    <a:lstStyle/>
                    <a:p>
                      <a:pPr algn="ctr"/>
                      <a:r>
                        <a:rPr lang="en-AU" sz="1400" dirty="0">
                          <a:solidFill>
                            <a:srgbClr val="404040"/>
                          </a:solidFill>
                        </a:rPr>
                        <a:t>No</a:t>
                      </a:r>
                      <a:endParaRPr lang="en-AU" sz="1400" b="1" dirty="0">
                        <a:solidFill>
                          <a:srgbClr val="404040"/>
                        </a:solidFill>
                      </a:endParaRPr>
                    </a:p>
                  </a:txBody>
                  <a:tcPr marL="68580" marR="68580" marT="0" marB="0" anchor="ctr"/>
                </a:tc>
                <a:extLst>
                  <a:ext uri="{0D108BD9-81ED-4DB2-BD59-A6C34878D82A}">
                    <a16:rowId xmlns:a16="http://schemas.microsoft.com/office/drawing/2014/main" xmlns="" val="2334555951"/>
                  </a:ext>
                </a:extLst>
              </a:tr>
              <a:tr h="358378">
                <a:tc>
                  <a:txBody>
                    <a:bodyPr/>
                    <a:lstStyle/>
                    <a:p>
                      <a:pPr algn="ctr">
                        <a:spcBef>
                          <a:spcPts val="600"/>
                        </a:spcBef>
                        <a:spcAft>
                          <a:spcPts val="600"/>
                        </a:spcAft>
                      </a:pPr>
                      <a:r>
                        <a:rPr lang="en-US" sz="1400" dirty="0">
                          <a:solidFill>
                            <a:srgbClr val="404040"/>
                          </a:solidFill>
                          <a:effectLst/>
                        </a:rPr>
                        <a:t>Product Impairment Risk</a:t>
                      </a:r>
                      <a:endParaRPr lang="en-AU" sz="14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AU" sz="1400" dirty="0">
                          <a:solidFill>
                            <a:srgbClr val="404040"/>
                          </a:solidFill>
                        </a:rPr>
                        <a:t>Yes</a:t>
                      </a:r>
                      <a:endParaRPr lang="en-AU" sz="1400" b="1" dirty="0">
                        <a:solidFill>
                          <a:srgbClr val="404040"/>
                        </a:solidFill>
                      </a:endParaRPr>
                    </a:p>
                  </a:txBody>
                  <a:tcPr marL="68580" marR="68580" marT="0" marB="0" anchor="ctr"/>
                </a:tc>
                <a:tc>
                  <a:txBody>
                    <a:bodyPr/>
                    <a:lstStyle/>
                    <a:p>
                      <a:pPr algn="ctr"/>
                      <a:r>
                        <a:rPr lang="en-AU" sz="1400" dirty="0">
                          <a:solidFill>
                            <a:srgbClr val="404040"/>
                          </a:solidFill>
                        </a:rPr>
                        <a:t>No</a:t>
                      </a:r>
                      <a:endParaRPr lang="en-AU" sz="1400" b="1" dirty="0">
                        <a:solidFill>
                          <a:srgbClr val="404040"/>
                        </a:solidFill>
                      </a:endParaRPr>
                    </a:p>
                  </a:txBody>
                  <a:tcPr marL="68580" marR="68580" marT="0" marB="0" anchor="ctr"/>
                </a:tc>
                <a:extLst>
                  <a:ext uri="{0D108BD9-81ED-4DB2-BD59-A6C34878D82A}">
                    <a16:rowId xmlns:a16="http://schemas.microsoft.com/office/drawing/2014/main" xmlns="" val="4138746630"/>
                  </a:ext>
                </a:extLst>
              </a:tr>
            </a:tbl>
          </a:graphicData>
        </a:graphic>
      </p:graphicFrame>
    </p:spTree>
    <p:extLst>
      <p:ext uri="{BB962C8B-B14F-4D97-AF65-F5344CB8AC3E}">
        <p14:creationId xmlns:p14="http://schemas.microsoft.com/office/powerpoint/2010/main" val="4210071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xmlns="" id="{7BB2A08F-B913-4AC3-8F4F-7927B2F63E17}"/>
              </a:ext>
            </a:extLst>
          </p:cNvPr>
          <p:cNvSpPr>
            <a:spLocks noGrp="1"/>
          </p:cNvSpPr>
          <p:nvPr>
            <p:ph type="body" sz="quarter" idx="13"/>
          </p:nvPr>
        </p:nvSpPr>
        <p:spPr/>
        <p:txBody>
          <a:bodyPr/>
          <a:lstStyle/>
          <a:p>
            <a:r>
              <a:rPr lang="en-AU" dirty="0"/>
              <a:t>Pool size</a:t>
            </a:r>
          </a:p>
        </p:txBody>
      </p:sp>
      <p:sp>
        <p:nvSpPr>
          <p:cNvPr id="12" name="Title 11">
            <a:extLst>
              <a:ext uri="{FF2B5EF4-FFF2-40B4-BE49-F238E27FC236}">
                <a16:creationId xmlns:a16="http://schemas.microsoft.com/office/drawing/2014/main" xmlns="" id="{4D08E636-52EA-4EF3-AFD3-15CA9222F40A}"/>
              </a:ext>
            </a:extLst>
          </p:cNvPr>
          <p:cNvSpPr>
            <a:spLocks noGrp="1"/>
          </p:cNvSpPr>
          <p:nvPr>
            <p:ph type="title"/>
          </p:nvPr>
        </p:nvSpPr>
        <p:spPr/>
        <p:txBody>
          <a:bodyPr/>
          <a:lstStyle/>
          <a:p>
            <a:r>
              <a:rPr lang="en-AU" dirty="0"/>
              <a:t>DGSA Design Features</a:t>
            </a:r>
          </a:p>
        </p:txBody>
      </p:sp>
      <p:sp>
        <p:nvSpPr>
          <p:cNvPr id="18" name="Content Placeholder 17">
            <a:extLst>
              <a:ext uri="{FF2B5EF4-FFF2-40B4-BE49-F238E27FC236}">
                <a16:creationId xmlns:a16="http://schemas.microsoft.com/office/drawing/2014/main" xmlns="" id="{9296003D-15A7-4AAA-B776-82B6419B4C00}"/>
              </a:ext>
            </a:extLst>
          </p:cNvPr>
          <p:cNvSpPr>
            <a:spLocks noGrp="1"/>
          </p:cNvSpPr>
          <p:nvPr>
            <p:ph idx="1"/>
          </p:nvPr>
        </p:nvSpPr>
        <p:spPr/>
        <p:txBody>
          <a:bodyPr/>
          <a:lstStyle/>
          <a:p>
            <a:r>
              <a:rPr lang="en-AU" dirty="0"/>
              <a:t>Individual longevity risk cannot be diversified in a small pool</a:t>
            </a:r>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pPr marL="0" indent="0">
              <a:buNone/>
            </a:pPr>
            <a:r>
              <a:rPr lang="en-AU" dirty="0"/>
              <a:t>	             (a) pool size = 1,000			                       (b) pool size = 10</a:t>
            </a:r>
          </a:p>
          <a:p>
            <a:pPr marL="0" indent="0">
              <a:buNone/>
            </a:pPr>
            <a:endParaRPr lang="en-AU" dirty="0"/>
          </a:p>
        </p:txBody>
      </p:sp>
      <p:pic>
        <p:nvPicPr>
          <p:cNvPr id="9" name="Picture 8"/>
          <p:cNvPicPr>
            <a:picLocks noChangeAspect="1"/>
          </p:cNvPicPr>
          <p:nvPr/>
        </p:nvPicPr>
        <p:blipFill>
          <a:blip r:embed="rId2"/>
          <a:stretch>
            <a:fillRect/>
          </a:stretch>
        </p:blipFill>
        <p:spPr>
          <a:xfrm>
            <a:off x="1143720" y="2168031"/>
            <a:ext cx="3122760" cy="1876979"/>
          </a:xfrm>
          <a:prstGeom prst="rect">
            <a:avLst/>
          </a:prstGeom>
        </p:spPr>
      </p:pic>
      <p:pic>
        <p:nvPicPr>
          <p:cNvPr id="5" name="Picture 4"/>
          <p:cNvPicPr>
            <a:picLocks noChangeAspect="1"/>
          </p:cNvPicPr>
          <p:nvPr/>
        </p:nvPicPr>
        <p:blipFill>
          <a:blip r:embed="rId3"/>
          <a:stretch>
            <a:fillRect/>
          </a:stretch>
        </p:blipFill>
        <p:spPr>
          <a:xfrm>
            <a:off x="4807948" y="2168031"/>
            <a:ext cx="3122760" cy="1876978"/>
          </a:xfrm>
          <a:prstGeom prst="rect">
            <a:avLst/>
          </a:prstGeom>
        </p:spPr>
      </p:pic>
    </p:spTree>
    <p:extLst>
      <p:ext uri="{BB962C8B-B14F-4D97-AF65-F5344CB8AC3E}">
        <p14:creationId xmlns:p14="http://schemas.microsoft.com/office/powerpoint/2010/main" val="1076291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xmlns="" id="{7BB2A08F-B913-4AC3-8F4F-7927B2F63E17}"/>
              </a:ext>
            </a:extLst>
          </p:cNvPr>
          <p:cNvSpPr>
            <a:spLocks noGrp="1"/>
          </p:cNvSpPr>
          <p:nvPr>
            <p:ph type="body" sz="quarter" idx="13"/>
          </p:nvPr>
        </p:nvSpPr>
        <p:spPr/>
        <p:txBody>
          <a:bodyPr/>
          <a:lstStyle/>
          <a:p>
            <a:r>
              <a:rPr lang="en-AU" dirty="0"/>
              <a:t>Systematic longevity risk</a:t>
            </a:r>
          </a:p>
        </p:txBody>
      </p:sp>
      <p:sp>
        <p:nvSpPr>
          <p:cNvPr id="12" name="Title 11">
            <a:extLst>
              <a:ext uri="{FF2B5EF4-FFF2-40B4-BE49-F238E27FC236}">
                <a16:creationId xmlns:a16="http://schemas.microsoft.com/office/drawing/2014/main" xmlns="" id="{4D08E636-52EA-4EF3-AFD3-15CA9222F40A}"/>
              </a:ext>
            </a:extLst>
          </p:cNvPr>
          <p:cNvSpPr>
            <a:spLocks noGrp="1"/>
          </p:cNvSpPr>
          <p:nvPr>
            <p:ph type="title"/>
          </p:nvPr>
        </p:nvSpPr>
        <p:spPr/>
        <p:txBody>
          <a:bodyPr/>
          <a:lstStyle/>
          <a:p>
            <a:r>
              <a:rPr lang="en-AU" dirty="0"/>
              <a:t>DGSA Design Features</a:t>
            </a:r>
          </a:p>
        </p:txBody>
      </p:sp>
      <p:sp>
        <p:nvSpPr>
          <p:cNvPr id="18" name="Content Placeholder 17">
            <a:extLst>
              <a:ext uri="{FF2B5EF4-FFF2-40B4-BE49-F238E27FC236}">
                <a16:creationId xmlns:a16="http://schemas.microsoft.com/office/drawing/2014/main" xmlns="" id="{9296003D-15A7-4AAA-B776-82B6419B4C00}"/>
              </a:ext>
            </a:extLst>
          </p:cNvPr>
          <p:cNvSpPr>
            <a:spLocks noGrp="1"/>
          </p:cNvSpPr>
          <p:nvPr>
            <p:ph idx="1"/>
          </p:nvPr>
        </p:nvSpPr>
        <p:spPr/>
        <p:txBody>
          <a:bodyPr/>
          <a:lstStyle/>
          <a:p>
            <a:r>
              <a:rPr lang="en-AU" dirty="0"/>
              <a:t>What if the members in the pool all live longer than expected?</a:t>
            </a:r>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pPr marL="0" indent="0">
              <a:buNone/>
            </a:pPr>
            <a:r>
              <a:rPr lang="en-AU" dirty="0"/>
              <a:t>                        (a) no mortality improvement		          (b) 20% mortality improvement</a:t>
            </a:r>
          </a:p>
          <a:p>
            <a:pPr marL="0" indent="0">
              <a:buNone/>
            </a:pPr>
            <a:endParaRPr lang="en-AU" dirty="0"/>
          </a:p>
        </p:txBody>
      </p:sp>
      <p:pic>
        <p:nvPicPr>
          <p:cNvPr id="9" name="Picture 8"/>
          <p:cNvPicPr>
            <a:picLocks noChangeAspect="1"/>
          </p:cNvPicPr>
          <p:nvPr/>
        </p:nvPicPr>
        <p:blipFill>
          <a:blip r:embed="rId2"/>
          <a:stretch>
            <a:fillRect/>
          </a:stretch>
        </p:blipFill>
        <p:spPr>
          <a:xfrm>
            <a:off x="1143720" y="2168031"/>
            <a:ext cx="3122760" cy="1876979"/>
          </a:xfrm>
          <a:prstGeom prst="rect">
            <a:avLst/>
          </a:prstGeom>
        </p:spPr>
      </p:pic>
      <p:pic>
        <p:nvPicPr>
          <p:cNvPr id="2" name="Picture 1"/>
          <p:cNvPicPr>
            <a:picLocks noChangeAspect="1"/>
          </p:cNvPicPr>
          <p:nvPr/>
        </p:nvPicPr>
        <p:blipFill>
          <a:blip r:embed="rId3"/>
          <a:stretch>
            <a:fillRect/>
          </a:stretch>
        </p:blipFill>
        <p:spPr>
          <a:xfrm>
            <a:off x="4798374" y="2168032"/>
            <a:ext cx="3122760" cy="1876978"/>
          </a:xfrm>
          <a:prstGeom prst="rect">
            <a:avLst/>
          </a:prstGeom>
        </p:spPr>
      </p:pic>
    </p:spTree>
    <p:extLst>
      <p:ext uri="{BB962C8B-B14F-4D97-AF65-F5344CB8AC3E}">
        <p14:creationId xmlns:p14="http://schemas.microsoft.com/office/powerpoint/2010/main" val="1635958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xmlns="" id="{7BB2A08F-B913-4AC3-8F4F-7927B2F63E17}"/>
              </a:ext>
            </a:extLst>
          </p:cNvPr>
          <p:cNvSpPr>
            <a:spLocks noGrp="1"/>
          </p:cNvSpPr>
          <p:nvPr>
            <p:ph type="body" sz="quarter" idx="13"/>
          </p:nvPr>
        </p:nvSpPr>
        <p:spPr/>
        <p:txBody>
          <a:bodyPr/>
          <a:lstStyle/>
          <a:p>
            <a:r>
              <a:rPr lang="en-AU" dirty="0"/>
              <a:t>Investment risk</a:t>
            </a:r>
          </a:p>
        </p:txBody>
      </p:sp>
      <p:sp>
        <p:nvSpPr>
          <p:cNvPr id="12" name="Title 11">
            <a:extLst>
              <a:ext uri="{FF2B5EF4-FFF2-40B4-BE49-F238E27FC236}">
                <a16:creationId xmlns:a16="http://schemas.microsoft.com/office/drawing/2014/main" xmlns="" id="{4D08E636-52EA-4EF3-AFD3-15CA9222F40A}"/>
              </a:ext>
            </a:extLst>
          </p:cNvPr>
          <p:cNvSpPr>
            <a:spLocks noGrp="1"/>
          </p:cNvSpPr>
          <p:nvPr>
            <p:ph type="title"/>
          </p:nvPr>
        </p:nvSpPr>
        <p:spPr/>
        <p:txBody>
          <a:bodyPr/>
          <a:lstStyle/>
          <a:p>
            <a:r>
              <a:rPr lang="en-AU" dirty="0"/>
              <a:t>DGSA Design Features</a:t>
            </a:r>
          </a:p>
        </p:txBody>
      </p:sp>
      <p:sp>
        <p:nvSpPr>
          <p:cNvPr id="18" name="Content Placeholder 17">
            <a:extLst>
              <a:ext uri="{FF2B5EF4-FFF2-40B4-BE49-F238E27FC236}">
                <a16:creationId xmlns:a16="http://schemas.microsoft.com/office/drawing/2014/main" xmlns="" id="{9296003D-15A7-4AAA-B776-82B6419B4C00}"/>
              </a:ext>
            </a:extLst>
          </p:cNvPr>
          <p:cNvSpPr>
            <a:spLocks noGrp="1"/>
          </p:cNvSpPr>
          <p:nvPr>
            <p:ph idx="1"/>
          </p:nvPr>
        </p:nvSpPr>
        <p:spPr/>
        <p:txBody>
          <a:bodyPr/>
          <a:lstStyle/>
          <a:p>
            <a:r>
              <a:rPr lang="en-AU" dirty="0"/>
              <a:t>Trade-off between potential upside and variability of income</a:t>
            </a:r>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pPr marL="0" indent="0">
              <a:buNone/>
            </a:pPr>
            <a:r>
              <a:rPr lang="en-AU" dirty="0"/>
              <a:t>                        (a) 50/50 growth/defensive		          (b) 80/20 growth/defensive</a:t>
            </a:r>
          </a:p>
          <a:p>
            <a:pPr marL="0" indent="0">
              <a:buNone/>
            </a:pPr>
            <a:endParaRPr lang="en-AU" dirty="0"/>
          </a:p>
        </p:txBody>
      </p:sp>
      <p:pic>
        <p:nvPicPr>
          <p:cNvPr id="9" name="Picture 8"/>
          <p:cNvPicPr>
            <a:picLocks noChangeAspect="1"/>
          </p:cNvPicPr>
          <p:nvPr/>
        </p:nvPicPr>
        <p:blipFill>
          <a:blip r:embed="rId2"/>
          <a:stretch>
            <a:fillRect/>
          </a:stretch>
        </p:blipFill>
        <p:spPr>
          <a:xfrm>
            <a:off x="1143720" y="2168031"/>
            <a:ext cx="3122760" cy="1876979"/>
          </a:xfrm>
          <a:prstGeom prst="rect">
            <a:avLst/>
          </a:prstGeom>
        </p:spPr>
      </p:pic>
      <p:pic>
        <p:nvPicPr>
          <p:cNvPr id="3" name="Picture 2"/>
          <p:cNvPicPr>
            <a:picLocks noChangeAspect="1"/>
          </p:cNvPicPr>
          <p:nvPr/>
        </p:nvPicPr>
        <p:blipFill>
          <a:blip r:embed="rId3"/>
          <a:stretch>
            <a:fillRect/>
          </a:stretch>
        </p:blipFill>
        <p:spPr>
          <a:xfrm>
            <a:off x="4798374" y="2168031"/>
            <a:ext cx="3122760" cy="1876978"/>
          </a:xfrm>
          <a:prstGeom prst="rect">
            <a:avLst/>
          </a:prstGeom>
        </p:spPr>
      </p:pic>
    </p:spTree>
    <p:extLst>
      <p:ext uri="{BB962C8B-B14F-4D97-AF65-F5344CB8AC3E}">
        <p14:creationId xmlns:p14="http://schemas.microsoft.com/office/powerpoint/2010/main" val="804728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xmlns="" id="{7BB2A08F-B913-4AC3-8F4F-7927B2F63E17}"/>
              </a:ext>
            </a:extLst>
          </p:cNvPr>
          <p:cNvSpPr>
            <a:spLocks noGrp="1"/>
          </p:cNvSpPr>
          <p:nvPr>
            <p:ph type="body" sz="quarter" idx="13"/>
          </p:nvPr>
        </p:nvSpPr>
        <p:spPr/>
        <p:txBody>
          <a:bodyPr/>
          <a:lstStyle/>
          <a:p>
            <a:r>
              <a:rPr lang="en-AU" dirty="0"/>
              <a:t>Flexible deferral period</a:t>
            </a:r>
          </a:p>
        </p:txBody>
      </p:sp>
      <p:sp>
        <p:nvSpPr>
          <p:cNvPr id="12" name="Title 11">
            <a:extLst>
              <a:ext uri="{FF2B5EF4-FFF2-40B4-BE49-F238E27FC236}">
                <a16:creationId xmlns:a16="http://schemas.microsoft.com/office/drawing/2014/main" xmlns="" id="{4D08E636-52EA-4EF3-AFD3-15CA9222F40A}"/>
              </a:ext>
            </a:extLst>
          </p:cNvPr>
          <p:cNvSpPr>
            <a:spLocks noGrp="1"/>
          </p:cNvSpPr>
          <p:nvPr>
            <p:ph type="title"/>
          </p:nvPr>
        </p:nvSpPr>
        <p:spPr/>
        <p:txBody>
          <a:bodyPr/>
          <a:lstStyle/>
          <a:p>
            <a:r>
              <a:rPr lang="en-AU" dirty="0"/>
              <a:t>DGSA Design Features</a:t>
            </a:r>
          </a:p>
        </p:txBody>
      </p:sp>
      <p:sp>
        <p:nvSpPr>
          <p:cNvPr id="18" name="Content Placeholder 17">
            <a:extLst>
              <a:ext uri="{FF2B5EF4-FFF2-40B4-BE49-F238E27FC236}">
                <a16:creationId xmlns:a16="http://schemas.microsoft.com/office/drawing/2014/main" xmlns="" id="{9296003D-15A7-4AAA-B776-82B6419B4C00}"/>
              </a:ext>
            </a:extLst>
          </p:cNvPr>
          <p:cNvSpPr>
            <a:spLocks noGrp="1"/>
          </p:cNvSpPr>
          <p:nvPr>
            <p:ph idx="1"/>
          </p:nvPr>
        </p:nvSpPr>
        <p:spPr/>
        <p:txBody>
          <a:bodyPr/>
          <a:lstStyle/>
          <a:p>
            <a:r>
              <a:rPr lang="en-AU" dirty="0"/>
              <a:t>Extent of longevity protection and amount of savings needed to allocate to longevity protection</a:t>
            </a:r>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pPr marL="0" indent="0">
              <a:buNone/>
            </a:pPr>
            <a:r>
              <a:rPr lang="en-AU" dirty="0"/>
              <a:t>                             (a) 15 years deferred		                                   (b) 20 years deferred</a:t>
            </a:r>
          </a:p>
          <a:p>
            <a:pPr marL="0" indent="0">
              <a:buNone/>
            </a:pPr>
            <a:endParaRPr lang="en-AU" dirty="0"/>
          </a:p>
        </p:txBody>
      </p:sp>
      <p:pic>
        <p:nvPicPr>
          <p:cNvPr id="9" name="Picture 8"/>
          <p:cNvPicPr>
            <a:picLocks noChangeAspect="1"/>
          </p:cNvPicPr>
          <p:nvPr/>
        </p:nvPicPr>
        <p:blipFill>
          <a:blip r:embed="rId2"/>
          <a:stretch>
            <a:fillRect/>
          </a:stretch>
        </p:blipFill>
        <p:spPr>
          <a:xfrm>
            <a:off x="1143720" y="2168031"/>
            <a:ext cx="3122760" cy="1876979"/>
          </a:xfrm>
          <a:prstGeom prst="rect">
            <a:avLst/>
          </a:prstGeom>
        </p:spPr>
      </p:pic>
      <p:pic>
        <p:nvPicPr>
          <p:cNvPr id="5" name="Picture 4"/>
          <p:cNvPicPr>
            <a:picLocks noChangeAspect="1"/>
          </p:cNvPicPr>
          <p:nvPr/>
        </p:nvPicPr>
        <p:blipFill>
          <a:blip r:embed="rId3"/>
          <a:stretch>
            <a:fillRect/>
          </a:stretch>
        </p:blipFill>
        <p:spPr>
          <a:xfrm>
            <a:off x="4798374" y="2168032"/>
            <a:ext cx="3122760" cy="1876978"/>
          </a:xfrm>
          <a:prstGeom prst="rect">
            <a:avLst/>
          </a:prstGeom>
        </p:spPr>
      </p:pic>
    </p:spTree>
    <p:extLst>
      <p:ext uri="{BB962C8B-B14F-4D97-AF65-F5344CB8AC3E}">
        <p14:creationId xmlns:p14="http://schemas.microsoft.com/office/powerpoint/2010/main" val="1234718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xmlns="" id="{7BB2A08F-B913-4AC3-8F4F-7927B2F63E17}"/>
              </a:ext>
            </a:extLst>
          </p:cNvPr>
          <p:cNvSpPr>
            <a:spLocks noGrp="1"/>
          </p:cNvSpPr>
          <p:nvPr>
            <p:ph type="body" sz="quarter" idx="13"/>
          </p:nvPr>
        </p:nvSpPr>
        <p:spPr/>
        <p:txBody>
          <a:bodyPr/>
          <a:lstStyle/>
          <a:p>
            <a:r>
              <a:rPr lang="en-AU" dirty="0"/>
              <a:t>Flexible death benefit</a:t>
            </a:r>
          </a:p>
        </p:txBody>
      </p:sp>
      <p:sp>
        <p:nvSpPr>
          <p:cNvPr id="12" name="Title 11">
            <a:extLst>
              <a:ext uri="{FF2B5EF4-FFF2-40B4-BE49-F238E27FC236}">
                <a16:creationId xmlns:a16="http://schemas.microsoft.com/office/drawing/2014/main" xmlns="" id="{4D08E636-52EA-4EF3-AFD3-15CA9222F40A}"/>
              </a:ext>
            </a:extLst>
          </p:cNvPr>
          <p:cNvSpPr>
            <a:spLocks noGrp="1"/>
          </p:cNvSpPr>
          <p:nvPr>
            <p:ph type="title"/>
          </p:nvPr>
        </p:nvSpPr>
        <p:spPr/>
        <p:txBody>
          <a:bodyPr/>
          <a:lstStyle/>
          <a:p>
            <a:r>
              <a:rPr lang="en-AU" dirty="0"/>
              <a:t>DGSA Design Features</a:t>
            </a:r>
          </a:p>
        </p:txBody>
      </p:sp>
      <p:sp>
        <p:nvSpPr>
          <p:cNvPr id="18" name="Content Placeholder 17">
            <a:extLst>
              <a:ext uri="{FF2B5EF4-FFF2-40B4-BE49-F238E27FC236}">
                <a16:creationId xmlns:a16="http://schemas.microsoft.com/office/drawing/2014/main" xmlns="" id="{9296003D-15A7-4AAA-B776-82B6419B4C00}"/>
              </a:ext>
            </a:extLst>
          </p:cNvPr>
          <p:cNvSpPr>
            <a:spLocks noGrp="1"/>
          </p:cNvSpPr>
          <p:nvPr>
            <p:ph idx="1"/>
          </p:nvPr>
        </p:nvSpPr>
        <p:spPr/>
        <p:txBody>
          <a:bodyPr/>
          <a:lstStyle/>
          <a:p>
            <a:r>
              <a:rPr lang="en-AU" dirty="0"/>
              <a:t>Trade-off between higher income and level of death benefit (peace of mind)</a:t>
            </a:r>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pPr marL="0" indent="0">
              <a:buNone/>
            </a:pPr>
            <a:r>
              <a:rPr lang="en-AU" dirty="0"/>
              <a:t>                             (a) with death benefit	                                 	               (b) without death benefit</a:t>
            </a:r>
          </a:p>
          <a:p>
            <a:pPr marL="0" indent="0">
              <a:buNone/>
            </a:pPr>
            <a:endParaRPr lang="en-AU" dirty="0"/>
          </a:p>
        </p:txBody>
      </p:sp>
      <p:pic>
        <p:nvPicPr>
          <p:cNvPr id="3" name="Picture 2"/>
          <p:cNvPicPr>
            <a:picLocks noChangeAspect="1"/>
          </p:cNvPicPr>
          <p:nvPr/>
        </p:nvPicPr>
        <p:blipFill>
          <a:blip r:embed="rId2"/>
          <a:stretch>
            <a:fillRect/>
          </a:stretch>
        </p:blipFill>
        <p:spPr>
          <a:xfrm>
            <a:off x="1105883" y="2168032"/>
            <a:ext cx="3122760" cy="1876978"/>
          </a:xfrm>
          <a:prstGeom prst="rect">
            <a:avLst/>
          </a:prstGeom>
        </p:spPr>
      </p:pic>
      <p:pic>
        <p:nvPicPr>
          <p:cNvPr id="5" name="Picture 4"/>
          <p:cNvPicPr>
            <a:picLocks noChangeAspect="1"/>
          </p:cNvPicPr>
          <p:nvPr/>
        </p:nvPicPr>
        <p:blipFill>
          <a:blip r:embed="rId3"/>
          <a:stretch>
            <a:fillRect/>
          </a:stretch>
        </p:blipFill>
        <p:spPr>
          <a:xfrm>
            <a:off x="4798374" y="2168032"/>
            <a:ext cx="3122760" cy="1876978"/>
          </a:xfrm>
          <a:prstGeom prst="rect">
            <a:avLst/>
          </a:prstGeom>
        </p:spPr>
      </p:pic>
    </p:spTree>
    <p:extLst>
      <p:ext uri="{BB962C8B-B14F-4D97-AF65-F5344CB8AC3E}">
        <p14:creationId xmlns:p14="http://schemas.microsoft.com/office/powerpoint/2010/main" val="2100125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xmlns="" id="{7BB2A08F-B913-4AC3-8F4F-7927B2F63E17}"/>
              </a:ext>
            </a:extLst>
          </p:cNvPr>
          <p:cNvSpPr>
            <a:spLocks noGrp="1"/>
          </p:cNvSpPr>
          <p:nvPr>
            <p:ph type="body" sz="quarter" idx="13"/>
          </p:nvPr>
        </p:nvSpPr>
        <p:spPr/>
        <p:txBody>
          <a:bodyPr/>
          <a:lstStyle/>
          <a:p>
            <a:r>
              <a:rPr lang="en-AU" dirty="0"/>
              <a:t>Flexible death benefit</a:t>
            </a:r>
          </a:p>
        </p:txBody>
      </p:sp>
      <p:sp>
        <p:nvSpPr>
          <p:cNvPr id="12" name="Title 11">
            <a:extLst>
              <a:ext uri="{FF2B5EF4-FFF2-40B4-BE49-F238E27FC236}">
                <a16:creationId xmlns:a16="http://schemas.microsoft.com/office/drawing/2014/main" xmlns="" id="{4D08E636-52EA-4EF3-AFD3-15CA9222F40A}"/>
              </a:ext>
            </a:extLst>
          </p:cNvPr>
          <p:cNvSpPr>
            <a:spLocks noGrp="1"/>
          </p:cNvSpPr>
          <p:nvPr>
            <p:ph type="title"/>
          </p:nvPr>
        </p:nvSpPr>
        <p:spPr/>
        <p:txBody>
          <a:bodyPr/>
          <a:lstStyle/>
          <a:p>
            <a:r>
              <a:rPr lang="en-AU" dirty="0"/>
              <a:t>DGSA Design Features</a:t>
            </a:r>
          </a:p>
        </p:txBody>
      </p:sp>
      <p:sp>
        <p:nvSpPr>
          <p:cNvPr id="18" name="Content Placeholder 17">
            <a:extLst>
              <a:ext uri="{FF2B5EF4-FFF2-40B4-BE49-F238E27FC236}">
                <a16:creationId xmlns:a16="http://schemas.microsoft.com/office/drawing/2014/main" xmlns="" id="{9296003D-15A7-4AAA-B776-82B6419B4C00}"/>
              </a:ext>
            </a:extLst>
          </p:cNvPr>
          <p:cNvSpPr>
            <a:spLocks noGrp="1"/>
          </p:cNvSpPr>
          <p:nvPr>
            <p:ph idx="1"/>
          </p:nvPr>
        </p:nvSpPr>
        <p:spPr/>
        <p:txBody>
          <a:bodyPr/>
          <a:lstStyle/>
          <a:p>
            <a:r>
              <a:rPr lang="en-AU" dirty="0"/>
              <a:t>Trade-off between higher income and level of death benefit (peace of mind)</a:t>
            </a:r>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pPr marL="0" indent="0">
              <a:buNone/>
            </a:pPr>
            <a:r>
              <a:rPr lang="en-AU" dirty="0"/>
              <a:t>                             (a) with death benefit	                                 	               (b) without death benefit</a:t>
            </a:r>
          </a:p>
          <a:p>
            <a:pPr marL="0" indent="0">
              <a:buNone/>
            </a:pPr>
            <a:endParaRPr lang="en-AU" dirty="0"/>
          </a:p>
        </p:txBody>
      </p:sp>
      <p:pic>
        <p:nvPicPr>
          <p:cNvPr id="9" name="Picture 8"/>
          <p:cNvPicPr>
            <a:picLocks noChangeAspect="1"/>
          </p:cNvPicPr>
          <p:nvPr/>
        </p:nvPicPr>
        <p:blipFill>
          <a:blip r:embed="rId2"/>
          <a:stretch>
            <a:fillRect/>
          </a:stretch>
        </p:blipFill>
        <p:spPr>
          <a:xfrm>
            <a:off x="1143720" y="2168031"/>
            <a:ext cx="3122760" cy="1876979"/>
          </a:xfrm>
          <a:prstGeom prst="rect">
            <a:avLst/>
          </a:prstGeom>
        </p:spPr>
      </p:pic>
      <p:pic>
        <p:nvPicPr>
          <p:cNvPr id="2" name="Picture 1"/>
          <p:cNvPicPr>
            <a:picLocks noChangeAspect="1"/>
          </p:cNvPicPr>
          <p:nvPr/>
        </p:nvPicPr>
        <p:blipFill>
          <a:blip r:embed="rId3"/>
          <a:stretch>
            <a:fillRect/>
          </a:stretch>
        </p:blipFill>
        <p:spPr>
          <a:xfrm>
            <a:off x="4798374" y="2168032"/>
            <a:ext cx="3122760" cy="1876978"/>
          </a:xfrm>
          <a:prstGeom prst="rect">
            <a:avLst/>
          </a:prstGeom>
        </p:spPr>
      </p:pic>
    </p:spTree>
    <p:extLst>
      <p:ext uri="{BB962C8B-B14F-4D97-AF65-F5344CB8AC3E}">
        <p14:creationId xmlns:p14="http://schemas.microsoft.com/office/powerpoint/2010/main" val="959554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xmlns="" id="{7BB2A08F-B913-4AC3-8F4F-7927B2F63E17}"/>
              </a:ext>
            </a:extLst>
          </p:cNvPr>
          <p:cNvSpPr>
            <a:spLocks noGrp="1"/>
          </p:cNvSpPr>
          <p:nvPr>
            <p:ph type="body" sz="quarter" idx="13"/>
          </p:nvPr>
        </p:nvSpPr>
        <p:spPr/>
        <p:txBody>
          <a:bodyPr/>
          <a:lstStyle/>
          <a:p>
            <a:r>
              <a:rPr lang="en-AU" dirty="0"/>
              <a:t>How to design the best DGSA with most suitable features for members?</a:t>
            </a:r>
          </a:p>
        </p:txBody>
      </p:sp>
      <p:sp>
        <p:nvSpPr>
          <p:cNvPr id="12" name="Title 11">
            <a:extLst>
              <a:ext uri="{FF2B5EF4-FFF2-40B4-BE49-F238E27FC236}">
                <a16:creationId xmlns:a16="http://schemas.microsoft.com/office/drawing/2014/main" xmlns="" id="{4D08E636-52EA-4EF3-AFD3-15CA9222F40A}"/>
              </a:ext>
            </a:extLst>
          </p:cNvPr>
          <p:cNvSpPr>
            <a:spLocks noGrp="1"/>
          </p:cNvSpPr>
          <p:nvPr>
            <p:ph type="title"/>
          </p:nvPr>
        </p:nvSpPr>
        <p:spPr/>
        <p:txBody>
          <a:bodyPr/>
          <a:lstStyle/>
          <a:p>
            <a:r>
              <a:rPr lang="en-AU" dirty="0"/>
              <a:t>DGSA Design Features</a:t>
            </a:r>
          </a:p>
        </p:txBody>
      </p:sp>
      <p:sp>
        <p:nvSpPr>
          <p:cNvPr id="18" name="Content Placeholder 17">
            <a:extLst>
              <a:ext uri="{FF2B5EF4-FFF2-40B4-BE49-F238E27FC236}">
                <a16:creationId xmlns:a16="http://schemas.microsoft.com/office/drawing/2014/main" xmlns="" id="{9296003D-15A7-4AAA-B776-82B6419B4C00}"/>
              </a:ext>
            </a:extLst>
          </p:cNvPr>
          <p:cNvSpPr>
            <a:spLocks noGrp="1"/>
          </p:cNvSpPr>
          <p:nvPr>
            <p:ph idx="1"/>
          </p:nvPr>
        </p:nvSpPr>
        <p:spPr>
          <a:xfrm>
            <a:off x="714375" y="1390003"/>
            <a:ext cx="7962899" cy="2500312"/>
          </a:xfrm>
        </p:spPr>
        <p:txBody>
          <a:bodyPr/>
          <a:lstStyle/>
          <a:p>
            <a:r>
              <a:rPr lang="en-AU" dirty="0"/>
              <a:t>Understanding members’ preferences</a:t>
            </a:r>
          </a:p>
          <a:p>
            <a:r>
              <a:rPr lang="en-AU" dirty="0"/>
              <a:t>Potentially using a utility framework (e.g. MDUF), you could find</a:t>
            </a:r>
          </a:p>
          <a:p>
            <a:pPr lvl="1">
              <a:buFont typeface="Arial" panose="020B0604020202020204" pitchFamily="34" charset="0"/>
              <a:buChar char="•"/>
            </a:pPr>
            <a:r>
              <a:rPr lang="en-AU" dirty="0"/>
              <a:t>Optimal allocation to DGSA product</a:t>
            </a:r>
          </a:p>
          <a:p>
            <a:pPr lvl="1">
              <a:buFont typeface="Arial" panose="020B0604020202020204" pitchFamily="34" charset="0"/>
              <a:buChar char="•"/>
            </a:pPr>
            <a:r>
              <a:rPr lang="en-AU" dirty="0"/>
              <a:t>Optimal asset allocation within DGSA</a:t>
            </a:r>
          </a:p>
          <a:p>
            <a:pPr lvl="1">
              <a:buFont typeface="Arial" panose="020B0604020202020204" pitchFamily="34" charset="0"/>
              <a:buChar char="•"/>
            </a:pPr>
            <a:r>
              <a:rPr lang="en-AU" dirty="0"/>
              <a:t>Optimal deferral period</a:t>
            </a:r>
          </a:p>
          <a:p>
            <a:pPr lvl="1">
              <a:buFont typeface="Arial" panose="020B0604020202020204" pitchFamily="34" charset="0"/>
              <a:buChar char="•"/>
            </a:pPr>
            <a:r>
              <a:rPr lang="en-AU" dirty="0"/>
              <a:t>Optimal death benefit profile</a:t>
            </a:r>
          </a:p>
          <a:p>
            <a:pPr marL="335757" lvl="1" indent="0">
              <a:buNone/>
            </a:pPr>
            <a:endParaRPr lang="en-US" dirty="0"/>
          </a:p>
          <a:p>
            <a:pPr marL="63103" indent="0">
              <a:buNone/>
            </a:pPr>
            <a:r>
              <a:rPr lang="en-US" b="1" dirty="0"/>
              <a:t>The Member’s Default Utility Function (MDUF) </a:t>
            </a:r>
            <a:r>
              <a:rPr lang="en-US" dirty="0"/>
              <a:t>is an open-architecture metric which represents a sensible set of preferences to assume for default fund members in retirement.</a:t>
            </a:r>
          </a:p>
          <a:p>
            <a:pPr marL="335757" lvl="1" indent="0">
              <a:buNone/>
            </a:pPr>
            <a:endParaRPr lang="en-AU" dirty="0"/>
          </a:p>
          <a:p>
            <a:pPr lvl="1"/>
            <a:endParaRPr lang="en-AU" dirty="0"/>
          </a:p>
        </p:txBody>
      </p:sp>
      <p:pic>
        <p:nvPicPr>
          <p:cNvPr id="6" name="Picture 5">
            <a:extLst>
              <a:ext uri="{FF2B5EF4-FFF2-40B4-BE49-F238E27FC236}">
                <a16:creationId xmlns:a16="http://schemas.microsoft.com/office/drawing/2014/main" xmlns="" id="{02D0F20B-6945-4D06-A9B8-BA288B594D2C}"/>
              </a:ext>
            </a:extLst>
          </p:cNvPr>
          <p:cNvPicPr>
            <a:picLocks noChangeAspect="1"/>
          </p:cNvPicPr>
          <p:nvPr/>
        </p:nvPicPr>
        <p:blipFill>
          <a:blip r:embed="rId2"/>
          <a:stretch>
            <a:fillRect/>
          </a:stretch>
        </p:blipFill>
        <p:spPr>
          <a:xfrm>
            <a:off x="3025025" y="3887681"/>
            <a:ext cx="1093625" cy="1091554"/>
          </a:xfrm>
          <a:prstGeom prst="rect">
            <a:avLst/>
          </a:prstGeom>
        </p:spPr>
      </p:pic>
      <p:pic>
        <p:nvPicPr>
          <p:cNvPr id="7" name="Picture 6">
            <a:extLst>
              <a:ext uri="{FF2B5EF4-FFF2-40B4-BE49-F238E27FC236}">
                <a16:creationId xmlns:a16="http://schemas.microsoft.com/office/drawing/2014/main" xmlns="" id="{AEFAD65C-1053-4C86-9613-0567FE873C83}"/>
              </a:ext>
            </a:extLst>
          </p:cNvPr>
          <p:cNvPicPr>
            <a:picLocks noChangeAspect="1"/>
          </p:cNvPicPr>
          <p:nvPr/>
        </p:nvPicPr>
        <p:blipFill>
          <a:blip r:embed="rId3"/>
          <a:stretch>
            <a:fillRect/>
          </a:stretch>
        </p:blipFill>
        <p:spPr>
          <a:xfrm>
            <a:off x="4492821" y="3993342"/>
            <a:ext cx="1369861" cy="880232"/>
          </a:xfrm>
          <a:prstGeom prst="rect">
            <a:avLst/>
          </a:prstGeom>
        </p:spPr>
      </p:pic>
    </p:spTree>
    <p:extLst>
      <p:ext uri="{BB962C8B-B14F-4D97-AF65-F5344CB8AC3E}">
        <p14:creationId xmlns:p14="http://schemas.microsoft.com/office/powerpoint/2010/main" val="2049822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xmlns="" id="{7BB2A08F-B913-4AC3-8F4F-7927B2F63E17}"/>
              </a:ext>
            </a:extLst>
          </p:cNvPr>
          <p:cNvSpPr>
            <a:spLocks noGrp="1"/>
          </p:cNvSpPr>
          <p:nvPr>
            <p:ph type="body" sz="quarter" idx="13"/>
          </p:nvPr>
        </p:nvSpPr>
        <p:spPr/>
        <p:txBody>
          <a:bodyPr/>
          <a:lstStyle/>
          <a:p>
            <a:r>
              <a:rPr lang="en-AU" dirty="0"/>
              <a:t>DGSA as part of CIPRs</a:t>
            </a:r>
          </a:p>
        </p:txBody>
      </p:sp>
      <p:sp>
        <p:nvSpPr>
          <p:cNvPr id="12" name="Title 11">
            <a:extLst>
              <a:ext uri="{FF2B5EF4-FFF2-40B4-BE49-F238E27FC236}">
                <a16:creationId xmlns:a16="http://schemas.microsoft.com/office/drawing/2014/main" xmlns="" id="{4D08E636-52EA-4EF3-AFD3-15CA9222F40A}"/>
              </a:ext>
            </a:extLst>
          </p:cNvPr>
          <p:cNvSpPr>
            <a:spLocks noGrp="1"/>
          </p:cNvSpPr>
          <p:nvPr>
            <p:ph type="title"/>
          </p:nvPr>
        </p:nvSpPr>
        <p:spPr/>
        <p:txBody>
          <a:bodyPr/>
          <a:lstStyle/>
          <a:p>
            <a:r>
              <a:rPr lang="en-AU" dirty="0"/>
              <a:t>Case Study</a:t>
            </a:r>
          </a:p>
        </p:txBody>
      </p:sp>
      <p:sp>
        <p:nvSpPr>
          <p:cNvPr id="15" name="Content Placeholder 17">
            <a:extLst>
              <a:ext uri="{FF2B5EF4-FFF2-40B4-BE49-F238E27FC236}">
                <a16:creationId xmlns:a16="http://schemas.microsoft.com/office/drawing/2014/main" xmlns="" id="{7EE2BE34-2D67-41E5-8BE5-E47583BE6017}"/>
              </a:ext>
            </a:extLst>
          </p:cNvPr>
          <p:cNvSpPr>
            <a:spLocks noGrp="1"/>
          </p:cNvSpPr>
          <p:nvPr>
            <p:ph idx="1"/>
          </p:nvPr>
        </p:nvSpPr>
        <p:spPr>
          <a:xfrm>
            <a:off x="714375" y="1693069"/>
            <a:ext cx="7962899" cy="2500312"/>
          </a:xfrm>
        </p:spPr>
        <p:txBody>
          <a:bodyPr/>
          <a:lstStyle/>
          <a:p>
            <a:r>
              <a:rPr lang="en-US" dirty="0"/>
              <a:t>Environment: Australia (including Means-Tested Age Pension)</a:t>
            </a:r>
          </a:p>
          <a:p>
            <a:r>
              <a:rPr lang="en-US" dirty="0"/>
              <a:t>Members’ situation: Male homeowner single with $500K in superannuation and no other assessable assets</a:t>
            </a:r>
          </a:p>
          <a:p>
            <a:r>
              <a:rPr lang="en-US" dirty="0"/>
              <a:t>Preferences: MDUF</a:t>
            </a:r>
          </a:p>
          <a:p>
            <a:r>
              <a:rPr lang="en-US" dirty="0"/>
              <a:t>Candidate products: ABP + Longevity solutions (15 – 20%)</a:t>
            </a:r>
          </a:p>
          <a:p>
            <a:pPr lvl="1">
              <a:buFont typeface="Arial" panose="020B0604020202020204" pitchFamily="34" charset="0"/>
              <a:buChar char="•"/>
            </a:pPr>
            <a:r>
              <a:rPr lang="en-US" dirty="0"/>
              <a:t>DLA: Deferred Life Annuity </a:t>
            </a:r>
          </a:p>
          <a:p>
            <a:pPr lvl="1">
              <a:buFont typeface="Arial" panose="020B0604020202020204" pitchFamily="34" charset="0"/>
              <a:buChar char="•"/>
            </a:pPr>
            <a:r>
              <a:rPr lang="en-US" dirty="0"/>
              <a:t>DGSA: Deferred Group-Self Annuitisation</a:t>
            </a:r>
          </a:p>
          <a:p>
            <a:pPr lvl="1"/>
            <a:endParaRPr lang="en-AU" dirty="0"/>
          </a:p>
        </p:txBody>
      </p:sp>
    </p:spTree>
    <p:extLst>
      <p:ext uri="{BB962C8B-B14F-4D97-AF65-F5344CB8AC3E}">
        <p14:creationId xmlns:p14="http://schemas.microsoft.com/office/powerpoint/2010/main" val="165521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337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xmlns="" id="{7BB2A08F-B913-4AC3-8F4F-7927B2F63E17}"/>
              </a:ext>
            </a:extLst>
          </p:cNvPr>
          <p:cNvSpPr>
            <a:spLocks noGrp="1"/>
          </p:cNvSpPr>
          <p:nvPr>
            <p:ph type="body" sz="quarter" idx="13"/>
          </p:nvPr>
        </p:nvSpPr>
        <p:spPr>
          <a:xfrm>
            <a:off x="2146300" y="981156"/>
            <a:ext cx="5075238" cy="540000"/>
          </a:xfrm>
        </p:spPr>
        <p:txBody>
          <a:bodyPr/>
          <a:lstStyle/>
          <a:p>
            <a:r>
              <a:rPr lang="en-AU" b="1" dirty="0"/>
              <a:t>DGSA 				   	  DLA</a:t>
            </a:r>
          </a:p>
        </p:txBody>
      </p:sp>
      <p:sp>
        <p:nvSpPr>
          <p:cNvPr id="12" name="Title 11">
            <a:extLst>
              <a:ext uri="{FF2B5EF4-FFF2-40B4-BE49-F238E27FC236}">
                <a16:creationId xmlns:a16="http://schemas.microsoft.com/office/drawing/2014/main" xmlns="" id="{4D08E636-52EA-4EF3-AFD3-15CA9222F40A}"/>
              </a:ext>
            </a:extLst>
          </p:cNvPr>
          <p:cNvSpPr>
            <a:spLocks noGrp="1"/>
          </p:cNvSpPr>
          <p:nvPr>
            <p:ph type="title"/>
          </p:nvPr>
        </p:nvSpPr>
        <p:spPr/>
        <p:txBody>
          <a:bodyPr/>
          <a:lstStyle/>
          <a:p>
            <a:r>
              <a:rPr lang="en-AU" dirty="0"/>
              <a:t>Case Study</a:t>
            </a:r>
          </a:p>
        </p:txBody>
      </p:sp>
      <p:pic>
        <p:nvPicPr>
          <p:cNvPr id="22" name="Picture 21">
            <a:extLst>
              <a:ext uri="{FF2B5EF4-FFF2-40B4-BE49-F238E27FC236}">
                <a16:creationId xmlns:a16="http://schemas.microsoft.com/office/drawing/2014/main" xmlns="" id="{1E050EA8-E3CA-4040-87CD-61B390CA8122}"/>
              </a:ext>
            </a:extLst>
          </p:cNvPr>
          <p:cNvPicPr>
            <a:picLocks noChangeAspect="1"/>
          </p:cNvPicPr>
          <p:nvPr/>
        </p:nvPicPr>
        <p:blipFill>
          <a:blip r:embed="rId2"/>
          <a:stretch>
            <a:fillRect/>
          </a:stretch>
        </p:blipFill>
        <p:spPr>
          <a:xfrm>
            <a:off x="4572000" y="1282284"/>
            <a:ext cx="2649538" cy="1604486"/>
          </a:xfrm>
          <a:prstGeom prst="rect">
            <a:avLst/>
          </a:prstGeom>
        </p:spPr>
      </p:pic>
      <p:pic>
        <p:nvPicPr>
          <p:cNvPr id="24" name="Picture 23">
            <a:extLst>
              <a:ext uri="{FF2B5EF4-FFF2-40B4-BE49-F238E27FC236}">
                <a16:creationId xmlns:a16="http://schemas.microsoft.com/office/drawing/2014/main" xmlns="" id="{33FE7425-59E5-4D22-9DB9-9D58C11BF034}"/>
              </a:ext>
            </a:extLst>
          </p:cNvPr>
          <p:cNvPicPr>
            <a:picLocks noChangeAspect="1"/>
          </p:cNvPicPr>
          <p:nvPr/>
        </p:nvPicPr>
        <p:blipFill>
          <a:blip r:embed="rId3"/>
          <a:stretch>
            <a:fillRect/>
          </a:stretch>
        </p:blipFill>
        <p:spPr>
          <a:xfrm>
            <a:off x="1227137" y="1282284"/>
            <a:ext cx="2649538" cy="1602918"/>
          </a:xfrm>
          <a:prstGeom prst="rect">
            <a:avLst/>
          </a:prstGeom>
        </p:spPr>
      </p:pic>
      <p:pic>
        <p:nvPicPr>
          <p:cNvPr id="25" name="Picture 24">
            <a:extLst>
              <a:ext uri="{FF2B5EF4-FFF2-40B4-BE49-F238E27FC236}">
                <a16:creationId xmlns:a16="http://schemas.microsoft.com/office/drawing/2014/main" xmlns="" id="{C0BA6161-ECD7-451F-8C87-115863656005}"/>
              </a:ext>
            </a:extLst>
          </p:cNvPr>
          <p:cNvPicPr>
            <a:picLocks noChangeAspect="1"/>
          </p:cNvPicPr>
          <p:nvPr/>
        </p:nvPicPr>
        <p:blipFill>
          <a:blip r:embed="rId4"/>
          <a:stretch>
            <a:fillRect/>
          </a:stretch>
        </p:blipFill>
        <p:spPr>
          <a:xfrm>
            <a:off x="4572000" y="3138772"/>
            <a:ext cx="2649537" cy="1602918"/>
          </a:xfrm>
          <a:prstGeom prst="rect">
            <a:avLst/>
          </a:prstGeom>
        </p:spPr>
      </p:pic>
      <p:pic>
        <p:nvPicPr>
          <p:cNvPr id="26" name="Picture 25">
            <a:extLst>
              <a:ext uri="{FF2B5EF4-FFF2-40B4-BE49-F238E27FC236}">
                <a16:creationId xmlns:a16="http://schemas.microsoft.com/office/drawing/2014/main" xmlns="" id="{445CC756-3B6A-4F17-A305-F8C1B6370BAB}"/>
              </a:ext>
            </a:extLst>
          </p:cNvPr>
          <p:cNvPicPr>
            <a:picLocks noChangeAspect="1"/>
          </p:cNvPicPr>
          <p:nvPr/>
        </p:nvPicPr>
        <p:blipFill>
          <a:blip r:embed="rId5"/>
          <a:stretch>
            <a:fillRect/>
          </a:stretch>
        </p:blipFill>
        <p:spPr>
          <a:xfrm>
            <a:off x="1227137" y="3136225"/>
            <a:ext cx="2649538" cy="1602918"/>
          </a:xfrm>
          <a:prstGeom prst="rect">
            <a:avLst/>
          </a:prstGeom>
        </p:spPr>
      </p:pic>
    </p:spTree>
    <p:extLst>
      <p:ext uri="{BB962C8B-B14F-4D97-AF65-F5344CB8AC3E}">
        <p14:creationId xmlns:p14="http://schemas.microsoft.com/office/powerpoint/2010/main" val="1601191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xmlns="" id="{4D08E636-52EA-4EF3-AFD3-15CA9222F40A}"/>
              </a:ext>
            </a:extLst>
          </p:cNvPr>
          <p:cNvSpPr>
            <a:spLocks noGrp="1"/>
          </p:cNvSpPr>
          <p:nvPr>
            <p:ph type="title"/>
          </p:nvPr>
        </p:nvSpPr>
        <p:spPr/>
        <p:txBody>
          <a:bodyPr/>
          <a:lstStyle/>
          <a:p>
            <a:r>
              <a:rPr lang="en-AU" dirty="0"/>
              <a:t>Case Study</a:t>
            </a:r>
          </a:p>
        </p:txBody>
      </p:sp>
      <p:sp>
        <p:nvSpPr>
          <p:cNvPr id="19" name="Text Placeholder 13">
            <a:extLst>
              <a:ext uri="{FF2B5EF4-FFF2-40B4-BE49-F238E27FC236}">
                <a16:creationId xmlns:a16="http://schemas.microsoft.com/office/drawing/2014/main" xmlns="" id="{52A3E7F5-FE7A-4E03-9865-53A6050CE992}"/>
              </a:ext>
            </a:extLst>
          </p:cNvPr>
          <p:cNvSpPr>
            <a:spLocks noGrp="1"/>
          </p:cNvSpPr>
          <p:nvPr>
            <p:ph type="body" sz="quarter" idx="13"/>
          </p:nvPr>
        </p:nvSpPr>
        <p:spPr>
          <a:xfrm>
            <a:off x="2146300" y="981156"/>
            <a:ext cx="5075238" cy="540000"/>
          </a:xfrm>
        </p:spPr>
        <p:txBody>
          <a:bodyPr/>
          <a:lstStyle/>
          <a:p>
            <a:r>
              <a:rPr lang="en-AU" b="1" dirty="0"/>
              <a:t>DGSA 				   	  DLA</a:t>
            </a:r>
          </a:p>
        </p:txBody>
      </p:sp>
      <p:pic>
        <p:nvPicPr>
          <p:cNvPr id="20" name="Picture 19">
            <a:extLst>
              <a:ext uri="{FF2B5EF4-FFF2-40B4-BE49-F238E27FC236}">
                <a16:creationId xmlns:a16="http://schemas.microsoft.com/office/drawing/2014/main" xmlns="" id="{90D1B810-4D75-4010-8D00-25A8D734E5C8}"/>
              </a:ext>
            </a:extLst>
          </p:cNvPr>
          <p:cNvPicPr>
            <a:picLocks noChangeAspect="1"/>
          </p:cNvPicPr>
          <p:nvPr/>
        </p:nvPicPr>
        <p:blipFill>
          <a:blip r:embed="rId2"/>
          <a:stretch>
            <a:fillRect/>
          </a:stretch>
        </p:blipFill>
        <p:spPr>
          <a:xfrm>
            <a:off x="4572000" y="3134583"/>
            <a:ext cx="2649538" cy="1606016"/>
          </a:xfrm>
          <a:prstGeom prst="rect">
            <a:avLst/>
          </a:prstGeom>
        </p:spPr>
      </p:pic>
      <p:pic>
        <p:nvPicPr>
          <p:cNvPr id="21" name="Picture 20">
            <a:extLst>
              <a:ext uri="{FF2B5EF4-FFF2-40B4-BE49-F238E27FC236}">
                <a16:creationId xmlns:a16="http://schemas.microsoft.com/office/drawing/2014/main" xmlns="" id="{8215A544-D894-40FF-B59B-30F202DEDB02}"/>
              </a:ext>
            </a:extLst>
          </p:cNvPr>
          <p:cNvPicPr>
            <a:picLocks noChangeAspect="1"/>
          </p:cNvPicPr>
          <p:nvPr/>
        </p:nvPicPr>
        <p:blipFill>
          <a:blip r:embed="rId3"/>
          <a:stretch>
            <a:fillRect/>
          </a:stretch>
        </p:blipFill>
        <p:spPr>
          <a:xfrm>
            <a:off x="1193079" y="3156885"/>
            <a:ext cx="2700984" cy="1599724"/>
          </a:xfrm>
          <a:prstGeom prst="rect">
            <a:avLst/>
          </a:prstGeom>
        </p:spPr>
      </p:pic>
      <p:pic>
        <p:nvPicPr>
          <p:cNvPr id="22" name="Picture 21">
            <a:extLst>
              <a:ext uri="{FF2B5EF4-FFF2-40B4-BE49-F238E27FC236}">
                <a16:creationId xmlns:a16="http://schemas.microsoft.com/office/drawing/2014/main" xmlns="" id="{6A3CAF79-0629-4FE6-BCD5-40FF0176B356}"/>
              </a:ext>
            </a:extLst>
          </p:cNvPr>
          <p:cNvPicPr>
            <a:picLocks noChangeAspect="1"/>
          </p:cNvPicPr>
          <p:nvPr/>
        </p:nvPicPr>
        <p:blipFill>
          <a:blip r:embed="rId4"/>
          <a:stretch>
            <a:fillRect/>
          </a:stretch>
        </p:blipFill>
        <p:spPr>
          <a:xfrm>
            <a:off x="1193079" y="1268592"/>
            <a:ext cx="2700983" cy="1599724"/>
          </a:xfrm>
          <a:prstGeom prst="rect">
            <a:avLst/>
          </a:prstGeom>
        </p:spPr>
      </p:pic>
      <p:pic>
        <p:nvPicPr>
          <p:cNvPr id="23" name="Picture 22">
            <a:extLst>
              <a:ext uri="{FF2B5EF4-FFF2-40B4-BE49-F238E27FC236}">
                <a16:creationId xmlns:a16="http://schemas.microsoft.com/office/drawing/2014/main" xmlns="" id="{D2A3B952-5D5C-40D1-A27F-5789092106D1}"/>
              </a:ext>
            </a:extLst>
          </p:cNvPr>
          <p:cNvPicPr>
            <a:picLocks noChangeAspect="1"/>
          </p:cNvPicPr>
          <p:nvPr/>
        </p:nvPicPr>
        <p:blipFill>
          <a:blip r:embed="rId5"/>
          <a:stretch>
            <a:fillRect/>
          </a:stretch>
        </p:blipFill>
        <p:spPr>
          <a:xfrm>
            <a:off x="4572000" y="1250154"/>
            <a:ext cx="2675260" cy="1620590"/>
          </a:xfrm>
          <a:prstGeom prst="rect">
            <a:avLst/>
          </a:prstGeom>
        </p:spPr>
      </p:pic>
    </p:spTree>
    <p:extLst>
      <p:ext uri="{BB962C8B-B14F-4D97-AF65-F5344CB8AC3E}">
        <p14:creationId xmlns:p14="http://schemas.microsoft.com/office/powerpoint/2010/main" val="4213916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xmlns="" id="{7BB2A08F-B913-4AC3-8F4F-7927B2F63E17}"/>
              </a:ext>
            </a:extLst>
          </p:cNvPr>
          <p:cNvSpPr>
            <a:spLocks noGrp="1"/>
          </p:cNvSpPr>
          <p:nvPr>
            <p:ph type="body" sz="quarter" idx="13"/>
          </p:nvPr>
        </p:nvSpPr>
        <p:spPr/>
        <p:txBody>
          <a:bodyPr/>
          <a:lstStyle/>
          <a:p>
            <a:r>
              <a:rPr lang="en-AU" dirty="0"/>
              <a:t>DGSA as part of CIPR</a:t>
            </a:r>
          </a:p>
        </p:txBody>
      </p:sp>
      <p:sp>
        <p:nvSpPr>
          <p:cNvPr id="12" name="Title 11">
            <a:extLst>
              <a:ext uri="{FF2B5EF4-FFF2-40B4-BE49-F238E27FC236}">
                <a16:creationId xmlns:a16="http://schemas.microsoft.com/office/drawing/2014/main" xmlns="" id="{4D08E636-52EA-4EF3-AFD3-15CA9222F40A}"/>
              </a:ext>
            </a:extLst>
          </p:cNvPr>
          <p:cNvSpPr>
            <a:spLocks noGrp="1"/>
          </p:cNvSpPr>
          <p:nvPr>
            <p:ph type="title"/>
          </p:nvPr>
        </p:nvSpPr>
        <p:spPr/>
        <p:txBody>
          <a:bodyPr/>
          <a:lstStyle/>
          <a:p>
            <a:r>
              <a:rPr lang="en-AU" dirty="0"/>
              <a:t>Case Study</a:t>
            </a:r>
          </a:p>
        </p:txBody>
      </p:sp>
      <p:graphicFrame>
        <p:nvGraphicFramePr>
          <p:cNvPr id="13" name="Table 12">
            <a:extLst>
              <a:ext uri="{FF2B5EF4-FFF2-40B4-BE49-F238E27FC236}">
                <a16:creationId xmlns:a16="http://schemas.microsoft.com/office/drawing/2014/main" xmlns="" id="{0FACD1FC-02F2-46E6-A9B0-1036309FB537}"/>
              </a:ext>
            </a:extLst>
          </p:cNvPr>
          <p:cNvGraphicFramePr>
            <a:graphicFrameLocks noGrp="1"/>
          </p:cNvGraphicFramePr>
          <p:nvPr>
            <p:extLst>
              <p:ext uri="{D42A27DB-BD31-4B8C-83A1-F6EECF244321}">
                <p14:modId xmlns:p14="http://schemas.microsoft.com/office/powerpoint/2010/main" val="3519918432"/>
              </p:ext>
            </p:extLst>
          </p:nvPr>
        </p:nvGraphicFramePr>
        <p:xfrm>
          <a:off x="714375" y="1795584"/>
          <a:ext cx="7399680" cy="1552332"/>
        </p:xfrm>
        <a:graphic>
          <a:graphicData uri="http://schemas.openxmlformats.org/drawingml/2006/table">
            <a:tbl>
              <a:tblPr firstRow="1" firstCol="1" bandRow="1">
                <a:tableStyleId>{69012ECD-51FC-41F1-AA8D-1B2483CD663E}</a:tableStyleId>
              </a:tblPr>
              <a:tblGrid>
                <a:gridCol w="2262759">
                  <a:extLst>
                    <a:ext uri="{9D8B030D-6E8A-4147-A177-3AD203B41FA5}">
                      <a16:colId xmlns:a16="http://schemas.microsoft.com/office/drawing/2014/main" xmlns="" val="395150678"/>
                    </a:ext>
                  </a:extLst>
                </a:gridCol>
                <a:gridCol w="1404873">
                  <a:extLst>
                    <a:ext uri="{9D8B030D-6E8A-4147-A177-3AD203B41FA5}">
                      <a16:colId xmlns:a16="http://schemas.microsoft.com/office/drawing/2014/main" xmlns="" val="545487506"/>
                    </a:ext>
                  </a:extLst>
                </a:gridCol>
                <a:gridCol w="1340644">
                  <a:extLst>
                    <a:ext uri="{9D8B030D-6E8A-4147-A177-3AD203B41FA5}">
                      <a16:colId xmlns:a16="http://schemas.microsoft.com/office/drawing/2014/main" xmlns="" val="2020643890"/>
                    </a:ext>
                  </a:extLst>
                </a:gridCol>
                <a:gridCol w="1254157">
                  <a:extLst>
                    <a:ext uri="{9D8B030D-6E8A-4147-A177-3AD203B41FA5}">
                      <a16:colId xmlns:a16="http://schemas.microsoft.com/office/drawing/2014/main" xmlns="" val="3361218585"/>
                    </a:ext>
                  </a:extLst>
                </a:gridCol>
                <a:gridCol w="1137247">
                  <a:extLst>
                    <a:ext uri="{9D8B030D-6E8A-4147-A177-3AD203B41FA5}">
                      <a16:colId xmlns:a16="http://schemas.microsoft.com/office/drawing/2014/main" xmlns="" val="2260511864"/>
                    </a:ext>
                  </a:extLst>
                </a:gridCol>
              </a:tblGrid>
              <a:tr h="639258">
                <a:tc>
                  <a:txBody>
                    <a:bodyPr/>
                    <a:lstStyle/>
                    <a:p>
                      <a:pPr algn="ctr">
                        <a:spcBef>
                          <a:spcPts val="600"/>
                        </a:spcBef>
                        <a:spcAft>
                          <a:spcPts val="600"/>
                        </a:spcAft>
                      </a:pPr>
                      <a:r>
                        <a:rPr lang="en-AU" sz="1200" dirty="0">
                          <a:effectLst/>
                        </a:rPr>
                        <a:t>Retirement Strategy</a:t>
                      </a:r>
                      <a:endParaRPr lang="en-AU" sz="1200" dirty="0">
                        <a:solidFill>
                          <a:srgbClr val="38383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AU" sz="1200" dirty="0">
                          <a:effectLst/>
                        </a:rPr>
                        <a:t>Risk-Adjusted Income</a:t>
                      </a:r>
                      <a:endParaRPr lang="en-AU" sz="1200" dirty="0">
                        <a:solidFill>
                          <a:srgbClr val="38383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AU" sz="1200" dirty="0">
                          <a:effectLst/>
                        </a:rPr>
                        <a:t>Risk-Adjusted Residual Benefit</a:t>
                      </a:r>
                      <a:endParaRPr lang="en-AU" sz="1200" dirty="0">
                        <a:solidFill>
                          <a:srgbClr val="38383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AU" sz="1200" dirty="0">
                          <a:effectLst/>
                        </a:rPr>
                        <a:t>MDUF Score</a:t>
                      </a:r>
                      <a:endParaRPr lang="en-AU" sz="1200" dirty="0">
                        <a:solidFill>
                          <a:srgbClr val="38383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AU" sz="1200" dirty="0">
                          <a:effectLst/>
                        </a:rPr>
                        <a:t>Welfare Gain</a:t>
                      </a:r>
                      <a:endParaRPr lang="en-AU" sz="1200" dirty="0">
                        <a:solidFill>
                          <a:srgbClr val="38383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634060417"/>
                  </a:ext>
                </a:extLst>
              </a:tr>
              <a:tr h="497155">
                <a:tc>
                  <a:txBody>
                    <a:bodyPr/>
                    <a:lstStyle/>
                    <a:p>
                      <a:pPr algn="ctr">
                        <a:spcBef>
                          <a:spcPts val="600"/>
                        </a:spcBef>
                        <a:spcAft>
                          <a:spcPts val="600"/>
                        </a:spcAft>
                      </a:pPr>
                      <a:r>
                        <a:rPr lang="en-AU" sz="1200" dirty="0">
                          <a:effectLst/>
                        </a:rPr>
                        <a:t>   85% ABP + 15% DGSA</a:t>
                      </a:r>
                      <a:endParaRPr lang="en-AU"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AU" sz="1200" dirty="0"/>
                        <a:t>$40,018</a:t>
                      </a:r>
                      <a:endParaRPr lang="en-AU" sz="1200" b="1" dirty="0">
                        <a:latin typeface="Calibri" panose="020F0502020204030204" pitchFamily="34" charset="0"/>
                        <a:cs typeface="Calibri" panose="020F0502020204030204" pitchFamily="34" charset="0"/>
                      </a:endParaRPr>
                    </a:p>
                  </a:txBody>
                  <a:tcPr marL="68580" marR="68580" marT="0" marB="0" anchor="ctr"/>
                </a:tc>
                <a:tc>
                  <a:txBody>
                    <a:bodyPr/>
                    <a:lstStyle/>
                    <a:p>
                      <a:pPr algn="ctr"/>
                      <a:r>
                        <a:rPr lang="en-AU" sz="1200" dirty="0"/>
                        <a:t>$26,377</a:t>
                      </a:r>
                      <a:endParaRPr lang="en-AU" sz="1200" b="1" dirty="0">
                        <a:latin typeface="Calibri" panose="020F0502020204030204" pitchFamily="34" charset="0"/>
                        <a:cs typeface="Calibri" panose="020F0502020204030204" pitchFamily="34" charset="0"/>
                      </a:endParaRPr>
                    </a:p>
                  </a:txBody>
                  <a:tcPr marL="68580" marR="68580" marT="0" marB="0" anchor="ctr"/>
                </a:tc>
                <a:tc>
                  <a:txBody>
                    <a:bodyPr/>
                    <a:lstStyle/>
                    <a:p>
                      <a:pPr algn="ctr"/>
                      <a:r>
                        <a:rPr lang="en-AU" sz="1200" dirty="0"/>
                        <a:t> 6,893</a:t>
                      </a:r>
                      <a:endParaRPr lang="en-AU" sz="1200" b="1" dirty="0">
                        <a:latin typeface="Calibri" panose="020F0502020204030204" pitchFamily="34" charset="0"/>
                        <a:cs typeface="Calibri" panose="020F0502020204030204" pitchFamily="34" charset="0"/>
                      </a:endParaRPr>
                    </a:p>
                  </a:txBody>
                  <a:tcPr marL="68580" marR="68580" marT="0" marB="0" anchor="ctr"/>
                </a:tc>
                <a:tc>
                  <a:txBody>
                    <a:bodyPr/>
                    <a:lstStyle/>
                    <a:p>
                      <a:pPr algn="ctr"/>
                      <a:r>
                        <a:rPr lang="en-US" sz="1200" dirty="0"/>
                        <a:t>$17K</a:t>
                      </a:r>
                      <a:endParaRPr lang="en-AU" sz="1200" b="1" dirty="0">
                        <a:solidFill>
                          <a:srgbClr val="00B050"/>
                        </a:solidFill>
                        <a:latin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xmlns="" val="1914844442"/>
                  </a:ext>
                </a:extLst>
              </a:tr>
              <a:tr h="415919">
                <a:tc>
                  <a:txBody>
                    <a:bodyPr/>
                    <a:lstStyle/>
                    <a:p>
                      <a:pPr algn="ctr">
                        <a:spcBef>
                          <a:spcPts val="600"/>
                        </a:spcBef>
                        <a:spcAft>
                          <a:spcPts val="600"/>
                        </a:spcAft>
                      </a:pPr>
                      <a:r>
                        <a:rPr lang="en-US" sz="1200" dirty="0">
                          <a:effectLst/>
                        </a:rPr>
                        <a:t>80% ABP + 2</a:t>
                      </a:r>
                      <a:r>
                        <a:rPr lang="en-AU" sz="1200" dirty="0">
                          <a:effectLst/>
                        </a:rPr>
                        <a:t>0% DLA   </a:t>
                      </a:r>
                      <a:endParaRPr lang="en-AU" sz="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r>
                        <a:rPr lang="en-AU" sz="1200" dirty="0"/>
                        <a:t>$39,126</a:t>
                      </a:r>
                      <a:endParaRPr lang="en-AU" sz="1200" b="1" dirty="0">
                        <a:latin typeface="Calibri" panose="020F0502020204030204" pitchFamily="34" charset="0"/>
                        <a:cs typeface="Calibri" panose="020F0502020204030204" pitchFamily="34" charset="0"/>
                      </a:endParaRPr>
                    </a:p>
                  </a:txBody>
                  <a:tcPr marL="68580" marR="68580" marT="0" marB="0" anchor="ctr"/>
                </a:tc>
                <a:tc>
                  <a:txBody>
                    <a:bodyPr/>
                    <a:lstStyle/>
                    <a:p>
                      <a:pPr algn="ctr"/>
                      <a:r>
                        <a:rPr lang="en-AU" sz="1200" dirty="0"/>
                        <a:t>$23,958</a:t>
                      </a:r>
                      <a:endParaRPr lang="en-AU" sz="1200" b="1" dirty="0">
                        <a:latin typeface="Calibri" panose="020F0502020204030204" pitchFamily="34" charset="0"/>
                        <a:cs typeface="Calibri" panose="020F0502020204030204" pitchFamily="34" charset="0"/>
                      </a:endParaRPr>
                    </a:p>
                  </a:txBody>
                  <a:tcPr marL="68580" marR="68580" marT="0" marB="0" anchor="ctr"/>
                </a:tc>
                <a:tc>
                  <a:txBody>
                    <a:bodyPr/>
                    <a:lstStyle/>
                    <a:p>
                      <a:pPr algn="ctr"/>
                      <a:r>
                        <a:rPr lang="en-AU" sz="1200" dirty="0"/>
                        <a:t> 6,261</a:t>
                      </a:r>
                      <a:endParaRPr lang="en-AU" sz="1200" b="1" dirty="0">
                        <a:latin typeface="Calibri" panose="020F0502020204030204" pitchFamily="34" charset="0"/>
                        <a:cs typeface="Calibri" panose="020F0502020204030204" pitchFamily="34" charset="0"/>
                      </a:endParaRPr>
                    </a:p>
                  </a:txBody>
                  <a:tcPr marL="68580" marR="68580" marT="0" marB="0" anchor="ctr"/>
                </a:tc>
                <a:tc>
                  <a:txBody>
                    <a:bodyPr/>
                    <a:lstStyle/>
                    <a:p>
                      <a:pPr algn="ctr"/>
                      <a:r>
                        <a:rPr lang="en-US" sz="1200" dirty="0"/>
                        <a:t>-</a:t>
                      </a:r>
                      <a:endParaRPr lang="en-AU" sz="1200" b="1" dirty="0">
                        <a:latin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xmlns="" val="4138746630"/>
                  </a:ext>
                </a:extLst>
              </a:tr>
            </a:tbl>
          </a:graphicData>
        </a:graphic>
      </p:graphicFrame>
    </p:spTree>
    <p:extLst>
      <p:ext uri="{BB962C8B-B14F-4D97-AF65-F5344CB8AC3E}">
        <p14:creationId xmlns:p14="http://schemas.microsoft.com/office/powerpoint/2010/main" val="3495113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xmlns="" id="{7BB2A08F-B913-4AC3-8F4F-7927B2F63E17}"/>
              </a:ext>
            </a:extLst>
          </p:cNvPr>
          <p:cNvSpPr>
            <a:spLocks noGrp="1"/>
          </p:cNvSpPr>
          <p:nvPr>
            <p:ph type="body" sz="quarter" idx="13"/>
          </p:nvPr>
        </p:nvSpPr>
        <p:spPr/>
        <p:txBody>
          <a:bodyPr/>
          <a:lstStyle/>
          <a:p>
            <a:r>
              <a:rPr lang="en-AU" dirty="0"/>
              <a:t>At a product level</a:t>
            </a:r>
          </a:p>
        </p:txBody>
      </p:sp>
      <p:sp>
        <p:nvSpPr>
          <p:cNvPr id="12" name="Title 11">
            <a:extLst>
              <a:ext uri="{FF2B5EF4-FFF2-40B4-BE49-F238E27FC236}">
                <a16:creationId xmlns:a16="http://schemas.microsoft.com/office/drawing/2014/main" xmlns="" id="{4D08E636-52EA-4EF3-AFD3-15CA9222F40A}"/>
              </a:ext>
            </a:extLst>
          </p:cNvPr>
          <p:cNvSpPr>
            <a:spLocks noGrp="1"/>
          </p:cNvSpPr>
          <p:nvPr>
            <p:ph type="title"/>
          </p:nvPr>
        </p:nvSpPr>
        <p:spPr/>
        <p:txBody>
          <a:bodyPr/>
          <a:lstStyle/>
          <a:p>
            <a:r>
              <a:rPr lang="en-AU" dirty="0"/>
              <a:t>Challenges</a:t>
            </a:r>
          </a:p>
        </p:txBody>
      </p:sp>
      <p:sp>
        <p:nvSpPr>
          <p:cNvPr id="18" name="Content Placeholder 17">
            <a:extLst>
              <a:ext uri="{FF2B5EF4-FFF2-40B4-BE49-F238E27FC236}">
                <a16:creationId xmlns:a16="http://schemas.microsoft.com/office/drawing/2014/main" xmlns="" id="{9296003D-15A7-4AAA-B776-82B6419B4C00}"/>
              </a:ext>
            </a:extLst>
          </p:cNvPr>
          <p:cNvSpPr>
            <a:spLocks noGrp="1"/>
          </p:cNvSpPr>
          <p:nvPr>
            <p:ph idx="1"/>
          </p:nvPr>
        </p:nvSpPr>
        <p:spPr/>
        <p:txBody>
          <a:bodyPr/>
          <a:lstStyle/>
          <a:p>
            <a:r>
              <a:rPr lang="en-AU" dirty="0"/>
              <a:t>Maintaining a large enough pool size is aided by:</a:t>
            </a:r>
          </a:p>
          <a:p>
            <a:pPr lvl="1">
              <a:buFont typeface="Arial" panose="020B0604020202020204" pitchFamily="34" charset="0"/>
              <a:buChar char="•"/>
            </a:pPr>
            <a:r>
              <a:rPr lang="en-AU" dirty="0"/>
              <a:t>DGSA as part of default product</a:t>
            </a:r>
          </a:p>
          <a:p>
            <a:pPr lvl="1">
              <a:buFont typeface="Arial" panose="020B0604020202020204" pitchFamily="34" charset="0"/>
              <a:buChar char="•"/>
            </a:pPr>
            <a:r>
              <a:rPr lang="en-AU" dirty="0"/>
              <a:t>Open pool, multi-cohort framework</a:t>
            </a:r>
          </a:p>
          <a:p>
            <a:pPr lvl="1">
              <a:buFont typeface="Arial" panose="020B0604020202020204" pitchFamily="34" charset="0"/>
              <a:buChar char="•"/>
            </a:pPr>
            <a:r>
              <a:rPr lang="en-AU" dirty="0"/>
              <a:t>Set up joint pool with other pension funds</a:t>
            </a:r>
          </a:p>
          <a:p>
            <a:r>
              <a:rPr lang="en-AU" dirty="0"/>
              <a:t>Managing the variability of income through:</a:t>
            </a:r>
          </a:p>
          <a:p>
            <a:pPr lvl="1">
              <a:buFont typeface="Arial" panose="020B0604020202020204" pitchFamily="34" charset="0"/>
              <a:buChar char="•"/>
            </a:pPr>
            <a:r>
              <a:rPr lang="en-AU" dirty="0"/>
              <a:t>Investment downside protection (e.g. portfolio protection strategies)</a:t>
            </a:r>
          </a:p>
          <a:p>
            <a:pPr lvl="1">
              <a:buFont typeface="Arial" panose="020B0604020202020204" pitchFamily="34" charset="0"/>
              <a:buChar char="•"/>
            </a:pPr>
            <a:r>
              <a:rPr lang="en-AU" dirty="0"/>
              <a:t>Income smoothing mechanism (e.g. intergenerational risk sharing)</a:t>
            </a:r>
          </a:p>
          <a:p>
            <a:pPr lvl="1"/>
            <a:endParaRPr lang="en-AU" dirty="0"/>
          </a:p>
        </p:txBody>
      </p:sp>
    </p:spTree>
    <p:extLst>
      <p:ext uri="{BB962C8B-B14F-4D97-AF65-F5344CB8AC3E}">
        <p14:creationId xmlns:p14="http://schemas.microsoft.com/office/powerpoint/2010/main" val="2831283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E8390C03-BE31-497D-B36A-C750278344DE}"/>
              </a:ext>
            </a:extLst>
          </p:cNvPr>
          <p:cNvSpPr/>
          <p:nvPr/>
        </p:nvSpPr>
        <p:spPr>
          <a:xfrm>
            <a:off x="714375" y="3020252"/>
            <a:ext cx="6911975" cy="175236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dirty="0"/>
          </a:p>
          <a:p>
            <a:pPr algn="ctr"/>
            <a:r>
              <a:rPr lang="en-US" b="1" dirty="0"/>
              <a:t>Pension Pool (mixed cohort)</a:t>
            </a:r>
          </a:p>
          <a:p>
            <a:pPr algn="ctr"/>
            <a:endParaRPr lang="en-US" b="1" dirty="0"/>
          </a:p>
          <a:p>
            <a:pPr algn="ctr"/>
            <a:endParaRPr lang="en-US" b="1" dirty="0"/>
          </a:p>
          <a:p>
            <a:pPr algn="ctr"/>
            <a:endParaRPr lang="en-US" dirty="0"/>
          </a:p>
          <a:p>
            <a:pPr algn="ctr"/>
            <a:endParaRPr lang="en-US" dirty="0"/>
          </a:p>
          <a:p>
            <a:pPr algn="ctr"/>
            <a:endParaRPr lang="en-US" dirty="0"/>
          </a:p>
          <a:p>
            <a:pPr algn="ctr"/>
            <a:endParaRPr lang="en-AU" dirty="0"/>
          </a:p>
        </p:txBody>
      </p:sp>
      <p:sp>
        <p:nvSpPr>
          <p:cNvPr id="14" name="Text Placeholder 13">
            <a:extLst>
              <a:ext uri="{FF2B5EF4-FFF2-40B4-BE49-F238E27FC236}">
                <a16:creationId xmlns:a16="http://schemas.microsoft.com/office/drawing/2014/main" xmlns="" id="{7BB2A08F-B913-4AC3-8F4F-7927B2F63E17}"/>
              </a:ext>
            </a:extLst>
          </p:cNvPr>
          <p:cNvSpPr>
            <a:spLocks noGrp="1"/>
          </p:cNvSpPr>
          <p:nvPr>
            <p:ph type="body" sz="quarter" idx="13"/>
          </p:nvPr>
        </p:nvSpPr>
        <p:spPr/>
        <p:txBody>
          <a:bodyPr/>
          <a:lstStyle/>
          <a:p>
            <a:r>
              <a:rPr lang="en-AU" dirty="0"/>
              <a:t>Enhanced Framework</a:t>
            </a:r>
          </a:p>
        </p:txBody>
      </p:sp>
      <p:sp>
        <p:nvSpPr>
          <p:cNvPr id="12" name="Title 11">
            <a:extLst>
              <a:ext uri="{FF2B5EF4-FFF2-40B4-BE49-F238E27FC236}">
                <a16:creationId xmlns:a16="http://schemas.microsoft.com/office/drawing/2014/main" xmlns="" id="{4D08E636-52EA-4EF3-AFD3-15CA9222F40A}"/>
              </a:ext>
            </a:extLst>
          </p:cNvPr>
          <p:cNvSpPr>
            <a:spLocks noGrp="1"/>
          </p:cNvSpPr>
          <p:nvPr>
            <p:ph type="title"/>
          </p:nvPr>
        </p:nvSpPr>
        <p:spPr/>
        <p:txBody>
          <a:bodyPr/>
          <a:lstStyle/>
          <a:p>
            <a:r>
              <a:rPr lang="en-AU" dirty="0"/>
              <a:t>DGSA Design Framework</a:t>
            </a:r>
          </a:p>
        </p:txBody>
      </p:sp>
      <p:sp>
        <p:nvSpPr>
          <p:cNvPr id="5" name="Rectangle: Rounded Corners 4">
            <a:extLst>
              <a:ext uri="{FF2B5EF4-FFF2-40B4-BE49-F238E27FC236}">
                <a16:creationId xmlns:a16="http://schemas.microsoft.com/office/drawing/2014/main" xmlns="" id="{D2F8D964-013C-4257-8DB3-231D2FB8D288}"/>
              </a:ext>
            </a:extLst>
          </p:cNvPr>
          <p:cNvSpPr/>
          <p:nvPr/>
        </p:nvSpPr>
        <p:spPr>
          <a:xfrm>
            <a:off x="1054100" y="3420136"/>
            <a:ext cx="1581149" cy="1136319"/>
          </a:xfrm>
          <a:prstGeom prst="roundRect">
            <a:avLst>
              <a:gd name="adj" fmla="val 50000"/>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Single Cohort 65, Male</a:t>
            </a:r>
            <a:endParaRPr lang="en-AU" b="1" dirty="0"/>
          </a:p>
        </p:txBody>
      </p:sp>
      <p:sp>
        <p:nvSpPr>
          <p:cNvPr id="27" name="Rectangle: Rounded Corners 26">
            <a:extLst>
              <a:ext uri="{FF2B5EF4-FFF2-40B4-BE49-F238E27FC236}">
                <a16:creationId xmlns:a16="http://schemas.microsoft.com/office/drawing/2014/main" xmlns="" id="{8F4CF042-7D84-42B9-9715-821C6079BA74}"/>
              </a:ext>
            </a:extLst>
          </p:cNvPr>
          <p:cNvSpPr/>
          <p:nvPr/>
        </p:nvSpPr>
        <p:spPr>
          <a:xfrm>
            <a:off x="2384425" y="3420136"/>
            <a:ext cx="1581150" cy="1136733"/>
          </a:xfrm>
          <a:prstGeom prst="roundRect">
            <a:avLst>
              <a:gd name="adj" fmla="val 50000"/>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Single Cohort 66, Male</a:t>
            </a:r>
            <a:endParaRPr lang="en-AU" b="1" dirty="0"/>
          </a:p>
        </p:txBody>
      </p:sp>
      <p:sp>
        <p:nvSpPr>
          <p:cNvPr id="7" name="TextBox 6">
            <a:extLst>
              <a:ext uri="{FF2B5EF4-FFF2-40B4-BE49-F238E27FC236}">
                <a16:creationId xmlns:a16="http://schemas.microsoft.com/office/drawing/2014/main" xmlns="" id="{D30DD17D-A8C5-4984-988B-8962D0DFBFF8}"/>
              </a:ext>
            </a:extLst>
          </p:cNvPr>
          <p:cNvSpPr txBox="1"/>
          <p:nvPr/>
        </p:nvSpPr>
        <p:spPr>
          <a:xfrm>
            <a:off x="5241925" y="3717457"/>
            <a:ext cx="787400" cy="996033"/>
          </a:xfrm>
          <a:prstGeom prst="rect">
            <a:avLst/>
          </a:prstGeom>
          <a:noFill/>
        </p:spPr>
        <p:txBody>
          <a:bodyPr wrap="square" lIns="36000" tIns="36000" rIns="36000" bIns="36000" rtlCol="0">
            <a:spAutoFit/>
          </a:bodyPr>
          <a:lstStyle/>
          <a:p>
            <a:pPr algn="l"/>
            <a:r>
              <a:rPr lang="en-US" sz="6000" dirty="0">
                <a:solidFill>
                  <a:srgbClr val="390939"/>
                </a:solidFill>
              </a:rPr>
              <a:t>…</a:t>
            </a:r>
            <a:endParaRPr lang="en-AU" sz="6000" dirty="0" err="1">
              <a:solidFill>
                <a:srgbClr val="390939"/>
              </a:solidFill>
            </a:endParaRPr>
          </a:p>
        </p:txBody>
      </p:sp>
      <p:sp>
        <p:nvSpPr>
          <p:cNvPr id="29" name="Rectangle: Rounded Corners 28">
            <a:extLst>
              <a:ext uri="{FF2B5EF4-FFF2-40B4-BE49-F238E27FC236}">
                <a16:creationId xmlns:a16="http://schemas.microsoft.com/office/drawing/2014/main" xmlns="" id="{4B257023-BAD1-46FD-8326-3C0B5FE7A878}"/>
              </a:ext>
            </a:extLst>
          </p:cNvPr>
          <p:cNvSpPr/>
          <p:nvPr/>
        </p:nvSpPr>
        <p:spPr>
          <a:xfrm>
            <a:off x="714375" y="1307271"/>
            <a:ext cx="6911975" cy="1264479"/>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t>Accumulation Pool </a:t>
            </a:r>
          </a:p>
          <a:p>
            <a:pPr algn="ctr"/>
            <a:r>
              <a:rPr lang="en-US" b="1" dirty="0"/>
              <a:t>(intergenerational risk sharing)</a:t>
            </a:r>
          </a:p>
          <a:p>
            <a:pPr algn="ctr"/>
            <a:endParaRPr lang="en-US" dirty="0"/>
          </a:p>
          <a:p>
            <a:pPr algn="ctr"/>
            <a:endParaRPr lang="en-US" dirty="0"/>
          </a:p>
        </p:txBody>
      </p:sp>
      <p:sp>
        <p:nvSpPr>
          <p:cNvPr id="31" name="Arrow: Left-Right 30">
            <a:extLst>
              <a:ext uri="{FF2B5EF4-FFF2-40B4-BE49-F238E27FC236}">
                <a16:creationId xmlns:a16="http://schemas.microsoft.com/office/drawing/2014/main" xmlns="" id="{6A8739ED-1B90-485A-8A0E-BE390289D5D5}"/>
              </a:ext>
            </a:extLst>
          </p:cNvPr>
          <p:cNvSpPr/>
          <p:nvPr/>
        </p:nvSpPr>
        <p:spPr>
          <a:xfrm rot="16200000">
            <a:off x="3824287" y="2585140"/>
            <a:ext cx="692150" cy="419100"/>
          </a:xfrm>
          <a:prstGeom prst="leftRigh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2" name="Rectangle: Rounded Corners 31">
            <a:extLst>
              <a:ext uri="{FF2B5EF4-FFF2-40B4-BE49-F238E27FC236}">
                <a16:creationId xmlns:a16="http://schemas.microsoft.com/office/drawing/2014/main" xmlns="" id="{D96D9FE5-E22D-4845-A1D6-2023128597F3}"/>
              </a:ext>
            </a:extLst>
          </p:cNvPr>
          <p:cNvSpPr/>
          <p:nvPr/>
        </p:nvSpPr>
        <p:spPr>
          <a:xfrm>
            <a:off x="3728663" y="3420136"/>
            <a:ext cx="1581150" cy="1136733"/>
          </a:xfrm>
          <a:prstGeom prst="roundRect">
            <a:avLst>
              <a:gd name="adj" fmla="val 50000"/>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Single Cohort 67, Male</a:t>
            </a:r>
            <a:endParaRPr lang="en-AU" b="1" dirty="0"/>
          </a:p>
        </p:txBody>
      </p:sp>
      <p:sp>
        <p:nvSpPr>
          <p:cNvPr id="33" name="Rectangle: Rounded Corners 32">
            <a:extLst>
              <a:ext uri="{FF2B5EF4-FFF2-40B4-BE49-F238E27FC236}">
                <a16:creationId xmlns:a16="http://schemas.microsoft.com/office/drawing/2014/main" xmlns="" id="{A8A93DD8-7250-4B31-AFCE-CDE45EA482A0}"/>
              </a:ext>
            </a:extLst>
          </p:cNvPr>
          <p:cNvSpPr/>
          <p:nvPr/>
        </p:nvSpPr>
        <p:spPr>
          <a:xfrm>
            <a:off x="5749928" y="3420136"/>
            <a:ext cx="1581150" cy="1136733"/>
          </a:xfrm>
          <a:prstGeom prst="roundRect">
            <a:avLst>
              <a:gd name="adj" fmla="val 50000"/>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Single Cohort 70, Female</a:t>
            </a:r>
            <a:endParaRPr lang="en-AU" b="1" dirty="0"/>
          </a:p>
        </p:txBody>
      </p:sp>
      <p:sp>
        <p:nvSpPr>
          <p:cNvPr id="34" name="Rectangle: Rounded Corners 33">
            <a:extLst>
              <a:ext uri="{FF2B5EF4-FFF2-40B4-BE49-F238E27FC236}">
                <a16:creationId xmlns:a16="http://schemas.microsoft.com/office/drawing/2014/main" xmlns="" id="{DF1843C5-9D0B-4850-ABE9-EB927E955F5F}"/>
              </a:ext>
            </a:extLst>
          </p:cNvPr>
          <p:cNvSpPr/>
          <p:nvPr/>
        </p:nvSpPr>
        <p:spPr>
          <a:xfrm>
            <a:off x="5090739" y="3420136"/>
            <a:ext cx="884611" cy="1136733"/>
          </a:xfrm>
          <a:prstGeom prst="roundRect">
            <a:avLst>
              <a:gd name="adj" fmla="val 50000"/>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sp>
        <p:nvSpPr>
          <p:cNvPr id="35" name="Rectangle: Rounded Corners 34">
            <a:extLst>
              <a:ext uri="{FF2B5EF4-FFF2-40B4-BE49-F238E27FC236}">
                <a16:creationId xmlns:a16="http://schemas.microsoft.com/office/drawing/2014/main" xmlns="" id="{D13B6513-2F67-4215-94FA-5E605BD6F106}"/>
              </a:ext>
            </a:extLst>
          </p:cNvPr>
          <p:cNvSpPr/>
          <p:nvPr/>
        </p:nvSpPr>
        <p:spPr>
          <a:xfrm>
            <a:off x="1054099" y="1371143"/>
            <a:ext cx="1581150" cy="1136733"/>
          </a:xfrm>
          <a:prstGeom prst="roundRect">
            <a:avLst>
              <a:gd name="adj" fmla="val 50000"/>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Single Cohort 25, Male</a:t>
            </a:r>
            <a:endParaRPr lang="en-AU" b="1" dirty="0"/>
          </a:p>
        </p:txBody>
      </p:sp>
      <p:sp>
        <p:nvSpPr>
          <p:cNvPr id="36" name="Rectangle: Rounded Corners 35">
            <a:extLst>
              <a:ext uri="{FF2B5EF4-FFF2-40B4-BE49-F238E27FC236}">
                <a16:creationId xmlns:a16="http://schemas.microsoft.com/office/drawing/2014/main" xmlns="" id="{08849AA2-3B21-4638-B574-20B2F57D83EB}"/>
              </a:ext>
            </a:extLst>
          </p:cNvPr>
          <p:cNvSpPr/>
          <p:nvPr/>
        </p:nvSpPr>
        <p:spPr>
          <a:xfrm>
            <a:off x="5635625" y="1371143"/>
            <a:ext cx="1581150" cy="1136733"/>
          </a:xfrm>
          <a:prstGeom prst="roundRect">
            <a:avLst>
              <a:gd name="adj" fmla="val 50000"/>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Single Cohort 25, Female</a:t>
            </a:r>
            <a:endParaRPr lang="en-AU" b="1" dirty="0"/>
          </a:p>
        </p:txBody>
      </p:sp>
      <p:sp>
        <p:nvSpPr>
          <p:cNvPr id="37" name="Arrow: Left-Right 36">
            <a:extLst>
              <a:ext uri="{FF2B5EF4-FFF2-40B4-BE49-F238E27FC236}">
                <a16:creationId xmlns:a16="http://schemas.microsoft.com/office/drawing/2014/main" xmlns="" id="{3CBBEEEF-9029-41C7-9DC3-283A99C4F1F5}"/>
              </a:ext>
            </a:extLst>
          </p:cNvPr>
          <p:cNvSpPr/>
          <p:nvPr/>
        </p:nvSpPr>
        <p:spPr>
          <a:xfrm rot="16200000">
            <a:off x="6080125" y="2577949"/>
            <a:ext cx="692150" cy="419100"/>
          </a:xfrm>
          <a:prstGeom prst="leftRigh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8" name="Arrow: Left-Right 37">
            <a:extLst>
              <a:ext uri="{FF2B5EF4-FFF2-40B4-BE49-F238E27FC236}">
                <a16:creationId xmlns:a16="http://schemas.microsoft.com/office/drawing/2014/main" xmlns="" id="{0D2E39B9-4B4F-4959-B928-4E11A249279B}"/>
              </a:ext>
            </a:extLst>
          </p:cNvPr>
          <p:cNvSpPr/>
          <p:nvPr/>
        </p:nvSpPr>
        <p:spPr>
          <a:xfrm rot="16200000">
            <a:off x="1444625" y="2585140"/>
            <a:ext cx="692150" cy="419100"/>
          </a:xfrm>
          <a:prstGeom prst="leftRigh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85194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xmlns="" id="{7BB2A08F-B913-4AC3-8F4F-7927B2F63E17}"/>
              </a:ext>
            </a:extLst>
          </p:cNvPr>
          <p:cNvSpPr>
            <a:spLocks noGrp="1"/>
          </p:cNvSpPr>
          <p:nvPr>
            <p:ph type="body" sz="quarter" idx="13"/>
          </p:nvPr>
        </p:nvSpPr>
        <p:spPr/>
        <p:txBody>
          <a:bodyPr/>
          <a:lstStyle/>
          <a:p>
            <a:r>
              <a:rPr lang="en-US" dirty="0"/>
              <a:t>Where are we heading?</a:t>
            </a:r>
            <a:endParaRPr lang="en-AU" dirty="0"/>
          </a:p>
        </p:txBody>
      </p:sp>
      <p:sp>
        <p:nvSpPr>
          <p:cNvPr id="12" name="Title 11">
            <a:extLst>
              <a:ext uri="{FF2B5EF4-FFF2-40B4-BE49-F238E27FC236}">
                <a16:creationId xmlns:a16="http://schemas.microsoft.com/office/drawing/2014/main" xmlns="" id="{4D08E636-52EA-4EF3-AFD3-15CA9222F40A}"/>
              </a:ext>
            </a:extLst>
          </p:cNvPr>
          <p:cNvSpPr>
            <a:spLocks noGrp="1"/>
          </p:cNvSpPr>
          <p:nvPr>
            <p:ph type="title"/>
          </p:nvPr>
        </p:nvSpPr>
        <p:spPr/>
        <p:txBody>
          <a:bodyPr/>
          <a:lstStyle/>
          <a:p>
            <a:r>
              <a:rPr lang="en-AU" dirty="0"/>
              <a:t>Conclusion</a:t>
            </a:r>
          </a:p>
        </p:txBody>
      </p:sp>
      <p:sp>
        <p:nvSpPr>
          <p:cNvPr id="18" name="Content Placeholder 17">
            <a:extLst>
              <a:ext uri="{FF2B5EF4-FFF2-40B4-BE49-F238E27FC236}">
                <a16:creationId xmlns:a16="http://schemas.microsoft.com/office/drawing/2014/main" xmlns="" id="{9296003D-15A7-4AAA-B776-82B6419B4C00}"/>
              </a:ext>
            </a:extLst>
          </p:cNvPr>
          <p:cNvSpPr>
            <a:spLocks noGrp="1"/>
          </p:cNvSpPr>
          <p:nvPr>
            <p:ph idx="1"/>
          </p:nvPr>
        </p:nvSpPr>
        <p:spPr/>
        <p:txBody>
          <a:bodyPr/>
          <a:lstStyle/>
          <a:p>
            <a:r>
              <a:rPr lang="en-US" dirty="0"/>
              <a:t>There is a role for DGSA type products to play in retirement income solutions</a:t>
            </a:r>
          </a:p>
          <a:p>
            <a:r>
              <a:rPr lang="en-US" dirty="0"/>
              <a:t>Australian retirement income policies are still evolving &amp; developing</a:t>
            </a:r>
          </a:p>
          <a:p>
            <a:r>
              <a:rPr lang="en-US" dirty="0"/>
              <a:t>Value-add of DGSA will need to be considered from a holistic point of view taking into account drawdown from account-based pension and interaction with the means-tested Age Pension</a:t>
            </a:r>
          </a:p>
          <a:p>
            <a:r>
              <a:rPr lang="en-US" dirty="0"/>
              <a:t>Realistic time frame for implementation will be 3+ years</a:t>
            </a:r>
            <a:endParaRPr lang="en-AU" dirty="0"/>
          </a:p>
        </p:txBody>
      </p:sp>
    </p:spTree>
    <p:extLst>
      <p:ext uri="{BB962C8B-B14F-4D97-AF65-F5344CB8AC3E}">
        <p14:creationId xmlns:p14="http://schemas.microsoft.com/office/powerpoint/2010/main" val="1666871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0947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7A4C1054-10CB-4C17-BCA2-28228849F88F}"/>
              </a:ext>
            </a:extLst>
          </p:cNvPr>
          <p:cNvSpPr>
            <a:spLocks noGrp="1"/>
          </p:cNvSpPr>
          <p:nvPr>
            <p:ph type="body" sz="quarter" idx="10"/>
          </p:nvPr>
        </p:nvSpPr>
        <p:spPr/>
        <p:txBody>
          <a:bodyPr/>
          <a:lstStyle/>
          <a:p>
            <a:endParaRPr lang="en-AU" dirty="0"/>
          </a:p>
        </p:txBody>
      </p:sp>
    </p:spTree>
    <p:extLst>
      <p:ext uri="{BB962C8B-B14F-4D97-AF65-F5344CB8AC3E}">
        <p14:creationId xmlns:p14="http://schemas.microsoft.com/office/powerpoint/2010/main" val="1626518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xmlns="" id="{7BB2A08F-B913-4AC3-8F4F-7927B2F63E17}"/>
              </a:ext>
            </a:extLst>
          </p:cNvPr>
          <p:cNvSpPr>
            <a:spLocks noGrp="1"/>
          </p:cNvSpPr>
          <p:nvPr>
            <p:ph type="body" sz="quarter" idx="13"/>
          </p:nvPr>
        </p:nvSpPr>
        <p:spPr/>
        <p:txBody>
          <a:bodyPr/>
          <a:lstStyle/>
          <a:p>
            <a:r>
              <a:rPr lang="en-AU" dirty="0"/>
              <a:t>Basic Framework Illustration</a:t>
            </a:r>
          </a:p>
        </p:txBody>
      </p:sp>
      <p:sp>
        <p:nvSpPr>
          <p:cNvPr id="12" name="Title 11">
            <a:extLst>
              <a:ext uri="{FF2B5EF4-FFF2-40B4-BE49-F238E27FC236}">
                <a16:creationId xmlns:a16="http://schemas.microsoft.com/office/drawing/2014/main" xmlns="" id="{4D08E636-52EA-4EF3-AFD3-15CA9222F40A}"/>
              </a:ext>
            </a:extLst>
          </p:cNvPr>
          <p:cNvSpPr>
            <a:spLocks noGrp="1"/>
          </p:cNvSpPr>
          <p:nvPr>
            <p:ph type="title"/>
          </p:nvPr>
        </p:nvSpPr>
        <p:spPr/>
        <p:txBody>
          <a:bodyPr/>
          <a:lstStyle/>
          <a:p>
            <a:r>
              <a:rPr lang="en-AU" dirty="0"/>
              <a:t>DGSA Design Framework</a:t>
            </a:r>
          </a:p>
        </p:txBody>
      </p:sp>
      <p:sp>
        <p:nvSpPr>
          <p:cNvPr id="10" name="Content Placeholder 17">
            <a:extLst>
              <a:ext uri="{FF2B5EF4-FFF2-40B4-BE49-F238E27FC236}">
                <a16:creationId xmlns:a16="http://schemas.microsoft.com/office/drawing/2014/main" xmlns="" id="{9296003D-15A7-4AAA-B776-82B6419B4C00}"/>
              </a:ext>
            </a:extLst>
          </p:cNvPr>
          <p:cNvSpPr>
            <a:spLocks noGrp="1"/>
          </p:cNvSpPr>
          <p:nvPr>
            <p:ph idx="1"/>
          </p:nvPr>
        </p:nvSpPr>
        <p:spPr>
          <a:xfrm>
            <a:off x="714373" y="1538299"/>
            <a:ext cx="7962899" cy="2500312"/>
          </a:xfrm>
        </p:spPr>
        <p:txBody>
          <a:bodyPr/>
          <a:lstStyle/>
          <a:p>
            <a:endParaRPr lang="en-AU" dirty="0"/>
          </a:p>
          <a:p>
            <a:endParaRPr lang="en-AU" dirty="0"/>
          </a:p>
          <a:p>
            <a:endParaRPr lang="en-AU" dirty="0"/>
          </a:p>
          <a:p>
            <a:endParaRPr lang="en-AU" dirty="0"/>
          </a:p>
          <a:p>
            <a:endParaRPr lang="en-AU" dirty="0"/>
          </a:p>
          <a:p>
            <a:pPr marL="0" indent="0">
              <a:buNone/>
            </a:pPr>
            <a:endParaRPr lang="en-AU" dirty="0"/>
          </a:p>
        </p:txBody>
      </p:sp>
      <p:pic>
        <p:nvPicPr>
          <p:cNvPr id="2" name="Picture 1">
            <a:extLst>
              <a:ext uri="{FF2B5EF4-FFF2-40B4-BE49-F238E27FC236}">
                <a16:creationId xmlns:a16="http://schemas.microsoft.com/office/drawing/2014/main" xmlns="" id="{EDA47A49-8004-4C7B-862A-8047AAA493FE}"/>
              </a:ext>
            </a:extLst>
          </p:cNvPr>
          <p:cNvPicPr>
            <a:picLocks noChangeAspect="1"/>
          </p:cNvPicPr>
          <p:nvPr/>
        </p:nvPicPr>
        <p:blipFill>
          <a:blip r:embed="rId2"/>
          <a:stretch>
            <a:fillRect/>
          </a:stretch>
        </p:blipFill>
        <p:spPr>
          <a:xfrm>
            <a:off x="639579" y="1495942"/>
            <a:ext cx="6916243" cy="1188020"/>
          </a:xfrm>
          <a:prstGeom prst="rect">
            <a:avLst/>
          </a:prstGeom>
        </p:spPr>
      </p:pic>
      <p:pic>
        <p:nvPicPr>
          <p:cNvPr id="3" name="Picture 2">
            <a:extLst>
              <a:ext uri="{FF2B5EF4-FFF2-40B4-BE49-F238E27FC236}">
                <a16:creationId xmlns:a16="http://schemas.microsoft.com/office/drawing/2014/main" xmlns="" id="{E3AA8FA6-FA23-4F30-99AC-2E7C1F8D040F}"/>
              </a:ext>
            </a:extLst>
          </p:cNvPr>
          <p:cNvPicPr>
            <a:picLocks noChangeAspect="1"/>
          </p:cNvPicPr>
          <p:nvPr/>
        </p:nvPicPr>
        <p:blipFill>
          <a:blip r:embed="rId3"/>
          <a:stretch>
            <a:fillRect/>
          </a:stretch>
        </p:blipFill>
        <p:spPr>
          <a:xfrm>
            <a:off x="714372" y="3106892"/>
            <a:ext cx="6700761" cy="1665726"/>
          </a:xfrm>
          <a:prstGeom prst="rect">
            <a:avLst/>
          </a:prstGeom>
        </p:spPr>
      </p:pic>
      <p:sp>
        <p:nvSpPr>
          <p:cNvPr id="5" name="TextBox 4">
            <a:extLst>
              <a:ext uri="{FF2B5EF4-FFF2-40B4-BE49-F238E27FC236}">
                <a16:creationId xmlns:a16="http://schemas.microsoft.com/office/drawing/2014/main" xmlns="" id="{4726A7A8-CB9D-4123-A8E0-E36089346950}"/>
              </a:ext>
            </a:extLst>
          </p:cNvPr>
          <p:cNvSpPr txBox="1"/>
          <p:nvPr/>
        </p:nvSpPr>
        <p:spPr>
          <a:xfrm>
            <a:off x="714373" y="1275366"/>
            <a:ext cx="1489023" cy="288147"/>
          </a:xfrm>
          <a:prstGeom prst="rect">
            <a:avLst/>
          </a:prstGeom>
          <a:noFill/>
        </p:spPr>
        <p:txBody>
          <a:bodyPr wrap="square" lIns="36000" tIns="36000" rIns="36000" bIns="36000" rtlCol="0">
            <a:spAutoFit/>
          </a:bodyPr>
          <a:lstStyle/>
          <a:p>
            <a:pPr algn="l"/>
            <a:r>
              <a:rPr lang="en-US" sz="1400" b="1" dirty="0"/>
              <a:t>Total fund value</a:t>
            </a:r>
            <a:endParaRPr lang="en-AU" sz="1400" b="1" dirty="0" err="1"/>
          </a:p>
        </p:txBody>
      </p:sp>
      <p:sp>
        <p:nvSpPr>
          <p:cNvPr id="11" name="TextBox 10">
            <a:extLst>
              <a:ext uri="{FF2B5EF4-FFF2-40B4-BE49-F238E27FC236}">
                <a16:creationId xmlns:a16="http://schemas.microsoft.com/office/drawing/2014/main" xmlns="" id="{60C2D298-9029-44C3-B6CA-406F2C85CDFF}"/>
              </a:ext>
            </a:extLst>
          </p:cNvPr>
          <p:cNvSpPr txBox="1"/>
          <p:nvPr/>
        </p:nvSpPr>
        <p:spPr>
          <a:xfrm>
            <a:off x="739357" y="2818745"/>
            <a:ext cx="1489023" cy="288147"/>
          </a:xfrm>
          <a:prstGeom prst="rect">
            <a:avLst/>
          </a:prstGeom>
          <a:noFill/>
        </p:spPr>
        <p:txBody>
          <a:bodyPr wrap="square" lIns="36000" tIns="36000" rIns="36000" bIns="36000" rtlCol="0">
            <a:spAutoFit/>
          </a:bodyPr>
          <a:lstStyle/>
          <a:p>
            <a:pPr algn="l"/>
            <a:r>
              <a:rPr lang="en-US" sz="1400" b="1" dirty="0"/>
              <a:t>Survival benefits</a:t>
            </a:r>
            <a:endParaRPr lang="en-AU" sz="1400" b="1" dirty="0" err="1"/>
          </a:p>
        </p:txBody>
      </p:sp>
    </p:spTree>
    <p:extLst>
      <p:ext uri="{BB962C8B-B14F-4D97-AF65-F5344CB8AC3E}">
        <p14:creationId xmlns:p14="http://schemas.microsoft.com/office/powerpoint/2010/main" val="2868550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xmlns="" id="{7BB2A08F-B913-4AC3-8F4F-7927B2F63E17}"/>
              </a:ext>
            </a:extLst>
          </p:cNvPr>
          <p:cNvSpPr>
            <a:spLocks noGrp="1"/>
          </p:cNvSpPr>
          <p:nvPr>
            <p:ph type="body" sz="quarter" idx="13"/>
          </p:nvPr>
        </p:nvSpPr>
        <p:spPr/>
        <p:txBody>
          <a:bodyPr/>
          <a:lstStyle/>
          <a:p>
            <a:r>
              <a:rPr lang="en-AU" dirty="0"/>
              <a:t>Basic Framework Illustration</a:t>
            </a:r>
          </a:p>
        </p:txBody>
      </p:sp>
      <p:sp>
        <p:nvSpPr>
          <p:cNvPr id="12" name="Title 11">
            <a:extLst>
              <a:ext uri="{FF2B5EF4-FFF2-40B4-BE49-F238E27FC236}">
                <a16:creationId xmlns:a16="http://schemas.microsoft.com/office/drawing/2014/main" xmlns="" id="{4D08E636-52EA-4EF3-AFD3-15CA9222F40A}"/>
              </a:ext>
            </a:extLst>
          </p:cNvPr>
          <p:cNvSpPr>
            <a:spLocks noGrp="1"/>
          </p:cNvSpPr>
          <p:nvPr>
            <p:ph type="title"/>
          </p:nvPr>
        </p:nvSpPr>
        <p:spPr/>
        <p:txBody>
          <a:bodyPr/>
          <a:lstStyle/>
          <a:p>
            <a:r>
              <a:rPr lang="en-AU" dirty="0"/>
              <a:t>DGSA Design Framework</a:t>
            </a:r>
          </a:p>
        </p:txBody>
      </p:sp>
      <p:sp>
        <p:nvSpPr>
          <p:cNvPr id="10" name="Content Placeholder 17">
            <a:extLst>
              <a:ext uri="{FF2B5EF4-FFF2-40B4-BE49-F238E27FC236}">
                <a16:creationId xmlns:a16="http://schemas.microsoft.com/office/drawing/2014/main" xmlns="" id="{9296003D-15A7-4AAA-B776-82B6419B4C00}"/>
              </a:ext>
            </a:extLst>
          </p:cNvPr>
          <p:cNvSpPr>
            <a:spLocks noGrp="1"/>
          </p:cNvSpPr>
          <p:nvPr>
            <p:ph idx="1"/>
          </p:nvPr>
        </p:nvSpPr>
        <p:spPr>
          <a:xfrm>
            <a:off x="714373" y="1538299"/>
            <a:ext cx="7962899" cy="2500312"/>
          </a:xfrm>
        </p:spPr>
        <p:txBody>
          <a:bodyPr/>
          <a:lstStyle/>
          <a:p>
            <a:endParaRPr lang="en-AU" dirty="0"/>
          </a:p>
          <a:p>
            <a:endParaRPr lang="en-AU" dirty="0"/>
          </a:p>
          <a:p>
            <a:endParaRPr lang="en-AU" dirty="0"/>
          </a:p>
          <a:p>
            <a:endParaRPr lang="en-AU" dirty="0"/>
          </a:p>
          <a:p>
            <a:endParaRPr lang="en-AU" dirty="0"/>
          </a:p>
          <a:p>
            <a:pPr marL="0" indent="0">
              <a:buNone/>
            </a:pPr>
            <a:endParaRPr lang="en-AU" dirty="0"/>
          </a:p>
        </p:txBody>
      </p:sp>
      <p:sp>
        <p:nvSpPr>
          <p:cNvPr id="5" name="TextBox 4">
            <a:extLst>
              <a:ext uri="{FF2B5EF4-FFF2-40B4-BE49-F238E27FC236}">
                <a16:creationId xmlns:a16="http://schemas.microsoft.com/office/drawing/2014/main" xmlns="" id="{4726A7A8-CB9D-4123-A8E0-E36089346950}"/>
              </a:ext>
            </a:extLst>
          </p:cNvPr>
          <p:cNvSpPr txBox="1"/>
          <p:nvPr/>
        </p:nvSpPr>
        <p:spPr>
          <a:xfrm>
            <a:off x="714373" y="1275366"/>
            <a:ext cx="5686427" cy="288147"/>
          </a:xfrm>
          <a:prstGeom prst="rect">
            <a:avLst/>
          </a:prstGeom>
          <a:noFill/>
        </p:spPr>
        <p:txBody>
          <a:bodyPr wrap="square" lIns="36000" tIns="36000" rIns="36000" bIns="36000" rtlCol="0">
            <a:spAutoFit/>
          </a:bodyPr>
          <a:lstStyle/>
          <a:p>
            <a:pPr algn="l"/>
            <a:r>
              <a:rPr lang="en-US" sz="1400" b="1" dirty="0"/>
              <a:t>Death benefit: need to satisfy declining capital access schedule (SISR 1994) </a:t>
            </a:r>
            <a:endParaRPr lang="en-AU" sz="1400" b="1" dirty="0" err="1"/>
          </a:p>
        </p:txBody>
      </p:sp>
      <p:pic>
        <p:nvPicPr>
          <p:cNvPr id="8" name="Picture 7">
            <a:extLst>
              <a:ext uri="{FF2B5EF4-FFF2-40B4-BE49-F238E27FC236}">
                <a16:creationId xmlns:a16="http://schemas.microsoft.com/office/drawing/2014/main" xmlns="" id="{6E86374A-2D5A-4D4B-9AA0-425B028C06F0}"/>
              </a:ext>
            </a:extLst>
          </p:cNvPr>
          <p:cNvPicPr>
            <a:picLocks noChangeAspect="1"/>
          </p:cNvPicPr>
          <p:nvPr/>
        </p:nvPicPr>
        <p:blipFill>
          <a:blip r:embed="rId2"/>
          <a:stretch>
            <a:fillRect/>
          </a:stretch>
        </p:blipFill>
        <p:spPr>
          <a:xfrm>
            <a:off x="714372" y="1580655"/>
            <a:ext cx="6618452" cy="3353545"/>
          </a:xfrm>
          <a:prstGeom prst="rect">
            <a:avLst/>
          </a:prstGeom>
        </p:spPr>
      </p:pic>
    </p:spTree>
    <p:extLst>
      <p:ext uri="{BB962C8B-B14F-4D97-AF65-F5344CB8AC3E}">
        <p14:creationId xmlns:p14="http://schemas.microsoft.com/office/powerpoint/2010/main" val="1062719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xmlns="" id="{7BB2A08F-B913-4AC3-8F4F-7927B2F63E17}"/>
              </a:ext>
            </a:extLst>
          </p:cNvPr>
          <p:cNvSpPr>
            <a:spLocks noGrp="1"/>
          </p:cNvSpPr>
          <p:nvPr>
            <p:ph type="body" sz="quarter" idx="13"/>
          </p:nvPr>
        </p:nvSpPr>
        <p:spPr/>
        <p:txBody>
          <a:bodyPr/>
          <a:lstStyle/>
          <a:p>
            <a:r>
              <a:rPr lang="en-AU" dirty="0"/>
              <a:t>Comprehensive Income Products for Retirement (CIPRs)</a:t>
            </a:r>
          </a:p>
        </p:txBody>
      </p:sp>
      <p:sp>
        <p:nvSpPr>
          <p:cNvPr id="12" name="Title 11">
            <a:extLst>
              <a:ext uri="{FF2B5EF4-FFF2-40B4-BE49-F238E27FC236}">
                <a16:creationId xmlns:a16="http://schemas.microsoft.com/office/drawing/2014/main" xmlns="" id="{4D08E636-52EA-4EF3-AFD3-15CA9222F40A}"/>
              </a:ext>
            </a:extLst>
          </p:cNvPr>
          <p:cNvSpPr>
            <a:spLocks noGrp="1"/>
          </p:cNvSpPr>
          <p:nvPr>
            <p:ph type="title"/>
          </p:nvPr>
        </p:nvSpPr>
        <p:spPr/>
        <p:txBody>
          <a:bodyPr/>
          <a:lstStyle/>
          <a:p>
            <a:r>
              <a:rPr lang="en-AU" dirty="0"/>
              <a:t>Australian Retirement Environment</a:t>
            </a:r>
          </a:p>
        </p:txBody>
      </p:sp>
      <p:cxnSp>
        <p:nvCxnSpPr>
          <p:cNvPr id="9" name="Straight Arrow Connector 8">
            <a:extLst>
              <a:ext uri="{FF2B5EF4-FFF2-40B4-BE49-F238E27FC236}">
                <a16:creationId xmlns:a16="http://schemas.microsoft.com/office/drawing/2014/main" xmlns="" id="{05D2AD03-97CE-4984-9BF6-EB7C5EBFCE10}"/>
              </a:ext>
            </a:extLst>
          </p:cNvPr>
          <p:cNvCxnSpPr>
            <a:cxnSpLocks/>
          </p:cNvCxnSpPr>
          <p:nvPr/>
        </p:nvCxnSpPr>
        <p:spPr>
          <a:xfrm>
            <a:off x="882650" y="2527300"/>
            <a:ext cx="7086974" cy="0"/>
          </a:xfrm>
          <a:prstGeom prst="straightConnector1">
            <a:avLst/>
          </a:prstGeom>
          <a:ln w="38100">
            <a:solidFill>
              <a:srgbClr val="390939"/>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76B7223E-6EB3-44C0-B75F-A45BAAFDBF42}"/>
              </a:ext>
            </a:extLst>
          </p:cNvPr>
          <p:cNvSpPr txBox="1"/>
          <p:nvPr/>
        </p:nvSpPr>
        <p:spPr>
          <a:xfrm>
            <a:off x="806450" y="2717800"/>
            <a:ext cx="789440" cy="934478"/>
          </a:xfrm>
          <a:prstGeom prst="rect">
            <a:avLst/>
          </a:prstGeom>
          <a:noFill/>
        </p:spPr>
        <p:txBody>
          <a:bodyPr wrap="square" lIns="36000" tIns="36000" rIns="36000" bIns="36000" rtlCol="0">
            <a:spAutoFit/>
          </a:bodyPr>
          <a:lstStyle/>
          <a:p>
            <a:pPr algn="l"/>
            <a:r>
              <a:rPr lang="en-US" sz="1400" dirty="0"/>
              <a:t>Super System “Cooper” Review</a:t>
            </a:r>
            <a:endParaRPr lang="en-AU" sz="1400" dirty="0"/>
          </a:p>
        </p:txBody>
      </p:sp>
      <p:sp>
        <p:nvSpPr>
          <p:cNvPr id="11" name="TextBox 10">
            <a:extLst>
              <a:ext uri="{FF2B5EF4-FFF2-40B4-BE49-F238E27FC236}">
                <a16:creationId xmlns:a16="http://schemas.microsoft.com/office/drawing/2014/main" xmlns="" id="{52CBB943-06AB-4336-A698-A3E72E3F2E9F}"/>
              </a:ext>
            </a:extLst>
          </p:cNvPr>
          <p:cNvSpPr txBox="1"/>
          <p:nvPr/>
        </p:nvSpPr>
        <p:spPr>
          <a:xfrm>
            <a:off x="1803400" y="2721390"/>
            <a:ext cx="800100" cy="934478"/>
          </a:xfrm>
          <a:prstGeom prst="rect">
            <a:avLst/>
          </a:prstGeom>
          <a:noFill/>
        </p:spPr>
        <p:txBody>
          <a:bodyPr wrap="square" lIns="36000" tIns="36000" rIns="36000" bIns="36000" rtlCol="0">
            <a:spAutoFit/>
          </a:bodyPr>
          <a:lstStyle/>
          <a:p>
            <a:pPr algn="l"/>
            <a:r>
              <a:rPr lang="en-US" sz="1400" dirty="0"/>
              <a:t>Financial System “Murray” Inquiry</a:t>
            </a:r>
            <a:endParaRPr lang="en-AU" sz="1400" dirty="0"/>
          </a:p>
        </p:txBody>
      </p:sp>
      <p:sp>
        <p:nvSpPr>
          <p:cNvPr id="13" name="TextBox 12">
            <a:extLst>
              <a:ext uri="{FF2B5EF4-FFF2-40B4-BE49-F238E27FC236}">
                <a16:creationId xmlns:a16="http://schemas.microsoft.com/office/drawing/2014/main" xmlns="" id="{07471704-2642-47F3-B245-6C3387AF80DC}"/>
              </a:ext>
            </a:extLst>
          </p:cNvPr>
          <p:cNvSpPr txBox="1"/>
          <p:nvPr/>
        </p:nvSpPr>
        <p:spPr>
          <a:xfrm>
            <a:off x="2811011" y="2720849"/>
            <a:ext cx="1033604" cy="1365365"/>
          </a:xfrm>
          <a:prstGeom prst="rect">
            <a:avLst/>
          </a:prstGeom>
          <a:noFill/>
        </p:spPr>
        <p:txBody>
          <a:bodyPr wrap="square" lIns="36000" tIns="36000" rIns="36000" bIns="36000" rtlCol="0">
            <a:spAutoFit/>
          </a:bodyPr>
          <a:lstStyle/>
          <a:p>
            <a:pPr algn="l"/>
            <a:r>
              <a:rPr lang="en-US" sz="1400" dirty="0"/>
              <a:t>The Proposed CIPR Framework Discussion Paper</a:t>
            </a:r>
            <a:endParaRPr lang="en-AU" sz="1400" dirty="0"/>
          </a:p>
        </p:txBody>
      </p:sp>
      <p:sp>
        <p:nvSpPr>
          <p:cNvPr id="15" name="TextBox 14">
            <a:extLst>
              <a:ext uri="{FF2B5EF4-FFF2-40B4-BE49-F238E27FC236}">
                <a16:creationId xmlns:a16="http://schemas.microsoft.com/office/drawing/2014/main" xmlns="" id="{63693A28-DB82-4D38-ABCA-956F39228D2D}"/>
              </a:ext>
            </a:extLst>
          </p:cNvPr>
          <p:cNvSpPr txBox="1"/>
          <p:nvPr/>
        </p:nvSpPr>
        <p:spPr>
          <a:xfrm>
            <a:off x="3723047" y="2727693"/>
            <a:ext cx="1228912" cy="1796252"/>
          </a:xfrm>
          <a:prstGeom prst="rect">
            <a:avLst/>
          </a:prstGeom>
          <a:noFill/>
        </p:spPr>
        <p:txBody>
          <a:bodyPr wrap="square" lIns="36000" tIns="36000" rIns="36000" bIns="36000" rtlCol="0">
            <a:spAutoFit/>
          </a:bodyPr>
          <a:lstStyle/>
          <a:p>
            <a:r>
              <a:rPr lang="en-US" sz="1400" dirty="0"/>
              <a:t>Treasury Laws Amendment (Innovative Superannuation Income Streams) Regulations 2017</a:t>
            </a:r>
            <a:endParaRPr lang="en-AU" sz="1400" dirty="0"/>
          </a:p>
        </p:txBody>
      </p:sp>
      <p:sp>
        <p:nvSpPr>
          <p:cNvPr id="16" name="TextBox 15">
            <a:extLst>
              <a:ext uri="{FF2B5EF4-FFF2-40B4-BE49-F238E27FC236}">
                <a16:creationId xmlns:a16="http://schemas.microsoft.com/office/drawing/2014/main" xmlns="" id="{B9FC091A-67FB-4D67-96B8-16E9AAF4B7B2}"/>
              </a:ext>
            </a:extLst>
          </p:cNvPr>
          <p:cNvSpPr txBox="1"/>
          <p:nvPr/>
        </p:nvSpPr>
        <p:spPr>
          <a:xfrm>
            <a:off x="4987616" y="2714248"/>
            <a:ext cx="1059483" cy="1796252"/>
          </a:xfrm>
          <a:prstGeom prst="rect">
            <a:avLst/>
          </a:prstGeom>
          <a:noFill/>
        </p:spPr>
        <p:txBody>
          <a:bodyPr wrap="square" lIns="36000" tIns="36000" rIns="36000" bIns="36000" rtlCol="0">
            <a:spAutoFit/>
          </a:bodyPr>
          <a:lstStyle/>
          <a:p>
            <a:r>
              <a:rPr lang="en-US" sz="1400" dirty="0"/>
              <a:t>DSS Position paper – Means Test Rules for Lifetime Retirement Income Streams</a:t>
            </a:r>
            <a:endParaRPr lang="en-AU" sz="1400" dirty="0"/>
          </a:p>
        </p:txBody>
      </p:sp>
      <p:sp>
        <p:nvSpPr>
          <p:cNvPr id="17" name="TextBox 16">
            <a:extLst>
              <a:ext uri="{FF2B5EF4-FFF2-40B4-BE49-F238E27FC236}">
                <a16:creationId xmlns:a16="http://schemas.microsoft.com/office/drawing/2014/main" xmlns="" id="{48AD0789-4962-4E65-937C-B5D5BC15D4FC}"/>
              </a:ext>
            </a:extLst>
          </p:cNvPr>
          <p:cNvSpPr txBox="1"/>
          <p:nvPr/>
        </p:nvSpPr>
        <p:spPr>
          <a:xfrm>
            <a:off x="6118414" y="2725020"/>
            <a:ext cx="1415610" cy="1580808"/>
          </a:xfrm>
          <a:prstGeom prst="rect">
            <a:avLst/>
          </a:prstGeom>
          <a:noFill/>
        </p:spPr>
        <p:txBody>
          <a:bodyPr wrap="square" lIns="36000" tIns="36000" rIns="36000" bIns="36000" rtlCol="0">
            <a:spAutoFit/>
          </a:bodyPr>
          <a:lstStyle/>
          <a:p>
            <a:r>
              <a:rPr lang="en-US" sz="1400" dirty="0"/>
              <a:t>Retirement Income Covenant</a:t>
            </a:r>
          </a:p>
          <a:p>
            <a:r>
              <a:rPr lang="en-US" sz="1400" dirty="0"/>
              <a:t>Position Paper –</a:t>
            </a:r>
          </a:p>
          <a:p>
            <a:r>
              <a:rPr lang="en-US" sz="1400" dirty="0"/>
              <a:t>Stage one of the Retirement Income Framework</a:t>
            </a:r>
            <a:endParaRPr lang="en-AU" sz="1400" dirty="0"/>
          </a:p>
        </p:txBody>
      </p:sp>
      <p:cxnSp>
        <p:nvCxnSpPr>
          <p:cNvPr id="19" name="Straight Connector 18">
            <a:extLst>
              <a:ext uri="{FF2B5EF4-FFF2-40B4-BE49-F238E27FC236}">
                <a16:creationId xmlns:a16="http://schemas.microsoft.com/office/drawing/2014/main" xmlns="" id="{5D2728C3-EAE3-4168-9657-870CA1FDA33A}"/>
              </a:ext>
            </a:extLst>
          </p:cNvPr>
          <p:cNvCxnSpPr/>
          <p:nvPr/>
        </p:nvCxnSpPr>
        <p:spPr>
          <a:xfrm>
            <a:off x="1109133" y="2417233"/>
            <a:ext cx="0" cy="220133"/>
          </a:xfrm>
          <a:prstGeom prst="line">
            <a:avLst/>
          </a:prstGeom>
          <a:ln w="38100">
            <a:solidFill>
              <a:srgbClr val="390939"/>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8F683BF1-260C-4D41-A9D1-BAE1BAEC2D88}"/>
              </a:ext>
            </a:extLst>
          </p:cNvPr>
          <p:cNvSpPr txBox="1"/>
          <p:nvPr/>
        </p:nvSpPr>
        <p:spPr>
          <a:xfrm>
            <a:off x="910186" y="1951412"/>
            <a:ext cx="438188" cy="288147"/>
          </a:xfrm>
          <a:prstGeom prst="rect">
            <a:avLst/>
          </a:prstGeom>
          <a:noFill/>
        </p:spPr>
        <p:txBody>
          <a:bodyPr wrap="none" lIns="36000" tIns="36000" rIns="36000" bIns="36000" rtlCol="0">
            <a:spAutoFit/>
          </a:bodyPr>
          <a:lstStyle/>
          <a:p>
            <a:pPr algn="l"/>
            <a:r>
              <a:rPr lang="en-US" sz="1400" b="1" dirty="0">
                <a:solidFill>
                  <a:srgbClr val="390939"/>
                </a:solidFill>
              </a:rPr>
              <a:t>2010</a:t>
            </a:r>
            <a:endParaRPr lang="en-AU" sz="1400" b="1" dirty="0">
              <a:solidFill>
                <a:srgbClr val="390939"/>
              </a:solidFill>
            </a:endParaRPr>
          </a:p>
        </p:txBody>
      </p:sp>
      <p:cxnSp>
        <p:nvCxnSpPr>
          <p:cNvPr id="21" name="Straight Connector 20">
            <a:extLst>
              <a:ext uri="{FF2B5EF4-FFF2-40B4-BE49-F238E27FC236}">
                <a16:creationId xmlns:a16="http://schemas.microsoft.com/office/drawing/2014/main" xmlns="" id="{8D1BED24-DF80-419A-A7D9-62212CAAE545}"/>
              </a:ext>
            </a:extLst>
          </p:cNvPr>
          <p:cNvCxnSpPr/>
          <p:nvPr/>
        </p:nvCxnSpPr>
        <p:spPr>
          <a:xfrm>
            <a:off x="2170419" y="2417233"/>
            <a:ext cx="0" cy="220133"/>
          </a:xfrm>
          <a:prstGeom prst="line">
            <a:avLst/>
          </a:prstGeom>
          <a:ln w="38100">
            <a:solidFill>
              <a:srgbClr val="390939"/>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C1685B84-9758-4CB7-8F7A-2FF8C9A0DC27}"/>
              </a:ext>
            </a:extLst>
          </p:cNvPr>
          <p:cNvSpPr txBox="1"/>
          <p:nvPr/>
        </p:nvSpPr>
        <p:spPr>
          <a:xfrm>
            <a:off x="1961415" y="1952822"/>
            <a:ext cx="431776" cy="288147"/>
          </a:xfrm>
          <a:prstGeom prst="rect">
            <a:avLst/>
          </a:prstGeom>
          <a:noFill/>
        </p:spPr>
        <p:txBody>
          <a:bodyPr wrap="none" lIns="36000" tIns="36000" rIns="36000" bIns="36000" rtlCol="0">
            <a:spAutoFit/>
          </a:bodyPr>
          <a:lstStyle/>
          <a:p>
            <a:pPr algn="l"/>
            <a:r>
              <a:rPr lang="en-US" sz="1400" b="1" dirty="0">
                <a:solidFill>
                  <a:srgbClr val="390939"/>
                </a:solidFill>
              </a:rPr>
              <a:t>2014</a:t>
            </a:r>
            <a:endParaRPr lang="en-AU" sz="1400" b="1" dirty="0">
              <a:solidFill>
                <a:srgbClr val="390939"/>
              </a:solidFill>
            </a:endParaRPr>
          </a:p>
        </p:txBody>
      </p:sp>
      <p:cxnSp>
        <p:nvCxnSpPr>
          <p:cNvPr id="23" name="Straight Connector 22">
            <a:extLst>
              <a:ext uri="{FF2B5EF4-FFF2-40B4-BE49-F238E27FC236}">
                <a16:creationId xmlns:a16="http://schemas.microsoft.com/office/drawing/2014/main" xmlns="" id="{B1449A9F-40C4-41E3-9036-EE84EBD1B635}"/>
              </a:ext>
            </a:extLst>
          </p:cNvPr>
          <p:cNvCxnSpPr/>
          <p:nvPr/>
        </p:nvCxnSpPr>
        <p:spPr>
          <a:xfrm>
            <a:off x="3197747" y="2417233"/>
            <a:ext cx="0" cy="220133"/>
          </a:xfrm>
          <a:prstGeom prst="line">
            <a:avLst/>
          </a:prstGeom>
          <a:ln w="38100">
            <a:solidFill>
              <a:srgbClr val="390939"/>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0D8F06D8-C687-4836-B80A-7449F0549591}"/>
              </a:ext>
            </a:extLst>
          </p:cNvPr>
          <p:cNvSpPr txBox="1"/>
          <p:nvPr/>
        </p:nvSpPr>
        <p:spPr>
          <a:xfrm>
            <a:off x="2973699" y="1953058"/>
            <a:ext cx="431776" cy="288147"/>
          </a:xfrm>
          <a:prstGeom prst="rect">
            <a:avLst/>
          </a:prstGeom>
          <a:noFill/>
        </p:spPr>
        <p:txBody>
          <a:bodyPr wrap="none" lIns="36000" tIns="36000" rIns="36000" bIns="36000" rtlCol="0">
            <a:spAutoFit/>
          </a:bodyPr>
          <a:lstStyle/>
          <a:p>
            <a:pPr algn="l"/>
            <a:r>
              <a:rPr lang="en-US" sz="1400" b="1" dirty="0">
                <a:solidFill>
                  <a:srgbClr val="390939"/>
                </a:solidFill>
              </a:rPr>
              <a:t>2016</a:t>
            </a:r>
            <a:endParaRPr lang="en-AU" sz="1400" b="1" dirty="0">
              <a:solidFill>
                <a:srgbClr val="390939"/>
              </a:solidFill>
            </a:endParaRPr>
          </a:p>
        </p:txBody>
      </p:sp>
      <p:cxnSp>
        <p:nvCxnSpPr>
          <p:cNvPr id="25" name="Straight Connector 24">
            <a:extLst>
              <a:ext uri="{FF2B5EF4-FFF2-40B4-BE49-F238E27FC236}">
                <a16:creationId xmlns:a16="http://schemas.microsoft.com/office/drawing/2014/main" xmlns="" id="{9EBE2FA4-25C9-486F-A211-251418801928}"/>
              </a:ext>
            </a:extLst>
          </p:cNvPr>
          <p:cNvCxnSpPr/>
          <p:nvPr/>
        </p:nvCxnSpPr>
        <p:spPr>
          <a:xfrm>
            <a:off x="4238418" y="2417233"/>
            <a:ext cx="0" cy="220133"/>
          </a:xfrm>
          <a:prstGeom prst="line">
            <a:avLst/>
          </a:prstGeom>
          <a:ln w="38100">
            <a:solidFill>
              <a:srgbClr val="390939"/>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xmlns="" id="{8BE2EF07-97AA-44B0-8720-B8D3D6EC6BA4}"/>
              </a:ext>
            </a:extLst>
          </p:cNvPr>
          <p:cNvSpPr txBox="1"/>
          <p:nvPr/>
        </p:nvSpPr>
        <p:spPr>
          <a:xfrm>
            <a:off x="4022530" y="1957421"/>
            <a:ext cx="431776" cy="288147"/>
          </a:xfrm>
          <a:prstGeom prst="rect">
            <a:avLst/>
          </a:prstGeom>
          <a:noFill/>
        </p:spPr>
        <p:txBody>
          <a:bodyPr wrap="none" lIns="36000" tIns="36000" rIns="36000" bIns="36000" rtlCol="0">
            <a:spAutoFit/>
          </a:bodyPr>
          <a:lstStyle/>
          <a:p>
            <a:pPr algn="l"/>
            <a:r>
              <a:rPr lang="en-US" sz="1400" b="1" dirty="0">
                <a:solidFill>
                  <a:srgbClr val="390939"/>
                </a:solidFill>
              </a:rPr>
              <a:t>2017</a:t>
            </a:r>
            <a:endParaRPr lang="en-AU" sz="1400" b="1" dirty="0">
              <a:solidFill>
                <a:srgbClr val="390939"/>
              </a:solidFill>
            </a:endParaRPr>
          </a:p>
        </p:txBody>
      </p:sp>
      <p:cxnSp>
        <p:nvCxnSpPr>
          <p:cNvPr id="27" name="Straight Connector 26">
            <a:extLst>
              <a:ext uri="{FF2B5EF4-FFF2-40B4-BE49-F238E27FC236}">
                <a16:creationId xmlns:a16="http://schemas.microsoft.com/office/drawing/2014/main" xmlns="" id="{8DA516CB-A55D-4DEF-A7E6-DE5CD4B92FA0}"/>
              </a:ext>
            </a:extLst>
          </p:cNvPr>
          <p:cNvCxnSpPr/>
          <p:nvPr/>
        </p:nvCxnSpPr>
        <p:spPr>
          <a:xfrm>
            <a:off x="5317547" y="2417233"/>
            <a:ext cx="0" cy="220133"/>
          </a:xfrm>
          <a:prstGeom prst="line">
            <a:avLst/>
          </a:prstGeom>
          <a:ln w="38100">
            <a:solidFill>
              <a:srgbClr val="390939"/>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xmlns="" id="{84553502-853D-4832-A85D-8B13833410A5}"/>
              </a:ext>
            </a:extLst>
          </p:cNvPr>
          <p:cNvSpPr txBox="1"/>
          <p:nvPr/>
        </p:nvSpPr>
        <p:spPr>
          <a:xfrm>
            <a:off x="4909037" y="1951209"/>
            <a:ext cx="768984" cy="288147"/>
          </a:xfrm>
          <a:prstGeom prst="rect">
            <a:avLst/>
          </a:prstGeom>
          <a:noFill/>
        </p:spPr>
        <p:txBody>
          <a:bodyPr wrap="none" lIns="36000" tIns="36000" rIns="36000" bIns="36000" rtlCol="0">
            <a:spAutoFit/>
          </a:bodyPr>
          <a:lstStyle/>
          <a:p>
            <a:pPr algn="l"/>
            <a:r>
              <a:rPr lang="en-US" sz="1400" b="1" dirty="0">
                <a:solidFill>
                  <a:srgbClr val="390939"/>
                </a:solidFill>
              </a:rPr>
              <a:t> Feb 2018</a:t>
            </a:r>
            <a:endParaRPr lang="en-AU" sz="1400" b="1" dirty="0">
              <a:solidFill>
                <a:srgbClr val="390939"/>
              </a:solidFill>
            </a:endParaRPr>
          </a:p>
        </p:txBody>
      </p:sp>
      <p:cxnSp>
        <p:nvCxnSpPr>
          <p:cNvPr id="29" name="Straight Connector 28">
            <a:extLst>
              <a:ext uri="{FF2B5EF4-FFF2-40B4-BE49-F238E27FC236}">
                <a16:creationId xmlns:a16="http://schemas.microsoft.com/office/drawing/2014/main" xmlns="" id="{DBC1F9CE-1530-452D-A23D-6254B8283112}"/>
              </a:ext>
            </a:extLst>
          </p:cNvPr>
          <p:cNvCxnSpPr/>
          <p:nvPr/>
        </p:nvCxnSpPr>
        <p:spPr>
          <a:xfrm>
            <a:off x="6433707" y="2417233"/>
            <a:ext cx="0" cy="220133"/>
          </a:xfrm>
          <a:prstGeom prst="line">
            <a:avLst/>
          </a:prstGeom>
          <a:ln w="38100">
            <a:solidFill>
              <a:srgbClr val="390939"/>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xmlns="" id="{4C25C4B3-D717-4A80-B43A-6A2E79F755CD}"/>
              </a:ext>
            </a:extLst>
          </p:cNvPr>
          <p:cNvSpPr txBox="1"/>
          <p:nvPr/>
        </p:nvSpPr>
        <p:spPr>
          <a:xfrm>
            <a:off x="6047099" y="1949598"/>
            <a:ext cx="817779" cy="288147"/>
          </a:xfrm>
          <a:prstGeom prst="rect">
            <a:avLst/>
          </a:prstGeom>
          <a:noFill/>
        </p:spPr>
        <p:txBody>
          <a:bodyPr wrap="none" lIns="36000" tIns="36000" rIns="36000" bIns="36000" rtlCol="0">
            <a:spAutoFit/>
          </a:bodyPr>
          <a:lstStyle/>
          <a:p>
            <a:pPr algn="l"/>
            <a:r>
              <a:rPr lang="en-US" sz="1400" b="1" dirty="0">
                <a:solidFill>
                  <a:srgbClr val="390939"/>
                </a:solidFill>
              </a:rPr>
              <a:t> May 2018</a:t>
            </a:r>
            <a:endParaRPr lang="en-AU" sz="1400" b="1" dirty="0">
              <a:solidFill>
                <a:srgbClr val="390939"/>
              </a:solidFill>
            </a:endParaRPr>
          </a:p>
        </p:txBody>
      </p:sp>
    </p:spTree>
    <p:extLst>
      <p:ext uri="{BB962C8B-B14F-4D97-AF65-F5344CB8AC3E}">
        <p14:creationId xmlns:p14="http://schemas.microsoft.com/office/powerpoint/2010/main" val="3554061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xmlns="" id="{7BB2A08F-B913-4AC3-8F4F-7927B2F63E17}"/>
              </a:ext>
            </a:extLst>
          </p:cNvPr>
          <p:cNvSpPr>
            <a:spLocks noGrp="1"/>
          </p:cNvSpPr>
          <p:nvPr>
            <p:ph type="body" sz="quarter" idx="13"/>
          </p:nvPr>
        </p:nvSpPr>
        <p:spPr/>
        <p:txBody>
          <a:bodyPr/>
          <a:lstStyle/>
          <a:p>
            <a:r>
              <a:rPr lang="en-AU" dirty="0"/>
              <a:t>Basic Framework Illustration</a:t>
            </a:r>
          </a:p>
        </p:txBody>
      </p:sp>
      <p:sp>
        <p:nvSpPr>
          <p:cNvPr id="12" name="Title 11">
            <a:extLst>
              <a:ext uri="{FF2B5EF4-FFF2-40B4-BE49-F238E27FC236}">
                <a16:creationId xmlns:a16="http://schemas.microsoft.com/office/drawing/2014/main" xmlns="" id="{4D08E636-52EA-4EF3-AFD3-15CA9222F40A}"/>
              </a:ext>
            </a:extLst>
          </p:cNvPr>
          <p:cNvSpPr>
            <a:spLocks noGrp="1"/>
          </p:cNvSpPr>
          <p:nvPr>
            <p:ph type="title"/>
          </p:nvPr>
        </p:nvSpPr>
        <p:spPr/>
        <p:txBody>
          <a:bodyPr/>
          <a:lstStyle/>
          <a:p>
            <a:r>
              <a:rPr lang="en-AU" dirty="0"/>
              <a:t>DGSA Design Framework</a:t>
            </a:r>
          </a:p>
        </p:txBody>
      </p:sp>
      <p:sp>
        <p:nvSpPr>
          <p:cNvPr id="10" name="Content Placeholder 17">
            <a:extLst>
              <a:ext uri="{FF2B5EF4-FFF2-40B4-BE49-F238E27FC236}">
                <a16:creationId xmlns:a16="http://schemas.microsoft.com/office/drawing/2014/main" xmlns="" id="{9296003D-15A7-4AAA-B776-82B6419B4C00}"/>
              </a:ext>
            </a:extLst>
          </p:cNvPr>
          <p:cNvSpPr>
            <a:spLocks noGrp="1"/>
          </p:cNvSpPr>
          <p:nvPr>
            <p:ph idx="1"/>
          </p:nvPr>
        </p:nvSpPr>
        <p:spPr>
          <a:xfrm>
            <a:off x="714373" y="1538299"/>
            <a:ext cx="7962899" cy="2500312"/>
          </a:xfrm>
        </p:spPr>
        <p:txBody>
          <a:bodyPr/>
          <a:lstStyle/>
          <a:p>
            <a:endParaRPr lang="en-AU" dirty="0"/>
          </a:p>
          <a:p>
            <a:endParaRPr lang="en-AU" dirty="0"/>
          </a:p>
          <a:p>
            <a:endParaRPr lang="en-AU" dirty="0"/>
          </a:p>
          <a:p>
            <a:endParaRPr lang="en-AU" dirty="0"/>
          </a:p>
          <a:p>
            <a:endParaRPr lang="en-AU" dirty="0"/>
          </a:p>
          <a:p>
            <a:pPr marL="0" indent="0">
              <a:buNone/>
            </a:pPr>
            <a:endParaRPr lang="en-AU" dirty="0"/>
          </a:p>
        </p:txBody>
      </p:sp>
      <p:sp>
        <p:nvSpPr>
          <p:cNvPr id="5" name="TextBox 4">
            <a:extLst>
              <a:ext uri="{FF2B5EF4-FFF2-40B4-BE49-F238E27FC236}">
                <a16:creationId xmlns:a16="http://schemas.microsoft.com/office/drawing/2014/main" xmlns="" id="{4726A7A8-CB9D-4123-A8E0-E36089346950}"/>
              </a:ext>
            </a:extLst>
          </p:cNvPr>
          <p:cNvSpPr txBox="1"/>
          <p:nvPr/>
        </p:nvSpPr>
        <p:spPr>
          <a:xfrm>
            <a:off x="714373" y="1275366"/>
            <a:ext cx="5686427" cy="288147"/>
          </a:xfrm>
          <a:prstGeom prst="rect">
            <a:avLst/>
          </a:prstGeom>
          <a:noFill/>
        </p:spPr>
        <p:txBody>
          <a:bodyPr wrap="square" lIns="36000" tIns="36000" rIns="36000" bIns="36000" rtlCol="0">
            <a:spAutoFit/>
          </a:bodyPr>
          <a:lstStyle/>
          <a:p>
            <a:pPr algn="l"/>
            <a:r>
              <a:rPr lang="en-US" sz="1400" b="1" dirty="0"/>
              <a:t>Fund Values</a:t>
            </a:r>
            <a:endParaRPr lang="en-AU" sz="1400" b="1" dirty="0" err="1"/>
          </a:p>
        </p:txBody>
      </p:sp>
      <p:pic>
        <p:nvPicPr>
          <p:cNvPr id="2" name="Picture 1">
            <a:extLst>
              <a:ext uri="{FF2B5EF4-FFF2-40B4-BE49-F238E27FC236}">
                <a16:creationId xmlns:a16="http://schemas.microsoft.com/office/drawing/2014/main" xmlns="" id="{6178B69F-3B3F-4867-A771-02057DE44CB7}"/>
              </a:ext>
            </a:extLst>
          </p:cNvPr>
          <p:cNvPicPr>
            <a:picLocks noChangeAspect="1"/>
          </p:cNvPicPr>
          <p:nvPr/>
        </p:nvPicPr>
        <p:blipFill>
          <a:blip r:embed="rId2"/>
          <a:stretch>
            <a:fillRect/>
          </a:stretch>
        </p:blipFill>
        <p:spPr>
          <a:xfrm>
            <a:off x="614595" y="1538299"/>
            <a:ext cx="7404033" cy="3088665"/>
          </a:xfrm>
          <a:prstGeom prst="rect">
            <a:avLst/>
          </a:prstGeom>
        </p:spPr>
      </p:pic>
    </p:spTree>
    <p:extLst>
      <p:ext uri="{BB962C8B-B14F-4D97-AF65-F5344CB8AC3E}">
        <p14:creationId xmlns:p14="http://schemas.microsoft.com/office/powerpoint/2010/main" val="4290548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xmlns="" id="{7BB2A08F-B913-4AC3-8F4F-7927B2F63E17}"/>
              </a:ext>
            </a:extLst>
          </p:cNvPr>
          <p:cNvSpPr>
            <a:spLocks noGrp="1"/>
          </p:cNvSpPr>
          <p:nvPr>
            <p:ph type="body" sz="quarter" idx="13"/>
          </p:nvPr>
        </p:nvSpPr>
        <p:spPr/>
        <p:txBody>
          <a:bodyPr/>
          <a:lstStyle/>
          <a:p>
            <a:r>
              <a:rPr lang="en-AU" dirty="0"/>
              <a:t>Basic Framework Illustration</a:t>
            </a:r>
          </a:p>
        </p:txBody>
      </p:sp>
      <p:sp>
        <p:nvSpPr>
          <p:cNvPr id="12" name="Title 11">
            <a:extLst>
              <a:ext uri="{FF2B5EF4-FFF2-40B4-BE49-F238E27FC236}">
                <a16:creationId xmlns:a16="http://schemas.microsoft.com/office/drawing/2014/main" xmlns="" id="{4D08E636-52EA-4EF3-AFD3-15CA9222F40A}"/>
              </a:ext>
            </a:extLst>
          </p:cNvPr>
          <p:cNvSpPr>
            <a:spLocks noGrp="1"/>
          </p:cNvSpPr>
          <p:nvPr>
            <p:ph type="title"/>
          </p:nvPr>
        </p:nvSpPr>
        <p:spPr/>
        <p:txBody>
          <a:bodyPr/>
          <a:lstStyle/>
          <a:p>
            <a:r>
              <a:rPr lang="en-AU" dirty="0"/>
              <a:t>DGSA Design Framework</a:t>
            </a:r>
          </a:p>
        </p:txBody>
      </p:sp>
      <p:sp>
        <p:nvSpPr>
          <p:cNvPr id="5" name="TextBox 4">
            <a:extLst>
              <a:ext uri="{FF2B5EF4-FFF2-40B4-BE49-F238E27FC236}">
                <a16:creationId xmlns:a16="http://schemas.microsoft.com/office/drawing/2014/main" xmlns="" id="{4726A7A8-CB9D-4123-A8E0-E36089346950}"/>
              </a:ext>
            </a:extLst>
          </p:cNvPr>
          <p:cNvSpPr txBox="1"/>
          <p:nvPr/>
        </p:nvSpPr>
        <p:spPr>
          <a:xfrm>
            <a:off x="714373" y="1275366"/>
            <a:ext cx="5686427" cy="288147"/>
          </a:xfrm>
          <a:prstGeom prst="rect">
            <a:avLst/>
          </a:prstGeom>
          <a:noFill/>
        </p:spPr>
        <p:txBody>
          <a:bodyPr wrap="square" lIns="36000" tIns="36000" rIns="36000" bIns="36000" rtlCol="0">
            <a:spAutoFit/>
          </a:bodyPr>
          <a:lstStyle/>
          <a:p>
            <a:pPr algn="l"/>
            <a:r>
              <a:rPr lang="en-US" sz="1400" b="1" dirty="0"/>
              <a:t>How benefits are determined</a:t>
            </a:r>
            <a:endParaRPr lang="en-AU" sz="1400" b="1" dirty="0" err="1"/>
          </a:p>
        </p:txBody>
      </p:sp>
      <p:pic>
        <p:nvPicPr>
          <p:cNvPr id="7" name="Picture 6">
            <a:extLst>
              <a:ext uri="{FF2B5EF4-FFF2-40B4-BE49-F238E27FC236}">
                <a16:creationId xmlns:a16="http://schemas.microsoft.com/office/drawing/2014/main" xmlns="" id="{BCE02E7A-084F-4CC2-A65B-8F982D60E1B1}"/>
              </a:ext>
            </a:extLst>
          </p:cNvPr>
          <p:cNvPicPr>
            <a:picLocks noChangeAspect="1"/>
          </p:cNvPicPr>
          <p:nvPr/>
        </p:nvPicPr>
        <p:blipFill>
          <a:blip r:embed="rId2"/>
          <a:stretch>
            <a:fillRect/>
          </a:stretch>
        </p:blipFill>
        <p:spPr>
          <a:xfrm>
            <a:off x="879628" y="1538299"/>
            <a:ext cx="5616109" cy="3445691"/>
          </a:xfrm>
          <a:prstGeom prst="rect">
            <a:avLst/>
          </a:prstGeom>
        </p:spPr>
      </p:pic>
    </p:spTree>
    <p:extLst>
      <p:ext uri="{BB962C8B-B14F-4D97-AF65-F5344CB8AC3E}">
        <p14:creationId xmlns:p14="http://schemas.microsoft.com/office/powerpoint/2010/main" val="3226123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CFE90291-A4BA-4E81-B76E-78DA9DCB32A2}"/>
              </a:ext>
            </a:extLst>
          </p:cNvPr>
          <p:cNvSpPr>
            <a:spLocks noGrp="1"/>
          </p:cNvSpPr>
          <p:nvPr>
            <p:ph type="body" sz="quarter" idx="13"/>
          </p:nvPr>
        </p:nvSpPr>
        <p:spPr/>
        <p:txBody>
          <a:bodyPr/>
          <a:lstStyle/>
          <a:p>
            <a:r>
              <a:rPr lang="en-US" dirty="0"/>
              <a:t>Principles-Based Product Requirements</a:t>
            </a:r>
            <a:endParaRPr lang="en-AU" dirty="0"/>
          </a:p>
        </p:txBody>
      </p:sp>
      <p:sp>
        <p:nvSpPr>
          <p:cNvPr id="5" name="Title 4">
            <a:extLst>
              <a:ext uri="{FF2B5EF4-FFF2-40B4-BE49-F238E27FC236}">
                <a16:creationId xmlns:a16="http://schemas.microsoft.com/office/drawing/2014/main" xmlns="" id="{91782331-138B-497D-B672-53A4C6F472DD}"/>
              </a:ext>
            </a:extLst>
          </p:cNvPr>
          <p:cNvSpPr>
            <a:spLocks noGrp="1"/>
          </p:cNvSpPr>
          <p:nvPr>
            <p:ph type="title"/>
          </p:nvPr>
        </p:nvSpPr>
        <p:spPr/>
        <p:txBody>
          <a:bodyPr>
            <a:normAutofit/>
          </a:bodyPr>
          <a:lstStyle/>
          <a:p>
            <a:r>
              <a:rPr lang="en-US" dirty="0"/>
              <a:t>What is CIPR?</a:t>
            </a:r>
            <a:endParaRPr lang="en-AU" dirty="0"/>
          </a:p>
        </p:txBody>
      </p:sp>
      <p:pic>
        <p:nvPicPr>
          <p:cNvPr id="9" name="Picture 8">
            <a:extLst>
              <a:ext uri="{FF2B5EF4-FFF2-40B4-BE49-F238E27FC236}">
                <a16:creationId xmlns:a16="http://schemas.microsoft.com/office/drawing/2014/main" xmlns="" id="{EA008EC0-7764-44DE-9534-DB5677C618F4}"/>
              </a:ext>
            </a:extLst>
          </p:cNvPr>
          <p:cNvPicPr>
            <a:picLocks noChangeAspect="1"/>
          </p:cNvPicPr>
          <p:nvPr/>
        </p:nvPicPr>
        <p:blipFill>
          <a:blip r:embed="rId2"/>
          <a:stretch>
            <a:fillRect/>
          </a:stretch>
        </p:blipFill>
        <p:spPr>
          <a:xfrm>
            <a:off x="2211656" y="2306590"/>
            <a:ext cx="4050450" cy="2252050"/>
          </a:xfrm>
          <a:prstGeom prst="rect">
            <a:avLst/>
          </a:prstGeom>
        </p:spPr>
      </p:pic>
      <p:sp>
        <p:nvSpPr>
          <p:cNvPr id="12" name="Content Placeholder 17">
            <a:extLst>
              <a:ext uri="{FF2B5EF4-FFF2-40B4-BE49-F238E27FC236}">
                <a16:creationId xmlns:a16="http://schemas.microsoft.com/office/drawing/2014/main" xmlns="" id="{889C7AB6-7787-4CE0-94A5-99BFC56D85B2}"/>
              </a:ext>
            </a:extLst>
          </p:cNvPr>
          <p:cNvSpPr>
            <a:spLocks noGrp="1"/>
          </p:cNvSpPr>
          <p:nvPr>
            <p:ph idx="1"/>
          </p:nvPr>
        </p:nvSpPr>
        <p:spPr>
          <a:xfrm>
            <a:off x="714375" y="1343186"/>
            <a:ext cx="7962899" cy="749426"/>
          </a:xfrm>
        </p:spPr>
        <p:txBody>
          <a:bodyPr/>
          <a:lstStyle/>
          <a:p>
            <a:pPr marL="342900" indent="-342900">
              <a:buFont typeface="+mj-lt"/>
              <a:buAutoNum type="arabicPeriod"/>
            </a:pPr>
            <a:r>
              <a:rPr lang="en-US" dirty="0"/>
              <a:t>Deliver better income than the status quo, i.e. account-based pension drawing down at minimum rates</a:t>
            </a:r>
          </a:p>
          <a:p>
            <a:pPr marL="342900" indent="-342900">
              <a:buFont typeface="+mj-lt"/>
              <a:buAutoNum type="arabicPeriod"/>
            </a:pPr>
            <a:r>
              <a:rPr lang="en-US" dirty="0"/>
              <a:t>P</a:t>
            </a:r>
            <a:r>
              <a:rPr lang="en-AU" dirty="0" err="1"/>
              <a:t>rovide</a:t>
            </a:r>
            <a:r>
              <a:rPr lang="en-AU" dirty="0"/>
              <a:t> in expectation, a stream of broadly constant real income for life</a:t>
            </a:r>
          </a:p>
          <a:p>
            <a:pPr marL="342900" indent="-342900">
              <a:buFont typeface="+mj-lt"/>
              <a:buAutoNum type="arabicPeriod"/>
            </a:pPr>
            <a:r>
              <a:rPr lang="en-US" dirty="0"/>
              <a:t>Provide flexibility to access to a lump sum and/or leave a bequest</a:t>
            </a:r>
            <a:endParaRPr lang="en-AU" dirty="0"/>
          </a:p>
          <a:p>
            <a:pPr marL="342900" indent="-342900">
              <a:buFont typeface="+mj-lt"/>
              <a:buAutoNum type="arabicPeriod"/>
            </a:pPr>
            <a:endParaRPr lang="en-AU" dirty="0"/>
          </a:p>
        </p:txBody>
      </p:sp>
    </p:spTree>
    <p:extLst>
      <p:ext uri="{BB962C8B-B14F-4D97-AF65-F5344CB8AC3E}">
        <p14:creationId xmlns:p14="http://schemas.microsoft.com/office/powerpoint/2010/main" val="2980650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xmlns="" id="{7BB2A08F-B913-4AC3-8F4F-7927B2F63E17}"/>
              </a:ext>
            </a:extLst>
          </p:cNvPr>
          <p:cNvSpPr>
            <a:spLocks noGrp="1"/>
          </p:cNvSpPr>
          <p:nvPr>
            <p:ph type="body" sz="quarter" idx="13"/>
          </p:nvPr>
        </p:nvSpPr>
        <p:spPr/>
        <p:txBody>
          <a:bodyPr/>
          <a:lstStyle/>
          <a:p>
            <a:r>
              <a:rPr lang="en-AU" dirty="0"/>
              <a:t>Role of DGSA</a:t>
            </a:r>
          </a:p>
        </p:txBody>
      </p:sp>
      <p:sp>
        <p:nvSpPr>
          <p:cNvPr id="12" name="Title 11">
            <a:extLst>
              <a:ext uri="{FF2B5EF4-FFF2-40B4-BE49-F238E27FC236}">
                <a16:creationId xmlns:a16="http://schemas.microsoft.com/office/drawing/2014/main" xmlns="" id="{4D08E636-52EA-4EF3-AFD3-15CA9222F40A}"/>
              </a:ext>
            </a:extLst>
          </p:cNvPr>
          <p:cNvSpPr>
            <a:spLocks noGrp="1"/>
          </p:cNvSpPr>
          <p:nvPr>
            <p:ph type="title"/>
          </p:nvPr>
        </p:nvSpPr>
        <p:spPr/>
        <p:txBody>
          <a:bodyPr/>
          <a:lstStyle/>
          <a:p>
            <a:r>
              <a:rPr lang="en-US" dirty="0"/>
              <a:t>CIPR Structures</a:t>
            </a:r>
            <a:endParaRPr lang="en-AU" dirty="0"/>
          </a:p>
        </p:txBody>
      </p:sp>
      <p:sp>
        <p:nvSpPr>
          <p:cNvPr id="18" name="Content Placeholder 17">
            <a:extLst>
              <a:ext uri="{FF2B5EF4-FFF2-40B4-BE49-F238E27FC236}">
                <a16:creationId xmlns:a16="http://schemas.microsoft.com/office/drawing/2014/main" xmlns="" id="{9296003D-15A7-4AAA-B776-82B6419B4C00}"/>
              </a:ext>
            </a:extLst>
          </p:cNvPr>
          <p:cNvSpPr>
            <a:spLocks noGrp="1"/>
          </p:cNvSpPr>
          <p:nvPr>
            <p:ph idx="1"/>
          </p:nvPr>
        </p:nvSpPr>
        <p:spPr>
          <a:xfrm>
            <a:off x="714375" y="3931066"/>
            <a:ext cx="7962899" cy="749426"/>
          </a:xfrm>
        </p:spPr>
        <p:txBody>
          <a:bodyPr/>
          <a:lstStyle/>
          <a:p>
            <a:r>
              <a:rPr lang="en-AU" dirty="0"/>
              <a:t>DGSA type products could potentially play a significant role in CIPRs</a:t>
            </a:r>
          </a:p>
        </p:txBody>
      </p:sp>
      <p:pic>
        <p:nvPicPr>
          <p:cNvPr id="2" name="Picture 1"/>
          <p:cNvPicPr>
            <a:picLocks noChangeAspect="1"/>
          </p:cNvPicPr>
          <p:nvPr/>
        </p:nvPicPr>
        <p:blipFill>
          <a:blip r:embed="rId2"/>
          <a:stretch>
            <a:fillRect/>
          </a:stretch>
        </p:blipFill>
        <p:spPr>
          <a:xfrm>
            <a:off x="789505" y="1521155"/>
            <a:ext cx="7730652" cy="2335301"/>
          </a:xfrm>
          <a:prstGeom prst="rect">
            <a:avLst/>
          </a:prstGeom>
        </p:spPr>
      </p:pic>
    </p:spTree>
    <p:extLst>
      <p:ext uri="{BB962C8B-B14F-4D97-AF65-F5344CB8AC3E}">
        <p14:creationId xmlns:p14="http://schemas.microsoft.com/office/powerpoint/2010/main" val="2099777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xmlns="" id="{7BB2A08F-B913-4AC3-8F4F-7927B2F63E17}"/>
              </a:ext>
            </a:extLst>
          </p:cNvPr>
          <p:cNvSpPr>
            <a:spLocks noGrp="1"/>
          </p:cNvSpPr>
          <p:nvPr>
            <p:ph type="body" sz="quarter" idx="13"/>
          </p:nvPr>
        </p:nvSpPr>
        <p:spPr/>
        <p:txBody>
          <a:bodyPr/>
          <a:lstStyle/>
          <a:p>
            <a:r>
              <a:rPr lang="en-AU" dirty="0"/>
              <a:t>A pooled longevity solution</a:t>
            </a:r>
          </a:p>
        </p:txBody>
      </p:sp>
      <p:sp>
        <p:nvSpPr>
          <p:cNvPr id="12" name="Title 11">
            <a:extLst>
              <a:ext uri="{FF2B5EF4-FFF2-40B4-BE49-F238E27FC236}">
                <a16:creationId xmlns:a16="http://schemas.microsoft.com/office/drawing/2014/main" xmlns="" id="{4D08E636-52EA-4EF3-AFD3-15CA9222F40A}"/>
              </a:ext>
            </a:extLst>
          </p:cNvPr>
          <p:cNvSpPr>
            <a:spLocks noGrp="1"/>
          </p:cNvSpPr>
          <p:nvPr>
            <p:ph type="title"/>
          </p:nvPr>
        </p:nvSpPr>
        <p:spPr/>
        <p:txBody>
          <a:bodyPr/>
          <a:lstStyle/>
          <a:p>
            <a:r>
              <a:rPr lang="en-AU" dirty="0"/>
              <a:t>DGSA Example</a:t>
            </a:r>
          </a:p>
        </p:txBody>
      </p:sp>
      <p:sp>
        <p:nvSpPr>
          <p:cNvPr id="18" name="Content Placeholder 17">
            <a:extLst>
              <a:ext uri="{FF2B5EF4-FFF2-40B4-BE49-F238E27FC236}">
                <a16:creationId xmlns:a16="http://schemas.microsoft.com/office/drawing/2014/main" xmlns="" id="{9296003D-15A7-4AAA-B776-82B6419B4C00}"/>
              </a:ext>
            </a:extLst>
          </p:cNvPr>
          <p:cNvSpPr>
            <a:spLocks noGrp="1"/>
          </p:cNvSpPr>
          <p:nvPr>
            <p:ph idx="1"/>
          </p:nvPr>
        </p:nvSpPr>
        <p:spPr/>
        <p:txBody>
          <a:bodyPr/>
          <a:lstStyle/>
          <a:p>
            <a:r>
              <a:rPr lang="en-AU" dirty="0"/>
              <a:t>A member allocates a portion of their retirement savings (approx. 15%) when they retire (65)</a:t>
            </a:r>
          </a:p>
          <a:p>
            <a:r>
              <a:rPr lang="en-AU" dirty="0"/>
              <a:t>It grows for 15 years</a:t>
            </a:r>
          </a:p>
          <a:p>
            <a:r>
              <a:rPr lang="en-AU" dirty="0"/>
              <a:t>When the member reaches age 80, it starts to pay income until death</a:t>
            </a:r>
          </a:p>
          <a:p>
            <a:r>
              <a:rPr lang="en-AU" dirty="0"/>
              <a:t>There are some death benefits (but people who die ‘young’ subsidize the long lived in the pool)</a:t>
            </a:r>
          </a:p>
          <a:p>
            <a:pPr marL="0" indent="0">
              <a:buNone/>
            </a:pPr>
            <a:endParaRPr lang="en-AU" dirty="0"/>
          </a:p>
        </p:txBody>
      </p:sp>
    </p:spTree>
    <p:extLst>
      <p:ext uri="{BB962C8B-B14F-4D97-AF65-F5344CB8AC3E}">
        <p14:creationId xmlns:p14="http://schemas.microsoft.com/office/powerpoint/2010/main" val="502559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xmlns="" id="{7BB2A08F-B913-4AC3-8F4F-7927B2F63E17}"/>
              </a:ext>
            </a:extLst>
          </p:cNvPr>
          <p:cNvSpPr>
            <a:spLocks noGrp="1"/>
          </p:cNvSpPr>
          <p:nvPr>
            <p:ph type="body" sz="quarter" idx="13"/>
          </p:nvPr>
        </p:nvSpPr>
        <p:spPr/>
        <p:txBody>
          <a:bodyPr/>
          <a:lstStyle/>
          <a:p>
            <a:r>
              <a:rPr lang="en-AU" dirty="0"/>
              <a:t>How DGSA works</a:t>
            </a:r>
          </a:p>
        </p:txBody>
      </p:sp>
      <p:sp>
        <p:nvSpPr>
          <p:cNvPr id="12" name="Title 11">
            <a:extLst>
              <a:ext uri="{FF2B5EF4-FFF2-40B4-BE49-F238E27FC236}">
                <a16:creationId xmlns:a16="http://schemas.microsoft.com/office/drawing/2014/main" xmlns="" id="{4D08E636-52EA-4EF3-AFD3-15CA9222F40A}"/>
              </a:ext>
            </a:extLst>
          </p:cNvPr>
          <p:cNvSpPr>
            <a:spLocks noGrp="1"/>
          </p:cNvSpPr>
          <p:nvPr>
            <p:ph type="title"/>
          </p:nvPr>
        </p:nvSpPr>
        <p:spPr/>
        <p:txBody>
          <a:bodyPr/>
          <a:lstStyle/>
          <a:p>
            <a:r>
              <a:rPr lang="en-AU" dirty="0"/>
              <a:t>DGSA Illustration</a:t>
            </a:r>
          </a:p>
        </p:txBody>
      </p:sp>
      <p:sp>
        <p:nvSpPr>
          <p:cNvPr id="10" name="Content Placeholder 17">
            <a:extLst>
              <a:ext uri="{FF2B5EF4-FFF2-40B4-BE49-F238E27FC236}">
                <a16:creationId xmlns:a16="http://schemas.microsoft.com/office/drawing/2014/main" xmlns="" id="{9296003D-15A7-4AAA-B776-82B6419B4C00}"/>
              </a:ext>
            </a:extLst>
          </p:cNvPr>
          <p:cNvSpPr>
            <a:spLocks noGrp="1"/>
          </p:cNvSpPr>
          <p:nvPr>
            <p:ph idx="1"/>
          </p:nvPr>
        </p:nvSpPr>
        <p:spPr>
          <a:xfrm>
            <a:off x="714373" y="1538299"/>
            <a:ext cx="7962899" cy="2500312"/>
          </a:xfrm>
        </p:spPr>
        <p:txBody>
          <a:bodyPr/>
          <a:lstStyle/>
          <a:p>
            <a:endParaRPr lang="en-AU" dirty="0"/>
          </a:p>
          <a:p>
            <a:endParaRPr lang="en-AU" dirty="0"/>
          </a:p>
          <a:p>
            <a:endParaRPr lang="en-AU" dirty="0"/>
          </a:p>
          <a:p>
            <a:endParaRPr lang="en-AU" dirty="0"/>
          </a:p>
          <a:p>
            <a:endParaRPr lang="en-AU" dirty="0"/>
          </a:p>
          <a:p>
            <a:pPr marL="0" indent="0">
              <a:buNone/>
            </a:pPr>
            <a:endParaRPr lang="en-AU" dirty="0"/>
          </a:p>
        </p:txBody>
      </p:sp>
      <p:pic>
        <p:nvPicPr>
          <p:cNvPr id="11" name="Picture 10">
            <a:extLst>
              <a:ext uri="{FF2B5EF4-FFF2-40B4-BE49-F238E27FC236}">
                <a16:creationId xmlns:a16="http://schemas.microsoft.com/office/drawing/2014/main" xmlns="" id="{EF9F1EF2-6F80-4558-AFA8-E1B566556DA3}"/>
              </a:ext>
            </a:extLst>
          </p:cNvPr>
          <p:cNvPicPr>
            <a:picLocks noChangeAspect="1"/>
          </p:cNvPicPr>
          <p:nvPr/>
        </p:nvPicPr>
        <p:blipFill>
          <a:blip r:embed="rId2"/>
          <a:stretch>
            <a:fillRect/>
          </a:stretch>
        </p:blipFill>
        <p:spPr>
          <a:xfrm>
            <a:off x="1581425" y="1251156"/>
            <a:ext cx="5097823" cy="3720825"/>
          </a:xfrm>
          <a:prstGeom prst="rect">
            <a:avLst/>
          </a:prstGeom>
        </p:spPr>
      </p:pic>
    </p:spTree>
    <p:extLst>
      <p:ext uri="{BB962C8B-B14F-4D97-AF65-F5344CB8AC3E}">
        <p14:creationId xmlns:p14="http://schemas.microsoft.com/office/powerpoint/2010/main" val="648749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xmlns="" id="{7BB2A08F-B913-4AC3-8F4F-7927B2F63E17}"/>
              </a:ext>
            </a:extLst>
          </p:cNvPr>
          <p:cNvSpPr>
            <a:spLocks noGrp="1"/>
          </p:cNvSpPr>
          <p:nvPr>
            <p:ph type="body" sz="quarter" idx="13"/>
          </p:nvPr>
        </p:nvSpPr>
        <p:spPr/>
        <p:txBody>
          <a:bodyPr/>
          <a:lstStyle/>
          <a:p>
            <a:r>
              <a:rPr lang="en-AU" dirty="0"/>
              <a:t>How DGSA works</a:t>
            </a:r>
          </a:p>
        </p:txBody>
      </p:sp>
      <p:sp>
        <p:nvSpPr>
          <p:cNvPr id="12" name="Title 11">
            <a:extLst>
              <a:ext uri="{FF2B5EF4-FFF2-40B4-BE49-F238E27FC236}">
                <a16:creationId xmlns:a16="http://schemas.microsoft.com/office/drawing/2014/main" xmlns="" id="{4D08E636-52EA-4EF3-AFD3-15CA9222F40A}"/>
              </a:ext>
            </a:extLst>
          </p:cNvPr>
          <p:cNvSpPr>
            <a:spLocks noGrp="1"/>
          </p:cNvSpPr>
          <p:nvPr>
            <p:ph type="title"/>
          </p:nvPr>
        </p:nvSpPr>
        <p:spPr/>
        <p:txBody>
          <a:bodyPr/>
          <a:lstStyle/>
          <a:p>
            <a:r>
              <a:rPr lang="en-AU" dirty="0"/>
              <a:t>DGSA Illustration</a:t>
            </a:r>
          </a:p>
        </p:txBody>
      </p:sp>
      <p:sp>
        <p:nvSpPr>
          <p:cNvPr id="10" name="Content Placeholder 17">
            <a:extLst>
              <a:ext uri="{FF2B5EF4-FFF2-40B4-BE49-F238E27FC236}">
                <a16:creationId xmlns:a16="http://schemas.microsoft.com/office/drawing/2014/main" xmlns="" id="{9296003D-15A7-4AAA-B776-82B6419B4C00}"/>
              </a:ext>
            </a:extLst>
          </p:cNvPr>
          <p:cNvSpPr>
            <a:spLocks noGrp="1"/>
          </p:cNvSpPr>
          <p:nvPr>
            <p:ph idx="1"/>
          </p:nvPr>
        </p:nvSpPr>
        <p:spPr>
          <a:xfrm>
            <a:off x="714373" y="1538299"/>
            <a:ext cx="7962899" cy="2500312"/>
          </a:xfrm>
        </p:spPr>
        <p:txBody>
          <a:bodyPr/>
          <a:lstStyle/>
          <a:p>
            <a:endParaRPr lang="en-AU" dirty="0"/>
          </a:p>
          <a:p>
            <a:endParaRPr lang="en-AU" dirty="0"/>
          </a:p>
          <a:p>
            <a:endParaRPr lang="en-AU" dirty="0"/>
          </a:p>
          <a:p>
            <a:endParaRPr lang="en-AU" dirty="0"/>
          </a:p>
          <a:p>
            <a:endParaRPr lang="en-AU" dirty="0"/>
          </a:p>
          <a:p>
            <a:pPr marL="0" indent="0">
              <a:buNone/>
            </a:pPr>
            <a:endParaRPr lang="en-AU" dirty="0"/>
          </a:p>
        </p:txBody>
      </p:sp>
      <p:pic>
        <p:nvPicPr>
          <p:cNvPr id="9" name="Picture 8">
            <a:extLst>
              <a:ext uri="{FF2B5EF4-FFF2-40B4-BE49-F238E27FC236}">
                <a16:creationId xmlns:a16="http://schemas.microsoft.com/office/drawing/2014/main" xmlns="" id="{C55B20FB-219B-4019-9C93-270EA8F823B2}"/>
              </a:ext>
            </a:extLst>
          </p:cNvPr>
          <p:cNvPicPr>
            <a:picLocks noChangeAspect="1"/>
          </p:cNvPicPr>
          <p:nvPr/>
        </p:nvPicPr>
        <p:blipFill>
          <a:blip r:embed="rId2"/>
          <a:stretch>
            <a:fillRect/>
          </a:stretch>
        </p:blipFill>
        <p:spPr>
          <a:xfrm>
            <a:off x="1479028" y="1187822"/>
            <a:ext cx="5171607" cy="3895717"/>
          </a:xfrm>
          <a:prstGeom prst="rect">
            <a:avLst/>
          </a:prstGeom>
        </p:spPr>
      </p:pic>
    </p:spTree>
    <p:extLst>
      <p:ext uri="{BB962C8B-B14F-4D97-AF65-F5344CB8AC3E}">
        <p14:creationId xmlns:p14="http://schemas.microsoft.com/office/powerpoint/2010/main" val="2622762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xmlns="" id="{7BB2A08F-B913-4AC3-8F4F-7927B2F63E17}"/>
              </a:ext>
            </a:extLst>
          </p:cNvPr>
          <p:cNvSpPr>
            <a:spLocks noGrp="1"/>
          </p:cNvSpPr>
          <p:nvPr>
            <p:ph type="body" sz="quarter" idx="13"/>
          </p:nvPr>
        </p:nvSpPr>
        <p:spPr/>
        <p:txBody>
          <a:bodyPr/>
          <a:lstStyle/>
          <a:p>
            <a:r>
              <a:rPr lang="en-AU" dirty="0"/>
              <a:t>How DGSA works</a:t>
            </a:r>
          </a:p>
        </p:txBody>
      </p:sp>
      <p:sp>
        <p:nvSpPr>
          <p:cNvPr id="12" name="Title 11">
            <a:extLst>
              <a:ext uri="{FF2B5EF4-FFF2-40B4-BE49-F238E27FC236}">
                <a16:creationId xmlns:a16="http://schemas.microsoft.com/office/drawing/2014/main" xmlns="" id="{4D08E636-52EA-4EF3-AFD3-15CA9222F40A}"/>
              </a:ext>
            </a:extLst>
          </p:cNvPr>
          <p:cNvSpPr>
            <a:spLocks noGrp="1"/>
          </p:cNvSpPr>
          <p:nvPr>
            <p:ph type="title"/>
          </p:nvPr>
        </p:nvSpPr>
        <p:spPr/>
        <p:txBody>
          <a:bodyPr/>
          <a:lstStyle/>
          <a:p>
            <a:r>
              <a:rPr lang="en-AU" dirty="0"/>
              <a:t>DGSA Illustration</a:t>
            </a:r>
          </a:p>
        </p:txBody>
      </p:sp>
      <p:sp>
        <p:nvSpPr>
          <p:cNvPr id="10" name="Content Placeholder 17">
            <a:extLst>
              <a:ext uri="{FF2B5EF4-FFF2-40B4-BE49-F238E27FC236}">
                <a16:creationId xmlns:a16="http://schemas.microsoft.com/office/drawing/2014/main" xmlns="" id="{9296003D-15A7-4AAA-B776-82B6419B4C00}"/>
              </a:ext>
            </a:extLst>
          </p:cNvPr>
          <p:cNvSpPr>
            <a:spLocks noGrp="1"/>
          </p:cNvSpPr>
          <p:nvPr>
            <p:ph idx="1"/>
          </p:nvPr>
        </p:nvSpPr>
        <p:spPr>
          <a:xfrm>
            <a:off x="714373" y="1538299"/>
            <a:ext cx="7962899" cy="2500312"/>
          </a:xfrm>
        </p:spPr>
        <p:txBody>
          <a:bodyPr/>
          <a:lstStyle/>
          <a:p>
            <a:endParaRPr lang="en-AU" dirty="0"/>
          </a:p>
          <a:p>
            <a:endParaRPr lang="en-AU" dirty="0"/>
          </a:p>
          <a:p>
            <a:endParaRPr lang="en-AU" dirty="0"/>
          </a:p>
          <a:p>
            <a:endParaRPr lang="en-AU" dirty="0"/>
          </a:p>
          <a:p>
            <a:endParaRPr lang="en-AU" dirty="0"/>
          </a:p>
          <a:p>
            <a:pPr marL="0" indent="0">
              <a:buNone/>
            </a:pPr>
            <a:endParaRPr lang="en-AU" dirty="0"/>
          </a:p>
        </p:txBody>
      </p:sp>
      <p:pic>
        <p:nvPicPr>
          <p:cNvPr id="2" name="Picture 1">
            <a:extLst>
              <a:ext uri="{FF2B5EF4-FFF2-40B4-BE49-F238E27FC236}">
                <a16:creationId xmlns:a16="http://schemas.microsoft.com/office/drawing/2014/main" xmlns="" id="{2931A984-1DC4-4A2B-B14F-7BC5F6EFF133}"/>
              </a:ext>
            </a:extLst>
          </p:cNvPr>
          <p:cNvPicPr>
            <a:picLocks noChangeAspect="1"/>
          </p:cNvPicPr>
          <p:nvPr/>
        </p:nvPicPr>
        <p:blipFill>
          <a:blip r:embed="rId2"/>
          <a:stretch>
            <a:fillRect/>
          </a:stretch>
        </p:blipFill>
        <p:spPr>
          <a:xfrm>
            <a:off x="1415568" y="1698020"/>
            <a:ext cx="5281981" cy="2957689"/>
          </a:xfrm>
          <a:prstGeom prst="rect">
            <a:avLst/>
          </a:prstGeom>
        </p:spPr>
      </p:pic>
    </p:spTree>
    <p:extLst>
      <p:ext uri="{BB962C8B-B14F-4D97-AF65-F5344CB8AC3E}">
        <p14:creationId xmlns:p14="http://schemas.microsoft.com/office/powerpoint/2010/main" val="2430657831"/>
      </p:ext>
    </p:extLst>
  </p:cSld>
  <p:clrMapOvr>
    <a:masterClrMapping/>
  </p:clrMapOvr>
</p:sld>
</file>

<file path=ppt/theme/theme1.xml><?xml version="1.0" encoding="utf-8"?>
<a:theme xmlns:a="http://schemas.openxmlformats.org/drawingml/2006/main" name="Advice presentation">
  <a:themeElements>
    <a:clrScheme name="Mine">
      <a:dk1>
        <a:srgbClr val="404040"/>
      </a:dk1>
      <a:lt1>
        <a:sysClr val="window" lastClr="FFFFFF"/>
      </a:lt1>
      <a:dk2>
        <a:srgbClr val="FDBA12"/>
      </a:dk2>
      <a:lt2>
        <a:srgbClr val="000000"/>
      </a:lt2>
      <a:accent1>
        <a:srgbClr val="390939"/>
      </a:accent1>
      <a:accent2>
        <a:srgbClr val="42BB93"/>
      </a:accent2>
      <a:accent3>
        <a:srgbClr val="C6401A"/>
      </a:accent3>
      <a:accent4>
        <a:srgbClr val="B5C327"/>
      </a:accent4>
      <a:accent5>
        <a:srgbClr val="00A5B8"/>
      </a:accent5>
      <a:accent6>
        <a:srgbClr val="E1523D"/>
      </a:accent6>
      <a:hlink>
        <a:srgbClr val="404040"/>
      </a:hlink>
      <a:folHlink>
        <a:srgbClr val="404040"/>
      </a:folHlink>
    </a:clrScheme>
    <a:fontScheme name="Mine">
      <a:majorFont>
        <a:latin typeface="Segoe UI"/>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36000" tIns="36000" rIns="36000" bIns="36000" rtlCol="0">
        <a:spAutoFit/>
      </a:bodyPr>
      <a:lstStyle>
        <a:defPPr algn="l">
          <a:defRPr sz="1400" dirty="0" err="1" smtClean="0"/>
        </a:defPPr>
      </a:lstStyle>
    </a:txDef>
  </a:objectDefaults>
  <a:extraClrSchemeLst/>
  <a:extLst>
    <a:ext uri="{05A4C25C-085E-4340-85A3-A5531E510DB2}">
      <thm15:themeFamily xmlns:thm15="http://schemas.microsoft.com/office/thememl/2012/main" name="Super Presentation.pptx" id="{920AFA81-BDD6-4458-882F-65530F039477}" vid="{29C479BC-9A20-4BB4-B7B2-B5C306BAB9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Super Presentation</Template>
  <TotalTime>5839</TotalTime>
  <Words>892</Words>
  <Application>Microsoft Office PowerPoint</Application>
  <PresentationFormat>On-screen Show (16:9)</PresentationFormat>
  <Paragraphs>251</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Segoe UI</vt:lpstr>
      <vt:lpstr>Times New Roman</vt:lpstr>
      <vt:lpstr>Advice presentation</vt:lpstr>
      <vt:lpstr>The Role of Deferred Group-Self Annuitisation (DGSA) Products for Australian Retirees</vt:lpstr>
      <vt:lpstr>PowerPoint Presentation</vt:lpstr>
      <vt:lpstr>Australian Retirement Environment</vt:lpstr>
      <vt:lpstr>What is CIPR?</vt:lpstr>
      <vt:lpstr>CIPR Structures</vt:lpstr>
      <vt:lpstr>DGSA Example</vt:lpstr>
      <vt:lpstr>DGSA Illustration</vt:lpstr>
      <vt:lpstr>DGSA Illustration</vt:lpstr>
      <vt:lpstr>DGSA Illustration</vt:lpstr>
      <vt:lpstr>Role of DGSA</vt:lpstr>
      <vt:lpstr>DGSA vs Tontine</vt:lpstr>
      <vt:lpstr>DGSA Design Features</vt:lpstr>
      <vt:lpstr>DGSA Design Features</vt:lpstr>
      <vt:lpstr>DGSA Design Features</vt:lpstr>
      <vt:lpstr>DGSA Design Features</vt:lpstr>
      <vt:lpstr>DGSA Design Features</vt:lpstr>
      <vt:lpstr>DGSA Design Features</vt:lpstr>
      <vt:lpstr>DGSA Design Features</vt:lpstr>
      <vt:lpstr>Case Study</vt:lpstr>
      <vt:lpstr>Case Study</vt:lpstr>
      <vt:lpstr>Case Study</vt:lpstr>
      <vt:lpstr>Case Study</vt:lpstr>
      <vt:lpstr>Challenges</vt:lpstr>
      <vt:lpstr>DGSA Design Framework</vt:lpstr>
      <vt:lpstr>Conclusion</vt:lpstr>
      <vt:lpstr>PowerPoint Presentation</vt:lpstr>
      <vt:lpstr>PowerPoint Presentation</vt:lpstr>
      <vt:lpstr>DGSA Design Framework</vt:lpstr>
      <vt:lpstr>DGSA Design Framework</vt:lpstr>
      <vt:lpstr>DGSA Design Framework</vt:lpstr>
      <vt:lpstr>DGSA Design Framework</vt:lpstr>
    </vt:vector>
  </TitlesOfParts>
  <Company>Mine Wealth and Wellbeing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Bell</dc:creator>
  <cp:lastModifiedBy>Parris-Bell, Marilyn</cp:lastModifiedBy>
  <cp:revision>173</cp:revision>
  <dcterms:created xsi:type="dcterms:W3CDTF">2018-06-25T05:00:40Z</dcterms:created>
  <dcterms:modified xsi:type="dcterms:W3CDTF">2018-09-13T10:15:00Z</dcterms:modified>
</cp:coreProperties>
</file>