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831" r:id="rId2"/>
    <p:sldId id="257" r:id="rId3"/>
    <p:sldId id="829" r:id="rId4"/>
    <p:sldId id="816" r:id="rId5"/>
    <p:sldId id="811" r:id="rId6"/>
    <p:sldId id="406" r:id="rId7"/>
    <p:sldId id="566" r:id="rId8"/>
    <p:sldId id="817" r:id="rId9"/>
    <p:sldId id="481" r:id="rId10"/>
    <p:sldId id="476" r:id="rId11"/>
    <p:sldId id="803" r:id="rId12"/>
    <p:sldId id="818" r:id="rId13"/>
    <p:sldId id="819" r:id="rId14"/>
    <p:sldId id="795" r:id="rId15"/>
    <p:sldId id="815" r:id="rId16"/>
    <p:sldId id="820" r:id="rId17"/>
    <p:sldId id="828" r:id="rId18"/>
    <p:sldId id="821" r:id="rId19"/>
    <p:sldId id="822" r:id="rId20"/>
    <p:sldId id="824" r:id="rId21"/>
    <p:sldId id="825" r:id="rId22"/>
    <p:sldId id="826" r:id="rId23"/>
    <p:sldId id="827" r:id="rId24"/>
    <p:sldId id="830" r:id="rId25"/>
    <p:sldId id="794" r:id="rId26"/>
    <p:sldId id="808" r:id="rId27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72" y="5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9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119402985074622E-2"/>
          <c:y val="5.7692307692307696E-2"/>
          <c:w val="0.91044776119402981"/>
          <c:h val="0.80128205128205132"/>
        </c:manualLayout>
      </c:layout>
      <c:lineChart>
        <c:grouping val="standard"/>
        <c:varyColors val="0"/>
        <c:ser>
          <c:idx val="0"/>
          <c:order val="0"/>
          <c:tx>
            <c:strRef>
              <c:f>Hoja1!$A$14</c:f>
              <c:strCache>
                <c:ptCount val="1"/>
                <c:pt idx="0">
                  <c:v>i=5%, r=3%</c:v>
                </c:pt>
              </c:strCache>
            </c:strRef>
          </c:tx>
          <c:spPr>
            <a:ln w="17251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RP!$B$11:$AE$11</c:f>
              <c:numCache>
                <c:formatCode>General</c:formatCode>
                <c:ptCount val="30"/>
                <c:pt idx="0">
                  <c:v>65</c:v>
                </c:pt>
                <c:pt idx="1">
                  <c:v>66</c:v>
                </c:pt>
                <c:pt idx="2">
                  <c:v>67</c:v>
                </c:pt>
                <c:pt idx="3">
                  <c:v>68</c:v>
                </c:pt>
                <c:pt idx="4">
                  <c:v>69</c:v>
                </c:pt>
                <c:pt idx="5">
                  <c:v>70</c:v>
                </c:pt>
                <c:pt idx="6">
                  <c:v>71</c:v>
                </c:pt>
                <c:pt idx="7">
                  <c:v>72</c:v>
                </c:pt>
                <c:pt idx="8">
                  <c:v>73</c:v>
                </c:pt>
                <c:pt idx="9">
                  <c:v>74</c:v>
                </c:pt>
                <c:pt idx="10">
                  <c:v>75</c:v>
                </c:pt>
                <c:pt idx="11">
                  <c:v>76</c:v>
                </c:pt>
                <c:pt idx="12">
                  <c:v>77</c:v>
                </c:pt>
                <c:pt idx="13">
                  <c:v>78</c:v>
                </c:pt>
                <c:pt idx="14">
                  <c:v>79</c:v>
                </c:pt>
                <c:pt idx="15">
                  <c:v>80</c:v>
                </c:pt>
                <c:pt idx="16">
                  <c:v>81</c:v>
                </c:pt>
                <c:pt idx="17">
                  <c:v>82</c:v>
                </c:pt>
                <c:pt idx="18">
                  <c:v>83</c:v>
                </c:pt>
                <c:pt idx="19">
                  <c:v>84</c:v>
                </c:pt>
                <c:pt idx="20">
                  <c:v>85</c:v>
                </c:pt>
                <c:pt idx="21">
                  <c:v>86</c:v>
                </c:pt>
                <c:pt idx="22">
                  <c:v>87</c:v>
                </c:pt>
                <c:pt idx="23">
                  <c:v>88</c:v>
                </c:pt>
                <c:pt idx="24">
                  <c:v>89</c:v>
                </c:pt>
                <c:pt idx="25">
                  <c:v>90</c:v>
                </c:pt>
                <c:pt idx="26">
                  <c:v>91</c:v>
                </c:pt>
                <c:pt idx="27">
                  <c:v>92</c:v>
                </c:pt>
                <c:pt idx="28">
                  <c:v>93</c:v>
                </c:pt>
                <c:pt idx="29">
                  <c:v>94</c:v>
                </c:pt>
              </c:numCache>
            </c:numRef>
          </c:cat>
          <c:val>
            <c:numRef>
              <c:f>Hoja1!$B$14:$AE$14</c:f>
              <c:numCache>
                <c:formatCode>_(* #,##0.00_);_(* \(#,##0.00\);_(* "-"??_);_(@_)</c:formatCode>
                <c:ptCount val="30"/>
                <c:pt idx="0">
                  <c:v>235.4321809628396</c:v>
                </c:pt>
                <c:pt idx="1">
                  <c:v>225.87830564218243</c:v>
                </c:pt>
                <c:pt idx="2">
                  <c:v>216.30875801783034</c:v>
                </c:pt>
                <c:pt idx="3">
                  <c:v>206.72374576339365</c:v>
                </c:pt>
                <c:pt idx="4">
                  <c:v>197.12515639590379</c:v>
                </c:pt>
                <c:pt idx="5">
                  <c:v>187.51678055024811</c:v>
                </c:pt>
                <c:pt idx="6">
                  <c:v>177.90454374527775</c:v>
                </c:pt>
                <c:pt idx="7">
                  <c:v>168.27375465217929</c:v>
                </c:pt>
                <c:pt idx="8">
                  <c:v>158.63439357080878</c:v>
                </c:pt>
                <c:pt idx="9">
                  <c:v>148.99977133317108</c:v>
                </c:pt>
                <c:pt idx="10">
                  <c:v>139.38684955517479</c:v>
                </c:pt>
                <c:pt idx="11">
                  <c:v>129.81652040818105</c:v>
                </c:pt>
                <c:pt idx="12">
                  <c:v>120.31383254594525</c:v>
                </c:pt>
                <c:pt idx="13">
                  <c:v>110.90813751729317</c:v>
                </c:pt>
                <c:pt idx="14">
                  <c:v>101.63312675424669</c:v>
                </c:pt>
                <c:pt idx="15">
                  <c:v>92.526725545850809</c:v>
                </c:pt>
                <c:pt idx="16">
                  <c:v>83.630807904656578</c:v>
                </c:pt>
                <c:pt idx="17">
                  <c:v>74.990695705421658</c:v>
                </c:pt>
                <c:pt idx="18">
                  <c:v>66.654407902482632</c:v>
                </c:pt>
                <c:pt idx="19">
                  <c:v>58.671632129230964</c:v>
                </c:pt>
                <c:pt idx="20">
                  <c:v>51.092402709967097</c:v>
                </c:pt>
                <c:pt idx="21">
                  <c:v>43.965487110467699</c:v>
                </c:pt>
                <c:pt idx="22">
                  <c:v>37.336507786914559</c:v>
                </c:pt>
                <c:pt idx="23">
                  <c:v>31.245858216798748</c:v>
                </c:pt>
                <c:pt idx="24">
                  <c:v>25.726509428001638</c:v>
                </c:pt>
                <c:pt idx="25">
                  <c:v>20.801843817200897</c:v>
                </c:pt>
                <c:pt idx="26">
                  <c:v>16.483691737776425</c:v>
                </c:pt>
                <c:pt idx="27">
                  <c:v>12.770776402469183</c:v>
                </c:pt>
                <c:pt idx="28">
                  <c:v>9.6477854375635221</c:v>
                </c:pt>
                <c:pt idx="29">
                  <c:v>7.0852734678681983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9E1-421F-AA3D-B85FF6EA6CC2}"/>
            </c:ext>
          </c:extLst>
        </c:ser>
        <c:ser>
          <c:idx val="1"/>
          <c:order val="1"/>
          <c:tx>
            <c:strRef>
              <c:f>Hoja1!$A$15</c:f>
              <c:strCache>
                <c:ptCount val="1"/>
                <c:pt idx="0">
                  <c:v>i=r=5%</c:v>
                </c:pt>
              </c:strCache>
            </c:strRef>
          </c:tx>
          <c:spPr>
            <a:ln w="17251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RP!$B$11:$AE$11</c:f>
              <c:numCache>
                <c:formatCode>General</c:formatCode>
                <c:ptCount val="30"/>
                <c:pt idx="0">
                  <c:v>65</c:v>
                </c:pt>
                <c:pt idx="1">
                  <c:v>66</c:v>
                </c:pt>
                <c:pt idx="2">
                  <c:v>67</c:v>
                </c:pt>
                <c:pt idx="3">
                  <c:v>68</c:v>
                </c:pt>
                <c:pt idx="4">
                  <c:v>69</c:v>
                </c:pt>
                <c:pt idx="5">
                  <c:v>70</c:v>
                </c:pt>
                <c:pt idx="6">
                  <c:v>71</c:v>
                </c:pt>
                <c:pt idx="7">
                  <c:v>72</c:v>
                </c:pt>
                <c:pt idx="8">
                  <c:v>73</c:v>
                </c:pt>
                <c:pt idx="9">
                  <c:v>74</c:v>
                </c:pt>
                <c:pt idx="10">
                  <c:v>75</c:v>
                </c:pt>
                <c:pt idx="11">
                  <c:v>76</c:v>
                </c:pt>
                <c:pt idx="12">
                  <c:v>77</c:v>
                </c:pt>
                <c:pt idx="13">
                  <c:v>78</c:v>
                </c:pt>
                <c:pt idx="14">
                  <c:v>79</c:v>
                </c:pt>
                <c:pt idx="15">
                  <c:v>80</c:v>
                </c:pt>
                <c:pt idx="16">
                  <c:v>81</c:v>
                </c:pt>
                <c:pt idx="17">
                  <c:v>82</c:v>
                </c:pt>
                <c:pt idx="18">
                  <c:v>83</c:v>
                </c:pt>
                <c:pt idx="19">
                  <c:v>84</c:v>
                </c:pt>
                <c:pt idx="20">
                  <c:v>85</c:v>
                </c:pt>
                <c:pt idx="21">
                  <c:v>86</c:v>
                </c:pt>
                <c:pt idx="22">
                  <c:v>87</c:v>
                </c:pt>
                <c:pt idx="23">
                  <c:v>88</c:v>
                </c:pt>
                <c:pt idx="24">
                  <c:v>89</c:v>
                </c:pt>
                <c:pt idx="25">
                  <c:v>90</c:v>
                </c:pt>
                <c:pt idx="26">
                  <c:v>91</c:v>
                </c:pt>
                <c:pt idx="27">
                  <c:v>92</c:v>
                </c:pt>
                <c:pt idx="28">
                  <c:v>93</c:v>
                </c:pt>
                <c:pt idx="29">
                  <c:v>94</c:v>
                </c:pt>
              </c:numCache>
            </c:numRef>
          </c:cat>
          <c:val>
            <c:numRef>
              <c:f>Hoja1!$B$15:$AE$15</c:f>
              <c:numCache>
                <c:formatCode>General</c:formatCode>
                <c:ptCount val="30"/>
                <c:pt idx="0">
                  <c:v>199.74640211065056</c:v>
                </c:pt>
                <c:pt idx="1">
                  <c:v>195.60307569034075</c:v>
                </c:pt>
                <c:pt idx="2">
                  <c:v>191.19688011344957</c:v>
                </c:pt>
                <c:pt idx="3">
                  <c:v>186.51835183570068</c:v>
                </c:pt>
                <c:pt idx="4">
                  <c:v>181.55922386083603</c:v>
                </c:pt>
                <c:pt idx="5">
                  <c:v>176.31277508252847</c:v>
                </c:pt>
                <c:pt idx="6">
                  <c:v>170.77422298770315</c:v>
                </c:pt>
                <c:pt idx="7">
                  <c:v>164.91877123523764</c:v>
                </c:pt>
                <c:pt idx="8">
                  <c:v>158.74449298336495</c:v>
                </c:pt>
                <c:pt idx="9">
                  <c:v>152.25317160811304</c:v>
                </c:pt>
                <c:pt idx="10">
                  <c:v>145.4510016140184</c:v>
                </c:pt>
                <c:pt idx="11">
                  <c:v>138.34931427180044</c:v>
                </c:pt>
                <c:pt idx="12">
                  <c:v>130.96531307248492</c:v>
                </c:pt>
                <c:pt idx="13">
                  <c:v>123.32278816306334</c:v>
                </c:pt>
                <c:pt idx="14" formatCode="0.0">
                  <c:v>115.45276924605092</c:v>
                </c:pt>
                <c:pt idx="15" formatCode="0.0">
                  <c:v>107.39406593705934</c:v>
                </c:pt>
                <c:pt idx="16" formatCode="0.00">
                  <c:v>99.19363394184289</c:v>
                </c:pt>
                <c:pt idx="17">
                  <c:v>90.906695672008425</c:v>
                </c:pt>
                <c:pt idx="18">
                  <c:v>82.596536547071423</c:v>
                </c:pt>
                <c:pt idx="19">
                  <c:v>74.333895196593232</c:v>
                </c:pt>
                <c:pt idx="20">
                  <c:v>66.195869511080019</c:v>
                </c:pt>
                <c:pt idx="21">
                  <c:v>58.26427376302167</c:v>
                </c:pt>
                <c:pt idx="22">
                  <c:v>50.62340765402368</c:v>
                </c:pt>
                <c:pt idx="23">
                  <c:v>43.357238532083073</c:v>
                </c:pt>
                <c:pt idx="24">
                  <c:v>36.54605439644326</c:v>
                </c:pt>
                <c:pt idx="25">
                  <c:v>30.262716778275472</c:v>
                </c:pt>
                <c:pt idx="26">
                  <c:v>24.568725039427218</c:v>
                </c:pt>
                <c:pt idx="27">
                  <c:v>19.510388678994119</c:v>
                </c:pt>
                <c:pt idx="28">
                  <c:v>15.115478581341065</c:v>
                </c:pt>
                <c:pt idx="29">
                  <c:v>11.39077387653229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A9E1-421F-AA3D-B85FF6EA6CC2}"/>
            </c:ext>
          </c:extLst>
        </c:ser>
        <c:ser>
          <c:idx val="2"/>
          <c:order val="2"/>
          <c:tx>
            <c:strRef>
              <c:f>Hoja1!$A$16</c:f>
              <c:strCache>
                <c:ptCount val="1"/>
                <c:pt idx="0">
                  <c:v>i=3%, r=5%</c:v>
                </c:pt>
              </c:strCache>
            </c:strRef>
          </c:tx>
          <c:spPr>
            <a:ln w="17251">
              <a:solidFill>
                <a:srgbClr val="00FF00"/>
              </a:solidFill>
              <a:prstDash val="solid"/>
            </a:ln>
          </c:spPr>
          <c:marker>
            <c:symbol val="none"/>
          </c:marker>
          <c:cat>
            <c:numRef>
              <c:f>RP!$B$11:$AE$11</c:f>
              <c:numCache>
                <c:formatCode>General</c:formatCode>
                <c:ptCount val="30"/>
                <c:pt idx="0">
                  <c:v>65</c:v>
                </c:pt>
                <c:pt idx="1">
                  <c:v>66</c:v>
                </c:pt>
                <c:pt idx="2">
                  <c:v>67</c:v>
                </c:pt>
                <c:pt idx="3">
                  <c:v>68</c:v>
                </c:pt>
                <c:pt idx="4">
                  <c:v>69</c:v>
                </c:pt>
                <c:pt idx="5">
                  <c:v>70</c:v>
                </c:pt>
                <c:pt idx="6">
                  <c:v>71</c:v>
                </c:pt>
                <c:pt idx="7">
                  <c:v>72</c:v>
                </c:pt>
                <c:pt idx="8">
                  <c:v>73</c:v>
                </c:pt>
                <c:pt idx="9">
                  <c:v>74</c:v>
                </c:pt>
                <c:pt idx="10">
                  <c:v>75</c:v>
                </c:pt>
                <c:pt idx="11">
                  <c:v>76</c:v>
                </c:pt>
                <c:pt idx="12">
                  <c:v>77</c:v>
                </c:pt>
                <c:pt idx="13">
                  <c:v>78</c:v>
                </c:pt>
                <c:pt idx="14">
                  <c:v>79</c:v>
                </c:pt>
                <c:pt idx="15">
                  <c:v>80</c:v>
                </c:pt>
                <c:pt idx="16">
                  <c:v>81</c:v>
                </c:pt>
                <c:pt idx="17">
                  <c:v>82</c:v>
                </c:pt>
                <c:pt idx="18">
                  <c:v>83</c:v>
                </c:pt>
                <c:pt idx="19">
                  <c:v>84</c:v>
                </c:pt>
                <c:pt idx="20">
                  <c:v>85</c:v>
                </c:pt>
                <c:pt idx="21">
                  <c:v>86</c:v>
                </c:pt>
                <c:pt idx="22">
                  <c:v>87</c:v>
                </c:pt>
                <c:pt idx="23">
                  <c:v>88</c:v>
                </c:pt>
                <c:pt idx="24">
                  <c:v>89</c:v>
                </c:pt>
                <c:pt idx="25">
                  <c:v>90</c:v>
                </c:pt>
                <c:pt idx="26">
                  <c:v>91</c:v>
                </c:pt>
                <c:pt idx="27">
                  <c:v>92</c:v>
                </c:pt>
                <c:pt idx="28">
                  <c:v>93</c:v>
                </c:pt>
                <c:pt idx="29">
                  <c:v>94</c:v>
                </c:pt>
              </c:numCache>
            </c:numRef>
          </c:cat>
          <c:val>
            <c:numRef>
              <c:f>Hoja1!$B$16:$AE$16</c:f>
              <c:numCache>
                <c:formatCode>_(* #,##0.00_);_(* \(#,##0.00\);_(* "-"??_);_(@_)</c:formatCode>
                <c:ptCount val="30"/>
                <c:pt idx="0">
                  <c:v>199.74640211065056</c:v>
                </c:pt>
                <c:pt idx="1">
                  <c:v>199.40119366491047</c:v>
                </c:pt>
                <c:pt idx="2">
                  <c:v>198.69409023006708</c:v>
                </c:pt>
                <c:pt idx="3">
                  <c:v>197.59583779279092</c:v>
                </c:pt>
                <c:pt idx="4">
                  <c:v>196.07698259420587</c:v>
                </c:pt>
                <c:pt idx="5">
                  <c:v>194.10832093947789</c:v>
                </c:pt>
                <c:pt idx="6">
                  <c:v>191.66144767879899</c:v>
                </c:pt>
                <c:pt idx="7">
                  <c:v>188.68379858522013</c:v>
                </c:pt>
                <c:pt idx="8">
                  <c:v>185.1463961580898</c:v>
                </c:pt>
                <c:pt idx="9">
                  <c:v>181.02352501965245</c:v>
                </c:pt>
                <c:pt idx="10">
                  <c:v>176.29397083775325</c:v>
                </c:pt>
                <c:pt idx="11">
                  <c:v>170.94241253006251</c:v>
                </c:pt>
                <c:pt idx="12">
                  <c:v>164.96096094412306</c:v>
                </c:pt>
                <c:pt idx="13">
                  <c:v>158.35081455640031</c:v>
                </c:pt>
                <c:pt idx="14">
                  <c:v>151.12398445978965</c:v>
                </c:pt>
                <c:pt idx="15">
                  <c:v>143.30501883360481</c:v>
                </c:pt>
                <c:pt idx="16">
                  <c:v>134.93263165474161</c:v>
                </c:pt>
                <c:pt idx="17">
                  <c:v>126.06111272617896</c:v>
                </c:pt>
                <c:pt idx="18">
                  <c:v>116.76136819481046</c:v>
                </c:pt>
                <c:pt idx="19">
                  <c:v>107.12141578321911</c:v>
                </c:pt>
                <c:pt idx="20">
                  <c:v>97.246141484711188</c:v>
                </c:pt>
                <c:pt idx="21">
                  <c:v>87.25612036352625</c:v>
                </c:pt>
                <c:pt idx="22">
                  <c:v>77.285320423778785</c:v>
                </c:pt>
                <c:pt idx="23">
                  <c:v>67.477552867073328</c:v>
                </c:pt>
                <c:pt idx="24">
                  <c:v>57.981611419642796</c:v>
                </c:pt>
                <c:pt idx="25">
                  <c:v>48.945162252272119</c:v>
                </c:pt>
                <c:pt idx="26">
                  <c:v>40.50760378891782</c:v>
                </c:pt>
                <c:pt idx="27">
                  <c:v>32.792303830016628</c:v>
                </c:pt>
                <c:pt idx="28">
                  <c:v>25.898820429001802</c:v>
                </c:pt>
                <c:pt idx="29">
                  <c:v>19.895890732752946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A9E1-421F-AA3D-B85FF6EA6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7047104"/>
        <c:axId val="287047496"/>
      </c:lineChart>
      <c:catAx>
        <c:axId val="287047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431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562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87047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87047496"/>
        <c:scaling>
          <c:orientation val="minMax"/>
        </c:scaling>
        <c:delete val="0"/>
        <c:axPos val="l"/>
        <c:majorGridlines>
          <c:spPr>
            <a:ln w="4313">
              <a:solidFill>
                <a:schemeClr val="tx1"/>
              </a:solidFill>
              <a:prstDash val="solid"/>
            </a:ln>
          </c:spPr>
        </c:majorGridlines>
        <c:numFmt formatCode="_(* #,##0.00_);_(* \(#,##0.00\);_(* &quot;-&quot;??_);_(@_)" sourceLinked="1"/>
        <c:majorTickMark val="out"/>
        <c:minorTickMark val="none"/>
        <c:tickLblPos val="nextTo"/>
        <c:spPr>
          <a:ln w="431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781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87047104"/>
        <c:crosses val="autoZero"/>
        <c:crossBetween val="between"/>
      </c:valAx>
      <c:spPr>
        <a:noFill/>
        <a:ln w="17251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4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D38828E-FC5A-48FF-A875-F2FB6D6D8E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901B9A5-5BD7-418F-995E-5CC181BDB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F341652-32F5-4854-AD29-4409BCED4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C70FED4-4044-4C2F-B21B-685EEE1B9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3029381-2E3A-4829-B7C9-A498218F9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8174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850E5EC-8DD1-49C8-BBD2-66894D5D0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1053983B-08B0-4411-A3A5-48C8446E7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76AF1B1-DF6D-4F10-ABCB-BC2BB64EF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4D70995-2700-4164-899E-0AD7E4AB4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8517475-6578-41E0-9BBB-2A8DC4C5F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4075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B192226-1BE5-4021-A097-80C2999349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547FEC27-1132-43E7-B648-7BFBD0E69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0FF26C2E-65AD-45AE-956C-B4843E447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64BE20B-EE2C-4FDB-B264-08821426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4A543A2-436B-4E5E-90B7-0D33E94E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46985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EF736AC-8878-4789-B000-1664B088F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2A95346-5148-49CA-A609-35C76A4BA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C459948-786A-4550-B2EE-C66ED4B9A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FCEE8C2-1449-4AA5-A9B0-D3662069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51F70AA-AD5F-4635-99E8-CC37FCF59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1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CB776C0-5B16-426E-A889-7C56E44F5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D975983-33A3-4F9B-B9EA-93A1C6BC3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AB9082E-78D8-476E-832A-BFB523B09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25FC4FA-F907-4DA5-8F83-9F4971B48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DE6579D-2B2A-4CFE-8651-2FCBC6E6E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1345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6D684C0-BD8C-4120-BDD5-8B9D1997F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0D861EC-AB68-4F7B-8E9C-1ED4194B2B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F6C38AAB-067B-4511-97C0-024850AF74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A8181ED-C42E-4386-8766-E798BE85F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2094D89B-98BC-4468-9462-201DF7091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E9F2FBC-AC38-4559-897D-F4C280BF1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94535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38451B4-F58F-4FC4-94C2-933F133D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1D6E45C-FC9A-4BA0-9EBC-2BB20DAB5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29C77F53-4B70-475C-8EDE-AF07ABD26F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055990E4-77F2-4B80-905C-11461FF12E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B0012AAA-A0F8-438F-A027-967C1DDC98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297E734E-F63D-45ED-8B74-A6E83A817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82FCCE7E-C10F-4DFB-9CAD-FE514DE12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7445761C-8198-468D-A23B-232873092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9768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D9D2AD2-6DC7-4CFC-BC2E-4D0FFA806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5DBF1616-8651-4692-B133-D69C47892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E610B0A9-DCF5-4CE5-904A-ECB8EE27A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0051F49E-4EC4-4F13-B9D4-62E57364D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9871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816AE8E1-929C-455C-B6E8-E70AF7BB4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AE30B1F7-6BD5-4F53-8EF5-4EA13EDE9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665C9C4A-B2D1-43F9-83EF-B6CDB2B85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1982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6EB5DA3-8701-47D7-A323-0B5D3A4DC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DC00228-A4EB-4BA0-BAF0-B7DDBF715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DBD86867-6936-45B7-A0BC-DFFC5118A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E35E5607-3F83-4803-AFA9-97C143730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C45BA44C-62AC-4B0A-A984-EA37428E3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EE416230-B576-487B-A596-133288F4C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33843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CF697D-937E-4471-8D30-8864EDE1D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5C32C500-55AB-4874-8D49-7537BC9ECF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4644B0EC-1FB6-402E-B3B6-70DB6A7402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5067B595-81A6-4663-8668-4080D92DD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0984F7E1-A0E1-4D65-8F7E-B027D16C2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9074336-6116-4C3E-93AC-FCEFB445E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63204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BBF794DB-283C-4C64-849E-D38EAEFF1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12DBBF3-DE2F-461D-B746-B8D7B7BF7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44FEBCD-EA8A-4091-A57D-B5E6E64CAF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4AD09-CC96-453D-86F4-F4F48A337A18}" type="datetimeFigureOut">
              <a:rPr lang="es-PE" smtClean="0"/>
              <a:t>19/09/2018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503E2F8A-3168-4783-A675-2BE9D2E0F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FE-6F0C-43B5-9E8F-7ACB1AF900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5F681-CDEE-4FC6-9ED1-F059D9F05A31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72243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D27B77-EBF2-4BFD-B6F7-C7FE60CED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2590368"/>
            <a:ext cx="11512550" cy="1919866"/>
          </a:xfrm>
        </p:spPr>
        <p:txBody>
          <a:bodyPr>
            <a:normAutofit/>
          </a:bodyPr>
          <a:lstStyle/>
          <a:p>
            <a:pPr algn="ctr"/>
            <a:r>
              <a:rPr lang="en-GB" sz="4400" b="1" dirty="0">
                <a:latin typeface="+mn-lt"/>
              </a:rPr>
              <a:t>Discount rate used to calculate a  Programme Withdrawal Pension:</a:t>
            </a:r>
            <a:br>
              <a:rPr lang="en-GB" sz="4400" b="1" dirty="0">
                <a:latin typeface="+mn-lt"/>
              </a:rPr>
            </a:br>
            <a:r>
              <a:rPr lang="en-GB" sz="4400" b="1" dirty="0">
                <a:latin typeface="+mn-lt"/>
              </a:rPr>
              <a:t>alternative methodology </a:t>
            </a:r>
            <a:endParaRPr lang="es-PE" sz="4400" dirty="0">
              <a:latin typeface="+mn-lt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4896836-4B74-436A-A69F-A81553AEF8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2835"/>
            <a:ext cx="10515600" cy="1500187"/>
          </a:xfrm>
        </p:spPr>
        <p:txBody>
          <a:bodyPr>
            <a:normAutofit fontScale="92500" lnSpcReduction="10000"/>
          </a:bodyPr>
          <a:lstStyle/>
          <a:p>
            <a:pPr algn="r"/>
            <a:endParaRPr lang="en-US" sz="3200" b="1">
              <a:solidFill>
                <a:schemeClr val="tx1"/>
              </a:solidFill>
            </a:endParaRPr>
          </a:p>
          <a:p>
            <a:pPr algn="r"/>
            <a:r>
              <a:rPr lang="en-US" sz="3200" b="1">
                <a:solidFill>
                  <a:schemeClr val="tx1"/>
                </a:solidFill>
              </a:rPr>
              <a:t>Parallel Sesion II</a:t>
            </a:r>
          </a:p>
          <a:p>
            <a:pPr algn="r"/>
            <a:r>
              <a:rPr lang="en-US" sz="3200" b="1">
                <a:solidFill>
                  <a:schemeClr val="tx1"/>
                </a:solidFill>
              </a:rPr>
              <a:t>Elio Sánchez</a:t>
            </a:r>
          </a:p>
        </p:txBody>
      </p:sp>
      <p:pic>
        <p:nvPicPr>
          <p:cNvPr id="1026" name="Picture 2" descr="https://www.cass.city.ac.uk/__data/assets/image/0019/400375/LOGO-LONGEVITY-2018-FC.jpg">
            <a:extLst>
              <a:ext uri="{FF2B5EF4-FFF2-40B4-BE49-F238E27FC236}">
                <a16:creationId xmlns:a16="http://schemas.microsoft.com/office/drawing/2014/main" xmlns="" id="{A0E0CB4F-CC55-4660-8412-55F422AC1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55" y="241876"/>
            <a:ext cx="1755396" cy="2105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818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t="12094" b="6030"/>
          <a:stretch/>
        </p:blipFill>
        <p:spPr>
          <a:xfrm>
            <a:off x="571500" y="1396219"/>
            <a:ext cx="11068050" cy="4065563"/>
          </a:xfrm>
          <a:prstGeom prst="rect">
            <a:avLst/>
          </a:prstGeom>
        </p:spPr>
      </p:pic>
      <p:sp>
        <p:nvSpPr>
          <p:cNvPr id="4" name="6 Rectángulo"/>
          <p:cNvSpPr/>
          <p:nvPr/>
        </p:nvSpPr>
        <p:spPr>
          <a:xfrm>
            <a:off x="571500" y="5757900"/>
            <a:ext cx="1106805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The annual demand for annuities dropped 90% from 2015 to 2017.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B0D265-16C0-4050-88AE-7DD4E98D0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5" y="156675"/>
            <a:ext cx="107061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  <a:ea typeface="+mn-ea"/>
                <a:cs typeface="+mn-cs"/>
              </a:rPr>
              <a:t>Monthly evolution of annuity market 2012 - 2017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xmlns="" id="{89B0995F-381E-4391-B249-2A288C20AA76}"/>
              </a:ext>
            </a:extLst>
          </p:cNvPr>
          <p:cNvCxnSpPr/>
          <p:nvPr/>
        </p:nvCxnSpPr>
        <p:spPr>
          <a:xfrm>
            <a:off x="8012332" y="1511650"/>
            <a:ext cx="0" cy="367932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50E53EE9-F008-46AC-ABEC-FB0818EF506C}"/>
              </a:ext>
            </a:extLst>
          </p:cNvPr>
          <p:cNvCxnSpPr>
            <a:cxnSpLocks/>
          </p:cNvCxnSpPr>
          <p:nvPr/>
        </p:nvCxnSpPr>
        <p:spPr>
          <a:xfrm>
            <a:off x="571500" y="1108934"/>
            <a:ext cx="11239500" cy="7649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EA37E91F-D3B1-440F-A3EF-9BD02C705457}"/>
              </a:ext>
            </a:extLst>
          </p:cNvPr>
          <p:cNvSpPr txBox="1"/>
          <p:nvPr/>
        </p:nvSpPr>
        <p:spPr>
          <a:xfrm>
            <a:off x="2523835" y="5374909"/>
            <a:ext cx="8861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400" b="1" dirty="0"/>
              <a:t>2012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BD2B86EF-3C7F-4B84-BD1C-3E6478830AC9}"/>
              </a:ext>
            </a:extLst>
          </p:cNvPr>
          <p:cNvSpPr txBox="1"/>
          <p:nvPr/>
        </p:nvSpPr>
        <p:spPr>
          <a:xfrm>
            <a:off x="3838285" y="5374909"/>
            <a:ext cx="8861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400" b="1" dirty="0"/>
              <a:t>2013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5A153D81-5EA2-4F87-8816-4E9ED5909F2D}"/>
              </a:ext>
            </a:extLst>
          </p:cNvPr>
          <p:cNvSpPr txBox="1"/>
          <p:nvPr/>
        </p:nvSpPr>
        <p:spPr>
          <a:xfrm>
            <a:off x="5152735" y="5374909"/>
            <a:ext cx="8861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400" b="1" dirty="0"/>
              <a:t>2014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2F60AA2C-19D6-437F-8541-D2F3359B6708}"/>
              </a:ext>
            </a:extLst>
          </p:cNvPr>
          <p:cNvSpPr txBox="1"/>
          <p:nvPr/>
        </p:nvSpPr>
        <p:spPr>
          <a:xfrm>
            <a:off x="6448135" y="5381259"/>
            <a:ext cx="8861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400" b="1" dirty="0"/>
              <a:t>2015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10179466-3FC5-437C-9806-AD42A371F541}"/>
              </a:ext>
            </a:extLst>
          </p:cNvPr>
          <p:cNvSpPr txBox="1"/>
          <p:nvPr/>
        </p:nvSpPr>
        <p:spPr>
          <a:xfrm>
            <a:off x="7781635" y="5374909"/>
            <a:ext cx="8861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400" b="1" dirty="0"/>
              <a:t>2016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695C9C8E-DD96-4BB0-AFE1-B22B35D386EC}"/>
              </a:ext>
            </a:extLst>
          </p:cNvPr>
          <p:cNvSpPr txBox="1"/>
          <p:nvPr/>
        </p:nvSpPr>
        <p:spPr>
          <a:xfrm>
            <a:off x="9115135" y="5374909"/>
            <a:ext cx="8861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1400" b="1" dirty="0"/>
              <a:t>2017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A6531771-91AD-4594-9108-2F8A9C00B085}"/>
              </a:ext>
            </a:extLst>
          </p:cNvPr>
          <p:cNvSpPr txBox="1"/>
          <p:nvPr/>
        </p:nvSpPr>
        <p:spPr>
          <a:xfrm>
            <a:off x="8520631" y="1422511"/>
            <a:ext cx="2414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Lump sum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xmlns="" id="{BFC63D9B-EF76-497E-BDC3-16BA5FE3C94E}"/>
              </a:ext>
            </a:extLst>
          </p:cNvPr>
          <p:cNvCxnSpPr/>
          <p:nvPr/>
        </p:nvCxnSpPr>
        <p:spPr>
          <a:xfrm flipH="1">
            <a:off x="8092561" y="1626779"/>
            <a:ext cx="428070" cy="2616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91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482764C-D63C-4824-B753-DDB3B33482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3054" y="201352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3.- Programmed Withdrawal: Conceptual issues</a:t>
            </a:r>
          </a:p>
        </p:txBody>
      </p:sp>
    </p:spTree>
    <p:extLst>
      <p:ext uri="{BB962C8B-B14F-4D97-AF65-F5344CB8AC3E}">
        <p14:creationId xmlns:p14="http://schemas.microsoft.com/office/powerpoint/2010/main" val="111693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AB5B255-5406-4FF2-89E0-D0FF637A5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48" y="346075"/>
            <a:ext cx="11391901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Programmed Withdrawal: Main features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FC14335-EEDA-48A5-AB3D-518824496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256" y="1825624"/>
            <a:ext cx="11384107" cy="4810701"/>
          </a:xfrm>
        </p:spPr>
        <p:txBody>
          <a:bodyPr>
            <a:normAutofit lnSpcReduction="10000"/>
          </a:bodyPr>
          <a:lstStyle/>
          <a:p>
            <a:pPr marL="742950" indent="-742950">
              <a:spcBef>
                <a:spcPts val="6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dirty="0"/>
              <a:t>Pensioners maintain property rights of their individual account of savings. </a:t>
            </a:r>
          </a:p>
          <a:p>
            <a:pPr marL="742950" indent="-742950">
              <a:spcBef>
                <a:spcPts val="6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dirty="0"/>
              <a:t>Each year, they  withdraw a pension. The amount is equal to the quotient of the accumulated fund and the necessary sum to pay out a unit of pension (Unitary Required Capital)</a:t>
            </a:r>
          </a:p>
          <a:p>
            <a:pPr marL="742950" indent="-742950">
              <a:spcBef>
                <a:spcPts val="6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dirty="0"/>
              <a:t>Pension managers offering PWs do not need to be insurance companies.</a:t>
            </a:r>
          </a:p>
          <a:p>
            <a:pPr marL="742950" indent="-742950">
              <a:spcBef>
                <a:spcPts val="6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dirty="0"/>
              <a:t>Pensioners can choose the investment portfolio: conservative, or balanced. The default option is the conservative</a:t>
            </a:r>
          </a:p>
          <a:p>
            <a:pPr marL="742950" indent="-742950">
              <a:spcBef>
                <a:spcPts val="6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dirty="0"/>
              <a:t>Programmed withdrawal offers liquidity, and the possibility to leave a bequest in the event of early death.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xmlns="" id="{B4BAB8D0-07E1-424B-8C59-E70F9BFB57AB}"/>
              </a:ext>
            </a:extLst>
          </p:cNvPr>
          <p:cNvCxnSpPr>
            <a:cxnSpLocks/>
          </p:cNvCxnSpPr>
          <p:nvPr/>
        </p:nvCxnSpPr>
        <p:spPr>
          <a:xfrm>
            <a:off x="400050" y="1454439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775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192712-E674-4E5B-A104-006BB8782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254"/>
            <a:ext cx="10515600" cy="1035278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Rate of return versus discount rate</a:t>
            </a:r>
          </a:p>
        </p:txBody>
      </p:sp>
      <p:grpSp>
        <p:nvGrpSpPr>
          <p:cNvPr id="8" name="9 Grupo">
            <a:extLst>
              <a:ext uri="{FF2B5EF4-FFF2-40B4-BE49-F238E27FC236}">
                <a16:creationId xmlns:a16="http://schemas.microsoft.com/office/drawing/2014/main" xmlns="" id="{C12701F3-A9A4-4040-9D67-EB3541550330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1400403"/>
            <a:ext cx="10515600" cy="4712966"/>
            <a:chOff x="250857" y="1773270"/>
            <a:chExt cx="8642286" cy="4824348"/>
          </a:xfrm>
        </p:grpSpPr>
        <p:graphicFrame>
          <p:nvGraphicFramePr>
            <p:cNvPr id="9" name="Object 3">
              <a:extLst>
                <a:ext uri="{FF2B5EF4-FFF2-40B4-BE49-F238E27FC236}">
                  <a16:creationId xmlns:a16="http://schemas.microsoft.com/office/drawing/2014/main" xmlns="" id="{0B2DA16E-E793-4543-BB27-8917D570348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0857" y="1773270"/>
            <a:ext cx="8642286" cy="48243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0" name="Text Box 4">
              <a:extLst>
                <a:ext uri="{FF2B5EF4-FFF2-40B4-BE49-F238E27FC236}">
                  <a16:creationId xmlns:a16="http://schemas.microsoft.com/office/drawing/2014/main" xmlns="" id="{FE23EB5A-67B4-4371-A2E5-C4CB7DEF52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0795" y="2998829"/>
              <a:ext cx="3446463" cy="601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just">
                <a:spcBef>
                  <a:spcPct val="20000"/>
                </a:spcBef>
                <a:buBlip>
                  <a:blip r:embed="rId3"/>
                </a:buBlip>
                <a:defRPr sz="20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 algn="just">
                <a:spcBef>
                  <a:spcPct val="20000"/>
                </a:spcBef>
                <a:buBlip>
                  <a:blip r:embed="rId3"/>
                </a:buBlip>
                <a:defRPr sz="2800">
                  <a:solidFill>
                    <a:srgbClr val="000066"/>
                  </a:solidFill>
                  <a:latin typeface="Verdana" panose="020B0604030504040204" pitchFamily="34" charset="0"/>
                </a:defRPr>
              </a:lvl2pPr>
              <a:lvl3pPr marL="1143000" indent="-228600" algn="just">
                <a:spcBef>
                  <a:spcPct val="20000"/>
                </a:spcBef>
                <a:buBlip>
                  <a:blip r:embed="rId3"/>
                </a:buBlip>
                <a:defRPr sz="1600">
                  <a:solidFill>
                    <a:srgbClr val="000066"/>
                  </a:solidFill>
                  <a:latin typeface="Verdana" panose="020B0604030504040204" pitchFamily="34" charset="0"/>
                </a:defRPr>
              </a:lvl3pPr>
              <a:lvl4pPr marL="1600200" indent="-228600" algn="just">
                <a:spcBef>
                  <a:spcPct val="20000"/>
                </a:spcBef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4pPr>
              <a:lvl5pPr marL="2057400" indent="-228600" algn="just">
                <a:spcBef>
                  <a:spcPct val="20000"/>
                </a:spcBef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5pPr>
              <a:lvl6pPr marL="25146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6pPr>
              <a:lvl7pPr marL="29718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7pPr>
              <a:lvl8pPr marL="34290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8pPr>
              <a:lvl9pPr marL="38862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None/>
              </a:pPr>
              <a:r>
                <a:rPr lang="en-US" altLang="es-PE" sz="1400" b="1" dirty="0">
                  <a:solidFill>
                    <a:schemeClr val="tx1"/>
                  </a:solidFill>
                </a:rPr>
                <a:t>Rate of return &gt; Discount rate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s-PE" sz="1400" b="1" dirty="0">
                  <a:solidFill>
                    <a:schemeClr val="tx1"/>
                  </a:solidFill>
                </a:rPr>
                <a:t>5%  &gt;  3%</a:t>
              </a:r>
            </a:p>
          </p:txBody>
        </p:sp>
        <p:sp>
          <p:nvSpPr>
            <p:cNvPr id="11" name="Text Box 6">
              <a:extLst>
                <a:ext uri="{FF2B5EF4-FFF2-40B4-BE49-F238E27FC236}">
                  <a16:creationId xmlns:a16="http://schemas.microsoft.com/office/drawing/2014/main" xmlns="" id="{2E1D701F-219C-48D7-9AEF-369A04976E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487" y="4781743"/>
              <a:ext cx="4392308" cy="601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just">
                <a:spcBef>
                  <a:spcPct val="20000"/>
                </a:spcBef>
                <a:buBlip>
                  <a:blip r:embed="rId3"/>
                </a:buBlip>
                <a:defRPr sz="20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 algn="just">
                <a:spcBef>
                  <a:spcPct val="20000"/>
                </a:spcBef>
                <a:buBlip>
                  <a:blip r:embed="rId3"/>
                </a:buBlip>
                <a:defRPr sz="2800">
                  <a:solidFill>
                    <a:srgbClr val="000066"/>
                  </a:solidFill>
                  <a:latin typeface="Verdana" panose="020B0604030504040204" pitchFamily="34" charset="0"/>
                </a:defRPr>
              </a:lvl2pPr>
              <a:lvl3pPr marL="1143000" indent="-228600" algn="just">
                <a:spcBef>
                  <a:spcPct val="20000"/>
                </a:spcBef>
                <a:buBlip>
                  <a:blip r:embed="rId3"/>
                </a:buBlip>
                <a:defRPr sz="1600">
                  <a:solidFill>
                    <a:srgbClr val="000066"/>
                  </a:solidFill>
                  <a:latin typeface="Verdana" panose="020B0604030504040204" pitchFamily="34" charset="0"/>
                </a:defRPr>
              </a:lvl3pPr>
              <a:lvl4pPr marL="1600200" indent="-228600" algn="just">
                <a:spcBef>
                  <a:spcPct val="20000"/>
                </a:spcBef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4pPr>
              <a:lvl5pPr marL="2057400" indent="-228600" algn="just">
                <a:spcBef>
                  <a:spcPct val="20000"/>
                </a:spcBef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5pPr>
              <a:lvl6pPr marL="25146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6pPr>
              <a:lvl7pPr marL="29718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7pPr>
              <a:lvl8pPr marL="34290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8pPr>
              <a:lvl9pPr marL="38862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None/>
              </a:pPr>
              <a:r>
                <a:rPr lang="en-US" altLang="es-PE" sz="1400" b="1" dirty="0">
                  <a:solidFill>
                    <a:schemeClr val="tx1"/>
                  </a:solidFill>
                </a:rPr>
                <a:t>Rate of return = Discount rate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s-PE" sz="1400" b="1" dirty="0">
                  <a:solidFill>
                    <a:schemeClr val="tx1"/>
                  </a:solidFill>
                </a:rPr>
                <a:t>=3%</a:t>
              </a:r>
            </a:p>
          </p:txBody>
        </p:sp>
        <p:sp>
          <p:nvSpPr>
            <p:cNvPr id="12" name="Line 7">
              <a:extLst>
                <a:ext uri="{FF2B5EF4-FFF2-40B4-BE49-F238E27FC236}">
                  <a16:creationId xmlns:a16="http://schemas.microsoft.com/office/drawing/2014/main" xmlns="" id="{06745644-9116-4A0A-8417-82956D29ED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10426" y="3389613"/>
              <a:ext cx="357317" cy="12847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3" name="Line 8">
              <a:extLst>
                <a:ext uri="{FF2B5EF4-FFF2-40B4-BE49-F238E27FC236}">
                  <a16:creationId xmlns:a16="http://schemas.microsoft.com/office/drawing/2014/main" xmlns="" id="{04671DA5-030D-4BB5-92B7-B4CF46B151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24525" y="3629025"/>
              <a:ext cx="587375" cy="369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PE"/>
            </a:p>
          </p:txBody>
        </p:sp>
        <p:sp>
          <p:nvSpPr>
            <p:cNvPr id="14" name="Text Box 11">
              <a:extLst>
                <a:ext uri="{FF2B5EF4-FFF2-40B4-BE49-F238E27FC236}">
                  <a16:creationId xmlns:a16="http://schemas.microsoft.com/office/drawing/2014/main" xmlns="" id="{A51BC9A6-2345-4B19-88B6-1A4A9FA3AA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0088" y="2205038"/>
              <a:ext cx="3241675" cy="601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just">
                <a:spcBef>
                  <a:spcPct val="20000"/>
                </a:spcBef>
                <a:buBlip>
                  <a:blip r:embed="rId3"/>
                </a:buBlip>
                <a:defRPr sz="2000">
                  <a:solidFill>
                    <a:srgbClr val="000066"/>
                  </a:solidFill>
                  <a:latin typeface="Verdana" panose="020B0604030504040204" pitchFamily="34" charset="0"/>
                </a:defRPr>
              </a:lvl1pPr>
              <a:lvl2pPr marL="742950" indent="-285750" algn="just">
                <a:spcBef>
                  <a:spcPct val="20000"/>
                </a:spcBef>
                <a:buBlip>
                  <a:blip r:embed="rId3"/>
                </a:buBlip>
                <a:defRPr sz="2800">
                  <a:solidFill>
                    <a:srgbClr val="000066"/>
                  </a:solidFill>
                  <a:latin typeface="Verdana" panose="020B0604030504040204" pitchFamily="34" charset="0"/>
                </a:defRPr>
              </a:lvl2pPr>
              <a:lvl3pPr marL="1143000" indent="-228600" algn="just">
                <a:spcBef>
                  <a:spcPct val="20000"/>
                </a:spcBef>
                <a:buBlip>
                  <a:blip r:embed="rId3"/>
                </a:buBlip>
                <a:defRPr sz="1600">
                  <a:solidFill>
                    <a:srgbClr val="000066"/>
                  </a:solidFill>
                  <a:latin typeface="Verdana" panose="020B0604030504040204" pitchFamily="34" charset="0"/>
                </a:defRPr>
              </a:lvl3pPr>
              <a:lvl4pPr marL="1600200" indent="-228600" algn="just">
                <a:spcBef>
                  <a:spcPct val="20000"/>
                </a:spcBef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4pPr>
              <a:lvl5pPr marL="2057400" indent="-228600" algn="just">
                <a:spcBef>
                  <a:spcPct val="20000"/>
                </a:spcBef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5pPr>
              <a:lvl6pPr marL="25146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6pPr>
              <a:lvl7pPr marL="29718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7pPr>
              <a:lvl8pPr marL="34290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8pPr>
              <a:lvl9pPr marL="3886200" indent="-228600" algn="just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3"/>
                </a:buBlip>
                <a:defRPr sz="1400">
                  <a:solidFill>
                    <a:srgbClr val="000066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s-PE" sz="1400" b="1" dirty="0">
                  <a:solidFill>
                    <a:schemeClr val="tx1"/>
                  </a:solidFill>
                </a:rPr>
                <a:t>Rate of return &lt; Discount rate</a:t>
              </a:r>
            </a:p>
            <a:p>
              <a:pPr algn="ctr" eaLnBrk="1" hangingPunct="1">
                <a:lnSpc>
                  <a:spcPct val="90000"/>
                </a:lnSpc>
                <a:spcBef>
                  <a:spcPct val="50000"/>
                </a:spcBef>
                <a:buFont typeface="Wingdings" panose="05000000000000000000" pitchFamily="2" charset="2"/>
                <a:buNone/>
              </a:pPr>
              <a:r>
                <a:rPr lang="en-US" altLang="es-PE" sz="1400" b="1" dirty="0">
                  <a:solidFill>
                    <a:schemeClr val="tx1"/>
                  </a:solidFill>
                </a:rPr>
                <a:t>3%  &lt;  5%</a:t>
              </a:r>
            </a:p>
          </p:txBody>
        </p:sp>
        <p:sp>
          <p:nvSpPr>
            <p:cNvPr id="15" name="Line 12">
              <a:extLst>
                <a:ext uri="{FF2B5EF4-FFF2-40B4-BE49-F238E27FC236}">
                  <a16:creationId xmlns:a16="http://schemas.microsoft.com/office/drawing/2014/main" xmlns="" id="{8C80C829-1C3C-4F5C-9C6C-8CFC6DEBDE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76375" y="2328863"/>
              <a:ext cx="1582738" cy="61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PE"/>
            </a:p>
          </p:txBody>
        </p:sp>
      </p:grpSp>
      <p:sp>
        <p:nvSpPr>
          <p:cNvPr id="16" name="CuadroTexto 15">
            <a:extLst>
              <a:ext uri="{FF2B5EF4-FFF2-40B4-BE49-F238E27FC236}">
                <a16:creationId xmlns:a16="http://schemas.microsoft.com/office/drawing/2014/main" xmlns="" id="{536BD72F-82CB-4080-9B28-E728DE121BE6}"/>
              </a:ext>
            </a:extLst>
          </p:cNvPr>
          <p:cNvSpPr txBox="1"/>
          <p:nvPr/>
        </p:nvSpPr>
        <p:spPr>
          <a:xfrm>
            <a:off x="515257" y="5934467"/>
            <a:ext cx="11161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s-PE" sz="2800" b="1" dirty="0"/>
              <a:t>High discount rate: Pensioner will probably consume assets </a:t>
            </a:r>
            <a:r>
              <a:rPr lang="en-US" sz="2800" b="1" dirty="0"/>
              <a:t>before his uncertain date of death</a:t>
            </a:r>
            <a:endParaRPr lang="es-PE" sz="2800" b="1" dirty="0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xmlns="" id="{8DBD9D3F-58D2-4234-A48C-1D2D2D415D47}"/>
              </a:ext>
            </a:extLst>
          </p:cNvPr>
          <p:cNvCxnSpPr>
            <a:cxnSpLocks/>
          </p:cNvCxnSpPr>
          <p:nvPr/>
        </p:nvCxnSpPr>
        <p:spPr>
          <a:xfrm>
            <a:off x="386196" y="1191203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146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144EF43-E5AB-4817-9B75-6F231D445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65113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Risk for retirees with Programmed Withdrawal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A2A2C9F-A0B3-4407-8FEF-22673879D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364799"/>
            <a:ext cx="11429999" cy="235960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Longevity risk: self-insurance.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Investment risk: the amount of the pension will depend on portfolio returns. Peruvian case: two fund alternatives.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Inflation risk: savings are not indexed.</a:t>
            </a:r>
          </a:p>
          <a:p>
            <a:pPr marL="0" indent="0">
              <a:buNone/>
            </a:pPr>
            <a:endParaRPr lang="en-US" sz="3200" dirty="0"/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xmlns="" id="{C881ED46-FD7D-431F-9E7D-86C063D8F155}"/>
              </a:ext>
            </a:extLst>
          </p:cNvPr>
          <p:cNvCxnSpPr>
            <a:cxnSpLocks/>
          </p:cNvCxnSpPr>
          <p:nvPr/>
        </p:nvCxnSpPr>
        <p:spPr>
          <a:xfrm>
            <a:off x="381000" y="1828512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239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1115A0D-77DB-4201-B632-2B6531490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40734"/>
            <a:ext cx="9144000" cy="1022350"/>
          </a:xfrm>
        </p:spPr>
        <p:txBody>
          <a:bodyPr/>
          <a:lstStyle/>
          <a:p>
            <a:r>
              <a:rPr lang="en-US" b="1" dirty="0">
                <a:latin typeface="+mn-lt"/>
              </a:rPr>
              <a:t>4.- Methodology</a:t>
            </a:r>
          </a:p>
        </p:txBody>
      </p:sp>
    </p:spTree>
    <p:extLst>
      <p:ext uri="{BB962C8B-B14F-4D97-AF65-F5344CB8AC3E}">
        <p14:creationId xmlns:p14="http://schemas.microsoft.com/office/powerpoint/2010/main" val="20167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41CA9C2-62D4-45CF-B96E-A08C0582F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Calculus of Programmed Withdrawal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xmlns="" id="{6AC74BA7-031B-4EAF-857C-47FCB43CEB34}"/>
                  </a:ext>
                </a:extLst>
              </p:cNvPr>
              <p:cNvSpPr txBox="1"/>
              <p:nvPr/>
            </p:nvSpPr>
            <p:spPr>
              <a:xfrm>
                <a:off x="2762250" y="2286571"/>
                <a:ext cx="5767482" cy="11343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sz="3600" b="0" i="1" smtClean="0">
                              <a:latin typeface="Cambria Math" panose="02040503050406030204" pitchFamily="18" charset="0"/>
                            </a:rPr>
                            <m:t>𝑃𝑊</m:t>
                          </m:r>
                        </m:e>
                        <m:sub>
                          <m:r>
                            <a:rPr lang="es-PE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PE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PE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𝑈𝑅𝐶</m:t>
                              </m:r>
                            </m:e>
                            <m:sub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PE" sz="3600" dirty="0"/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6AC74BA7-031B-4EAF-857C-47FCB43CEB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250" y="2286571"/>
                <a:ext cx="5767482" cy="11343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5E7C7684-8F0E-432C-B137-5C331C3DD75F}"/>
              </a:ext>
            </a:extLst>
          </p:cNvPr>
          <p:cNvSpPr txBox="1"/>
          <p:nvPr/>
        </p:nvSpPr>
        <p:spPr>
          <a:xfrm>
            <a:off x="990600" y="3815219"/>
            <a:ext cx="10363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762000">
              <a:tabLst>
                <a:tab pos="895350" algn="l"/>
                <a:tab pos="1524000" algn="l"/>
              </a:tabLst>
            </a:pPr>
            <a:r>
              <a:rPr lang="en-US" sz="2800" dirty="0"/>
              <a:t>Where:</a:t>
            </a:r>
          </a:p>
          <a:p>
            <a:pPr defTabSz="762000">
              <a:tabLst>
                <a:tab pos="895350" algn="l"/>
                <a:tab pos="1524000" algn="l"/>
              </a:tabLst>
            </a:pPr>
            <a:r>
              <a:rPr lang="en-US" sz="2800" dirty="0" err="1"/>
              <a:t>PW</a:t>
            </a:r>
            <a:r>
              <a:rPr lang="en-US" sz="2800" baseline="-25000" dirty="0" err="1"/>
              <a:t>x</a:t>
            </a:r>
            <a:r>
              <a:rPr lang="en-US" sz="2800" dirty="0"/>
              <a:t>	: 	Programed withdrawal at age x</a:t>
            </a:r>
          </a:p>
          <a:p>
            <a:pPr marL="1524000" indent="-1524000" defTabSz="762000">
              <a:tabLst>
                <a:tab pos="895350" algn="l"/>
                <a:tab pos="1524000" algn="l"/>
              </a:tabLst>
            </a:pPr>
            <a:r>
              <a:rPr lang="en-US" sz="2800" dirty="0" err="1"/>
              <a:t>URC</a:t>
            </a:r>
            <a:r>
              <a:rPr lang="en-US" sz="2800" baseline="-25000" dirty="0" err="1"/>
              <a:t>x</a:t>
            </a:r>
            <a:r>
              <a:rPr lang="en-US" sz="2800" dirty="0"/>
              <a:t>	: 	Unitary Capital Requirement at age x</a:t>
            </a:r>
          </a:p>
          <a:p>
            <a:pPr defTabSz="762000">
              <a:tabLst>
                <a:tab pos="895350" algn="l"/>
                <a:tab pos="1524000" algn="l"/>
              </a:tabLst>
            </a:pPr>
            <a:r>
              <a:rPr lang="en-US" sz="2800" dirty="0"/>
              <a:t>x	: 	Age of pensioner</a:t>
            </a:r>
          </a:p>
          <a:p>
            <a:pPr defTabSz="762000">
              <a:tabLst>
                <a:tab pos="895350" algn="l"/>
                <a:tab pos="1524000" algn="l"/>
              </a:tabLst>
            </a:pPr>
            <a:r>
              <a:rPr lang="en-US" sz="2800" dirty="0" err="1"/>
              <a:t>S</a:t>
            </a:r>
            <a:r>
              <a:rPr lang="en-US" sz="2800" baseline="-25000" dirty="0" err="1"/>
              <a:t>x</a:t>
            </a:r>
            <a:r>
              <a:rPr lang="en-US" sz="2800" dirty="0"/>
              <a:t>	:	Savings at time x, accumulated with rate of return r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9C79A892-802D-4B29-BD8D-A00903892F0C}"/>
              </a:ext>
            </a:extLst>
          </p:cNvPr>
          <p:cNvSpPr txBox="1"/>
          <p:nvPr/>
        </p:nvSpPr>
        <p:spPr>
          <a:xfrm>
            <a:off x="10344150" y="2519561"/>
            <a:ext cx="590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/>
              <a:t>(1)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xmlns="" id="{51717400-9F2B-4697-8C0F-50F819B3B242}"/>
              </a:ext>
            </a:extLst>
          </p:cNvPr>
          <p:cNvCxnSpPr>
            <a:cxnSpLocks/>
          </p:cNvCxnSpPr>
          <p:nvPr/>
        </p:nvCxnSpPr>
        <p:spPr>
          <a:xfrm>
            <a:off x="275359" y="1801236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985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C48B79-F45E-42F6-A5EA-8498A5EEB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Sequence of Programmed Withdrawal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xmlns="" id="{8A9F924B-245E-4E73-B82E-B03C1CD9DE77}"/>
                  </a:ext>
                </a:extLst>
              </p:cNvPr>
              <p:cNvSpPr txBox="1"/>
              <p:nvPr/>
            </p:nvSpPr>
            <p:spPr>
              <a:xfrm>
                <a:off x="2762250" y="2286571"/>
                <a:ext cx="5767482" cy="113434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sz="3600" b="0" i="1" smtClean="0">
                              <a:latin typeface="Cambria Math" panose="02040503050406030204" pitchFamily="18" charset="0"/>
                            </a:rPr>
                            <m:t>𝑃𝑊</m:t>
                          </m:r>
                        </m:e>
                        <m:sub>
                          <m:r>
                            <a:rPr lang="es-PE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PE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PE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𝑈𝑅𝐶</m:t>
                              </m:r>
                            </m:e>
                            <m:sub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PE" sz="3600" dirty="0"/>
              </a:p>
            </p:txBody>
          </p:sp>
        </mc:Choice>
        <mc:Fallback xmlns="">
          <p:sp>
            <p:nvSpPr>
              <p:cNvPr id="4" name="CuadroTexto 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8A9F924B-245E-4E73-B82E-B03C1CD9DE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2250" y="2286571"/>
                <a:ext cx="5767482" cy="113434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xmlns="" id="{2836AA23-6B1D-4559-BD53-B5A58CD0CC7C}"/>
                  </a:ext>
                </a:extLst>
              </p:cNvPr>
              <p:cNvSpPr txBox="1"/>
              <p:nvPr/>
            </p:nvSpPr>
            <p:spPr>
              <a:xfrm>
                <a:off x="2466975" y="3932523"/>
                <a:ext cx="7258050" cy="11487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sz="3600" b="0" i="1" smtClean="0">
                              <a:latin typeface="Cambria Math" panose="02040503050406030204" pitchFamily="18" charset="0"/>
                            </a:rPr>
                            <m:t>𝑃𝑊</m:t>
                          </m:r>
                        </m:e>
                        <m:sub>
                          <m:r>
                            <a:rPr lang="es-PE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s-PE" sz="36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s-PE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PE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s-PE" sz="3600" b="0" i="1" smtClean="0">
                              <a:latin typeface="Cambria Math" panose="02040503050406030204" pitchFamily="18" charset="0"/>
                            </a:rPr>
                            <m:t>−12</m:t>
                          </m:r>
                          <m:sSub>
                            <m:sSubPr>
                              <m:ctrlP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𝑃𝑊</m:t>
                              </m:r>
                            </m:e>
                            <m:sub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s-PE" sz="36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s-PE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×(1+</m:t>
                          </m:r>
                          <m:r>
                            <a:rPr lang="es-PE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es-PE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𝑈𝑅𝐶</m:t>
                              </m:r>
                            </m:e>
                            <m:sub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PE" sz="3600" dirty="0"/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2836AA23-6B1D-4559-BD53-B5A58CD0CC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6975" y="3932523"/>
                <a:ext cx="7258050" cy="114877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883B6EAA-DED3-4BDD-91BF-0B5B184A5D25}"/>
              </a:ext>
            </a:extLst>
          </p:cNvPr>
          <p:cNvSpPr txBox="1"/>
          <p:nvPr/>
        </p:nvSpPr>
        <p:spPr>
          <a:xfrm>
            <a:off x="10344150" y="2519561"/>
            <a:ext cx="590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/>
              <a:t>(2)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28A35D98-3276-44D8-A020-A960F1CA3E24}"/>
              </a:ext>
            </a:extLst>
          </p:cNvPr>
          <p:cNvSpPr txBox="1"/>
          <p:nvPr/>
        </p:nvSpPr>
        <p:spPr>
          <a:xfrm>
            <a:off x="10344150" y="4157861"/>
            <a:ext cx="800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/>
              <a:t>(2a)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xmlns="" id="{E3E8A4AC-2AB4-4F34-B8C5-5CD9F7F8977D}"/>
              </a:ext>
            </a:extLst>
          </p:cNvPr>
          <p:cNvCxnSpPr>
            <a:cxnSpLocks/>
          </p:cNvCxnSpPr>
          <p:nvPr/>
        </p:nvCxnSpPr>
        <p:spPr>
          <a:xfrm>
            <a:off x="330778" y="1690688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1076325" y="5731927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762000">
              <a:tabLst>
                <a:tab pos="895350" algn="l"/>
                <a:tab pos="1524000" algn="l"/>
              </a:tabLst>
            </a:pPr>
            <a:r>
              <a:rPr lang="en-US" sz="2800" dirty="0"/>
              <a:t>Where:</a:t>
            </a:r>
          </a:p>
          <a:p>
            <a:pPr defTabSz="762000">
              <a:tabLst>
                <a:tab pos="895350" algn="l"/>
                <a:tab pos="1524000" algn="l"/>
              </a:tabLst>
            </a:pPr>
            <a:r>
              <a:rPr lang="en-US" sz="2800" dirty="0"/>
              <a:t>r	: 	rate of return</a:t>
            </a:r>
          </a:p>
        </p:txBody>
      </p:sp>
    </p:spTree>
    <p:extLst>
      <p:ext uri="{BB962C8B-B14F-4D97-AF65-F5344CB8AC3E}">
        <p14:creationId xmlns:p14="http://schemas.microsoft.com/office/powerpoint/2010/main" val="3653863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F87930-6659-43C1-A2FB-F9A8EC4E3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Unitary Capital Requirement</a:t>
            </a:r>
            <a:endParaRPr lang="es-PE" b="1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>
                <a:extLst>
                  <a:ext uri="{FF2B5EF4-FFF2-40B4-BE49-F238E27FC236}">
                    <a16:creationId xmlns:a16="http://schemas.microsoft.com/office/drawing/2014/main" xmlns="" id="{A13BE822-1F6D-467A-8289-3B2AC7320E1B}"/>
                  </a:ext>
                </a:extLst>
              </p:cNvPr>
              <p:cNvSpPr/>
              <p:nvPr/>
            </p:nvSpPr>
            <p:spPr>
              <a:xfrm>
                <a:off x="2881997" y="1991875"/>
                <a:ext cx="6428006" cy="14371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PE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PE" sz="3200" b="0" i="1" smtClean="0">
                              <a:latin typeface="Cambria Math" panose="02040503050406030204" pitchFamily="18" charset="0"/>
                            </a:rPr>
                            <m:t>𝑈𝑅𝐶</m:t>
                          </m:r>
                        </m:e>
                        <m:sub>
                          <m:r>
                            <a:rPr lang="es-PE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PE" sz="3200" i="0">
                          <a:latin typeface="Cambria Math" panose="02040503050406030204" pitchFamily="18" charset="0"/>
                        </a:rPr>
                        <m:t>=12∗</m:t>
                      </m:r>
                      <m:d>
                        <m:dPr>
                          <m:ctrlPr>
                            <a:rPr lang="es-PE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es-PE" sz="32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s-PE" sz="32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s-PE" sz="3200" i="0"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s-PE" sz="32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  <m:r>
                                <a:rPr lang="es-PE" sz="32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s-PE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es-PE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s-PE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Pre>
                                        <m:sPrePr>
                                          <m:ctrlPr>
                                            <a:rPr lang="es-PE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PrePr>
                                        <m:sub>
                                          <m:r>
                                            <a:rPr lang="es-PE" sz="3200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b>
                                        <m:sup/>
                                        <m:e>
                                          <m:r>
                                            <a:rPr lang="es-PE" sz="3200" i="1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</m:sPre>
                                    </m:e>
                                    <m:sub>
                                      <m:r>
                                        <a:rPr lang="es-PE" sz="3200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</m:num>
                                <m:den>
                                  <m:sSup>
                                    <m:sSupPr>
                                      <m:ctrlPr>
                                        <a:rPr lang="es-PE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s-PE" sz="3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s-PE" sz="3200" i="0">
                                              <a:latin typeface="Cambria Math" panose="02040503050406030204" pitchFamily="18" charset="0"/>
                                            </a:rPr>
                                            <m:t>1+</m:t>
                                          </m:r>
                                          <m:r>
                                            <a:rPr lang="es-PE" sz="3200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s-PE" sz="32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nary>
                          <m:r>
                            <a:rPr lang="es-PE" sz="3200" i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s-PE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PE" sz="3200" i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num>
                            <m:den>
                              <m:r>
                                <a:rPr lang="es-PE" sz="3200" i="0">
                                  <a:latin typeface="Cambria Math" panose="02040503050406030204" pitchFamily="18" charset="0"/>
                                </a:rPr>
                                <m:t>24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s-PE" sz="3200" dirty="0"/>
              </a:p>
            </p:txBody>
          </p:sp>
        </mc:Choice>
        <mc:Fallback xmlns="">
          <p:sp>
            <p:nvSpPr>
              <p:cNvPr id="4" name="Rectángulo 3">
                <a:extLst>
                  <a:ext uri="{FF2B5EF4-FFF2-40B4-BE49-F238E27FC236}">
                    <a16:creationId xmlns:a16="http://schemas.microsoft.com/office/drawing/2014/main" id="{A13BE822-1F6D-467A-8289-3B2AC7320E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1997" y="1991875"/>
                <a:ext cx="6428006" cy="14371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B9E72A4D-439C-4038-A298-8BD9884A6CB8}"/>
              </a:ext>
            </a:extLst>
          </p:cNvPr>
          <p:cNvSpPr txBox="1"/>
          <p:nvPr/>
        </p:nvSpPr>
        <p:spPr>
          <a:xfrm>
            <a:off x="361950" y="4082612"/>
            <a:ext cx="114681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Where:</a:t>
            </a:r>
          </a:p>
          <a:p>
            <a:pPr marL="1428750" indent="-1428750">
              <a:tabLst>
                <a:tab pos="895350" algn="l"/>
                <a:tab pos="1428750" algn="l"/>
              </a:tabLst>
            </a:pPr>
            <a:r>
              <a:rPr lang="en-US" sz="2400" dirty="0" err="1"/>
              <a:t>URC</a:t>
            </a:r>
            <a:r>
              <a:rPr lang="en-US" sz="2400" baseline="-25000" dirty="0" err="1"/>
              <a:t>x</a:t>
            </a:r>
            <a:r>
              <a:rPr lang="en-US" sz="2400" baseline="-25000" dirty="0"/>
              <a:t> </a:t>
            </a:r>
            <a:r>
              <a:rPr lang="en-US" sz="2400" dirty="0"/>
              <a:t>	: 	Unitary Capital Requirement at age x, 1 per month pension in discrete time</a:t>
            </a:r>
          </a:p>
          <a:p>
            <a:pPr>
              <a:tabLst>
                <a:tab pos="895350" algn="l"/>
                <a:tab pos="1428750" algn="l"/>
              </a:tabLst>
            </a:pPr>
            <a:r>
              <a:rPr lang="en-US" sz="2400" dirty="0"/>
              <a:t>w	: 	Maximum life time</a:t>
            </a:r>
          </a:p>
          <a:p>
            <a:pPr>
              <a:tabLst>
                <a:tab pos="895350" algn="l"/>
                <a:tab pos="1428750" algn="l"/>
              </a:tabLst>
            </a:pPr>
            <a:r>
              <a:rPr lang="en-US" sz="2400" dirty="0" err="1"/>
              <a:t>i</a:t>
            </a:r>
            <a:r>
              <a:rPr lang="en-US" sz="2400" dirty="0"/>
              <a:t>	: 	Discount rate</a:t>
            </a:r>
          </a:p>
          <a:p>
            <a:pPr>
              <a:tabLst>
                <a:tab pos="895350" algn="l"/>
                <a:tab pos="1428750" algn="l"/>
              </a:tabLst>
            </a:pPr>
            <a:r>
              <a:rPr lang="en-US" sz="2400" dirty="0"/>
              <a:t>p	:	Life probability </a:t>
            </a:r>
          </a:p>
          <a:p>
            <a:pPr>
              <a:tabLst>
                <a:tab pos="895350" algn="l"/>
                <a:tab pos="1428750" algn="l"/>
              </a:tabLst>
            </a:pPr>
            <a:r>
              <a:rPr lang="en-US" sz="2400" dirty="0"/>
              <a:t>x	: 	Age of pensioner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B5625C28-A748-46F6-9E86-C7F40D81D6B1}"/>
              </a:ext>
            </a:extLst>
          </p:cNvPr>
          <p:cNvSpPr txBox="1"/>
          <p:nvPr/>
        </p:nvSpPr>
        <p:spPr>
          <a:xfrm>
            <a:off x="10344150" y="2519561"/>
            <a:ext cx="590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/>
              <a:t>(3)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0D12EB9E-61A6-41D1-95A9-A3A31DACB2BE}"/>
              </a:ext>
            </a:extLst>
          </p:cNvPr>
          <p:cNvCxnSpPr>
            <a:cxnSpLocks/>
          </p:cNvCxnSpPr>
          <p:nvPr/>
        </p:nvCxnSpPr>
        <p:spPr>
          <a:xfrm>
            <a:off x="400050" y="1454439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0842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EA7921B-6829-4BE7-8779-590E4E633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424" y="200643"/>
            <a:ext cx="11143384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Optimal consumption in absence of annuities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CF063F5-3A3C-4FDB-85F9-2C4904FCF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1636962"/>
            <a:ext cx="11439525" cy="5032375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Based on Milevsky (2006): considering two periods and logarithmic preferences, in absence of annuities; the discrete utility function with budget constraints are given by: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Where: </a:t>
            </a:r>
          </a:p>
          <a:p>
            <a:pPr marL="0" indent="0">
              <a:buNone/>
            </a:pPr>
            <a:r>
              <a:rPr lang="en-US" sz="2400" b="1" dirty="0"/>
              <a:t>δ 	= 	</a:t>
            </a:r>
            <a:r>
              <a:rPr lang="en-US" sz="2400" dirty="0"/>
              <a:t>1/(1+ρ)</a:t>
            </a:r>
          </a:p>
          <a:p>
            <a:pPr marL="0" indent="0">
              <a:buNone/>
            </a:pPr>
            <a:r>
              <a:rPr lang="en-US" sz="2400" b="1" dirty="0"/>
              <a:t>ρ 	: 	</a:t>
            </a:r>
            <a:r>
              <a:rPr lang="en-US" sz="2400" dirty="0"/>
              <a:t>subjective discount rate</a:t>
            </a:r>
          </a:p>
          <a:p>
            <a:pPr marL="0" indent="0">
              <a:buNone/>
            </a:pPr>
            <a:r>
              <a:rPr lang="en-US" sz="2400" b="1" dirty="0"/>
              <a:t>C</a:t>
            </a:r>
            <a:r>
              <a:rPr lang="en-US" sz="2400" b="1" baseline="-25000" dirty="0"/>
              <a:t>t</a:t>
            </a:r>
            <a:r>
              <a:rPr lang="en-US" sz="2400" dirty="0"/>
              <a:t> 	:	Consumption at period t</a:t>
            </a:r>
          </a:p>
          <a:p>
            <a:pPr marL="0" indent="0">
              <a:buNone/>
            </a:pPr>
            <a:r>
              <a:rPr lang="en-US" sz="2400" b="1" dirty="0" err="1"/>
              <a:t>p</a:t>
            </a:r>
            <a:r>
              <a:rPr lang="en-US" sz="2400" b="1" baseline="-25000" dirty="0" err="1"/>
              <a:t>t</a:t>
            </a:r>
            <a:r>
              <a:rPr lang="en-US" sz="2400" b="1" dirty="0"/>
              <a:t> 	:	</a:t>
            </a:r>
            <a:r>
              <a:rPr lang="en-US" sz="2400" dirty="0"/>
              <a:t>probability of survival at period 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xmlns="" id="{E6B2CB8F-4B19-4F4F-8A64-2A34B4AB7AE6}"/>
                  </a:ext>
                </a:extLst>
              </p:cNvPr>
              <p:cNvSpPr txBox="1"/>
              <p:nvPr/>
            </p:nvSpPr>
            <p:spPr>
              <a:xfrm>
                <a:off x="1713634" y="2623000"/>
                <a:ext cx="8553450" cy="6079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s-PE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func>
                          <m:funcPr>
                            <m:ctrlPr>
                              <a:rPr lang="es-PE" sz="32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s-PE" sz="3200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fName>
                          <m:e>
                            <m:r>
                              <a:rPr lang="es-PE" sz="3200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  <m:r>
                              <a:rPr lang="es-PE" sz="3200" b="0" i="1" smtClean="0"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s-PE" sz="3200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  <m:r>
                              <a:rPr lang="es-PE" sz="3200" b="0" i="1" smtClean="0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</m:func>
                      </m:e>
                      <m:sub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1,</m:t>
                        </m:r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s-PE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PE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P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s-P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𝐿𝑛</m:t>
                    </m:r>
                    <m:d>
                      <m:dPr>
                        <m:begChr m:val="["/>
                        <m:endChr m:val="]"/>
                        <m:ctrlPr>
                          <a:rPr lang="es-P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PE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s-PE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P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s-PE" sz="32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PE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32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p>
                      <m:sSupPr>
                        <m:ctrlPr>
                          <a:rPr lang="es-PE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PE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</m:e>
                      <m:sup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PE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𝐿𝑛</m:t>
                    </m:r>
                    <m:d>
                      <m:dPr>
                        <m:begChr m:val="["/>
                        <m:endChr m:val="]"/>
                        <m:ctrlPr>
                          <a:rPr lang="es-PE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PE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s-PE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s-PE" sz="3200" dirty="0"/>
              </a:p>
            </p:txBody>
          </p:sp>
        </mc:Choice>
        <mc:Fallback xmlns="">
          <p:sp>
            <p:nvSpPr>
              <p:cNvPr id="4" name="CuadroTexto 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E6B2CB8F-4B19-4F4F-8A64-2A34B4AB7A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634" y="2623000"/>
                <a:ext cx="8553450" cy="607923"/>
              </a:xfrm>
              <a:prstGeom prst="rect">
                <a:avLst/>
              </a:prstGeom>
              <a:blipFill rotWithShape="0">
                <a:blip r:embed="rId2"/>
                <a:stretch>
                  <a:fillRect b="-1000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xmlns="" id="{ACDB791F-0891-4A76-AB43-FBF7888A1C2C}"/>
                  </a:ext>
                </a:extLst>
              </p:cNvPr>
              <p:cNvSpPr txBox="1"/>
              <p:nvPr/>
            </p:nvSpPr>
            <p:spPr>
              <a:xfrm>
                <a:off x="1713634" y="3507184"/>
                <a:ext cx="5767482" cy="8016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s-PE" sz="3200" b="0" dirty="0"/>
                  <a:t>s.t.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PE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s-P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PE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P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32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s-PE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(1+</m:t>
                        </m:r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s-PE" sz="3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s-PE" sz="32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s-PE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PE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32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s-P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s-PE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PE" sz="3200" i="1">
                                <a:latin typeface="Cambria Math" panose="02040503050406030204" pitchFamily="18" charset="0"/>
                              </a:rPr>
                              <m:t>(1+</m:t>
                            </m:r>
                            <m:r>
                              <a:rPr lang="es-PE" sz="3200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s-PE" sz="32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s-P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s-PE" sz="3200" dirty="0"/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ACDB791F-0891-4A76-AB43-FBF7888A1C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3634" y="3507184"/>
                <a:ext cx="5767482" cy="801630"/>
              </a:xfrm>
              <a:prstGeom prst="rect">
                <a:avLst/>
              </a:prstGeom>
              <a:blipFill rotWithShape="0">
                <a:blip r:embed="rId3"/>
                <a:stretch>
                  <a:fillRect l="-4228" b="-681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2D794EAF-D81E-47F2-9A4C-7038A30AE024}"/>
              </a:ext>
            </a:extLst>
          </p:cNvPr>
          <p:cNvSpPr txBox="1"/>
          <p:nvPr/>
        </p:nvSpPr>
        <p:spPr>
          <a:xfrm>
            <a:off x="10958512" y="2780002"/>
            <a:ext cx="590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/>
              <a:t>(4)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BE1AE6D6-2F86-477D-820B-C26A7B405916}"/>
              </a:ext>
            </a:extLst>
          </p:cNvPr>
          <p:cNvSpPr txBox="1"/>
          <p:nvPr/>
        </p:nvSpPr>
        <p:spPr>
          <a:xfrm>
            <a:off x="10958512" y="3756770"/>
            <a:ext cx="590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/>
              <a:t>(5)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xmlns="" id="{EBFE2798-6D44-4EF4-9AB2-CA2BA18EFA12}"/>
              </a:ext>
            </a:extLst>
          </p:cNvPr>
          <p:cNvCxnSpPr>
            <a:cxnSpLocks/>
          </p:cNvCxnSpPr>
          <p:nvPr/>
        </p:nvCxnSpPr>
        <p:spPr>
          <a:xfrm>
            <a:off x="400050" y="1315894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34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90E3D6D-4AAA-4403-9EFA-D4D2D865C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045" y="365125"/>
            <a:ext cx="10771909" cy="964911"/>
          </a:xfrm>
        </p:spPr>
        <p:txBody>
          <a:bodyPr/>
          <a:lstStyle/>
          <a:p>
            <a:r>
              <a:rPr lang="es-PE" b="1" dirty="0">
                <a:latin typeface="+mn-lt"/>
              </a:rPr>
              <a:t>Content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2A08D17-E62A-45E5-AF93-B43AAA3D0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964171"/>
            <a:ext cx="10872355" cy="466725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/>
              <a:t>Objective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Background: Peruvian Private Pension system features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Programmed withdrawal: conceptual issues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Methodology and results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Final remarks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/>
              <a:t>References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xmlns="" id="{B56142BC-D4CD-4B12-925A-19C6132E17E6}"/>
              </a:ext>
            </a:extLst>
          </p:cNvPr>
          <p:cNvCxnSpPr>
            <a:cxnSpLocks/>
          </p:cNvCxnSpPr>
          <p:nvPr/>
        </p:nvCxnSpPr>
        <p:spPr>
          <a:xfrm>
            <a:off x="505691" y="1537566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679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88DB45B-D698-455E-9D68-82797B7DA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49" y="1825625"/>
            <a:ext cx="11320895" cy="1325561"/>
          </a:xfrm>
        </p:spPr>
        <p:txBody>
          <a:bodyPr>
            <a:noAutofit/>
          </a:bodyPr>
          <a:lstStyle/>
          <a:p>
            <a:r>
              <a:rPr lang="en-US" dirty="0"/>
              <a:t>Assuming that the subjective rate of discount is equal to the rate of return of pension funds. (Milevsky, 2006); after utility maximization, the optimal consumption at t</a:t>
            </a:r>
            <a:r>
              <a:rPr lang="en-US" baseline="-25000" dirty="0"/>
              <a:t>1</a:t>
            </a:r>
            <a:r>
              <a:rPr lang="en-US" dirty="0"/>
              <a:t> and t</a:t>
            </a:r>
            <a:r>
              <a:rPr lang="en-US" baseline="-25000" dirty="0"/>
              <a:t>2</a:t>
            </a:r>
            <a:r>
              <a:rPr lang="en-US" dirty="0"/>
              <a:t> are given by: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xmlns="" id="{8A5BDB8E-BA8F-4312-B946-EF98DBCCCFA2}"/>
                  </a:ext>
                </a:extLst>
              </p:cNvPr>
              <p:cNvSpPr txBox="1"/>
              <p:nvPr/>
            </p:nvSpPr>
            <p:spPr>
              <a:xfrm>
                <a:off x="3277466" y="3429000"/>
                <a:ext cx="5637068" cy="123700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s-PE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s-PE" sz="48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s-PE" sz="4800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s-PE" sz="4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s-PE" sz="48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s-PE" sz="4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s-PE" sz="48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s-PE" sz="4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s-PE" sz="48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bSup>
                      </m:den>
                    </m:f>
                    <m:r>
                      <a:rPr lang="es-PE" sz="4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PE" sz="4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PE" sz="4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s-PE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PE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PE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s-PE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s-PE" sz="4800" dirty="0"/>
                  <a:t>&lt;1</a:t>
                </a:r>
              </a:p>
            </p:txBody>
          </p:sp>
        </mc:Choice>
        <mc:Fallback xmlns="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8A5BDB8E-BA8F-4312-B946-EF98DBCCCF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466" y="3429000"/>
                <a:ext cx="5637068" cy="1237005"/>
              </a:xfrm>
              <a:prstGeom prst="rect">
                <a:avLst/>
              </a:prstGeom>
              <a:blipFill>
                <a:blip r:embed="rId2"/>
                <a:stretch>
                  <a:fillRect b="-7921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ítulo 1">
            <a:extLst>
              <a:ext uri="{FF2B5EF4-FFF2-40B4-BE49-F238E27FC236}">
                <a16:creationId xmlns:a16="http://schemas.microsoft.com/office/drawing/2014/main" xmlns="" id="{6B4B0C3C-B9E7-4C01-8127-40C5A7E8E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" y="365125"/>
            <a:ext cx="11180618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Optimal consumption in absence of annuities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D4E1AF50-7305-4746-90D8-E8518B998E3F}"/>
              </a:ext>
            </a:extLst>
          </p:cNvPr>
          <p:cNvSpPr txBox="1"/>
          <p:nvPr/>
        </p:nvSpPr>
        <p:spPr>
          <a:xfrm>
            <a:off x="9724798" y="3354158"/>
            <a:ext cx="590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/>
              <a:t>(6)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CC43CD73-9F95-4AB8-8D0F-FFFB2CDA0716}"/>
              </a:ext>
            </a:extLst>
          </p:cNvPr>
          <p:cNvCxnSpPr>
            <a:cxnSpLocks/>
          </p:cNvCxnSpPr>
          <p:nvPr/>
        </p:nvCxnSpPr>
        <p:spPr>
          <a:xfrm>
            <a:off x="400050" y="1454439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99F41CFA-7AF2-4EB2-8B4D-0A638081A419}"/>
              </a:ext>
            </a:extLst>
          </p:cNvPr>
          <p:cNvSpPr txBox="1"/>
          <p:nvPr/>
        </p:nvSpPr>
        <p:spPr>
          <a:xfrm>
            <a:off x="540325" y="5403561"/>
            <a:ext cx="111806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equation (6) will be used as a </a:t>
            </a:r>
            <a:r>
              <a:rPr lang="en-US" sz="2800" b="1" dirty="0"/>
              <a:t>parameter to find the “optimal” pension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398908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FA93BDE-8E81-41DB-BA1B-54BFF12B9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365125"/>
            <a:ext cx="105156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Methodology: Assumptions &amp; criteria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1DB4F9B-B75D-4DC2-A6CB-E90FC3928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2047298"/>
            <a:ext cx="11410950" cy="3801957"/>
          </a:xfrm>
        </p:spPr>
        <p:txBody>
          <a:bodyPr>
            <a:normAutofit/>
          </a:bodyPr>
          <a:lstStyle/>
          <a:p>
            <a:r>
              <a:rPr lang="en-US" dirty="0"/>
              <a:t>No saving, or intended bequest.</a:t>
            </a:r>
          </a:p>
          <a:p>
            <a:r>
              <a:rPr lang="en-US" dirty="0"/>
              <a:t>Considers a single pensioner, similar criteria as Brown (1999).</a:t>
            </a:r>
          </a:p>
          <a:p>
            <a:r>
              <a:rPr lang="en-US" dirty="0"/>
              <a:t>A band will be established considering the balanced and conservative fund</a:t>
            </a:r>
          </a:p>
          <a:p>
            <a:r>
              <a:rPr lang="en-US" dirty="0"/>
              <a:t>The life expectancy at 65 years old (official age of retirement) will be used as a reference: 84 years old.</a:t>
            </a:r>
          </a:p>
          <a:p>
            <a:r>
              <a:rPr lang="en-US" dirty="0"/>
              <a:t>Probability of survival will be based on official life tables in Peru</a:t>
            </a:r>
          </a:p>
          <a:p>
            <a:r>
              <a:rPr lang="en-US" dirty="0"/>
              <a:t>The future rate of return will be estimated using a Geometric Brownian motion- GBM (Milevsky, 2006).</a:t>
            </a:r>
          </a:p>
          <a:p>
            <a:endParaRPr lang="en-US" dirty="0"/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xmlns="" id="{5FB5F772-5316-4DFF-BDA9-5CC4C787BB8B}"/>
              </a:ext>
            </a:extLst>
          </p:cNvPr>
          <p:cNvCxnSpPr>
            <a:cxnSpLocks/>
          </p:cNvCxnSpPr>
          <p:nvPr/>
        </p:nvCxnSpPr>
        <p:spPr>
          <a:xfrm>
            <a:off x="400050" y="1690688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2566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3">
                <a:extLst>
                  <a:ext uri="{FF2B5EF4-FFF2-40B4-BE49-F238E27FC236}">
                    <a16:creationId xmlns:a16="http://schemas.microsoft.com/office/drawing/2014/main" xmlns="" id="{3C15FAF8-7BDB-455E-A71D-7E24FD800CF3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38200" y="3338975"/>
                <a:ext cx="10515600" cy="122649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84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65</m:t>
                              </m:r>
                            </m:sub>
                          </m:sSub>
                        </m:den>
                      </m:f>
                      <m:r>
                        <a:rPr lang="en-US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3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  <m:r>
                                <a:rPr lang="es-PE" sz="3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𝑾</m:t>
                              </m:r>
                            </m:e>
                            <m:sub>
                              <m:r>
                                <a:rPr lang="en-US" sz="3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𝟖𝟒</m:t>
                              </m:r>
                            </m:sub>
                            <m:sup/>
                          </m:sSubSup>
                        </m:num>
                        <m:den>
                          <m:sSubSup>
                            <m:sSubSup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65</m:t>
                              </m:r>
                            </m:sub>
                            <m:sup/>
                          </m:sSubSup>
                        </m:den>
                      </m:f>
                      <m:r>
                        <a:rPr lang="en-US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84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3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s-PE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65</m:t>
                              </m:r>
                            </m:sub>
                          </m:sSub>
                        </m:den>
                      </m:f>
                      <m:r>
                        <a:rPr lang="en-US" sz="360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</a:rPr>
                        <m:t>0.477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≅0.5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4" name="Marcador de contenido 3">
                <a:extLst>
                  <a:ext uri="{FF2B5EF4-FFF2-40B4-BE49-F238E27FC236}">
                    <a16:creationId xmlns:a16="http://schemas.microsoft.com/office/drawing/2014/main" id="{3C15FAF8-7BDB-455E-A71D-7E24FD800CF3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338975"/>
                <a:ext cx="10515600" cy="1226490"/>
              </a:xfrm>
              <a:prstGeom prst="rect">
                <a:avLst/>
              </a:prstGeom>
              <a:blipFill>
                <a:blip r:embed="rId2"/>
                <a:stretch>
                  <a:fillRect b="-2985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DA91DDCB-EC88-4B78-BECA-2C5D099D7F87}"/>
              </a:ext>
            </a:extLst>
          </p:cNvPr>
          <p:cNvSpPr txBox="1"/>
          <p:nvPr/>
        </p:nvSpPr>
        <p:spPr>
          <a:xfrm>
            <a:off x="497036" y="2147817"/>
            <a:ext cx="1118061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Based on equation (6), assuming that </a:t>
            </a:r>
            <a:r>
              <a:rPr lang="en-US" sz="3200" dirty="0" err="1"/>
              <a:t>Cx</a:t>
            </a:r>
            <a:r>
              <a:rPr lang="en-US" sz="3200" dirty="0"/>
              <a:t> = </a:t>
            </a:r>
            <a:r>
              <a:rPr lang="en-US" sz="3200" dirty="0" err="1"/>
              <a:t>PWx</a:t>
            </a:r>
            <a:r>
              <a:rPr lang="en-US" sz="3200" dirty="0"/>
              <a:t>,  and using the Peruvian mortality table:</a:t>
            </a:r>
          </a:p>
          <a:p>
            <a:endParaRPr lang="en-US" sz="3200" dirty="0"/>
          </a:p>
          <a:p>
            <a:pPr lvl="1"/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The optimal PW</a:t>
            </a:r>
            <a:r>
              <a:rPr lang="en-US" sz="3200" baseline="-25000" dirty="0"/>
              <a:t>84</a:t>
            </a:r>
            <a:r>
              <a:rPr lang="en-US" sz="3200" dirty="0"/>
              <a:t> (life expectancy at 65 years old) is the final objective.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xmlns="" id="{15BFE578-3C37-4244-B61B-33E31FCAB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341" y="365125"/>
            <a:ext cx="10981459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First stage: Optimization condition in absence of annuities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3EC5C911-4AF3-47F4-AA09-5207FDB357FA}"/>
              </a:ext>
            </a:extLst>
          </p:cNvPr>
          <p:cNvSpPr txBox="1"/>
          <p:nvPr/>
        </p:nvSpPr>
        <p:spPr>
          <a:xfrm>
            <a:off x="10754900" y="3429000"/>
            <a:ext cx="798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/>
              <a:t>(6a)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xmlns="" id="{F246E7A7-8022-4959-90CB-2460B8967260}"/>
              </a:ext>
            </a:extLst>
          </p:cNvPr>
          <p:cNvCxnSpPr>
            <a:cxnSpLocks/>
          </p:cNvCxnSpPr>
          <p:nvPr/>
        </p:nvCxnSpPr>
        <p:spPr>
          <a:xfrm>
            <a:off x="372341" y="1690688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879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xmlns="" id="{C50EF4C1-15DB-4D7A-9D18-A5F5CA17B537}"/>
                  </a:ext>
                </a:extLst>
              </p:cNvPr>
              <p:cNvSpPr txBox="1"/>
              <p:nvPr/>
            </p:nvSpPr>
            <p:spPr>
              <a:xfrm>
                <a:off x="514350" y="3051620"/>
                <a:ext cx="10858500" cy="18011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𝑃𝑊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84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s-PE" sz="2000" b="0" i="1" smtClean="0">
                                          <a:latin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es-PE" sz="2000" b="0" i="1" smtClean="0">
                                          <a:latin typeface="Cambria Math" panose="02040503050406030204" pitchFamily="18" charset="0"/>
                                        </a:rPr>
                                        <m:t>83</m:t>
                                      </m:r>
                                    </m:sub>
                                  </m:s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−12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×</m:t>
                                      </m:r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s-PE" sz="20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𝑆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s-PE" sz="20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83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s-PE" sz="2000">
                                                  <a:latin typeface="Cambria Math" panose="02040503050406030204" pitchFamily="18" charset="0"/>
                                                </a:rPr>
                                                <m:t>12∗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es-PE" sz="20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nary>
                                                    <m:naryPr>
                                                      <m:chr m:val="∑"/>
                                                      <m:limLoc m:val="undOvr"/>
                                                      <m:ctrlPr>
                                                        <a:rPr lang="es-PE" sz="20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naryPr>
                                                    <m:sub>
                                                      <m:r>
                                                        <a:rPr lang="es-PE" sz="20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𝑡</m:t>
                                                      </m:r>
                                                      <m:r>
                                                        <a:rPr lang="es-PE" sz="200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=0</m:t>
                                                      </m:r>
                                                    </m:sub>
                                                    <m:sup>
                                                      <m:r>
                                                        <a:rPr lang="es-PE" sz="200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2</m:t>
                                                      </m:r>
                                                      <m:r>
                                                        <a:rPr lang="es-PE" sz="20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7</m:t>
                                                      </m:r>
                                                    </m:sup>
                                                    <m:e>
                                                      <m:f>
                                                        <m:fPr>
                                                          <m:ctrlPr>
                                                            <a:rPr lang="es-PE" sz="2000" i="1"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</m:ctrlPr>
                                                        </m:fPr>
                                                        <m:num>
                                                          <m:sSub>
                                                            <m:sSubPr>
                                                              <m:ctrlPr>
                                                                <a:rPr lang="es-PE" sz="2000" i="1">
                                                                  <a:latin typeface="Cambria Math" panose="02040503050406030204" pitchFamily="18" charset="0"/>
                                                                </a:rPr>
                                                              </m:ctrlPr>
                                                            </m:sSubPr>
                                                            <m:e>
                                                              <m:sPre>
                                                                <m:sPrePr>
                                                                  <m:ctrlPr>
                                                                    <a:rPr lang="es-PE" sz="2000" i="1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sPrePr>
                                                                <m:sub>
                                                                  <m:r>
                                                                    <a:rPr lang="es-PE" sz="2000" i="1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𝑡</m:t>
                                                                  </m:r>
                                                                </m:sub>
                                                                <m:sup/>
                                                                <m:e>
                                                                  <m:r>
                                                                    <a:rPr lang="es-PE" sz="2000" i="1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𝑝</m:t>
                                                                  </m:r>
                                                                </m:e>
                                                              </m:sPre>
                                                            </m:e>
                                                            <m:sub>
                                                              <m:r>
                                                                <a:rPr lang="es-PE" sz="2000" i="1">
                                                                  <a:latin typeface="Cambria Math" panose="02040503050406030204" pitchFamily="18" charset="0"/>
                                                                </a:rPr>
                                                                <m:t>83</m:t>
                                                              </m:r>
                                                            </m:sub>
                                                          </m:sSub>
                                                        </m:num>
                                                        <m:den>
                                                          <m:sSup>
                                                            <m:sSupPr>
                                                              <m:ctrlPr>
                                                                <a:rPr lang="es-PE" sz="2000" i="1">
                                                                  <a:latin typeface="Cambria Math" panose="02040503050406030204" pitchFamily="18" charset="0"/>
                                                                </a:rPr>
                                                              </m:ctrlPr>
                                                            </m:sSupPr>
                                                            <m:e>
                                                              <m:d>
                                                                <m:dPr>
                                                                  <m:ctrlPr>
                                                                    <a:rPr lang="es-PE" sz="2000" b="1" i="1" smtClean="0">
                                                                      <a:solidFill>
                                                                        <a:srgbClr val="FF000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dPr>
                                                                <m:e>
                                                                  <m:r>
                                                                    <a:rPr lang="es-PE" sz="2000" b="1" i="1">
                                                                      <a:solidFill>
                                                                        <a:srgbClr val="FF000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𝟏</m:t>
                                                                  </m:r>
                                                                  <m:r>
                                                                    <a:rPr lang="es-PE" sz="2000" b="1">
                                                                      <a:solidFill>
                                                                        <a:srgbClr val="FF000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+</m:t>
                                                                  </m:r>
                                                                  <m:r>
                                                                    <a:rPr lang="es-PE" sz="2000" b="1" i="1">
                                                                      <a:solidFill>
                                                                        <a:srgbClr val="FF0000"/>
                                                                      </a:solidFill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𝒊</m:t>
                                                                  </m:r>
                                                                </m:e>
                                                              </m:d>
                                                            </m:e>
                                                            <m:sup>
                                                              <m:r>
                                                                <a:rPr lang="es-PE" sz="2000" i="1">
                                                                  <a:latin typeface="Cambria Math" panose="02040503050406030204" pitchFamily="18" charset="0"/>
                                                                </a:rPr>
                                                                <m:t>𝑡</m:t>
                                                              </m:r>
                                                            </m:sup>
                                                          </m:sSup>
                                                        </m:den>
                                                      </m:f>
                                                    </m:e>
                                                  </m:nary>
                                                  <m:r>
                                                    <a:rPr lang="es-PE" sz="2000">
                                                      <a:latin typeface="Cambria Math" panose="02040503050406030204" pitchFamily="18" charset="0"/>
                                                    </a:rPr>
                                                    <m:t>−</m:t>
                                                  </m:r>
                                                  <m:f>
                                                    <m:fPr>
                                                      <m:ctrlPr>
                                                        <a:rPr lang="es-PE" sz="20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fPr>
                                                    <m:num>
                                                      <m:r>
                                                        <a:rPr lang="es-PE" sz="200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11</m:t>
                                                      </m:r>
                                                    </m:num>
                                                    <m:den>
                                                      <m:r>
                                                        <a:rPr lang="es-PE" sz="200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24</m:t>
                                                      </m:r>
                                                    </m:den>
                                                  </m:f>
                                                </m:e>
                                              </m:d>
                                            </m:den>
                                          </m:f>
                                        </m:e>
                                      </m:d>
                                    </m:e>
                                    <m:sub/>
                                  </m:sSub>
                                </m:e>
                              </m:d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s-PE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×(1+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s-PE" sz="2000">
                              <a:latin typeface="Cambria Math" panose="02040503050406030204" pitchFamily="18" charset="0"/>
                            </a:rPr>
                            <m:t>12∗</m:t>
                          </m:r>
                          <m:d>
                            <m:dPr>
                              <m:ctrlPr>
                                <a:rPr lang="es-PE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s-PE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s-PE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s-PE" sz="2000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s-PE" sz="2000" b="0" i="0" smtClean="0">
                                      <a:latin typeface="Cambria Math" panose="02040503050406030204" pitchFamily="18" charset="0"/>
                                    </a:rPr>
                                    <m:t>26</m:t>
                                  </m:r>
                                </m:sup>
                                <m:e>
                                  <m:f>
                                    <m:fPr>
                                      <m:ctrlPr>
                                        <a:rPr lang="es-P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s-PE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sPre>
                                            <m:sPrePr>
                                              <m:ctrlPr>
                                                <a:rPr lang="es-PE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PrePr>
                                            <m:sub>
                                              <m:r>
                                                <a:rPr lang="es-PE" sz="2000" i="1">
                                                  <a:latin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sub>
                                            <m:sup/>
                                            <m:e>
                                              <m:r>
                                                <a:rPr lang="es-PE" sz="2000" i="1">
                                                  <a:latin typeface="Cambria Math" panose="02040503050406030204" pitchFamily="18" charset="0"/>
                                                </a:rPr>
                                                <m:t>𝑝</m:t>
                                              </m:r>
                                            </m:e>
                                          </m:sPre>
                                        </m:e>
                                        <m:sub>
                                          <m:r>
                                            <a:rPr lang="es-PE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84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s-PE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s-PE" sz="2000" b="1" i="1" smtClean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s-PE" sz="2000" b="1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𝟏</m:t>
                                              </m:r>
                                              <m:r>
                                                <a:rPr lang="es-PE" sz="2000" b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r>
                                                <a:rPr lang="es-PE" sz="2000" b="1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𝒊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s-PE" sz="2000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nary>
                              <m:r>
                                <a:rPr lang="es-PE" sz="20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s-P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PE" sz="200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s-PE" sz="2000"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d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=0.5</m:t>
                      </m:r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  <m:t>65</m:t>
                              </m:r>
                            </m:sub>
                          </m:sSub>
                        </m:num>
                        <m:den>
                          <m:r>
                            <a:rPr lang="es-PE" sz="2000">
                              <a:latin typeface="Cambria Math" panose="02040503050406030204" pitchFamily="18" charset="0"/>
                            </a:rPr>
                            <m:t>12∗</m:t>
                          </m:r>
                          <m:d>
                            <m:dPr>
                              <m:ctrlPr>
                                <a:rPr lang="es-PE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es-PE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s-PE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s-PE" sz="2000">
                                      <a:latin typeface="Cambria Math" panose="02040503050406030204" pitchFamily="18" charset="0"/>
                                    </a:rPr>
                                    <m:t>=0</m:t>
                                  </m:r>
                                </m:sub>
                                <m:sup>
                                  <m:r>
                                    <a:rPr lang="es-PE" sz="2000" b="0" i="0" smtClean="0">
                                      <a:latin typeface="Cambria Math" panose="02040503050406030204" pitchFamily="18" charset="0"/>
                                    </a:rPr>
                                    <m:t>45</m:t>
                                  </m:r>
                                </m:sup>
                                <m:e>
                                  <m:f>
                                    <m:fPr>
                                      <m:ctrlPr>
                                        <a:rPr lang="es-P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s-PE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sPre>
                                            <m:sPrePr>
                                              <m:ctrlPr>
                                                <a:rPr lang="es-PE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PrePr>
                                            <m:sub>
                                              <m:r>
                                                <a:rPr lang="es-PE" sz="2000" i="1">
                                                  <a:latin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sub>
                                            <m:sup/>
                                            <m:e>
                                              <m:r>
                                                <a:rPr lang="es-PE" sz="2000" i="1">
                                                  <a:latin typeface="Cambria Math" panose="02040503050406030204" pitchFamily="18" charset="0"/>
                                                </a:rPr>
                                                <m:t>𝑝</m:t>
                                              </m:r>
                                            </m:e>
                                          </m:sPre>
                                        </m:e>
                                        <m:sub>
                                          <m:r>
                                            <a:rPr lang="es-PE" sz="2000" b="0" i="1" smtClean="0">
                                              <a:latin typeface="Cambria Math" panose="02040503050406030204" pitchFamily="18" charset="0"/>
                                            </a:rPr>
                                            <m:t>65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lang="es-PE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s-PE" sz="2000" b="1" i="1" smtClean="0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s-PE" sz="2000" b="1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𝟏</m:t>
                                              </m:r>
                                              <m:r>
                                                <a:rPr lang="es-PE" sz="2000" b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r>
                                                <a:rPr lang="es-PE" sz="2000" b="1" i="1">
                                                  <a:solidFill>
                                                    <a:srgbClr val="FF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𝒊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s-PE" sz="2000" i="1"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nary>
                              <m:r>
                                <a:rPr lang="es-PE" sz="200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s-P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s-PE" sz="200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s-PE" sz="2000"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e>
                          </m: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C50EF4C1-15DB-4D7A-9D18-A5F5CA17B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50" y="3051620"/>
                <a:ext cx="10858500" cy="18011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ítulo 1">
            <a:extLst>
              <a:ext uri="{FF2B5EF4-FFF2-40B4-BE49-F238E27FC236}">
                <a16:creationId xmlns:a16="http://schemas.microsoft.com/office/drawing/2014/main" xmlns="" id="{F7B5BD5A-B3CD-430A-9F73-0CB3B83D6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365125"/>
            <a:ext cx="10858500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Second stage: Endogenous process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222DF854-AA73-40B4-BB68-08D6938D33FF}"/>
              </a:ext>
            </a:extLst>
          </p:cNvPr>
          <p:cNvSpPr txBox="1"/>
          <p:nvPr/>
        </p:nvSpPr>
        <p:spPr>
          <a:xfrm>
            <a:off x="355888" y="5227481"/>
            <a:ext cx="114802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Rate of return </a:t>
            </a:r>
            <a:r>
              <a:rPr lang="en-US" sz="2800" b="1" dirty="0"/>
              <a:t>r</a:t>
            </a:r>
            <a:r>
              <a:rPr lang="en-US" sz="2800" dirty="0"/>
              <a:t> is simulated using a GBM for a conservative (3% annual) and balanced fund (5% annual) allowed for retirees.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The </a:t>
            </a:r>
            <a:r>
              <a:rPr lang="en-US" sz="2800" dirty="0">
                <a:solidFill>
                  <a:srgbClr val="FF0000"/>
                </a:solidFill>
              </a:rPr>
              <a:t>discount rate (</a:t>
            </a:r>
            <a:r>
              <a:rPr lang="en-US" sz="2800" dirty="0" err="1">
                <a:solidFill>
                  <a:srgbClr val="FF0000"/>
                </a:solidFill>
              </a:rPr>
              <a:t>i</a:t>
            </a:r>
            <a:r>
              <a:rPr lang="en-US" sz="2800" dirty="0">
                <a:solidFill>
                  <a:srgbClr val="FF0000"/>
                </a:solidFill>
              </a:rPr>
              <a:t>)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from equation (7) was found with an iteration process.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9E99BA6-C87F-4976-8E83-1E5FDDBD3B85}"/>
              </a:ext>
            </a:extLst>
          </p:cNvPr>
          <p:cNvSpPr txBox="1"/>
          <p:nvPr/>
        </p:nvSpPr>
        <p:spPr>
          <a:xfrm>
            <a:off x="11372850" y="3429000"/>
            <a:ext cx="590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800" dirty="0"/>
              <a:t>(7)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xmlns="" id="{5A16A45A-CD1D-4250-8A54-33A1E8D6DA74}"/>
              </a:ext>
            </a:extLst>
          </p:cNvPr>
          <p:cNvCxnSpPr>
            <a:cxnSpLocks/>
          </p:cNvCxnSpPr>
          <p:nvPr/>
        </p:nvCxnSpPr>
        <p:spPr>
          <a:xfrm>
            <a:off x="372341" y="1630519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099AD44A-C797-4380-BB59-8F18460AD55A}"/>
              </a:ext>
            </a:extLst>
          </p:cNvPr>
          <p:cNvSpPr txBox="1"/>
          <p:nvPr/>
        </p:nvSpPr>
        <p:spPr>
          <a:xfrm>
            <a:off x="374938" y="2036624"/>
            <a:ext cx="11480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Based on (2a) and (6a):</a:t>
            </a: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xmlns="" id="{A826791F-A65F-43A0-B45A-0818AE7371FD}"/>
              </a:ext>
            </a:extLst>
          </p:cNvPr>
          <p:cNvSpPr/>
          <p:nvPr/>
        </p:nvSpPr>
        <p:spPr>
          <a:xfrm>
            <a:off x="372341" y="3629891"/>
            <a:ext cx="1123950" cy="9975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457238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>
            <a:extLst>
              <a:ext uri="{FF2B5EF4-FFF2-40B4-BE49-F238E27FC236}">
                <a16:creationId xmlns:a16="http://schemas.microsoft.com/office/drawing/2014/main" xmlns="" id="{2356FCDA-8A2E-4C49-90E2-6C8080146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65" y="1966547"/>
            <a:ext cx="5994231" cy="4340233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6673DA00-7467-4CA2-A1C4-1F2F01539F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9706" y="2002332"/>
            <a:ext cx="5994231" cy="434680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BA51933-AB32-46E3-88DF-A10AF3A31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436" y="236534"/>
            <a:ext cx="11513127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n-lt"/>
              </a:rPr>
              <a:t>Simulation of Savings and PW pension with different portfolios: conservative and balanced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xmlns="" id="{3B9B4AE5-2850-46C4-A41C-D1DCC31E9AB7}"/>
              </a:ext>
            </a:extLst>
          </p:cNvPr>
          <p:cNvSpPr/>
          <p:nvPr/>
        </p:nvSpPr>
        <p:spPr>
          <a:xfrm>
            <a:off x="6262254" y="3318166"/>
            <a:ext cx="464127" cy="4156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713D3B03-F3A5-4D9D-B234-39AA6F18561B}"/>
              </a:ext>
            </a:extLst>
          </p:cNvPr>
          <p:cNvSpPr/>
          <p:nvPr/>
        </p:nvSpPr>
        <p:spPr>
          <a:xfrm>
            <a:off x="11288103" y="4959928"/>
            <a:ext cx="869264" cy="4156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xmlns="" id="{403EA102-7B5C-4B11-9782-F6DB934A7114}"/>
              </a:ext>
            </a:extLst>
          </p:cNvPr>
          <p:cNvSpPr/>
          <p:nvPr/>
        </p:nvSpPr>
        <p:spPr>
          <a:xfrm>
            <a:off x="277091" y="2902529"/>
            <a:ext cx="464127" cy="4156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xmlns="" id="{B74640F8-48F4-42B1-94F2-8B65F1722B5E}"/>
              </a:ext>
            </a:extLst>
          </p:cNvPr>
          <p:cNvSpPr/>
          <p:nvPr/>
        </p:nvSpPr>
        <p:spPr>
          <a:xfrm>
            <a:off x="5183032" y="4821380"/>
            <a:ext cx="869264" cy="4156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xmlns="" id="{30295FF2-A70F-494D-87B9-EAE13914D99D}"/>
              </a:ext>
            </a:extLst>
          </p:cNvPr>
          <p:cNvCxnSpPr>
            <a:cxnSpLocks/>
          </p:cNvCxnSpPr>
          <p:nvPr/>
        </p:nvCxnSpPr>
        <p:spPr>
          <a:xfrm>
            <a:off x="505691" y="1413755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3B533BB2-522B-4156-81A4-0B99A5257496}"/>
              </a:ext>
            </a:extLst>
          </p:cNvPr>
          <p:cNvSpPr txBox="1"/>
          <p:nvPr/>
        </p:nvSpPr>
        <p:spPr>
          <a:xfrm>
            <a:off x="2119745" y="6432271"/>
            <a:ext cx="181494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PE" b="1" dirty="0"/>
              <a:t>r = 5%; i= 4.24%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C32B976A-BEEF-4790-BBDB-8C9248470BB0}"/>
              </a:ext>
            </a:extLst>
          </p:cNvPr>
          <p:cNvSpPr txBox="1"/>
          <p:nvPr/>
        </p:nvSpPr>
        <p:spPr>
          <a:xfrm>
            <a:off x="8257311" y="6389910"/>
            <a:ext cx="1814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b="1" dirty="0"/>
              <a:t>r = 3%; i= 2.73%</a:t>
            </a:r>
          </a:p>
        </p:txBody>
      </p:sp>
    </p:spTree>
    <p:extLst>
      <p:ext uri="{BB962C8B-B14F-4D97-AF65-F5344CB8AC3E}">
        <p14:creationId xmlns:p14="http://schemas.microsoft.com/office/powerpoint/2010/main" val="16947323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92FA8AA2-FA3E-410F-B691-45C4CA85B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341" y="1580008"/>
            <a:ext cx="11528714" cy="4793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Findings and estimation</a:t>
            </a:r>
          </a:p>
          <a:p>
            <a:r>
              <a:rPr lang="en-US" dirty="0"/>
              <a:t>The discount rate was established between the following range: 3.19% - 4.10%. </a:t>
            </a:r>
          </a:p>
          <a:p>
            <a:r>
              <a:rPr lang="en-US" dirty="0"/>
              <a:t>Between this limits, pension managers set the discount rate to calculate PW pension for their members.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Challenges</a:t>
            </a:r>
          </a:p>
          <a:p>
            <a:r>
              <a:rPr lang="en-US" dirty="0"/>
              <a:t>Review the new limits with the improvement of mortality table</a:t>
            </a:r>
          </a:p>
          <a:p>
            <a:r>
              <a:rPr lang="en-US" dirty="0"/>
              <a:t>Analyze the possibility to establish another target period, previous than E(65). Instead of 84 years, for example 80 is the subjective life expectancy.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9930A08B-1366-4FD5-A227-8FC48B8D1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621" y="254446"/>
            <a:ext cx="11069782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Conclusions and final remarks</a:t>
            </a: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xmlns="" id="{60394F3D-2A8B-4888-BEED-FC4EBD4D53A4}"/>
              </a:ext>
            </a:extLst>
          </p:cNvPr>
          <p:cNvCxnSpPr>
            <a:cxnSpLocks/>
          </p:cNvCxnSpPr>
          <p:nvPr/>
        </p:nvCxnSpPr>
        <p:spPr>
          <a:xfrm>
            <a:off x="372341" y="1330627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7C085A8-1277-4917-B480-D6AA3F2F7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341" y="60325"/>
            <a:ext cx="10981459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References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2A25A1A-2DBB-4D10-A1BD-D3449B983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341" y="1543051"/>
            <a:ext cx="11487150" cy="4949824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arenR"/>
            </a:pPr>
            <a:r>
              <a:rPr lang="en-US" sz="2000" dirty="0"/>
              <a:t>Brown, J (1999) Private Pensions, Mortality Risk, and the Decision to Annuitize. NBER Working Paper No. 7191</a:t>
            </a:r>
            <a:endParaRPr lang="es-PE" sz="2000" dirty="0"/>
          </a:p>
          <a:p>
            <a:pPr marL="514350" lvl="0" indent="-514350">
              <a:buFont typeface="+mj-lt"/>
              <a:buAutoNum type="arabicParenR"/>
            </a:pPr>
            <a:r>
              <a:rPr lang="en-US" sz="2000" dirty="0"/>
              <a:t>Brown, J; Mitchell, O &amp; Poterba, J (2000). Mortality risk, Inflation risk and Annuity products, Working paper 7812, NBER, Washington. </a:t>
            </a:r>
            <a:endParaRPr lang="es-PE" sz="2000" dirty="0"/>
          </a:p>
          <a:p>
            <a:pPr marL="514350" lvl="0" indent="-514350">
              <a:buFont typeface="+mj-lt"/>
              <a:buAutoNum type="arabicParenR"/>
            </a:pPr>
            <a:r>
              <a:rPr lang="en-US" sz="2000" dirty="0" err="1"/>
              <a:t>Dus</a:t>
            </a:r>
            <a:r>
              <a:rPr lang="en-US" sz="2000" dirty="0"/>
              <a:t> I; Maurer, R &amp; Mitchell, O (2005) Betting on death and capital markets in retirement: a shortfall risk analysis of life annuities versus phased withdrawal plans. Working Paper 11271, National Bureau of Economic Research</a:t>
            </a:r>
            <a:endParaRPr lang="es-PE" sz="2000" dirty="0"/>
          </a:p>
          <a:p>
            <a:pPr marL="514350" lvl="0" indent="-514350">
              <a:buFont typeface="+mj-lt"/>
              <a:buAutoNum type="arabicParenR"/>
            </a:pPr>
            <a:r>
              <a:rPr lang="en-US" sz="2000" dirty="0" err="1"/>
              <a:t>Impavido</a:t>
            </a:r>
            <a:r>
              <a:rPr lang="en-US" sz="2000" dirty="0"/>
              <a:t>, G; Thorburn, C &amp; Wadsworth, M. (2004). A Conceptual Framework For Retirement Products: Risk Sharing Arrangements Between Providers And Retirees. World Bank Policy Research Working Paper 3208</a:t>
            </a:r>
            <a:endParaRPr lang="es-PE" sz="2000" dirty="0"/>
          </a:p>
          <a:p>
            <a:pPr marL="514350" lvl="0" indent="-514350">
              <a:buFont typeface="+mj-lt"/>
              <a:buAutoNum type="arabicParenR"/>
            </a:pPr>
            <a:r>
              <a:rPr lang="en-US" sz="2000" dirty="0" err="1"/>
              <a:t>Lejarraga</a:t>
            </a:r>
            <a:r>
              <a:rPr lang="en-US" sz="2000" dirty="0"/>
              <a:t>, Vidal &amp; </a:t>
            </a:r>
            <a:r>
              <a:rPr lang="en-US" sz="2000" dirty="0" err="1"/>
              <a:t>Devesa</a:t>
            </a:r>
            <a:r>
              <a:rPr lang="en-US" sz="2000" dirty="0"/>
              <a:t> (2002). </a:t>
            </a:r>
            <a:r>
              <a:rPr lang="en-US" sz="2000" dirty="0" err="1"/>
              <a:t>Regulacion</a:t>
            </a:r>
            <a:r>
              <a:rPr lang="en-US" sz="2000" dirty="0"/>
              <a:t> de las </a:t>
            </a:r>
            <a:r>
              <a:rPr lang="en-US" sz="2000" dirty="0" err="1"/>
              <a:t>modalidades</a:t>
            </a:r>
            <a:r>
              <a:rPr lang="en-US" sz="2000" dirty="0"/>
              <a:t> de pension </a:t>
            </a:r>
            <a:r>
              <a:rPr lang="en-US" sz="2000" dirty="0" err="1"/>
              <a:t>en</a:t>
            </a:r>
            <a:r>
              <a:rPr lang="en-US" sz="2000" dirty="0"/>
              <a:t> los </a:t>
            </a:r>
            <a:r>
              <a:rPr lang="en-US" sz="2000" dirty="0" err="1"/>
              <a:t>sistemas</a:t>
            </a:r>
            <a:r>
              <a:rPr lang="en-US" sz="2000" dirty="0"/>
              <a:t> de </a:t>
            </a:r>
            <a:r>
              <a:rPr lang="en-US" sz="2000" dirty="0" err="1"/>
              <a:t>capitalizacion</a:t>
            </a:r>
            <a:r>
              <a:rPr lang="en-US" sz="2000" dirty="0"/>
              <a:t> de America Latina. </a:t>
            </a:r>
            <a:r>
              <a:rPr lang="en-US" sz="2000" dirty="0" err="1"/>
              <a:t>Revista</a:t>
            </a:r>
            <a:r>
              <a:rPr lang="en-US" sz="2000" dirty="0"/>
              <a:t> de </a:t>
            </a:r>
            <a:r>
              <a:rPr lang="en-US" sz="2000" dirty="0" err="1"/>
              <a:t>Analisis</a:t>
            </a:r>
            <a:r>
              <a:rPr lang="en-US" sz="2000" dirty="0"/>
              <a:t> </a:t>
            </a:r>
            <a:r>
              <a:rPr lang="en-US" sz="2000" dirty="0" err="1"/>
              <a:t>Economico</a:t>
            </a:r>
            <a:r>
              <a:rPr lang="en-US" sz="2000" dirty="0"/>
              <a:t> Vol 17, N° 2, pp 49-93.</a:t>
            </a:r>
            <a:endParaRPr lang="es-PE" sz="2000" dirty="0"/>
          </a:p>
          <a:p>
            <a:pPr marL="514350" lvl="0" indent="-514350">
              <a:buFont typeface="+mj-lt"/>
              <a:buAutoNum type="arabicParenR"/>
            </a:pPr>
            <a:r>
              <a:rPr lang="en-US" sz="2000" dirty="0"/>
              <a:t>Milevsky, M. (2006) The Calculus of Retirement Income: Financial Models for Pension Annuities and Life Insurance. Cambridge.</a:t>
            </a:r>
            <a:endParaRPr lang="es-PE" sz="2000" dirty="0"/>
          </a:p>
          <a:p>
            <a:pPr marL="514350" lvl="0" indent="-514350">
              <a:buFont typeface="+mj-lt"/>
              <a:buAutoNum type="arabicParenR"/>
            </a:pPr>
            <a:r>
              <a:rPr lang="en-US" sz="2000" dirty="0"/>
              <a:t>Valdes-Prieto; S (1998). Risks in Pensions and Annuities: Efficient Designs, Human Development Network, Social Protection Group, The World Bank.</a:t>
            </a:r>
            <a:endParaRPr lang="es-PE" sz="2000" dirty="0"/>
          </a:p>
          <a:p>
            <a:pPr marL="514350" lvl="0" indent="-514350">
              <a:buFont typeface="+mj-lt"/>
              <a:buAutoNum type="arabicParenR"/>
            </a:pPr>
            <a:r>
              <a:rPr lang="en-US" sz="2000" dirty="0" err="1"/>
              <a:t>Walliser</a:t>
            </a:r>
            <a:r>
              <a:rPr lang="en-US" sz="2000" dirty="0"/>
              <a:t>, J. (2000), ‘Regulating withdrawals from mandatory funded pension </a:t>
            </a:r>
            <a:r>
              <a:rPr lang="en-US" sz="2000" dirty="0" err="1"/>
              <a:t>accounts’,Pension</a:t>
            </a:r>
            <a:r>
              <a:rPr lang="en-US" sz="2000" dirty="0"/>
              <a:t> Reform Primer series, Social Protection Discussion Paper no. 0008, </a:t>
            </a:r>
            <a:r>
              <a:rPr lang="en-US" sz="2000" dirty="0" err="1"/>
              <a:t>WorldBank</a:t>
            </a:r>
            <a:r>
              <a:rPr lang="en-US" sz="2000" dirty="0"/>
              <a:t>, Washington, D.C.</a:t>
            </a:r>
            <a:endParaRPr lang="es-PE" sz="2000" dirty="0"/>
          </a:p>
          <a:p>
            <a:pPr marL="514350" lvl="0" indent="-514350">
              <a:buFont typeface="+mj-lt"/>
              <a:buAutoNum type="arabicParenR"/>
            </a:pPr>
            <a:r>
              <a:rPr lang="en-US" sz="2000" dirty="0" err="1"/>
              <a:t>Yaari</a:t>
            </a:r>
            <a:r>
              <a:rPr lang="en-US" sz="2000" dirty="0"/>
              <a:t>, M. E., (1965), Uncertain Lifetime, Life Insurance, and the Theory of the Consumer. Review of Economic Studies, 32, 137-150.</a:t>
            </a:r>
            <a:endParaRPr lang="es-PE" sz="2000" dirty="0"/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xmlns="" id="{522F5EC8-AF1A-4661-9AD9-511AEC322A64}"/>
              </a:ext>
            </a:extLst>
          </p:cNvPr>
          <p:cNvCxnSpPr>
            <a:cxnSpLocks/>
          </p:cNvCxnSpPr>
          <p:nvPr/>
        </p:nvCxnSpPr>
        <p:spPr>
          <a:xfrm>
            <a:off x="372341" y="1306669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274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DCC79318-0B7B-4EF5-9571-F090A1824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37800"/>
            <a:ext cx="9144000" cy="1182399"/>
          </a:xfrm>
        </p:spPr>
        <p:txBody>
          <a:bodyPr/>
          <a:lstStyle/>
          <a:p>
            <a:r>
              <a:rPr lang="es-PE" b="1" dirty="0"/>
              <a:t>1. </a:t>
            </a:r>
            <a:r>
              <a:rPr lang="es-PE" b="1" dirty="0" err="1"/>
              <a:t>Objective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605991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A1D1504-F4BA-4443-BA2B-46596A8A6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91" y="365125"/>
            <a:ext cx="10848109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Objective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CFDC486-5EA6-4252-ACF7-CECCCB266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691" y="2147454"/>
            <a:ext cx="11180618" cy="4001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Introduce an alternative methodology to establish an discount rate used to calculate a Programmed withdrawal pension in Peru, based on optimal consumption.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xmlns="" id="{7131A832-51C0-47BA-A117-9F9E037C477C}"/>
              </a:ext>
            </a:extLst>
          </p:cNvPr>
          <p:cNvCxnSpPr>
            <a:cxnSpLocks/>
          </p:cNvCxnSpPr>
          <p:nvPr/>
        </p:nvCxnSpPr>
        <p:spPr>
          <a:xfrm>
            <a:off x="400050" y="1717675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4835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xmlns="" id="{59372A2A-6889-40BC-B05E-256C0AC618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050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+mn-lt"/>
              </a:rPr>
              <a:t>2.- Background: Peruvian Private Pension system features</a:t>
            </a:r>
          </a:p>
        </p:txBody>
      </p:sp>
    </p:spTree>
    <p:extLst>
      <p:ext uri="{BB962C8B-B14F-4D97-AF65-F5344CB8AC3E}">
        <p14:creationId xmlns:p14="http://schemas.microsoft.com/office/powerpoint/2010/main" val="2408198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3291" y="150278"/>
            <a:ext cx="11005704" cy="825490"/>
          </a:xfrm>
        </p:spPr>
        <p:txBody>
          <a:bodyPr>
            <a:noAutofit/>
          </a:bodyPr>
          <a:lstStyle/>
          <a:p>
            <a:r>
              <a:rPr lang="en-US" altLang="es-PE" sz="4000" b="1" dirty="0">
                <a:latin typeface="+mn-lt"/>
                <a:ea typeface="+mn-ea"/>
                <a:cs typeface="+mn-cs"/>
              </a:rPr>
              <a:t>Peruvian Private Pension System: Main features</a:t>
            </a:r>
            <a:endParaRPr lang="es-ES" altLang="es-PE" sz="4000" b="1" dirty="0">
              <a:latin typeface="+mn-lt"/>
              <a:ea typeface="+mn-ea"/>
              <a:cs typeface="+mn-cs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353291" y="1642171"/>
            <a:ext cx="11485418" cy="4952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just" eaLnBrk="0" hangingPunct="0">
              <a:spcBef>
                <a:spcPct val="20000"/>
              </a:spcBef>
              <a:buBlip>
                <a:blip r:embed="rId2"/>
              </a:buBlip>
              <a:defRPr sz="2000">
                <a:solidFill>
                  <a:srgbClr val="000066"/>
                </a:solidFill>
                <a:latin typeface="Verdana" pitchFamily="34" charset="0"/>
              </a:defRPr>
            </a:lvl1pPr>
            <a:lvl2pPr marL="742950" indent="-285750" algn="just" eaLnBrk="0" hangingPunct="0">
              <a:spcBef>
                <a:spcPct val="20000"/>
              </a:spcBef>
              <a:buBlip>
                <a:blip r:embed="rId2"/>
              </a:buBlip>
              <a:defRPr>
                <a:solidFill>
                  <a:srgbClr val="000066"/>
                </a:solidFill>
                <a:latin typeface="Verdana" pitchFamily="34" charset="0"/>
              </a:defRPr>
            </a:lvl2pPr>
            <a:lvl3pPr marL="1143000" indent="-228600" algn="just" eaLnBrk="0" hangingPunct="0">
              <a:spcBef>
                <a:spcPct val="20000"/>
              </a:spcBef>
              <a:buBlip>
                <a:blip r:embed="rId2"/>
              </a:buBlip>
              <a:defRPr sz="1600">
                <a:solidFill>
                  <a:srgbClr val="000066"/>
                </a:solidFill>
                <a:latin typeface="Verdana" pitchFamily="34" charset="0"/>
              </a:defRPr>
            </a:lvl3pPr>
            <a:lvl4pPr marL="1600200" indent="-228600" algn="just" eaLnBrk="0" hangingPunct="0">
              <a:spcBef>
                <a:spcPct val="20000"/>
              </a:spcBef>
              <a:buBlip>
                <a:blip r:embed="rId2"/>
              </a:buBlip>
              <a:defRPr sz="1400">
                <a:solidFill>
                  <a:srgbClr val="000066"/>
                </a:solidFill>
                <a:latin typeface="Verdana" pitchFamily="34" charset="0"/>
              </a:defRPr>
            </a:lvl4pPr>
            <a:lvl5pPr marL="2057400" indent="-228600" algn="just" eaLnBrk="0" hangingPunct="0">
              <a:spcBef>
                <a:spcPct val="20000"/>
              </a:spcBef>
              <a:buBlip>
                <a:blip r:embed="rId2"/>
              </a:buBlip>
              <a:defRPr sz="1400">
                <a:solidFill>
                  <a:srgbClr val="000066"/>
                </a:solidFill>
                <a:latin typeface="Verdana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1400">
                <a:solidFill>
                  <a:srgbClr val="000066"/>
                </a:solidFill>
                <a:latin typeface="Verdana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1400">
                <a:solidFill>
                  <a:srgbClr val="000066"/>
                </a:solidFill>
                <a:latin typeface="Verdana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1400">
                <a:solidFill>
                  <a:srgbClr val="000066"/>
                </a:solidFill>
                <a:latin typeface="Verdana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1400">
                <a:solidFill>
                  <a:srgbClr val="000066"/>
                </a:solidFill>
                <a:latin typeface="Verdana" pitchFamily="34" charset="0"/>
              </a:defRPr>
            </a:lvl9pPr>
          </a:lstStyle>
          <a:p>
            <a:pPr marL="720725" lvl="1" indent="-457200" algn="l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rPr>
              <a:t>Started in June 1993 under a Defined Contribution scheme</a:t>
            </a:r>
            <a:r>
              <a:rPr lang="es-PE" sz="3500" dirty="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720725" lvl="1" indent="-457200" algn="l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rPr>
              <a:t>As of July 2018, 6.8 million of workers enrolled in the Pension System, and 86 thousands retirees. </a:t>
            </a:r>
          </a:p>
          <a:p>
            <a:pPr marL="720725" lvl="1" indent="-457200" algn="l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rPr>
              <a:t>Since 2005, Pension managers provide Funds, with different risk profile: aggressive, balanced, and conservative. There are default options.</a:t>
            </a:r>
          </a:p>
          <a:p>
            <a:pPr marL="720725" lvl="1" indent="-457200" algn="l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500" dirty="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rPr>
              <a:t>Pension fund : US$ 49 billion, with an annual real return of 7.24% since 1993. </a:t>
            </a:r>
            <a:endParaRPr lang="en-US" altLang="es-PE" sz="3500" dirty="0">
              <a:solidFill>
                <a:schemeClr val="tx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xmlns="" id="{CCA8CE5C-9990-4177-B6D2-98F8642935F9}"/>
              </a:ext>
            </a:extLst>
          </p:cNvPr>
          <p:cNvCxnSpPr>
            <a:cxnSpLocks/>
          </p:cNvCxnSpPr>
          <p:nvPr/>
        </p:nvCxnSpPr>
        <p:spPr>
          <a:xfrm>
            <a:off x="178377" y="1252570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543184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128000" y="122386"/>
            <a:ext cx="9936000" cy="11387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Multifunds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 and real rate of return</a:t>
            </a:r>
          </a:p>
          <a:p>
            <a:pPr algn="ctr">
              <a:defRPr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(As of August 2018)</a:t>
            </a: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764675"/>
              </p:ext>
            </p:extLst>
          </p:nvPr>
        </p:nvGraphicFramePr>
        <p:xfrm>
          <a:off x="355888" y="1717175"/>
          <a:ext cx="11480223" cy="41056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053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582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2098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62531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694944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noProof="0" dirty="0"/>
                        <a:t>Type</a:t>
                      </a:r>
                      <a:endParaRPr lang="en-US" sz="2200" b="1" noProof="0" dirty="0">
                        <a:latin typeface="+mn-lt"/>
                      </a:endParaRPr>
                    </a:p>
                  </a:txBody>
                  <a:tcPr marL="109728" marR="109728" marT="54864" marB="5486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noProof="0" dirty="0"/>
                        <a:t>Age of reference</a:t>
                      </a:r>
                      <a:endParaRPr lang="en-US" sz="2200" b="1" noProof="0" dirty="0">
                        <a:latin typeface="+mn-lt"/>
                      </a:endParaRPr>
                    </a:p>
                  </a:txBody>
                  <a:tcPr marL="109728" marR="109728" marT="54864" marB="5486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noProof="0" dirty="0"/>
                        <a:t>Risk profile</a:t>
                      </a:r>
                      <a:endParaRPr lang="en-US" sz="2200" b="1" noProof="0" dirty="0">
                        <a:latin typeface="+mn-lt"/>
                      </a:endParaRPr>
                    </a:p>
                  </a:txBody>
                  <a:tcPr marL="109728" marR="109728" marT="54864" marB="5486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200" b="1" noProof="0" dirty="0"/>
                        <a:t>Annual real rate of return</a:t>
                      </a:r>
                      <a:endParaRPr lang="en-US" sz="2200" b="1" noProof="0" dirty="0">
                        <a:latin typeface="+mn-lt"/>
                      </a:endParaRPr>
                    </a:p>
                  </a:txBody>
                  <a:tcPr marL="109728" marR="109728" marT="54864" marB="5486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600" dirty="0">
                        <a:latin typeface="Arial Narrow" panose="020B060602020203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377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noProof="0"/>
                        <a:t>Last  year</a:t>
                      </a:r>
                      <a:endParaRPr lang="en-US" sz="2200" b="1" noProof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09728" marR="109728" marT="54864" marB="5486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noProof="0" dirty="0"/>
                        <a:t>Last 5 years</a:t>
                      </a:r>
                      <a:endParaRPr lang="en-US" sz="2200" b="1" noProof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09728" marR="109728" marT="54864" marB="54864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607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Fund 0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Default for older than 65 years old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Ultraconservative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20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2.33</a:t>
                      </a: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kern="1200" noProof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N.A.</a:t>
                      </a: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xmlns="" val="2698001565"/>
                  </a:ext>
                </a:extLst>
              </a:tr>
              <a:tr h="576072"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Fund 1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Default option for older than 60 years old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Conservative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3.35%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3.78%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6072"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/>
                        <a:t>Fund 2</a:t>
                      </a:r>
                      <a:endParaRPr lang="en-US" sz="2200" b="1" kern="1200" noProof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Default option for new entrants </a:t>
                      </a:r>
                    </a:p>
                    <a:p>
                      <a:pPr algn="ctr"/>
                      <a:r>
                        <a:rPr lang="en-US" sz="2200" kern="1200" noProof="0" dirty="0"/>
                        <a:t>Reference 45 – 60 years old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Balanced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5.54%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5.05%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7784"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/>
                        <a:t>Fund 3</a:t>
                      </a:r>
                      <a:endParaRPr lang="en-US" sz="2200" b="1" kern="1200" noProof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Younger than 45 years old</a:t>
                      </a:r>
                    </a:p>
                    <a:p>
                      <a:pPr algn="ctr"/>
                      <a:r>
                        <a:rPr lang="en-US" sz="2200" b="1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 allowed for older than 60 years</a:t>
                      </a:r>
                      <a:r>
                        <a:rPr lang="en-US" sz="2200" b="1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old</a:t>
                      </a:r>
                      <a:endParaRPr lang="en-US" sz="2200" b="1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Aggressive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7.30%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kern="1200" noProof="0" dirty="0"/>
                        <a:t>4.05%</a:t>
                      </a:r>
                      <a:endParaRPr lang="en-US" sz="2200" b="1" kern="1200" noProof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9728" marR="109728" marT="54864" marB="54864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2A0C96D7-50ED-4F3B-A5E7-54264C499383}"/>
              </a:ext>
            </a:extLst>
          </p:cNvPr>
          <p:cNvSpPr txBox="1"/>
          <p:nvPr/>
        </p:nvSpPr>
        <p:spPr>
          <a:xfrm>
            <a:off x="355889" y="6253600"/>
            <a:ext cx="11480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Pensioners can only choose Fund 1 or Fund 2. </a:t>
            </a:r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F5182F78-094E-452F-B608-C345DFB65CB4}"/>
              </a:ext>
            </a:extLst>
          </p:cNvPr>
          <p:cNvCxnSpPr>
            <a:cxnSpLocks/>
          </p:cNvCxnSpPr>
          <p:nvPr/>
        </p:nvCxnSpPr>
        <p:spPr>
          <a:xfrm>
            <a:off x="355889" y="1286405"/>
            <a:ext cx="11480222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40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84267BD-4D5D-463E-9C3A-91B458804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363" y="365125"/>
            <a:ext cx="11499273" cy="1325563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Alternatives for retirement: Peruvian DC pension system</a:t>
            </a:r>
          </a:p>
        </p:txBody>
      </p:sp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xmlns="" id="{759E029F-6393-49BB-9B42-7C3AF69D44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8701979"/>
              </p:ext>
            </p:extLst>
          </p:nvPr>
        </p:nvGraphicFramePr>
        <p:xfrm>
          <a:off x="346363" y="2103755"/>
          <a:ext cx="11499273" cy="43891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495310">
                  <a:extLst>
                    <a:ext uri="{9D8B030D-6E8A-4147-A177-3AD203B41FA5}">
                      <a16:colId xmlns:a16="http://schemas.microsoft.com/office/drawing/2014/main" xmlns="" val="1565236547"/>
                    </a:ext>
                  </a:extLst>
                </a:gridCol>
                <a:gridCol w="2757055">
                  <a:extLst>
                    <a:ext uri="{9D8B030D-6E8A-4147-A177-3AD203B41FA5}">
                      <a16:colId xmlns:a16="http://schemas.microsoft.com/office/drawing/2014/main" xmlns="" val="4232758766"/>
                    </a:ext>
                  </a:extLst>
                </a:gridCol>
                <a:gridCol w="1246908">
                  <a:extLst>
                    <a:ext uri="{9D8B030D-6E8A-4147-A177-3AD203B41FA5}">
                      <a16:colId xmlns:a16="http://schemas.microsoft.com/office/drawing/2014/main" xmlns="" val="3872439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 dirty="0"/>
                        <a:t>Main alternatives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/>
                        <a:t>Local currency (PEN)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/>
                        <a:t>USD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44934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noProof="0" dirty="0"/>
                        <a:t>Programmed Withdrawal</a:t>
                      </a:r>
                      <a:endParaRPr lang="en-US" sz="2400" b="1" noProof="0" dirty="0">
                        <a:solidFill>
                          <a:srgbClr val="20275F"/>
                        </a:solidFill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4643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noProof="0" dirty="0"/>
                        <a:t>Life Annuity </a:t>
                      </a:r>
                      <a:endParaRPr lang="en-US" sz="2400" b="1" noProof="0" dirty="0">
                        <a:solidFill>
                          <a:srgbClr val="20275F"/>
                        </a:solidFill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81932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noProof="0" dirty="0"/>
                        <a:t>Programmed Withdrawal + deferred Life Annuity (local currency/USD)</a:t>
                      </a:r>
                      <a:endParaRPr lang="en-US" sz="2400" b="1" noProof="0" dirty="0">
                        <a:solidFill>
                          <a:srgbClr val="20275F"/>
                        </a:solidFill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17448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noProof="0" dirty="0"/>
                        <a:t>Combined Life annuity two currencies: local currency + USD</a:t>
                      </a:r>
                      <a:endParaRPr lang="en-US" sz="2400" b="1" noProof="0" dirty="0">
                        <a:solidFill>
                          <a:srgbClr val="20275F"/>
                        </a:solidFill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49152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noProof="0" dirty="0"/>
                        <a:t>Mixed annuity: 50% PW + 50% Annuity</a:t>
                      </a:r>
                      <a:endParaRPr lang="en-US" sz="2400" b="1" noProof="0" dirty="0">
                        <a:solidFill>
                          <a:srgbClr val="20275F"/>
                        </a:solidFill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noProof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68196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noProof="0" dirty="0"/>
                        <a:t>De-escalating annuities </a:t>
                      </a:r>
                      <a:endParaRPr lang="en-US" sz="2400" b="1" noProof="0" dirty="0">
                        <a:solidFill>
                          <a:srgbClr val="20275F"/>
                        </a:solidFill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471183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noProof="0" dirty="0"/>
                        <a:t>Guaranteed Period</a:t>
                      </a:r>
                      <a:endParaRPr lang="en-US" sz="2400" b="1" noProof="0" dirty="0">
                        <a:solidFill>
                          <a:srgbClr val="20275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noProof="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9269523"/>
                  </a:ext>
                </a:extLst>
              </a:tr>
            </a:tbl>
          </a:graphicData>
        </a:graphic>
      </p:graphicFrame>
      <p:cxnSp>
        <p:nvCxnSpPr>
          <p:cNvPr id="4" name="Conector recto 3">
            <a:extLst>
              <a:ext uri="{FF2B5EF4-FFF2-40B4-BE49-F238E27FC236}">
                <a16:creationId xmlns:a16="http://schemas.microsoft.com/office/drawing/2014/main" xmlns="" id="{6E5016F6-3405-4507-8BCB-67A4354DC174}"/>
              </a:ext>
            </a:extLst>
          </p:cNvPr>
          <p:cNvCxnSpPr>
            <a:cxnSpLocks/>
          </p:cNvCxnSpPr>
          <p:nvPr/>
        </p:nvCxnSpPr>
        <p:spPr>
          <a:xfrm>
            <a:off x="400050" y="1717675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766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93583BA-D8B4-48C2-87E6-F609588D9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050" y="39211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n-lt"/>
                <a:ea typeface="+mn-ea"/>
                <a:cs typeface="+mn-cs"/>
              </a:rPr>
              <a:t>Lump sum as a pay-out phase option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4CAC03F-ABE9-4E64-8305-07192CB96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5" y="2057401"/>
            <a:ext cx="11056794" cy="3371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In 2016, Peruvian Congress approved Laws 30425 &amp; 30478 with new alternatives: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3000" b="1" dirty="0"/>
              <a:t>Lump sum as an alternative for retirement: </a:t>
            </a:r>
            <a:r>
              <a:rPr lang="en-US" sz="3000" dirty="0"/>
              <a:t>Up to 95.5%  when the affiliate reach the legal age of retirement (65 years old), or qualifies for anticipated retirement. </a:t>
            </a:r>
          </a:p>
          <a:p>
            <a:pPr marL="742950" indent="-742950">
              <a:buFont typeface="+mj-lt"/>
              <a:buAutoNum type="alphaLcParenR"/>
            </a:pPr>
            <a:r>
              <a:rPr lang="en-US" sz="3000" dirty="0"/>
              <a:t>PW Pensioners can retire the entire capital as a lump sum.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xmlns="" id="{B4212FB8-395F-415F-B9DF-90ED30B71EC1}"/>
              </a:ext>
            </a:extLst>
          </p:cNvPr>
          <p:cNvCxnSpPr>
            <a:cxnSpLocks/>
          </p:cNvCxnSpPr>
          <p:nvPr/>
        </p:nvCxnSpPr>
        <p:spPr>
          <a:xfrm>
            <a:off x="400050" y="1717675"/>
            <a:ext cx="11180618" cy="0"/>
          </a:xfrm>
          <a:prstGeom prst="line">
            <a:avLst/>
          </a:prstGeom>
          <a:ln w="76200" cap="rnd" cmpd="sng">
            <a:solidFill>
              <a:srgbClr val="B0ACAB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9576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4975</TotalTime>
  <Words>1357</Words>
  <Application>Microsoft Office PowerPoint</Application>
  <PresentationFormat>Widescreen</PresentationFormat>
  <Paragraphs>195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ＭＳ Ｐゴシック</vt:lpstr>
      <vt:lpstr>Arial</vt:lpstr>
      <vt:lpstr>Calibri</vt:lpstr>
      <vt:lpstr>Calibri Light</vt:lpstr>
      <vt:lpstr>Cambria Math</vt:lpstr>
      <vt:lpstr>Verdana</vt:lpstr>
      <vt:lpstr>Wingdings</vt:lpstr>
      <vt:lpstr>Tema de Office</vt:lpstr>
      <vt:lpstr>Discount rate used to calculate a  Programme Withdrawal Pension: alternative methodology </vt:lpstr>
      <vt:lpstr>Content </vt:lpstr>
      <vt:lpstr>1. Objective</vt:lpstr>
      <vt:lpstr>Objective</vt:lpstr>
      <vt:lpstr>2.- Background: Peruvian Private Pension system features</vt:lpstr>
      <vt:lpstr>Peruvian Private Pension System: Main features</vt:lpstr>
      <vt:lpstr>PowerPoint Presentation</vt:lpstr>
      <vt:lpstr>Alternatives for retirement: Peruvian DC pension system</vt:lpstr>
      <vt:lpstr>Lump sum as a pay-out phase option</vt:lpstr>
      <vt:lpstr>Monthly evolution of annuity market 2012 - 2017</vt:lpstr>
      <vt:lpstr>3.- Programmed Withdrawal: Conceptual issues</vt:lpstr>
      <vt:lpstr>Programmed Withdrawal: Main features</vt:lpstr>
      <vt:lpstr>Rate of return versus discount rate</vt:lpstr>
      <vt:lpstr>Risk for retirees with Programmed Withdrawal</vt:lpstr>
      <vt:lpstr>4.- Methodology</vt:lpstr>
      <vt:lpstr>Calculus of Programmed Withdrawal</vt:lpstr>
      <vt:lpstr>Sequence of Programmed Withdrawal</vt:lpstr>
      <vt:lpstr>Unitary Capital Requirement</vt:lpstr>
      <vt:lpstr>Optimal consumption in absence of annuities</vt:lpstr>
      <vt:lpstr>Optimal consumption in absence of annuities</vt:lpstr>
      <vt:lpstr>Methodology: Assumptions &amp; criteria</vt:lpstr>
      <vt:lpstr>First stage: Optimization condition in absence of annuities </vt:lpstr>
      <vt:lpstr>Second stage: Endogenous process</vt:lpstr>
      <vt:lpstr>Simulation of Savings and PW pension with different portfolios: conservative and balanced</vt:lpstr>
      <vt:lpstr>Conclusions and final remarks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Elio</dc:creator>
  <cp:lastModifiedBy>Marilyn Parris-Bell</cp:lastModifiedBy>
  <cp:revision>153</cp:revision>
  <dcterms:created xsi:type="dcterms:W3CDTF">2018-08-12T01:39:25Z</dcterms:created>
  <dcterms:modified xsi:type="dcterms:W3CDTF">2018-09-19T09:40:46Z</dcterms:modified>
</cp:coreProperties>
</file>