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9" r:id="rId5"/>
  </p:sldMasterIdLst>
  <p:notesMasterIdLst>
    <p:notesMasterId r:id="rId35"/>
  </p:notesMasterIdLst>
  <p:handoutMasterIdLst>
    <p:handoutMasterId r:id="rId36"/>
  </p:handoutMasterIdLst>
  <p:sldIdLst>
    <p:sldId id="1768" r:id="rId6"/>
    <p:sldId id="1731" r:id="rId7"/>
    <p:sldId id="1778" r:id="rId8"/>
    <p:sldId id="1784" r:id="rId9"/>
    <p:sldId id="1726" r:id="rId10"/>
    <p:sldId id="1740" r:id="rId11"/>
    <p:sldId id="1733" r:id="rId12"/>
    <p:sldId id="1734" r:id="rId13"/>
    <p:sldId id="1736" r:id="rId14"/>
    <p:sldId id="1741" r:id="rId15"/>
    <p:sldId id="1770" r:id="rId16"/>
    <p:sldId id="1743" r:id="rId17"/>
    <p:sldId id="1772" r:id="rId18"/>
    <p:sldId id="1773" r:id="rId19"/>
    <p:sldId id="1749" r:id="rId20"/>
    <p:sldId id="1750" r:id="rId21"/>
    <p:sldId id="1752" r:id="rId22"/>
    <p:sldId id="1753" r:id="rId23"/>
    <p:sldId id="1775" r:id="rId24"/>
    <p:sldId id="1754" r:id="rId25"/>
    <p:sldId id="1776" r:id="rId26"/>
    <p:sldId id="1777" r:id="rId27"/>
    <p:sldId id="1757" r:id="rId28"/>
    <p:sldId id="1782" r:id="rId29"/>
    <p:sldId id="1762" r:id="rId30"/>
    <p:sldId id="1781" r:id="rId31"/>
    <p:sldId id="1763" r:id="rId32"/>
    <p:sldId id="1765" r:id="rId33"/>
    <p:sldId id="1783" r:id="rId34"/>
  </p:sldIdLst>
  <p:sldSz cx="12188825" cy="6858000"/>
  <p:notesSz cx="6858000" cy="9144000"/>
  <p:defaultTextStyle>
    <a:defPPr>
      <a:defRPr lang="en-US"/>
    </a:defPPr>
    <a:lvl1pPr marL="0" algn="l" defTabSz="914240" rtl="0" eaLnBrk="1" latinLnBrk="0" hangingPunct="1">
      <a:defRPr sz="1900" kern="1200">
        <a:solidFill>
          <a:schemeClr val="tx1"/>
        </a:solidFill>
        <a:latin typeface="+mn-lt"/>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863">
          <p15:clr>
            <a:srgbClr val="A4A3A4"/>
          </p15:clr>
        </p15:guide>
        <p15:guide id="4" orient="horz" pos="3639">
          <p15:clr>
            <a:srgbClr val="A4A3A4"/>
          </p15:clr>
        </p15:guide>
        <p15:guide id="5" pos="1060">
          <p15:clr>
            <a:srgbClr val="A4A3A4"/>
          </p15:clr>
        </p15:guide>
        <p15:guide id="6" pos="4022">
          <p15:clr>
            <a:srgbClr val="A4A3A4"/>
          </p15:clr>
        </p15:guide>
        <p15:guide id="7" pos="32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B2B"/>
    <a:srgbClr val="92D050"/>
    <a:srgbClr val="B7D231"/>
    <a:srgbClr val="4C4C44"/>
    <a:srgbClr val="8D1B23"/>
    <a:srgbClr val="BC163A"/>
    <a:srgbClr val="97122E"/>
    <a:srgbClr val="D1222B"/>
    <a:srgbClr val="D92B2D"/>
    <a:srgbClr val="D92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81321" autoAdjust="0"/>
  </p:normalViewPr>
  <p:slideViewPr>
    <p:cSldViewPr snapToGrid="0">
      <p:cViewPr varScale="1">
        <p:scale>
          <a:sx n="70" d="100"/>
          <a:sy n="70" d="100"/>
        </p:scale>
        <p:origin x="850" y="43"/>
      </p:cViewPr>
      <p:guideLst>
        <p:guide orient="horz" pos="2160"/>
        <p:guide pos="3840"/>
        <p:guide orient="horz" pos="2863"/>
        <p:guide orient="horz" pos="3639"/>
        <p:guide pos="1060"/>
        <p:guide pos="4022"/>
        <p:guide pos="32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400" y="-88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rgare.net\loncommon\UK%20Actuarial%20Research\Private\10%20Presentations\2017%2009%2018%20Genetics%20Presentations\FHS_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Males in </a:t>
            </a:r>
            <a:r>
              <a:rPr lang="en-GB" b="1" dirty="0" smtClean="0"/>
              <a:t>Framingham Heart Study (FHS)</a:t>
            </a:r>
            <a:endParaRPr lang="en-GB"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v>Top PRS (0-20%)</c:v>
          </c:tx>
          <c:spPr>
            <a:ln w="50800" cap="rnd">
              <a:solidFill>
                <a:srgbClr val="FF0000"/>
              </a:solidFill>
              <a:round/>
            </a:ln>
            <a:effectLst/>
          </c:spPr>
          <c:marker>
            <c:symbol val="none"/>
          </c:marker>
          <c:xVal>
            <c:numRef>
              <c:f>red!$A$1:$A$58</c:f>
              <c:numCache>
                <c:formatCode>General</c:formatCode>
                <c:ptCount val="58"/>
                <c:pt idx="0">
                  <c:v>40.0618374558303</c:v>
                </c:pt>
                <c:pt idx="1">
                  <c:v>42.140152591094498</c:v>
                </c:pt>
                <c:pt idx="2">
                  <c:v>43.572587761656401</c:v>
                </c:pt>
                <c:pt idx="3">
                  <c:v>44.390459363957497</c:v>
                </c:pt>
                <c:pt idx="4">
                  <c:v>45.049097860543299</c:v>
                </c:pt>
                <c:pt idx="5">
                  <c:v>45.9363957597173</c:v>
                </c:pt>
                <c:pt idx="6">
                  <c:v>46.503570495267702</c:v>
                </c:pt>
                <c:pt idx="7">
                  <c:v>47.173144876324997</c:v>
                </c:pt>
                <c:pt idx="8">
                  <c:v>47.958043129992099</c:v>
                </c:pt>
                <c:pt idx="9">
                  <c:v>48.8427561837455</c:v>
                </c:pt>
                <c:pt idx="10">
                  <c:v>49.412515764716503</c:v>
                </c:pt>
                <c:pt idx="11">
                  <c:v>50.017667844522897</c:v>
                </c:pt>
                <c:pt idx="12">
                  <c:v>50.388692579505303</c:v>
                </c:pt>
                <c:pt idx="13">
                  <c:v>50.866988399440999</c:v>
                </c:pt>
                <c:pt idx="14">
                  <c:v>51.5017667844523</c:v>
                </c:pt>
                <c:pt idx="15">
                  <c:v>52.120141342756099</c:v>
                </c:pt>
                <c:pt idx="16">
                  <c:v>52.585910604115298</c:v>
                </c:pt>
                <c:pt idx="17">
                  <c:v>53.109540636042396</c:v>
                </c:pt>
                <c:pt idx="18">
                  <c:v>53.356890459363903</c:v>
                </c:pt>
                <c:pt idx="19">
                  <c:v>54.8409893992932</c:v>
                </c:pt>
                <c:pt idx="20">
                  <c:v>55.494855873564099</c:v>
                </c:pt>
                <c:pt idx="21">
                  <c:v>56.077738515900997</c:v>
                </c:pt>
                <c:pt idx="22">
                  <c:v>56.572438162544103</c:v>
                </c:pt>
                <c:pt idx="23">
                  <c:v>56.949328508288502</c:v>
                </c:pt>
                <c:pt idx="24">
                  <c:v>57.314487632508801</c:v>
                </c:pt>
                <c:pt idx="25">
                  <c:v>57.809187279151899</c:v>
                </c:pt>
                <c:pt idx="26">
                  <c:v>58.403801143012899</c:v>
                </c:pt>
                <c:pt idx="27">
                  <c:v>58.860424028268497</c:v>
                </c:pt>
                <c:pt idx="28">
                  <c:v>59.416961130742003</c:v>
                </c:pt>
                <c:pt idx="29">
                  <c:v>59.858273777737303</c:v>
                </c:pt>
                <c:pt idx="30">
                  <c:v>60.282685512367401</c:v>
                </c:pt>
                <c:pt idx="31">
                  <c:v>60.777385159010599</c:v>
                </c:pt>
                <c:pt idx="32">
                  <c:v>61.312746412461799</c:v>
                </c:pt>
                <c:pt idx="33">
                  <c:v>61.766784452296797</c:v>
                </c:pt>
                <c:pt idx="34">
                  <c:v>62.261484098939903</c:v>
                </c:pt>
                <c:pt idx="35">
                  <c:v>62.767219047186202</c:v>
                </c:pt>
                <c:pt idx="36">
                  <c:v>63.745583038869199</c:v>
                </c:pt>
                <c:pt idx="37">
                  <c:v>64.221691681910599</c:v>
                </c:pt>
                <c:pt idx="38">
                  <c:v>64.549469964664297</c:v>
                </c:pt>
                <c:pt idx="39">
                  <c:v>65.676164316634996</c:v>
                </c:pt>
                <c:pt idx="40">
                  <c:v>66.590106007067106</c:v>
                </c:pt>
                <c:pt idx="41">
                  <c:v>67.130636951359406</c:v>
                </c:pt>
                <c:pt idx="42">
                  <c:v>67.765017667844504</c:v>
                </c:pt>
                <c:pt idx="43">
                  <c:v>68.074204946996403</c:v>
                </c:pt>
                <c:pt idx="44">
                  <c:v>68.452884801108894</c:v>
                </c:pt>
                <c:pt idx="45">
                  <c:v>68.754416961130701</c:v>
                </c:pt>
                <c:pt idx="46">
                  <c:v>69.1872791519434</c:v>
                </c:pt>
                <c:pt idx="47">
                  <c:v>69.642907865883402</c:v>
                </c:pt>
                <c:pt idx="48">
                  <c:v>69.929328621908098</c:v>
                </c:pt>
                <c:pt idx="49">
                  <c:v>70.547703180211997</c:v>
                </c:pt>
                <c:pt idx="50">
                  <c:v>70.965155715632903</c:v>
                </c:pt>
                <c:pt idx="51">
                  <c:v>71.598939929328594</c:v>
                </c:pt>
                <c:pt idx="52">
                  <c:v>71.908127208480494</c:v>
                </c:pt>
                <c:pt idx="53">
                  <c:v>72.4196283503573</c:v>
                </c:pt>
                <c:pt idx="54">
                  <c:v>73.639575971731404</c:v>
                </c:pt>
                <c:pt idx="55">
                  <c:v>73.874100985081697</c:v>
                </c:pt>
                <c:pt idx="56">
                  <c:v>74.381625441696102</c:v>
                </c:pt>
                <c:pt idx="57">
                  <c:v>74.931899264881295</c:v>
                </c:pt>
              </c:numCache>
            </c:numRef>
          </c:xVal>
          <c:yVal>
            <c:numRef>
              <c:f>red!$B:$B</c:f>
              <c:numCache>
                <c:formatCode>General</c:formatCode>
                <c:ptCount val="1048576"/>
                <c:pt idx="0">
                  <c:v>1.7175572519083999</c:v>
                </c:pt>
                <c:pt idx="1">
                  <c:v>1.72940593683824</c:v>
                </c:pt>
                <c:pt idx="2">
                  <c:v>2.59716358623171</c:v>
                </c:pt>
                <c:pt idx="3">
                  <c:v>3.5496183206106902</c:v>
                </c:pt>
                <c:pt idx="4">
                  <c:v>4.18892850847147</c:v>
                </c:pt>
                <c:pt idx="5">
                  <c:v>4.8091603053435099</c:v>
                </c:pt>
                <c:pt idx="6">
                  <c:v>5.0569952984596602</c:v>
                </c:pt>
                <c:pt idx="7">
                  <c:v>5.1526717557251898</c:v>
                </c:pt>
                <c:pt idx="8">
                  <c:v>6.1142561324196398</c:v>
                </c:pt>
                <c:pt idx="9">
                  <c:v>6.8702290076335899</c:v>
                </c:pt>
                <c:pt idx="10">
                  <c:v>7.5053888086827802</c:v>
                </c:pt>
                <c:pt idx="11">
                  <c:v>7.7862595419847302</c:v>
                </c:pt>
                <c:pt idx="12">
                  <c:v>8.7022900763358706</c:v>
                </c:pt>
                <c:pt idx="13">
                  <c:v>9.3750711255804404</c:v>
                </c:pt>
                <c:pt idx="14">
                  <c:v>10.419847328244201</c:v>
                </c:pt>
                <c:pt idx="15">
                  <c:v>10.5343511450381</c:v>
                </c:pt>
                <c:pt idx="16">
                  <c:v>10.8329781703042</c:v>
                </c:pt>
                <c:pt idx="17">
                  <c:v>10.9923664122137</c:v>
                </c:pt>
                <c:pt idx="18">
                  <c:v>11.9083969465648</c:v>
                </c:pt>
                <c:pt idx="19">
                  <c:v>12.022900763358701</c:v>
                </c:pt>
                <c:pt idx="20">
                  <c:v>13.1144357593757</c:v>
                </c:pt>
                <c:pt idx="21">
                  <c:v>13.7404580152671</c:v>
                </c:pt>
                <c:pt idx="22">
                  <c:v>14.312977099236599</c:v>
                </c:pt>
                <c:pt idx="23">
                  <c:v>15.0175052605037</c:v>
                </c:pt>
                <c:pt idx="24">
                  <c:v>15.5725190839694</c:v>
                </c:pt>
                <c:pt idx="25">
                  <c:v>16.374045801526702</c:v>
                </c:pt>
                <c:pt idx="26">
                  <c:v>16.586702919328498</c:v>
                </c:pt>
                <c:pt idx="27">
                  <c:v>16.6030534351145</c:v>
                </c:pt>
                <c:pt idx="28">
                  <c:v>17.404580152671699</c:v>
                </c:pt>
                <c:pt idx="29">
                  <c:v>18.233804008023998</c:v>
                </c:pt>
                <c:pt idx="30">
                  <c:v>18.549618320610598</c:v>
                </c:pt>
                <c:pt idx="31">
                  <c:v>19.007633587786199</c:v>
                </c:pt>
                <c:pt idx="32">
                  <c:v>19.847517912489302</c:v>
                </c:pt>
                <c:pt idx="33">
                  <c:v>20.610687022900699</c:v>
                </c:pt>
                <c:pt idx="34">
                  <c:v>21.412213740458</c:v>
                </c:pt>
                <c:pt idx="35">
                  <c:v>21.8730070891284</c:v>
                </c:pt>
                <c:pt idx="36">
                  <c:v>22.442748091603001</c:v>
                </c:pt>
                <c:pt idx="37">
                  <c:v>23.4310756865431</c:v>
                </c:pt>
                <c:pt idx="38">
                  <c:v>24.389312977099198</c:v>
                </c:pt>
                <c:pt idx="39">
                  <c:v>25.1338220822892</c:v>
                </c:pt>
                <c:pt idx="40">
                  <c:v>26.106870229007601</c:v>
                </c:pt>
                <c:pt idx="41">
                  <c:v>26.814310355215099</c:v>
                </c:pt>
                <c:pt idx="42">
                  <c:v>27.824427480916</c:v>
                </c:pt>
                <c:pt idx="43">
                  <c:v>28.854961832061001</c:v>
                </c:pt>
                <c:pt idx="44">
                  <c:v>29.580500396815602</c:v>
                </c:pt>
                <c:pt idx="45">
                  <c:v>30.458015267175501</c:v>
                </c:pt>
                <c:pt idx="46">
                  <c:v>31.1450381679389</c:v>
                </c:pt>
                <c:pt idx="47">
                  <c:v>32.300937630396902</c:v>
                </c:pt>
                <c:pt idx="48">
                  <c:v>33.320610687022899</c:v>
                </c:pt>
                <c:pt idx="49">
                  <c:v>33.893129770992303</c:v>
                </c:pt>
                <c:pt idx="50">
                  <c:v>34.682556772159302</c:v>
                </c:pt>
                <c:pt idx="51">
                  <c:v>35.267175572519001</c:v>
                </c:pt>
                <c:pt idx="52">
                  <c:v>36.297709923664101</c:v>
                </c:pt>
                <c:pt idx="53">
                  <c:v>36.852723747129801</c:v>
                </c:pt>
                <c:pt idx="54">
                  <c:v>37.099236641221303</c:v>
                </c:pt>
                <c:pt idx="55">
                  <c:v>37.787564905578698</c:v>
                </c:pt>
                <c:pt idx="56">
                  <c:v>38.473282442748101</c:v>
                </c:pt>
                <c:pt idx="57">
                  <c:v>39.009535848408198</c:v>
                </c:pt>
              </c:numCache>
            </c:numRef>
          </c:yVal>
          <c:smooth val="0"/>
          <c:extLst xmlns:c16r2="http://schemas.microsoft.com/office/drawing/2015/06/chart">
            <c:ext xmlns:c16="http://schemas.microsoft.com/office/drawing/2014/chart" uri="{C3380CC4-5D6E-409C-BE32-E72D297353CC}">
              <c16:uniqueId val="{00000001-6BBB-3B43-8E54-510E3609045C}"/>
            </c:ext>
          </c:extLst>
        </c:ser>
        <c:ser>
          <c:idx val="2"/>
          <c:order val="1"/>
          <c:tx>
            <c:v>Bottom PRS (80-100%)</c:v>
          </c:tx>
          <c:spPr>
            <a:ln w="50800" cap="rnd">
              <a:solidFill>
                <a:srgbClr val="00B050"/>
              </a:solidFill>
              <a:round/>
            </a:ln>
            <a:effectLst/>
          </c:spPr>
          <c:marker>
            <c:symbol val="none"/>
          </c:marker>
          <c:xVal>
            <c:numRef>
              <c:f>green!$A$1:$A$67</c:f>
              <c:numCache>
                <c:formatCode>General</c:formatCode>
                <c:ptCount val="67"/>
                <c:pt idx="0">
                  <c:v>39.010600706713703</c:v>
                </c:pt>
                <c:pt idx="1">
                  <c:v>39.628975265017601</c:v>
                </c:pt>
                <c:pt idx="2">
                  <c:v>40.432862190812699</c:v>
                </c:pt>
                <c:pt idx="3">
                  <c:v>41.174911660777298</c:v>
                </c:pt>
                <c:pt idx="4">
                  <c:v>41.669611307420404</c:v>
                </c:pt>
                <c:pt idx="5">
                  <c:v>42.164310954063602</c:v>
                </c:pt>
                <c:pt idx="6">
                  <c:v>42.7208480565371</c:v>
                </c:pt>
                <c:pt idx="7">
                  <c:v>42.7208480565371</c:v>
                </c:pt>
                <c:pt idx="8">
                  <c:v>45.194346289752602</c:v>
                </c:pt>
                <c:pt idx="9">
                  <c:v>43.339222614840899</c:v>
                </c:pt>
                <c:pt idx="10">
                  <c:v>44.019434628975198</c:v>
                </c:pt>
                <c:pt idx="11">
                  <c:v>44.699646643109503</c:v>
                </c:pt>
                <c:pt idx="12">
                  <c:v>45.689045936395701</c:v>
                </c:pt>
                <c:pt idx="13">
                  <c:v>46.431095406360399</c:v>
                </c:pt>
                <c:pt idx="14">
                  <c:v>46.6798702085676</c:v>
                </c:pt>
                <c:pt idx="15">
                  <c:v>46.925795053003498</c:v>
                </c:pt>
                <c:pt idx="16">
                  <c:v>47.482332155477003</c:v>
                </c:pt>
                <c:pt idx="17">
                  <c:v>47.915194346289702</c:v>
                </c:pt>
                <c:pt idx="18">
                  <c:v>48.471731448763201</c:v>
                </c:pt>
                <c:pt idx="19">
                  <c:v>48.9664310954063</c:v>
                </c:pt>
                <c:pt idx="20">
                  <c:v>49.522968197879798</c:v>
                </c:pt>
                <c:pt idx="21">
                  <c:v>50.205864474566198</c:v>
                </c:pt>
                <c:pt idx="22">
                  <c:v>50.883392226148402</c:v>
                </c:pt>
                <c:pt idx="23">
                  <c:v>51.5017667844523</c:v>
                </c:pt>
                <c:pt idx="24">
                  <c:v>51.996466431095399</c:v>
                </c:pt>
                <c:pt idx="25">
                  <c:v>52.491166077738498</c:v>
                </c:pt>
                <c:pt idx="26">
                  <c:v>52.924028268551197</c:v>
                </c:pt>
                <c:pt idx="27">
                  <c:v>53.604240282685502</c:v>
                </c:pt>
                <c:pt idx="28">
                  <c:v>53.975265017667802</c:v>
                </c:pt>
                <c:pt idx="29">
                  <c:v>54.469964664310901</c:v>
                </c:pt>
                <c:pt idx="30">
                  <c:v>54.964664310953999</c:v>
                </c:pt>
                <c:pt idx="31">
                  <c:v>55.627080658539001</c:v>
                </c:pt>
                <c:pt idx="32">
                  <c:v>56.325088339222603</c:v>
                </c:pt>
                <c:pt idx="33">
                  <c:v>56.943462897526501</c:v>
                </c:pt>
                <c:pt idx="34">
                  <c:v>57.643508629407002</c:v>
                </c:pt>
                <c:pt idx="35">
                  <c:v>58.365724381625398</c:v>
                </c:pt>
                <c:pt idx="36">
                  <c:v>58.860424028268497</c:v>
                </c:pt>
                <c:pt idx="37">
                  <c:v>59.382264551827497</c:v>
                </c:pt>
                <c:pt idx="38">
                  <c:v>59.849823321554702</c:v>
                </c:pt>
                <c:pt idx="39">
                  <c:v>60.684678683830803</c:v>
                </c:pt>
                <c:pt idx="40">
                  <c:v>61.272084805653698</c:v>
                </c:pt>
                <c:pt idx="41">
                  <c:v>62.075971731448703</c:v>
                </c:pt>
                <c:pt idx="42">
                  <c:v>62.756183745583002</c:v>
                </c:pt>
                <c:pt idx="43">
                  <c:v>63.454787929055897</c:v>
                </c:pt>
                <c:pt idx="44">
                  <c:v>63.931095406360399</c:v>
                </c:pt>
                <c:pt idx="45">
                  <c:v>64.487632508833897</c:v>
                </c:pt>
                <c:pt idx="46">
                  <c:v>65.367639818360104</c:v>
                </c:pt>
                <c:pt idx="47">
                  <c:v>65.786219081272094</c:v>
                </c:pt>
                <c:pt idx="48">
                  <c:v>66.219081272084793</c:v>
                </c:pt>
                <c:pt idx="49">
                  <c:v>66.888224845571997</c:v>
                </c:pt>
                <c:pt idx="50">
                  <c:v>67.393992932862204</c:v>
                </c:pt>
                <c:pt idx="51">
                  <c:v>67.703180212014104</c:v>
                </c:pt>
                <c:pt idx="52">
                  <c:v>68.232510159483994</c:v>
                </c:pt>
                <c:pt idx="53">
                  <c:v>68.816254416961101</c:v>
                </c:pt>
                <c:pt idx="54">
                  <c:v>69.434628975264999</c:v>
                </c:pt>
                <c:pt idx="55">
                  <c:v>69.8695789258405</c:v>
                </c:pt>
                <c:pt idx="56">
                  <c:v>70.300353356890398</c:v>
                </c:pt>
                <c:pt idx="57">
                  <c:v>70.856890459363896</c:v>
                </c:pt>
                <c:pt idx="58">
                  <c:v>71.289752650176595</c:v>
                </c:pt>
                <c:pt idx="59">
                  <c:v>71.659335836751396</c:v>
                </c:pt>
                <c:pt idx="60">
                  <c:v>72.155477031802107</c:v>
                </c:pt>
                <c:pt idx="61">
                  <c:v>72.526501766784406</c:v>
                </c:pt>
                <c:pt idx="62">
                  <c:v>73.144876325088305</c:v>
                </c:pt>
                <c:pt idx="63">
                  <c:v>73.593123317009997</c:v>
                </c:pt>
                <c:pt idx="64">
                  <c:v>74.336887732494006</c:v>
                </c:pt>
                <c:pt idx="65">
                  <c:v>74.628975265017601</c:v>
                </c:pt>
                <c:pt idx="66">
                  <c:v>75.1855123674911</c:v>
                </c:pt>
              </c:numCache>
            </c:numRef>
          </c:xVal>
          <c:yVal>
            <c:numRef>
              <c:f>green!$B:$B</c:f>
              <c:numCache>
                <c:formatCode>General</c:formatCode>
                <c:ptCount val="1048576"/>
                <c:pt idx="0">
                  <c:v>-0.34351145038168301</c:v>
                </c:pt>
                <c:pt idx="1">
                  <c:v>-0.34351145038168301</c:v>
                </c:pt>
                <c:pt idx="2">
                  <c:v>-0.34351145038168301</c:v>
                </c:pt>
                <c:pt idx="3">
                  <c:v>-0.229007633587784</c:v>
                </c:pt>
                <c:pt idx="4">
                  <c:v>-0.229007633587784</c:v>
                </c:pt>
                <c:pt idx="5">
                  <c:v>-0.229007633587784</c:v>
                </c:pt>
                <c:pt idx="6">
                  <c:v>-0.229007633587784</c:v>
                </c:pt>
                <c:pt idx="7">
                  <c:v>-0.229007633587784</c:v>
                </c:pt>
                <c:pt idx="8">
                  <c:v>-0.229007633587784</c:v>
                </c:pt>
                <c:pt idx="9">
                  <c:v>-0.114503816793899</c:v>
                </c:pt>
                <c:pt idx="10">
                  <c:v>-0.114503816793899</c:v>
                </c:pt>
                <c:pt idx="11">
                  <c:v>-0.114503816793899</c:v>
                </c:pt>
                <c:pt idx="12">
                  <c:v>0.458015267175575</c:v>
                </c:pt>
                <c:pt idx="13">
                  <c:v>0.57251908396946705</c:v>
                </c:pt>
                <c:pt idx="14">
                  <c:v>1.53279251859306</c:v>
                </c:pt>
                <c:pt idx="15">
                  <c:v>2.1755725190839699</c:v>
                </c:pt>
                <c:pt idx="16">
                  <c:v>2.1755725190839699</c:v>
                </c:pt>
                <c:pt idx="17">
                  <c:v>2.1755725190839699</c:v>
                </c:pt>
                <c:pt idx="18">
                  <c:v>2.1755725190839699</c:v>
                </c:pt>
                <c:pt idx="19">
                  <c:v>2.1755725190839699</c:v>
                </c:pt>
                <c:pt idx="20">
                  <c:v>2.1755725190839699</c:v>
                </c:pt>
                <c:pt idx="21">
                  <c:v>2.6753761566971801</c:v>
                </c:pt>
                <c:pt idx="22">
                  <c:v>2.7480916030534299</c:v>
                </c:pt>
                <c:pt idx="23">
                  <c:v>2.7480916030534299</c:v>
                </c:pt>
                <c:pt idx="24">
                  <c:v>2.7480916030534299</c:v>
                </c:pt>
                <c:pt idx="25">
                  <c:v>2.7480916030534299</c:v>
                </c:pt>
                <c:pt idx="26">
                  <c:v>2.7480916030534299</c:v>
                </c:pt>
                <c:pt idx="27">
                  <c:v>2.7480916030534299</c:v>
                </c:pt>
                <c:pt idx="28">
                  <c:v>3.0916030534351102</c:v>
                </c:pt>
                <c:pt idx="29">
                  <c:v>3.0916030534351102</c:v>
                </c:pt>
                <c:pt idx="30">
                  <c:v>3.6641221374045698</c:v>
                </c:pt>
                <c:pt idx="31">
                  <c:v>4.4137355489555903</c:v>
                </c:pt>
                <c:pt idx="32">
                  <c:v>4.6946564885496098</c:v>
                </c:pt>
                <c:pt idx="33">
                  <c:v>5.1526717557251898</c:v>
                </c:pt>
                <c:pt idx="34">
                  <c:v>5.8582877199872296</c:v>
                </c:pt>
                <c:pt idx="35">
                  <c:v>5.9541984732824398</c:v>
                </c:pt>
                <c:pt idx="36">
                  <c:v>6.5267175572519003</c:v>
                </c:pt>
                <c:pt idx="37">
                  <c:v>7.2783559559166404</c:v>
                </c:pt>
                <c:pt idx="38">
                  <c:v>8.1297709923664101</c:v>
                </c:pt>
                <c:pt idx="39">
                  <c:v>8.7045451756216092</c:v>
                </c:pt>
                <c:pt idx="40">
                  <c:v>8.9312977099236601</c:v>
                </c:pt>
                <c:pt idx="41">
                  <c:v>8.9312977099236601</c:v>
                </c:pt>
                <c:pt idx="42">
                  <c:v>9.3893129770992392</c:v>
                </c:pt>
                <c:pt idx="43">
                  <c:v>9.8246852065486792</c:v>
                </c:pt>
                <c:pt idx="44">
                  <c:v>10.419847328244201</c:v>
                </c:pt>
                <c:pt idx="45">
                  <c:v>11.2213740458015</c:v>
                </c:pt>
                <c:pt idx="46">
                  <c:v>11.8976583785375</c:v>
                </c:pt>
                <c:pt idx="47">
                  <c:v>12.480916030534299</c:v>
                </c:pt>
                <c:pt idx="48">
                  <c:v>12.480916030534299</c:v>
                </c:pt>
                <c:pt idx="49">
                  <c:v>13.040242016641701</c:v>
                </c:pt>
                <c:pt idx="50">
                  <c:v>13.1679389312977</c:v>
                </c:pt>
                <c:pt idx="51">
                  <c:v>13.854961832061001</c:v>
                </c:pt>
                <c:pt idx="52">
                  <c:v>14.5500846812793</c:v>
                </c:pt>
                <c:pt idx="53">
                  <c:v>15</c:v>
                </c:pt>
                <c:pt idx="54">
                  <c:v>15.5725190839694</c:v>
                </c:pt>
                <c:pt idx="55">
                  <c:v>16.3514027638005</c:v>
                </c:pt>
                <c:pt idx="56">
                  <c:v>16.946564885496102</c:v>
                </c:pt>
                <c:pt idx="57">
                  <c:v>17.633587786259501</c:v>
                </c:pt>
                <c:pt idx="58">
                  <c:v>18.320610687022899</c:v>
                </c:pt>
                <c:pt idx="59">
                  <c:v>18.9265880808031</c:v>
                </c:pt>
                <c:pt idx="60">
                  <c:v>19.694656488549601</c:v>
                </c:pt>
                <c:pt idx="61">
                  <c:v>20.610687022900699</c:v>
                </c:pt>
                <c:pt idx="62">
                  <c:v>20.610687022900699</c:v>
                </c:pt>
                <c:pt idx="63">
                  <c:v>21.114839780564999</c:v>
                </c:pt>
                <c:pt idx="64">
                  <c:v>21.956475049704199</c:v>
                </c:pt>
                <c:pt idx="65">
                  <c:v>22.900763358778601</c:v>
                </c:pt>
                <c:pt idx="66">
                  <c:v>23.5877862595419</c:v>
                </c:pt>
              </c:numCache>
            </c:numRef>
          </c:yVal>
          <c:smooth val="0"/>
          <c:extLst xmlns:c16r2="http://schemas.microsoft.com/office/drawing/2015/06/chart">
            <c:ext xmlns:c16="http://schemas.microsoft.com/office/drawing/2014/chart" uri="{C3380CC4-5D6E-409C-BE32-E72D297353CC}">
              <c16:uniqueId val="{00000002-6BBB-3B43-8E54-510E3609045C}"/>
            </c:ext>
          </c:extLst>
        </c:ser>
        <c:dLbls>
          <c:showLegendKey val="0"/>
          <c:showVal val="0"/>
          <c:showCatName val="0"/>
          <c:showSerName val="0"/>
          <c:showPercent val="0"/>
          <c:showBubbleSize val="0"/>
        </c:dLbls>
        <c:axId val="300697888"/>
        <c:axId val="300698280"/>
      </c:scatterChart>
      <c:valAx>
        <c:axId val="300697888"/>
        <c:scaling>
          <c:orientation val="minMax"/>
          <c:max val="75"/>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b="1"/>
                  <a:t>Age (years)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698280"/>
        <c:crosses val="autoZero"/>
        <c:crossBetween val="midCat"/>
      </c:valAx>
      <c:valAx>
        <c:axId val="300698280"/>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b="1"/>
                  <a:t>Cumulative risk of CHD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69788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Malmo Diet and Cancer Study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tx1">
                  <a:lumMod val="50000"/>
                  <a:lumOff val="50000"/>
                </a:schemeClr>
              </a:solidFill>
              <a:ln>
                <a:solidFill>
                  <a:schemeClr val="tx1">
                    <a:lumMod val="50000"/>
                    <a:lumOff val="50000"/>
                  </a:schemeClr>
                </a:solidFill>
              </a:ln>
              <a:effectLst/>
              <a:sp3d>
                <a:contourClr>
                  <a:schemeClr val="tx1">
                    <a:lumMod val="50000"/>
                    <a:lumOff val="50000"/>
                  </a:schemeClr>
                </a:contourClr>
              </a:sp3d>
            </c:spPr>
            <c:extLst xmlns:c16r2="http://schemas.microsoft.com/office/drawing/2015/06/chart">
              <c:ext xmlns:c16="http://schemas.microsoft.com/office/drawing/2014/chart" uri="{C3380CC4-5D6E-409C-BE32-E72D297353CC}">
                <c16:uniqueId val="{00000001-8CBC-4F4C-AF1E-B614C45E49E3}"/>
              </c:ext>
            </c:extLst>
          </c:dPt>
          <c:dPt>
            <c:idx val="2"/>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3-8CBC-4F4C-AF1E-B614C45E49E3}"/>
              </c:ext>
            </c:extLst>
          </c:dPt>
          <c:dPt>
            <c:idx val="4"/>
            <c:invertIfNegative val="0"/>
            <c:bubble3D val="0"/>
            <c:spPr>
              <a:solidFill>
                <a:schemeClr val="tx1">
                  <a:lumMod val="50000"/>
                  <a:lumOff val="50000"/>
                </a:schemeClr>
              </a:solidFill>
              <a:ln>
                <a:noFill/>
              </a:ln>
              <a:effectLst/>
              <a:sp3d/>
            </c:spPr>
            <c:extLst xmlns:c16r2="http://schemas.microsoft.com/office/drawing/2015/06/chart">
              <c:ext xmlns:c16="http://schemas.microsoft.com/office/drawing/2014/chart" uri="{C3380CC4-5D6E-409C-BE32-E72D297353CC}">
                <c16:uniqueId val="{00000005-8CBC-4F4C-AF1E-B614C45E49E3}"/>
              </c:ext>
            </c:extLst>
          </c:dPt>
          <c:dPt>
            <c:idx val="5"/>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7-8CBC-4F4C-AF1E-B614C45E49E3}"/>
              </c:ext>
            </c:extLst>
          </c:dPt>
          <c:dPt>
            <c:idx val="7"/>
            <c:invertIfNegative val="0"/>
            <c:bubble3D val="0"/>
            <c:spPr>
              <a:solidFill>
                <a:schemeClr val="tx1">
                  <a:lumMod val="50000"/>
                  <a:lumOff val="50000"/>
                </a:schemeClr>
              </a:solidFill>
              <a:ln>
                <a:noFill/>
              </a:ln>
              <a:effectLst/>
              <a:sp3d/>
            </c:spPr>
            <c:extLst xmlns:c16r2="http://schemas.microsoft.com/office/drawing/2015/06/chart">
              <c:ext xmlns:c16="http://schemas.microsoft.com/office/drawing/2014/chart" uri="{C3380CC4-5D6E-409C-BE32-E72D297353CC}">
                <c16:uniqueId val="{00000009-8CBC-4F4C-AF1E-B614C45E49E3}"/>
              </c:ext>
            </c:extLst>
          </c:dPt>
          <c:dPt>
            <c:idx val="8"/>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B-8CBC-4F4C-AF1E-B614C45E49E3}"/>
              </c:ext>
            </c:extLst>
          </c:dPt>
          <c:cat>
            <c:strRef>
              <c:f>'NEJM Khera 3'!$A$1:$A$8</c:f>
              <c:strCache>
                <c:ptCount val="8"/>
                <c:pt idx="1">
                  <c:v>Low</c:v>
                </c:pt>
                <c:pt idx="4">
                  <c:v>Intermediate</c:v>
                </c:pt>
                <c:pt idx="7">
                  <c:v>High</c:v>
                </c:pt>
              </c:strCache>
            </c:strRef>
          </c:cat>
          <c:val>
            <c:numRef>
              <c:f>'NEJM Khera 3'!$B$1:$B$9</c:f>
              <c:numCache>
                <c:formatCode>General</c:formatCode>
                <c:ptCount val="9"/>
                <c:pt idx="0">
                  <c:v>2.6</c:v>
                </c:pt>
                <c:pt idx="1">
                  <c:v>2.7</c:v>
                </c:pt>
                <c:pt idx="2">
                  <c:v>4.7</c:v>
                </c:pt>
                <c:pt idx="3">
                  <c:v>3.4</c:v>
                </c:pt>
                <c:pt idx="4">
                  <c:v>3.8</c:v>
                </c:pt>
                <c:pt idx="5">
                  <c:v>6.1</c:v>
                </c:pt>
                <c:pt idx="6">
                  <c:v>5.3</c:v>
                </c:pt>
                <c:pt idx="7">
                  <c:v>5.5</c:v>
                </c:pt>
                <c:pt idx="8">
                  <c:v>8.1999999999999993</c:v>
                </c:pt>
              </c:numCache>
            </c:numRef>
          </c:val>
          <c:extLst xmlns:c16r2="http://schemas.microsoft.com/office/drawing/2015/06/chart">
            <c:ext xmlns:c16="http://schemas.microsoft.com/office/drawing/2014/chart" uri="{C3380CC4-5D6E-409C-BE32-E72D297353CC}">
              <c16:uniqueId val="{0000000C-8CBC-4F4C-AF1E-B614C45E49E3}"/>
            </c:ext>
          </c:extLst>
        </c:ser>
        <c:dLbls>
          <c:showLegendKey val="0"/>
          <c:showVal val="0"/>
          <c:showCatName val="0"/>
          <c:showSerName val="0"/>
          <c:showPercent val="0"/>
          <c:showBubbleSize val="0"/>
        </c:dLbls>
        <c:gapWidth val="150"/>
        <c:axId val="300699064"/>
        <c:axId val="301237752"/>
      </c:barChart>
      <c:catAx>
        <c:axId val="3006990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b="1"/>
                  <a:t>Genetic risk</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1237752"/>
        <c:crosses val="autoZero"/>
        <c:auto val="1"/>
        <c:lblAlgn val="ctr"/>
        <c:lblOffset val="100"/>
        <c:noMultiLvlLbl val="0"/>
      </c:catAx>
      <c:valAx>
        <c:axId val="301237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699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Women's Genome Health Study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tx1">
                  <a:lumMod val="50000"/>
                  <a:lumOff val="50000"/>
                </a:schemeClr>
              </a:solidFill>
              <a:ln>
                <a:solidFill>
                  <a:schemeClr val="tx1">
                    <a:lumMod val="50000"/>
                    <a:lumOff val="50000"/>
                  </a:schemeClr>
                </a:solidFill>
              </a:ln>
              <a:effectLst/>
              <a:sp3d>
                <a:contourClr>
                  <a:schemeClr val="tx1">
                    <a:lumMod val="50000"/>
                    <a:lumOff val="50000"/>
                  </a:schemeClr>
                </a:contourClr>
              </a:sp3d>
            </c:spPr>
            <c:extLst xmlns:c16r2="http://schemas.microsoft.com/office/drawing/2015/06/chart">
              <c:ext xmlns:c16="http://schemas.microsoft.com/office/drawing/2014/chart" uri="{C3380CC4-5D6E-409C-BE32-E72D297353CC}">
                <c16:uniqueId val="{00000001-A4C5-3A4B-A87B-BD879E1BDE2E}"/>
              </c:ext>
            </c:extLst>
          </c:dPt>
          <c:dPt>
            <c:idx val="2"/>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3-A4C5-3A4B-A87B-BD879E1BDE2E}"/>
              </c:ext>
            </c:extLst>
          </c:dPt>
          <c:dPt>
            <c:idx val="4"/>
            <c:invertIfNegative val="0"/>
            <c:bubble3D val="0"/>
            <c:spPr>
              <a:solidFill>
                <a:schemeClr val="tx1">
                  <a:lumMod val="50000"/>
                  <a:lumOff val="50000"/>
                </a:schemeClr>
              </a:solidFill>
              <a:ln>
                <a:noFill/>
              </a:ln>
              <a:effectLst/>
              <a:sp3d/>
            </c:spPr>
            <c:extLst xmlns:c16r2="http://schemas.microsoft.com/office/drawing/2015/06/chart">
              <c:ext xmlns:c16="http://schemas.microsoft.com/office/drawing/2014/chart" uri="{C3380CC4-5D6E-409C-BE32-E72D297353CC}">
                <c16:uniqueId val="{00000005-A4C5-3A4B-A87B-BD879E1BDE2E}"/>
              </c:ext>
            </c:extLst>
          </c:dPt>
          <c:dPt>
            <c:idx val="5"/>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7-A4C5-3A4B-A87B-BD879E1BDE2E}"/>
              </c:ext>
            </c:extLst>
          </c:dPt>
          <c:dPt>
            <c:idx val="7"/>
            <c:invertIfNegative val="0"/>
            <c:bubble3D val="0"/>
            <c:spPr>
              <a:solidFill>
                <a:schemeClr val="tx1">
                  <a:lumMod val="50000"/>
                  <a:lumOff val="50000"/>
                </a:schemeClr>
              </a:solidFill>
              <a:ln>
                <a:noFill/>
              </a:ln>
              <a:effectLst/>
              <a:sp3d/>
            </c:spPr>
            <c:extLst xmlns:c16r2="http://schemas.microsoft.com/office/drawing/2015/06/chart">
              <c:ext xmlns:c16="http://schemas.microsoft.com/office/drawing/2014/chart" uri="{C3380CC4-5D6E-409C-BE32-E72D297353CC}">
                <c16:uniqueId val="{00000009-A4C5-3A4B-A87B-BD879E1BDE2E}"/>
              </c:ext>
            </c:extLst>
          </c:dPt>
          <c:dPt>
            <c:idx val="8"/>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B-A4C5-3A4B-A87B-BD879E1BDE2E}"/>
              </c:ext>
            </c:extLst>
          </c:dPt>
          <c:cat>
            <c:strRef>
              <c:f>'NEJM Khera 2'!$A$1:$A$8</c:f>
              <c:strCache>
                <c:ptCount val="8"/>
                <c:pt idx="1">
                  <c:v>Low</c:v>
                </c:pt>
                <c:pt idx="4">
                  <c:v>Intermediate</c:v>
                </c:pt>
                <c:pt idx="7">
                  <c:v>High</c:v>
                </c:pt>
              </c:strCache>
            </c:strRef>
          </c:cat>
          <c:val>
            <c:numRef>
              <c:f>'NEJM Khera 2'!$B$1:$B$9</c:f>
              <c:numCache>
                <c:formatCode>General</c:formatCode>
                <c:ptCount val="9"/>
                <c:pt idx="0">
                  <c:v>1.2</c:v>
                </c:pt>
                <c:pt idx="1">
                  <c:v>1.4</c:v>
                </c:pt>
                <c:pt idx="2">
                  <c:v>1.8</c:v>
                </c:pt>
                <c:pt idx="3">
                  <c:v>1.4</c:v>
                </c:pt>
                <c:pt idx="4">
                  <c:v>1.9</c:v>
                </c:pt>
                <c:pt idx="5">
                  <c:v>3.3</c:v>
                </c:pt>
                <c:pt idx="6">
                  <c:v>2</c:v>
                </c:pt>
                <c:pt idx="7">
                  <c:v>2.6</c:v>
                </c:pt>
                <c:pt idx="8">
                  <c:v>4.5999999999999996</c:v>
                </c:pt>
              </c:numCache>
            </c:numRef>
          </c:val>
          <c:extLst xmlns:c16r2="http://schemas.microsoft.com/office/drawing/2015/06/chart">
            <c:ext xmlns:c16="http://schemas.microsoft.com/office/drawing/2014/chart" uri="{C3380CC4-5D6E-409C-BE32-E72D297353CC}">
              <c16:uniqueId val="{0000000C-A4C5-3A4B-A87B-BD879E1BDE2E}"/>
            </c:ext>
          </c:extLst>
        </c:ser>
        <c:dLbls>
          <c:showLegendKey val="0"/>
          <c:showVal val="0"/>
          <c:showCatName val="0"/>
          <c:showSerName val="0"/>
          <c:showPercent val="0"/>
          <c:showBubbleSize val="0"/>
        </c:dLbls>
        <c:gapWidth val="150"/>
        <c:axId val="301238536"/>
        <c:axId val="301238928"/>
      </c:barChart>
      <c:catAx>
        <c:axId val="301238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b="1"/>
                  <a:t>Genetic risk</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1238928"/>
        <c:crosses val="autoZero"/>
        <c:auto val="1"/>
        <c:lblAlgn val="ctr"/>
        <c:lblOffset val="100"/>
        <c:noMultiLvlLbl val="0"/>
      </c:catAx>
      <c:valAx>
        <c:axId val="301238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238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a:t>Atherosclerosis Risk in Communities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tx1">
                  <a:lumMod val="50000"/>
                  <a:lumOff val="50000"/>
                </a:schemeClr>
              </a:solidFill>
              <a:ln>
                <a:solidFill>
                  <a:schemeClr val="tx1">
                    <a:lumMod val="50000"/>
                    <a:lumOff val="50000"/>
                  </a:schemeClr>
                </a:solidFill>
              </a:ln>
              <a:effectLst/>
              <a:sp3d>
                <a:contourClr>
                  <a:schemeClr val="tx1">
                    <a:lumMod val="50000"/>
                    <a:lumOff val="50000"/>
                  </a:schemeClr>
                </a:contourClr>
              </a:sp3d>
            </c:spPr>
            <c:extLst xmlns:c16r2="http://schemas.microsoft.com/office/drawing/2015/06/chart">
              <c:ext xmlns:c16="http://schemas.microsoft.com/office/drawing/2014/chart" uri="{C3380CC4-5D6E-409C-BE32-E72D297353CC}">
                <c16:uniqueId val="{00000001-5DD3-7541-AE63-28D4286F9DFE}"/>
              </c:ext>
            </c:extLst>
          </c:dPt>
          <c:dPt>
            <c:idx val="2"/>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3-5DD3-7541-AE63-28D4286F9DFE}"/>
              </c:ext>
            </c:extLst>
          </c:dPt>
          <c:dPt>
            <c:idx val="4"/>
            <c:invertIfNegative val="0"/>
            <c:bubble3D val="0"/>
            <c:spPr>
              <a:solidFill>
                <a:schemeClr val="tx1">
                  <a:lumMod val="50000"/>
                  <a:lumOff val="50000"/>
                </a:schemeClr>
              </a:solidFill>
              <a:ln>
                <a:noFill/>
              </a:ln>
              <a:effectLst/>
              <a:sp3d/>
            </c:spPr>
            <c:extLst xmlns:c16r2="http://schemas.microsoft.com/office/drawing/2015/06/chart">
              <c:ext xmlns:c16="http://schemas.microsoft.com/office/drawing/2014/chart" uri="{C3380CC4-5D6E-409C-BE32-E72D297353CC}">
                <c16:uniqueId val="{00000005-5DD3-7541-AE63-28D4286F9DFE}"/>
              </c:ext>
            </c:extLst>
          </c:dPt>
          <c:dPt>
            <c:idx val="5"/>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7-5DD3-7541-AE63-28D4286F9DFE}"/>
              </c:ext>
            </c:extLst>
          </c:dPt>
          <c:dPt>
            <c:idx val="7"/>
            <c:invertIfNegative val="0"/>
            <c:bubble3D val="0"/>
            <c:spPr>
              <a:solidFill>
                <a:schemeClr val="tx1">
                  <a:lumMod val="50000"/>
                  <a:lumOff val="50000"/>
                </a:schemeClr>
              </a:solidFill>
              <a:ln>
                <a:noFill/>
              </a:ln>
              <a:effectLst/>
              <a:sp3d/>
            </c:spPr>
            <c:extLst xmlns:c16r2="http://schemas.microsoft.com/office/drawing/2015/06/chart">
              <c:ext xmlns:c16="http://schemas.microsoft.com/office/drawing/2014/chart" uri="{C3380CC4-5D6E-409C-BE32-E72D297353CC}">
                <c16:uniqueId val="{00000009-5DD3-7541-AE63-28D4286F9DFE}"/>
              </c:ext>
            </c:extLst>
          </c:dPt>
          <c:dPt>
            <c:idx val="8"/>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B-5DD3-7541-AE63-28D4286F9DFE}"/>
              </c:ext>
            </c:extLst>
          </c:dPt>
          <c:cat>
            <c:strRef>
              <c:f>'NEJM Khera 1'!$A$1:$A$8</c:f>
              <c:strCache>
                <c:ptCount val="8"/>
                <c:pt idx="1">
                  <c:v>Low</c:v>
                </c:pt>
                <c:pt idx="4">
                  <c:v>Intermediate</c:v>
                </c:pt>
                <c:pt idx="7">
                  <c:v>High</c:v>
                </c:pt>
              </c:strCache>
            </c:strRef>
          </c:cat>
          <c:val>
            <c:numRef>
              <c:f>'NEJM Khera 1'!$B$1:$B$9</c:f>
              <c:numCache>
                <c:formatCode>General</c:formatCode>
                <c:ptCount val="9"/>
                <c:pt idx="0">
                  <c:v>3.1</c:v>
                </c:pt>
                <c:pt idx="1">
                  <c:v>4.3</c:v>
                </c:pt>
                <c:pt idx="2">
                  <c:v>5.8</c:v>
                </c:pt>
                <c:pt idx="3">
                  <c:v>4.8</c:v>
                </c:pt>
                <c:pt idx="4">
                  <c:v>5</c:v>
                </c:pt>
                <c:pt idx="5">
                  <c:v>7.3</c:v>
                </c:pt>
                <c:pt idx="6">
                  <c:v>5.0999999999999996</c:v>
                </c:pt>
                <c:pt idx="7">
                  <c:v>7.3</c:v>
                </c:pt>
                <c:pt idx="8">
                  <c:v>10.7</c:v>
                </c:pt>
              </c:numCache>
            </c:numRef>
          </c:val>
          <c:extLst xmlns:c16r2="http://schemas.microsoft.com/office/drawing/2015/06/chart">
            <c:ext xmlns:c16="http://schemas.microsoft.com/office/drawing/2014/chart" uri="{C3380CC4-5D6E-409C-BE32-E72D297353CC}">
              <c16:uniqueId val="{0000000C-5DD3-7541-AE63-28D4286F9DFE}"/>
            </c:ext>
          </c:extLst>
        </c:ser>
        <c:dLbls>
          <c:showLegendKey val="0"/>
          <c:showVal val="0"/>
          <c:showCatName val="0"/>
          <c:showSerName val="0"/>
          <c:showPercent val="0"/>
          <c:showBubbleSize val="0"/>
        </c:dLbls>
        <c:gapWidth val="150"/>
        <c:axId val="301239712"/>
        <c:axId val="301240104"/>
      </c:barChart>
      <c:catAx>
        <c:axId val="301239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b="1"/>
                  <a:t>Genetic risk</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1240104"/>
        <c:crosses val="autoZero"/>
        <c:auto val="1"/>
        <c:lblAlgn val="ctr"/>
        <c:lblOffset val="100"/>
        <c:noMultiLvlLbl val="0"/>
      </c:catAx>
      <c:valAx>
        <c:axId val="301240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239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3A11C-234C-4D38-8816-A85111F1239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68DC8E65-639C-44F0-8492-59BF18D4128C}">
      <dgm:prSet phldrT="[Text]"/>
      <dgm:spPr>
        <a:gradFill flip="none" rotWithShape="1">
          <a:gsLst>
            <a:gs pos="71000">
              <a:schemeClr val="accent1"/>
            </a:gs>
            <a:gs pos="29000">
              <a:schemeClr val="accent2"/>
            </a:gs>
          </a:gsLst>
          <a:lin ang="0" scaled="1"/>
          <a:tileRect/>
        </a:gradFill>
      </dgm:spPr>
      <dgm:t>
        <a:bodyPr/>
        <a:lstStyle/>
        <a:p>
          <a:r>
            <a:rPr lang="en-GB" b="1" dirty="0"/>
            <a:t>Low-frequency variants with intermediate penetrance</a:t>
          </a:r>
        </a:p>
      </dgm:t>
    </dgm:pt>
    <dgm:pt modelId="{C09ABE4A-C8CA-4A66-8DB7-E851ED3509D4}" type="parTrans" cxnId="{26F57AFB-F7F4-4C5C-B71C-0AA7B55CE2EA}">
      <dgm:prSet/>
      <dgm:spPr/>
      <dgm:t>
        <a:bodyPr/>
        <a:lstStyle/>
        <a:p>
          <a:endParaRPr lang="en-GB"/>
        </a:p>
      </dgm:t>
    </dgm:pt>
    <dgm:pt modelId="{41310216-F320-4066-B8A1-B31C3E99D3DA}" type="sibTrans" cxnId="{26F57AFB-F7F4-4C5C-B71C-0AA7B55CE2EA}">
      <dgm:prSet/>
      <dgm:spPr/>
      <dgm:t>
        <a:bodyPr/>
        <a:lstStyle/>
        <a:p>
          <a:endParaRPr lang="en-GB"/>
        </a:p>
      </dgm:t>
    </dgm:pt>
    <dgm:pt modelId="{204AE0EB-F7F0-4E1F-AF24-2ECB862BB0B9}">
      <dgm:prSet phldrT="[Text]"/>
      <dgm:spPr>
        <a:solidFill>
          <a:schemeClr val="accent1"/>
        </a:solidFill>
      </dgm:spPr>
      <dgm:t>
        <a:bodyPr/>
        <a:lstStyle/>
        <a:p>
          <a:r>
            <a:rPr lang="en-GB" b="1" dirty="0"/>
            <a:t>Most variants identified by GWAS</a:t>
          </a:r>
        </a:p>
      </dgm:t>
    </dgm:pt>
    <dgm:pt modelId="{B786C814-4667-4D3F-9F80-0A0E0BB730AE}" type="parTrans" cxnId="{39D54894-D356-49C0-8E78-CF2CF78C6779}">
      <dgm:prSet/>
      <dgm:spPr/>
      <dgm:t>
        <a:bodyPr/>
        <a:lstStyle/>
        <a:p>
          <a:endParaRPr lang="en-GB"/>
        </a:p>
      </dgm:t>
    </dgm:pt>
    <dgm:pt modelId="{0A79D241-8E98-406D-9F10-5BFB663537B9}" type="sibTrans" cxnId="{39D54894-D356-49C0-8E78-CF2CF78C6779}">
      <dgm:prSet/>
      <dgm:spPr/>
      <dgm:t>
        <a:bodyPr/>
        <a:lstStyle/>
        <a:p>
          <a:endParaRPr lang="en-GB"/>
        </a:p>
      </dgm:t>
    </dgm:pt>
    <dgm:pt modelId="{A7B13110-5ED5-4F0E-A7B8-87D12ABAED17}">
      <dgm:prSet phldrT="[Text]"/>
      <dgm:spPr>
        <a:solidFill>
          <a:schemeClr val="accent2"/>
        </a:solidFill>
        <a:ln>
          <a:solidFill>
            <a:schemeClr val="lt1">
              <a:hueOff val="0"/>
              <a:satOff val="0"/>
              <a:lumOff val="0"/>
            </a:schemeClr>
          </a:solidFill>
        </a:ln>
      </dgm:spPr>
      <dgm:t>
        <a:bodyPr/>
        <a:lstStyle/>
        <a:p>
          <a:r>
            <a:rPr lang="en-GB" b="1" dirty="0"/>
            <a:t>Mendelian disease</a:t>
          </a:r>
        </a:p>
      </dgm:t>
    </dgm:pt>
    <dgm:pt modelId="{150A19B6-9C27-49C9-B3EA-CB93A7E4BC14}" type="parTrans" cxnId="{CE2A9A6D-95DC-4C5D-B31E-307B21E00EF6}">
      <dgm:prSet/>
      <dgm:spPr/>
      <dgm:t>
        <a:bodyPr/>
        <a:lstStyle/>
        <a:p>
          <a:endParaRPr lang="en-GB"/>
        </a:p>
      </dgm:t>
    </dgm:pt>
    <dgm:pt modelId="{C8FDE36C-3898-4FF3-B003-0AD59315D3C7}" type="sibTrans" cxnId="{CE2A9A6D-95DC-4C5D-B31E-307B21E00EF6}">
      <dgm:prSet/>
      <dgm:spPr/>
      <dgm:t>
        <a:bodyPr/>
        <a:lstStyle/>
        <a:p>
          <a:endParaRPr lang="en-GB"/>
        </a:p>
      </dgm:t>
    </dgm:pt>
    <dgm:pt modelId="{43EE0A87-7A5A-452E-B932-8011DE6983B0}">
      <dgm:prSet phldrT="[Text]"/>
      <dgm:spPr>
        <a:solidFill>
          <a:schemeClr val="accent2"/>
        </a:solidFill>
      </dgm:spPr>
      <dgm:t>
        <a:bodyPr/>
        <a:lstStyle/>
        <a:p>
          <a:r>
            <a:rPr lang="en-GB" b="1" dirty="0"/>
            <a:t>Hard to identify genetically</a:t>
          </a:r>
        </a:p>
      </dgm:t>
    </dgm:pt>
    <dgm:pt modelId="{B2F9D40C-F9A4-48E8-97FC-5772C1394BB6}" type="sibTrans" cxnId="{73420C69-6B80-4FC0-B582-F821811B08CD}">
      <dgm:prSet/>
      <dgm:spPr/>
      <dgm:t>
        <a:bodyPr/>
        <a:lstStyle/>
        <a:p>
          <a:endParaRPr lang="en-GB"/>
        </a:p>
      </dgm:t>
    </dgm:pt>
    <dgm:pt modelId="{B6CAE294-8D68-4D4C-975A-92071FF568AB}" type="parTrans" cxnId="{73420C69-6B80-4FC0-B582-F821811B08CD}">
      <dgm:prSet/>
      <dgm:spPr/>
      <dgm:t>
        <a:bodyPr/>
        <a:lstStyle/>
        <a:p>
          <a:endParaRPr lang="en-GB"/>
        </a:p>
      </dgm:t>
    </dgm:pt>
    <dgm:pt modelId="{B032C5DF-B641-474E-9BBA-DFC2F34B9F47}">
      <dgm:prSet phldrT="[Text]"/>
      <dgm:spPr/>
      <dgm:t>
        <a:bodyPr/>
        <a:lstStyle/>
        <a:p>
          <a:r>
            <a:rPr lang="en-GB" b="1" dirty="0"/>
            <a:t>Highly unusual for common diseases</a:t>
          </a:r>
        </a:p>
      </dgm:t>
    </dgm:pt>
    <dgm:pt modelId="{F996B607-0880-478B-BB66-DE32469F345C}" type="sibTrans" cxnId="{7FE634CE-6ACD-449B-88A7-26FBCE1C18A3}">
      <dgm:prSet/>
      <dgm:spPr/>
      <dgm:t>
        <a:bodyPr/>
        <a:lstStyle/>
        <a:p>
          <a:endParaRPr lang="en-GB"/>
        </a:p>
      </dgm:t>
    </dgm:pt>
    <dgm:pt modelId="{FE9D5788-A1A0-4EAC-88EF-CA14E65D871D}" type="parTrans" cxnId="{7FE634CE-6ACD-449B-88A7-26FBCE1C18A3}">
      <dgm:prSet/>
      <dgm:spPr/>
      <dgm:t>
        <a:bodyPr/>
        <a:lstStyle/>
        <a:p>
          <a:endParaRPr lang="en-GB"/>
        </a:p>
      </dgm:t>
    </dgm:pt>
    <dgm:pt modelId="{8276716F-6D48-41BD-819E-06EDC3D868B9}">
      <dgm:prSet phldrT="[Text]" phldr="1"/>
      <dgm:spPr>
        <a:noFill/>
      </dgm:spPr>
      <dgm:t>
        <a:bodyPr/>
        <a:lstStyle/>
        <a:p>
          <a:endParaRPr lang="en-GB" dirty="0"/>
        </a:p>
      </dgm:t>
    </dgm:pt>
    <dgm:pt modelId="{9F9B8522-2740-4152-91BA-620B31B4F13B}" type="sibTrans" cxnId="{E93885FA-B4BF-4F9E-B350-DCBE3542C4FA}">
      <dgm:prSet/>
      <dgm:spPr/>
      <dgm:t>
        <a:bodyPr/>
        <a:lstStyle/>
        <a:p>
          <a:endParaRPr lang="en-GB"/>
        </a:p>
      </dgm:t>
    </dgm:pt>
    <dgm:pt modelId="{6097CC5B-F184-4139-A5BB-4CC39B8D0D24}" type="parTrans" cxnId="{E93885FA-B4BF-4F9E-B350-DCBE3542C4FA}">
      <dgm:prSet/>
      <dgm:spPr/>
      <dgm:t>
        <a:bodyPr/>
        <a:lstStyle/>
        <a:p>
          <a:endParaRPr lang="en-GB"/>
        </a:p>
      </dgm:t>
    </dgm:pt>
    <dgm:pt modelId="{AF81184D-2DAB-4656-A1CB-B3B6A4E458FF}">
      <dgm:prSet phldrT="[Text]" phldr="1"/>
      <dgm:spPr>
        <a:noFill/>
        <a:ln>
          <a:noFill/>
        </a:ln>
      </dgm:spPr>
      <dgm:t>
        <a:bodyPr/>
        <a:lstStyle/>
        <a:p>
          <a:endParaRPr lang="en-GB" dirty="0"/>
        </a:p>
      </dgm:t>
    </dgm:pt>
    <dgm:pt modelId="{3A136594-2B0F-403F-A99E-DF9DB180AA92}" type="sibTrans" cxnId="{02465C0F-CBD1-46C5-B6FC-0EDFB84D573C}">
      <dgm:prSet/>
      <dgm:spPr/>
      <dgm:t>
        <a:bodyPr/>
        <a:lstStyle/>
        <a:p>
          <a:endParaRPr lang="en-GB"/>
        </a:p>
      </dgm:t>
    </dgm:pt>
    <dgm:pt modelId="{C2D77761-F941-4729-95E1-DE5A91B9B0D5}" type="parTrans" cxnId="{02465C0F-CBD1-46C5-B6FC-0EDFB84D573C}">
      <dgm:prSet/>
      <dgm:spPr/>
      <dgm:t>
        <a:bodyPr/>
        <a:lstStyle/>
        <a:p>
          <a:endParaRPr lang="en-GB"/>
        </a:p>
      </dgm:t>
    </dgm:pt>
    <dgm:pt modelId="{B1069C9C-D30E-4B93-85CD-1020EEAB6602}" type="pres">
      <dgm:prSet presAssocID="{B0E3A11C-234C-4D38-8816-A85111F12394}" presName="Name0" presStyleCnt="0">
        <dgm:presLayoutVars>
          <dgm:chMax val="1"/>
          <dgm:chPref val="1"/>
          <dgm:dir/>
          <dgm:animOne val="branch"/>
          <dgm:animLvl val="lvl"/>
        </dgm:presLayoutVars>
      </dgm:prSet>
      <dgm:spPr/>
      <dgm:t>
        <a:bodyPr/>
        <a:lstStyle/>
        <a:p>
          <a:endParaRPr lang="en-GB"/>
        </a:p>
      </dgm:t>
    </dgm:pt>
    <dgm:pt modelId="{70E3C861-8D11-4D6D-8868-2094A9D1AE8F}" type="pres">
      <dgm:prSet presAssocID="{68DC8E65-639C-44F0-8492-59BF18D4128C}" presName="Parent" presStyleLbl="node0" presStyleIdx="0" presStyleCnt="1" custLinFactNeighborX="-3093" custLinFactNeighborY="-21780">
        <dgm:presLayoutVars>
          <dgm:chMax val="6"/>
          <dgm:chPref val="6"/>
        </dgm:presLayoutVars>
      </dgm:prSet>
      <dgm:spPr/>
      <dgm:t>
        <a:bodyPr/>
        <a:lstStyle/>
        <a:p>
          <a:endParaRPr lang="en-GB"/>
        </a:p>
      </dgm:t>
    </dgm:pt>
    <dgm:pt modelId="{4F1EEBFA-A146-4301-96D6-68837BF670CE}" type="pres">
      <dgm:prSet presAssocID="{8276716F-6D48-41BD-819E-06EDC3D868B9}" presName="Accent1" presStyleCnt="0"/>
      <dgm:spPr/>
    </dgm:pt>
    <dgm:pt modelId="{73156D9D-7592-494D-87F9-7BE90AC81204}" type="pres">
      <dgm:prSet presAssocID="{8276716F-6D48-41BD-819E-06EDC3D868B9}" presName="Accent" presStyleLbl="bgShp" presStyleIdx="0" presStyleCnt="6"/>
      <dgm:spPr/>
    </dgm:pt>
    <dgm:pt modelId="{EEB6C164-BAFA-489C-A40A-2E1988BAD49F}" type="pres">
      <dgm:prSet presAssocID="{8276716F-6D48-41BD-819E-06EDC3D868B9}" presName="Child1" presStyleLbl="node1" presStyleIdx="0" presStyleCnt="6" custScaleY="52472" custLinFactNeighborX="-5278" custLinFactNeighborY="-537">
        <dgm:presLayoutVars>
          <dgm:chMax val="0"/>
          <dgm:chPref val="0"/>
          <dgm:bulletEnabled val="1"/>
        </dgm:presLayoutVars>
      </dgm:prSet>
      <dgm:spPr/>
      <dgm:t>
        <a:bodyPr/>
        <a:lstStyle/>
        <a:p>
          <a:endParaRPr lang="en-GB"/>
        </a:p>
      </dgm:t>
    </dgm:pt>
    <dgm:pt modelId="{1C34A5D4-3EAE-49B6-8B53-145351481EE7}" type="pres">
      <dgm:prSet presAssocID="{B032C5DF-B641-474E-9BBA-DFC2F34B9F47}" presName="Accent2" presStyleCnt="0"/>
      <dgm:spPr/>
    </dgm:pt>
    <dgm:pt modelId="{9E6EFFF0-EAA4-411A-A655-441651FFB0EF}" type="pres">
      <dgm:prSet presAssocID="{B032C5DF-B641-474E-9BBA-DFC2F34B9F47}" presName="Accent" presStyleLbl="bgShp" presStyleIdx="1" presStyleCnt="6"/>
      <dgm:spPr>
        <a:noFill/>
      </dgm:spPr>
    </dgm:pt>
    <dgm:pt modelId="{40CB6EA3-5586-47B2-9204-3A1CAC2CFED4}" type="pres">
      <dgm:prSet presAssocID="{B032C5DF-B641-474E-9BBA-DFC2F34B9F47}" presName="Child2" presStyleLbl="node1" presStyleIdx="1" presStyleCnt="6" custLinFactNeighborX="-3775" custLinFactNeighborY="-26570">
        <dgm:presLayoutVars>
          <dgm:chMax val="0"/>
          <dgm:chPref val="0"/>
          <dgm:bulletEnabled val="1"/>
        </dgm:presLayoutVars>
      </dgm:prSet>
      <dgm:spPr/>
      <dgm:t>
        <a:bodyPr/>
        <a:lstStyle/>
        <a:p>
          <a:endParaRPr lang="en-GB"/>
        </a:p>
      </dgm:t>
    </dgm:pt>
    <dgm:pt modelId="{0D74EDC3-082A-45C7-B9C1-51B6BED55376}" type="pres">
      <dgm:prSet presAssocID="{204AE0EB-F7F0-4E1F-AF24-2ECB862BB0B9}" presName="Accent3" presStyleCnt="0"/>
      <dgm:spPr/>
    </dgm:pt>
    <dgm:pt modelId="{219FAF63-662D-4A81-906C-46D41F4B6546}" type="pres">
      <dgm:prSet presAssocID="{204AE0EB-F7F0-4E1F-AF24-2ECB862BB0B9}" presName="Accent" presStyleLbl="bgShp" presStyleIdx="2" presStyleCnt="6"/>
      <dgm:spPr>
        <a:noFill/>
      </dgm:spPr>
    </dgm:pt>
    <dgm:pt modelId="{4CECCBE3-8B85-469B-A7B1-42131D45DEF6}" type="pres">
      <dgm:prSet presAssocID="{204AE0EB-F7F0-4E1F-AF24-2ECB862BB0B9}" presName="Child3" presStyleLbl="node1" presStyleIdx="2" presStyleCnt="6" custLinFactNeighborX="-3775" custLinFactNeighborY="-26570">
        <dgm:presLayoutVars>
          <dgm:chMax val="0"/>
          <dgm:chPref val="0"/>
          <dgm:bulletEnabled val="1"/>
        </dgm:presLayoutVars>
      </dgm:prSet>
      <dgm:spPr/>
      <dgm:t>
        <a:bodyPr/>
        <a:lstStyle/>
        <a:p>
          <a:endParaRPr lang="en-GB"/>
        </a:p>
      </dgm:t>
    </dgm:pt>
    <dgm:pt modelId="{B58D5F0C-65F7-4C93-80AE-9BF76B9E9682}" type="pres">
      <dgm:prSet presAssocID="{AF81184D-2DAB-4656-A1CB-B3B6A4E458FF}" presName="Accent4" presStyleCnt="0"/>
      <dgm:spPr/>
    </dgm:pt>
    <dgm:pt modelId="{4D4DFA48-1AB9-417E-AB74-25B0F2217035}" type="pres">
      <dgm:prSet presAssocID="{AF81184D-2DAB-4656-A1CB-B3B6A4E458FF}" presName="Accent" presStyleLbl="bgShp" presStyleIdx="3" presStyleCnt="6"/>
      <dgm:spPr>
        <a:noFill/>
      </dgm:spPr>
    </dgm:pt>
    <dgm:pt modelId="{B9C2B201-FF0D-4F62-B5B2-AF39CF69B2DD}" type="pres">
      <dgm:prSet presAssocID="{AF81184D-2DAB-4656-A1CB-B3B6A4E458FF}" presName="Child4" presStyleLbl="node1" presStyleIdx="3" presStyleCnt="6">
        <dgm:presLayoutVars>
          <dgm:chMax val="0"/>
          <dgm:chPref val="0"/>
          <dgm:bulletEnabled val="1"/>
        </dgm:presLayoutVars>
      </dgm:prSet>
      <dgm:spPr/>
      <dgm:t>
        <a:bodyPr/>
        <a:lstStyle/>
        <a:p>
          <a:endParaRPr lang="en-GB"/>
        </a:p>
      </dgm:t>
    </dgm:pt>
    <dgm:pt modelId="{93F150FC-3BA1-444A-AB83-06F77B178B19}" type="pres">
      <dgm:prSet presAssocID="{43EE0A87-7A5A-452E-B932-8011DE6983B0}" presName="Accent5" presStyleCnt="0"/>
      <dgm:spPr/>
    </dgm:pt>
    <dgm:pt modelId="{2AA3DEB2-1803-4374-8FEA-326457B74D67}" type="pres">
      <dgm:prSet presAssocID="{43EE0A87-7A5A-452E-B932-8011DE6983B0}" presName="Accent" presStyleLbl="bgShp" presStyleIdx="4" presStyleCnt="6"/>
      <dgm:spPr>
        <a:noFill/>
      </dgm:spPr>
    </dgm:pt>
    <dgm:pt modelId="{78A2585F-E700-4058-A01B-199E80FA80CE}" type="pres">
      <dgm:prSet presAssocID="{43EE0A87-7A5A-452E-B932-8011DE6983B0}" presName="Child5" presStyleLbl="node1" presStyleIdx="4" presStyleCnt="6" custLinFactNeighborX="-3775" custLinFactNeighborY="-26570">
        <dgm:presLayoutVars>
          <dgm:chMax val="0"/>
          <dgm:chPref val="0"/>
          <dgm:bulletEnabled val="1"/>
        </dgm:presLayoutVars>
      </dgm:prSet>
      <dgm:spPr/>
      <dgm:t>
        <a:bodyPr/>
        <a:lstStyle/>
        <a:p>
          <a:endParaRPr lang="en-GB"/>
        </a:p>
      </dgm:t>
    </dgm:pt>
    <dgm:pt modelId="{D3D791BA-A995-43D0-B1FA-8B3C7FAF2FFC}" type="pres">
      <dgm:prSet presAssocID="{A7B13110-5ED5-4F0E-A7B8-87D12ABAED17}" presName="Accent6" presStyleCnt="0"/>
      <dgm:spPr/>
    </dgm:pt>
    <dgm:pt modelId="{A1B0F3F1-6BA7-459D-BCEE-E729FF6E3CA8}" type="pres">
      <dgm:prSet presAssocID="{A7B13110-5ED5-4F0E-A7B8-87D12ABAED17}" presName="Accent" presStyleLbl="bgShp" presStyleIdx="5" presStyleCnt="6"/>
      <dgm:spPr>
        <a:noFill/>
      </dgm:spPr>
    </dgm:pt>
    <dgm:pt modelId="{4EF2403A-2716-4663-ABD5-5EDB7408FA99}" type="pres">
      <dgm:prSet presAssocID="{A7B13110-5ED5-4F0E-A7B8-87D12ABAED17}" presName="Child6" presStyleLbl="node1" presStyleIdx="5" presStyleCnt="6" custLinFactNeighborX="-3775" custLinFactNeighborY="-26570">
        <dgm:presLayoutVars>
          <dgm:chMax val="0"/>
          <dgm:chPref val="0"/>
          <dgm:bulletEnabled val="1"/>
        </dgm:presLayoutVars>
      </dgm:prSet>
      <dgm:spPr/>
      <dgm:t>
        <a:bodyPr/>
        <a:lstStyle/>
        <a:p>
          <a:endParaRPr lang="en-GB"/>
        </a:p>
      </dgm:t>
    </dgm:pt>
  </dgm:ptLst>
  <dgm:cxnLst>
    <dgm:cxn modelId="{7FE634CE-6ACD-449B-88A7-26FBCE1C18A3}" srcId="{68DC8E65-639C-44F0-8492-59BF18D4128C}" destId="{B032C5DF-B641-474E-9BBA-DFC2F34B9F47}" srcOrd="1" destOrd="0" parTransId="{FE9D5788-A1A0-4EAC-88EF-CA14E65D871D}" sibTransId="{F996B607-0880-478B-BB66-DE32469F345C}"/>
    <dgm:cxn modelId="{B64C9378-792E-4CF9-B4C3-0A7D16E42E2E}" type="presOf" srcId="{B032C5DF-B641-474E-9BBA-DFC2F34B9F47}" destId="{40CB6EA3-5586-47B2-9204-3A1CAC2CFED4}" srcOrd="0" destOrd="0" presId="urn:microsoft.com/office/officeart/2011/layout/HexagonRadial"/>
    <dgm:cxn modelId="{02465C0F-CBD1-46C5-B6FC-0EDFB84D573C}" srcId="{68DC8E65-639C-44F0-8492-59BF18D4128C}" destId="{AF81184D-2DAB-4656-A1CB-B3B6A4E458FF}" srcOrd="3" destOrd="0" parTransId="{C2D77761-F941-4729-95E1-DE5A91B9B0D5}" sibTransId="{3A136594-2B0F-403F-A99E-DF9DB180AA92}"/>
    <dgm:cxn modelId="{73396606-54B0-4C54-8246-3AF89939EA38}" type="presOf" srcId="{8276716F-6D48-41BD-819E-06EDC3D868B9}" destId="{EEB6C164-BAFA-489C-A40A-2E1988BAD49F}" srcOrd="0" destOrd="0" presId="urn:microsoft.com/office/officeart/2011/layout/HexagonRadial"/>
    <dgm:cxn modelId="{39D54894-D356-49C0-8E78-CF2CF78C6779}" srcId="{68DC8E65-639C-44F0-8492-59BF18D4128C}" destId="{204AE0EB-F7F0-4E1F-AF24-2ECB862BB0B9}" srcOrd="2" destOrd="0" parTransId="{B786C814-4667-4D3F-9F80-0A0E0BB730AE}" sibTransId="{0A79D241-8E98-406D-9F10-5BFB663537B9}"/>
    <dgm:cxn modelId="{95EAB5F7-756F-4141-B60B-A62A567F1B65}" type="presOf" srcId="{AF81184D-2DAB-4656-A1CB-B3B6A4E458FF}" destId="{B9C2B201-FF0D-4F62-B5B2-AF39CF69B2DD}" srcOrd="0" destOrd="0" presId="urn:microsoft.com/office/officeart/2011/layout/HexagonRadial"/>
    <dgm:cxn modelId="{44F9C3D9-7256-44AF-A1D4-338680A2CE55}" type="presOf" srcId="{204AE0EB-F7F0-4E1F-AF24-2ECB862BB0B9}" destId="{4CECCBE3-8B85-469B-A7B1-42131D45DEF6}" srcOrd="0" destOrd="0" presId="urn:microsoft.com/office/officeart/2011/layout/HexagonRadial"/>
    <dgm:cxn modelId="{E93885FA-B4BF-4F9E-B350-DCBE3542C4FA}" srcId="{68DC8E65-639C-44F0-8492-59BF18D4128C}" destId="{8276716F-6D48-41BD-819E-06EDC3D868B9}" srcOrd="0" destOrd="0" parTransId="{6097CC5B-F184-4139-A5BB-4CC39B8D0D24}" sibTransId="{9F9B8522-2740-4152-91BA-620B31B4F13B}"/>
    <dgm:cxn modelId="{3A61C1B8-91E7-4D02-8156-8274D9F77D4C}" type="presOf" srcId="{43EE0A87-7A5A-452E-B932-8011DE6983B0}" destId="{78A2585F-E700-4058-A01B-199E80FA80CE}" srcOrd="0" destOrd="0" presId="urn:microsoft.com/office/officeart/2011/layout/HexagonRadial"/>
    <dgm:cxn modelId="{73420C69-6B80-4FC0-B582-F821811B08CD}" srcId="{68DC8E65-639C-44F0-8492-59BF18D4128C}" destId="{43EE0A87-7A5A-452E-B932-8011DE6983B0}" srcOrd="4" destOrd="0" parTransId="{B6CAE294-8D68-4D4C-975A-92071FF568AB}" sibTransId="{B2F9D40C-F9A4-48E8-97FC-5772C1394BB6}"/>
    <dgm:cxn modelId="{BE4A4ECE-D02B-4526-B600-EB2692148DEC}" type="presOf" srcId="{68DC8E65-639C-44F0-8492-59BF18D4128C}" destId="{70E3C861-8D11-4D6D-8868-2094A9D1AE8F}" srcOrd="0" destOrd="0" presId="urn:microsoft.com/office/officeart/2011/layout/HexagonRadial"/>
    <dgm:cxn modelId="{80FE8508-AD8F-4350-8BA1-EE2E094C9D75}" type="presOf" srcId="{B0E3A11C-234C-4D38-8816-A85111F12394}" destId="{B1069C9C-D30E-4B93-85CD-1020EEAB6602}" srcOrd="0" destOrd="0" presId="urn:microsoft.com/office/officeart/2011/layout/HexagonRadial"/>
    <dgm:cxn modelId="{26F57AFB-F7F4-4C5C-B71C-0AA7B55CE2EA}" srcId="{B0E3A11C-234C-4D38-8816-A85111F12394}" destId="{68DC8E65-639C-44F0-8492-59BF18D4128C}" srcOrd="0" destOrd="0" parTransId="{C09ABE4A-C8CA-4A66-8DB7-E851ED3509D4}" sibTransId="{41310216-F320-4066-B8A1-B31C3E99D3DA}"/>
    <dgm:cxn modelId="{CE2A9A6D-95DC-4C5D-B31E-307B21E00EF6}" srcId="{68DC8E65-639C-44F0-8492-59BF18D4128C}" destId="{A7B13110-5ED5-4F0E-A7B8-87D12ABAED17}" srcOrd="5" destOrd="0" parTransId="{150A19B6-9C27-49C9-B3EA-CB93A7E4BC14}" sibTransId="{C8FDE36C-3898-4FF3-B003-0AD59315D3C7}"/>
    <dgm:cxn modelId="{73245681-5E15-4265-8307-3F5B05C3054D}" type="presOf" srcId="{A7B13110-5ED5-4F0E-A7B8-87D12ABAED17}" destId="{4EF2403A-2716-4663-ABD5-5EDB7408FA99}" srcOrd="0" destOrd="0" presId="urn:microsoft.com/office/officeart/2011/layout/HexagonRadial"/>
    <dgm:cxn modelId="{F3A68D1E-4778-4251-871D-681432FA02FA}" type="presParOf" srcId="{B1069C9C-D30E-4B93-85CD-1020EEAB6602}" destId="{70E3C861-8D11-4D6D-8868-2094A9D1AE8F}" srcOrd="0" destOrd="0" presId="urn:microsoft.com/office/officeart/2011/layout/HexagonRadial"/>
    <dgm:cxn modelId="{CF89B5EF-EAD8-4A1D-9946-55AB9E601EB0}" type="presParOf" srcId="{B1069C9C-D30E-4B93-85CD-1020EEAB6602}" destId="{4F1EEBFA-A146-4301-96D6-68837BF670CE}" srcOrd="1" destOrd="0" presId="urn:microsoft.com/office/officeart/2011/layout/HexagonRadial"/>
    <dgm:cxn modelId="{D07357DA-1B68-4F89-B824-3A18FD1BFB6B}" type="presParOf" srcId="{4F1EEBFA-A146-4301-96D6-68837BF670CE}" destId="{73156D9D-7592-494D-87F9-7BE90AC81204}" srcOrd="0" destOrd="0" presId="urn:microsoft.com/office/officeart/2011/layout/HexagonRadial"/>
    <dgm:cxn modelId="{E318F597-202F-4013-AB54-CA33E4B8F7CE}" type="presParOf" srcId="{B1069C9C-D30E-4B93-85CD-1020EEAB6602}" destId="{EEB6C164-BAFA-489C-A40A-2E1988BAD49F}" srcOrd="2" destOrd="0" presId="urn:microsoft.com/office/officeart/2011/layout/HexagonRadial"/>
    <dgm:cxn modelId="{EA12C1ED-69B2-47D1-8D6B-BB58C34F6910}" type="presParOf" srcId="{B1069C9C-D30E-4B93-85CD-1020EEAB6602}" destId="{1C34A5D4-3EAE-49B6-8B53-145351481EE7}" srcOrd="3" destOrd="0" presId="urn:microsoft.com/office/officeart/2011/layout/HexagonRadial"/>
    <dgm:cxn modelId="{6A184F26-2A65-42CE-8932-B24485E0E5F7}" type="presParOf" srcId="{1C34A5D4-3EAE-49B6-8B53-145351481EE7}" destId="{9E6EFFF0-EAA4-411A-A655-441651FFB0EF}" srcOrd="0" destOrd="0" presId="urn:microsoft.com/office/officeart/2011/layout/HexagonRadial"/>
    <dgm:cxn modelId="{55DD8E64-BAC4-4068-8392-7F714CC9A751}" type="presParOf" srcId="{B1069C9C-D30E-4B93-85CD-1020EEAB6602}" destId="{40CB6EA3-5586-47B2-9204-3A1CAC2CFED4}" srcOrd="4" destOrd="0" presId="urn:microsoft.com/office/officeart/2011/layout/HexagonRadial"/>
    <dgm:cxn modelId="{585131A7-C97B-4A1A-87CF-23B16191AB1D}" type="presParOf" srcId="{B1069C9C-D30E-4B93-85CD-1020EEAB6602}" destId="{0D74EDC3-082A-45C7-B9C1-51B6BED55376}" srcOrd="5" destOrd="0" presId="urn:microsoft.com/office/officeart/2011/layout/HexagonRadial"/>
    <dgm:cxn modelId="{6C8EF7EC-1167-46AD-A084-694B5960ED9F}" type="presParOf" srcId="{0D74EDC3-082A-45C7-B9C1-51B6BED55376}" destId="{219FAF63-662D-4A81-906C-46D41F4B6546}" srcOrd="0" destOrd="0" presId="urn:microsoft.com/office/officeart/2011/layout/HexagonRadial"/>
    <dgm:cxn modelId="{C4CE08BC-6C77-4EF3-AC36-4D9D786F2F05}" type="presParOf" srcId="{B1069C9C-D30E-4B93-85CD-1020EEAB6602}" destId="{4CECCBE3-8B85-469B-A7B1-42131D45DEF6}" srcOrd="6" destOrd="0" presId="urn:microsoft.com/office/officeart/2011/layout/HexagonRadial"/>
    <dgm:cxn modelId="{E659B8FA-FE77-4FDC-B2EE-9DC586C38C28}" type="presParOf" srcId="{B1069C9C-D30E-4B93-85CD-1020EEAB6602}" destId="{B58D5F0C-65F7-4C93-80AE-9BF76B9E9682}" srcOrd="7" destOrd="0" presId="urn:microsoft.com/office/officeart/2011/layout/HexagonRadial"/>
    <dgm:cxn modelId="{90A18312-4A6D-4604-92BC-F37C64D09874}" type="presParOf" srcId="{B58D5F0C-65F7-4C93-80AE-9BF76B9E9682}" destId="{4D4DFA48-1AB9-417E-AB74-25B0F2217035}" srcOrd="0" destOrd="0" presId="urn:microsoft.com/office/officeart/2011/layout/HexagonRadial"/>
    <dgm:cxn modelId="{161EE6C6-99FB-4285-B93F-C9DAE720E6A6}" type="presParOf" srcId="{B1069C9C-D30E-4B93-85CD-1020EEAB6602}" destId="{B9C2B201-FF0D-4F62-B5B2-AF39CF69B2DD}" srcOrd="8" destOrd="0" presId="urn:microsoft.com/office/officeart/2011/layout/HexagonRadial"/>
    <dgm:cxn modelId="{B206804E-D8B9-4EF0-8524-6D0FB872BC45}" type="presParOf" srcId="{B1069C9C-D30E-4B93-85CD-1020EEAB6602}" destId="{93F150FC-3BA1-444A-AB83-06F77B178B19}" srcOrd="9" destOrd="0" presId="urn:microsoft.com/office/officeart/2011/layout/HexagonRadial"/>
    <dgm:cxn modelId="{4859B209-A18D-42DB-B49D-C45C12ED2E02}" type="presParOf" srcId="{93F150FC-3BA1-444A-AB83-06F77B178B19}" destId="{2AA3DEB2-1803-4374-8FEA-326457B74D67}" srcOrd="0" destOrd="0" presId="urn:microsoft.com/office/officeart/2011/layout/HexagonRadial"/>
    <dgm:cxn modelId="{F7C4796F-FE8E-412B-9EF3-CC7CBC116BDB}" type="presParOf" srcId="{B1069C9C-D30E-4B93-85CD-1020EEAB6602}" destId="{78A2585F-E700-4058-A01B-199E80FA80CE}" srcOrd="10" destOrd="0" presId="urn:microsoft.com/office/officeart/2011/layout/HexagonRadial"/>
    <dgm:cxn modelId="{017E0789-74A2-4C9B-84A2-624D35499798}" type="presParOf" srcId="{B1069C9C-D30E-4B93-85CD-1020EEAB6602}" destId="{D3D791BA-A995-43D0-B1FA-8B3C7FAF2FFC}" srcOrd="11" destOrd="0" presId="urn:microsoft.com/office/officeart/2011/layout/HexagonRadial"/>
    <dgm:cxn modelId="{8E7FC295-DBE0-44B8-AFC0-7750DE013096}" type="presParOf" srcId="{D3D791BA-A995-43D0-B1FA-8B3C7FAF2FFC}" destId="{A1B0F3F1-6BA7-459D-BCEE-E729FF6E3CA8}" srcOrd="0" destOrd="0" presId="urn:microsoft.com/office/officeart/2011/layout/HexagonRadial"/>
    <dgm:cxn modelId="{F3BBF95F-BDD8-4B08-B9A9-C967A7827A30}" type="presParOf" srcId="{B1069C9C-D30E-4B93-85CD-1020EEAB6602}" destId="{4EF2403A-2716-4663-ABD5-5EDB7408FA99}"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53B4-B4FE-442B-BCF3-9023F49641CC}" type="datetimeFigureOut">
              <a:rPr lang="en-US" smtClean="0"/>
              <a:t>9/17/2018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E3EEC0-60C9-482C-B113-4433E60F7642}" type="slidenum">
              <a:rPr lang="en-US" smtClean="0"/>
              <a:t>‹#›</a:t>
            </a:fld>
            <a:endParaRPr lang="en-US"/>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320675"/>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9" name="Notes Placeholder 1"/>
          <p:cNvSpPr>
            <a:spLocks noGrp="1"/>
          </p:cNvSpPr>
          <p:nvPr>
            <p:ph type="body" sz="quarter" idx="3"/>
          </p:nvPr>
        </p:nvSpPr>
        <p:spPr>
          <a:xfrm>
            <a:off x="581025" y="3609975"/>
            <a:ext cx="5695950" cy="5219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p:nvSpPr>
        <p:spPr bwMode="gray">
          <a:xfrm>
            <a:off x="3136900" y="8919802"/>
            <a:ext cx="584200" cy="120184"/>
          </a:xfrm>
          <a:prstGeom prst="rect">
            <a:avLst/>
          </a:prstGeom>
        </p:spPr>
        <p:txBody>
          <a:bodyPr wrap="non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C0926A-889A-463A-A5EA-682F15689EEF}" type="slidenum">
              <a:rPr lang="en-US" sz="900" smtClean="0">
                <a:solidFill>
                  <a:schemeClr val="tx1"/>
                </a:solidFill>
              </a:rPr>
              <a:pPr algn="ctr"/>
              <a:t>‹#›</a:t>
            </a:fld>
            <a:endParaRPr lang="en-US" sz="900" dirty="0">
              <a:solidFill>
                <a:schemeClr val="tx1"/>
              </a:solidFill>
            </a:endParaRP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38089" indent="-138089" algn="l" defTabSz="914240" rtl="0" eaLnBrk="1" latinLnBrk="0" hangingPunct="1">
      <a:lnSpc>
        <a:spcPct val="90000"/>
      </a:lnSpc>
      <a:spcBef>
        <a:spcPts val="800"/>
      </a:spcBef>
      <a:buClr>
        <a:schemeClr val="accent1"/>
      </a:buClr>
      <a:buSzPct val="85000"/>
      <a:buFont typeface="Wingdings 2" panose="05020102010507070707" pitchFamily="18" charset="2"/>
      <a:buChar char="¡"/>
      <a:defRPr lang="en-US" sz="1200" kern="1200" dirty="0" smtClean="0">
        <a:solidFill>
          <a:schemeClr val="tx1"/>
        </a:solidFill>
        <a:effectLst/>
        <a:latin typeface="+mn-lt"/>
        <a:ea typeface="+mn-ea"/>
        <a:cs typeface="+mn-cs"/>
      </a:defRPr>
    </a:lvl1pPr>
    <a:lvl2pPr marL="304747" indent="-95234" algn="l" defTabSz="914240" rtl="0" eaLnBrk="1" latinLnBrk="0" hangingPunct="1">
      <a:lnSpc>
        <a:spcPct val="90000"/>
      </a:lnSpc>
      <a:spcBef>
        <a:spcPts val="400"/>
      </a:spcBef>
      <a:buClr>
        <a:schemeClr val="accent1"/>
      </a:buClr>
      <a:buFont typeface="Arial" pitchFamily="34" charset="0"/>
      <a:buChar char="•"/>
      <a:defRPr lang="en-US" sz="1100" kern="1200" dirty="0" smtClean="0">
        <a:solidFill>
          <a:schemeClr val="tx1"/>
        </a:solidFill>
        <a:effectLst/>
        <a:latin typeface="+mn-lt"/>
        <a:ea typeface="+mn-ea"/>
        <a:cs typeface="+mn-cs"/>
      </a:defRPr>
    </a:lvl2pPr>
    <a:lvl3pPr marL="485690" indent="-119042" algn="l" defTabSz="914240" rtl="0" eaLnBrk="1" latinLnBrk="0" hangingPunct="1">
      <a:lnSpc>
        <a:spcPct val="90000"/>
      </a:lnSpc>
      <a:spcBef>
        <a:spcPts val="200"/>
      </a:spcBef>
      <a:buClr>
        <a:schemeClr val="accent1"/>
      </a:buClr>
      <a:buFont typeface="Courier New" panose="02070309020205020404" pitchFamily="49" charset="0"/>
      <a:buChar char="o"/>
      <a:defRPr lang="en-US" sz="1100" kern="1200" dirty="0" smtClean="0">
        <a:solidFill>
          <a:schemeClr val="tx1"/>
        </a:solidFill>
        <a:effectLst/>
        <a:latin typeface="+mn-lt"/>
        <a:ea typeface="+mn-ea"/>
        <a:cs typeface="+mn-cs"/>
      </a:defRPr>
    </a:lvl3pPr>
    <a:lvl4pPr marL="676156" indent="-107932" algn="l" defTabSz="914240" rtl="0" eaLnBrk="1" latinLnBrk="0" hangingPunct="1">
      <a:lnSpc>
        <a:spcPct val="90000"/>
      </a:lnSpc>
      <a:spcBef>
        <a:spcPts val="100"/>
      </a:spcBef>
      <a:buClr>
        <a:schemeClr val="accent1"/>
      </a:buClr>
      <a:buFont typeface="Arial" panose="020B0604020202020204" pitchFamily="34" charset="0"/>
      <a:buChar char="•"/>
      <a:defRPr lang="en-US" sz="900" kern="1200" dirty="0" smtClean="0">
        <a:solidFill>
          <a:schemeClr val="tx1"/>
        </a:solidFill>
        <a:effectLst/>
        <a:latin typeface="+mn-lt"/>
        <a:ea typeface="+mn-ea"/>
        <a:cs typeface="+mn-cs"/>
      </a:defRPr>
    </a:lvl4pPr>
    <a:lvl5pPr marL="828530" indent="-95234" algn="l" defTabSz="914240" rtl="0" eaLnBrk="1" latinLnBrk="0" hangingPunct="1">
      <a:lnSpc>
        <a:spcPct val="90000"/>
      </a:lnSpc>
      <a:spcBef>
        <a:spcPts val="100"/>
      </a:spcBef>
      <a:buClr>
        <a:schemeClr val="accent1"/>
      </a:buClr>
      <a:buSzPct val="100000"/>
      <a:buFont typeface="Courier New" panose="02070309020205020404" pitchFamily="49" charset="0"/>
      <a:buChar char="o"/>
      <a:defRPr lang="en-US" sz="800" kern="1200" dirty="0">
        <a:solidFill>
          <a:schemeClr val="tx1"/>
        </a:solidFill>
        <a:effectLst/>
        <a:latin typeface="+mn-lt"/>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685800" y="320675"/>
            <a:ext cx="5486400" cy="3086100"/>
          </a:xfrm>
        </p:spPr>
      </p:sp>
      <p:sp>
        <p:nvSpPr>
          <p:cNvPr id="11" name="Notes Placeholder 10"/>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735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100156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152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4143588" y="9119474"/>
            <a:ext cx="3169920" cy="480060"/>
          </a:xfrm>
          <a:prstGeom prst="rect">
            <a:avLst/>
          </a:prstGeom>
        </p:spPr>
        <p:txBody>
          <a:bodyPr/>
          <a:lstStyle/>
          <a:p>
            <a:fld id="{0C75E569-FA29-4591-9ED9-413A86DC2D18}" type="slidenum">
              <a:rPr lang="en-GB" smtClean="0"/>
              <a:pPr/>
              <a:t>12</a:t>
            </a:fld>
            <a:endParaRPr lang="en-GB"/>
          </a:p>
        </p:txBody>
      </p:sp>
    </p:spTree>
    <p:extLst>
      <p:ext uri="{BB962C8B-B14F-4D97-AF65-F5344CB8AC3E}">
        <p14:creationId xmlns:p14="http://schemas.microsoft.com/office/powerpoint/2010/main" val="2243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328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5140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75540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08350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pPr marL="0" indent="0">
              <a:buNone/>
            </a:pPr>
            <a:r>
              <a:rPr lang="en-US" b="0" dirty="0" smtClean="0"/>
              <a:t>No</a:t>
            </a:r>
            <a:r>
              <a:rPr lang="en-US" b="0" baseline="0" dirty="0" smtClean="0"/>
              <a:t> attribution required</a:t>
            </a:r>
            <a:endParaRPr lang="en-US" b="0" dirty="0"/>
          </a:p>
        </p:txBody>
      </p:sp>
    </p:spTree>
    <p:extLst>
      <p:ext uri="{BB962C8B-B14F-4D97-AF65-F5344CB8AC3E}">
        <p14:creationId xmlns:p14="http://schemas.microsoft.com/office/powerpoint/2010/main" val="368429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p:txBody>
          <a:bodyPr/>
          <a:lstStyle/>
          <a:p>
            <a:pPr marL="140737" indent="-140737" defTabSz="931774">
              <a:spcBef>
                <a:spcPts val="815"/>
              </a:spcBef>
              <a:defRPr/>
            </a:pPr>
            <a:r>
              <a:rPr lang="en-GB" b="1" dirty="0"/>
              <a:t>Clinical/lifestyle/socio-demographics</a:t>
            </a:r>
            <a:r>
              <a:rPr lang="en-GB" dirty="0"/>
              <a:t>: gender, BMI, smoker status (incl. pack years), blood pressure, alcohol intake, heart rate, co-habiting status, education attainment, Townsend deprivation</a:t>
            </a:r>
          </a:p>
          <a:p>
            <a:pPr marL="140737" indent="-140737" defTabSz="931774">
              <a:spcBef>
                <a:spcPts val="815"/>
              </a:spcBef>
              <a:defRPr/>
            </a:pPr>
            <a:endParaRPr lang="en-GB" dirty="0"/>
          </a:p>
          <a:p>
            <a:pPr marL="140737" indent="-140737" defTabSz="931774">
              <a:spcBef>
                <a:spcPts val="815"/>
              </a:spcBef>
              <a:defRPr/>
            </a:pPr>
            <a:r>
              <a:rPr lang="en-GB" dirty="0"/>
              <a:t>Note still lacking bloods measurements!</a:t>
            </a:r>
          </a:p>
          <a:p>
            <a:endParaRPr lang="en-US" dirty="0"/>
          </a:p>
        </p:txBody>
      </p:sp>
    </p:spTree>
    <p:extLst>
      <p:ext uri="{BB962C8B-B14F-4D97-AF65-F5344CB8AC3E}">
        <p14:creationId xmlns:p14="http://schemas.microsoft.com/office/powerpoint/2010/main" val="263131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23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441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p:txBody>
          <a:bodyPr/>
          <a:lstStyle/>
          <a:p>
            <a:pPr marL="140737" indent="-140737" defTabSz="931774">
              <a:spcBef>
                <a:spcPts val="815"/>
              </a:spcBef>
              <a:defRPr/>
            </a:pPr>
            <a:r>
              <a:rPr lang="en-US" b="1" dirty="0"/>
              <a:t>Adjusted models (variables included: age at menarche, number of live births, </a:t>
            </a:r>
            <a:r>
              <a:rPr lang="en-US" b="1" u="sng" dirty="0"/>
              <a:t>FH of BC</a:t>
            </a:r>
            <a:r>
              <a:rPr lang="en-US" b="1" dirty="0"/>
              <a:t>, age at menopause, hormone therapy, personal history</a:t>
            </a:r>
            <a:r>
              <a:rPr lang="en-US" b="1" baseline="0" dirty="0"/>
              <a:t> of non-cancerous breast diseases, </a:t>
            </a:r>
            <a:r>
              <a:rPr lang="en-US" b="1" dirty="0"/>
              <a:t>BMI, alcohol)</a:t>
            </a:r>
          </a:p>
        </p:txBody>
      </p:sp>
    </p:spTree>
    <p:extLst>
      <p:ext uri="{BB962C8B-B14F-4D97-AF65-F5344CB8AC3E}">
        <p14:creationId xmlns:p14="http://schemas.microsoft.com/office/powerpoint/2010/main" val="896915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p:txBody>
          <a:bodyPr/>
          <a:lstStyle/>
          <a:p>
            <a:pPr marL="140737" indent="-140737" defTabSz="931774">
              <a:spcBef>
                <a:spcPts val="815"/>
              </a:spcBef>
              <a:defRPr/>
            </a:pPr>
            <a:r>
              <a:rPr lang="en-US" b="1" dirty="0"/>
              <a:t>Adjusted model results</a:t>
            </a:r>
          </a:p>
          <a:p>
            <a:pPr marL="140737" indent="-140737" defTabSz="931774">
              <a:spcBef>
                <a:spcPts val="815"/>
              </a:spcBef>
              <a:defRPr/>
            </a:pPr>
            <a:endParaRPr lang="en-US" dirty="0"/>
          </a:p>
          <a:p>
            <a:pPr marL="140737" indent="-140737" defTabSz="931774">
              <a:spcBef>
                <a:spcPts val="815"/>
              </a:spcBef>
              <a:defRPr/>
            </a:pPr>
            <a:r>
              <a:rPr lang="en-US" dirty="0"/>
              <a:t>Definition; coronary event or death from event (ICD-10): </a:t>
            </a:r>
            <a:r>
              <a:rPr lang="nn-NO" dirty="0"/>
              <a:t>I21, I22, I23, I24.1, I25.2</a:t>
            </a:r>
          </a:p>
          <a:p>
            <a:endParaRPr lang="en-US" dirty="0"/>
          </a:p>
          <a:p>
            <a:r>
              <a:rPr lang="en-US" dirty="0"/>
              <a:t>All</a:t>
            </a:r>
            <a:r>
              <a:rPr lang="en-US" baseline="0" dirty="0"/>
              <a:t> PRS highly significant</a:t>
            </a:r>
          </a:p>
          <a:p>
            <a:endParaRPr lang="en-US" baseline="0" dirty="0"/>
          </a:p>
          <a:p>
            <a:r>
              <a:rPr lang="en-US" dirty="0"/>
              <a:t>Very</a:t>
            </a:r>
            <a:r>
              <a:rPr lang="en-US" baseline="0" dirty="0"/>
              <a:t> little attenuation after controlling for underwriting </a:t>
            </a:r>
            <a:r>
              <a:rPr lang="en-US" b="1" baseline="0" dirty="0"/>
              <a:t>and </a:t>
            </a:r>
            <a:r>
              <a:rPr lang="en-US" b="0" baseline="0" dirty="0"/>
              <a:t>clinical/</a:t>
            </a:r>
            <a:r>
              <a:rPr lang="en-US" b="0" baseline="0" dirty="0" err="1"/>
              <a:t>lifetylse</a:t>
            </a:r>
            <a:r>
              <a:rPr lang="en-US" b="0" baseline="0" dirty="0"/>
              <a:t>/socio-demographic risk factors</a:t>
            </a:r>
          </a:p>
          <a:p>
            <a:endParaRPr lang="en-US" b="0" baseline="0" dirty="0"/>
          </a:p>
          <a:p>
            <a:r>
              <a:rPr lang="en-US" b="0" baseline="0" dirty="0"/>
              <a:t>Note have not given HRs for all the other predictors in adjusted model</a:t>
            </a:r>
            <a:endParaRPr lang="en-US" b="1" dirty="0"/>
          </a:p>
        </p:txBody>
      </p:sp>
    </p:spTree>
    <p:extLst>
      <p:ext uri="{BB962C8B-B14F-4D97-AF65-F5344CB8AC3E}">
        <p14:creationId xmlns:p14="http://schemas.microsoft.com/office/powerpoint/2010/main" val="8839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639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Just reflecting on the models and progress of PRS so far.</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models we’ve looked at so far only included a small number of conditions when considering the potential anti-selective risk. Research on finding genetic loci associated with disease is carrying on at great speed and this, coupled with increasing work into correlations with lifestyle factors, will only increase the power of polygenic risk scores further.</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Even though much work has already been done there is significantly more to do, for example most of the studies have concentrated on data from European or Caucasian lives and studies would suggest that results can be different for other populations.</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However from what research has been done so far there looks to be significant potential for use of PRS in terms of:</a:t>
            </a:r>
            <a:endParaRPr lang="en-GB"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Improving targeting of high risk groups for screening programs</a:t>
            </a:r>
            <a:endParaRPr lang="en-GB"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Targeting high risk individuals to modify lifestyle to improve their health</a:t>
            </a:r>
            <a:endParaRPr lang="en-GB"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Precision medicine</a:t>
            </a:r>
            <a:endParaRPr lang="en-GB" sz="1000" kern="1200" dirty="0" smtClean="0">
              <a:solidFill>
                <a:schemeClr val="tx1"/>
              </a:solidFill>
              <a:effectLst/>
              <a:latin typeface="+mn-lt"/>
              <a:ea typeface="+mn-ea"/>
              <a:cs typeface="+mn-cs"/>
            </a:endParaRPr>
          </a:p>
          <a:p>
            <a:endParaRPr lang="en-GB" dirty="0" smtClean="0"/>
          </a:p>
        </p:txBody>
      </p:sp>
    </p:spTree>
    <p:extLst>
      <p:ext uri="{BB962C8B-B14F-4D97-AF65-F5344CB8AC3E}">
        <p14:creationId xmlns:p14="http://schemas.microsoft.com/office/powerpoint/2010/main" val="1589942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940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https://www.ted.com/playlists/357/how_does_dna_work</a:t>
            </a:r>
            <a:endParaRPr lang="en-US" dirty="0"/>
          </a:p>
        </p:txBody>
      </p:sp>
    </p:spTree>
    <p:extLst>
      <p:ext uri="{BB962C8B-B14F-4D97-AF65-F5344CB8AC3E}">
        <p14:creationId xmlns:p14="http://schemas.microsoft.com/office/powerpoint/2010/main" val="108209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Next steps</a:t>
            </a:r>
            <a:endParaRPr lang="en-US" dirty="0" smtClean="0"/>
          </a:p>
        </p:txBody>
      </p:sp>
    </p:spTree>
    <p:extLst>
      <p:ext uri="{BB962C8B-B14F-4D97-AF65-F5344CB8AC3E}">
        <p14:creationId xmlns:p14="http://schemas.microsoft.com/office/powerpoint/2010/main" val="35159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Study used UKB</a:t>
            </a:r>
            <a:endParaRPr lang="en-GB" dirty="0"/>
          </a:p>
        </p:txBody>
      </p:sp>
      <p:sp>
        <p:nvSpPr>
          <p:cNvPr id="4" name="Slide Number Placeholder 3"/>
          <p:cNvSpPr>
            <a:spLocks noGrp="1"/>
          </p:cNvSpPr>
          <p:nvPr>
            <p:ph type="sldNum" sz="quarter" idx="10"/>
          </p:nvPr>
        </p:nvSpPr>
        <p:spPr>
          <a:xfrm>
            <a:off x="4235668" y="9271465"/>
            <a:ext cx="3240363" cy="488061"/>
          </a:xfrm>
          <a:prstGeom prst="rect">
            <a:avLst/>
          </a:prstGeom>
        </p:spPr>
        <p:txBody>
          <a:bodyPr lIns="93177" tIns="46589" rIns="93177" bIns="46589"/>
          <a:lstStyle/>
          <a:p>
            <a:fld id="{0C75E569-FA29-4591-9ED9-413A86DC2D18}" type="slidenum">
              <a:rPr lang="en-GB" smtClean="0"/>
              <a:pPr/>
              <a:t>3</a:t>
            </a:fld>
            <a:endParaRPr lang="en-GB"/>
          </a:p>
        </p:txBody>
      </p:sp>
    </p:spTree>
    <p:extLst>
      <p:ext uri="{BB962C8B-B14F-4D97-AF65-F5344CB8AC3E}">
        <p14:creationId xmlns:p14="http://schemas.microsoft.com/office/powerpoint/2010/main" val="173494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NHS will have:</a:t>
            </a:r>
          </a:p>
          <a:p>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A national Genomic Medicine Service </a:t>
            </a:r>
          </a:p>
          <a:p>
            <a:r>
              <a:rPr lang="en-US" sz="1200" b="0" i="0" kern="1200" dirty="0" smtClean="0">
                <a:solidFill>
                  <a:schemeClr val="tx1"/>
                </a:solidFill>
                <a:effectLst/>
                <a:latin typeface="+mn-lt"/>
                <a:ea typeface="+mn-ea"/>
                <a:cs typeface="+mn-cs"/>
              </a:rPr>
              <a:t>providing consistent &amp; equitable care </a:t>
            </a:r>
          </a:p>
          <a:p>
            <a:r>
              <a:rPr lang="en-US" sz="1200" b="0" i="0" kern="1200" dirty="0" smtClean="0">
                <a:solidFill>
                  <a:schemeClr val="tx1"/>
                </a:solidFill>
                <a:effectLst/>
                <a:latin typeface="+mn-lt"/>
                <a:ea typeface="+mn-ea"/>
                <a:cs typeface="+mn-cs"/>
              </a:rPr>
              <a:t>for the country’s 55 million population</a:t>
            </a:r>
          </a:p>
          <a:p>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Operating to common national </a:t>
            </a:r>
          </a:p>
          <a:p>
            <a:r>
              <a:rPr lang="en-US" sz="1200" b="0" i="0" kern="1200" dirty="0" smtClean="0">
                <a:solidFill>
                  <a:schemeClr val="tx1"/>
                </a:solidFill>
                <a:effectLst/>
                <a:latin typeface="+mn-lt"/>
                <a:ea typeface="+mn-ea"/>
                <a:cs typeface="+mn-cs"/>
              </a:rPr>
              <a:t>standards, specifications &amp; protocols </a:t>
            </a:r>
          </a:p>
          <a:p>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Delivering to a single national testing directory </a:t>
            </a:r>
          </a:p>
          <a:p>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covering use of all </a:t>
            </a:r>
          </a:p>
          <a:p>
            <a:r>
              <a:rPr lang="en-US" sz="1200" b="0" i="0" kern="1200" dirty="0" smtClean="0">
                <a:solidFill>
                  <a:schemeClr val="tx1"/>
                </a:solidFill>
                <a:effectLst/>
                <a:latin typeface="+mn-lt"/>
                <a:ea typeface="+mn-ea"/>
                <a:cs typeface="+mn-cs"/>
              </a:rPr>
              <a:t>technologies from single gene to whole genome sequencing</a:t>
            </a:r>
          </a:p>
          <a:p>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Building a national database that will inform academic &amp; industry </a:t>
            </a:r>
          </a:p>
          <a:p>
            <a:r>
              <a:rPr lang="en-US" sz="1200" b="0" i="0" kern="1200" dirty="0" smtClean="0">
                <a:solidFill>
                  <a:schemeClr val="tx1"/>
                </a:solidFill>
                <a:effectLst/>
                <a:latin typeface="+mn-lt"/>
                <a:ea typeface="+mn-ea"/>
                <a:cs typeface="+mn-cs"/>
              </a:rPr>
              <a:t>research &amp; discovery including clinical trials recruitment</a:t>
            </a:r>
          </a:p>
          <a:p>
            <a:endParaRPr lang="en-US" dirty="0"/>
          </a:p>
        </p:txBody>
      </p:sp>
    </p:spTree>
    <p:extLst>
      <p:ext uri="{BB962C8B-B14F-4D97-AF65-F5344CB8AC3E}">
        <p14:creationId xmlns:p14="http://schemas.microsoft.com/office/powerpoint/2010/main" val="537143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49065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3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110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145046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685800" y="320675"/>
            <a:ext cx="5486400" cy="3086100"/>
          </a:xfrm>
        </p:spPr>
      </p:sp>
      <p:sp>
        <p:nvSpPr>
          <p:cNvPr id="9" name="Notes Placeholder 8"/>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https://www.priv.gc.ca/en/opc-actions-and-decisions/research/explore-privacy-research/2011/gi_macdonald_201107/</a:t>
            </a:r>
          </a:p>
          <a:p>
            <a:r>
              <a:rPr lang="en-US" sz="1200" b="0" i="0" kern="1200" dirty="0" smtClean="0">
                <a:solidFill>
                  <a:schemeClr val="tx1"/>
                </a:solidFill>
                <a:effectLst/>
                <a:latin typeface="+mn-lt"/>
                <a:ea typeface="+mn-ea"/>
                <a:cs typeface="+mn-cs"/>
              </a:rPr>
              <a:t>https://theconversation.com/why-insurers-are-wrong-about-canadas-genetic-non-discrimination-law-81380</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There are about two hundred dominantly inherited single-gene disorders (Pasternak, 2000), but most are extremely rare and not all have late onset.</a:t>
            </a:r>
          </a:p>
          <a:p>
            <a:r>
              <a:rPr lang="en-US" sz="1200" b="1" i="0" kern="1200" dirty="0" smtClean="0">
                <a:solidFill>
                  <a:schemeClr val="tx1"/>
                </a:solidFill>
                <a:effectLst/>
                <a:latin typeface="+mn-lt"/>
                <a:ea typeface="+mn-ea"/>
                <a:cs typeface="+mn-cs"/>
              </a:rPr>
              <a:t>CIA report looked at 13</a:t>
            </a:r>
            <a:r>
              <a:rPr lang="en-US" sz="1200" b="1" i="0" kern="1200" baseline="0" dirty="0" smtClean="0">
                <a:solidFill>
                  <a:schemeClr val="tx1"/>
                </a:solidFill>
                <a:effectLst/>
                <a:latin typeface="+mn-lt"/>
                <a:ea typeface="+mn-ea"/>
                <a:cs typeface="+mn-cs"/>
              </a:rPr>
              <a:t> such conditions</a:t>
            </a:r>
            <a:endParaRPr lang="en-US" b="1" dirty="0" smtClean="0"/>
          </a:p>
          <a:p>
            <a:endParaRPr lang="en-US" b="1" dirty="0"/>
          </a:p>
        </p:txBody>
      </p:sp>
    </p:spTree>
    <p:extLst>
      <p:ext uri="{BB962C8B-B14F-4D97-AF65-F5344CB8AC3E}">
        <p14:creationId xmlns:p14="http://schemas.microsoft.com/office/powerpoint/2010/main" val="4279886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page">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3A5032F-01C6-4B4D-8CCC-7E9AE83CC4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75" t="-13" r="59321" b="13"/>
          <a:stretch/>
        </p:blipFill>
        <p:spPr>
          <a:xfrm>
            <a:off x="1" y="-1639019"/>
            <a:ext cx="12508301" cy="8971472"/>
          </a:xfrm>
          <a:prstGeom prst="rect">
            <a:avLst/>
          </a:prstGeom>
        </p:spPr>
      </p:pic>
    </p:spTree>
    <p:extLst>
      <p:ext uri="{BB962C8B-B14F-4D97-AF65-F5344CB8AC3E}">
        <p14:creationId xmlns:p14="http://schemas.microsoft.com/office/powerpoint/2010/main" val="26924623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4"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6" name="Picture Placeholder 5"/>
          <p:cNvSpPr>
            <a:spLocks noGrp="1"/>
          </p:cNvSpPr>
          <p:nvPr>
            <p:ph type="pic" sz="quarter" idx="17" hasCustomPrompt="1"/>
          </p:nvPr>
        </p:nvSpPr>
        <p:spPr bwMode="gray">
          <a:xfrm>
            <a:off x="1714054" y="1752601"/>
            <a:ext cx="9027349" cy="4178300"/>
          </a:xfrm>
          <a:solidFill>
            <a:schemeClr val="tx2">
              <a:lumMod val="20000"/>
              <a:lumOff val="80000"/>
            </a:schemeClr>
          </a:solidFill>
          <a:ln w="6350">
            <a:solidFill>
              <a:schemeClr val="tx1"/>
            </a:solidFill>
          </a:ln>
        </p:spPr>
        <p:txBody>
          <a:bodyPr anchor="ctr"/>
          <a:lstStyle>
            <a:lvl1pPr marL="0" indent="0" algn="ctr">
              <a:buNone/>
              <a:defRPr sz="1500">
                <a:solidFill>
                  <a:schemeClr val="tx1"/>
                </a:solidFill>
              </a:defRPr>
            </a:lvl1pPr>
          </a:lstStyle>
          <a:p>
            <a:r>
              <a:rPr lang="en-US" dirty="0"/>
              <a:t>Click icon to insert photo</a:t>
            </a:r>
          </a:p>
          <a:p>
            <a:endParaRPr lang="en-US" dirty="0"/>
          </a:p>
          <a:p>
            <a:endParaRPr lang="en-US" dirty="0"/>
          </a:p>
        </p:txBody>
      </p:sp>
      <p:sp>
        <p:nvSpPr>
          <p:cNvPr id="7" name="Rectangle 6">
            <a:extLst>
              <a:ext uri="{FF2B5EF4-FFF2-40B4-BE49-F238E27FC236}">
                <a16:creationId xmlns="" xmlns:a16="http://schemas.microsoft.com/office/drawing/2014/main" id="{3A841E83-9B1F-47BC-9182-108292B40253}"/>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8" name="Picture 7">
            <a:extLst>
              <a:ext uri="{FF2B5EF4-FFF2-40B4-BE49-F238E27FC236}">
                <a16:creationId xmlns="" xmlns:a16="http://schemas.microsoft.com/office/drawing/2014/main" id="{E2D70A30-F709-44ED-9F6B-877B53B1FF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13717696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Slid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gray">
          <a:xfrm>
            <a:off x="0" y="0"/>
            <a:ext cx="12188825" cy="6858000"/>
          </a:xfrm>
          <a:solidFill>
            <a:schemeClr val="tx2">
              <a:lumMod val="20000"/>
              <a:lumOff val="80000"/>
            </a:schemeClr>
          </a:solidFill>
          <a:ln w="6350">
            <a:noFill/>
          </a:ln>
        </p:spPr>
        <p:txBody>
          <a:bodyPr anchor="ctr"/>
          <a:lstStyle>
            <a:lvl1pPr marL="0" indent="0" algn="ctr">
              <a:buNone/>
              <a:defRPr sz="1500">
                <a:solidFill>
                  <a:schemeClr val="tx1"/>
                </a:solidFill>
              </a:defRPr>
            </a:lvl1pPr>
          </a:lstStyle>
          <a:p>
            <a:r>
              <a:rPr lang="en-US" dirty="0"/>
              <a:t>Click icon to insert photo</a:t>
            </a:r>
          </a:p>
          <a:p>
            <a:endParaRPr lang="en-US" dirty="0"/>
          </a:p>
          <a:p>
            <a:endParaRPr lang="en-US" dirty="0"/>
          </a:p>
        </p:txBody>
      </p:sp>
      <p:sp>
        <p:nvSpPr>
          <p:cNvPr id="5" name="Title 4"/>
          <p:cNvSpPr>
            <a:spLocks noGrp="1"/>
          </p:cNvSpPr>
          <p:nvPr>
            <p:ph type="title"/>
          </p:nvPr>
        </p:nvSpPr>
        <p:spPr bwMode="gray"/>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065282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8D731DF-8A02-4C20-B87C-9EEE5364C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 t="-13" r="3" b="13"/>
          <a:stretch/>
        </p:blipFill>
        <p:spPr>
          <a:xfrm>
            <a:off x="1" y="893"/>
            <a:ext cx="12188824" cy="6856214"/>
          </a:xfrm>
          <a:prstGeom prst="rect">
            <a:avLst/>
          </a:prstGeom>
        </p:spPr>
      </p:pic>
      <p:sp>
        <p:nvSpPr>
          <p:cNvPr id="5" name="Rectangle 4">
            <a:extLst>
              <a:ext uri="{FF2B5EF4-FFF2-40B4-BE49-F238E27FC236}">
                <a16:creationId xmlns="" xmlns:a16="http://schemas.microsoft.com/office/drawing/2014/main" id="{DC1A338D-8BCF-4555-81FB-C8F4C040FC03}"/>
              </a:ext>
            </a:extLst>
          </p:cNvPr>
          <p:cNvSpPr/>
          <p:nvPr userDrawn="1"/>
        </p:nvSpPr>
        <p:spPr bwMode="gray">
          <a:xfrm>
            <a:off x="510571" y="5783283"/>
            <a:ext cx="7950505" cy="676748"/>
          </a:xfrm>
          <a:prstGeom prst="rect">
            <a:avLst/>
          </a:prstGeom>
        </p:spPr>
        <p:txBody>
          <a:bodyPr vert="horz" lIns="91424" tIns="0" rIns="0" bIns="0" rtlCol="0" anchor="b" anchorCtr="0">
            <a:noAutofit/>
          </a:bodyPr>
          <a:lstStyle/>
          <a:p>
            <a:pPr>
              <a:lnSpc>
                <a:spcPct val="90000"/>
              </a:lnSpc>
              <a:spcBef>
                <a:spcPts val="600"/>
              </a:spcBef>
              <a:buClr>
                <a:schemeClr val="bg2"/>
              </a:buClr>
              <a:buSzPct val="100000"/>
            </a:pPr>
            <a:r>
              <a:rPr lang="en-US" sz="900" dirty="0">
                <a:solidFill>
                  <a:schemeClr val="bg1"/>
                </a:solidFill>
                <a:latin typeface="Arial" pitchFamily="34" charset="0"/>
                <a:cs typeface="Arial" pitchFamily="34" charset="0"/>
              </a:rPr>
              <a:t>©2017 RGA. All rights reserved.</a:t>
            </a:r>
          </a:p>
          <a:p>
            <a:r>
              <a:rPr lang="en-US" sz="900" dirty="0">
                <a:solidFill>
                  <a:schemeClr val="bg1"/>
                </a:solidFill>
                <a:latin typeface="Arial" pitchFamily="34" charset="0"/>
                <a:cs typeface="Arial" pitchFamily="34" charset="0"/>
              </a:rPr>
              <a:t>No part of this publication may be reproduced in any form without the prior permission of RGA. </a:t>
            </a:r>
          </a:p>
          <a:p>
            <a:r>
              <a:rPr lang="en-US" sz="900" dirty="0">
                <a:solidFill>
                  <a:schemeClr val="bg1"/>
                </a:solidFill>
                <a:latin typeface="Arial" pitchFamily="34" charset="0"/>
                <a:cs typeface="Arial" pitchFamily="34" charset="0"/>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  </a:t>
            </a:r>
          </a:p>
        </p:txBody>
      </p:sp>
      <p:pic>
        <p:nvPicPr>
          <p:cNvPr id="6" name="Picture 5">
            <a:extLst>
              <a:ext uri="{FF2B5EF4-FFF2-40B4-BE49-F238E27FC236}">
                <a16:creationId xmlns="" xmlns:a16="http://schemas.microsoft.com/office/drawing/2014/main" id="{84A33D63-9554-4C0A-A692-15A821D96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9843" y="2965449"/>
            <a:ext cx="2009140" cy="717550"/>
          </a:xfrm>
          <a:prstGeom prst="rect">
            <a:avLst/>
          </a:prstGeom>
        </p:spPr>
      </p:pic>
    </p:spTree>
    <p:extLst>
      <p:ext uri="{BB962C8B-B14F-4D97-AF65-F5344CB8AC3E}">
        <p14:creationId xmlns:p14="http://schemas.microsoft.com/office/powerpoint/2010/main" val="422156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E85F3CD-176D-4F0C-90D1-AC362E399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pic>
        <p:nvPicPr>
          <p:cNvPr id="3" name="Picture 2">
            <a:extLst>
              <a:ext uri="{FF2B5EF4-FFF2-40B4-BE49-F238E27FC236}">
                <a16:creationId xmlns="" xmlns:a16="http://schemas.microsoft.com/office/drawing/2014/main" id="{E3D37C3E-28CE-486E-9FDB-99B355E12F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446" y="209550"/>
            <a:ext cx="3276600" cy="2171700"/>
          </a:xfrm>
          <a:prstGeom prst="rect">
            <a:avLst/>
          </a:prstGeom>
        </p:spPr>
      </p:pic>
      <p:sp>
        <p:nvSpPr>
          <p:cNvPr id="4" name="Rectangle 3">
            <a:extLst>
              <a:ext uri="{FF2B5EF4-FFF2-40B4-BE49-F238E27FC236}">
                <a16:creationId xmlns="" xmlns:a16="http://schemas.microsoft.com/office/drawing/2014/main" id="{3C100BAD-3C41-42DE-899C-3CEA8E64D49B}"/>
              </a:ext>
            </a:extLst>
          </p:cNvPr>
          <p:cNvSpPr/>
          <p:nvPr userDrawn="1"/>
        </p:nvSpPr>
        <p:spPr>
          <a:xfrm>
            <a:off x="1" y="6761584"/>
            <a:ext cx="12188824" cy="96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CEE61C2E-A6B6-424C-930F-944F58ACD3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1392" y="6667500"/>
            <a:ext cx="4165600" cy="3390900"/>
          </a:xfrm>
          <a:prstGeom prst="rect">
            <a:avLst/>
          </a:prstGeom>
        </p:spPr>
      </p:pic>
      <p:sp>
        <p:nvSpPr>
          <p:cNvPr id="6" name="Freeform 13">
            <a:extLst>
              <a:ext uri="{FF2B5EF4-FFF2-40B4-BE49-F238E27FC236}">
                <a16:creationId xmlns="" xmlns:a16="http://schemas.microsoft.com/office/drawing/2014/main" id="{D2B300F3-DE55-4816-B196-3234D4051449}"/>
              </a:ext>
            </a:extLst>
          </p:cNvPr>
          <p:cNvSpPr>
            <a:spLocks/>
          </p:cNvSpPr>
          <p:nvPr userDrawn="1"/>
        </p:nvSpPr>
        <p:spPr bwMode="auto">
          <a:xfrm>
            <a:off x="7748880" y="4502002"/>
            <a:ext cx="1750511" cy="2353259"/>
          </a:xfrm>
          <a:custGeom>
            <a:avLst/>
            <a:gdLst>
              <a:gd name="T0" fmla="*/ 0 w 559"/>
              <a:gd name="T1" fmla="*/ 0 h 749"/>
              <a:gd name="T2" fmla="*/ 87 w 559"/>
              <a:gd name="T3" fmla="*/ 222 h 749"/>
              <a:gd name="T4" fmla="*/ 276 w 559"/>
              <a:gd name="T5" fmla="*/ 749 h 749"/>
              <a:gd name="T6" fmla="*/ 559 w 559"/>
              <a:gd name="T7" fmla="*/ 749 h 749"/>
              <a:gd name="T8" fmla="*/ 0 w 559"/>
              <a:gd name="T9" fmla="*/ 0 h 749"/>
            </a:gdLst>
            <a:ahLst/>
            <a:cxnLst>
              <a:cxn ang="0">
                <a:pos x="T0" y="T1"/>
              </a:cxn>
              <a:cxn ang="0">
                <a:pos x="T2" y="T3"/>
              </a:cxn>
              <a:cxn ang="0">
                <a:pos x="T4" y="T5"/>
              </a:cxn>
              <a:cxn ang="0">
                <a:pos x="T6" y="T7"/>
              </a:cxn>
              <a:cxn ang="0">
                <a:pos x="T8" y="T9"/>
              </a:cxn>
            </a:cxnLst>
            <a:rect l="0" t="0" r="r" b="b"/>
            <a:pathLst>
              <a:path w="559" h="749">
                <a:moveTo>
                  <a:pt x="0" y="0"/>
                </a:moveTo>
                <a:cubicBezTo>
                  <a:pt x="73" y="95"/>
                  <a:pt x="87" y="222"/>
                  <a:pt x="87" y="222"/>
                </a:cubicBezTo>
                <a:cubicBezTo>
                  <a:pt x="199" y="429"/>
                  <a:pt x="276" y="749"/>
                  <a:pt x="276" y="749"/>
                </a:cubicBezTo>
                <a:cubicBezTo>
                  <a:pt x="559" y="749"/>
                  <a:pt x="559" y="749"/>
                  <a:pt x="559" y="749"/>
                </a:cubicBezTo>
                <a:cubicBezTo>
                  <a:pt x="434" y="432"/>
                  <a:pt x="0" y="0"/>
                  <a:pt x="0" y="0"/>
                </a:cubicBezTo>
              </a:path>
            </a:pathLst>
          </a:custGeom>
          <a:gradFill flip="none" rotWithShape="1">
            <a:gsLst>
              <a:gs pos="0">
                <a:schemeClr val="accent5">
                  <a:lumMod val="5000"/>
                  <a:lumOff val="95000"/>
                  <a:alpha val="68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 name="Freeform 14">
            <a:extLst>
              <a:ext uri="{FF2B5EF4-FFF2-40B4-BE49-F238E27FC236}">
                <a16:creationId xmlns="" xmlns:a16="http://schemas.microsoft.com/office/drawing/2014/main" id="{87A644AF-2B90-4AE5-A3E3-03D5711FF1AA}"/>
              </a:ext>
            </a:extLst>
          </p:cNvPr>
          <p:cNvSpPr>
            <a:spLocks/>
          </p:cNvSpPr>
          <p:nvPr userDrawn="1"/>
        </p:nvSpPr>
        <p:spPr bwMode="auto">
          <a:xfrm>
            <a:off x="0" y="2584806"/>
            <a:ext cx="6907359" cy="1323275"/>
          </a:xfrm>
          <a:custGeom>
            <a:avLst/>
            <a:gdLst>
              <a:gd name="T0" fmla="*/ 856 w 2183"/>
              <a:gd name="T1" fmla="*/ 0 h 417"/>
              <a:gd name="T2" fmla="*/ 0 w 2183"/>
              <a:gd name="T3" fmla="*/ 84 h 417"/>
              <a:gd name="T4" fmla="*/ 0 w 2183"/>
              <a:gd name="T5" fmla="*/ 417 h 417"/>
              <a:gd name="T6" fmla="*/ 1012 w 2183"/>
              <a:gd name="T7" fmla="*/ 168 h 417"/>
              <a:gd name="T8" fmla="*/ 2183 w 2183"/>
              <a:gd name="T9" fmla="*/ 385 h 417"/>
              <a:gd name="T10" fmla="*/ 856 w 2183"/>
              <a:gd name="T11" fmla="*/ 0 h 417"/>
            </a:gdLst>
            <a:ahLst/>
            <a:cxnLst>
              <a:cxn ang="0">
                <a:pos x="T0" y="T1"/>
              </a:cxn>
              <a:cxn ang="0">
                <a:pos x="T2" y="T3"/>
              </a:cxn>
              <a:cxn ang="0">
                <a:pos x="T4" y="T5"/>
              </a:cxn>
              <a:cxn ang="0">
                <a:pos x="T6" y="T7"/>
              </a:cxn>
              <a:cxn ang="0">
                <a:pos x="T8" y="T9"/>
              </a:cxn>
              <a:cxn ang="0">
                <a:pos x="T10" y="T11"/>
              </a:cxn>
            </a:cxnLst>
            <a:rect l="0" t="0" r="r" b="b"/>
            <a:pathLst>
              <a:path w="2183" h="417">
                <a:moveTo>
                  <a:pt x="856" y="0"/>
                </a:moveTo>
                <a:cubicBezTo>
                  <a:pt x="612" y="0"/>
                  <a:pt x="328" y="24"/>
                  <a:pt x="0" y="84"/>
                </a:cubicBezTo>
                <a:cubicBezTo>
                  <a:pt x="0" y="417"/>
                  <a:pt x="0" y="417"/>
                  <a:pt x="0" y="417"/>
                </a:cubicBezTo>
                <a:cubicBezTo>
                  <a:pt x="0" y="417"/>
                  <a:pt x="339" y="168"/>
                  <a:pt x="1012" y="168"/>
                </a:cubicBezTo>
                <a:cubicBezTo>
                  <a:pt x="1328" y="168"/>
                  <a:pt x="1719" y="223"/>
                  <a:pt x="2183" y="385"/>
                </a:cubicBezTo>
                <a:cubicBezTo>
                  <a:pt x="2183" y="385"/>
                  <a:pt x="1834" y="0"/>
                  <a:pt x="856" y="0"/>
                </a:cubicBezTo>
              </a:path>
            </a:pathLst>
          </a:custGeom>
          <a:gradFill flip="none" rotWithShape="1">
            <a:gsLst>
              <a:gs pos="0">
                <a:schemeClr val="accent5">
                  <a:lumMod val="5000"/>
                  <a:lumOff val="95000"/>
                  <a:alpha val="68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18">
            <a:extLst>
              <a:ext uri="{FF2B5EF4-FFF2-40B4-BE49-F238E27FC236}">
                <a16:creationId xmlns="" xmlns:a16="http://schemas.microsoft.com/office/drawing/2014/main" id="{D3B9C317-CBF7-4C83-AAF6-1DDB45881ED9}"/>
              </a:ext>
            </a:extLst>
          </p:cNvPr>
          <p:cNvSpPr>
            <a:spLocks/>
          </p:cNvSpPr>
          <p:nvPr userDrawn="1"/>
        </p:nvSpPr>
        <p:spPr bwMode="auto">
          <a:xfrm>
            <a:off x="4456113" y="-2279"/>
            <a:ext cx="7732712" cy="4810126"/>
          </a:xfrm>
          <a:custGeom>
            <a:avLst/>
            <a:gdLst>
              <a:gd name="T0" fmla="*/ 2020 w 2431"/>
              <a:gd name="T1" fmla="*/ 0 h 1507"/>
              <a:gd name="T2" fmla="*/ 0 w 2431"/>
              <a:gd name="T3" fmla="*/ 1507 h 1507"/>
              <a:gd name="T4" fmla="*/ 160 w 2431"/>
              <a:gd name="T5" fmla="*/ 1294 h 1507"/>
              <a:gd name="T6" fmla="*/ 1952 w 2431"/>
              <a:gd name="T7" fmla="*/ 233 h 1507"/>
              <a:gd name="T8" fmla="*/ 2431 w 2431"/>
              <a:gd name="T9" fmla="*/ 293 h 1507"/>
              <a:gd name="T10" fmla="*/ 2431 w 2431"/>
              <a:gd name="T11" fmla="*/ 25 h 1507"/>
              <a:gd name="T12" fmla="*/ 2020 w 2431"/>
              <a:gd name="T13" fmla="*/ 0 h 1507"/>
            </a:gdLst>
            <a:ahLst/>
            <a:cxnLst>
              <a:cxn ang="0">
                <a:pos x="T0" y="T1"/>
              </a:cxn>
              <a:cxn ang="0">
                <a:pos x="T2" y="T3"/>
              </a:cxn>
              <a:cxn ang="0">
                <a:pos x="T4" y="T5"/>
              </a:cxn>
              <a:cxn ang="0">
                <a:pos x="T6" y="T7"/>
              </a:cxn>
              <a:cxn ang="0">
                <a:pos x="T8" y="T9"/>
              </a:cxn>
              <a:cxn ang="0">
                <a:pos x="T10" y="T11"/>
              </a:cxn>
              <a:cxn ang="0">
                <a:pos x="T12" y="T13"/>
              </a:cxn>
            </a:cxnLst>
            <a:rect l="0" t="0" r="r" b="b"/>
            <a:pathLst>
              <a:path w="2431" h="1507">
                <a:moveTo>
                  <a:pt x="2020" y="0"/>
                </a:moveTo>
                <a:cubicBezTo>
                  <a:pt x="233" y="0"/>
                  <a:pt x="0" y="1507"/>
                  <a:pt x="0" y="1507"/>
                </a:cubicBezTo>
                <a:cubicBezTo>
                  <a:pt x="44" y="1394"/>
                  <a:pt x="160" y="1294"/>
                  <a:pt x="160" y="1294"/>
                </a:cubicBezTo>
                <a:cubicBezTo>
                  <a:pt x="729" y="400"/>
                  <a:pt x="1474" y="233"/>
                  <a:pt x="1952" y="233"/>
                </a:cubicBezTo>
                <a:cubicBezTo>
                  <a:pt x="2240" y="233"/>
                  <a:pt x="2431" y="293"/>
                  <a:pt x="2431" y="293"/>
                </a:cubicBezTo>
                <a:cubicBezTo>
                  <a:pt x="2431" y="25"/>
                  <a:pt x="2431" y="25"/>
                  <a:pt x="2431" y="25"/>
                </a:cubicBezTo>
                <a:cubicBezTo>
                  <a:pt x="2286" y="8"/>
                  <a:pt x="2149" y="0"/>
                  <a:pt x="2020" y="0"/>
                </a:cubicBezTo>
              </a:path>
            </a:pathLst>
          </a:custGeom>
          <a:gradFill flip="none" rotWithShape="1">
            <a:gsLst>
              <a:gs pos="0">
                <a:schemeClr val="accent5">
                  <a:lumMod val="5000"/>
                  <a:lumOff val="95000"/>
                  <a:alpha val="68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 xmlns:a16="http://schemas.microsoft.com/office/drawing/2014/main" id="{FBDEBAD3-DE05-4396-B730-7F01ABCBA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7182" y="7606187"/>
            <a:ext cx="2819400" cy="1752600"/>
          </a:xfrm>
          <a:prstGeom prst="rect">
            <a:avLst/>
          </a:prstGeom>
        </p:spPr>
      </p:pic>
      <p:sp>
        <p:nvSpPr>
          <p:cNvPr id="10" name="TextBox 9">
            <a:extLst>
              <a:ext uri="{FF2B5EF4-FFF2-40B4-BE49-F238E27FC236}">
                <a16:creationId xmlns="" xmlns:a16="http://schemas.microsoft.com/office/drawing/2014/main" id="{6009F858-2690-4C03-8F52-7EEE7826DE53}"/>
              </a:ext>
            </a:extLst>
          </p:cNvPr>
          <p:cNvSpPr txBox="1"/>
          <p:nvPr userDrawn="1"/>
        </p:nvSpPr>
        <p:spPr>
          <a:xfrm>
            <a:off x="320371" y="2263347"/>
            <a:ext cx="4139047" cy="461665"/>
          </a:xfrm>
          <a:prstGeom prst="rect">
            <a:avLst/>
          </a:prstGeom>
          <a:noFill/>
        </p:spPr>
        <p:txBody>
          <a:bodyPr wrap="square" rtlCol="0">
            <a:spAutoFit/>
          </a:bodyPr>
          <a:lstStyle/>
          <a:p>
            <a:r>
              <a:rPr lang="en-US" sz="2300" b="1" dirty="0">
                <a:solidFill>
                  <a:srgbClr val="C00000"/>
                </a:solidFill>
              </a:rPr>
              <a:t>2018 CONFERENCE</a:t>
            </a:r>
          </a:p>
        </p:txBody>
      </p:sp>
    </p:spTree>
    <p:extLst>
      <p:ext uri="{BB962C8B-B14F-4D97-AF65-F5344CB8AC3E}">
        <p14:creationId xmlns:p14="http://schemas.microsoft.com/office/powerpoint/2010/main" val="6330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11253E-6 -0.14699 L -2.11253E-6 -0.45717 " pathEditMode="relative" rAng="0" ptsTypes="AA">
                                      <p:cBhvr>
                                        <p:cTn id="6" dur="2000" fill="hold"/>
                                        <p:tgtEl>
                                          <p:spTgt spid="5"/>
                                        </p:tgtEl>
                                        <p:attrNameLst>
                                          <p:attrName>ppt_x</p:attrName>
                                          <p:attrName>ppt_y</p:attrName>
                                        </p:attrNameLst>
                                      </p:cBhvr>
                                      <p:rCtr x="0" y="-15509"/>
                                    </p:animMotion>
                                  </p:childTnLst>
                                </p:cTn>
                              </p:par>
                              <p:par>
                                <p:cTn id="7" presetID="42" presetClass="path" presetSubtype="0" accel="50000" decel="50000" fill="hold" nodeType="withEffect">
                                  <p:stCondLst>
                                    <p:cond delay="0"/>
                                  </p:stCondLst>
                                  <p:childTnLst>
                                    <p:animMotion origin="layout" path="M -3.25606E-6 4.44444E-6 L -3.25606E-6 -0.46875 " pathEditMode="relative" rAng="0" ptsTypes="AA">
                                      <p:cBhvr>
                                        <p:cTn id="8" dur="2000" fill="hold"/>
                                        <p:tgtEl>
                                          <p:spTgt spid="9"/>
                                        </p:tgtEl>
                                        <p:attrNameLst>
                                          <p:attrName>ppt_x</p:attrName>
                                          <p:attrName>ppt_y</p:attrName>
                                        </p:attrNameLst>
                                      </p:cBhvr>
                                      <p:rCtr x="0" y="-23449"/>
                                    </p:animMotion>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childTnLst>
                          </p:cTn>
                        </p:par>
                        <p:par>
                          <p:cTn id="13" fill="hold">
                            <p:stCondLst>
                              <p:cond delay="275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750"/>
                                        <p:tgtEl>
                                          <p:spTgt spid="6"/>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750"/>
                                        <p:tgtEl>
                                          <p:spTgt spid="8"/>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4000"/>
                            </p:stCondLst>
                            <p:childTnLst>
                              <p:par>
                                <p:cTn id="25" presetID="10" presetClass="exit" presetSubtype="0" fill="hold" nodeType="after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grpId="0" nodeType="withEffect">
                                  <p:stCondLst>
                                    <p:cond delay="1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4"/>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3"/>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1999"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41855010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86BF9-F51D-43EC-87A1-AC7B54EACAC3}" type="datetimeFigureOut">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409F1E-7E6F-4012-83E6-47AF144FDDBD}" type="slidenum">
              <a:rPr lang="en-GB" smtClean="0"/>
              <a:t>‹#›</a:t>
            </a:fld>
            <a:endParaRPr lang="en-GB"/>
          </a:p>
        </p:txBody>
      </p:sp>
    </p:spTree>
    <p:extLst>
      <p:ext uri="{BB962C8B-B14F-4D97-AF65-F5344CB8AC3E}">
        <p14:creationId xmlns:p14="http://schemas.microsoft.com/office/powerpoint/2010/main" val="3815709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2" y="1929305"/>
            <a:ext cx="10969943" cy="4197934"/>
          </a:xfrm>
        </p:spPr>
        <p:txBody>
          <a:bodyPr>
            <a:normAutofit/>
          </a:bodyPr>
          <a:lstStyle>
            <a:lvl1pPr marL="0" marR="0" indent="0" algn="l" defTabSz="609310" rtl="0" eaLnBrk="1" fontAlgn="auto" latinLnBrk="0" hangingPunct="1">
              <a:lnSpc>
                <a:spcPct val="120000"/>
              </a:lnSpc>
              <a:spcBef>
                <a:spcPct val="20000"/>
              </a:spcBef>
              <a:spcAft>
                <a:spcPts val="0"/>
              </a:spcAft>
              <a:buClrTx/>
              <a:buSzTx/>
              <a:buFontTx/>
              <a:buNone/>
              <a:tabLst/>
              <a:defRPr sz="2399">
                <a:solidFill>
                  <a:srgbClr val="65655B"/>
                </a:solidFill>
                <a:latin typeface="Arial"/>
                <a:cs typeface="Arial"/>
              </a:defRPr>
            </a:lvl1pPr>
            <a:lvl2pPr>
              <a:lnSpc>
                <a:spcPct val="120000"/>
              </a:lnSpc>
              <a:defRPr sz="1799">
                <a:solidFill>
                  <a:srgbClr val="65655B"/>
                </a:solidFill>
                <a:latin typeface="Arial"/>
                <a:cs typeface="Arial"/>
              </a:defRPr>
            </a:lvl2pPr>
            <a:lvl3pPr marL="1523276" marR="0" indent="-304656" algn="l" defTabSz="609310" rtl="0" eaLnBrk="1" fontAlgn="auto" latinLnBrk="0" hangingPunct="1">
              <a:lnSpc>
                <a:spcPct val="120000"/>
              </a:lnSpc>
              <a:spcBef>
                <a:spcPct val="20000"/>
              </a:spcBef>
              <a:spcAft>
                <a:spcPts val="0"/>
              </a:spcAft>
              <a:buClrTx/>
              <a:buSzTx/>
              <a:buFont typeface="Arial"/>
              <a:buChar char="•"/>
              <a:tabLst/>
              <a:defRPr sz="1799">
                <a:solidFill>
                  <a:srgbClr val="65655B"/>
                </a:solidFill>
                <a:latin typeface="Arial"/>
                <a:cs typeface="Arial"/>
              </a:defRPr>
            </a:lvl3pPr>
            <a:lvl4pPr>
              <a:defRPr>
                <a:solidFill>
                  <a:srgbClr val="65655B"/>
                </a:solidFill>
              </a:defRPr>
            </a:lvl4pPr>
            <a:lvl5pPr>
              <a:defRPr>
                <a:solidFill>
                  <a:srgbClr val="6565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5B2566A4-93DF-4EF4-982E-62033AB50637}" type="slidenum">
              <a:rPr lang="en-US" smtClean="0"/>
              <a:pPr/>
              <a:t>‹#›</a:t>
            </a:fld>
            <a:endParaRPr lang="en-US"/>
          </a:p>
        </p:txBody>
      </p:sp>
      <p:sp>
        <p:nvSpPr>
          <p:cNvPr id="18" name="Content Placeholder 17"/>
          <p:cNvSpPr>
            <a:spLocks noGrp="1"/>
          </p:cNvSpPr>
          <p:nvPr>
            <p:ph sz="quarter" idx="13"/>
          </p:nvPr>
        </p:nvSpPr>
        <p:spPr>
          <a:xfrm>
            <a:off x="609600" y="283403"/>
            <a:ext cx="10969784" cy="1007643"/>
          </a:xfrm>
        </p:spPr>
        <p:txBody>
          <a:bodyPr anchor="b" anchorCtr="0">
            <a:noAutofit/>
          </a:bodyPr>
          <a:lstStyle>
            <a:lvl1pPr marL="0" indent="0">
              <a:buNone/>
              <a:defRPr sz="2799" b="1" cap="all">
                <a:solidFill>
                  <a:srgbClr val="B7D231"/>
                </a:solidFill>
                <a:latin typeface="Arial Black"/>
                <a:cs typeface="Arial Black"/>
              </a:defRPr>
            </a:lvl1pPr>
            <a:lvl2pPr marL="609311" indent="0">
              <a:buNone/>
              <a:defRPr sz="3199" b="1">
                <a:solidFill>
                  <a:srgbClr val="B7D231"/>
                </a:solidFill>
              </a:defRPr>
            </a:lvl2pPr>
            <a:lvl3pPr marL="1218620" indent="0">
              <a:buNone/>
              <a:defRPr sz="3199" b="1">
                <a:solidFill>
                  <a:srgbClr val="B7D231"/>
                </a:solidFill>
              </a:defRPr>
            </a:lvl3pPr>
            <a:lvl4pPr marL="1827931" indent="0">
              <a:buNone/>
              <a:defRPr sz="3199" b="1">
                <a:solidFill>
                  <a:srgbClr val="B7D231"/>
                </a:solidFill>
              </a:defRPr>
            </a:lvl4pPr>
            <a:lvl5pPr marL="2437242" indent="0">
              <a:buNone/>
              <a:defRPr sz="3199" b="1">
                <a:solidFill>
                  <a:srgbClr val="B7D231"/>
                </a:solidFill>
              </a:defRPr>
            </a:lvl5pPr>
          </a:lstStyle>
          <a:p>
            <a:pPr lvl="0"/>
            <a:r>
              <a:rPr lang="en-US"/>
              <a:t>Click to edit Master text styles</a:t>
            </a:r>
          </a:p>
        </p:txBody>
      </p:sp>
      <p:sp>
        <p:nvSpPr>
          <p:cNvPr id="9" name="Text Placeholder 9"/>
          <p:cNvSpPr>
            <a:spLocks noGrp="1"/>
          </p:cNvSpPr>
          <p:nvPr>
            <p:ph type="body" sz="quarter" idx="15" hasCustomPrompt="1"/>
          </p:nvPr>
        </p:nvSpPr>
        <p:spPr bwMode="gray">
          <a:xfrm>
            <a:off x="609441" y="1328938"/>
            <a:ext cx="1097772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1999" b="1" kern="1200" smtClean="0">
                <a:solidFill>
                  <a:srgbClr val="65655B"/>
                </a:solidFill>
                <a:latin typeface="Arial"/>
                <a:ea typeface="+mn-ea"/>
                <a:cs typeface="Arial"/>
              </a:defRPr>
            </a:lvl1pPr>
            <a:lvl2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1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70020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2" y="1929305"/>
            <a:ext cx="10969943" cy="4197934"/>
          </a:xfrm>
        </p:spPr>
        <p:txBody>
          <a:bodyPr>
            <a:normAutofit/>
          </a:bodyPr>
          <a:lstStyle>
            <a:lvl1pPr marL="0" marR="0" indent="0" algn="l" defTabSz="609310" rtl="0" eaLnBrk="1" fontAlgn="auto" latinLnBrk="0" hangingPunct="1">
              <a:lnSpc>
                <a:spcPct val="120000"/>
              </a:lnSpc>
              <a:spcBef>
                <a:spcPct val="20000"/>
              </a:spcBef>
              <a:spcAft>
                <a:spcPts val="0"/>
              </a:spcAft>
              <a:buClrTx/>
              <a:buSzTx/>
              <a:buFontTx/>
              <a:buNone/>
              <a:tabLst/>
              <a:defRPr sz="2399">
                <a:solidFill>
                  <a:srgbClr val="65655B"/>
                </a:solidFill>
                <a:latin typeface="Arial"/>
                <a:cs typeface="Arial"/>
              </a:defRPr>
            </a:lvl1pPr>
            <a:lvl2pPr>
              <a:lnSpc>
                <a:spcPct val="120000"/>
              </a:lnSpc>
              <a:defRPr sz="1799">
                <a:solidFill>
                  <a:srgbClr val="65655B"/>
                </a:solidFill>
                <a:latin typeface="Arial"/>
                <a:cs typeface="Arial"/>
              </a:defRPr>
            </a:lvl2pPr>
            <a:lvl3pPr marL="1523276" marR="0" indent="-304656" algn="l" defTabSz="609310" rtl="0" eaLnBrk="1" fontAlgn="auto" latinLnBrk="0" hangingPunct="1">
              <a:lnSpc>
                <a:spcPct val="120000"/>
              </a:lnSpc>
              <a:spcBef>
                <a:spcPct val="20000"/>
              </a:spcBef>
              <a:spcAft>
                <a:spcPts val="0"/>
              </a:spcAft>
              <a:buClrTx/>
              <a:buSzTx/>
              <a:buFont typeface="Arial"/>
              <a:buChar char="•"/>
              <a:tabLst/>
              <a:defRPr sz="1799">
                <a:solidFill>
                  <a:srgbClr val="65655B"/>
                </a:solidFill>
                <a:latin typeface="Arial"/>
                <a:cs typeface="Arial"/>
              </a:defRPr>
            </a:lvl3pPr>
            <a:lvl4pPr>
              <a:defRPr>
                <a:solidFill>
                  <a:srgbClr val="65655B"/>
                </a:solidFill>
              </a:defRPr>
            </a:lvl4pPr>
            <a:lvl5pPr>
              <a:defRPr>
                <a:solidFill>
                  <a:srgbClr val="6565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5B2566A4-93DF-4EF4-982E-62033AB50637}" type="slidenum">
              <a:rPr lang="en-US" smtClean="0"/>
              <a:pPr/>
              <a:t>‹#›</a:t>
            </a:fld>
            <a:endParaRPr lang="en-US"/>
          </a:p>
        </p:txBody>
      </p:sp>
      <p:sp>
        <p:nvSpPr>
          <p:cNvPr id="18" name="Content Placeholder 17"/>
          <p:cNvSpPr>
            <a:spLocks noGrp="1"/>
          </p:cNvSpPr>
          <p:nvPr>
            <p:ph sz="quarter" idx="13"/>
          </p:nvPr>
        </p:nvSpPr>
        <p:spPr>
          <a:xfrm>
            <a:off x="609600" y="283403"/>
            <a:ext cx="10969784" cy="1007643"/>
          </a:xfrm>
        </p:spPr>
        <p:txBody>
          <a:bodyPr anchor="b" anchorCtr="0">
            <a:noAutofit/>
          </a:bodyPr>
          <a:lstStyle>
            <a:lvl1pPr marL="0" indent="0">
              <a:buNone/>
              <a:defRPr sz="2799" b="1" cap="all">
                <a:solidFill>
                  <a:srgbClr val="B7D231"/>
                </a:solidFill>
                <a:latin typeface="Arial Black"/>
                <a:cs typeface="Arial Black"/>
              </a:defRPr>
            </a:lvl1pPr>
            <a:lvl2pPr marL="609311" indent="0">
              <a:buNone/>
              <a:defRPr sz="3199" b="1">
                <a:solidFill>
                  <a:srgbClr val="B7D231"/>
                </a:solidFill>
              </a:defRPr>
            </a:lvl2pPr>
            <a:lvl3pPr marL="1218620" indent="0">
              <a:buNone/>
              <a:defRPr sz="3199" b="1">
                <a:solidFill>
                  <a:srgbClr val="B7D231"/>
                </a:solidFill>
              </a:defRPr>
            </a:lvl3pPr>
            <a:lvl4pPr marL="1827931" indent="0">
              <a:buNone/>
              <a:defRPr sz="3199" b="1">
                <a:solidFill>
                  <a:srgbClr val="B7D231"/>
                </a:solidFill>
              </a:defRPr>
            </a:lvl4pPr>
            <a:lvl5pPr marL="2437242" indent="0">
              <a:buNone/>
              <a:defRPr sz="3199" b="1">
                <a:solidFill>
                  <a:srgbClr val="B7D231"/>
                </a:solidFill>
              </a:defRPr>
            </a:lvl5pPr>
          </a:lstStyle>
          <a:p>
            <a:pPr lvl="0"/>
            <a:r>
              <a:rPr lang="en-US"/>
              <a:t>Click to edit Master text styles</a:t>
            </a:r>
          </a:p>
        </p:txBody>
      </p:sp>
      <p:sp>
        <p:nvSpPr>
          <p:cNvPr id="9" name="Text Placeholder 9"/>
          <p:cNvSpPr>
            <a:spLocks noGrp="1"/>
          </p:cNvSpPr>
          <p:nvPr>
            <p:ph type="body" sz="quarter" idx="15" hasCustomPrompt="1"/>
          </p:nvPr>
        </p:nvSpPr>
        <p:spPr bwMode="gray">
          <a:xfrm>
            <a:off x="609441" y="1328938"/>
            <a:ext cx="1097772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1999" b="1" kern="1200" smtClean="0">
                <a:solidFill>
                  <a:srgbClr val="65655B"/>
                </a:solidFill>
                <a:latin typeface="Arial"/>
                <a:ea typeface="+mn-ea"/>
                <a:cs typeface="Arial"/>
              </a:defRPr>
            </a:lvl1pPr>
            <a:lvl2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1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881862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asic bulle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B2566A4-93DF-4EF4-982E-62033AB50637}" type="slidenum">
              <a:rPr lang="en-US" smtClean="0"/>
              <a:pPr/>
              <a:t>‹#›</a:t>
            </a:fld>
            <a:endParaRPr lang="en-US"/>
          </a:p>
        </p:txBody>
      </p:sp>
      <p:sp>
        <p:nvSpPr>
          <p:cNvPr id="6" name="Title Placeholder 1"/>
          <p:cNvSpPr>
            <a:spLocks noGrp="1"/>
          </p:cNvSpPr>
          <p:nvPr>
            <p:ph type="title" hasCustomPrompt="1"/>
          </p:nvPr>
        </p:nvSpPr>
        <p:spPr>
          <a:xfrm>
            <a:off x="609444" y="347841"/>
            <a:ext cx="10969943" cy="698141"/>
          </a:xfrm>
          <a:prstGeom prst="rect">
            <a:avLst/>
          </a:prstGeom>
        </p:spPr>
        <p:txBody>
          <a:bodyPr vert="horz" lIns="0" tIns="0" rIns="0" bIns="0" rtlCol="0" anchor="b" anchorCtr="0">
            <a:noAutofit/>
          </a:bodyPr>
          <a:lstStyle/>
          <a:p>
            <a:pPr lvl="0"/>
            <a:r>
              <a:rPr lang="en-US" dirty="0"/>
              <a:t>CLICK TO EDIT MASTER TEXT STYLES</a:t>
            </a:r>
          </a:p>
        </p:txBody>
      </p:sp>
      <p:sp>
        <p:nvSpPr>
          <p:cNvPr id="7" name="Text Placeholder 2"/>
          <p:cNvSpPr>
            <a:spLocks noGrp="1"/>
          </p:cNvSpPr>
          <p:nvPr>
            <p:ph idx="1"/>
          </p:nvPr>
        </p:nvSpPr>
        <p:spPr>
          <a:xfrm>
            <a:off x="609444" y="1182957"/>
            <a:ext cx="10969943" cy="474425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233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5B2566A4-93DF-4EF4-982E-62033AB50637}" type="slidenum">
              <a:rPr lang="en-US" smtClean="0"/>
              <a:pPr/>
              <a:t>‹#›</a:t>
            </a:fld>
            <a:endParaRPr lang="en-US"/>
          </a:p>
        </p:txBody>
      </p:sp>
      <p:sp>
        <p:nvSpPr>
          <p:cNvPr id="4" name="Text Placeholder 9"/>
          <p:cNvSpPr>
            <a:spLocks noGrp="1"/>
          </p:cNvSpPr>
          <p:nvPr>
            <p:ph type="body" sz="quarter" idx="15" hasCustomPrompt="1"/>
          </p:nvPr>
        </p:nvSpPr>
        <p:spPr bwMode="gray">
          <a:xfrm>
            <a:off x="609441" y="1328938"/>
            <a:ext cx="1097772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1999" b="1" kern="1200" smtClean="0">
                <a:solidFill>
                  <a:srgbClr val="65655B"/>
                </a:solidFill>
                <a:latin typeface="Arial"/>
                <a:ea typeface="+mn-ea"/>
                <a:cs typeface="Arial"/>
              </a:defRPr>
            </a:lvl1pPr>
            <a:lvl2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199"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5" name="Content Placeholder 2"/>
          <p:cNvSpPr>
            <a:spLocks noGrp="1"/>
          </p:cNvSpPr>
          <p:nvPr>
            <p:ph idx="1"/>
          </p:nvPr>
        </p:nvSpPr>
        <p:spPr>
          <a:xfrm>
            <a:off x="609443" y="1929305"/>
            <a:ext cx="5285015" cy="4197934"/>
          </a:xfrm>
        </p:spPr>
        <p:txBody>
          <a:bodyPr>
            <a:normAutofit/>
          </a:bodyPr>
          <a:lstStyle>
            <a:lvl1pPr marL="0" marR="0" indent="0" algn="l" defTabSz="609310" rtl="0" eaLnBrk="1" fontAlgn="auto" latinLnBrk="0" hangingPunct="1">
              <a:lnSpc>
                <a:spcPct val="120000"/>
              </a:lnSpc>
              <a:spcBef>
                <a:spcPct val="20000"/>
              </a:spcBef>
              <a:spcAft>
                <a:spcPts val="0"/>
              </a:spcAft>
              <a:buClrTx/>
              <a:buSzTx/>
              <a:buFontTx/>
              <a:buNone/>
              <a:tabLst/>
              <a:defRPr sz="2399">
                <a:solidFill>
                  <a:srgbClr val="65655B"/>
                </a:solidFill>
                <a:latin typeface="Arial"/>
                <a:cs typeface="Arial"/>
              </a:defRPr>
            </a:lvl1pPr>
            <a:lvl2pPr>
              <a:lnSpc>
                <a:spcPct val="120000"/>
              </a:lnSpc>
              <a:defRPr sz="1799">
                <a:solidFill>
                  <a:srgbClr val="65655B"/>
                </a:solidFill>
                <a:latin typeface="Arial"/>
                <a:cs typeface="Arial"/>
              </a:defRPr>
            </a:lvl2pPr>
            <a:lvl3pPr marL="1523276" marR="0" indent="-304656" algn="l" defTabSz="609310" rtl="0" eaLnBrk="1" fontAlgn="auto" latinLnBrk="0" hangingPunct="1">
              <a:lnSpc>
                <a:spcPct val="120000"/>
              </a:lnSpc>
              <a:spcBef>
                <a:spcPct val="20000"/>
              </a:spcBef>
              <a:spcAft>
                <a:spcPts val="0"/>
              </a:spcAft>
              <a:buClrTx/>
              <a:buSzTx/>
              <a:buFont typeface="Arial"/>
              <a:buChar char="•"/>
              <a:tabLst/>
              <a:defRPr sz="1799">
                <a:solidFill>
                  <a:srgbClr val="65655B"/>
                </a:solidFill>
                <a:latin typeface="Arial"/>
                <a:cs typeface="Arial"/>
              </a:defRPr>
            </a:lvl3pPr>
            <a:lvl4pPr>
              <a:defRPr>
                <a:solidFill>
                  <a:srgbClr val="65655B"/>
                </a:solidFill>
              </a:defRPr>
            </a:lvl4pPr>
            <a:lvl5pPr>
              <a:defRPr>
                <a:solidFill>
                  <a:srgbClr val="6565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6"/>
          </p:nvPr>
        </p:nvSpPr>
        <p:spPr>
          <a:xfrm>
            <a:off x="6291945" y="1929305"/>
            <a:ext cx="5295218" cy="4197934"/>
          </a:xfrm>
        </p:spPr>
        <p:txBody>
          <a:bodyPr>
            <a:normAutofit/>
          </a:bodyPr>
          <a:lstStyle>
            <a:lvl1pPr marL="0" marR="0" indent="0" algn="l" defTabSz="609310" rtl="0" eaLnBrk="1" fontAlgn="auto" latinLnBrk="0" hangingPunct="1">
              <a:lnSpc>
                <a:spcPct val="120000"/>
              </a:lnSpc>
              <a:spcBef>
                <a:spcPct val="20000"/>
              </a:spcBef>
              <a:spcAft>
                <a:spcPts val="0"/>
              </a:spcAft>
              <a:buClrTx/>
              <a:buSzTx/>
              <a:buFontTx/>
              <a:buNone/>
              <a:tabLst/>
              <a:defRPr sz="2399">
                <a:solidFill>
                  <a:srgbClr val="65655B"/>
                </a:solidFill>
                <a:latin typeface="Arial"/>
                <a:cs typeface="Arial"/>
              </a:defRPr>
            </a:lvl1pPr>
            <a:lvl2pPr>
              <a:lnSpc>
                <a:spcPct val="120000"/>
              </a:lnSpc>
              <a:defRPr sz="1799">
                <a:solidFill>
                  <a:srgbClr val="65655B"/>
                </a:solidFill>
                <a:latin typeface="Arial"/>
                <a:cs typeface="Arial"/>
              </a:defRPr>
            </a:lvl2pPr>
            <a:lvl3pPr marL="1523276" marR="0" indent="-304656" algn="l" defTabSz="609310" rtl="0" eaLnBrk="1" fontAlgn="auto" latinLnBrk="0" hangingPunct="1">
              <a:lnSpc>
                <a:spcPct val="120000"/>
              </a:lnSpc>
              <a:spcBef>
                <a:spcPct val="20000"/>
              </a:spcBef>
              <a:spcAft>
                <a:spcPts val="0"/>
              </a:spcAft>
              <a:buClrTx/>
              <a:buSzTx/>
              <a:buFont typeface="Arial"/>
              <a:buChar char="•"/>
              <a:tabLst/>
              <a:defRPr sz="1799">
                <a:solidFill>
                  <a:srgbClr val="65655B"/>
                </a:solidFill>
                <a:latin typeface="Arial"/>
                <a:cs typeface="Arial"/>
              </a:defRPr>
            </a:lvl3pPr>
            <a:lvl4pPr>
              <a:defRPr>
                <a:solidFill>
                  <a:srgbClr val="65655B"/>
                </a:solidFill>
              </a:defRPr>
            </a:lvl4pPr>
            <a:lvl5pPr>
              <a:defRPr>
                <a:solidFill>
                  <a:srgbClr val="6565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16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4" name="Freeform 5" hidden="1"/>
          <p:cNvSpPr>
            <a:spLocks noEditPoints="1"/>
          </p:cNvSpPr>
          <p:nvPr userDrawn="1"/>
        </p:nvSpPr>
        <p:spPr bwMode="auto">
          <a:xfrm>
            <a:off x="5079973" y="694872"/>
            <a:ext cx="1311101" cy="471715"/>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en-US"/>
          </a:p>
        </p:txBody>
      </p:sp>
      <p:sp>
        <p:nvSpPr>
          <p:cNvPr id="20" name="Title 1"/>
          <p:cNvSpPr>
            <a:spLocks noGrp="1"/>
          </p:cNvSpPr>
          <p:nvPr>
            <p:ph type="ctrTitle" hasCustomPrompt="1"/>
          </p:nvPr>
        </p:nvSpPr>
        <p:spPr bwMode="gray">
          <a:xfrm>
            <a:off x="5074388" y="2738628"/>
            <a:ext cx="6619266" cy="1380744"/>
          </a:xfrm>
        </p:spPr>
        <p:txBody>
          <a:bodyPr lIns="0" tIns="0" rIns="0" bIns="0" anchor="ctr"/>
          <a:lstStyle>
            <a:lvl1pPr algn="l">
              <a:defRPr sz="3200">
                <a:solidFill>
                  <a:schemeClr val="tx1"/>
                </a:solidFill>
              </a:defRPr>
            </a:lvl1pPr>
          </a:lstStyle>
          <a:p>
            <a:r>
              <a:rPr lang="en-US" dirty="0"/>
              <a:t>Section Divider</a:t>
            </a:r>
          </a:p>
        </p:txBody>
      </p:sp>
      <p:sp>
        <p:nvSpPr>
          <p:cNvPr id="22" name="Subtitle 2"/>
          <p:cNvSpPr>
            <a:spLocks noGrp="1"/>
          </p:cNvSpPr>
          <p:nvPr>
            <p:ph type="subTitle" idx="1"/>
          </p:nvPr>
        </p:nvSpPr>
        <p:spPr bwMode="gray">
          <a:xfrm>
            <a:off x="5079973" y="4491328"/>
            <a:ext cx="6612006" cy="813816"/>
          </a:xfrm>
        </p:spPr>
        <p:txBody>
          <a:bodyPr lIns="0" tIns="0" rIns="0" bIns="0"/>
          <a:lstStyle>
            <a:lvl1pPr marL="0" indent="0" algn="l">
              <a:spcBef>
                <a:spcPts val="600"/>
              </a:spcBef>
              <a:buNone/>
              <a:defRPr sz="1900" b="0">
                <a:solidFill>
                  <a:schemeClr val="tx1"/>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24" name="Slide Number Placeholder 5"/>
          <p:cNvSpPr txBox="1">
            <a:spLocks/>
          </p:cNvSpPr>
          <p:nvPr userDrawn="1"/>
        </p:nvSpPr>
        <p:spPr bwMode="gray">
          <a:xfrm>
            <a:off x="11399878" y="6545231"/>
            <a:ext cx="584048" cy="120184"/>
          </a:xfrm>
          <a:prstGeom prst="rect">
            <a:avLst/>
          </a:prstGeom>
        </p:spPr>
        <p:txBody>
          <a:bodyPr wrap="non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chemeClr val="tx1"/>
                </a:solidFill>
              </a:rPr>
              <a:pPr/>
              <a:t>‹#›</a:t>
            </a:fld>
            <a:endParaRPr lang="en-US" sz="800" dirty="0">
              <a:solidFill>
                <a:schemeClr val="tx1"/>
              </a:solidFill>
            </a:endParaRPr>
          </a:p>
        </p:txBody>
      </p:sp>
      <p:sp>
        <p:nvSpPr>
          <p:cNvPr id="16" name="TextBox 15">
            <a:extLst>
              <a:ext uri="{FF2B5EF4-FFF2-40B4-BE49-F238E27FC236}">
                <a16:creationId xmlns="" xmlns:a16="http://schemas.microsoft.com/office/drawing/2014/main" id="{87290171-031F-4418-A49D-74DB6DEDCFCE}"/>
              </a:ext>
            </a:extLst>
          </p:cNvPr>
          <p:cNvSpPr txBox="1"/>
          <p:nvPr userDrawn="1"/>
        </p:nvSpPr>
        <p:spPr>
          <a:xfrm>
            <a:off x="429584" y="5382985"/>
            <a:ext cx="3700558" cy="492443"/>
          </a:xfrm>
          <a:prstGeom prst="rect">
            <a:avLst/>
          </a:prstGeom>
          <a:noFill/>
        </p:spPr>
        <p:txBody>
          <a:bodyPr wrap="square" rtlCol="0">
            <a:spAutoFit/>
          </a:bodyPr>
          <a:lstStyle/>
          <a:p>
            <a:r>
              <a:rPr lang="en-US" sz="2550" dirty="0">
                <a:solidFill>
                  <a:schemeClr val="bg1"/>
                </a:solidFill>
              </a:rPr>
              <a:t>2018 CONFERENCE</a:t>
            </a:r>
          </a:p>
        </p:txBody>
      </p:sp>
      <p:sp>
        <p:nvSpPr>
          <p:cNvPr id="26" name="Rectangle 25">
            <a:extLst>
              <a:ext uri="{FF2B5EF4-FFF2-40B4-BE49-F238E27FC236}">
                <a16:creationId xmlns="" xmlns:a16="http://schemas.microsoft.com/office/drawing/2014/main" id="{77BAACD5-8185-44B8-B33A-3762D6DAD2FB}"/>
              </a:ext>
            </a:extLst>
          </p:cNvPr>
          <p:cNvSpPr/>
          <p:nvPr userDrawn="1"/>
        </p:nvSpPr>
        <p:spPr bwMode="gray">
          <a:xfrm>
            <a:off x="4451656"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spTree>
    <p:extLst>
      <p:ext uri="{BB962C8B-B14F-4D97-AF65-F5344CB8AC3E}">
        <p14:creationId xmlns:p14="http://schemas.microsoft.com/office/powerpoint/2010/main" val="26668723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1091" cy="6858000"/>
          </a:xfrm>
          <a:prstGeom prst="rect">
            <a:avLst/>
          </a:prstGeom>
        </p:spPr>
      </p:pic>
      <p:sp>
        <p:nvSpPr>
          <p:cNvPr id="3" name="Slide Number Placeholder 2"/>
          <p:cNvSpPr>
            <a:spLocks noGrp="1"/>
          </p:cNvSpPr>
          <p:nvPr>
            <p:ph type="sldNum" sz="quarter" idx="10"/>
          </p:nvPr>
        </p:nvSpPr>
        <p:spPr/>
        <p:txBody>
          <a:bodyPr/>
          <a:lstStyle>
            <a:lvl1pPr>
              <a:defRPr>
                <a:solidFill>
                  <a:srgbClr val="FFFFFF"/>
                </a:solidFill>
              </a:defRPr>
            </a:lvl1pPr>
          </a:lstStyle>
          <a:p>
            <a:fld id="{2B7BCB53-DEC4-E147-9008-F31A870F8202}" type="slidenum">
              <a:rPr lang="en-US" smtClean="0"/>
              <a:t>‹#›</a:t>
            </a:fld>
            <a:endParaRPr lang="en-US" dirty="0"/>
          </a:p>
        </p:txBody>
      </p:sp>
      <p:sp>
        <p:nvSpPr>
          <p:cNvPr id="5" name="Title 1"/>
          <p:cNvSpPr>
            <a:spLocks noGrp="1"/>
          </p:cNvSpPr>
          <p:nvPr>
            <p:ph type="title" hasCustomPrompt="1"/>
          </p:nvPr>
        </p:nvSpPr>
        <p:spPr>
          <a:xfrm>
            <a:off x="609442" y="1764490"/>
            <a:ext cx="9308369" cy="4033118"/>
          </a:xfrm>
        </p:spPr>
        <p:txBody>
          <a:bodyPr anchor="t" anchorCtr="0">
            <a:normAutofit/>
          </a:bodyPr>
          <a:lstStyle>
            <a:lvl1pPr>
              <a:defRPr sz="4999" cap="all">
                <a:solidFill>
                  <a:schemeClr val="bg1"/>
                </a:solidFill>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9644390" y="449885"/>
            <a:ext cx="1591916" cy="437777"/>
          </a:xfrm>
          <a:prstGeom prst="rect">
            <a:avLst/>
          </a:prstGeom>
        </p:spPr>
      </p:pic>
      <p:sp>
        <p:nvSpPr>
          <p:cNvPr id="9" name="Footer Placeholder 4"/>
          <p:cNvSpPr txBox="1">
            <a:spLocks/>
          </p:cNvSpPr>
          <p:nvPr/>
        </p:nvSpPr>
        <p:spPr>
          <a:xfrm>
            <a:off x="657916" y="6463000"/>
            <a:ext cx="3859795" cy="365125"/>
          </a:xfrm>
          <a:prstGeom prst="rect">
            <a:avLst/>
          </a:prstGeom>
        </p:spPr>
        <p:txBody>
          <a:bodyPr/>
          <a:lstStyle>
            <a:defPPr>
              <a:defRPr lang="en-US"/>
            </a:defPPr>
            <a:lvl1pPr marL="0" algn="l" defTabSz="609493" rtl="0" eaLnBrk="1" latinLnBrk="0" hangingPunct="1">
              <a:defRPr sz="1000" kern="1200">
                <a:solidFill>
                  <a:schemeClr val="tx1"/>
                </a:solidFill>
                <a:latin typeface="Arial"/>
                <a:ea typeface="+mn-ea"/>
                <a:cs typeface="Arial"/>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1000" dirty="0">
                <a:solidFill>
                  <a:srgbClr val="FFFFFF"/>
                </a:solidFill>
              </a:rPr>
              <a:t>© 2016 RGAx LLC. All Rights Reserved.</a:t>
            </a:r>
          </a:p>
        </p:txBody>
      </p:sp>
    </p:spTree>
    <p:extLst>
      <p:ext uri="{BB962C8B-B14F-4D97-AF65-F5344CB8AC3E}">
        <p14:creationId xmlns:p14="http://schemas.microsoft.com/office/powerpoint/2010/main" val="2851330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226503506"/>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090104792"/>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817109670"/>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3226047798"/>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3476571369"/>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901935949"/>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620200817"/>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473" y="1752602"/>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5"/>
          </p:nvPr>
        </p:nvSpPr>
        <p:spPr bwMode="gray">
          <a:xfrm>
            <a:off x="891942" y="2298701"/>
            <a:ext cx="5210723" cy="3632200"/>
          </a:xfrm>
          <a:noFill/>
        </p:spPr>
        <p:txBody>
          <a:bodyPr/>
          <a:lstStyle>
            <a:lvl1pPr marL="228503" indent="-228503">
              <a:spcBef>
                <a:spcPts val="1600"/>
              </a:spcBef>
              <a:defRPr sz="1900"/>
            </a:lvl1pPr>
            <a:lvl2pPr marL="517305" indent="-179312">
              <a:spcBef>
                <a:spcPts val="800"/>
              </a:spcBef>
              <a:defRPr sz="1600"/>
            </a:lvl2pPr>
            <a:lvl3pPr marL="860060" indent="-174551">
              <a:spcBef>
                <a:spcPts val="400"/>
              </a:spcBef>
              <a:defRPr sz="1500"/>
            </a:lvl3pPr>
            <a:lvl4pPr marL="1202814" indent="-169791">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69130" y="1752602"/>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Content Placeholder 4"/>
          <p:cNvSpPr>
            <a:spLocks noGrp="1"/>
          </p:cNvSpPr>
          <p:nvPr>
            <p:ph sz="quarter" idx="36"/>
          </p:nvPr>
        </p:nvSpPr>
        <p:spPr bwMode="gray">
          <a:xfrm>
            <a:off x="6368661" y="2298701"/>
            <a:ext cx="5210723" cy="3632200"/>
          </a:xfrm>
          <a:noFill/>
        </p:spPr>
        <p:txBody>
          <a:bodyPr/>
          <a:lstStyle>
            <a:lvl1pPr marL="228503" indent="-228503">
              <a:spcBef>
                <a:spcPts val="1600"/>
              </a:spcBef>
              <a:defRPr sz="1900"/>
            </a:lvl1pPr>
            <a:lvl2pPr marL="517305" indent="-179312">
              <a:spcBef>
                <a:spcPts val="800"/>
              </a:spcBef>
              <a:defRPr sz="1600"/>
            </a:lvl2pPr>
            <a:lvl3pPr marL="860060" indent="-174551">
              <a:spcBef>
                <a:spcPts val="400"/>
              </a:spcBef>
              <a:defRPr sz="1500"/>
            </a:lvl3pPr>
            <a:lvl4pPr marL="1202814" indent="-169791">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904957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wo Content ">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6587" y="481460"/>
            <a:ext cx="9053260" cy="831600"/>
          </a:xfrm>
        </p:spPr>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478633" y="1752602"/>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5"/>
          </p:nvPr>
        </p:nvSpPr>
        <p:spPr bwMode="gray">
          <a:xfrm>
            <a:off x="479102" y="2298701"/>
            <a:ext cx="5210723" cy="3632200"/>
          </a:xfrm>
          <a:noFill/>
        </p:spPr>
        <p:txBody>
          <a:bodyPr/>
          <a:lstStyle>
            <a:lvl1pPr marL="228503" indent="-228503">
              <a:spcBef>
                <a:spcPts val="1600"/>
              </a:spcBef>
              <a:defRPr sz="1900"/>
            </a:lvl1pPr>
            <a:lvl2pPr marL="517305" indent="-179312">
              <a:spcBef>
                <a:spcPts val="800"/>
              </a:spcBef>
              <a:defRPr sz="1600"/>
            </a:lvl2pPr>
            <a:lvl3pPr marL="860060" indent="-174551">
              <a:spcBef>
                <a:spcPts val="400"/>
              </a:spcBef>
              <a:defRPr sz="1500"/>
            </a:lvl3pPr>
            <a:lvl4pPr marL="1202814" indent="-169791">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5956290" y="1752602"/>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Content Placeholder 4"/>
          <p:cNvSpPr>
            <a:spLocks noGrp="1"/>
          </p:cNvSpPr>
          <p:nvPr>
            <p:ph sz="quarter" idx="36"/>
          </p:nvPr>
        </p:nvSpPr>
        <p:spPr bwMode="gray">
          <a:xfrm>
            <a:off x="5955820" y="2298701"/>
            <a:ext cx="5210723" cy="3632200"/>
          </a:xfrm>
          <a:noFill/>
        </p:spPr>
        <p:txBody>
          <a:bodyPr/>
          <a:lstStyle>
            <a:lvl1pPr marL="228503" indent="-228503">
              <a:spcBef>
                <a:spcPts val="1600"/>
              </a:spcBef>
              <a:defRPr sz="1900"/>
            </a:lvl1pPr>
            <a:lvl2pPr marL="517305" indent="-179312">
              <a:spcBef>
                <a:spcPts val="800"/>
              </a:spcBef>
              <a:defRPr sz="1600"/>
            </a:lvl2pPr>
            <a:lvl3pPr marL="860060" indent="-174551">
              <a:spcBef>
                <a:spcPts val="400"/>
              </a:spcBef>
              <a:defRPr sz="1500"/>
            </a:lvl3pPr>
            <a:lvl4pPr marL="1202814" indent="-169791">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1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2"/>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6" name="Rectangle 5">
            <a:extLst>
              <a:ext uri="{FF2B5EF4-FFF2-40B4-BE49-F238E27FC236}">
                <a16:creationId xmlns="" xmlns:a16="http://schemas.microsoft.com/office/drawing/2014/main" id="{6B4F3819-3B09-42D0-AF96-C2DD99A5F76F}"/>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8" name="Picture 7">
            <a:extLst>
              <a:ext uri="{FF2B5EF4-FFF2-40B4-BE49-F238E27FC236}">
                <a16:creationId xmlns="" xmlns:a16="http://schemas.microsoft.com/office/drawing/2014/main" id="{610D2E27-1738-4C8A-91FF-18E88DD9AD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28888285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3"/>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2444167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3"/>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7598952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3"/>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40263497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Rectangle 12"/>
          <p:cNvSpPr/>
          <p:nvPr userDrawn="1"/>
        </p:nvSpPr>
        <p:spPr bwMode="gray">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solidFill>
                <a:schemeClr val="bg1"/>
              </a:solidFill>
            </a:endParaRPr>
          </a:p>
        </p:txBody>
      </p:sp>
      <p:sp>
        <p:nvSpPr>
          <p:cNvPr id="16" name="Freeform 5"/>
          <p:cNvSpPr>
            <a:spLocks noEditPoints="1"/>
          </p:cNvSpPr>
          <p:nvPr userDrawn="1"/>
        </p:nvSpPr>
        <p:spPr bwMode="gray">
          <a:xfrm>
            <a:off x="5082741" y="694944"/>
            <a:ext cx="1311101" cy="471714"/>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899">
              <a:solidFill>
                <a:schemeClr val="bg1"/>
              </a:solidFill>
            </a:endParaRPr>
          </a:p>
        </p:txBody>
      </p:sp>
      <p:sp>
        <p:nvSpPr>
          <p:cNvPr id="2" name="Title 1"/>
          <p:cNvSpPr>
            <a:spLocks noGrp="1"/>
          </p:cNvSpPr>
          <p:nvPr>
            <p:ph type="ctrTitle" hasCustomPrompt="1"/>
          </p:nvPr>
        </p:nvSpPr>
        <p:spPr bwMode="gray">
          <a:xfrm>
            <a:off x="5074387" y="2738628"/>
            <a:ext cx="6619267" cy="1380744"/>
          </a:xfrm>
        </p:spPr>
        <p:txBody>
          <a:bodyPr lIns="0" tIns="0" rIns="0" bIns="0" anchor="ctr"/>
          <a:lstStyle>
            <a:lvl1pPr algn="l">
              <a:defRPr sz="3199">
                <a:solidFill>
                  <a:schemeClr val="bg1"/>
                </a:solidFill>
              </a:defRPr>
            </a:lvl1pPr>
          </a:lstStyle>
          <a:p>
            <a:r>
              <a:rPr lang="en-US" dirty="0" smtClean="0"/>
              <a:t>Presentation Title Here</a:t>
            </a:r>
            <a:endParaRPr lang="en-US" dirty="0"/>
          </a:p>
        </p:txBody>
      </p:sp>
      <p:sp>
        <p:nvSpPr>
          <p:cNvPr id="3" name="Subtitle 2"/>
          <p:cNvSpPr>
            <a:spLocks noGrp="1"/>
          </p:cNvSpPr>
          <p:nvPr>
            <p:ph type="subTitle" idx="1" hasCustomPrompt="1"/>
          </p:nvPr>
        </p:nvSpPr>
        <p:spPr bwMode="gray">
          <a:xfrm>
            <a:off x="5079973" y="5139028"/>
            <a:ext cx="6612006" cy="309272"/>
          </a:xfrm>
        </p:spPr>
        <p:txBody>
          <a:bodyPr lIns="0" tIns="0" rIns="0" bIns="0"/>
          <a:lstStyle>
            <a:lvl1pPr marL="0" indent="0" algn="l">
              <a:spcBef>
                <a:spcPts val="600"/>
              </a:spcBef>
              <a:buNone/>
              <a:defRPr sz="1799" b="0">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smtClean="0"/>
              <a:t>Presenter’s Name</a:t>
            </a:r>
          </a:p>
        </p:txBody>
      </p:sp>
      <p:sp>
        <p:nvSpPr>
          <p:cNvPr id="19" name="Picture Placeholder 18"/>
          <p:cNvSpPr>
            <a:spLocks noGrp="1"/>
          </p:cNvSpPr>
          <p:nvPr>
            <p:ph type="pic" sz="quarter" idx="10" hasCustomPrompt="1"/>
          </p:nvPr>
        </p:nvSpPr>
        <p:spPr bwMode="gray">
          <a:xfrm>
            <a:off x="1" y="0"/>
            <a:ext cx="4451969" cy="6858000"/>
          </a:xfrm>
          <a:solidFill>
            <a:schemeClr val="bg2"/>
          </a:solidFill>
        </p:spPr>
        <p:txBody>
          <a:bodyPr anchor="ctr"/>
          <a:lstStyle>
            <a:lvl1pPr marL="0" indent="0" algn="ctr">
              <a:buNone/>
              <a:defRPr sz="1600" baseline="0"/>
            </a:lvl1pPr>
          </a:lstStyle>
          <a:p>
            <a:r>
              <a:rPr lang="en-US" dirty="0" smtClean="0"/>
              <a:t>Click icon to insert photo</a:t>
            </a:r>
          </a:p>
          <a:p>
            <a:endParaRPr lang="en-US" dirty="0" smtClean="0"/>
          </a:p>
          <a:p>
            <a:endParaRPr lang="en-US" dirty="0" smtClean="0"/>
          </a:p>
        </p:txBody>
      </p:sp>
      <p:grpSp>
        <p:nvGrpSpPr>
          <p:cNvPr id="20" name="Group 19"/>
          <p:cNvGrpSpPr/>
          <p:nvPr userDrawn="1"/>
        </p:nvGrpSpPr>
        <p:grpSpPr>
          <a:xfrm>
            <a:off x="-1847369" y="0"/>
            <a:ext cx="1752144" cy="3554819"/>
            <a:chOff x="-1847850" y="1598386"/>
            <a:chExt cx="1752600" cy="3554819"/>
          </a:xfrm>
        </p:grpSpPr>
        <p:sp>
          <p:nvSpPr>
            <p:cNvPr id="7" name="TextBox 6"/>
            <p:cNvSpPr txBox="1"/>
            <p:nvPr userDrawn="1"/>
          </p:nvSpPr>
          <p:spPr bwMode="gray">
            <a:xfrm>
              <a:off x="-1847850" y="1598386"/>
              <a:ext cx="1752600" cy="3554819"/>
            </a:xfrm>
            <a:prstGeom prst="rect">
              <a:avLst/>
            </a:prstGeom>
            <a:solidFill>
              <a:schemeClr val="tx2"/>
            </a:solidFill>
          </p:spPr>
          <p:txBody>
            <a:bodyPr wrap="square" rtlCol="0">
              <a:spAutoFit/>
            </a:bodyPr>
            <a:lstStyle/>
            <a:p>
              <a:r>
                <a:rPr lang="en-US" sz="1100" b="1" dirty="0" smtClean="0">
                  <a:solidFill>
                    <a:schemeClr val="bg1"/>
                  </a:solidFill>
                </a:rPr>
                <a:t>To change photo:</a:t>
              </a:r>
            </a:p>
            <a:p>
              <a:pPr marL="171399" indent="-171399">
                <a:spcBef>
                  <a:spcPts val="300"/>
                </a:spcBef>
                <a:buFont typeface="+mj-lt"/>
                <a:buAutoNum type="arabicPeriod"/>
              </a:pPr>
              <a:r>
                <a:rPr lang="en-US" sz="1100" dirty="0" smtClean="0">
                  <a:solidFill>
                    <a:schemeClr val="bg1"/>
                  </a:solidFill>
                </a:rPr>
                <a:t>Delet</a:t>
              </a:r>
              <a:r>
                <a:rPr lang="en-US" sz="1100" baseline="0" dirty="0" smtClean="0">
                  <a:solidFill>
                    <a:schemeClr val="bg1"/>
                  </a:solidFill>
                </a:rPr>
                <a:t>e the</a:t>
              </a:r>
              <a:r>
                <a:rPr lang="en-US" sz="1100" dirty="0" smtClean="0">
                  <a:solidFill>
                    <a:schemeClr val="bg1"/>
                  </a:solidFill>
                </a:rPr>
                <a:t> current image. This will leave</a:t>
              </a:r>
              <a:r>
                <a:rPr lang="en-US" sz="1100" baseline="0" dirty="0" smtClean="0">
                  <a:solidFill>
                    <a:schemeClr val="bg1"/>
                  </a:solidFill>
                </a:rPr>
                <a:t> a blank placeholder with a picture icon.</a:t>
              </a:r>
            </a:p>
            <a:p>
              <a:pPr marL="171399" indent="-171399">
                <a:spcBef>
                  <a:spcPts val="300"/>
                </a:spcBef>
                <a:buFont typeface="+mj-lt"/>
                <a:buAutoNum type="arabicPeriod"/>
              </a:pPr>
              <a:r>
                <a:rPr lang="en-US" sz="1100" dirty="0" smtClean="0">
                  <a:solidFill>
                    <a:schemeClr val="bg1"/>
                  </a:solidFill>
                </a:rPr>
                <a:t>Click the icon to add a new image. The photo will be automatically</a:t>
              </a:r>
              <a:r>
                <a:rPr lang="en-US" sz="1100" baseline="0" dirty="0" smtClean="0">
                  <a:solidFill>
                    <a:schemeClr val="bg1"/>
                  </a:solidFill>
                </a:rPr>
                <a:t> </a:t>
              </a:r>
              <a:r>
                <a:rPr lang="en-US" sz="1100" dirty="0" smtClean="0">
                  <a:solidFill>
                    <a:schemeClr val="bg1"/>
                  </a:solidFill>
                </a:rPr>
                <a:t>be cropped to fit the placeholder.</a:t>
              </a:r>
            </a:p>
            <a:p>
              <a:endParaRPr lang="en-US" sz="1100" dirty="0" smtClean="0">
                <a:solidFill>
                  <a:schemeClr val="bg1"/>
                </a:solidFill>
              </a:endParaRPr>
            </a:p>
            <a:p>
              <a:r>
                <a:rPr lang="en-US" sz="1100" b="1" dirty="0" smtClean="0">
                  <a:solidFill>
                    <a:schemeClr val="bg1"/>
                  </a:solidFill>
                </a:rPr>
                <a:t>NOTE: </a:t>
              </a:r>
              <a:r>
                <a:rPr lang="en-US" sz="1100" dirty="0" smtClean="0">
                  <a:solidFill>
                    <a:schemeClr val="bg1"/>
                  </a:solidFill>
                </a:rPr>
                <a:t>If you </a:t>
              </a:r>
              <a:r>
                <a:rPr lang="en-US" sz="1100" baseline="0" dirty="0" smtClean="0">
                  <a:solidFill>
                    <a:schemeClr val="bg1"/>
                  </a:solidFill>
                </a:rPr>
                <a:t>use the  “Change Picture” function,</a:t>
              </a:r>
              <a:br>
                <a:rPr lang="en-US" sz="1100" baseline="0" dirty="0" smtClean="0">
                  <a:solidFill>
                    <a:schemeClr val="bg1"/>
                  </a:solidFill>
                </a:rPr>
              </a:br>
              <a:r>
                <a:rPr lang="en-US" sz="1100" baseline="0" dirty="0" smtClean="0">
                  <a:solidFill>
                    <a:schemeClr val="bg1"/>
                  </a:solidFill>
                </a:rPr>
                <a:t>the image will be imported in its original proportions and won’t fill the placeholder completely and will need to be cropped. </a:t>
              </a:r>
              <a:endParaRPr lang="en-US" sz="1100" dirty="0" smtClean="0">
                <a:solidFill>
                  <a:schemeClr val="bg1"/>
                </a:solidFill>
              </a:endParaRPr>
            </a:p>
          </p:txBody>
        </p:sp>
        <p:pic>
          <p:nvPicPr>
            <p:cNvPr id="5" name="Picture 4"/>
            <p:cNvPicPr>
              <a:picLocks noChangeAspect="1"/>
            </p:cNvPicPr>
            <p:nvPr userDrawn="1"/>
          </p:nvPicPr>
          <p:blipFill rotWithShape="1">
            <a:blip r:embed="rId2"/>
            <a:srcRect t="9894" r="8548" b="9892"/>
            <a:stretch/>
          </p:blipFill>
          <p:spPr>
            <a:xfrm>
              <a:off x="-1182295" y="3914776"/>
              <a:ext cx="911406" cy="157260"/>
            </a:xfrm>
            <a:prstGeom prst="rect">
              <a:avLst/>
            </a:prstGeom>
          </p:spPr>
        </p:pic>
        <p:pic>
          <p:nvPicPr>
            <p:cNvPr id="8" name="Picture 7"/>
            <p:cNvPicPr>
              <a:picLocks noChangeAspect="1"/>
            </p:cNvPicPr>
            <p:nvPr userDrawn="1"/>
          </p:nvPicPr>
          <p:blipFill rotWithShape="1">
            <a:blip r:embed="rId3"/>
            <a:srcRect l="7228" t="8542" r="7228" b="8542"/>
            <a:stretch/>
          </p:blipFill>
          <p:spPr>
            <a:xfrm>
              <a:off x="-386486" y="2338388"/>
              <a:ext cx="207772" cy="176212"/>
            </a:xfrm>
            <a:prstGeom prst="rect">
              <a:avLst/>
            </a:prstGeom>
          </p:spPr>
        </p:pic>
      </p:grpSp>
      <p:sp>
        <p:nvSpPr>
          <p:cNvPr id="15" name="Text Placeholder 14"/>
          <p:cNvSpPr>
            <a:spLocks noGrp="1"/>
          </p:cNvSpPr>
          <p:nvPr>
            <p:ph type="body" sz="quarter" idx="11" hasCustomPrompt="1"/>
          </p:nvPr>
        </p:nvSpPr>
        <p:spPr>
          <a:xfrm>
            <a:off x="5073917" y="6321906"/>
            <a:ext cx="6618151" cy="292100"/>
          </a:xfrm>
        </p:spPr>
        <p:txBody>
          <a:bodyPr lIns="0" tIns="0" rIns="0" bIns="0"/>
          <a:lstStyle>
            <a:lvl1pPr marL="0" indent="0">
              <a:buNone/>
              <a:defRPr sz="1600">
                <a:solidFill>
                  <a:schemeClr val="bg1"/>
                </a:solidFill>
              </a:defRPr>
            </a:lvl1pPr>
            <a:lvl2pPr marL="338227" indent="0">
              <a:buNone/>
              <a:defRPr sz="1799"/>
            </a:lvl2pPr>
            <a:lvl3pPr marL="685594" indent="0">
              <a:buNone/>
              <a:defRPr sz="1600"/>
            </a:lvl3pPr>
            <a:lvl4pPr marL="1032962" indent="0">
              <a:buNone/>
              <a:defRPr sz="1400"/>
            </a:lvl4pPr>
            <a:lvl5pPr marL="1307200" indent="0">
              <a:buNone/>
              <a:defRPr sz="1200"/>
            </a:lvl5pPr>
          </a:lstStyle>
          <a:p>
            <a:pPr lvl="0"/>
            <a:r>
              <a:rPr lang="en-US" dirty="0" smtClean="0"/>
              <a:t>Date</a:t>
            </a:r>
            <a:endParaRPr lang="en-US" dirty="0"/>
          </a:p>
        </p:txBody>
      </p:sp>
      <p:sp>
        <p:nvSpPr>
          <p:cNvPr id="18" name="Text Placeholder 17"/>
          <p:cNvSpPr>
            <a:spLocks noGrp="1"/>
          </p:cNvSpPr>
          <p:nvPr>
            <p:ph type="body" sz="quarter" idx="12" hasCustomPrompt="1"/>
          </p:nvPr>
        </p:nvSpPr>
        <p:spPr>
          <a:xfrm>
            <a:off x="5073917" y="5524500"/>
            <a:ext cx="6618151" cy="600529"/>
          </a:xfrm>
        </p:spPr>
        <p:txBody>
          <a:bodyPr lIns="0" tIns="0" rIns="0" bIns="0"/>
          <a:lstStyle>
            <a:lvl1pPr marL="0" indent="0">
              <a:buNone/>
              <a:defRPr sz="1799" i="1">
                <a:solidFill>
                  <a:schemeClr val="bg1"/>
                </a:solidFill>
              </a:defRPr>
            </a:lvl1pPr>
            <a:lvl2pPr marL="0" indent="0">
              <a:buNone/>
              <a:defRPr sz="1799"/>
            </a:lvl2pPr>
            <a:lvl3pPr marL="0" indent="0">
              <a:buNone/>
              <a:defRPr sz="1799"/>
            </a:lvl3pPr>
            <a:lvl4pPr marL="0" indent="0">
              <a:buNone/>
              <a:defRPr sz="1799"/>
            </a:lvl4pPr>
            <a:lvl5pPr marL="0" indent="0">
              <a:buNone/>
              <a:defRPr sz="1799"/>
            </a:lvl5pPr>
          </a:lstStyle>
          <a:p>
            <a:pPr lvl="0"/>
            <a:r>
              <a:rPr lang="en-US" dirty="0" smtClean="0"/>
              <a:t>Presenter’s Title</a:t>
            </a:r>
            <a:endParaRPr lang="en-US" dirty="0"/>
          </a:p>
        </p:txBody>
      </p:sp>
      <p:sp>
        <p:nvSpPr>
          <p:cNvPr id="21" name="Rectangle 20"/>
          <p:cNvSpPr/>
          <p:nvPr userDrawn="1"/>
        </p:nvSpPr>
        <p:spPr bwMode="gray">
          <a:xfrm>
            <a:off x="4451969" y="0"/>
            <a:ext cx="118841"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spTree>
    <p:extLst>
      <p:ext uri="{BB962C8B-B14F-4D97-AF65-F5344CB8AC3E}">
        <p14:creationId xmlns:p14="http://schemas.microsoft.com/office/powerpoint/2010/main" val="332447911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6" y="524100"/>
            <a:ext cx="9053260" cy="831600"/>
          </a:xfrm>
        </p:spPr>
        <p:txBody>
          <a:bodyPr/>
          <a:lstStyle/>
          <a:p>
            <a:r>
              <a:rPr lang="en-US"/>
              <a:t>Click to edit Master title style</a:t>
            </a:r>
            <a:endParaRPr lang="en-US" dirty="0"/>
          </a:p>
        </p:txBody>
      </p:sp>
      <p:sp>
        <p:nvSpPr>
          <p:cNvPr id="3" name="Content Placeholder 2"/>
          <p:cNvSpPr>
            <a:spLocks noGrp="1"/>
          </p:cNvSpPr>
          <p:nvPr>
            <p:ph idx="1"/>
          </p:nvPr>
        </p:nvSpPr>
        <p:spPr bwMode="gray">
          <a:xfrm>
            <a:off x="363821" y="1673058"/>
            <a:ext cx="10687912" cy="395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2819007" y="5726425"/>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4006159138"/>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3"/>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998454037"/>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3"/>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724709147"/>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3"/>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4056449880"/>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93490" y="704679"/>
            <a:ext cx="1290832" cy="463428"/>
          </a:xfrm>
          <a:prstGeom prst="rect">
            <a:avLst/>
          </a:prstGeom>
        </p:spPr>
      </p:pic>
      <p:sp>
        <p:nvSpPr>
          <p:cNvPr id="4" name="Freeform 5" hidden="1"/>
          <p:cNvSpPr>
            <a:spLocks noEditPoints="1"/>
          </p:cNvSpPr>
          <p:nvPr userDrawn="1"/>
        </p:nvSpPr>
        <p:spPr bwMode="auto">
          <a:xfrm>
            <a:off x="5079973" y="694872"/>
            <a:ext cx="1311101" cy="471715"/>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en-US" dirty="0">
              <a:solidFill>
                <a:srgbClr val="000000"/>
              </a:solidFill>
            </a:endParaRPr>
          </a:p>
        </p:txBody>
      </p:sp>
      <p:sp>
        <p:nvSpPr>
          <p:cNvPr id="20" name="Title 1"/>
          <p:cNvSpPr>
            <a:spLocks noGrp="1"/>
          </p:cNvSpPr>
          <p:nvPr>
            <p:ph type="ctrTitle" hasCustomPrompt="1"/>
          </p:nvPr>
        </p:nvSpPr>
        <p:spPr bwMode="gray">
          <a:xfrm>
            <a:off x="5074388" y="2738628"/>
            <a:ext cx="6619266" cy="1380744"/>
          </a:xfrm>
        </p:spPr>
        <p:txBody>
          <a:bodyPr lIns="0" tIns="0" rIns="0" bIns="0" anchor="ctr"/>
          <a:lstStyle>
            <a:lvl1pPr algn="l">
              <a:defRPr sz="3200">
                <a:solidFill>
                  <a:schemeClr val="tx1"/>
                </a:solidFill>
              </a:defRPr>
            </a:lvl1pPr>
          </a:lstStyle>
          <a:p>
            <a:r>
              <a:rPr lang="en-US" dirty="0"/>
              <a:t>Section Divider</a:t>
            </a:r>
          </a:p>
        </p:txBody>
      </p:sp>
      <p:sp>
        <p:nvSpPr>
          <p:cNvPr id="22" name="Subtitle 2"/>
          <p:cNvSpPr>
            <a:spLocks noGrp="1"/>
          </p:cNvSpPr>
          <p:nvPr>
            <p:ph type="subTitle" idx="1"/>
          </p:nvPr>
        </p:nvSpPr>
        <p:spPr bwMode="gray">
          <a:xfrm>
            <a:off x="5079973" y="4491328"/>
            <a:ext cx="6612006" cy="813816"/>
          </a:xfrm>
        </p:spPr>
        <p:txBody>
          <a:bodyPr lIns="0" tIns="0" rIns="0" bIns="0"/>
          <a:lstStyle>
            <a:lvl1pPr marL="0" indent="0" algn="l">
              <a:spcBef>
                <a:spcPts val="600"/>
              </a:spcBef>
              <a:buNone/>
              <a:defRPr sz="1900" b="0">
                <a:solidFill>
                  <a:schemeClr val="tx1"/>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24" name="Slide Number Placeholder 5"/>
          <p:cNvSpPr txBox="1">
            <a:spLocks/>
          </p:cNvSpPr>
          <p:nvPr userDrawn="1"/>
        </p:nvSpPr>
        <p:spPr bwMode="gray">
          <a:xfrm>
            <a:off x="11399878" y="6545231"/>
            <a:ext cx="584048" cy="120184"/>
          </a:xfrm>
          <a:prstGeom prst="rect">
            <a:avLst/>
          </a:prstGeom>
        </p:spPr>
        <p:txBody>
          <a:bodyPr wrap="non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sz="800">
                <a:solidFill>
                  <a:srgbClr val="000000"/>
                </a:solidFill>
              </a:rPr>
              <a:pPr/>
              <a:t>‹#›</a:t>
            </a:fld>
            <a:endParaRPr sz="800" dirty="0">
              <a:solidFill>
                <a:srgbClr val="000000"/>
              </a:solidFill>
            </a:endParaRPr>
          </a:p>
        </p:txBody>
      </p:sp>
      <p:grpSp>
        <p:nvGrpSpPr>
          <p:cNvPr id="10" name="Group 9"/>
          <p:cNvGrpSpPr/>
          <p:nvPr userDrawn="1"/>
        </p:nvGrpSpPr>
        <p:grpSpPr>
          <a:xfrm>
            <a:off x="-2271467" y="0"/>
            <a:ext cx="1762305" cy="4572000"/>
            <a:chOff x="-1847850" y="1598386"/>
            <a:chExt cx="1752600" cy="3931846"/>
          </a:xfrm>
        </p:grpSpPr>
        <p:sp>
          <p:nvSpPr>
            <p:cNvPr id="11" name="TextBox 10"/>
            <p:cNvSpPr txBox="1"/>
            <p:nvPr userDrawn="1"/>
          </p:nvSpPr>
          <p:spPr bwMode="gray">
            <a:xfrm>
              <a:off x="-1847850" y="1598386"/>
              <a:ext cx="1752600" cy="3931846"/>
            </a:xfrm>
            <a:prstGeom prst="rect">
              <a:avLst/>
            </a:prstGeom>
            <a:solidFill>
              <a:schemeClr val="tx2"/>
            </a:solidFill>
          </p:spPr>
          <p:txBody>
            <a:bodyPr wrap="square" rtlCol="0">
              <a:spAutoFit/>
            </a:bodyPr>
            <a:lstStyle/>
            <a:p>
              <a:r>
                <a:rPr lang="en-US" sz="1100" b="1" dirty="0">
                  <a:solidFill>
                    <a:srgbClr val="FFFFFF"/>
                  </a:solidFill>
                </a:rPr>
                <a:t>To change photo:</a:t>
              </a:r>
            </a:p>
            <a:p>
              <a:pPr marL="171421" indent="-171421">
                <a:spcBef>
                  <a:spcPts val="300"/>
                </a:spcBef>
                <a:buFont typeface="+mj-lt"/>
                <a:buAutoNum type="arabicPeriod"/>
              </a:pPr>
              <a:r>
                <a:rPr lang="en-US" sz="1100" dirty="0">
                  <a:solidFill>
                    <a:srgbClr val="FFFFFF"/>
                  </a:solidFill>
                </a:rPr>
                <a:t>Delete the current image. This will leave a blank placeholder with a picture icon.</a:t>
              </a:r>
            </a:p>
            <a:p>
              <a:pPr marL="171421" indent="-171421">
                <a:spcBef>
                  <a:spcPts val="300"/>
                </a:spcBef>
                <a:buFont typeface="+mj-lt"/>
                <a:buAutoNum type="arabicPeriod"/>
              </a:pPr>
              <a:r>
                <a:rPr lang="en-US" sz="1100" dirty="0">
                  <a:solidFill>
                    <a:srgbClr val="FFFFFF"/>
                  </a:solidFill>
                </a:rPr>
                <a:t>Click the icon to add a new image. The photo will be automatically be cropped to fit the placeholder.</a:t>
              </a:r>
            </a:p>
            <a:p>
              <a:pPr marL="171421" indent="-171421">
                <a:spcBef>
                  <a:spcPts val="300"/>
                </a:spcBef>
                <a:buFont typeface="+mj-lt"/>
                <a:buAutoNum type="arabicPeriod"/>
              </a:pPr>
              <a:r>
                <a:rPr lang="en-US" sz="1100" dirty="0">
                  <a:solidFill>
                    <a:srgbClr val="FFFFFF"/>
                  </a:solidFill>
                </a:rPr>
                <a:t>Go to the Home tab and click reset</a:t>
              </a:r>
            </a:p>
            <a:p>
              <a:endParaRPr lang="en-US" sz="1100" dirty="0">
                <a:solidFill>
                  <a:srgbClr val="FFFFFF"/>
                </a:solidFill>
              </a:endParaRPr>
            </a:p>
            <a:p>
              <a:r>
                <a:rPr lang="en-US" sz="1100" b="1" dirty="0">
                  <a:solidFill>
                    <a:srgbClr val="FFFFFF"/>
                  </a:solidFill>
                </a:rPr>
                <a:t>NOTE: </a:t>
              </a:r>
              <a:r>
                <a:rPr lang="en-US" sz="1100" dirty="0">
                  <a:solidFill>
                    <a:srgbClr val="FFFFFF"/>
                  </a:solidFill>
                </a:rPr>
                <a:t>If you use the  “Change Picture” function,</a:t>
              </a:r>
              <a:br>
                <a:rPr lang="en-US" sz="1100" dirty="0">
                  <a:solidFill>
                    <a:srgbClr val="FFFFFF"/>
                  </a:solidFill>
                </a:rPr>
              </a:br>
              <a:r>
                <a:rPr lang="en-US" sz="1100" dirty="0">
                  <a:solidFill>
                    <a:srgbClr val="FFFFFF"/>
                  </a:solidFill>
                </a:rPr>
                <a:t>the image will be imported in its original proportions and won’t fill the placeholder completely and will need to be cropped. </a:t>
              </a: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9894" r="8548" b="9892"/>
            <a:stretch/>
          </p:blipFill>
          <p:spPr>
            <a:xfrm>
              <a:off x="-1182295" y="3914776"/>
              <a:ext cx="911406" cy="157260"/>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a:ext>
              </a:extLst>
            </a:blip>
            <a:srcRect l="7228" t="8542" r="7228" b="8542"/>
            <a:stretch/>
          </p:blipFill>
          <p:spPr>
            <a:xfrm>
              <a:off x="-386486" y="2224801"/>
              <a:ext cx="207772" cy="176212"/>
            </a:xfrm>
            <a:prstGeom prst="rect">
              <a:avLst/>
            </a:prstGeom>
          </p:spPr>
        </p:pic>
      </p:grpSp>
      <p:pic>
        <p:nvPicPr>
          <p:cNvPr id="5" name="Picture 4">
            <a:extLst>
              <a:ext uri="{FF2B5EF4-FFF2-40B4-BE49-F238E27FC236}">
                <a16:creationId xmlns="" xmlns:a16="http://schemas.microsoft.com/office/drawing/2014/main" id="{1770FF20-D697-6349-B0E0-AC5D8C2680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774"/>
            <a:ext cx="12188825" cy="6856214"/>
          </a:xfrm>
          <a:prstGeom prst="rect">
            <a:avLst/>
          </a:prstGeom>
        </p:spPr>
      </p:pic>
    </p:spTree>
    <p:extLst>
      <p:ext uri="{BB962C8B-B14F-4D97-AF65-F5344CB8AC3E}">
        <p14:creationId xmlns:p14="http://schemas.microsoft.com/office/powerpoint/2010/main" val="150126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C9C721D-FAF9-9848-A5F2-91BABC2C52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75"/>
            <a:ext cx="12188824" cy="6856214"/>
          </a:xfrm>
          <a:prstGeom prst="rect">
            <a:avLst/>
          </a:prstGeom>
        </p:spPr>
      </p:pic>
      <p:sp>
        <p:nvSpPr>
          <p:cNvPr id="2" name="Title 1">
            <a:extLst>
              <a:ext uri="{FF2B5EF4-FFF2-40B4-BE49-F238E27FC236}">
                <a16:creationId xmlns="" xmlns:a16="http://schemas.microsoft.com/office/drawing/2014/main" id="{C214DE3D-6284-934A-8D0F-F00972940473}"/>
              </a:ext>
            </a:extLst>
          </p:cNvPr>
          <p:cNvSpPr>
            <a:spLocks noGrp="1"/>
          </p:cNvSpPr>
          <p:nvPr>
            <p:ph type="title" hasCustomPrompt="1"/>
          </p:nvPr>
        </p:nvSpPr>
        <p:spPr>
          <a:xfrm>
            <a:off x="157695" y="50800"/>
            <a:ext cx="10687912" cy="1114661"/>
          </a:xfrm>
        </p:spPr>
        <p:txBody>
          <a:bodyPr/>
          <a:lstStyle>
            <a:lvl1pPr>
              <a:defRPr>
                <a:solidFill>
                  <a:schemeClr val="bg1"/>
                </a:solidFill>
              </a:defRPr>
            </a:lvl1pPr>
          </a:lstStyle>
          <a:p>
            <a:r>
              <a:rPr lang="en-US" dirty="0"/>
              <a:t>  Topic Outline</a:t>
            </a:r>
          </a:p>
        </p:txBody>
      </p:sp>
    </p:spTree>
    <p:extLst>
      <p:ext uri="{BB962C8B-B14F-4D97-AF65-F5344CB8AC3E}">
        <p14:creationId xmlns:p14="http://schemas.microsoft.com/office/powerpoint/2010/main" val="49593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GA x">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A5E9970-FC3E-F849-B5D8-2DF25DC24BC6}"/>
              </a:ext>
            </a:extLst>
          </p:cNvPr>
          <p:cNvSpPr/>
          <p:nvPr userDrawn="1"/>
        </p:nvSpPr>
        <p:spPr>
          <a:xfrm>
            <a:off x="10152743" y="6081486"/>
            <a:ext cx="15965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2A93578D-6A24-2548-923C-32648BED9D62}"/>
              </a:ext>
            </a:extLst>
          </p:cNvPr>
          <p:cNvPicPr>
            <a:picLocks noChangeAspect="1"/>
          </p:cNvPicPr>
          <p:nvPr userDrawn="1"/>
        </p:nvPicPr>
        <p:blipFill>
          <a:blip r:embed="rId2"/>
          <a:stretch>
            <a:fillRect/>
          </a:stretch>
        </p:blipFill>
        <p:spPr>
          <a:xfrm>
            <a:off x="10374230" y="6317574"/>
            <a:ext cx="1208171" cy="329415"/>
          </a:xfrm>
          <a:prstGeom prst="rect">
            <a:avLst/>
          </a:prstGeom>
        </p:spPr>
      </p:pic>
    </p:spTree>
    <p:extLst>
      <p:ext uri="{BB962C8B-B14F-4D97-AF65-F5344CB8AC3E}">
        <p14:creationId xmlns:p14="http://schemas.microsoft.com/office/powerpoint/2010/main" val="65863846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ED94F2B-6AAC-C741-847B-8EA2AA345B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Tree>
    <p:extLst>
      <p:ext uri="{BB962C8B-B14F-4D97-AF65-F5344CB8AC3E}">
        <p14:creationId xmlns:p14="http://schemas.microsoft.com/office/powerpoint/2010/main" val="780876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ED94F2B-6AAC-C741-847B-8EA2AA345B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6" name="Freeform 5">
            <a:extLst>
              <a:ext uri="{FF2B5EF4-FFF2-40B4-BE49-F238E27FC236}">
                <a16:creationId xmlns="" xmlns:a16="http://schemas.microsoft.com/office/drawing/2014/main" id="{E948208D-F383-144B-A7CA-AF6905FD603C}"/>
              </a:ext>
            </a:extLst>
          </p:cNvPr>
          <p:cNvSpPr>
            <a:spLocks noEditPoints="1"/>
          </p:cNvSpPr>
          <p:nvPr userDrawn="1"/>
        </p:nvSpPr>
        <p:spPr bwMode="gray">
          <a:xfrm>
            <a:off x="549727" y="5987844"/>
            <a:ext cx="1020843" cy="367283"/>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rgbClr val="D1222B"/>
          </a:solidFill>
          <a:ln>
            <a:noFill/>
          </a:ln>
        </p:spPr>
        <p:txBody>
          <a:bodyPr vert="horz" wrap="square" lIns="91424" tIns="45712" rIns="91424" bIns="45712" numCol="1" anchor="t" anchorCtr="0" compatLnSpc="1">
            <a:prstTxWarp prst="textNoShape">
              <a:avLst/>
            </a:prstTxWarp>
          </a:bodyPr>
          <a:lstStyle/>
          <a:p>
            <a:endParaRPr lang="en-US">
              <a:solidFill>
                <a:srgbClr val="FF0000"/>
              </a:solidFill>
            </a:endParaRPr>
          </a:p>
        </p:txBody>
      </p:sp>
    </p:spTree>
    <p:extLst>
      <p:ext uri="{BB962C8B-B14F-4D97-AF65-F5344CB8AC3E}">
        <p14:creationId xmlns:p14="http://schemas.microsoft.com/office/powerpoint/2010/main" val="4099420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7"/>
            <a:ext cx="12188824" cy="6856213"/>
          </a:xfrm>
          <a:prstGeom prst="rect">
            <a:avLst/>
          </a:prstGeom>
        </p:spPr>
      </p:pic>
      <p:pic>
        <p:nvPicPr>
          <p:cNvPr id="4" name="Picture 3">
            <a:extLst>
              <a:ext uri="{FF2B5EF4-FFF2-40B4-BE49-F238E27FC236}">
                <a16:creationId xmlns="" xmlns:a16="http://schemas.microsoft.com/office/drawing/2014/main" id="{863E1C17-4658-9446-9CE3-60F7EE0C8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5" name="Freeform 4">
            <a:extLst>
              <a:ext uri="{FF2B5EF4-FFF2-40B4-BE49-F238E27FC236}">
                <a16:creationId xmlns="" xmlns:a16="http://schemas.microsoft.com/office/drawing/2014/main" id="{8D791087-18F9-A941-861D-5F23C7C00398}"/>
              </a:ext>
            </a:extLst>
          </p:cNvPr>
          <p:cNvSpPr>
            <a:spLocks noEditPoints="1"/>
          </p:cNvSpPr>
          <p:nvPr userDrawn="1"/>
        </p:nvSpPr>
        <p:spPr bwMode="gray">
          <a:xfrm>
            <a:off x="549727" y="5987844"/>
            <a:ext cx="1020843" cy="367283"/>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rgbClr val="D1222B"/>
          </a:solidFill>
          <a:ln>
            <a:noFill/>
          </a:ln>
        </p:spPr>
        <p:txBody>
          <a:bodyPr vert="horz" wrap="square" lIns="91424" tIns="45712" rIns="91424" bIns="45712" numCol="1" anchor="t" anchorCtr="0" compatLnSpc="1">
            <a:prstTxWarp prst="textNoShape">
              <a:avLst/>
            </a:prstTxWarp>
          </a:bodyPr>
          <a:lstStyle/>
          <a:p>
            <a:endParaRPr lang="en-US">
              <a:solidFill>
                <a:srgbClr val="FF0000"/>
              </a:solidFill>
            </a:endParaRPr>
          </a:p>
        </p:txBody>
      </p:sp>
    </p:spTree>
    <p:extLst>
      <p:ext uri="{BB962C8B-B14F-4D97-AF65-F5344CB8AC3E}">
        <p14:creationId xmlns:p14="http://schemas.microsoft.com/office/powerpoint/2010/main" val="3410580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1" cy="6856212"/>
          </a:xfrm>
          <a:prstGeom prst="rect">
            <a:avLst/>
          </a:prstGeom>
        </p:spPr>
      </p:pic>
      <p:sp>
        <p:nvSpPr>
          <p:cNvPr id="4" name="Freeform 3">
            <a:extLst>
              <a:ext uri="{FF2B5EF4-FFF2-40B4-BE49-F238E27FC236}">
                <a16:creationId xmlns="" xmlns:a16="http://schemas.microsoft.com/office/drawing/2014/main" id="{2AACB073-9AFF-B949-9AB3-E7E748BCBB31}"/>
              </a:ext>
            </a:extLst>
          </p:cNvPr>
          <p:cNvSpPr>
            <a:spLocks noEditPoints="1"/>
          </p:cNvSpPr>
          <p:nvPr userDrawn="1"/>
        </p:nvSpPr>
        <p:spPr bwMode="gray">
          <a:xfrm>
            <a:off x="549727" y="5987844"/>
            <a:ext cx="1020843" cy="367283"/>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rgbClr val="D1222B"/>
          </a:solidFill>
          <a:ln>
            <a:noFill/>
          </a:ln>
        </p:spPr>
        <p:txBody>
          <a:bodyPr vert="horz" wrap="square" lIns="91424" tIns="45712" rIns="91424" bIns="45712" numCol="1" anchor="t" anchorCtr="0" compatLnSpc="1">
            <a:prstTxWarp prst="textNoShape">
              <a:avLst/>
            </a:prstTxWarp>
          </a:bodyPr>
          <a:lstStyle/>
          <a:p>
            <a:endParaRPr lang="en-US">
              <a:solidFill>
                <a:srgbClr val="FF0000"/>
              </a:solidFill>
            </a:endParaRPr>
          </a:p>
        </p:txBody>
      </p:sp>
    </p:spTree>
    <p:extLst>
      <p:ext uri="{BB962C8B-B14F-4D97-AF65-F5344CB8AC3E}">
        <p14:creationId xmlns:p14="http://schemas.microsoft.com/office/powerpoint/2010/main" val="1940682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1" cy="6856212"/>
          </a:xfrm>
          <a:prstGeom prst="rect">
            <a:avLst/>
          </a:prstGeom>
        </p:spPr>
      </p:pic>
      <p:sp>
        <p:nvSpPr>
          <p:cNvPr id="4" name="Freeform 3">
            <a:extLst>
              <a:ext uri="{FF2B5EF4-FFF2-40B4-BE49-F238E27FC236}">
                <a16:creationId xmlns="" xmlns:a16="http://schemas.microsoft.com/office/drawing/2014/main" id="{2AACB073-9AFF-B949-9AB3-E7E748BCBB31}"/>
              </a:ext>
            </a:extLst>
          </p:cNvPr>
          <p:cNvSpPr>
            <a:spLocks noEditPoints="1"/>
          </p:cNvSpPr>
          <p:nvPr userDrawn="1"/>
        </p:nvSpPr>
        <p:spPr bwMode="gray">
          <a:xfrm>
            <a:off x="549727" y="5987844"/>
            <a:ext cx="1020843" cy="367283"/>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rgbClr val="D1222B"/>
          </a:solidFill>
          <a:ln>
            <a:noFill/>
          </a:ln>
        </p:spPr>
        <p:txBody>
          <a:bodyPr vert="horz" wrap="square" lIns="91424" tIns="45712" rIns="91424" bIns="45712" numCol="1" anchor="t" anchorCtr="0" compatLnSpc="1">
            <a:prstTxWarp prst="textNoShape">
              <a:avLst/>
            </a:prstTxWarp>
          </a:bodyPr>
          <a:lstStyle/>
          <a:p>
            <a:endParaRPr lang="en-US">
              <a:solidFill>
                <a:srgbClr val="FF0000"/>
              </a:solidFill>
            </a:endParaRPr>
          </a:p>
        </p:txBody>
      </p:sp>
    </p:spTree>
    <p:extLst>
      <p:ext uri="{BB962C8B-B14F-4D97-AF65-F5344CB8AC3E}">
        <p14:creationId xmlns:p14="http://schemas.microsoft.com/office/powerpoint/2010/main" val="3695940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1" cy="6856211"/>
          </a:xfrm>
          <a:prstGeom prst="rect">
            <a:avLst/>
          </a:prstGeom>
        </p:spPr>
      </p:pic>
      <p:sp>
        <p:nvSpPr>
          <p:cNvPr id="4" name="Freeform 3">
            <a:extLst>
              <a:ext uri="{FF2B5EF4-FFF2-40B4-BE49-F238E27FC236}">
                <a16:creationId xmlns="" xmlns:a16="http://schemas.microsoft.com/office/drawing/2014/main" id="{468D508E-128C-3540-886D-D19FA8B35605}"/>
              </a:ext>
            </a:extLst>
          </p:cNvPr>
          <p:cNvSpPr>
            <a:spLocks noEditPoints="1"/>
          </p:cNvSpPr>
          <p:nvPr userDrawn="1"/>
        </p:nvSpPr>
        <p:spPr bwMode="gray">
          <a:xfrm>
            <a:off x="549727" y="5987844"/>
            <a:ext cx="1020843" cy="367283"/>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rgbClr val="D1222B"/>
          </a:solidFill>
          <a:ln>
            <a:noFill/>
          </a:ln>
        </p:spPr>
        <p:txBody>
          <a:bodyPr vert="horz" wrap="square" lIns="91424" tIns="45712" rIns="91424" bIns="45712" numCol="1" anchor="t" anchorCtr="0" compatLnSpc="1">
            <a:prstTxWarp prst="textNoShape">
              <a:avLst/>
            </a:prstTxWarp>
          </a:bodyPr>
          <a:lstStyle/>
          <a:p>
            <a:endParaRPr lang="en-US">
              <a:solidFill>
                <a:srgbClr val="FF0000"/>
              </a:solidFill>
            </a:endParaRPr>
          </a:p>
        </p:txBody>
      </p:sp>
    </p:spTree>
    <p:extLst>
      <p:ext uri="{BB962C8B-B14F-4D97-AF65-F5344CB8AC3E}">
        <p14:creationId xmlns:p14="http://schemas.microsoft.com/office/powerpoint/2010/main" val="1856049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7"/>
            <a:ext cx="12188824" cy="6856213"/>
          </a:xfrm>
          <a:prstGeom prst="rect">
            <a:avLst/>
          </a:prstGeom>
        </p:spPr>
      </p:pic>
      <p:pic>
        <p:nvPicPr>
          <p:cNvPr id="4" name="Picture 3">
            <a:extLst>
              <a:ext uri="{FF2B5EF4-FFF2-40B4-BE49-F238E27FC236}">
                <a16:creationId xmlns="" xmlns:a16="http://schemas.microsoft.com/office/drawing/2014/main" id="{863E1C17-4658-9446-9CE3-60F7EE0C8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extLst>
      <p:ext uri="{BB962C8B-B14F-4D97-AF65-F5344CB8AC3E}">
        <p14:creationId xmlns:p14="http://schemas.microsoft.com/office/powerpoint/2010/main" val="3109066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1" cy="6856212"/>
          </a:xfrm>
          <a:prstGeom prst="rect">
            <a:avLst/>
          </a:prstGeom>
        </p:spPr>
      </p:pic>
    </p:spTree>
    <p:extLst>
      <p:ext uri="{BB962C8B-B14F-4D97-AF65-F5344CB8AC3E}">
        <p14:creationId xmlns:p14="http://schemas.microsoft.com/office/powerpoint/2010/main" val="1275258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1" cy="6856211"/>
          </a:xfrm>
          <a:prstGeom prst="rect">
            <a:avLst/>
          </a:prstGeom>
        </p:spPr>
      </p:pic>
    </p:spTree>
    <p:extLst>
      <p:ext uri="{BB962C8B-B14F-4D97-AF65-F5344CB8AC3E}">
        <p14:creationId xmlns:p14="http://schemas.microsoft.com/office/powerpoint/2010/main" val="2259728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050618-5CDA-2B49-AB03-B61ABF477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676"/>
          <a:stretch/>
        </p:blipFill>
        <p:spPr>
          <a:xfrm>
            <a:off x="0" y="870857"/>
            <a:ext cx="12188823" cy="5987143"/>
          </a:xfrm>
          <a:prstGeom prst="rect">
            <a:avLst/>
          </a:prstGeom>
        </p:spPr>
      </p:pic>
      <p:sp>
        <p:nvSpPr>
          <p:cNvPr id="2" name="Rectangle 1"/>
          <p:cNvSpPr/>
          <p:nvPr userDrawn="1"/>
        </p:nvSpPr>
        <p:spPr>
          <a:xfrm>
            <a:off x="10328366" y="679269"/>
            <a:ext cx="1435325" cy="19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Box 5">
            <a:extLst>
              <a:ext uri="{FF2B5EF4-FFF2-40B4-BE49-F238E27FC236}">
                <a16:creationId xmlns="" xmlns:a16="http://schemas.microsoft.com/office/drawing/2014/main" id="{36F98823-F4A4-EF4F-AE1A-E3B5107766F3}"/>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8" name="TextBox 7">
            <a:extLst>
              <a:ext uri="{FF2B5EF4-FFF2-40B4-BE49-F238E27FC236}">
                <a16:creationId xmlns="" xmlns:a16="http://schemas.microsoft.com/office/drawing/2014/main" id="{3FE14223-9615-7548-81EF-202B5FFE21BD}"/>
              </a:ext>
            </a:extLst>
          </p:cNvPr>
          <p:cNvSpPr txBox="1"/>
          <p:nvPr userDrawn="1"/>
        </p:nvSpPr>
        <p:spPr>
          <a:xfrm>
            <a:off x="8949540" y="294967"/>
            <a:ext cx="2861187" cy="830997"/>
          </a:xfrm>
          <a:prstGeom prst="rect">
            <a:avLst/>
          </a:prstGeom>
          <a:noFill/>
        </p:spPr>
        <p:txBody>
          <a:bodyPr wrap="square" rtlCol="0">
            <a:spAutoFit/>
          </a:bodyPr>
          <a:lstStyle/>
          <a:p>
            <a:pPr algn="r"/>
            <a:endParaRPr lang="en-US" sz="1600" b="1" dirty="0" smtClean="0">
              <a:solidFill>
                <a:srgbClr val="E37735"/>
              </a:solidFill>
            </a:endParaRPr>
          </a:p>
          <a:p>
            <a:pPr algn="r"/>
            <a:r>
              <a:rPr lang="en-US" sz="1600" b="1" dirty="0" smtClean="0">
                <a:solidFill>
                  <a:srgbClr val="E37735"/>
                </a:solidFill>
              </a:rPr>
              <a:t>Key </a:t>
            </a:r>
            <a:r>
              <a:rPr lang="en-US" sz="1600" b="1" dirty="0">
                <a:solidFill>
                  <a:srgbClr val="E37735"/>
                </a:solidFill>
              </a:rPr>
              <a:t>Learnings</a:t>
            </a:r>
            <a:br>
              <a:rPr lang="en-US" sz="1600" b="1" dirty="0">
                <a:solidFill>
                  <a:srgbClr val="E37735"/>
                </a:solidFill>
              </a:rPr>
            </a:br>
            <a:endParaRPr lang="en-US" sz="1600" b="1" dirty="0">
              <a:solidFill>
                <a:srgbClr val="E37735"/>
              </a:solidFill>
            </a:endParaRPr>
          </a:p>
        </p:txBody>
      </p:sp>
      <p:sp>
        <p:nvSpPr>
          <p:cNvPr id="7" name="TextBox 6"/>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128415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Text Placeholder 9"/>
          <p:cNvSpPr>
            <a:spLocks noGrp="1"/>
          </p:cNvSpPr>
          <p:nvPr>
            <p:ph type="body" sz="quarter" idx="30"/>
          </p:nvPr>
        </p:nvSpPr>
        <p:spPr bwMode="gray">
          <a:xfrm>
            <a:off x="1729491" y="1752600"/>
            <a:ext cx="9011871" cy="487680"/>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7" name="Content Placeholder 4"/>
          <p:cNvSpPr>
            <a:spLocks noGrp="1"/>
          </p:cNvSpPr>
          <p:nvPr>
            <p:ph sz="quarter" idx="35"/>
          </p:nvPr>
        </p:nvSpPr>
        <p:spPr bwMode="gray">
          <a:xfrm>
            <a:off x="1729924" y="2298702"/>
            <a:ext cx="9011479" cy="3692524"/>
          </a:xfrm>
        </p:spPr>
        <p:txBody>
          <a:bodyPr/>
          <a:lstStyle>
            <a:lvl1pPr marL="228560" indent="-228560">
              <a:defRPr sz="2000"/>
            </a:lvl1pPr>
            <a:lvl2pPr marL="517435" indent="-179357">
              <a:defRPr sz="1900"/>
            </a:lvl2pPr>
            <a:lvl3pPr marL="860275" indent="-174595">
              <a:defRPr sz="1600"/>
            </a:lvl3pPr>
            <a:lvl4pPr marL="1203115" indent="-169833">
              <a:defRPr sz="15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8"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9" name="Rectangle 8">
            <a:extLst>
              <a:ext uri="{FF2B5EF4-FFF2-40B4-BE49-F238E27FC236}">
                <a16:creationId xmlns="" xmlns:a16="http://schemas.microsoft.com/office/drawing/2014/main" id="{BB929FD1-DF39-4630-9BD5-40DB214CAA7D}"/>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10" name="Picture 9">
            <a:extLst>
              <a:ext uri="{FF2B5EF4-FFF2-40B4-BE49-F238E27FC236}">
                <a16:creationId xmlns="" xmlns:a16="http://schemas.microsoft.com/office/drawing/2014/main" id="{CF97F2C5-BD68-4EDD-AD44-C07AB9300D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369193651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55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050618-5CDA-2B49-AB03-B61ABF477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96"/>
          <a:stretch/>
        </p:blipFill>
        <p:spPr>
          <a:xfrm>
            <a:off x="0" y="899652"/>
            <a:ext cx="12188823" cy="5958347"/>
          </a:xfrm>
          <a:prstGeom prst="rect">
            <a:avLst/>
          </a:prstGeom>
        </p:spPr>
      </p:pic>
      <p:sp>
        <p:nvSpPr>
          <p:cNvPr id="8" name="TextBox 7">
            <a:extLst>
              <a:ext uri="{FF2B5EF4-FFF2-40B4-BE49-F238E27FC236}">
                <a16:creationId xmlns="" xmlns:a16="http://schemas.microsoft.com/office/drawing/2014/main" id="{ED056E49-05DD-D643-84C7-B2E14804E2ED}"/>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9" name="TextBox 8">
            <a:extLst>
              <a:ext uri="{FF2B5EF4-FFF2-40B4-BE49-F238E27FC236}">
                <a16:creationId xmlns="" xmlns:a16="http://schemas.microsoft.com/office/drawing/2014/main" id="{039E4B48-CF17-324B-A7D4-585A6327005F}"/>
              </a:ext>
            </a:extLst>
          </p:cNvPr>
          <p:cNvSpPr txBox="1"/>
          <p:nvPr userDrawn="1"/>
        </p:nvSpPr>
        <p:spPr>
          <a:xfrm>
            <a:off x="8949540" y="294967"/>
            <a:ext cx="2861187" cy="584775"/>
          </a:xfrm>
          <a:prstGeom prst="rect">
            <a:avLst/>
          </a:prstGeom>
          <a:noFill/>
        </p:spPr>
        <p:txBody>
          <a:bodyPr wrap="square" rtlCol="0">
            <a:spAutoFit/>
          </a:bodyPr>
          <a:lstStyle/>
          <a:p>
            <a:pPr algn="r"/>
            <a:r>
              <a:rPr lang="en-US" sz="1600" b="1" dirty="0">
                <a:solidFill>
                  <a:srgbClr val="9E9844"/>
                </a:solidFill>
              </a:rPr>
              <a:t>The Predictive</a:t>
            </a:r>
            <a:br>
              <a:rPr lang="en-US" sz="1600" b="1" dirty="0">
                <a:solidFill>
                  <a:srgbClr val="9E9844"/>
                </a:solidFill>
              </a:rPr>
            </a:br>
            <a:r>
              <a:rPr lang="en-US" sz="1600" b="1" dirty="0">
                <a:solidFill>
                  <a:srgbClr val="9E9844"/>
                </a:solidFill>
              </a:rPr>
              <a:t>Modelling Process</a:t>
            </a:r>
          </a:p>
        </p:txBody>
      </p:sp>
      <p:sp>
        <p:nvSpPr>
          <p:cNvPr id="6" name="TextBox 5"/>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2835429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741"/>
          <a:stretch/>
        </p:blipFill>
        <p:spPr>
          <a:xfrm>
            <a:off x="0" y="943897"/>
            <a:ext cx="12188823" cy="5914102"/>
          </a:xfrm>
          <a:prstGeom prst="rect">
            <a:avLst/>
          </a:prstGeom>
        </p:spPr>
      </p:pic>
      <p:sp>
        <p:nvSpPr>
          <p:cNvPr id="7" name="TextBox 6">
            <a:extLst>
              <a:ext uri="{FF2B5EF4-FFF2-40B4-BE49-F238E27FC236}">
                <a16:creationId xmlns="" xmlns:a16="http://schemas.microsoft.com/office/drawing/2014/main" id="{FB8D3C37-4B4C-3546-9F1F-18147CD4ADA6}"/>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6" name="TextBox 5">
            <a:extLst>
              <a:ext uri="{FF2B5EF4-FFF2-40B4-BE49-F238E27FC236}">
                <a16:creationId xmlns="" xmlns:a16="http://schemas.microsoft.com/office/drawing/2014/main" id="{E3CD25C3-3D60-AB48-8847-6FD7C3FEE0C2}"/>
              </a:ext>
            </a:extLst>
          </p:cNvPr>
          <p:cNvSpPr txBox="1"/>
          <p:nvPr userDrawn="1"/>
        </p:nvSpPr>
        <p:spPr>
          <a:xfrm>
            <a:off x="8920044" y="274940"/>
            <a:ext cx="2861187" cy="584775"/>
          </a:xfrm>
          <a:prstGeom prst="rect">
            <a:avLst/>
          </a:prstGeom>
          <a:noFill/>
        </p:spPr>
        <p:txBody>
          <a:bodyPr wrap="square" rtlCol="0">
            <a:spAutoFit/>
          </a:bodyPr>
          <a:lstStyle/>
          <a:p>
            <a:pPr algn="r"/>
            <a:r>
              <a:rPr lang="en-US" sz="1600" b="1" dirty="0" smtClean="0">
                <a:solidFill>
                  <a:srgbClr val="006086"/>
                </a:solidFill>
              </a:rPr>
              <a:t>The Predictive </a:t>
            </a:r>
          </a:p>
          <a:p>
            <a:pPr algn="r"/>
            <a:r>
              <a:rPr lang="en-US" sz="1600" b="1" dirty="0" smtClean="0">
                <a:solidFill>
                  <a:srgbClr val="006086"/>
                </a:solidFill>
              </a:rPr>
              <a:t>Modelling Process</a:t>
            </a:r>
            <a:endParaRPr lang="en-US" sz="1600" b="1" dirty="0">
              <a:solidFill>
                <a:srgbClr val="006086"/>
              </a:solidFill>
            </a:endParaRPr>
          </a:p>
        </p:txBody>
      </p:sp>
      <p:sp>
        <p:nvSpPr>
          <p:cNvPr id="5" name="TextBox 4"/>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414498438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26"/>
          <a:stretch/>
        </p:blipFill>
        <p:spPr>
          <a:xfrm>
            <a:off x="1" y="929147"/>
            <a:ext cx="12188821" cy="5928851"/>
          </a:xfrm>
          <a:prstGeom prst="rect">
            <a:avLst/>
          </a:prstGeom>
        </p:spPr>
      </p:pic>
      <p:sp>
        <p:nvSpPr>
          <p:cNvPr id="7" name="TextBox 6">
            <a:extLst>
              <a:ext uri="{FF2B5EF4-FFF2-40B4-BE49-F238E27FC236}">
                <a16:creationId xmlns="" xmlns:a16="http://schemas.microsoft.com/office/drawing/2014/main" id="{99B569A1-675F-FA42-AC5D-3CF56AADDEE4}"/>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8" name="TextBox 7">
            <a:extLst>
              <a:ext uri="{FF2B5EF4-FFF2-40B4-BE49-F238E27FC236}">
                <a16:creationId xmlns="" xmlns:a16="http://schemas.microsoft.com/office/drawing/2014/main" id="{36DD42F0-97F9-314A-98A6-65AF43298C80}"/>
              </a:ext>
            </a:extLst>
          </p:cNvPr>
          <p:cNvSpPr txBox="1"/>
          <p:nvPr userDrawn="1"/>
        </p:nvSpPr>
        <p:spPr>
          <a:xfrm>
            <a:off x="8949540" y="294967"/>
            <a:ext cx="2861187" cy="584775"/>
          </a:xfrm>
          <a:prstGeom prst="rect">
            <a:avLst/>
          </a:prstGeom>
          <a:noFill/>
        </p:spPr>
        <p:txBody>
          <a:bodyPr wrap="square" rtlCol="0">
            <a:spAutoFit/>
          </a:bodyPr>
          <a:lstStyle/>
          <a:p>
            <a:pPr algn="r"/>
            <a:r>
              <a:rPr lang="en-US" sz="1600" b="1" dirty="0">
                <a:solidFill>
                  <a:srgbClr val="FFC000"/>
                </a:solidFill>
              </a:rPr>
              <a:t>The Predictive</a:t>
            </a:r>
            <a:br>
              <a:rPr lang="en-US" sz="1600" b="1" dirty="0">
                <a:solidFill>
                  <a:srgbClr val="FFC000"/>
                </a:solidFill>
              </a:rPr>
            </a:br>
            <a:r>
              <a:rPr lang="en-US" sz="1600" b="1" dirty="0">
                <a:solidFill>
                  <a:srgbClr val="FFC000"/>
                </a:solidFill>
              </a:rPr>
              <a:t>Modelling Process</a:t>
            </a:r>
          </a:p>
        </p:txBody>
      </p:sp>
      <p:sp>
        <p:nvSpPr>
          <p:cNvPr id="5" name="TextBox 4"/>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3487094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91"/>
            <a:ext cx="12188821" cy="6856211"/>
          </a:xfrm>
          <a:prstGeom prst="rect">
            <a:avLst/>
          </a:prstGeom>
        </p:spPr>
      </p:pic>
      <p:sp>
        <p:nvSpPr>
          <p:cNvPr id="7" name="TextBox 6">
            <a:extLst>
              <a:ext uri="{FF2B5EF4-FFF2-40B4-BE49-F238E27FC236}">
                <a16:creationId xmlns="" xmlns:a16="http://schemas.microsoft.com/office/drawing/2014/main" id="{62FC3923-9E86-574D-ABBF-AD47CF6B9754}"/>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8" name="TextBox 7">
            <a:extLst>
              <a:ext uri="{FF2B5EF4-FFF2-40B4-BE49-F238E27FC236}">
                <a16:creationId xmlns="" xmlns:a16="http://schemas.microsoft.com/office/drawing/2014/main" id="{4FCF6078-12B2-D042-B803-5A94CCB9DABD}"/>
              </a:ext>
            </a:extLst>
          </p:cNvPr>
          <p:cNvSpPr txBox="1"/>
          <p:nvPr userDrawn="1"/>
        </p:nvSpPr>
        <p:spPr>
          <a:xfrm>
            <a:off x="8949540" y="294967"/>
            <a:ext cx="2861187" cy="830997"/>
          </a:xfrm>
          <a:prstGeom prst="rect">
            <a:avLst/>
          </a:prstGeom>
          <a:noFill/>
        </p:spPr>
        <p:txBody>
          <a:bodyPr wrap="square" rtlCol="0">
            <a:spAutoFit/>
          </a:bodyPr>
          <a:lstStyle/>
          <a:p>
            <a:pPr algn="r"/>
            <a:endParaRPr lang="en-US" sz="1600" b="1" dirty="0" smtClean="0">
              <a:solidFill>
                <a:srgbClr val="E37735"/>
              </a:solidFill>
            </a:endParaRPr>
          </a:p>
          <a:p>
            <a:pPr algn="r"/>
            <a:r>
              <a:rPr lang="en-US" sz="1600" b="1" dirty="0" smtClean="0">
                <a:solidFill>
                  <a:srgbClr val="E37735"/>
                </a:solidFill>
              </a:rPr>
              <a:t>Key </a:t>
            </a:r>
            <a:r>
              <a:rPr lang="en-US" sz="1600" b="1" dirty="0">
                <a:solidFill>
                  <a:srgbClr val="E37735"/>
                </a:solidFill>
              </a:rPr>
              <a:t>Learnings</a:t>
            </a:r>
            <a:br>
              <a:rPr lang="en-US" sz="1600" b="1" dirty="0">
                <a:solidFill>
                  <a:srgbClr val="E37735"/>
                </a:solidFill>
              </a:rPr>
            </a:br>
            <a:endParaRPr lang="en-US" sz="1600" b="1" dirty="0">
              <a:solidFill>
                <a:srgbClr val="E37735"/>
              </a:solidFill>
            </a:endParaRPr>
          </a:p>
        </p:txBody>
      </p:sp>
      <p:sp>
        <p:nvSpPr>
          <p:cNvPr id="5" name="TextBox 4"/>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3524874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787"/>
            <a:ext cx="12188819" cy="6856211"/>
          </a:xfrm>
          <a:prstGeom prst="rect">
            <a:avLst/>
          </a:prstGeom>
        </p:spPr>
      </p:pic>
      <p:sp>
        <p:nvSpPr>
          <p:cNvPr id="8" name="TextBox 7">
            <a:extLst>
              <a:ext uri="{FF2B5EF4-FFF2-40B4-BE49-F238E27FC236}">
                <a16:creationId xmlns="" xmlns:a16="http://schemas.microsoft.com/office/drawing/2014/main" id="{4BCF7103-1147-5247-8332-219663FADE32}"/>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10" name="TextBox 9">
            <a:extLst>
              <a:ext uri="{FF2B5EF4-FFF2-40B4-BE49-F238E27FC236}">
                <a16:creationId xmlns="" xmlns:a16="http://schemas.microsoft.com/office/drawing/2014/main" id="{3B1FDA53-5E7A-3640-ADF1-52AF75417654}"/>
              </a:ext>
            </a:extLst>
          </p:cNvPr>
          <p:cNvSpPr txBox="1"/>
          <p:nvPr userDrawn="1"/>
        </p:nvSpPr>
        <p:spPr>
          <a:xfrm>
            <a:off x="8949540" y="294967"/>
            <a:ext cx="2861187" cy="584775"/>
          </a:xfrm>
          <a:prstGeom prst="rect">
            <a:avLst/>
          </a:prstGeom>
          <a:noFill/>
        </p:spPr>
        <p:txBody>
          <a:bodyPr wrap="square" rtlCol="0">
            <a:spAutoFit/>
          </a:bodyPr>
          <a:lstStyle/>
          <a:p>
            <a:pPr algn="r"/>
            <a:endParaRPr lang="en-US" sz="1600" b="1" dirty="0" smtClean="0">
              <a:solidFill>
                <a:srgbClr val="9E9844"/>
              </a:solidFill>
            </a:endParaRPr>
          </a:p>
          <a:p>
            <a:pPr algn="r"/>
            <a:r>
              <a:rPr lang="en-US" sz="1600" b="1" dirty="0" smtClean="0">
                <a:solidFill>
                  <a:srgbClr val="9E9844"/>
                </a:solidFill>
              </a:rPr>
              <a:t>Key Players</a:t>
            </a:r>
            <a:endParaRPr lang="en-US" sz="1600" b="1" dirty="0">
              <a:solidFill>
                <a:srgbClr val="9E9844"/>
              </a:solidFill>
            </a:endParaRPr>
          </a:p>
        </p:txBody>
      </p:sp>
      <p:sp>
        <p:nvSpPr>
          <p:cNvPr id="5" name="TextBox 4"/>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3741327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787"/>
            <a:ext cx="12188819" cy="6856211"/>
          </a:xfrm>
          <a:prstGeom prst="rect">
            <a:avLst/>
          </a:prstGeom>
        </p:spPr>
      </p:pic>
      <p:sp>
        <p:nvSpPr>
          <p:cNvPr id="8" name="TextBox 7">
            <a:extLst>
              <a:ext uri="{FF2B5EF4-FFF2-40B4-BE49-F238E27FC236}">
                <a16:creationId xmlns="" xmlns:a16="http://schemas.microsoft.com/office/drawing/2014/main" id="{26000D3F-6764-FE4A-B363-BA57E6021037}"/>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9" name="TextBox 8">
            <a:extLst>
              <a:ext uri="{FF2B5EF4-FFF2-40B4-BE49-F238E27FC236}">
                <a16:creationId xmlns="" xmlns:a16="http://schemas.microsoft.com/office/drawing/2014/main" id="{E3CD25C3-3D60-AB48-8847-6FD7C3FEE0C2}"/>
              </a:ext>
            </a:extLst>
          </p:cNvPr>
          <p:cNvSpPr txBox="1"/>
          <p:nvPr userDrawn="1"/>
        </p:nvSpPr>
        <p:spPr>
          <a:xfrm>
            <a:off x="8920044" y="274940"/>
            <a:ext cx="2861187" cy="584775"/>
          </a:xfrm>
          <a:prstGeom prst="rect">
            <a:avLst/>
          </a:prstGeom>
          <a:noFill/>
        </p:spPr>
        <p:txBody>
          <a:bodyPr wrap="square" rtlCol="0">
            <a:spAutoFit/>
          </a:bodyPr>
          <a:lstStyle/>
          <a:p>
            <a:pPr algn="r"/>
            <a:r>
              <a:rPr lang="en-US" sz="1600" b="1" dirty="0" smtClean="0">
                <a:solidFill>
                  <a:srgbClr val="006086"/>
                </a:solidFill>
              </a:rPr>
              <a:t>The Predictive </a:t>
            </a:r>
          </a:p>
          <a:p>
            <a:pPr algn="r"/>
            <a:r>
              <a:rPr lang="en-US" sz="1600" b="1" dirty="0" smtClean="0">
                <a:solidFill>
                  <a:srgbClr val="006086"/>
                </a:solidFill>
              </a:rPr>
              <a:t>Modelling Process</a:t>
            </a:r>
            <a:endParaRPr lang="en-US" sz="1600" b="1" dirty="0">
              <a:solidFill>
                <a:srgbClr val="006086"/>
              </a:solidFill>
            </a:endParaRPr>
          </a:p>
        </p:txBody>
      </p:sp>
      <p:sp>
        <p:nvSpPr>
          <p:cNvPr id="5" name="TextBox 4"/>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315894706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94B666-D316-1540-AD15-F1E55CB3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787"/>
            <a:ext cx="12188819" cy="6856211"/>
          </a:xfrm>
          <a:prstGeom prst="rect">
            <a:avLst/>
          </a:prstGeom>
        </p:spPr>
      </p:pic>
      <p:sp>
        <p:nvSpPr>
          <p:cNvPr id="8" name="TextBox 7">
            <a:extLst>
              <a:ext uri="{FF2B5EF4-FFF2-40B4-BE49-F238E27FC236}">
                <a16:creationId xmlns="" xmlns:a16="http://schemas.microsoft.com/office/drawing/2014/main" id="{C35677C8-C24A-684A-B563-48BC3FA5BA32}"/>
              </a:ext>
            </a:extLst>
          </p:cNvPr>
          <p:cNvSpPr txBox="1"/>
          <p:nvPr userDrawn="1"/>
        </p:nvSpPr>
        <p:spPr>
          <a:xfrm>
            <a:off x="11310604" y="6181026"/>
            <a:ext cx="441131" cy="246221"/>
          </a:xfrm>
          <a:prstGeom prst="rect">
            <a:avLst/>
          </a:prstGeom>
          <a:noFill/>
          <a:ln w="3175">
            <a:noFill/>
          </a:ln>
        </p:spPr>
        <p:txBody>
          <a:bodyPr wrap="square" rtlCol="0">
            <a:spAutoFit/>
          </a:bodyPr>
          <a:lstStyle/>
          <a:p>
            <a:pPr algn="r"/>
            <a:fld id="{63D9F8FB-A0EC-304D-832A-01CAEE1764F2}" type="slidenum">
              <a:rPr lang="en-US" sz="1000" b="1" smtClean="0">
                <a:solidFill>
                  <a:srgbClr val="E31B23"/>
                </a:solidFill>
              </a:rPr>
              <a:pPr algn="r"/>
              <a:t>‹#›</a:t>
            </a:fld>
            <a:endParaRPr lang="en-US" sz="1000" b="1" dirty="0">
              <a:solidFill>
                <a:srgbClr val="E31B23"/>
              </a:solidFill>
            </a:endParaRPr>
          </a:p>
        </p:txBody>
      </p:sp>
      <p:sp>
        <p:nvSpPr>
          <p:cNvPr id="9" name="TextBox 8">
            <a:extLst>
              <a:ext uri="{FF2B5EF4-FFF2-40B4-BE49-F238E27FC236}">
                <a16:creationId xmlns="" xmlns:a16="http://schemas.microsoft.com/office/drawing/2014/main" id="{14CC5137-AAE5-B14C-9383-3EF8FEE50DC7}"/>
              </a:ext>
            </a:extLst>
          </p:cNvPr>
          <p:cNvSpPr txBox="1"/>
          <p:nvPr userDrawn="1"/>
        </p:nvSpPr>
        <p:spPr>
          <a:xfrm>
            <a:off x="8949540" y="294967"/>
            <a:ext cx="2861187" cy="584775"/>
          </a:xfrm>
          <a:prstGeom prst="rect">
            <a:avLst/>
          </a:prstGeom>
          <a:noFill/>
        </p:spPr>
        <p:txBody>
          <a:bodyPr wrap="square" rtlCol="0">
            <a:spAutoFit/>
          </a:bodyPr>
          <a:lstStyle/>
          <a:p>
            <a:pPr algn="r"/>
            <a:r>
              <a:rPr lang="en-US" sz="1600" b="1" dirty="0">
                <a:solidFill>
                  <a:srgbClr val="FFC000"/>
                </a:solidFill>
              </a:rPr>
              <a:t>The Predictive</a:t>
            </a:r>
            <a:br>
              <a:rPr lang="en-US" sz="1600" b="1" dirty="0">
                <a:solidFill>
                  <a:srgbClr val="FFC000"/>
                </a:solidFill>
              </a:rPr>
            </a:br>
            <a:r>
              <a:rPr lang="en-US" sz="1600" b="1" dirty="0">
                <a:solidFill>
                  <a:srgbClr val="FFC000"/>
                </a:solidFill>
              </a:rPr>
              <a:t>Modelling Process</a:t>
            </a:r>
          </a:p>
        </p:txBody>
      </p:sp>
      <p:sp>
        <p:nvSpPr>
          <p:cNvPr id="5" name="TextBox 4"/>
          <p:cNvSpPr txBox="1"/>
          <p:nvPr userDrawn="1"/>
        </p:nvSpPr>
        <p:spPr>
          <a:xfrm>
            <a:off x="9535885" y="6580999"/>
            <a:ext cx="2652936" cy="261610"/>
          </a:xfrm>
          <a:prstGeom prst="rect">
            <a:avLst/>
          </a:prstGeom>
          <a:noFill/>
        </p:spPr>
        <p:txBody>
          <a:bodyPr wrap="square" rtlCol="0">
            <a:spAutoFit/>
          </a:bodyPr>
          <a:lstStyle/>
          <a:p>
            <a:pPr algn="r"/>
            <a:r>
              <a:rPr lang="en-US" sz="1100" b="1" dirty="0" smtClean="0">
                <a:solidFill>
                  <a:srgbClr val="E31B23"/>
                </a:solidFill>
              </a:rPr>
              <a:t>RGA Internal Use Only</a:t>
            </a:r>
            <a:endParaRPr lang="en-US" sz="1100" b="1" dirty="0">
              <a:solidFill>
                <a:srgbClr val="E31B23"/>
              </a:solidFill>
            </a:endParaRPr>
          </a:p>
        </p:txBody>
      </p:sp>
    </p:spTree>
    <p:extLst>
      <p:ext uri="{BB962C8B-B14F-4D97-AF65-F5344CB8AC3E}">
        <p14:creationId xmlns:p14="http://schemas.microsoft.com/office/powerpoint/2010/main" val="1358821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rgbClr val="D92D2B"/>
                </a:solidFill>
              </a:defRPr>
            </a:lvl1pPr>
          </a:lstStyle>
          <a:p>
            <a:r>
              <a:rPr lang="en-US" dirty="0"/>
              <a:t>Click to edit Master title style</a:t>
            </a:r>
          </a:p>
        </p:txBody>
      </p:sp>
      <p:sp>
        <p:nvSpPr>
          <p:cNvPr id="9"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473" y="1185767"/>
            <a:ext cx="10687913"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39895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473" y="1752602"/>
            <a:ext cx="10687912"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473"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526236433"/>
      </p:ext>
    </p:extLst>
  </p:cSld>
  <p:clrMapOvr>
    <a:masterClrMapping/>
  </p:clrMapOvr>
  <p:extLst mod="1">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Text Placeholder 9"/>
          <p:cNvSpPr>
            <a:spLocks noGrp="1"/>
          </p:cNvSpPr>
          <p:nvPr>
            <p:ph type="body" sz="quarter" idx="30"/>
          </p:nvPr>
        </p:nvSpPr>
        <p:spPr bwMode="gray">
          <a:xfrm>
            <a:off x="1729491" y="1752600"/>
            <a:ext cx="9011871" cy="487680"/>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7" name="Content Placeholder 4"/>
          <p:cNvSpPr>
            <a:spLocks noGrp="1"/>
          </p:cNvSpPr>
          <p:nvPr>
            <p:ph sz="quarter" idx="35"/>
          </p:nvPr>
        </p:nvSpPr>
        <p:spPr bwMode="gray">
          <a:xfrm>
            <a:off x="1729924" y="2298702"/>
            <a:ext cx="9011479" cy="3692524"/>
          </a:xfrm>
        </p:spPr>
        <p:txBody>
          <a:bodyPr/>
          <a:lstStyle>
            <a:lvl1pPr marL="228560" indent="-228560">
              <a:defRPr sz="2000"/>
            </a:lvl1pPr>
            <a:lvl2pPr marL="517435" indent="-179357">
              <a:defRPr sz="1900"/>
            </a:lvl2pPr>
            <a:lvl3pPr marL="860275" indent="-174595">
              <a:defRPr sz="1600"/>
            </a:lvl3pPr>
            <a:lvl4pPr marL="1203115" indent="-169833">
              <a:defRPr sz="15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8"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4203822976"/>
      </p:ext>
    </p:extLst>
  </p:cSld>
  <p:clrMapOvr>
    <a:masterClrMapping/>
  </p:clrMapOvr>
  <p:extLst mod="1">
    <p:ext uri="{DCECCB84-F9BA-43D5-87BE-67443E8EF086}">
      <p15:sldGuideLst xmlns:p15="http://schemas.microsoft.com/office/powerpoint/2012/main">
        <p15:guide id="1" pos="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5"/>
          </p:nvPr>
        </p:nvSpPr>
        <p:spPr bwMode="gray">
          <a:xfrm>
            <a:off x="891942" y="2298701"/>
            <a:ext cx="5210723"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69130"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Content Placeholder 4"/>
          <p:cNvSpPr>
            <a:spLocks noGrp="1"/>
          </p:cNvSpPr>
          <p:nvPr>
            <p:ph sz="quarter" idx="36"/>
          </p:nvPr>
        </p:nvSpPr>
        <p:spPr bwMode="gray">
          <a:xfrm>
            <a:off x="6368661" y="2298701"/>
            <a:ext cx="5210723"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Rectangle 8">
            <a:extLst>
              <a:ext uri="{FF2B5EF4-FFF2-40B4-BE49-F238E27FC236}">
                <a16:creationId xmlns="" xmlns:a16="http://schemas.microsoft.com/office/drawing/2014/main" id="{E1F23C58-969F-4A8D-8E74-AEF059B3A3CD}"/>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10" name="Picture 9">
            <a:extLst>
              <a:ext uri="{FF2B5EF4-FFF2-40B4-BE49-F238E27FC236}">
                <a16:creationId xmlns="" xmlns:a16="http://schemas.microsoft.com/office/drawing/2014/main" id="{F1114C6A-99E0-4560-872B-B7413F2CD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185937677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5"/>
          </p:nvPr>
        </p:nvSpPr>
        <p:spPr bwMode="gray">
          <a:xfrm>
            <a:off x="891942" y="2298701"/>
            <a:ext cx="5210723"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69130"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Content Placeholder 4"/>
          <p:cNvSpPr>
            <a:spLocks noGrp="1"/>
          </p:cNvSpPr>
          <p:nvPr>
            <p:ph sz="quarter" idx="36"/>
          </p:nvPr>
        </p:nvSpPr>
        <p:spPr bwMode="gray">
          <a:xfrm>
            <a:off x="6368661" y="2298701"/>
            <a:ext cx="5210723"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705472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14" name="Content Placeholder 4"/>
          <p:cNvSpPr>
            <a:spLocks noGrp="1"/>
          </p:cNvSpPr>
          <p:nvPr>
            <p:ph sz="quarter" idx="36"/>
          </p:nvPr>
        </p:nvSpPr>
        <p:spPr bwMode="gray">
          <a:xfrm>
            <a:off x="6368192" y="2298701"/>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p>
        </p:txBody>
      </p:sp>
      <p:sp>
        <p:nvSpPr>
          <p:cNvPr id="11"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2" name="Text Placeholder 9"/>
          <p:cNvSpPr>
            <a:spLocks noGrp="1"/>
          </p:cNvSpPr>
          <p:nvPr>
            <p:ph type="body" sz="quarter" idx="32"/>
          </p:nvPr>
        </p:nvSpPr>
        <p:spPr bwMode="gray">
          <a:xfrm>
            <a:off x="6368661"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3" name="Content Placeholder 4"/>
          <p:cNvSpPr>
            <a:spLocks noGrp="1"/>
          </p:cNvSpPr>
          <p:nvPr>
            <p:ph sz="quarter" idx="35"/>
          </p:nvPr>
        </p:nvSpPr>
        <p:spPr bwMode="gray">
          <a:xfrm>
            <a:off x="891942" y="2298701"/>
            <a:ext cx="5210723" cy="3632200"/>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4"/>
          <p:cNvSpPr>
            <a:spLocks noGrp="1"/>
          </p:cNvSpPr>
          <p:nvPr>
            <p:ph sz="quarter" idx="37"/>
          </p:nvPr>
        </p:nvSpPr>
        <p:spPr bwMode="gray">
          <a:xfrm>
            <a:off x="6368192" y="4433255"/>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8"/>
          </p:nvPr>
        </p:nvSpPr>
        <p:spPr bwMode="gray">
          <a:xfrm>
            <a:off x="6368661" y="3887154"/>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70307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4"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7"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8" name="Text Placeholder 9"/>
          <p:cNvSpPr>
            <a:spLocks noGrp="1"/>
          </p:cNvSpPr>
          <p:nvPr>
            <p:ph type="body" sz="quarter" idx="32"/>
          </p:nvPr>
        </p:nvSpPr>
        <p:spPr bwMode="gray">
          <a:xfrm>
            <a:off x="6369130"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6"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1" name="Content Placeholder 4"/>
          <p:cNvSpPr>
            <a:spLocks noGrp="1"/>
          </p:cNvSpPr>
          <p:nvPr>
            <p:ph sz="quarter" idx="35"/>
          </p:nvPr>
        </p:nvSpPr>
        <p:spPr bwMode="gray">
          <a:xfrm>
            <a:off x="891942" y="2298701"/>
            <a:ext cx="5210723" cy="1499616"/>
          </a:xfrm>
          <a:noFill/>
        </p:spPr>
        <p:txBody>
          <a:bodyPr/>
          <a:lstStyle>
            <a:lvl1pPr marL="228560" indent="-228560">
              <a:spcBef>
                <a:spcPts val="800"/>
              </a:spcBef>
              <a:buClr>
                <a:srgbClr val="D92B2B"/>
              </a:buClr>
              <a:defRPr sz="1900"/>
            </a:lvl1pPr>
            <a:lvl2pPr marL="517435" indent="-179357">
              <a:spcBef>
                <a:spcPts val="400"/>
              </a:spcBef>
              <a:buClr>
                <a:srgbClr val="D92B2B"/>
              </a:buClr>
              <a:defRPr sz="1600"/>
            </a:lvl2pPr>
            <a:lvl3pPr marL="860275" indent="-174595">
              <a:spcBef>
                <a:spcPts val="200"/>
              </a:spcBef>
              <a:buClr>
                <a:srgbClr val="D92B2B"/>
              </a:buClr>
              <a:defRPr sz="1500"/>
            </a:lvl3pPr>
            <a:lvl4pPr marL="1203115" indent="-169833">
              <a:spcBef>
                <a:spcPts val="100"/>
              </a:spcBef>
              <a:buClr>
                <a:srgbClr val="D92B2B"/>
              </a:buClr>
              <a:defRPr sz="1200"/>
            </a:lvl4pPr>
            <a:lvl5pPr>
              <a:spcBef>
                <a:spcPts val="100"/>
              </a:spcBef>
              <a:buClr>
                <a:srgbClr val="D92B2B"/>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p:cNvSpPr>
            <a:spLocks noGrp="1"/>
          </p:cNvSpPr>
          <p:nvPr>
            <p:ph sz="quarter" idx="37"/>
          </p:nvPr>
        </p:nvSpPr>
        <p:spPr bwMode="gray">
          <a:xfrm>
            <a:off x="6368661" y="2298701"/>
            <a:ext cx="5210723" cy="3632200"/>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p:cNvSpPr>
            <a:spLocks noGrp="1"/>
          </p:cNvSpPr>
          <p:nvPr>
            <p:ph type="body" sz="quarter" idx="38"/>
          </p:nvPr>
        </p:nvSpPr>
        <p:spPr bwMode="gray">
          <a:xfrm>
            <a:off x="891472" y="3886677"/>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5" name="Content Placeholder 4"/>
          <p:cNvSpPr>
            <a:spLocks noGrp="1"/>
          </p:cNvSpPr>
          <p:nvPr>
            <p:ph sz="quarter" idx="39"/>
          </p:nvPr>
        </p:nvSpPr>
        <p:spPr bwMode="gray">
          <a:xfrm>
            <a:off x="891942" y="4432779"/>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440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6"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3"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3"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4" name="Content Placeholder 4"/>
          <p:cNvSpPr>
            <a:spLocks noGrp="1"/>
          </p:cNvSpPr>
          <p:nvPr>
            <p:ph sz="quarter" idx="35"/>
          </p:nvPr>
        </p:nvSpPr>
        <p:spPr bwMode="gray">
          <a:xfrm>
            <a:off x="891942" y="2298701"/>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p:cNvSpPr>
            <a:spLocks noGrp="1"/>
          </p:cNvSpPr>
          <p:nvPr>
            <p:ph type="body" sz="quarter" idx="38"/>
          </p:nvPr>
        </p:nvSpPr>
        <p:spPr bwMode="gray">
          <a:xfrm>
            <a:off x="891472" y="3886677"/>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9"/>
          </p:nvPr>
        </p:nvSpPr>
        <p:spPr bwMode="gray">
          <a:xfrm>
            <a:off x="891942" y="4432779"/>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4"/>
          <p:cNvSpPr>
            <a:spLocks noGrp="1"/>
          </p:cNvSpPr>
          <p:nvPr>
            <p:ph sz="quarter" idx="36"/>
          </p:nvPr>
        </p:nvSpPr>
        <p:spPr bwMode="gray">
          <a:xfrm>
            <a:off x="6368192" y="2298701"/>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32"/>
          </p:nvPr>
        </p:nvSpPr>
        <p:spPr bwMode="gray">
          <a:xfrm>
            <a:off x="6368661"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6" name="Content Placeholder 4"/>
          <p:cNvSpPr>
            <a:spLocks noGrp="1"/>
          </p:cNvSpPr>
          <p:nvPr>
            <p:ph sz="quarter" idx="37"/>
          </p:nvPr>
        </p:nvSpPr>
        <p:spPr bwMode="gray">
          <a:xfrm>
            <a:off x="6368192" y="4433255"/>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9"/>
          <p:cNvSpPr>
            <a:spLocks noGrp="1"/>
          </p:cNvSpPr>
          <p:nvPr>
            <p:ph type="body" sz="quarter" idx="40"/>
          </p:nvPr>
        </p:nvSpPr>
        <p:spPr bwMode="gray">
          <a:xfrm>
            <a:off x="6368661" y="3887154"/>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498502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4"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6" name="Picture Placeholder 5"/>
          <p:cNvSpPr>
            <a:spLocks noGrp="1"/>
          </p:cNvSpPr>
          <p:nvPr>
            <p:ph type="pic" sz="quarter" idx="17" hasCustomPrompt="1"/>
          </p:nvPr>
        </p:nvSpPr>
        <p:spPr bwMode="gray">
          <a:xfrm>
            <a:off x="1714054" y="1752601"/>
            <a:ext cx="9027349" cy="4178300"/>
          </a:xfrm>
          <a:solidFill>
            <a:schemeClr val="tx2">
              <a:lumMod val="20000"/>
              <a:lumOff val="80000"/>
            </a:schemeClr>
          </a:solidFill>
          <a:ln w="6350">
            <a:solidFill>
              <a:schemeClr val="tx1"/>
            </a:solidFill>
          </a:ln>
        </p:spPr>
        <p:txBody>
          <a:bodyPr anchor="ctr"/>
          <a:lstStyle>
            <a:lvl1pPr marL="0" indent="0" algn="ctr">
              <a:buNone/>
              <a:defRPr sz="1500">
                <a:solidFill>
                  <a:schemeClr val="tx1"/>
                </a:solidFill>
              </a:defRPr>
            </a:lvl1pPr>
          </a:lstStyle>
          <a:p>
            <a:r>
              <a:rPr lang="en-US" dirty="0"/>
              <a:t>Click icon to insert photo</a:t>
            </a:r>
          </a:p>
          <a:p>
            <a:endParaRPr lang="en-US" dirty="0"/>
          </a:p>
          <a:p>
            <a:endParaRPr lang="en-US" dirty="0"/>
          </a:p>
        </p:txBody>
      </p:sp>
    </p:spTree>
    <p:extLst>
      <p:ext uri="{BB962C8B-B14F-4D97-AF65-F5344CB8AC3E}">
        <p14:creationId xmlns:p14="http://schemas.microsoft.com/office/powerpoint/2010/main" val="819844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ull-bleed Photo Slid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gray">
          <a:xfrm>
            <a:off x="0" y="0"/>
            <a:ext cx="12188825" cy="6858000"/>
          </a:xfrm>
          <a:solidFill>
            <a:schemeClr val="tx2">
              <a:lumMod val="20000"/>
              <a:lumOff val="80000"/>
            </a:schemeClr>
          </a:solidFill>
          <a:ln w="6350">
            <a:noFill/>
          </a:ln>
        </p:spPr>
        <p:txBody>
          <a:bodyPr anchor="ctr"/>
          <a:lstStyle>
            <a:lvl1pPr marL="0" indent="0" algn="ctr">
              <a:buNone/>
              <a:defRPr sz="1500">
                <a:solidFill>
                  <a:schemeClr val="tx1"/>
                </a:solidFill>
              </a:defRPr>
            </a:lvl1pPr>
          </a:lstStyle>
          <a:p>
            <a:r>
              <a:rPr lang="en-US" dirty="0"/>
              <a:t>Click icon to insert photo</a:t>
            </a:r>
          </a:p>
          <a:p>
            <a:endParaRPr lang="en-US" dirty="0"/>
          </a:p>
          <a:p>
            <a:endParaRPr lang="en-US" dirty="0"/>
          </a:p>
        </p:txBody>
      </p:sp>
      <p:sp>
        <p:nvSpPr>
          <p:cNvPr id="5" name="Title 4"/>
          <p:cNvSpPr>
            <a:spLocks noGrp="1"/>
          </p:cNvSpPr>
          <p:nvPr>
            <p:ph type="title"/>
          </p:nvPr>
        </p:nvSpPr>
        <p:spPr bwMode="gray"/>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4144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Freeform 5"/>
          <p:cNvSpPr>
            <a:spLocks noEditPoints="1"/>
          </p:cNvSpPr>
          <p:nvPr userDrawn="1"/>
        </p:nvSpPr>
        <p:spPr bwMode="gray">
          <a:xfrm>
            <a:off x="4944746" y="2666677"/>
            <a:ext cx="2299334" cy="827264"/>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rgbClr val="D1222B"/>
          </a:solidFill>
          <a:ln>
            <a:noFill/>
          </a:ln>
        </p:spPr>
        <p:txBody>
          <a:bodyPr vert="horz" wrap="square" lIns="91424" tIns="45712" rIns="91424" bIns="45712" numCol="1" anchor="t" anchorCtr="0" compatLnSpc="1">
            <a:prstTxWarp prst="textNoShape">
              <a:avLst/>
            </a:prstTxWarp>
          </a:bodyPr>
          <a:lstStyle/>
          <a:p>
            <a:endParaRPr lang="en-US" dirty="0">
              <a:solidFill>
                <a:srgbClr val="FF0000"/>
              </a:solidFill>
            </a:endParaRPr>
          </a:p>
        </p:txBody>
      </p:sp>
    </p:spTree>
    <p:extLst>
      <p:ext uri="{BB962C8B-B14F-4D97-AF65-F5344CB8AC3E}">
        <p14:creationId xmlns:p14="http://schemas.microsoft.com/office/powerpoint/2010/main" val="2611007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sp>
        <p:nvSpPr>
          <p:cNvPr id="23" name="Picture Placeholder 18"/>
          <p:cNvSpPr>
            <a:spLocks noGrp="1"/>
          </p:cNvSpPr>
          <p:nvPr>
            <p:ph type="pic" sz="quarter" idx="10" hasCustomPrompt="1"/>
          </p:nvPr>
        </p:nvSpPr>
        <p:spPr bwMode="gray">
          <a:xfrm>
            <a:off x="1" y="0"/>
            <a:ext cx="4451969" cy="6858000"/>
          </a:xfrm>
          <a:solidFill>
            <a:schemeClr val="tx2">
              <a:lumMod val="40000"/>
              <a:lumOff val="60000"/>
            </a:schemeClr>
          </a:solidFill>
        </p:spPr>
        <p:txBody>
          <a:bodyPr anchor="ctr"/>
          <a:lstStyle>
            <a:lvl1pPr marL="0" indent="0" algn="ctr">
              <a:buNone/>
              <a:defRPr sz="1600" baseline="0"/>
            </a:lvl1pPr>
          </a:lstStyle>
          <a:p>
            <a:r>
              <a:rPr lang="en-US" dirty="0" smtClean="0"/>
              <a:t>Click icon to insert photo</a:t>
            </a:r>
          </a:p>
          <a:p>
            <a:endParaRPr lang="en-US" dirty="0" smtClean="0"/>
          </a:p>
          <a:p>
            <a:endParaRPr lang="en-US" dirty="0" smtClean="0"/>
          </a:p>
        </p:txBody>
      </p:sp>
      <p:sp>
        <p:nvSpPr>
          <p:cNvPr id="4" name="Freeform 5" hidden="1"/>
          <p:cNvSpPr>
            <a:spLocks noEditPoints="1"/>
          </p:cNvSpPr>
          <p:nvPr userDrawn="1"/>
        </p:nvSpPr>
        <p:spPr bwMode="auto">
          <a:xfrm>
            <a:off x="5079972" y="694872"/>
            <a:ext cx="1311101" cy="471714"/>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899">
              <a:solidFill>
                <a:srgbClr val="000000"/>
              </a:solidFill>
            </a:endParaRPr>
          </a:p>
        </p:txBody>
      </p:sp>
      <p:sp>
        <p:nvSpPr>
          <p:cNvPr id="20" name="Title 1"/>
          <p:cNvSpPr>
            <a:spLocks noGrp="1"/>
          </p:cNvSpPr>
          <p:nvPr>
            <p:ph type="ctrTitle" hasCustomPrompt="1"/>
          </p:nvPr>
        </p:nvSpPr>
        <p:spPr bwMode="gray">
          <a:xfrm>
            <a:off x="5074387" y="2738628"/>
            <a:ext cx="6619267" cy="1380744"/>
          </a:xfrm>
        </p:spPr>
        <p:txBody>
          <a:bodyPr lIns="0" tIns="0" rIns="0" bIns="0" anchor="ctr"/>
          <a:lstStyle>
            <a:lvl1pPr algn="l">
              <a:defRPr sz="3199">
                <a:solidFill>
                  <a:schemeClr val="tx1"/>
                </a:solidFill>
              </a:defRPr>
            </a:lvl1pPr>
          </a:lstStyle>
          <a:p>
            <a:r>
              <a:rPr lang="en-US" dirty="0" smtClean="0"/>
              <a:t>Section Divider</a:t>
            </a:r>
            <a:endParaRPr lang="en-US" dirty="0"/>
          </a:p>
        </p:txBody>
      </p:sp>
      <p:sp>
        <p:nvSpPr>
          <p:cNvPr id="22" name="Subtitle 2"/>
          <p:cNvSpPr>
            <a:spLocks noGrp="1"/>
          </p:cNvSpPr>
          <p:nvPr>
            <p:ph type="subTitle" idx="1"/>
          </p:nvPr>
        </p:nvSpPr>
        <p:spPr bwMode="gray">
          <a:xfrm>
            <a:off x="5079973" y="4491328"/>
            <a:ext cx="6612006" cy="813816"/>
          </a:xfrm>
        </p:spPr>
        <p:txBody>
          <a:bodyPr lIns="0" tIns="0" rIns="0" bIns="0"/>
          <a:lstStyle>
            <a:lvl1pPr marL="0" indent="0" algn="l">
              <a:spcBef>
                <a:spcPts val="600"/>
              </a:spcBef>
              <a:buNone/>
              <a:defRPr sz="1799" b="0">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endParaRPr lang="en-US" dirty="0"/>
          </a:p>
        </p:txBody>
      </p:sp>
      <p:grpSp>
        <p:nvGrpSpPr>
          <p:cNvPr id="2" name="Group 1"/>
          <p:cNvGrpSpPr/>
          <p:nvPr userDrawn="1"/>
        </p:nvGrpSpPr>
        <p:grpSpPr>
          <a:xfrm>
            <a:off x="-1847369" y="0"/>
            <a:ext cx="1752144" cy="3554819"/>
            <a:chOff x="-1847850" y="1598386"/>
            <a:chExt cx="1752600" cy="3554819"/>
          </a:xfrm>
        </p:grpSpPr>
        <p:sp>
          <p:nvSpPr>
            <p:cNvPr id="15" name="TextBox 14"/>
            <p:cNvSpPr txBox="1"/>
            <p:nvPr userDrawn="1"/>
          </p:nvSpPr>
          <p:spPr bwMode="gray">
            <a:xfrm>
              <a:off x="-1847850" y="1598386"/>
              <a:ext cx="1752600" cy="3554819"/>
            </a:xfrm>
            <a:prstGeom prst="rect">
              <a:avLst/>
            </a:prstGeom>
            <a:solidFill>
              <a:schemeClr val="tx2"/>
            </a:solidFill>
          </p:spPr>
          <p:txBody>
            <a:bodyPr wrap="square" rtlCol="0">
              <a:spAutoFit/>
            </a:bodyPr>
            <a:lstStyle/>
            <a:p>
              <a:r>
                <a:rPr lang="en-US" sz="1100" b="1" dirty="0" smtClean="0">
                  <a:solidFill>
                    <a:srgbClr val="FFFFFF"/>
                  </a:solidFill>
                </a:rPr>
                <a:t>To change photo:</a:t>
              </a:r>
            </a:p>
            <a:p>
              <a:pPr marL="171399" indent="-171399">
                <a:spcBef>
                  <a:spcPts val="300"/>
                </a:spcBef>
                <a:buFont typeface="+mj-lt"/>
                <a:buAutoNum type="arabicPeriod"/>
              </a:pPr>
              <a:r>
                <a:rPr lang="en-US" sz="1100" dirty="0" smtClean="0">
                  <a:solidFill>
                    <a:srgbClr val="FFFFFF"/>
                  </a:solidFill>
                </a:rPr>
                <a:t>Delete the current image. This will leave a blank placeholder with a picture icon.</a:t>
              </a:r>
            </a:p>
            <a:p>
              <a:pPr marL="171399" indent="-171399">
                <a:spcBef>
                  <a:spcPts val="300"/>
                </a:spcBef>
                <a:buFont typeface="+mj-lt"/>
                <a:buAutoNum type="arabicPeriod"/>
              </a:pPr>
              <a:r>
                <a:rPr lang="en-US" sz="1100" dirty="0" smtClean="0">
                  <a:solidFill>
                    <a:srgbClr val="FFFFFF"/>
                  </a:solidFill>
                </a:rPr>
                <a:t>Click the icon to add a new image. The photo will be automatically be cropped to fit the placeholder.</a:t>
              </a:r>
            </a:p>
            <a:p>
              <a:endParaRPr lang="en-US" sz="1100" dirty="0" smtClean="0">
                <a:solidFill>
                  <a:srgbClr val="FFFFFF"/>
                </a:solidFill>
              </a:endParaRPr>
            </a:p>
            <a:p>
              <a:r>
                <a:rPr lang="en-US" sz="1100" b="1" dirty="0" smtClean="0">
                  <a:solidFill>
                    <a:srgbClr val="FFFFFF"/>
                  </a:solidFill>
                </a:rPr>
                <a:t>NOTE: </a:t>
              </a:r>
              <a:r>
                <a:rPr lang="en-US" sz="1100" dirty="0" smtClean="0">
                  <a:solidFill>
                    <a:srgbClr val="FFFFFF"/>
                  </a:solidFill>
                </a:rPr>
                <a:t>If you use the  “Change Picture” function,</a:t>
              </a:r>
              <a:br>
                <a:rPr lang="en-US" sz="1100" dirty="0" smtClean="0">
                  <a:solidFill>
                    <a:srgbClr val="FFFFFF"/>
                  </a:solidFill>
                </a:rPr>
              </a:br>
              <a:r>
                <a:rPr lang="en-US" sz="1100" dirty="0" smtClean="0">
                  <a:solidFill>
                    <a:srgbClr val="FFFFFF"/>
                  </a:solidFill>
                </a:rPr>
                <a:t>the image will be imported in its original proportions and won’t fill the placeholder completely and will need to be cropped. </a:t>
              </a: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2295" y="3914776"/>
              <a:ext cx="911406" cy="157260"/>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a:ext>
              </a:extLst>
            </a:blip>
            <a:srcRect l="7228" t="8542" r="7228" b="8542"/>
            <a:stretch/>
          </p:blipFill>
          <p:spPr>
            <a:xfrm>
              <a:off x="-386486" y="2338388"/>
              <a:ext cx="207772" cy="176212"/>
            </a:xfrm>
            <a:prstGeom prst="rect">
              <a:avLst/>
            </a:prstGeom>
          </p:spPr>
        </p:pic>
      </p:grpSp>
      <p:sp>
        <p:nvSpPr>
          <p:cNvPr id="14" name="Freeform 5"/>
          <p:cNvSpPr>
            <a:spLocks noEditPoints="1"/>
          </p:cNvSpPr>
          <p:nvPr userDrawn="1"/>
        </p:nvSpPr>
        <p:spPr bwMode="gray">
          <a:xfrm>
            <a:off x="5082741" y="694944"/>
            <a:ext cx="1311101" cy="471714"/>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899">
              <a:solidFill>
                <a:srgbClr val="000000"/>
              </a:solidFill>
            </a:endParaRPr>
          </a:p>
        </p:txBody>
      </p:sp>
      <p:sp>
        <p:nvSpPr>
          <p:cNvPr id="19" name="Rectangle 18"/>
          <p:cNvSpPr/>
          <p:nvPr userDrawn="1"/>
        </p:nvSpPr>
        <p:spPr bwMode="gray">
          <a:xfrm>
            <a:off x="4451969" y="0"/>
            <a:ext cx="1188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solidFill>
                <a:srgbClr val="FFFFFF"/>
              </a:solidFill>
            </a:endParaRPr>
          </a:p>
        </p:txBody>
      </p:sp>
    </p:spTree>
    <p:extLst>
      <p:ext uri="{BB962C8B-B14F-4D97-AF65-F5344CB8AC3E}">
        <p14:creationId xmlns:p14="http://schemas.microsoft.com/office/powerpoint/2010/main" val="123005885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1"/>
            <a:ext cx="2742486" cy="365125"/>
          </a:xfrm>
          <a:prstGeom prst="rect">
            <a:avLst/>
          </a:prstGeom>
        </p:spPr>
        <p:txBody>
          <a:bodyPr/>
          <a:lstStyle/>
          <a:p>
            <a:fld id="{140A1095-4561-41D9-9587-2C60EB4DE67C}" type="datetimeFigureOut">
              <a:rPr lang="en-US" smtClean="0">
                <a:solidFill>
                  <a:prstClr val="black">
                    <a:tint val="75000"/>
                  </a:prstClr>
                </a:solidFill>
              </a:rPr>
              <a:pPr/>
              <a:t>9/17/2018</a:t>
            </a:fld>
            <a:endParaRPr lang="en-US">
              <a:solidFill>
                <a:prstClr val="black">
                  <a:tint val="75000"/>
                </a:prstClr>
              </a:solidFill>
            </a:endParaRPr>
          </a:p>
        </p:txBody>
      </p:sp>
      <p:sp>
        <p:nvSpPr>
          <p:cNvPr id="3" name="Footer Placeholder 2"/>
          <p:cNvSpPr>
            <a:spLocks noGrp="1"/>
          </p:cNvSpPr>
          <p:nvPr>
            <p:ph type="ftr" sz="quarter" idx="11"/>
          </p:nvPr>
        </p:nvSpPr>
        <p:spPr>
          <a:xfrm>
            <a:off x="4037549" y="6356351"/>
            <a:ext cx="4113728"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08357" y="6356351"/>
            <a:ext cx="2742486" cy="365125"/>
          </a:xfrm>
          <a:prstGeom prst="rect">
            <a:avLst/>
          </a:prstGeom>
        </p:spPr>
        <p:txBody>
          <a:bodyPr/>
          <a:lstStyle/>
          <a:p>
            <a:fld id="{6AEF1C6E-F5DE-46BD-AA1D-9703FAEFCABF}" type="slidenum">
              <a:rPr lang="en-US" smtClean="0">
                <a:solidFill>
                  <a:prstClr val="black">
                    <a:tint val="75000"/>
                  </a:prstClr>
                </a:solidFill>
              </a:rPr>
              <a:pPr/>
              <a:t>‹#›</a:t>
            </a:fld>
            <a:endParaRPr lang="en-US">
              <a:solidFill>
                <a:prstClr val="black">
                  <a:tint val="75000"/>
                </a:prstClr>
              </a:solidFill>
            </a:endParaRPr>
          </a:p>
        </p:txBody>
      </p:sp>
      <p:sp>
        <p:nvSpPr>
          <p:cNvPr id="5" name="Slide Number Placeholder 5"/>
          <p:cNvSpPr txBox="1">
            <a:spLocks/>
          </p:cNvSpPr>
          <p:nvPr userDrawn="1"/>
        </p:nvSpPr>
        <p:spPr bwMode="gray">
          <a:xfrm>
            <a:off x="11399878" y="6545231"/>
            <a:ext cx="584048" cy="120184"/>
          </a:xfrm>
          <a:prstGeom prst="rect">
            <a:avLst/>
          </a:prstGeom>
        </p:spPr>
        <p:txBody>
          <a:bodyPr wrap="non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sz="800">
                <a:solidFill>
                  <a:srgbClr val="000000"/>
                </a:solidFill>
              </a:rPr>
              <a:pPr/>
              <a:t>‹#›</a:t>
            </a:fld>
            <a:endParaRPr sz="800" dirty="0">
              <a:solidFill>
                <a:srgbClr val="000000"/>
              </a:solidFill>
            </a:endParaRPr>
          </a:p>
        </p:txBody>
      </p:sp>
    </p:spTree>
    <p:extLst>
      <p:ext uri="{BB962C8B-B14F-4D97-AF65-F5344CB8AC3E}">
        <p14:creationId xmlns:p14="http://schemas.microsoft.com/office/powerpoint/2010/main" val="42546289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14" name="Content Placeholder 4"/>
          <p:cNvSpPr>
            <a:spLocks noGrp="1"/>
          </p:cNvSpPr>
          <p:nvPr>
            <p:ph sz="quarter" idx="36"/>
          </p:nvPr>
        </p:nvSpPr>
        <p:spPr bwMode="gray">
          <a:xfrm>
            <a:off x="6368192" y="2298701"/>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p>
        </p:txBody>
      </p:sp>
      <p:sp>
        <p:nvSpPr>
          <p:cNvPr id="11"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2" name="Text Placeholder 9"/>
          <p:cNvSpPr>
            <a:spLocks noGrp="1"/>
          </p:cNvSpPr>
          <p:nvPr>
            <p:ph type="body" sz="quarter" idx="32"/>
          </p:nvPr>
        </p:nvSpPr>
        <p:spPr bwMode="gray">
          <a:xfrm>
            <a:off x="6368661"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3" name="Content Placeholder 4"/>
          <p:cNvSpPr>
            <a:spLocks noGrp="1"/>
          </p:cNvSpPr>
          <p:nvPr>
            <p:ph sz="quarter" idx="35"/>
          </p:nvPr>
        </p:nvSpPr>
        <p:spPr bwMode="gray">
          <a:xfrm>
            <a:off x="891942" y="2298701"/>
            <a:ext cx="5210723" cy="3632200"/>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4"/>
          <p:cNvSpPr>
            <a:spLocks noGrp="1"/>
          </p:cNvSpPr>
          <p:nvPr>
            <p:ph sz="quarter" idx="37"/>
          </p:nvPr>
        </p:nvSpPr>
        <p:spPr bwMode="gray">
          <a:xfrm>
            <a:off x="6368192" y="4433255"/>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8"/>
          </p:nvPr>
        </p:nvSpPr>
        <p:spPr bwMode="gray">
          <a:xfrm>
            <a:off x="6368661" y="3887154"/>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5" name="Rectangle 14">
            <a:extLst>
              <a:ext uri="{FF2B5EF4-FFF2-40B4-BE49-F238E27FC236}">
                <a16:creationId xmlns="" xmlns:a16="http://schemas.microsoft.com/office/drawing/2014/main" id="{915C0337-789D-41A4-A5B4-C7BB819F9674}"/>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16" name="Picture 15">
            <a:extLst>
              <a:ext uri="{FF2B5EF4-FFF2-40B4-BE49-F238E27FC236}">
                <a16:creationId xmlns="" xmlns:a16="http://schemas.microsoft.com/office/drawing/2014/main" id="{838CEE1D-5A63-4C90-9866-4E1F234717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3817520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4"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7"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8" name="Text Placeholder 9"/>
          <p:cNvSpPr>
            <a:spLocks noGrp="1"/>
          </p:cNvSpPr>
          <p:nvPr>
            <p:ph type="body" sz="quarter" idx="32"/>
          </p:nvPr>
        </p:nvSpPr>
        <p:spPr bwMode="gray">
          <a:xfrm>
            <a:off x="6369130"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6"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1" name="Content Placeholder 4"/>
          <p:cNvSpPr>
            <a:spLocks noGrp="1"/>
          </p:cNvSpPr>
          <p:nvPr>
            <p:ph sz="quarter" idx="35"/>
          </p:nvPr>
        </p:nvSpPr>
        <p:spPr bwMode="gray">
          <a:xfrm>
            <a:off x="891942" y="2298701"/>
            <a:ext cx="5210723" cy="1499616"/>
          </a:xfrm>
          <a:noFill/>
        </p:spPr>
        <p:txBody>
          <a:bodyPr/>
          <a:lstStyle>
            <a:lvl1pPr marL="228560" indent="-228560">
              <a:spcBef>
                <a:spcPts val="800"/>
              </a:spcBef>
              <a:buClr>
                <a:srgbClr val="D92B2B"/>
              </a:buClr>
              <a:defRPr sz="1900"/>
            </a:lvl1pPr>
            <a:lvl2pPr marL="517435" indent="-179357">
              <a:spcBef>
                <a:spcPts val="400"/>
              </a:spcBef>
              <a:buClr>
                <a:srgbClr val="D92B2B"/>
              </a:buClr>
              <a:defRPr sz="1600"/>
            </a:lvl2pPr>
            <a:lvl3pPr marL="860275" indent="-174595">
              <a:spcBef>
                <a:spcPts val="200"/>
              </a:spcBef>
              <a:buClr>
                <a:srgbClr val="D92B2B"/>
              </a:buClr>
              <a:defRPr sz="1500"/>
            </a:lvl3pPr>
            <a:lvl4pPr marL="1203115" indent="-169833">
              <a:spcBef>
                <a:spcPts val="100"/>
              </a:spcBef>
              <a:buClr>
                <a:srgbClr val="D92B2B"/>
              </a:buClr>
              <a:defRPr sz="1200"/>
            </a:lvl4pPr>
            <a:lvl5pPr>
              <a:spcBef>
                <a:spcPts val="100"/>
              </a:spcBef>
              <a:buClr>
                <a:srgbClr val="D92B2B"/>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p:cNvSpPr>
            <a:spLocks noGrp="1"/>
          </p:cNvSpPr>
          <p:nvPr>
            <p:ph sz="quarter" idx="37"/>
          </p:nvPr>
        </p:nvSpPr>
        <p:spPr bwMode="gray">
          <a:xfrm>
            <a:off x="6368661" y="2298701"/>
            <a:ext cx="5210723" cy="3632200"/>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p:cNvSpPr>
            <a:spLocks noGrp="1"/>
          </p:cNvSpPr>
          <p:nvPr>
            <p:ph type="body" sz="quarter" idx="38"/>
          </p:nvPr>
        </p:nvSpPr>
        <p:spPr bwMode="gray">
          <a:xfrm>
            <a:off x="891472" y="3886677"/>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5" name="Content Placeholder 4"/>
          <p:cNvSpPr>
            <a:spLocks noGrp="1"/>
          </p:cNvSpPr>
          <p:nvPr>
            <p:ph sz="quarter" idx="39"/>
          </p:nvPr>
        </p:nvSpPr>
        <p:spPr bwMode="gray">
          <a:xfrm>
            <a:off x="891942" y="4432779"/>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 xmlns:a16="http://schemas.microsoft.com/office/drawing/2014/main" id="{220D65D6-3ADC-4847-B2E6-B9BA138AA141}"/>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19" name="Picture 18">
            <a:extLst>
              <a:ext uri="{FF2B5EF4-FFF2-40B4-BE49-F238E27FC236}">
                <a16:creationId xmlns="" xmlns:a16="http://schemas.microsoft.com/office/drawing/2014/main" id="{32569DAE-FA88-40D1-86C6-3A09574821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21988497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6" name="Text Placeholder 12"/>
          <p:cNvSpPr>
            <a:spLocks noGrp="1"/>
          </p:cNvSpPr>
          <p:nvPr>
            <p:ph type="body" sz="quarter" idx="16" hasCustomPrompt="1"/>
          </p:nvPr>
        </p:nvSpPr>
        <p:spPr bwMode="gray">
          <a:xfrm>
            <a:off x="891472" y="6252481"/>
            <a:ext cx="8953908"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3" name="Text Placeholder 9"/>
          <p:cNvSpPr>
            <a:spLocks noGrp="1"/>
          </p:cNvSpPr>
          <p:nvPr>
            <p:ph type="body" sz="quarter" idx="15" hasCustomPrompt="1"/>
          </p:nvPr>
        </p:nvSpPr>
        <p:spPr bwMode="gray">
          <a:xfrm>
            <a:off x="891472" y="1185767"/>
            <a:ext cx="10687912"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3" name="Text Placeholder 9"/>
          <p:cNvSpPr>
            <a:spLocks noGrp="1"/>
          </p:cNvSpPr>
          <p:nvPr>
            <p:ph type="body" sz="quarter" idx="30"/>
          </p:nvPr>
        </p:nvSpPr>
        <p:spPr bwMode="gray">
          <a:xfrm>
            <a:off x="891472"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4" name="Content Placeholder 4"/>
          <p:cNvSpPr>
            <a:spLocks noGrp="1"/>
          </p:cNvSpPr>
          <p:nvPr>
            <p:ph sz="quarter" idx="35"/>
          </p:nvPr>
        </p:nvSpPr>
        <p:spPr bwMode="gray">
          <a:xfrm>
            <a:off x="891942" y="2298701"/>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p:cNvSpPr>
            <a:spLocks noGrp="1"/>
          </p:cNvSpPr>
          <p:nvPr>
            <p:ph type="body" sz="quarter" idx="38"/>
          </p:nvPr>
        </p:nvSpPr>
        <p:spPr bwMode="gray">
          <a:xfrm>
            <a:off x="891472" y="3886677"/>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9"/>
          </p:nvPr>
        </p:nvSpPr>
        <p:spPr bwMode="gray">
          <a:xfrm>
            <a:off x="891942" y="4432779"/>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4"/>
          <p:cNvSpPr>
            <a:spLocks noGrp="1"/>
          </p:cNvSpPr>
          <p:nvPr>
            <p:ph sz="quarter" idx="36"/>
          </p:nvPr>
        </p:nvSpPr>
        <p:spPr bwMode="gray">
          <a:xfrm>
            <a:off x="6368192" y="2298701"/>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32"/>
          </p:nvPr>
        </p:nvSpPr>
        <p:spPr bwMode="gray">
          <a:xfrm>
            <a:off x="6368661" y="1752601"/>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6" name="Content Placeholder 4"/>
          <p:cNvSpPr>
            <a:spLocks noGrp="1"/>
          </p:cNvSpPr>
          <p:nvPr>
            <p:ph sz="quarter" idx="37"/>
          </p:nvPr>
        </p:nvSpPr>
        <p:spPr bwMode="gray">
          <a:xfrm>
            <a:off x="6368192" y="4433255"/>
            <a:ext cx="5210723" cy="1499616"/>
          </a:xfrm>
          <a:noFill/>
        </p:spPr>
        <p:txBody>
          <a:bodyPr/>
          <a:lstStyle>
            <a:lvl1pPr marL="228560" indent="-228560">
              <a:spcBef>
                <a:spcPts val="800"/>
              </a:spcBef>
              <a:defRPr sz="1900"/>
            </a:lvl1pPr>
            <a:lvl2pPr marL="517435" indent="-179357">
              <a:spcBef>
                <a:spcPts val="400"/>
              </a:spcBef>
              <a:defRPr sz="1600"/>
            </a:lvl2pPr>
            <a:lvl3pPr marL="860275" indent="-174595">
              <a:spcBef>
                <a:spcPts val="200"/>
              </a:spcBef>
              <a:defRPr sz="1500"/>
            </a:lvl3pPr>
            <a:lvl4pPr marL="1203115" indent="-169833">
              <a:spcBef>
                <a:spcPts val="1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9"/>
          <p:cNvSpPr>
            <a:spLocks noGrp="1"/>
          </p:cNvSpPr>
          <p:nvPr>
            <p:ph type="body" sz="quarter" idx="40"/>
          </p:nvPr>
        </p:nvSpPr>
        <p:spPr bwMode="gray">
          <a:xfrm>
            <a:off x="6368661" y="3887154"/>
            <a:ext cx="5210723"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17" name="Rectangle 16">
            <a:extLst>
              <a:ext uri="{FF2B5EF4-FFF2-40B4-BE49-F238E27FC236}">
                <a16:creationId xmlns="" xmlns:a16="http://schemas.microsoft.com/office/drawing/2014/main" id="{F41F8AC7-F65F-493D-89BC-CFF49F00B33D}"/>
              </a:ext>
            </a:extLst>
          </p:cNvPr>
          <p:cNvSpPr/>
          <p:nvPr userDrawn="1"/>
        </p:nvSpPr>
        <p:spPr bwMode="gray">
          <a:xfrm>
            <a:off x="482483" y="0"/>
            <a:ext cx="118841" cy="6858000"/>
          </a:xfrm>
          <a:prstGeom prst="rect">
            <a:avLst/>
          </a:prstGeom>
          <a:solidFill>
            <a:srgbClr val="D92B2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a:p>
        </p:txBody>
      </p:sp>
      <p:pic>
        <p:nvPicPr>
          <p:cNvPr id="18" name="Picture 17">
            <a:extLst>
              <a:ext uri="{FF2B5EF4-FFF2-40B4-BE49-F238E27FC236}">
                <a16:creationId xmlns="" xmlns:a16="http://schemas.microsoft.com/office/drawing/2014/main" id="{ECEAFC8A-5F03-4A06-A5B5-05F02BE547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73" t="719" r="77066" b="719"/>
          <a:stretch/>
        </p:blipFill>
        <p:spPr>
          <a:xfrm>
            <a:off x="1" y="893"/>
            <a:ext cx="517711" cy="6856214"/>
          </a:xfrm>
          <a:prstGeom prst="rect">
            <a:avLst/>
          </a:prstGeom>
        </p:spPr>
      </p:pic>
    </p:spTree>
    <p:extLst>
      <p:ext uri="{BB962C8B-B14F-4D97-AF65-F5344CB8AC3E}">
        <p14:creationId xmlns:p14="http://schemas.microsoft.com/office/powerpoint/2010/main" val="22715930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722359" y="6339614"/>
            <a:ext cx="865585" cy="310757"/>
          </a:xfrm>
          <a:prstGeom prst="rect">
            <a:avLst/>
          </a:prstGeom>
        </p:spPr>
      </p:pic>
      <p:sp>
        <p:nvSpPr>
          <p:cNvPr id="10" name="Slide Number Placeholder 5"/>
          <p:cNvSpPr txBox="1">
            <a:spLocks/>
          </p:cNvSpPr>
          <p:nvPr/>
        </p:nvSpPr>
        <p:spPr bwMode="gray">
          <a:xfrm>
            <a:off x="11399878" y="6545231"/>
            <a:ext cx="584048" cy="120184"/>
          </a:xfrm>
          <a:prstGeom prst="rect">
            <a:avLst/>
          </a:prstGeom>
        </p:spPr>
        <p:txBody>
          <a:bodyPr wrap="non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chemeClr val="tx1"/>
                </a:solidFill>
              </a:rPr>
              <a:pPr/>
              <a:t>‹#›</a:t>
            </a:fld>
            <a:endParaRPr lang="en-US" sz="800" dirty="0">
              <a:solidFill>
                <a:schemeClr val="tx1"/>
              </a:solidFill>
            </a:endParaRPr>
          </a:p>
        </p:txBody>
      </p:sp>
      <p:sp>
        <p:nvSpPr>
          <p:cNvPr id="2" name="Title Placeholder 1"/>
          <p:cNvSpPr>
            <a:spLocks noGrp="1"/>
          </p:cNvSpPr>
          <p:nvPr>
            <p:ph type="title"/>
          </p:nvPr>
        </p:nvSpPr>
        <p:spPr bwMode="gray">
          <a:xfrm>
            <a:off x="891473" y="0"/>
            <a:ext cx="10687912" cy="1114661"/>
          </a:xfrm>
          <a:prstGeom prst="rect">
            <a:avLst/>
          </a:prstGeom>
        </p:spPr>
        <p:txBody>
          <a:bodyPr vert="horz" lIns="91424" tIns="45712" rIns="91424" bIns="45712"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bwMode="gray">
          <a:xfrm>
            <a:off x="891473" y="1752602"/>
            <a:ext cx="10611910" cy="4172711"/>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70" r:id="rId1"/>
    <p:sldLayoutId id="2147483663" r:id="rId2"/>
    <p:sldLayoutId id="2147483650" r:id="rId3"/>
    <p:sldLayoutId id="2147483687" r:id="rId4"/>
    <p:sldLayoutId id="2147483655" r:id="rId5"/>
    <p:sldLayoutId id="2147483656" r:id="rId6"/>
    <p:sldLayoutId id="2147483658" r:id="rId7"/>
    <p:sldLayoutId id="2147483659" r:id="rId8"/>
    <p:sldLayoutId id="2147483657" r:id="rId9"/>
    <p:sldLayoutId id="2147483664" r:id="rId10"/>
    <p:sldLayoutId id="2147483665" r:id="rId11"/>
    <p:sldLayoutId id="2147483666" r:id="rId12"/>
    <p:sldLayoutId id="2147483669" r:id="rId13"/>
    <p:sldLayoutId id="2147483673" r:id="rId14"/>
    <p:sldLayoutId id="2147483675" r:id="rId15"/>
    <p:sldLayoutId id="2147483680" r:id="rId16"/>
    <p:sldLayoutId id="2147483681" r:id="rId17"/>
    <p:sldLayoutId id="2147483683" r:id="rId18"/>
    <p:sldLayoutId id="2147483685" r:id="rId19"/>
    <p:sldLayoutId id="2147483686" r:id="rId20"/>
    <p:sldLayoutId id="2147483688" r:id="rId21"/>
    <p:sldLayoutId id="2147483691" r:id="rId22"/>
    <p:sldLayoutId id="2147483692" r:id="rId23"/>
    <p:sldLayoutId id="2147483693" r:id="rId24"/>
    <p:sldLayoutId id="2147483695" r:id="rId25"/>
    <p:sldLayoutId id="2147483696" r:id="rId26"/>
    <p:sldLayoutId id="2147483700" r:id="rId27"/>
    <p:sldLayoutId id="2147483702" r:id="rId28"/>
    <p:sldLayoutId id="2147483703" r:id="rId29"/>
    <p:sldLayoutId id="2147483704" r:id="rId30"/>
    <p:sldLayoutId id="2147483710" r:id="rId31"/>
    <p:sldLayoutId id="2147483712" r:id="rId32"/>
    <p:sldLayoutId id="2147483713" r:id="rId33"/>
    <p:sldLayoutId id="2147483715" r:id="rId34"/>
    <p:sldLayoutId id="2147483716" r:id="rId35"/>
    <p:sldLayoutId id="2147483717" r:id="rId36"/>
    <p:sldLayoutId id="2147483718" r:id="rId37"/>
  </p:sldLayoutIdLst>
  <p:timing>
    <p:tnLst>
      <p:par>
        <p:cTn id="1" dur="indefinite" restart="never" nodeType="tmRoot"/>
      </p:par>
    </p:tnLst>
  </p:timing>
  <p:txStyles>
    <p:titleStyle>
      <a:lvl1pPr algn="l" defTabSz="914240" rtl="0" eaLnBrk="1" latinLnBrk="0" hangingPunct="1">
        <a:lnSpc>
          <a:spcPct val="90000"/>
        </a:lnSpc>
        <a:spcBef>
          <a:spcPts val="600"/>
        </a:spcBef>
        <a:buNone/>
        <a:defRPr sz="3200" b="1" kern="1200">
          <a:solidFill>
            <a:srgbClr val="D92B2B"/>
          </a:solidFill>
          <a:latin typeface="+mj-lt"/>
          <a:ea typeface="+mj-ea"/>
          <a:cs typeface="+mj-cs"/>
        </a:defRPr>
      </a:lvl1pPr>
    </p:titleStyle>
    <p:bodyStyle>
      <a:lvl1pPr marL="292557" indent="-292557" algn="l" defTabSz="914240" rtl="0" eaLnBrk="1" latinLnBrk="0" hangingPunct="1">
        <a:lnSpc>
          <a:spcPct val="100000"/>
        </a:lnSpc>
        <a:spcBef>
          <a:spcPts val="2000"/>
        </a:spcBef>
        <a:buClr>
          <a:srgbClr val="D92B2B"/>
        </a:buClr>
        <a:buSzPct val="100000"/>
        <a:buFont typeface="Wingdings" panose="05000000000000000000" pitchFamily="2" charset="2"/>
        <a:buChar char="§"/>
        <a:defRPr sz="2400" kern="1200">
          <a:solidFill>
            <a:schemeClr val="tx1"/>
          </a:solidFill>
          <a:latin typeface="+mn-lt"/>
          <a:ea typeface="+mn-ea"/>
          <a:cs typeface="+mn-cs"/>
        </a:defRPr>
      </a:lvl1pPr>
      <a:lvl2pPr marL="566829" indent="-228560" algn="l" defTabSz="914240" rtl="0" eaLnBrk="1" latinLnBrk="0" hangingPunct="1">
        <a:lnSpc>
          <a:spcPct val="100000"/>
        </a:lnSpc>
        <a:spcBef>
          <a:spcPts val="600"/>
        </a:spcBef>
        <a:buClr>
          <a:srgbClr val="D92B2B"/>
        </a:buClr>
        <a:buSzPct val="110000"/>
        <a:buFont typeface="Arial" pitchFamily="34" charset="0"/>
        <a:buChar char="•"/>
        <a:defRPr sz="2000" kern="1200">
          <a:solidFill>
            <a:schemeClr val="tx1"/>
          </a:solidFill>
          <a:latin typeface="+mn-lt"/>
          <a:ea typeface="+mn-ea"/>
          <a:cs typeface="+mn-cs"/>
        </a:defRPr>
      </a:lvl2pPr>
      <a:lvl3pPr marL="914240" indent="-228560" algn="l" defTabSz="914240" rtl="0" eaLnBrk="1" latinLnBrk="0" hangingPunct="1">
        <a:lnSpc>
          <a:spcPct val="90000"/>
        </a:lnSpc>
        <a:spcBef>
          <a:spcPts val="500"/>
        </a:spcBef>
        <a:buClr>
          <a:srgbClr val="D92B2B"/>
        </a:buClr>
        <a:buFont typeface="Courier New" panose="02070309020205020404" pitchFamily="49" charset="0"/>
        <a:buChar char="o"/>
        <a:defRPr sz="1900" kern="1200">
          <a:solidFill>
            <a:schemeClr val="tx1"/>
          </a:solidFill>
          <a:latin typeface="+mn-lt"/>
          <a:ea typeface="+mn-ea"/>
          <a:cs typeface="+mn-cs"/>
        </a:defRPr>
      </a:lvl3pPr>
      <a:lvl4pPr marL="1252509" indent="-219418" algn="l" defTabSz="914240" rtl="0" eaLnBrk="1" latinLnBrk="0" hangingPunct="1">
        <a:lnSpc>
          <a:spcPct val="90000"/>
        </a:lnSpc>
        <a:spcBef>
          <a:spcPts val="200"/>
        </a:spcBef>
        <a:buClr>
          <a:srgbClr val="D92B2B"/>
        </a:buClr>
        <a:buFont typeface="Arial" panose="020B0604020202020204" pitchFamily="34" charset="0"/>
        <a:buChar char="•"/>
        <a:defRPr sz="1600" kern="1200">
          <a:solidFill>
            <a:schemeClr val="tx1"/>
          </a:solidFill>
          <a:latin typeface="+mn-lt"/>
          <a:ea typeface="+mn-ea"/>
          <a:cs typeface="+mn-cs"/>
        </a:defRPr>
      </a:lvl4pPr>
      <a:lvl5pPr marL="1481069" indent="-173706" algn="l" defTabSz="914240" rtl="0" eaLnBrk="1" latinLnBrk="0" hangingPunct="1">
        <a:lnSpc>
          <a:spcPct val="90000"/>
        </a:lnSpc>
        <a:spcBef>
          <a:spcPts val="100"/>
        </a:spcBef>
        <a:buClr>
          <a:srgbClr val="D92B2B"/>
        </a:buClr>
        <a:buFont typeface="Courier New" panose="02070309020205020404" pitchFamily="49" charset="0"/>
        <a:buChar char="o"/>
        <a:defRPr sz="1500" kern="1200">
          <a:solidFill>
            <a:schemeClr val="tx1"/>
          </a:solidFill>
          <a:latin typeface="+mn-lt"/>
          <a:ea typeface="+mn-ea"/>
          <a:cs typeface="+mn-cs"/>
        </a:defRPr>
      </a:lvl5pPr>
      <a:lvl6pPr marL="251416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0" rtl="0" eaLnBrk="1" latinLnBrk="0" hangingPunct="1">
        <a:defRPr sz="1900" kern="1200">
          <a:solidFill>
            <a:schemeClr val="tx1"/>
          </a:solidFill>
          <a:latin typeface="+mn-lt"/>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36" userDrawn="1">
          <p15:clr>
            <a:srgbClr val="F26B43"/>
          </p15:clr>
        </p15:guide>
        <p15:guide id="2" pos="552" userDrawn="1">
          <p15:clr>
            <a:srgbClr val="F26B43"/>
          </p15:clr>
        </p15:guide>
        <p15:guide id="3" pos="7296" userDrawn="1">
          <p15:clr>
            <a:srgbClr val="F26B43"/>
          </p15:clr>
        </p15:guide>
        <p15:guide id="4" orient="horz" pos="720" userDrawn="1">
          <p15:clr>
            <a:srgbClr val="F26B43"/>
          </p15:clr>
        </p15:guide>
        <p15:guide id="5" pos="6768" userDrawn="1">
          <p15:clr>
            <a:srgbClr val="F26B43"/>
          </p15:clr>
        </p15:guide>
        <p15:guide id="6" orient="horz" pos="1104" userDrawn="1">
          <p15:clr>
            <a:srgbClr val="F26B43"/>
          </p15:clr>
        </p15:guide>
        <p15:guide id="7" pos="4008" userDrawn="1">
          <p15:clr>
            <a:srgbClr val="F26B43"/>
          </p15:clr>
        </p15:guide>
        <p15:guide id="8" pos="3840" userDrawn="1">
          <p15:clr>
            <a:srgbClr val="F26B43"/>
          </p15:clr>
        </p15:guide>
        <p15:guide id="9" pos="1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5"/>
          <p:cNvSpPr txBox="1">
            <a:spLocks/>
          </p:cNvSpPr>
          <p:nvPr/>
        </p:nvSpPr>
        <p:spPr bwMode="gray">
          <a:xfrm>
            <a:off x="11399878" y="6545231"/>
            <a:ext cx="584048" cy="120184"/>
          </a:xfrm>
          <a:prstGeom prst="rect">
            <a:avLst/>
          </a:prstGeom>
        </p:spPr>
        <p:txBody>
          <a:bodyPr wrap="non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sz="800" b="1">
                <a:solidFill>
                  <a:srgbClr val="FFFFFF"/>
                </a:solidFill>
              </a:rPr>
              <a:pPr/>
              <a:t>‹#›</a:t>
            </a:fld>
            <a:endParaRPr sz="800" b="1" dirty="0">
              <a:solidFill>
                <a:srgbClr val="FFFFFF"/>
              </a:solidFill>
            </a:endParaRPr>
          </a:p>
        </p:txBody>
      </p:sp>
      <p:sp>
        <p:nvSpPr>
          <p:cNvPr id="2" name="Title Placeholder 1"/>
          <p:cNvSpPr>
            <a:spLocks noGrp="1"/>
          </p:cNvSpPr>
          <p:nvPr>
            <p:ph type="title"/>
          </p:nvPr>
        </p:nvSpPr>
        <p:spPr bwMode="gray">
          <a:xfrm>
            <a:off x="891473" y="0"/>
            <a:ext cx="10687912" cy="1114661"/>
          </a:xfrm>
          <a:prstGeom prst="rect">
            <a:avLst/>
          </a:prstGeom>
        </p:spPr>
        <p:txBody>
          <a:bodyPr vert="horz" lIns="91424" tIns="45712" rIns="91424" bIns="45712"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bwMode="gray">
          <a:xfrm>
            <a:off x="891473" y="1752602"/>
            <a:ext cx="10611910" cy="4172711"/>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 xmlns:a16="http://schemas.microsoft.com/office/drawing/2014/main" id="{EC0D8A26-1A7D-4D46-8656-2A0F57E6B077}"/>
              </a:ext>
            </a:extLst>
          </p:cNvPr>
          <p:cNvSpPr txBox="1"/>
          <p:nvPr userDrawn="1"/>
        </p:nvSpPr>
        <p:spPr>
          <a:xfrm>
            <a:off x="11283051" y="6158089"/>
            <a:ext cx="592667" cy="292388"/>
          </a:xfrm>
          <a:prstGeom prst="rect">
            <a:avLst/>
          </a:prstGeom>
          <a:noFill/>
        </p:spPr>
        <p:txBody>
          <a:bodyPr wrap="square" rtlCol="0">
            <a:spAutoFit/>
          </a:bodyPr>
          <a:lstStyle/>
          <a:p>
            <a:fld id="{63D9F8FB-A0EC-304D-832A-01CAEE1764F2}" type="slidenum">
              <a:rPr lang="en-US" sz="1300" b="1" smtClean="0">
                <a:solidFill>
                  <a:srgbClr val="E31B23"/>
                </a:solidFill>
              </a:rPr>
              <a:pPr/>
              <a:t>‹#›</a:t>
            </a:fld>
            <a:endParaRPr lang="en-US" sz="1300" b="1" dirty="0">
              <a:solidFill>
                <a:srgbClr val="E31B23"/>
              </a:solidFill>
            </a:endParaRPr>
          </a:p>
        </p:txBody>
      </p:sp>
    </p:spTree>
    <p:extLst>
      <p:ext uri="{BB962C8B-B14F-4D97-AF65-F5344CB8AC3E}">
        <p14:creationId xmlns:p14="http://schemas.microsoft.com/office/powerpoint/2010/main" val="232262011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Lst>
  <p:hf hdr="0" dt="0"/>
  <p:txStyles>
    <p:titleStyle>
      <a:lvl1pPr algn="l" defTabSz="914240" rtl="0" eaLnBrk="1" latinLnBrk="0" hangingPunct="1">
        <a:lnSpc>
          <a:spcPct val="90000"/>
        </a:lnSpc>
        <a:spcBef>
          <a:spcPts val="600"/>
        </a:spcBef>
        <a:buNone/>
        <a:defRPr sz="3200" b="1" kern="1200">
          <a:solidFill>
            <a:srgbClr val="D92B2B"/>
          </a:solidFill>
          <a:latin typeface="+mj-lt"/>
          <a:ea typeface="+mj-ea"/>
          <a:cs typeface="+mj-cs"/>
        </a:defRPr>
      </a:lvl1pPr>
    </p:titleStyle>
    <p:bodyStyle>
      <a:lvl1pPr marL="292557" indent="-292557" algn="l" defTabSz="914240" rtl="0" eaLnBrk="1" latinLnBrk="0" hangingPunct="1">
        <a:lnSpc>
          <a:spcPct val="100000"/>
        </a:lnSpc>
        <a:spcBef>
          <a:spcPts val="2000"/>
        </a:spcBef>
        <a:buClr>
          <a:srgbClr val="D92B2B"/>
        </a:buClr>
        <a:buSzPct val="100000"/>
        <a:buFont typeface="Wingdings" panose="05000000000000000000" pitchFamily="2" charset="2"/>
        <a:buChar char="§"/>
        <a:defRPr sz="2400" kern="1200">
          <a:solidFill>
            <a:schemeClr val="tx1"/>
          </a:solidFill>
          <a:latin typeface="+mn-lt"/>
          <a:ea typeface="+mn-ea"/>
          <a:cs typeface="+mn-cs"/>
        </a:defRPr>
      </a:lvl1pPr>
      <a:lvl2pPr marL="566829" indent="-228560" algn="l" defTabSz="914240" rtl="0" eaLnBrk="1" latinLnBrk="0" hangingPunct="1">
        <a:lnSpc>
          <a:spcPct val="100000"/>
        </a:lnSpc>
        <a:spcBef>
          <a:spcPts val="600"/>
        </a:spcBef>
        <a:buClr>
          <a:srgbClr val="D92B2B"/>
        </a:buClr>
        <a:buSzPct val="110000"/>
        <a:buFont typeface="Arial" pitchFamily="34" charset="0"/>
        <a:buChar char="•"/>
        <a:defRPr sz="2000" kern="1200">
          <a:solidFill>
            <a:schemeClr val="tx1"/>
          </a:solidFill>
          <a:latin typeface="+mn-lt"/>
          <a:ea typeface="+mn-ea"/>
          <a:cs typeface="+mn-cs"/>
        </a:defRPr>
      </a:lvl2pPr>
      <a:lvl3pPr marL="914240" indent="-228560" algn="l" defTabSz="914240" rtl="0" eaLnBrk="1" latinLnBrk="0" hangingPunct="1">
        <a:lnSpc>
          <a:spcPct val="90000"/>
        </a:lnSpc>
        <a:spcBef>
          <a:spcPts val="500"/>
        </a:spcBef>
        <a:buClr>
          <a:srgbClr val="D92B2B"/>
        </a:buClr>
        <a:buFont typeface="Courier New" panose="02070309020205020404" pitchFamily="49" charset="0"/>
        <a:buChar char="o"/>
        <a:defRPr sz="1900" kern="1200">
          <a:solidFill>
            <a:schemeClr val="tx1"/>
          </a:solidFill>
          <a:latin typeface="+mn-lt"/>
          <a:ea typeface="+mn-ea"/>
          <a:cs typeface="+mn-cs"/>
        </a:defRPr>
      </a:lvl3pPr>
      <a:lvl4pPr marL="1252509" indent="-219418" algn="l" defTabSz="914240" rtl="0" eaLnBrk="1" latinLnBrk="0" hangingPunct="1">
        <a:lnSpc>
          <a:spcPct val="90000"/>
        </a:lnSpc>
        <a:spcBef>
          <a:spcPts val="200"/>
        </a:spcBef>
        <a:buClr>
          <a:srgbClr val="D92B2B"/>
        </a:buClr>
        <a:buFont typeface="Arial" panose="020B0604020202020204" pitchFamily="34" charset="0"/>
        <a:buChar char="•"/>
        <a:defRPr sz="1600" kern="1200">
          <a:solidFill>
            <a:schemeClr val="tx1"/>
          </a:solidFill>
          <a:latin typeface="+mn-lt"/>
          <a:ea typeface="+mn-ea"/>
          <a:cs typeface="+mn-cs"/>
        </a:defRPr>
      </a:lvl4pPr>
      <a:lvl5pPr marL="1481069" indent="-173706" algn="l" defTabSz="914240" rtl="0" eaLnBrk="1" latinLnBrk="0" hangingPunct="1">
        <a:lnSpc>
          <a:spcPct val="90000"/>
        </a:lnSpc>
        <a:spcBef>
          <a:spcPts val="100"/>
        </a:spcBef>
        <a:buClr>
          <a:srgbClr val="D92B2B"/>
        </a:buClr>
        <a:buFont typeface="Courier New" panose="02070309020205020404" pitchFamily="49" charset="0"/>
        <a:buChar char="o"/>
        <a:defRPr sz="1500" kern="1200">
          <a:solidFill>
            <a:schemeClr val="tx1"/>
          </a:solidFill>
          <a:latin typeface="+mn-lt"/>
          <a:ea typeface="+mn-ea"/>
          <a:cs typeface="+mn-cs"/>
        </a:defRPr>
      </a:lvl5pPr>
      <a:lvl6pPr marL="251416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0" rtl="0" eaLnBrk="1" latinLnBrk="0" hangingPunct="1">
        <a:defRPr sz="1900" kern="1200">
          <a:solidFill>
            <a:schemeClr val="tx1"/>
          </a:solidFill>
          <a:latin typeface="+mn-lt"/>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36">
          <p15:clr>
            <a:srgbClr val="F26B43"/>
          </p15:clr>
        </p15:guide>
        <p15:guide id="2" pos="552">
          <p15:clr>
            <a:srgbClr val="F26B43"/>
          </p15:clr>
        </p15:guide>
        <p15:guide id="3" pos="7296">
          <p15:clr>
            <a:srgbClr val="F26B43"/>
          </p15:clr>
        </p15:guide>
        <p15:guide id="4" orient="horz" pos="720">
          <p15:clr>
            <a:srgbClr val="F26B43"/>
          </p15:clr>
        </p15:guide>
        <p15:guide id="5" pos="6768">
          <p15:clr>
            <a:srgbClr val="F26B43"/>
          </p15:clr>
        </p15:guide>
        <p15:guide id="6" orient="horz" pos="1104">
          <p15:clr>
            <a:srgbClr val="F26B43"/>
          </p15:clr>
        </p15:guide>
        <p15:guide id="7" pos="4008">
          <p15:clr>
            <a:srgbClr val="F26B43"/>
          </p15:clr>
        </p15:guide>
        <p15:guide id="8" pos="3840">
          <p15:clr>
            <a:srgbClr val="F26B43"/>
          </p15:clr>
        </p15:guide>
        <p15:guide id="9" pos="1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400.png"/><Relationship Id="rId5" Type="http://schemas.openxmlformats.org/officeDocument/2006/relationships/image" Target="../media/image390.png"/><Relationship Id="rId10" Type="http://schemas.openxmlformats.org/officeDocument/2006/relationships/image" Target="../media/image57.jpeg"/><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https://www.ebi.ac.uk/about/news/feature-story/biobanks-genetic-data-demand" TargetMode="External"/><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55.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71.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image" Target="../media/image71.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hyperlink" Target="http://dx.doi.org/10.1101/363036" TargetMode="External"/><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hyperlink" Target="https://www.biorxiv.org/content/biorxiv/early/2018/07/06/363036.full.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073917" y="5805377"/>
            <a:ext cx="6618151" cy="808629"/>
          </a:xfrm>
        </p:spPr>
        <p:txBody>
          <a:bodyPr>
            <a:normAutofit/>
          </a:bodyPr>
          <a:lstStyle/>
          <a:p>
            <a:r>
              <a:rPr lang="en-GB" b="1" dirty="0" smtClean="0"/>
              <a:t>Longevity 14, Amsterdam</a:t>
            </a:r>
          </a:p>
          <a:p>
            <a:r>
              <a:rPr lang="en-GB" dirty="0" smtClean="0"/>
              <a:t>21</a:t>
            </a:r>
            <a:r>
              <a:rPr lang="en-GB" baseline="30000" dirty="0" smtClean="0"/>
              <a:t>st</a:t>
            </a:r>
            <a:r>
              <a:rPr lang="en-GB" dirty="0" smtClean="0"/>
              <a:t> September 2018</a:t>
            </a:r>
            <a:endParaRPr lang="en-GB" dirty="0"/>
          </a:p>
        </p:txBody>
      </p:sp>
      <p:sp>
        <p:nvSpPr>
          <p:cNvPr id="30" name="Title 29"/>
          <p:cNvSpPr>
            <a:spLocks noGrp="1"/>
          </p:cNvSpPr>
          <p:nvPr>
            <p:ph type="ctrTitle"/>
          </p:nvPr>
        </p:nvSpPr>
        <p:spPr>
          <a:xfrm>
            <a:off x="5038816" y="2314962"/>
            <a:ext cx="6453530" cy="1380384"/>
          </a:xfrm>
        </p:spPr>
        <p:txBody>
          <a:bodyPr/>
          <a:lstStyle/>
          <a:p>
            <a:r>
              <a:rPr lang="en-US" dirty="0"/>
              <a:t>The Importance Of Genetics On Longevity </a:t>
            </a:r>
            <a:r>
              <a:rPr lang="en-US" dirty="0" smtClean="0"/>
              <a:t>Risk</a:t>
            </a:r>
            <a:br>
              <a:rPr lang="en-US" dirty="0" smtClean="0"/>
            </a:br>
            <a:r>
              <a:rPr lang="en-US" sz="1100" dirty="0" smtClean="0"/>
              <a:t/>
            </a:r>
            <a:br>
              <a:rPr lang="en-US" sz="1100" dirty="0" smtClean="0"/>
            </a:br>
            <a:r>
              <a:rPr lang="en-US" sz="2400" dirty="0" smtClean="0"/>
              <a:t>A </a:t>
            </a:r>
            <a:r>
              <a:rPr lang="en-US" sz="2400" dirty="0"/>
              <a:t>Study Based On Half A Million Lives In The UK Biobank Cohort</a:t>
            </a:r>
            <a:endParaRPr lang="en-GB" sz="3200" dirty="0"/>
          </a:p>
        </p:txBody>
      </p:sp>
      <p:sp>
        <p:nvSpPr>
          <p:cNvPr id="31" name="Subtitle 30"/>
          <p:cNvSpPr>
            <a:spLocks noGrp="1"/>
          </p:cNvSpPr>
          <p:nvPr>
            <p:ph type="subTitle" idx="1"/>
          </p:nvPr>
        </p:nvSpPr>
        <p:spPr>
          <a:xfrm>
            <a:off x="5073916" y="4114800"/>
            <a:ext cx="6293739" cy="478741"/>
          </a:xfrm>
        </p:spPr>
        <p:txBody>
          <a:bodyPr>
            <a:noAutofit/>
          </a:bodyPr>
          <a:lstStyle/>
          <a:p>
            <a:endParaRPr lang="en-GB" sz="1600" dirty="0"/>
          </a:p>
          <a:p>
            <a:r>
              <a:rPr lang="en-US" sz="1999" b="1" dirty="0"/>
              <a:t>Peter Banthorpe</a:t>
            </a:r>
          </a:p>
          <a:p>
            <a:r>
              <a:rPr lang="en-US" sz="1999" dirty="0"/>
              <a:t>SVP, Global Head of Research and Data Analytics</a:t>
            </a:r>
          </a:p>
          <a:p>
            <a:endParaRPr lang="en-GB" sz="1600" dirty="0"/>
          </a:p>
        </p:txBody>
      </p:sp>
      <p:sp>
        <p:nvSpPr>
          <p:cNvPr id="2" name="Picture Placeholder 1"/>
          <p:cNvSpPr>
            <a:spLocks noGrp="1"/>
          </p:cNvSpPr>
          <p:nvPr>
            <p:ph type="pic" sz="quarter" idx="10"/>
          </p:nvPr>
        </p:nvSpPr>
        <p:spPr/>
      </p:sp>
      <p:pic>
        <p:nvPicPr>
          <p:cNvPr id="7"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r="60648" b="11324"/>
          <a:stretch/>
        </p:blipFill>
        <p:spPr bwMode="gray">
          <a:xfrm>
            <a:off x="-85344" y="0"/>
            <a:ext cx="4535423" cy="6858000"/>
          </a:xfrm>
          <a:prstGeom prst="rect">
            <a:avLst/>
          </a:prstGeom>
          <a:solidFill>
            <a:schemeClr val="bg2"/>
          </a:solidFill>
        </p:spPr>
      </p:pic>
      <p:pic>
        <p:nvPicPr>
          <p:cNvPr id="4" name="Picture 3"/>
          <p:cNvPicPr>
            <a:picLocks noChangeAspect="1"/>
          </p:cNvPicPr>
          <p:nvPr/>
        </p:nvPicPr>
        <p:blipFill>
          <a:blip r:embed="rId4"/>
          <a:stretch>
            <a:fillRect/>
          </a:stretch>
        </p:blipFill>
        <p:spPr>
          <a:xfrm>
            <a:off x="10980214" y="5519979"/>
            <a:ext cx="1024263" cy="1094027"/>
          </a:xfrm>
          <a:prstGeom prst="rect">
            <a:avLst/>
          </a:prstGeom>
        </p:spPr>
      </p:pic>
    </p:spTree>
    <p:extLst>
      <p:ext uri="{BB962C8B-B14F-4D97-AF65-F5344CB8AC3E}">
        <p14:creationId xmlns:p14="http://schemas.microsoft.com/office/powerpoint/2010/main" val="36022560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5491674" y="1717371"/>
            <a:ext cx="6482536" cy="4156879"/>
            <a:chOff x="5635144" y="1415980"/>
            <a:chExt cx="6482536" cy="4156879"/>
          </a:xfrm>
        </p:grpSpPr>
        <p:pic>
          <p:nvPicPr>
            <p:cNvPr id="97" name="Picture 96"/>
            <p:cNvPicPr>
              <a:picLocks noChangeAspect="1"/>
            </p:cNvPicPr>
            <p:nvPr/>
          </p:nvPicPr>
          <p:blipFill rotWithShape="1">
            <a:blip r:embed="rId3"/>
            <a:srcRect l="2458" t="11871" b="4827"/>
            <a:stretch/>
          </p:blipFill>
          <p:spPr>
            <a:xfrm>
              <a:off x="5942428" y="1415980"/>
              <a:ext cx="6175252" cy="3955312"/>
            </a:xfrm>
            <a:prstGeom prst="rect">
              <a:avLst/>
            </a:prstGeom>
          </p:spPr>
        </p:pic>
        <p:grpSp>
          <p:nvGrpSpPr>
            <p:cNvPr id="98" name="Group 97"/>
            <p:cNvGrpSpPr/>
            <p:nvPr/>
          </p:nvGrpSpPr>
          <p:grpSpPr>
            <a:xfrm rot="16200000">
              <a:off x="6312677" y="2094473"/>
              <a:ext cx="2800853" cy="4155919"/>
              <a:chOff x="7674480" y="1368196"/>
              <a:chExt cx="1307096" cy="2363952"/>
            </a:xfrm>
          </p:grpSpPr>
          <p:sp>
            <p:nvSpPr>
              <p:cNvPr id="99" name="Rectangle 98"/>
              <p:cNvSpPr/>
              <p:nvPr/>
            </p:nvSpPr>
            <p:spPr>
              <a:xfrm rot="5400000">
                <a:off x="7404844" y="3333242"/>
                <a:ext cx="668542" cy="129269"/>
              </a:xfrm>
              <a:prstGeom prst="rect">
                <a:avLst/>
              </a:prstGeom>
              <a:solidFill>
                <a:schemeClr val="bg1"/>
              </a:solidFill>
            </p:spPr>
            <p:txBody>
              <a:bodyPr wrap="none">
                <a:spAutoFit/>
              </a:bodyPr>
              <a:lstStyle/>
              <a:p>
                <a:r>
                  <a:rPr lang="en-US" sz="1200" b="1" dirty="0">
                    <a:solidFill>
                      <a:schemeClr val="bg2">
                        <a:lumMod val="50000"/>
                      </a:schemeClr>
                    </a:solidFill>
                  </a:rPr>
                  <a:t>Chromosome</a:t>
                </a:r>
                <a:endParaRPr lang="en-GB" sz="1800" b="1" dirty="0">
                  <a:solidFill>
                    <a:schemeClr val="bg2">
                      <a:lumMod val="50000"/>
                    </a:schemeClr>
                  </a:solidFill>
                </a:endParaRPr>
              </a:p>
            </p:txBody>
          </p:sp>
          <p:sp>
            <p:nvSpPr>
              <p:cNvPr id="100" name="Rectangle 99"/>
              <p:cNvSpPr/>
              <p:nvPr/>
            </p:nvSpPr>
            <p:spPr>
              <a:xfrm>
                <a:off x="8401373" y="1368196"/>
                <a:ext cx="580203" cy="157561"/>
              </a:xfrm>
              <a:prstGeom prst="rect">
                <a:avLst/>
              </a:prstGeom>
              <a:solidFill>
                <a:schemeClr val="bg1"/>
              </a:solidFill>
            </p:spPr>
            <p:txBody>
              <a:bodyPr wrap="square">
                <a:spAutoFit/>
              </a:bodyPr>
              <a:lstStyle/>
              <a:p>
                <a:r>
                  <a:rPr lang="en-GB" sz="1200" b="1" dirty="0">
                    <a:solidFill>
                      <a:schemeClr val="bg2">
                        <a:lumMod val="50000"/>
                      </a:schemeClr>
                    </a:solidFill>
                  </a:rPr>
                  <a:t>−log(</a:t>
                </a:r>
                <a:r>
                  <a:rPr lang="en-GB" sz="1200" b="1" i="1" dirty="0">
                    <a:solidFill>
                      <a:schemeClr val="bg2">
                        <a:lumMod val="50000"/>
                      </a:schemeClr>
                    </a:solidFill>
                  </a:rPr>
                  <a:t>P</a:t>
                </a:r>
                <a:r>
                  <a:rPr lang="en-GB" sz="1200" b="1" dirty="0">
                    <a:solidFill>
                      <a:schemeClr val="bg2">
                        <a:lumMod val="50000"/>
                      </a:schemeClr>
                    </a:solidFill>
                  </a:rPr>
                  <a:t> value)</a:t>
                </a:r>
              </a:p>
            </p:txBody>
          </p:sp>
        </p:grpSp>
      </p:grpSp>
      <p:cxnSp>
        <p:nvCxnSpPr>
          <p:cNvPr id="11" name="Straight Connector 10"/>
          <p:cNvCxnSpPr/>
          <p:nvPr/>
        </p:nvCxnSpPr>
        <p:spPr>
          <a:xfrm flipH="1">
            <a:off x="6206232" y="4003982"/>
            <a:ext cx="5312616" cy="0"/>
          </a:xfrm>
          <a:prstGeom prst="line">
            <a:avLst/>
          </a:prstGeom>
          <a:ln>
            <a:solidFill>
              <a:srgbClr val="FF0000"/>
            </a:solidFill>
            <a:prstDash val="dash"/>
          </a:ln>
        </p:spPr>
        <p:style>
          <a:lnRef idx="3">
            <a:schemeClr val="accent1"/>
          </a:lnRef>
          <a:fillRef idx="0">
            <a:schemeClr val="accent1"/>
          </a:fillRef>
          <a:effectRef idx="2">
            <a:schemeClr val="accent1"/>
          </a:effectRef>
          <a:fontRef idx="minor">
            <a:schemeClr val="tx1"/>
          </a:fontRef>
        </p:style>
      </p:cxnSp>
      <p:sp>
        <p:nvSpPr>
          <p:cNvPr id="16" name="Title 1"/>
          <p:cNvSpPr txBox="1">
            <a:spLocks/>
          </p:cNvSpPr>
          <p:nvPr/>
        </p:nvSpPr>
        <p:spPr bwMode="gray">
          <a:xfrm>
            <a:off x="335272" y="-26484"/>
            <a:ext cx="10969943" cy="990342"/>
          </a:xfrm>
          <a:prstGeom prst="rect">
            <a:avLst/>
          </a:prstGeom>
        </p:spPr>
        <p:txBody>
          <a:bodyPr vert="horz" anchor="b" anchorCtr="0">
            <a:normAutofit/>
          </a:bodyPr>
          <a:lstStyle>
            <a:lvl1pPr algn="l" rtl="0" eaLnBrk="1" latinLnBrk="0" hangingPunct="1">
              <a:spcBef>
                <a:spcPct val="0"/>
              </a:spcBef>
              <a:buNone/>
              <a:defRPr kumimoji="0" sz="3200" kern="1200">
                <a:solidFill>
                  <a:schemeClr val="accent2"/>
                </a:solidFill>
                <a:latin typeface="Calibri" pitchFamily="34" charset="0"/>
                <a:ea typeface="+mj-ea"/>
                <a:cs typeface="Arial" panose="020B0604020202020204" pitchFamily="34" charset="0"/>
              </a:defRPr>
            </a:lvl1pPr>
          </a:lstStyle>
          <a:p>
            <a:r>
              <a:rPr lang="en-US" b="1" dirty="0">
                <a:solidFill>
                  <a:srgbClr val="D92B2B"/>
                </a:solidFill>
                <a:latin typeface="+mj-lt"/>
              </a:rPr>
              <a:t>GWAS </a:t>
            </a:r>
            <a:r>
              <a:rPr lang="en-US" b="1" dirty="0">
                <a:solidFill>
                  <a:srgbClr val="D92B2B"/>
                </a:solidFill>
                <a:latin typeface="+mj-lt"/>
                <a:sym typeface="Wingdings" panose="05000000000000000000" pitchFamily="2" charset="2"/>
              </a:rPr>
              <a:t> </a:t>
            </a:r>
            <a:r>
              <a:rPr lang="en-US" b="1" dirty="0">
                <a:solidFill>
                  <a:srgbClr val="D92B2B"/>
                </a:solidFill>
                <a:latin typeface="+mj-lt"/>
              </a:rPr>
              <a:t>Polygenic risk scores</a:t>
            </a:r>
            <a:endParaRPr lang="en-GB" b="1" dirty="0">
              <a:solidFill>
                <a:srgbClr val="D92B2B"/>
              </a:solidFill>
              <a:latin typeface="+mj-lt"/>
            </a:endParaRPr>
          </a:p>
        </p:txBody>
      </p:sp>
      <p:sp>
        <p:nvSpPr>
          <p:cNvPr id="102" name="Rectangle 101"/>
          <p:cNvSpPr/>
          <p:nvPr/>
        </p:nvSpPr>
        <p:spPr>
          <a:xfrm rot="5400000">
            <a:off x="7496401" y="390893"/>
            <a:ext cx="2812773" cy="542666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4"/>
          </a:p>
        </p:txBody>
      </p:sp>
      <p:sp>
        <p:nvSpPr>
          <p:cNvPr id="101" name="Rectangle 100"/>
          <p:cNvSpPr/>
          <p:nvPr/>
        </p:nvSpPr>
        <p:spPr>
          <a:xfrm>
            <a:off x="8116402" y="4162539"/>
            <a:ext cx="3471166" cy="307777"/>
          </a:xfrm>
          <a:prstGeom prst="rect">
            <a:avLst/>
          </a:prstGeom>
        </p:spPr>
        <p:txBody>
          <a:bodyPr wrap="square">
            <a:spAutoFit/>
          </a:bodyPr>
          <a:lstStyle/>
          <a:p>
            <a:pPr algn="r"/>
            <a:r>
              <a:rPr lang="en-GB" sz="1400" b="1" dirty="0" smtClean="0">
                <a:solidFill>
                  <a:srgbClr val="FF0000"/>
                </a:solidFill>
                <a:latin typeface="Arial" panose="020B0604020202020204" pitchFamily="34" charset="0"/>
              </a:rPr>
              <a:t>Increase (‘relax’) p-value</a:t>
            </a:r>
            <a:endParaRPr lang="en-GB" sz="1400" b="1" dirty="0">
              <a:solidFill>
                <a:srgbClr val="FF0000"/>
              </a:solidFill>
            </a:endParaRPr>
          </a:p>
        </p:txBody>
      </p:sp>
      <p:sp>
        <p:nvSpPr>
          <p:cNvPr id="103" name="Rectangle 102"/>
          <p:cNvSpPr/>
          <p:nvPr/>
        </p:nvSpPr>
        <p:spPr>
          <a:xfrm>
            <a:off x="8987914" y="1741783"/>
            <a:ext cx="2628206" cy="600164"/>
          </a:xfrm>
          <a:prstGeom prst="rect">
            <a:avLst/>
          </a:prstGeom>
          <a:solidFill>
            <a:srgbClr val="FFE48F"/>
          </a:solidFill>
        </p:spPr>
        <p:txBody>
          <a:bodyPr wrap="square">
            <a:spAutoFit/>
          </a:bodyPr>
          <a:lstStyle/>
          <a:p>
            <a:pPr algn="ctr"/>
            <a:r>
              <a:rPr lang="en-GB" sz="1100" b="1" dirty="0" smtClean="0">
                <a:solidFill>
                  <a:srgbClr val="222222"/>
                </a:solidFill>
                <a:latin typeface="Arial" panose="020B0604020202020204" pitchFamily="34" charset="0"/>
              </a:rPr>
              <a:t>Polygenic risk scores (PRSs) add together the genetic risk from all SNPs associated with the disease</a:t>
            </a:r>
            <a:endParaRPr lang="en-GB" sz="1100" b="1" dirty="0"/>
          </a:p>
        </p:txBody>
      </p:sp>
      <p:grpSp>
        <p:nvGrpSpPr>
          <p:cNvPr id="104" name="Group 103"/>
          <p:cNvGrpSpPr/>
          <p:nvPr/>
        </p:nvGrpSpPr>
        <p:grpSpPr>
          <a:xfrm>
            <a:off x="7416076" y="2425738"/>
            <a:ext cx="4200043" cy="358712"/>
            <a:chOff x="6809307" y="2386809"/>
            <a:chExt cx="4200043" cy="358712"/>
          </a:xfrm>
        </p:grpSpPr>
        <mc:AlternateContent xmlns:mc="http://schemas.openxmlformats.org/markup-compatibility/2006" xmlns:a14="http://schemas.microsoft.com/office/drawing/2010/main">
          <mc:Choice Requires="a14">
            <p:sp>
              <p:nvSpPr>
                <p:cNvPr id="105" name="Rectangle 104"/>
                <p:cNvSpPr/>
                <p:nvPr/>
              </p:nvSpPr>
              <p:spPr>
                <a:xfrm>
                  <a:off x="6809307" y="2386809"/>
                  <a:ext cx="4200043" cy="332912"/>
                </a:xfrm>
                <a:prstGeom prst="rect">
                  <a:avLst/>
                </a:prstGeom>
                <a:solidFill>
                  <a:schemeClr val="bg1"/>
                </a:solidFill>
                <a:ln>
                  <a:solidFill>
                    <a:schemeClr val="accent3"/>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a:latin typeface="Cambria Math" panose="02040503050406030204" pitchFamily="18" charset="0"/>
                          </a:rPr>
                          <m:t>𝑷𝑹𝑺</m:t>
                        </m:r>
                        <m:r>
                          <a:rPr lang="en-GB" sz="1600" b="1" i="1">
                            <a:latin typeface="Cambria Math" panose="02040503050406030204" pitchFamily="18" charset="0"/>
                          </a:rPr>
                          <m:t>=</m:t>
                        </m:r>
                        <m:r>
                          <a:rPr lang="el-GR" sz="1600" b="1" i="1">
                            <a:latin typeface="Cambria Math" panose="02040503050406030204" pitchFamily="18" charset="0"/>
                          </a:rPr>
                          <m:t>𝜷</m:t>
                        </m:r>
                        <m:r>
                          <a:rPr lang="en-GB" sz="1600" b="1" i="1" baseline="-25000">
                            <a:latin typeface="Cambria Math" panose="02040503050406030204" pitchFamily="18" charset="0"/>
                          </a:rPr>
                          <m:t>𝟏</m:t>
                        </m:r>
                        <m:r>
                          <a:rPr lang="en-GB" sz="1600" b="1" i="1">
                            <a:latin typeface="Cambria Math" panose="02040503050406030204" pitchFamily="18" charset="0"/>
                          </a:rPr>
                          <m:t>·</m:t>
                        </m:r>
                        <m:r>
                          <a:rPr lang="en-GB" sz="1600" b="1" i="1">
                            <a:latin typeface="Cambria Math" panose="02040503050406030204" pitchFamily="18" charset="0"/>
                          </a:rPr>
                          <m:t>𝒔𝒏𝒑</m:t>
                        </m:r>
                        <m:r>
                          <a:rPr lang="en-GB" sz="1600" b="1" i="1" baseline="-25000">
                            <a:latin typeface="Cambria Math" panose="02040503050406030204" pitchFamily="18" charset="0"/>
                          </a:rPr>
                          <m:t>𝟏</m:t>
                        </m:r>
                        <m:r>
                          <a:rPr lang="en-GB" sz="1600" b="1" i="1">
                            <a:latin typeface="Cambria Math" panose="02040503050406030204" pitchFamily="18" charset="0"/>
                          </a:rPr>
                          <m:t>+</m:t>
                        </m:r>
                        <m:r>
                          <a:rPr lang="el-GR" sz="1600" b="1" i="1">
                            <a:latin typeface="Cambria Math" panose="02040503050406030204" pitchFamily="18" charset="0"/>
                          </a:rPr>
                          <m:t>𝜷</m:t>
                        </m:r>
                        <m:r>
                          <a:rPr lang="en-US" sz="1600" b="1" i="1" baseline="-25000">
                            <a:latin typeface="Cambria Math" panose="02040503050406030204" pitchFamily="18" charset="0"/>
                          </a:rPr>
                          <m:t>𝟐</m:t>
                        </m:r>
                        <m:r>
                          <a:rPr lang="en-GB" sz="1600" b="1" i="1">
                            <a:latin typeface="Cambria Math" panose="02040503050406030204" pitchFamily="18" charset="0"/>
                          </a:rPr>
                          <m:t>·</m:t>
                        </m:r>
                        <m:r>
                          <a:rPr lang="en-GB" sz="1600" b="1" i="1">
                            <a:latin typeface="Cambria Math" panose="02040503050406030204" pitchFamily="18" charset="0"/>
                          </a:rPr>
                          <m:t>𝒔𝒏𝒑</m:t>
                        </m:r>
                        <m:r>
                          <a:rPr lang="en-US" sz="1600" b="1" i="1" baseline="-25000">
                            <a:latin typeface="Cambria Math" panose="02040503050406030204" pitchFamily="18" charset="0"/>
                          </a:rPr>
                          <m:t>𝟐</m:t>
                        </m:r>
                        <m:r>
                          <a:rPr lang="en-GB" sz="1600" b="1" i="1">
                            <a:latin typeface="Cambria Math" panose="02040503050406030204" pitchFamily="18" charset="0"/>
                          </a:rPr>
                          <m:t>+… </m:t>
                        </m:r>
                        <m:r>
                          <a:rPr lang="el-GR" sz="1600" b="1" i="1">
                            <a:latin typeface="Cambria Math" panose="02040503050406030204" pitchFamily="18" charset="0"/>
                          </a:rPr>
                          <m:t>𝜷</m:t>
                        </m:r>
                        <m:r>
                          <a:rPr lang="en-GB" sz="1600" b="1" i="1" baseline="-25000">
                            <a:latin typeface="Cambria Math" panose="02040503050406030204" pitchFamily="18" charset="0"/>
                          </a:rPr>
                          <m:t>𝒏</m:t>
                        </m:r>
                        <m:r>
                          <a:rPr lang="en-GB" sz="1600" b="1" i="1">
                            <a:latin typeface="Cambria Math" panose="02040503050406030204" pitchFamily="18" charset="0"/>
                          </a:rPr>
                          <m:t>·</m:t>
                        </m:r>
                        <m:r>
                          <a:rPr lang="en-GB" sz="1600" b="1" i="1">
                            <a:latin typeface="Cambria Math" panose="02040503050406030204" pitchFamily="18" charset="0"/>
                          </a:rPr>
                          <m:t>𝒔𝒏𝒑</m:t>
                        </m:r>
                      </m:oMath>
                    </m:oMathPara>
                  </a14:m>
                  <a:endParaRPr lang="en-US" sz="1600" b="1" baseline="-25000" dirty="0"/>
                </a:p>
              </p:txBody>
            </p:sp>
          </mc:Choice>
          <mc:Fallback xmlns="">
            <p:sp>
              <p:nvSpPr>
                <p:cNvPr id="13" name="Rectangle 12"/>
                <p:cNvSpPr>
                  <a:spLocks noRot="1" noChangeAspect="1" noMove="1" noResize="1" noEditPoints="1" noAdjustHandles="1" noChangeArrowheads="1" noChangeShapeType="1" noTextEdit="1"/>
                </p:cNvSpPr>
                <p:nvPr/>
              </p:nvSpPr>
              <p:spPr>
                <a:xfrm>
                  <a:off x="6809307" y="2386809"/>
                  <a:ext cx="4200043" cy="332912"/>
                </a:xfrm>
                <a:prstGeom prst="rect">
                  <a:avLst/>
                </a:prstGeom>
                <a:blipFill rotWithShape="0">
                  <a:blip r:embed="rId5"/>
                  <a:stretch>
                    <a:fillRect b="-10526"/>
                  </a:stretch>
                </a:blipFill>
                <a:ln>
                  <a:solidFill>
                    <a:schemeClr val="accent3"/>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Rectangle 105"/>
                <p:cNvSpPr/>
                <p:nvPr/>
              </p:nvSpPr>
              <p:spPr>
                <a:xfrm>
                  <a:off x="10672837" y="2483911"/>
                  <a:ext cx="314510"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100" b="1" i="1">
                            <a:latin typeface="Cambria Math" panose="02040503050406030204" pitchFamily="18" charset="0"/>
                          </a:rPr>
                          <m:t>𝒏</m:t>
                        </m:r>
                      </m:oMath>
                    </m:oMathPara>
                  </a14:m>
                  <a:endParaRPr lang="en-GB" sz="1100" dirty="0"/>
                </a:p>
              </p:txBody>
            </p:sp>
          </mc:Choice>
          <mc:Fallback xmlns="">
            <p:sp>
              <p:nvSpPr>
                <p:cNvPr id="2" name="Rectangle 1"/>
                <p:cNvSpPr>
                  <a:spLocks noRot="1" noChangeAspect="1" noMove="1" noResize="1" noEditPoints="1" noAdjustHandles="1" noChangeArrowheads="1" noChangeShapeType="1" noTextEdit="1"/>
                </p:cNvSpPr>
                <p:nvPr/>
              </p:nvSpPr>
              <p:spPr>
                <a:xfrm>
                  <a:off x="10672837" y="2483911"/>
                  <a:ext cx="314510" cy="261610"/>
                </a:xfrm>
                <a:prstGeom prst="rect">
                  <a:avLst/>
                </a:prstGeom>
                <a:blipFill rotWithShape="0">
                  <a:blip r:embed="rId6"/>
                  <a:stretch>
                    <a:fillRect/>
                  </a:stretch>
                </a:blipFill>
              </p:spPr>
              <p:txBody>
                <a:bodyPr/>
                <a:lstStyle/>
                <a:p>
                  <a:r>
                    <a:rPr lang="en-GB">
                      <a:noFill/>
                    </a:rPr>
                    <a:t> </a:t>
                  </a:r>
                </a:p>
              </p:txBody>
            </p:sp>
          </mc:Fallback>
        </mc:AlternateContent>
      </p:grpSp>
      <p:grpSp>
        <p:nvGrpSpPr>
          <p:cNvPr id="107" name="Group 106"/>
          <p:cNvGrpSpPr/>
          <p:nvPr/>
        </p:nvGrpSpPr>
        <p:grpSpPr>
          <a:xfrm>
            <a:off x="0" y="1516114"/>
            <a:ext cx="5282497" cy="4248282"/>
            <a:chOff x="0" y="1877621"/>
            <a:chExt cx="5282497" cy="4248282"/>
          </a:xfrm>
        </p:grpSpPr>
        <p:sp>
          <p:nvSpPr>
            <p:cNvPr id="108" name="Rectangle 107"/>
            <p:cNvSpPr/>
            <p:nvPr/>
          </p:nvSpPr>
          <p:spPr>
            <a:xfrm>
              <a:off x="2879566" y="5664237"/>
              <a:ext cx="1286524" cy="461665"/>
            </a:xfrm>
            <a:prstGeom prst="rect">
              <a:avLst/>
            </a:prstGeom>
          </p:spPr>
          <p:txBody>
            <a:bodyPr wrap="square">
              <a:spAutoFit/>
            </a:bodyPr>
            <a:lstStyle/>
            <a:p>
              <a:pPr algn="ctr"/>
              <a:r>
                <a:rPr lang="en-GB" sz="1200" b="1" dirty="0">
                  <a:solidFill>
                    <a:srgbClr val="222222"/>
                  </a:solidFill>
                  <a:latin typeface="Arial" panose="020B0604020202020204" pitchFamily="34" charset="0"/>
                </a:rPr>
                <a:t>Non-disease SNPS</a:t>
              </a:r>
              <a:endParaRPr lang="en-GB" sz="1200" b="1" dirty="0"/>
            </a:p>
          </p:txBody>
        </p:sp>
        <p:sp>
          <p:nvSpPr>
            <p:cNvPr id="109" name="Rectangle 108"/>
            <p:cNvSpPr/>
            <p:nvPr/>
          </p:nvSpPr>
          <p:spPr>
            <a:xfrm>
              <a:off x="1014716" y="5664238"/>
              <a:ext cx="1406381" cy="461665"/>
            </a:xfrm>
            <a:prstGeom prst="rect">
              <a:avLst/>
            </a:prstGeom>
          </p:spPr>
          <p:txBody>
            <a:bodyPr wrap="square">
              <a:spAutoFit/>
            </a:bodyPr>
            <a:lstStyle/>
            <a:p>
              <a:pPr algn="ctr"/>
              <a:r>
                <a:rPr lang="en-GB" sz="1200" b="1" dirty="0">
                  <a:solidFill>
                    <a:srgbClr val="222222"/>
                  </a:solidFill>
                  <a:latin typeface="Arial" panose="020B0604020202020204" pitchFamily="34" charset="0"/>
                </a:rPr>
                <a:t>Disease-specific SNPS</a:t>
              </a:r>
              <a:endParaRPr lang="en-GB" sz="1200" b="1" dirty="0"/>
            </a:p>
          </p:txBody>
        </p:sp>
        <p:grpSp>
          <p:nvGrpSpPr>
            <p:cNvPr id="110" name="Group 109"/>
            <p:cNvGrpSpPr/>
            <p:nvPr/>
          </p:nvGrpSpPr>
          <p:grpSpPr>
            <a:xfrm>
              <a:off x="0" y="1877621"/>
              <a:ext cx="5282497" cy="1458342"/>
              <a:chOff x="76942" y="1211157"/>
              <a:chExt cx="5282497" cy="1458342"/>
            </a:xfrm>
          </p:grpSpPr>
          <p:pic>
            <p:nvPicPr>
              <p:cNvPr id="114" name="Picture 113"/>
              <p:cNvPicPr>
                <a:picLocks noChangeAspect="1"/>
              </p:cNvPicPr>
              <p:nvPr/>
            </p:nvPicPr>
            <p:blipFill>
              <a:blip r:embed="rId7"/>
              <a:stretch>
                <a:fillRect/>
              </a:stretch>
            </p:blipFill>
            <p:spPr>
              <a:xfrm>
                <a:off x="1267909" y="1771501"/>
                <a:ext cx="199789" cy="370340"/>
              </a:xfrm>
              <a:prstGeom prst="rect">
                <a:avLst/>
              </a:prstGeom>
            </p:spPr>
          </p:pic>
          <p:pic>
            <p:nvPicPr>
              <p:cNvPr id="115" name="Picture 114"/>
              <p:cNvPicPr>
                <a:picLocks noChangeAspect="1"/>
              </p:cNvPicPr>
              <p:nvPr/>
            </p:nvPicPr>
            <p:blipFill>
              <a:blip r:embed="rId7"/>
              <a:stretch>
                <a:fillRect/>
              </a:stretch>
            </p:blipFill>
            <p:spPr>
              <a:xfrm>
                <a:off x="1499206" y="1771501"/>
                <a:ext cx="199789" cy="370340"/>
              </a:xfrm>
              <a:prstGeom prst="rect">
                <a:avLst/>
              </a:prstGeom>
            </p:spPr>
          </p:pic>
          <p:pic>
            <p:nvPicPr>
              <p:cNvPr id="116" name="Picture 115"/>
              <p:cNvPicPr>
                <a:picLocks noChangeAspect="1"/>
              </p:cNvPicPr>
              <p:nvPr/>
            </p:nvPicPr>
            <p:blipFill>
              <a:blip r:embed="rId7"/>
              <a:stretch>
                <a:fillRect/>
              </a:stretch>
            </p:blipFill>
            <p:spPr>
              <a:xfrm>
                <a:off x="2181750" y="1776499"/>
                <a:ext cx="199789" cy="370340"/>
              </a:xfrm>
              <a:prstGeom prst="rect">
                <a:avLst/>
              </a:prstGeom>
            </p:spPr>
          </p:pic>
          <p:pic>
            <p:nvPicPr>
              <p:cNvPr id="117" name="Picture 116"/>
              <p:cNvPicPr>
                <a:picLocks noChangeAspect="1"/>
              </p:cNvPicPr>
              <p:nvPr/>
            </p:nvPicPr>
            <p:blipFill>
              <a:blip r:embed="rId7"/>
              <a:stretch>
                <a:fillRect/>
              </a:stretch>
            </p:blipFill>
            <p:spPr>
              <a:xfrm>
                <a:off x="1730503" y="1771501"/>
                <a:ext cx="199789" cy="370340"/>
              </a:xfrm>
              <a:prstGeom prst="rect">
                <a:avLst/>
              </a:prstGeom>
            </p:spPr>
          </p:pic>
          <p:pic>
            <p:nvPicPr>
              <p:cNvPr id="118" name="Picture 117"/>
              <p:cNvPicPr>
                <a:picLocks noChangeAspect="1"/>
              </p:cNvPicPr>
              <p:nvPr/>
            </p:nvPicPr>
            <p:blipFill>
              <a:blip r:embed="rId7"/>
              <a:stretch>
                <a:fillRect/>
              </a:stretch>
            </p:blipFill>
            <p:spPr>
              <a:xfrm>
                <a:off x="1961800" y="1771501"/>
                <a:ext cx="199789" cy="370340"/>
              </a:xfrm>
              <a:prstGeom prst="rect">
                <a:avLst/>
              </a:prstGeom>
            </p:spPr>
          </p:pic>
          <p:pic>
            <p:nvPicPr>
              <p:cNvPr id="119" name="Picture 118"/>
              <p:cNvPicPr>
                <a:picLocks noChangeAspect="1"/>
              </p:cNvPicPr>
              <p:nvPr/>
            </p:nvPicPr>
            <p:blipFill>
              <a:blip r:embed="rId8"/>
              <a:stretch>
                <a:fillRect/>
              </a:stretch>
            </p:blipFill>
            <p:spPr>
              <a:xfrm flipH="1">
                <a:off x="3174207" y="1775386"/>
                <a:ext cx="176870" cy="366455"/>
              </a:xfrm>
              <a:prstGeom prst="rect">
                <a:avLst/>
              </a:prstGeom>
            </p:spPr>
          </p:pic>
          <p:pic>
            <p:nvPicPr>
              <p:cNvPr id="120" name="Picture 119"/>
              <p:cNvPicPr>
                <a:picLocks noChangeAspect="1"/>
              </p:cNvPicPr>
              <p:nvPr/>
            </p:nvPicPr>
            <p:blipFill>
              <a:blip r:embed="rId8"/>
              <a:stretch>
                <a:fillRect/>
              </a:stretch>
            </p:blipFill>
            <p:spPr>
              <a:xfrm flipH="1">
                <a:off x="3371238" y="1771501"/>
                <a:ext cx="176870" cy="366455"/>
              </a:xfrm>
              <a:prstGeom prst="rect">
                <a:avLst/>
              </a:prstGeom>
            </p:spPr>
          </p:pic>
          <p:pic>
            <p:nvPicPr>
              <p:cNvPr id="121" name="Picture 120"/>
              <p:cNvPicPr>
                <a:picLocks noChangeAspect="1"/>
              </p:cNvPicPr>
              <p:nvPr/>
            </p:nvPicPr>
            <p:blipFill>
              <a:blip r:embed="rId8"/>
              <a:stretch>
                <a:fillRect/>
              </a:stretch>
            </p:blipFill>
            <p:spPr>
              <a:xfrm flipH="1">
                <a:off x="3566664" y="1781884"/>
                <a:ext cx="176870" cy="366455"/>
              </a:xfrm>
              <a:prstGeom prst="rect">
                <a:avLst/>
              </a:prstGeom>
            </p:spPr>
          </p:pic>
          <p:pic>
            <p:nvPicPr>
              <p:cNvPr id="122" name="Picture 121"/>
              <p:cNvPicPr>
                <a:picLocks noChangeAspect="1"/>
              </p:cNvPicPr>
              <p:nvPr/>
            </p:nvPicPr>
            <p:blipFill>
              <a:blip r:embed="rId8"/>
              <a:stretch>
                <a:fillRect/>
              </a:stretch>
            </p:blipFill>
            <p:spPr>
              <a:xfrm flipH="1">
                <a:off x="3743534" y="1784073"/>
                <a:ext cx="176870" cy="366455"/>
              </a:xfrm>
              <a:prstGeom prst="rect">
                <a:avLst/>
              </a:prstGeom>
            </p:spPr>
          </p:pic>
          <p:pic>
            <p:nvPicPr>
              <p:cNvPr id="123" name="Picture 122"/>
              <p:cNvPicPr>
                <a:picLocks noChangeAspect="1"/>
              </p:cNvPicPr>
              <p:nvPr/>
            </p:nvPicPr>
            <p:blipFill>
              <a:blip r:embed="rId8"/>
              <a:stretch>
                <a:fillRect/>
              </a:stretch>
            </p:blipFill>
            <p:spPr>
              <a:xfrm flipH="1">
                <a:off x="3942191" y="1778441"/>
                <a:ext cx="176870" cy="366455"/>
              </a:xfrm>
              <a:prstGeom prst="rect">
                <a:avLst/>
              </a:prstGeom>
            </p:spPr>
          </p:pic>
          <p:sp>
            <p:nvSpPr>
              <p:cNvPr id="124" name="Rectangle 123"/>
              <p:cNvSpPr/>
              <p:nvPr/>
            </p:nvSpPr>
            <p:spPr>
              <a:xfrm>
                <a:off x="1888273" y="1211157"/>
                <a:ext cx="3471166" cy="438582"/>
              </a:xfrm>
              <a:prstGeom prst="rect">
                <a:avLst/>
              </a:prstGeom>
            </p:spPr>
            <p:txBody>
              <a:bodyPr wrap="square">
                <a:spAutoFit/>
              </a:bodyPr>
              <a:lstStyle/>
              <a:p>
                <a:pPr algn="ctr"/>
                <a:r>
                  <a:rPr lang="en-GB" sz="1200" b="1" dirty="0" smtClean="0">
                    <a:solidFill>
                      <a:srgbClr val="222222"/>
                    </a:solidFill>
                    <a:latin typeface="Arial" panose="020B0604020202020204" pitchFamily="34" charset="0"/>
                  </a:rPr>
                  <a:t>Controls</a:t>
                </a:r>
              </a:p>
              <a:p>
                <a:pPr algn="ctr"/>
                <a:r>
                  <a:rPr lang="en-GB" sz="1050" b="1" dirty="0" smtClean="0">
                    <a:solidFill>
                      <a:srgbClr val="222222"/>
                    </a:solidFill>
                    <a:latin typeface="Arial" panose="020B0604020202020204" pitchFamily="34" charset="0"/>
                  </a:rPr>
                  <a:t>(people without disease)</a:t>
                </a:r>
                <a:endParaRPr lang="en-GB" sz="1050" b="1" dirty="0"/>
              </a:p>
            </p:txBody>
          </p:sp>
          <p:sp>
            <p:nvSpPr>
              <p:cNvPr id="125" name="Rectangle 124"/>
              <p:cNvSpPr/>
              <p:nvPr/>
            </p:nvSpPr>
            <p:spPr>
              <a:xfrm>
                <a:off x="76942" y="1213670"/>
                <a:ext cx="3471166" cy="438582"/>
              </a:xfrm>
              <a:prstGeom prst="rect">
                <a:avLst/>
              </a:prstGeom>
            </p:spPr>
            <p:txBody>
              <a:bodyPr wrap="square">
                <a:spAutoFit/>
              </a:bodyPr>
              <a:lstStyle/>
              <a:p>
                <a:pPr algn="ctr"/>
                <a:r>
                  <a:rPr lang="en-GB" sz="1200" b="1" dirty="0" smtClean="0">
                    <a:solidFill>
                      <a:srgbClr val="222222"/>
                    </a:solidFill>
                    <a:latin typeface="Arial" panose="020B0604020202020204" pitchFamily="34" charset="0"/>
                  </a:rPr>
                  <a:t>Cases</a:t>
                </a:r>
              </a:p>
              <a:p>
                <a:pPr algn="ctr"/>
                <a:r>
                  <a:rPr lang="en-GB" sz="1050" b="1" dirty="0" smtClean="0">
                    <a:solidFill>
                      <a:srgbClr val="222222"/>
                    </a:solidFill>
                    <a:latin typeface="Arial" panose="020B0604020202020204" pitchFamily="34" charset="0"/>
                  </a:rPr>
                  <a:t>(people with disease)</a:t>
                </a:r>
                <a:endParaRPr lang="en-GB" sz="1050" b="1" dirty="0"/>
              </a:p>
            </p:txBody>
          </p:sp>
          <p:cxnSp>
            <p:nvCxnSpPr>
              <p:cNvPr id="126" name="Straight Arrow Connector 125"/>
              <p:cNvCxnSpPr/>
              <p:nvPr/>
            </p:nvCxnSpPr>
            <p:spPr>
              <a:xfrm flipH="1">
                <a:off x="1830397" y="2237499"/>
                <a:ext cx="1" cy="43200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3660508" y="2237499"/>
                <a:ext cx="1" cy="43200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Rectangle 110"/>
            <p:cNvSpPr/>
            <p:nvPr/>
          </p:nvSpPr>
          <p:spPr>
            <a:xfrm>
              <a:off x="933410" y="4026513"/>
              <a:ext cx="3471166" cy="261610"/>
            </a:xfrm>
            <a:prstGeom prst="rect">
              <a:avLst/>
            </a:prstGeom>
          </p:spPr>
          <p:txBody>
            <a:bodyPr wrap="square">
              <a:spAutoFit/>
            </a:bodyPr>
            <a:lstStyle/>
            <a:p>
              <a:pPr algn="ctr"/>
              <a:r>
                <a:rPr lang="en-GB" sz="1100" b="1" dirty="0">
                  <a:solidFill>
                    <a:srgbClr val="222222"/>
                  </a:solidFill>
                  <a:latin typeface="Arial" panose="020B0604020202020204" pitchFamily="34" charset="0"/>
                </a:rPr>
                <a:t>Compare DNA using DNA chip</a:t>
              </a:r>
              <a:endParaRPr lang="en-GB" sz="1100" b="1" dirty="0"/>
            </a:p>
          </p:txBody>
        </p:sp>
        <p:cxnSp>
          <p:nvCxnSpPr>
            <p:cNvPr id="112" name="Straight Arrow Connector 111"/>
            <p:cNvCxnSpPr/>
            <p:nvPr/>
          </p:nvCxnSpPr>
          <p:spPr>
            <a:xfrm flipH="1">
              <a:off x="1765718" y="5244220"/>
              <a:ext cx="321414" cy="30884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3206365" y="5295860"/>
              <a:ext cx="264801" cy="25720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28" name="Picture 8" descr="Icon of the structure of the DNA molecule. Spiral Deoxyribonucleic acid (DNA) with formula and description of components: cytosine, guanine, adenine, thymine, nitrogenous base of DN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127" r="52198" b="8916"/>
          <a:stretch/>
        </p:blipFill>
        <p:spPr bwMode="auto">
          <a:xfrm rot="5400000">
            <a:off x="1538067" y="2886342"/>
            <a:ext cx="430775" cy="9042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8" descr="Icon of the structure of the DNA molecule. Spiral Deoxyribonucleic acid (DNA) with formula and description of components: cytosine, guanine, adenine, thymine, nitrogenous base of DN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127" r="52198" b="8916"/>
          <a:stretch/>
        </p:blipFill>
        <p:spPr bwMode="auto">
          <a:xfrm rot="5400000">
            <a:off x="3331527" y="2867623"/>
            <a:ext cx="430775" cy="9042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0625"/>
          <a:stretch/>
        </p:blipFill>
        <p:spPr bwMode="auto">
          <a:xfrm>
            <a:off x="2290459" y="3959259"/>
            <a:ext cx="790208" cy="79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2.24277E-6 3.7037E-6 L -0.00026 0.06805 " pathEditMode="relative" rAng="0" ptsTypes="AA">
                                      <p:cBhvr>
                                        <p:cTn id="12" dur="2000" fill="hold"/>
                                        <p:tgtEl>
                                          <p:spTgt spid="11"/>
                                        </p:tgtEl>
                                        <p:attrNameLst>
                                          <p:attrName>ppt_x</p:attrName>
                                          <p:attrName>ppt_y</p:attrName>
                                        </p:attrNameLst>
                                      </p:cBhvr>
                                      <p:rCtr x="-13" y="3403"/>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down)">
                                      <p:cBhvr>
                                        <p:cTn id="20" dur="500"/>
                                        <p:tgtEl>
                                          <p:spTgt spid="10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par>
                                <p:cTn id="24" presetID="10" presetClass="entr" presetSubtype="0" fill="hold" nodeType="with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fade">
                                      <p:cBhvr>
                                        <p:cTn id="2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1" grpId="0"/>
      <p:bldP spid="1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5272" y="165488"/>
            <a:ext cx="9053260" cy="831383"/>
          </a:xfrm>
        </p:spPr>
        <p:txBody>
          <a:bodyPr/>
          <a:lstStyle/>
          <a:p>
            <a:r>
              <a:rPr lang="en-US" dirty="0"/>
              <a:t>Sample of PRS in literature (1)</a:t>
            </a:r>
          </a:p>
        </p:txBody>
      </p:sp>
      <p:graphicFrame>
        <p:nvGraphicFramePr>
          <p:cNvPr id="4" name="Content Placeholder 3"/>
          <p:cNvGraphicFramePr>
            <a:graphicFrameLocks/>
          </p:cNvGraphicFramePr>
          <p:nvPr>
            <p:extLst>
              <p:ext uri="{D42A27DB-BD31-4B8C-83A1-F6EECF244321}">
                <p14:modId xmlns:p14="http://schemas.microsoft.com/office/powerpoint/2010/main" val="1527442934"/>
              </p:ext>
            </p:extLst>
          </p:nvPr>
        </p:nvGraphicFramePr>
        <p:xfrm>
          <a:off x="458677" y="1578875"/>
          <a:ext cx="10004837" cy="4896788"/>
        </p:xfrm>
        <a:graphic>
          <a:graphicData uri="http://schemas.openxmlformats.org/drawingml/2006/table">
            <a:tbl>
              <a:tblPr firstRow="1" bandRow="1">
                <a:tableStyleId>{69012ECD-51FC-41F1-AA8D-1B2483CD663E}</a:tableStyleId>
              </a:tblPr>
              <a:tblGrid>
                <a:gridCol w="2213345">
                  <a:extLst>
                    <a:ext uri="{9D8B030D-6E8A-4147-A177-3AD203B41FA5}">
                      <a16:colId xmlns:a16="http://schemas.microsoft.com/office/drawing/2014/main" xmlns="" val="20000"/>
                    </a:ext>
                  </a:extLst>
                </a:gridCol>
                <a:gridCol w="1393293">
                  <a:extLst>
                    <a:ext uri="{9D8B030D-6E8A-4147-A177-3AD203B41FA5}">
                      <a16:colId xmlns:a16="http://schemas.microsoft.com/office/drawing/2014/main" xmlns="" val="20001"/>
                    </a:ext>
                  </a:extLst>
                </a:gridCol>
                <a:gridCol w="1875538">
                  <a:extLst>
                    <a:ext uri="{9D8B030D-6E8A-4147-A177-3AD203B41FA5}">
                      <a16:colId xmlns:a16="http://schemas.microsoft.com/office/drawing/2014/main" xmlns="" val="20002"/>
                    </a:ext>
                  </a:extLst>
                </a:gridCol>
                <a:gridCol w="4522661">
                  <a:extLst>
                    <a:ext uri="{9D8B030D-6E8A-4147-A177-3AD203B41FA5}">
                      <a16:colId xmlns:a16="http://schemas.microsoft.com/office/drawing/2014/main" xmlns="" val="20003"/>
                    </a:ext>
                  </a:extLst>
                </a:gridCol>
              </a:tblGrid>
              <a:tr h="1066522">
                <a:tc>
                  <a:txBody>
                    <a:bodyPr/>
                    <a:lstStyle/>
                    <a:p>
                      <a:r>
                        <a:rPr lang="en-US" sz="1600" dirty="0"/>
                        <a:t>Disorder</a:t>
                      </a:r>
                    </a:p>
                  </a:txBody>
                  <a:tcPr marL="91416" marR="91416" marT="45708" marB="45708" anchor="ctr"/>
                </a:tc>
                <a:tc>
                  <a:txBody>
                    <a:bodyPr/>
                    <a:lstStyle/>
                    <a:p>
                      <a:pPr algn="ctr"/>
                      <a:r>
                        <a:rPr lang="en-US" sz="1600" dirty="0"/>
                        <a:t>No.</a:t>
                      </a:r>
                      <a:r>
                        <a:rPr lang="en-US" sz="1600" baseline="0" dirty="0"/>
                        <a:t> of</a:t>
                      </a:r>
                      <a:r>
                        <a:rPr lang="en-US" sz="1600" dirty="0"/>
                        <a:t> Genetic</a:t>
                      </a:r>
                      <a:r>
                        <a:rPr lang="en-US" sz="1600" baseline="0" dirty="0"/>
                        <a:t> Variants</a:t>
                      </a:r>
                      <a:endParaRPr lang="en-US" sz="1600" dirty="0"/>
                    </a:p>
                  </a:txBody>
                  <a:tcPr marL="91416" marR="91416" marT="45708" marB="45708" anchor="ctr"/>
                </a:tc>
                <a:tc>
                  <a:txBody>
                    <a:bodyPr/>
                    <a:lstStyle/>
                    <a:p>
                      <a:pPr algn="ctr"/>
                      <a:r>
                        <a:rPr lang="en-US" sz="1600" dirty="0">
                          <a:solidFill>
                            <a:srgbClr val="FFFF00"/>
                          </a:solidFill>
                        </a:rPr>
                        <a:t>Relative</a:t>
                      </a:r>
                      <a:r>
                        <a:rPr lang="en-US" sz="1600" baseline="0" dirty="0">
                          <a:solidFill>
                            <a:srgbClr val="FFFF00"/>
                          </a:solidFill>
                        </a:rPr>
                        <a:t> r</a:t>
                      </a:r>
                      <a:r>
                        <a:rPr lang="en-US" sz="1600" dirty="0">
                          <a:solidFill>
                            <a:srgbClr val="FFFF00"/>
                          </a:solidFill>
                        </a:rPr>
                        <a:t>isk,</a:t>
                      </a:r>
                      <a:r>
                        <a:rPr lang="en-US" sz="1600" baseline="0" dirty="0">
                          <a:solidFill>
                            <a:srgbClr val="FFFF00"/>
                          </a:solidFill>
                        </a:rPr>
                        <a:t> c</a:t>
                      </a:r>
                      <a:r>
                        <a:rPr lang="en-US" sz="1600" dirty="0">
                          <a:solidFill>
                            <a:srgbClr val="FFFF00"/>
                          </a:solidFill>
                        </a:rPr>
                        <a:t>omparing top 20% to bottom 20% PRS</a:t>
                      </a:r>
                    </a:p>
                  </a:txBody>
                  <a:tcPr marL="91416" marR="91416" marT="45708" marB="45708" anchor="ctr">
                    <a:solidFill>
                      <a:schemeClr val="accent1">
                        <a:alpha val="50000"/>
                      </a:schemeClr>
                    </a:solidFill>
                  </a:tcPr>
                </a:tc>
                <a:tc>
                  <a:txBody>
                    <a:bodyPr/>
                    <a:lstStyle/>
                    <a:p>
                      <a:pPr algn="ctr"/>
                      <a:r>
                        <a:rPr lang="en-US" sz="1600" dirty="0"/>
                        <a:t>Reference</a:t>
                      </a:r>
                    </a:p>
                  </a:txBody>
                  <a:tcPr marL="91416" marR="91416" marT="45708" marB="45708" anchor="ctr"/>
                </a:tc>
                <a:extLst>
                  <a:ext uri="{0D108BD9-81ED-4DB2-BD59-A6C34878D82A}">
                    <a16:rowId xmlns:a16="http://schemas.microsoft.com/office/drawing/2014/main" xmlns="" val="10000"/>
                  </a:ext>
                </a:extLst>
              </a:tr>
              <a:tr h="578969">
                <a:tc>
                  <a:txBody>
                    <a:bodyPr/>
                    <a:lstStyle/>
                    <a:p>
                      <a:r>
                        <a:rPr lang="en-US" sz="1600" dirty="0"/>
                        <a:t>Coronary</a:t>
                      </a:r>
                      <a:r>
                        <a:rPr lang="en-US" sz="1600" baseline="0" dirty="0"/>
                        <a:t> artery disease</a:t>
                      </a:r>
                      <a:endParaRPr lang="en-US" sz="1600" dirty="0"/>
                    </a:p>
                  </a:txBody>
                  <a:tcPr marL="91416" marR="91416" marT="45708" marB="45708" anchor="ctr"/>
                </a:tc>
                <a:tc>
                  <a:txBody>
                    <a:bodyPr/>
                    <a:lstStyle/>
                    <a:p>
                      <a:pPr algn="ctr"/>
                      <a:r>
                        <a:rPr lang="en-US" sz="1600" b="1" dirty="0"/>
                        <a:t>50 </a:t>
                      </a:r>
                    </a:p>
                  </a:txBody>
                  <a:tcPr marL="91416" marR="91416" marT="45708" marB="45708" anchor="ctr"/>
                </a:tc>
                <a:tc>
                  <a:txBody>
                    <a:bodyPr/>
                    <a:lstStyle/>
                    <a:p>
                      <a:pPr algn="ctr"/>
                      <a:r>
                        <a:rPr lang="en-US" sz="1600" b="1" baseline="0" dirty="0"/>
                        <a:t>2.0</a:t>
                      </a:r>
                      <a:endParaRPr lang="en-US" sz="1600" b="1" dirty="0"/>
                    </a:p>
                  </a:txBody>
                  <a:tcPr marL="91416" marR="91416" marT="45708" marB="45708" anchor="ctr">
                    <a:solidFill>
                      <a:schemeClr val="accent1">
                        <a:alpha val="50000"/>
                      </a:schemeClr>
                    </a:solidFill>
                  </a:tcPr>
                </a:tc>
                <a:tc>
                  <a:txBody>
                    <a:bodyPr/>
                    <a:lstStyle/>
                    <a:p>
                      <a:pPr algn="ctr"/>
                      <a:r>
                        <a:rPr lang="en-US" sz="1500" dirty="0" err="1"/>
                        <a:t>Khera</a:t>
                      </a:r>
                      <a:r>
                        <a:rPr lang="en-US" sz="1500" dirty="0"/>
                        <a:t> AV. </a:t>
                      </a:r>
                      <a:r>
                        <a:rPr lang="en-US" sz="1500" i="1" dirty="0"/>
                        <a:t>et</a:t>
                      </a:r>
                      <a:r>
                        <a:rPr lang="en-US" sz="1500" i="1" baseline="0" dirty="0"/>
                        <a:t> al</a:t>
                      </a:r>
                      <a:r>
                        <a:rPr lang="en-US" sz="1500" i="0" baseline="0" dirty="0"/>
                        <a:t>. (2016), N </a:t>
                      </a:r>
                      <a:r>
                        <a:rPr lang="en-US" sz="1500" i="0" baseline="0" dirty="0" err="1"/>
                        <a:t>Engl</a:t>
                      </a:r>
                      <a:r>
                        <a:rPr lang="en-US" sz="1500" i="0" baseline="0" dirty="0"/>
                        <a:t> J Med.</a:t>
                      </a:r>
                      <a:endParaRPr lang="en-US" sz="1500" dirty="0"/>
                    </a:p>
                  </a:txBody>
                  <a:tcPr marL="91416" marR="91416" marT="45708" marB="45708" anchor="ctr"/>
                </a:tc>
                <a:extLst>
                  <a:ext uri="{0D108BD9-81ED-4DB2-BD59-A6C34878D82A}">
                    <a16:rowId xmlns:a16="http://schemas.microsoft.com/office/drawing/2014/main" xmlns="" val="10001"/>
                  </a:ext>
                </a:extLst>
              </a:tr>
              <a:tr h="578969">
                <a:tc>
                  <a:txBody>
                    <a:bodyPr/>
                    <a:lstStyle/>
                    <a:p>
                      <a:r>
                        <a:rPr lang="en-US" sz="1600" dirty="0"/>
                        <a:t>Coronary</a:t>
                      </a:r>
                      <a:r>
                        <a:rPr lang="en-US" sz="1600" baseline="0" dirty="0"/>
                        <a:t> artery disease</a:t>
                      </a:r>
                      <a:endParaRPr lang="en-US" sz="1600" dirty="0"/>
                    </a:p>
                  </a:txBody>
                  <a:tcPr marL="91416" marR="91416" marT="45708" marB="45708" anchor="ctr"/>
                </a:tc>
                <a:tc>
                  <a:txBody>
                    <a:bodyPr/>
                    <a:lstStyle/>
                    <a:p>
                      <a:pPr algn="ctr"/>
                      <a:r>
                        <a:rPr lang="en-GB" sz="1600" b="1" kern="1200" dirty="0">
                          <a:effectLst/>
                        </a:rPr>
                        <a:t>49,310</a:t>
                      </a:r>
                      <a:endParaRPr lang="en-US" sz="1600" b="1" dirty="0"/>
                    </a:p>
                  </a:txBody>
                  <a:tcPr marL="91416" marR="91416" marT="45708" marB="45708" anchor="ctr"/>
                </a:tc>
                <a:tc>
                  <a:txBody>
                    <a:bodyPr/>
                    <a:lstStyle/>
                    <a:p>
                      <a:pPr algn="ctr"/>
                      <a:r>
                        <a:rPr lang="en-US" sz="1600" b="1" dirty="0"/>
                        <a:t>1.8 to 4.5</a:t>
                      </a:r>
                    </a:p>
                  </a:txBody>
                  <a:tcPr marL="91416" marR="91416" marT="45708" marB="45708" anchor="ctr">
                    <a:solidFill>
                      <a:schemeClr val="accent1">
                        <a:alpha val="50000"/>
                      </a:schemeClr>
                    </a:solidFill>
                  </a:tcPr>
                </a:tc>
                <a:tc>
                  <a:txBody>
                    <a:bodyPr/>
                    <a:lstStyle/>
                    <a:p>
                      <a:pPr algn="ctr"/>
                      <a:r>
                        <a:rPr lang="en-US" sz="1500" dirty="0"/>
                        <a:t>Abraham G. </a:t>
                      </a:r>
                      <a:r>
                        <a:rPr lang="en-US" sz="1500" i="1" dirty="0"/>
                        <a:t>et al</a:t>
                      </a:r>
                      <a:r>
                        <a:rPr lang="en-US" sz="1500" i="0" dirty="0"/>
                        <a:t>.</a:t>
                      </a:r>
                      <a:r>
                        <a:rPr lang="en-US" sz="1500" i="0" baseline="0" dirty="0"/>
                        <a:t> (2016), </a:t>
                      </a:r>
                      <a:r>
                        <a:rPr lang="en-US" sz="1500" i="0" baseline="0" dirty="0" err="1"/>
                        <a:t>Eur</a:t>
                      </a:r>
                      <a:r>
                        <a:rPr lang="en-US" sz="1500" i="0" baseline="0" dirty="0"/>
                        <a:t> Heart J.</a:t>
                      </a:r>
                      <a:endParaRPr lang="en-US" sz="1500" dirty="0"/>
                    </a:p>
                  </a:txBody>
                  <a:tcPr marL="91416" marR="91416" marT="45708" marB="45708" anchor="ctr"/>
                </a:tc>
                <a:extLst>
                  <a:ext uri="{0D108BD9-81ED-4DB2-BD59-A6C34878D82A}">
                    <a16:rowId xmlns:a16="http://schemas.microsoft.com/office/drawing/2014/main" xmlns="" val="10002"/>
                  </a:ext>
                </a:extLst>
              </a:tr>
              <a:tr h="335193">
                <a:tc>
                  <a:txBody>
                    <a:bodyPr/>
                    <a:lstStyle/>
                    <a:p>
                      <a:r>
                        <a:rPr lang="en-US" sz="1600" dirty="0"/>
                        <a:t>Type 2 diabetes</a:t>
                      </a:r>
                    </a:p>
                  </a:txBody>
                  <a:tcPr marL="91416" marR="91416" marT="45708" marB="45708" anchor="ctr"/>
                </a:tc>
                <a:tc>
                  <a:txBody>
                    <a:bodyPr/>
                    <a:lstStyle/>
                    <a:p>
                      <a:pPr algn="ctr"/>
                      <a:r>
                        <a:rPr lang="en-US" sz="1600" b="1" dirty="0"/>
                        <a:t>1000</a:t>
                      </a:r>
                    </a:p>
                  </a:txBody>
                  <a:tcPr marL="91416" marR="91416" marT="45708" marB="45708" anchor="ctr"/>
                </a:tc>
                <a:tc>
                  <a:txBody>
                    <a:bodyPr/>
                    <a:lstStyle/>
                    <a:p>
                      <a:pPr algn="ctr"/>
                      <a:r>
                        <a:rPr lang="en-US" sz="1600" b="1" dirty="0"/>
                        <a:t>3.5</a:t>
                      </a:r>
                    </a:p>
                  </a:txBody>
                  <a:tcPr marL="91416" marR="91416" marT="45708" marB="45708" anchor="ctr">
                    <a:solidFill>
                      <a:schemeClr val="accent1">
                        <a:alpha val="50000"/>
                      </a:schemeClr>
                    </a:solidFill>
                  </a:tcPr>
                </a:tc>
                <a:tc>
                  <a:txBody>
                    <a:bodyPr/>
                    <a:lstStyle/>
                    <a:p>
                      <a:pPr algn="ctr"/>
                      <a:r>
                        <a:rPr lang="en-US" sz="1500" b="0" dirty="0" err="1"/>
                        <a:t>Läll</a:t>
                      </a:r>
                      <a:r>
                        <a:rPr lang="en-US" sz="1500" b="0" dirty="0"/>
                        <a:t> K. </a:t>
                      </a:r>
                      <a:r>
                        <a:rPr lang="en-US" sz="1500" b="0" i="1" dirty="0"/>
                        <a:t>et al</a:t>
                      </a:r>
                      <a:r>
                        <a:rPr lang="en-US" sz="1500" b="0" i="0" dirty="0"/>
                        <a:t>. (2017),</a:t>
                      </a:r>
                      <a:r>
                        <a:rPr lang="en-US" sz="1500" b="0" i="0" baseline="0" dirty="0"/>
                        <a:t> Genet Med. </a:t>
                      </a:r>
                      <a:endParaRPr lang="en-US" sz="1500" b="0" dirty="0"/>
                    </a:p>
                  </a:txBody>
                  <a:tcPr marL="91416" marR="91416" marT="45708" marB="45708" anchor="ctr"/>
                </a:tc>
                <a:extLst>
                  <a:ext uri="{0D108BD9-81ED-4DB2-BD59-A6C34878D82A}">
                    <a16:rowId xmlns:a16="http://schemas.microsoft.com/office/drawing/2014/main" xmlns="" val="10003"/>
                  </a:ext>
                </a:extLst>
              </a:tr>
              <a:tr h="335193">
                <a:tc>
                  <a:txBody>
                    <a:bodyPr/>
                    <a:lstStyle/>
                    <a:p>
                      <a:pPr marL="0" algn="l" defTabSz="914400" rtl="0" eaLnBrk="1" latinLnBrk="0" hangingPunct="1"/>
                      <a:r>
                        <a:rPr lang="en-US" sz="1600" kern="1200" dirty="0"/>
                        <a:t>Ischemic stroke</a:t>
                      </a:r>
                      <a:endParaRPr lang="en-US" sz="1600" kern="1200" dirty="0">
                        <a:solidFill>
                          <a:schemeClr val="tx1"/>
                        </a:solidFill>
                        <a:latin typeface="+mn-lt"/>
                        <a:ea typeface="+mn-ea"/>
                        <a:cs typeface="+mn-cs"/>
                      </a:endParaRPr>
                    </a:p>
                  </a:txBody>
                  <a:tcPr marL="91416" marR="91416" marT="45708" marB="45708" anchor="ctr"/>
                </a:tc>
                <a:tc>
                  <a:txBody>
                    <a:bodyPr/>
                    <a:lstStyle/>
                    <a:p>
                      <a:pPr marL="0" algn="ctr" defTabSz="914400" rtl="0" eaLnBrk="1" latinLnBrk="0" hangingPunct="1"/>
                      <a:r>
                        <a:rPr lang="en-US" sz="1600" b="1" kern="1200" dirty="0"/>
                        <a:t>10</a:t>
                      </a:r>
                      <a:endParaRPr lang="en-US" sz="1600" b="1" kern="1200" dirty="0">
                        <a:solidFill>
                          <a:schemeClr val="tx1"/>
                        </a:solidFill>
                        <a:latin typeface="+mn-lt"/>
                        <a:ea typeface="+mn-ea"/>
                        <a:cs typeface="+mn-cs"/>
                      </a:endParaRPr>
                    </a:p>
                  </a:txBody>
                  <a:tcPr marL="91416" marR="91416" marT="45708" marB="45708" anchor="ctr"/>
                </a:tc>
                <a:tc>
                  <a:txBody>
                    <a:bodyPr/>
                    <a:lstStyle/>
                    <a:p>
                      <a:pPr marL="0" algn="ctr" defTabSz="914400" rtl="0" eaLnBrk="1" latinLnBrk="0" hangingPunct="1"/>
                      <a:r>
                        <a:rPr lang="en-US" sz="1600" b="1" kern="1200" dirty="0"/>
                        <a:t>1.2 to 2.0</a:t>
                      </a:r>
                      <a:endParaRPr lang="en-US" sz="1600" b="1" kern="1200" dirty="0">
                        <a:solidFill>
                          <a:schemeClr val="tx1"/>
                        </a:solidFill>
                        <a:latin typeface="+mn-lt"/>
                        <a:ea typeface="+mn-ea"/>
                        <a:cs typeface="+mn-cs"/>
                      </a:endParaRPr>
                    </a:p>
                  </a:txBody>
                  <a:tcPr marL="91416" marR="91416" marT="45708" marB="45708" anchor="ctr">
                    <a:solidFill>
                      <a:schemeClr val="accent1">
                        <a:alpha val="50000"/>
                      </a:schemeClr>
                    </a:solidFill>
                  </a:tcPr>
                </a:tc>
                <a:tc>
                  <a:txBody>
                    <a:bodyPr/>
                    <a:lstStyle/>
                    <a:p>
                      <a:pPr marL="0" algn="ctr" defTabSz="914400" rtl="0" eaLnBrk="1" latinLnBrk="0" hangingPunct="1"/>
                      <a:r>
                        <a:rPr lang="en-US" sz="1500" kern="1200" dirty="0" err="1">
                          <a:solidFill>
                            <a:schemeClr val="tx1"/>
                          </a:solidFill>
                          <a:latin typeface="+mn-lt"/>
                          <a:ea typeface="+mn-ea"/>
                          <a:cs typeface="+mn-cs"/>
                        </a:rPr>
                        <a:t>Hachiya</a:t>
                      </a:r>
                      <a:r>
                        <a:rPr lang="en-US" sz="1500" kern="1200" dirty="0">
                          <a:solidFill>
                            <a:schemeClr val="tx1"/>
                          </a:solidFill>
                          <a:latin typeface="+mn-lt"/>
                          <a:ea typeface="+mn-ea"/>
                          <a:cs typeface="+mn-cs"/>
                        </a:rPr>
                        <a:t> T. </a:t>
                      </a:r>
                      <a:r>
                        <a:rPr lang="en-US" sz="1500" i="1" kern="1200" dirty="0">
                          <a:solidFill>
                            <a:schemeClr val="tx1"/>
                          </a:solidFill>
                          <a:latin typeface="+mn-lt"/>
                          <a:ea typeface="+mn-ea"/>
                          <a:cs typeface="+mn-cs"/>
                        </a:rPr>
                        <a:t>et al</a:t>
                      </a:r>
                      <a:r>
                        <a:rPr lang="en-US" sz="1500" i="0" kern="1200" dirty="0">
                          <a:solidFill>
                            <a:schemeClr val="tx1"/>
                          </a:solidFill>
                          <a:latin typeface="+mn-lt"/>
                          <a:ea typeface="+mn-ea"/>
                          <a:cs typeface="+mn-cs"/>
                        </a:rPr>
                        <a:t>. (2017), Stroke</a:t>
                      </a:r>
                      <a:endParaRPr lang="en-US" sz="1500" kern="1200" dirty="0">
                        <a:solidFill>
                          <a:schemeClr val="tx1"/>
                        </a:solidFill>
                        <a:latin typeface="+mn-lt"/>
                        <a:ea typeface="+mn-ea"/>
                        <a:cs typeface="+mn-cs"/>
                      </a:endParaRPr>
                    </a:p>
                  </a:txBody>
                  <a:tcPr marL="91416" marR="91416" marT="45708" marB="45708" anchor="ctr"/>
                </a:tc>
                <a:extLst>
                  <a:ext uri="{0D108BD9-81ED-4DB2-BD59-A6C34878D82A}">
                    <a16:rowId xmlns:a16="http://schemas.microsoft.com/office/drawing/2014/main" xmlns="" val="10004"/>
                  </a:ext>
                </a:extLst>
              </a:tr>
              <a:tr h="538340">
                <a:tc>
                  <a:txBody>
                    <a:bodyPr/>
                    <a:lstStyle/>
                    <a:p>
                      <a:r>
                        <a:rPr lang="en-US" sz="1600" dirty="0"/>
                        <a:t>Breast</a:t>
                      </a:r>
                      <a:r>
                        <a:rPr lang="en-US" sz="1600" baseline="0" dirty="0"/>
                        <a:t> cancer</a:t>
                      </a:r>
                      <a:endParaRPr lang="en-US" sz="1600" dirty="0"/>
                    </a:p>
                  </a:txBody>
                  <a:tcPr marL="91416" marR="91416" marT="45708" marB="45708" anchor="ctr"/>
                </a:tc>
                <a:tc>
                  <a:txBody>
                    <a:bodyPr/>
                    <a:lstStyle/>
                    <a:p>
                      <a:pPr algn="ctr"/>
                      <a:r>
                        <a:rPr lang="en-US" sz="1600" b="1" dirty="0"/>
                        <a:t>77</a:t>
                      </a:r>
                    </a:p>
                  </a:txBody>
                  <a:tcPr marL="91416" marR="91416" marT="45708" marB="45708" anchor="ctr"/>
                </a:tc>
                <a:tc>
                  <a:txBody>
                    <a:bodyPr/>
                    <a:lstStyle/>
                    <a:p>
                      <a:pPr algn="ctr"/>
                      <a:r>
                        <a:rPr lang="en-US" sz="1600" b="1" dirty="0"/>
                        <a:t>3.0 </a:t>
                      </a:r>
                    </a:p>
                  </a:txBody>
                  <a:tcPr marL="91416" marR="91416" marT="45708" marB="45708" anchor="ctr">
                    <a:solidFill>
                      <a:schemeClr val="accent1">
                        <a:alpha val="50000"/>
                      </a:schemeClr>
                    </a:solidFill>
                  </a:tcPr>
                </a:tc>
                <a:tc>
                  <a:txBody>
                    <a:bodyPr/>
                    <a:lstStyle/>
                    <a:p>
                      <a:pPr algn="ctr"/>
                      <a:r>
                        <a:rPr lang="en-US" sz="1500" dirty="0" err="1"/>
                        <a:t>Mavaddat</a:t>
                      </a:r>
                      <a:r>
                        <a:rPr lang="en-US" sz="1500" dirty="0"/>
                        <a:t> N. </a:t>
                      </a:r>
                      <a:r>
                        <a:rPr lang="en-US" sz="1500" i="1" dirty="0"/>
                        <a:t>et al</a:t>
                      </a:r>
                      <a:r>
                        <a:rPr lang="en-US" sz="1500" i="0" dirty="0"/>
                        <a:t>.</a:t>
                      </a:r>
                      <a:r>
                        <a:rPr lang="en-US" sz="1500" i="0" baseline="0" dirty="0"/>
                        <a:t> (2015), J Natl Cancer Inst.</a:t>
                      </a:r>
                      <a:endParaRPr lang="en-US" sz="1500" dirty="0"/>
                    </a:p>
                  </a:txBody>
                  <a:tcPr marL="91416" marR="91416" marT="45708" marB="45708" anchor="ctr"/>
                </a:tc>
                <a:extLst>
                  <a:ext uri="{0D108BD9-81ED-4DB2-BD59-A6C34878D82A}">
                    <a16:rowId xmlns:a16="http://schemas.microsoft.com/office/drawing/2014/main" xmlns="" val="10005"/>
                  </a:ext>
                </a:extLst>
              </a:tr>
              <a:tr h="578969">
                <a:tc>
                  <a:txBody>
                    <a:bodyPr/>
                    <a:lstStyle/>
                    <a:p>
                      <a:r>
                        <a:rPr lang="en-US" sz="1600" dirty="0"/>
                        <a:t>Breast</a:t>
                      </a:r>
                      <a:r>
                        <a:rPr lang="en-US" sz="1600" baseline="0" dirty="0"/>
                        <a:t> cancer </a:t>
                      </a:r>
                    </a:p>
                    <a:p>
                      <a:r>
                        <a:rPr lang="en-US" sz="1600" baseline="0" dirty="0"/>
                        <a:t>(East Asian ancestry)</a:t>
                      </a:r>
                      <a:endParaRPr lang="en-US" sz="1600" dirty="0"/>
                    </a:p>
                  </a:txBody>
                  <a:tcPr marL="91416" marR="91416" marT="45708" marB="45708" anchor="ctr"/>
                </a:tc>
                <a:tc>
                  <a:txBody>
                    <a:bodyPr/>
                    <a:lstStyle/>
                    <a:p>
                      <a:pPr algn="ctr"/>
                      <a:r>
                        <a:rPr lang="en-US" sz="1600" b="1" dirty="0"/>
                        <a:t>44</a:t>
                      </a:r>
                    </a:p>
                  </a:txBody>
                  <a:tcPr marL="91416" marR="91416" marT="45708" marB="45708" anchor="ctr"/>
                </a:tc>
                <a:tc>
                  <a:txBody>
                    <a:bodyPr/>
                    <a:lstStyle/>
                    <a:p>
                      <a:pPr algn="ctr"/>
                      <a:r>
                        <a:rPr lang="en-US" sz="1600" b="1" dirty="0"/>
                        <a:t>2.9</a:t>
                      </a:r>
                    </a:p>
                  </a:txBody>
                  <a:tcPr marL="91416" marR="91416" marT="45708" marB="45708" anchor="ctr">
                    <a:solidFill>
                      <a:schemeClr val="accent1">
                        <a:alpha val="50000"/>
                      </a:schemeClr>
                    </a:solidFill>
                  </a:tcPr>
                </a:tc>
                <a:tc>
                  <a:txBody>
                    <a:bodyPr/>
                    <a:lstStyle/>
                    <a:p>
                      <a:pPr algn="ctr"/>
                      <a:r>
                        <a:rPr lang="en-US" sz="1500" dirty="0"/>
                        <a:t>Wen W. </a:t>
                      </a:r>
                      <a:r>
                        <a:rPr lang="en-US" sz="1500" i="1" dirty="0"/>
                        <a:t>et al</a:t>
                      </a:r>
                      <a:r>
                        <a:rPr lang="en-US" sz="1500" i="0" dirty="0"/>
                        <a:t>.</a:t>
                      </a:r>
                      <a:r>
                        <a:rPr lang="en-US" sz="1500" i="0" baseline="0" dirty="0"/>
                        <a:t> (2016), Breast Cancer Res.</a:t>
                      </a:r>
                      <a:endParaRPr lang="en-US" sz="1500" dirty="0"/>
                    </a:p>
                  </a:txBody>
                  <a:tcPr marL="91416" marR="91416" marT="45708" marB="45708" anchor="ctr">
                    <a:solidFill>
                      <a:schemeClr val="bg1"/>
                    </a:solidFill>
                  </a:tcPr>
                </a:tc>
                <a:extLst>
                  <a:ext uri="{0D108BD9-81ED-4DB2-BD59-A6C34878D82A}">
                    <a16:rowId xmlns:a16="http://schemas.microsoft.com/office/drawing/2014/main" xmlns="" val="10006"/>
                  </a:ext>
                </a:extLst>
              </a:tr>
              <a:tr h="538340">
                <a:tc>
                  <a:txBody>
                    <a:bodyPr/>
                    <a:lstStyle/>
                    <a:p>
                      <a:pPr marL="0" algn="l" defTabSz="914400" rtl="0" eaLnBrk="1" latinLnBrk="0" hangingPunct="1"/>
                      <a:r>
                        <a:rPr lang="en-US" sz="1600" kern="1200" dirty="0"/>
                        <a:t>Prostate cancer</a:t>
                      </a:r>
                      <a:endParaRPr lang="en-US" sz="1600" kern="1200" dirty="0">
                        <a:solidFill>
                          <a:schemeClr val="tx1"/>
                        </a:solidFill>
                        <a:latin typeface="+mn-lt"/>
                        <a:ea typeface="+mn-ea"/>
                        <a:cs typeface="+mn-cs"/>
                      </a:endParaRPr>
                    </a:p>
                  </a:txBody>
                  <a:tcPr marL="91416" marR="91416" marT="45708" marB="45708" anchor="ctr"/>
                </a:tc>
                <a:tc>
                  <a:txBody>
                    <a:bodyPr/>
                    <a:lstStyle/>
                    <a:p>
                      <a:pPr marL="0" algn="ctr" defTabSz="914400" rtl="0" eaLnBrk="1" latinLnBrk="0" hangingPunct="1"/>
                      <a:r>
                        <a:rPr lang="en-US" sz="1600" b="1" kern="1200" dirty="0">
                          <a:solidFill>
                            <a:schemeClr val="tx1"/>
                          </a:solidFill>
                          <a:latin typeface="+mn-lt"/>
                          <a:ea typeface="+mn-ea"/>
                          <a:cs typeface="+mn-cs"/>
                        </a:rPr>
                        <a:t>25</a:t>
                      </a:r>
                    </a:p>
                  </a:txBody>
                  <a:tcPr marL="91416" marR="91416" marT="45708" marB="45708" anchor="ctr"/>
                </a:tc>
                <a:tc>
                  <a:txBody>
                    <a:bodyPr/>
                    <a:lstStyle/>
                    <a:p>
                      <a:pPr marL="0" algn="ctr" defTabSz="914400" rtl="0" eaLnBrk="1" latinLnBrk="0" hangingPunct="1"/>
                      <a:r>
                        <a:rPr lang="en-US" sz="1600" b="1" kern="1200" dirty="0">
                          <a:solidFill>
                            <a:schemeClr val="tx1"/>
                          </a:solidFill>
                          <a:latin typeface="+mn-lt"/>
                          <a:ea typeface="+mn-ea"/>
                          <a:cs typeface="+mn-cs"/>
                        </a:rPr>
                        <a:t>3.7 (25%)</a:t>
                      </a:r>
                    </a:p>
                  </a:txBody>
                  <a:tcPr marL="91416" marR="91416" marT="45708" marB="45708" anchor="ctr">
                    <a:solidFill>
                      <a:schemeClr val="accent1">
                        <a:alpha val="50000"/>
                      </a:schemeClr>
                    </a:solidFill>
                  </a:tcPr>
                </a:tc>
                <a:tc>
                  <a:txBody>
                    <a:bodyPr/>
                    <a:lstStyle/>
                    <a:p>
                      <a:pPr marL="0" algn="ctr" defTabSz="914400" rtl="0" eaLnBrk="1" latinLnBrk="0" hangingPunct="1"/>
                      <a:r>
                        <a:rPr lang="en-US" sz="1500" kern="1200" dirty="0">
                          <a:solidFill>
                            <a:schemeClr val="tx1"/>
                          </a:solidFill>
                          <a:latin typeface="+mn-lt"/>
                          <a:ea typeface="+mn-ea"/>
                          <a:cs typeface="+mn-cs"/>
                        </a:rPr>
                        <a:t>Amin Al </a:t>
                      </a:r>
                      <a:r>
                        <a:rPr lang="en-US" sz="1500" kern="1200" dirty="0" err="1">
                          <a:solidFill>
                            <a:schemeClr val="tx1"/>
                          </a:solidFill>
                          <a:latin typeface="+mn-lt"/>
                          <a:ea typeface="+mn-ea"/>
                          <a:cs typeface="+mn-cs"/>
                        </a:rPr>
                        <a:t>Olama</a:t>
                      </a:r>
                      <a:r>
                        <a:rPr lang="en-US" sz="1500" kern="1200" dirty="0">
                          <a:solidFill>
                            <a:schemeClr val="tx1"/>
                          </a:solidFill>
                          <a:latin typeface="+mn-lt"/>
                          <a:ea typeface="+mn-ea"/>
                          <a:cs typeface="+mn-cs"/>
                        </a:rPr>
                        <a:t> A. </a:t>
                      </a:r>
                      <a:r>
                        <a:rPr lang="en-US" sz="1500" i="1" kern="1200" dirty="0">
                          <a:solidFill>
                            <a:schemeClr val="tx1"/>
                          </a:solidFill>
                          <a:latin typeface="+mn-lt"/>
                          <a:ea typeface="+mn-ea"/>
                          <a:cs typeface="+mn-cs"/>
                        </a:rPr>
                        <a:t>et al</a:t>
                      </a:r>
                      <a:r>
                        <a:rPr lang="en-US" sz="1500" i="0" kern="1200" dirty="0">
                          <a:solidFill>
                            <a:schemeClr val="tx1"/>
                          </a:solidFill>
                          <a:latin typeface="+mn-lt"/>
                          <a:ea typeface="+mn-ea"/>
                          <a:cs typeface="+mn-cs"/>
                        </a:rPr>
                        <a:t>. </a:t>
                      </a:r>
                      <a:r>
                        <a:rPr lang="en-US" sz="1500" kern="1200" dirty="0">
                          <a:solidFill>
                            <a:schemeClr val="tx1"/>
                          </a:solidFill>
                          <a:latin typeface="+mn-lt"/>
                          <a:ea typeface="+mn-ea"/>
                          <a:cs typeface="+mn-cs"/>
                        </a:rPr>
                        <a:t>(2015), Cancer </a:t>
                      </a:r>
                      <a:r>
                        <a:rPr lang="en-US" sz="1500" kern="1200" dirty="0" err="1">
                          <a:solidFill>
                            <a:schemeClr val="tx1"/>
                          </a:solidFill>
                          <a:latin typeface="+mn-lt"/>
                          <a:ea typeface="+mn-ea"/>
                          <a:cs typeface="+mn-cs"/>
                        </a:rPr>
                        <a:t>Epidemiol</a:t>
                      </a:r>
                      <a:r>
                        <a:rPr lang="en-US" sz="1500" kern="1200" dirty="0">
                          <a:solidFill>
                            <a:schemeClr val="tx1"/>
                          </a:solidFill>
                          <a:latin typeface="+mn-lt"/>
                          <a:ea typeface="+mn-ea"/>
                          <a:cs typeface="+mn-cs"/>
                        </a:rPr>
                        <a:t> Biomarkers Prev.</a:t>
                      </a:r>
                    </a:p>
                  </a:txBody>
                  <a:tcPr marL="91416" marR="91416" marT="45708" marB="45708" anchor="ctr">
                    <a:solidFill>
                      <a:schemeClr val="bg1"/>
                    </a:solidFill>
                  </a:tcPr>
                </a:tc>
                <a:extLst>
                  <a:ext uri="{0D108BD9-81ED-4DB2-BD59-A6C34878D82A}">
                    <a16:rowId xmlns:a16="http://schemas.microsoft.com/office/drawing/2014/main" xmlns="" val="10007"/>
                  </a:ext>
                </a:extLst>
              </a:tr>
              <a:tr h="335193">
                <a:tc>
                  <a:txBody>
                    <a:bodyPr/>
                    <a:lstStyle/>
                    <a:p>
                      <a:r>
                        <a:rPr lang="en-US" sz="1600" dirty="0"/>
                        <a:t>Lung cancer</a:t>
                      </a:r>
                    </a:p>
                  </a:txBody>
                  <a:tcPr marL="91416" marR="91416" marT="45708" marB="45708" anchor="ctr"/>
                </a:tc>
                <a:tc>
                  <a:txBody>
                    <a:bodyPr/>
                    <a:lstStyle/>
                    <a:p>
                      <a:pPr algn="ctr"/>
                      <a:r>
                        <a:rPr lang="en-US" sz="1600" b="1" dirty="0"/>
                        <a:t>38</a:t>
                      </a:r>
                    </a:p>
                  </a:txBody>
                  <a:tcPr marL="91416" marR="91416" marT="45708" marB="45708" anchor="ctr"/>
                </a:tc>
                <a:tc>
                  <a:txBody>
                    <a:bodyPr/>
                    <a:lstStyle/>
                    <a:p>
                      <a:pPr algn="ctr"/>
                      <a:r>
                        <a:rPr lang="en-US" sz="1600" b="1" dirty="0"/>
                        <a:t>4.6</a:t>
                      </a:r>
                      <a:r>
                        <a:rPr lang="en-US" sz="1600" b="1" baseline="0" dirty="0"/>
                        <a:t> (25%) </a:t>
                      </a:r>
                      <a:endParaRPr lang="en-US" sz="1600" b="1" dirty="0"/>
                    </a:p>
                  </a:txBody>
                  <a:tcPr marL="91416" marR="91416" marT="45708" marB="45708" anchor="ctr">
                    <a:solidFill>
                      <a:schemeClr val="accent1">
                        <a:alpha val="50000"/>
                      </a:schemeClr>
                    </a:solidFill>
                  </a:tcPr>
                </a:tc>
                <a:tc>
                  <a:txBody>
                    <a:bodyPr/>
                    <a:lstStyle/>
                    <a:p>
                      <a:pPr algn="ctr"/>
                      <a:r>
                        <a:rPr lang="en-US" sz="1500" dirty="0"/>
                        <a:t>Cheng</a:t>
                      </a:r>
                      <a:r>
                        <a:rPr lang="en-US" sz="1500" baseline="0" dirty="0"/>
                        <a:t> Y. </a:t>
                      </a:r>
                      <a:r>
                        <a:rPr lang="en-US" sz="1500" i="1" baseline="0" dirty="0"/>
                        <a:t>et al</a:t>
                      </a:r>
                      <a:r>
                        <a:rPr lang="en-US" sz="1500" i="0" baseline="0" dirty="0"/>
                        <a:t>. (2016), </a:t>
                      </a:r>
                      <a:r>
                        <a:rPr lang="en-US" sz="1500" i="0" baseline="0" dirty="0" err="1"/>
                        <a:t>Oncotarget</a:t>
                      </a:r>
                      <a:endParaRPr lang="en-US" sz="1500" dirty="0"/>
                    </a:p>
                  </a:txBody>
                  <a:tcPr marL="91416" marR="91416" marT="45708" marB="45708" anchor="ctr">
                    <a:solidFill>
                      <a:schemeClr val="bg1"/>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480089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72" y="893"/>
            <a:ext cx="10969943" cy="990342"/>
          </a:xfrm>
        </p:spPr>
        <p:txBody>
          <a:bodyPr/>
          <a:lstStyle/>
          <a:p>
            <a:r>
              <a:rPr lang="en-US" dirty="0"/>
              <a:t>Sample of PRS in literature </a:t>
            </a:r>
            <a:r>
              <a:rPr lang="en-US" dirty="0" smtClean="0"/>
              <a:t>(2)</a:t>
            </a:r>
            <a:endParaRPr lang="en-GB" dirty="0"/>
          </a:p>
        </p:txBody>
      </p:sp>
      <p:graphicFrame>
        <p:nvGraphicFramePr>
          <p:cNvPr id="9" name="Content Placeholder 3"/>
          <p:cNvGraphicFramePr>
            <a:graphicFrameLocks/>
          </p:cNvGraphicFramePr>
          <p:nvPr>
            <p:extLst/>
          </p:nvPr>
        </p:nvGraphicFramePr>
        <p:xfrm>
          <a:off x="431258" y="1219775"/>
          <a:ext cx="10462437" cy="5073170"/>
        </p:xfrm>
        <a:graphic>
          <a:graphicData uri="http://schemas.openxmlformats.org/drawingml/2006/table">
            <a:tbl>
              <a:tblPr firstRow="1" bandRow="1">
                <a:tableStyleId>{69012ECD-51FC-41F1-AA8D-1B2483CD663E}</a:tableStyleId>
              </a:tblPr>
              <a:tblGrid>
                <a:gridCol w="2492636"/>
                <a:gridCol w="2186885"/>
                <a:gridCol w="5782916"/>
              </a:tblGrid>
              <a:tr h="331291">
                <a:tc>
                  <a:txBody>
                    <a:bodyPr/>
                    <a:lstStyle/>
                    <a:p>
                      <a:r>
                        <a:rPr lang="en-US" sz="1200" dirty="0" smtClean="0"/>
                        <a:t>Condition</a:t>
                      </a:r>
                      <a:endParaRPr lang="en-US" sz="1200" dirty="0"/>
                    </a:p>
                  </a:txBody>
                  <a:tcPr marL="121888" marR="121888" marT="60944" marB="60944"/>
                </a:tc>
                <a:tc>
                  <a:txBody>
                    <a:bodyPr/>
                    <a:lstStyle/>
                    <a:p>
                      <a:r>
                        <a:rPr lang="en-US" sz="1200" dirty="0" smtClean="0"/>
                        <a:t>Genetic</a:t>
                      </a:r>
                      <a:r>
                        <a:rPr lang="en-US" sz="1200" baseline="0" dirty="0" smtClean="0"/>
                        <a:t> Variants</a:t>
                      </a:r>
                      <a:endParaRPr lang="en-US" sz="1200" dirty="0"/>
                    </a:p>
                  </a:txBody>
                  <a:tcPr marL="121888" marR="121888" marT="60944" marB="60944"/>
                </a:tc>
                <a:tc>
                  <a:txBody>
                    <a:bodyPr/>
                    <a:lstStyle/>
                    <a:p>
                      <a:r>
                        <a:rPr lang="en-US" sz="1200" dirty="0" smtClean="0"/>
                        <a:t>Difference in Risk</a:t>
                      </a:r>
                      <a:endParaRPr lang="en-US" sz="1200" dirty="0"/>
                    </a:p>
                  </a:txBody>
                  <a:tcPr marL="121888" marR="121888" marT="60944" marB="60944"/>
                </a:tc>
              </a:tr>
              <a:tr h="485895">
                <a:tc>
                  <a:txBody>
                    <a:bodyPr/>
                    <a:lstStyle/>
                    <a:p>
                      <a:r>
                        <a:rPr lang="en-US" sz="1100" dirty="0" smtClean="0"/>
                        <a:t>Sporadic early-onset</a:t>
                      </a:r>
                      <a:r>
                        <a:rPr lang="en-US" sz="1100" baseline="0" dirty="0" smtClean="0"/>
                        <a:t> </a:t>
                      </a:r>
                      <a:r>
                        <a:rPr lang="en-US" sz="1100" dirty="0" smtClean="0"/>
                        <a:t>Alzheimer’s disease</a:t>
                      </a:r>
                      <a:endParaRPr lang="en-US" sz="1100" dirty="0"/>
                    </a:p>
                  </a:txBody>
                  <a:tcPr marL="121888" marR="121888" marT="60944" marB="60944" anchor="ctr">
                    <a:solidFill>
                      <a:schemeClr val="bg1"/>
                    </a:solidFill>
                  </a:tcPr>
                </a:tc>
                <a:tc>
                  <a:txBody>
                    <a:bodyPr/>
                    <a:lstStyle/>
                    <a:p>
                      <a:r>
                        <a:rPr lang="en-US" sz="1100" dirty="0" smtClean="0"/>
                        <a:t>21 (not including APOE alleles)</a:t>
                      </a:r>
                      <a:endParaRPr lang="en-US" sz="1100" dirty="0"/>
                    </a:p>
                  </a:txBody>
                  <a:tcPr marL="121888" marR="121888" marT="60944" marB="60944" anchor="ctr">
                    <a:solidFill>
                      <a:schemeClr val="bg1"/>
                    </a:solidFill>
                  </a:tcPr>
                </a:tc>
                <a:tc>
                  <a:txBody>
                    <a:bodyPr/>
                    <a:lstStyle/>
                    <a:p>
                      <a:r>
                        <a:rPr lang="en-US" sz="1100" dirty="0" smtClean="0"/>
                        <a:t>2.27 [6.44 when including APOE alleles]</a:t>
                      </a:r>
                      <a:r>
                        <a:rPr lang="en-US" sz="1100" baseline="0" dirty="0" smtClean="0"/>
                        <a:t> (top to bottom </a:t>
                      </a:r>
                      <a:r>
                        <a:rPr lang="en-US" sz="1100" baseline="0" dirty="0" err="1" smtClean="0"/>
                        <a:t>tertiles</a:t>
                      </a:r>
                      <a:r>
                        <a:rPr lang="en-US" sz="1100" baseline="0" dirty="0" smtClean="0"/>
                        <a:t>)</a:t>
                      </a:r>
                      <a:endParaRPr lang="en-US" sz="1100" dirty="0"/>
                    </a:p>
                  </a:txBody>
                  <a:tcPr marL="121888" marR="121888" marT="60944" marB="60944" anchor="ctr">
                    <a:solidFill>
                      <a:schemeClr val="bg1"/>
                    </a:solidFill>
                  </a:tcPr>
                </a:tc>
              </a:tr>
              <a:tr h="309206">
                <a:tc>
                  <a:txBody>
                    <a:bodyPr/>
                    <a:lstStyle/>
                    <a:p>
                      <a:r>
                        <a:rPr lang="en-US" sz="1100" dirty="0" smtClean="0"/>
                        <a:t>Alzheimer’s disease</a:t>
                      </a:r>
                      <a:endParaRPr lang="en-US" sz="1100" dirty="0"/>
                    </a:p>
                  </a:txBody>
                  <a:tcPr marL="121888" marR="121888" marT="60944" marB="60944"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31 (not including APOE alleles)</a:t>
                      </a:r>
                    </a:p>
                  </a:txBody>
                  <a:tcPr marL="121888" marR="121888" marT="60944" marB="60944" anchor="ctr">
                    <a:solidFill>
                      <a:schemeClr val="bg1"/>
                    </a:solidFill>
                  </a:tcPr>
                </a:tc>
                <a:tc>
                  <a:txBody>
                    <a:bodyPr/>
                    <a:lstStyle/>
                    <a:p>
                      <a:r>
                        <a:rPr lang="en-GB" sz="1100" b="0" i="0" kern="1200" dirty="0" smtClean="0">
                          <a:solidFill>
                            <a:schemeClr val="tx1"/>
                          </a:solidFill>
                          <a:effectLst/>
                          <a:latin typeface="+mn-lt"/>
                          <a:ea typeface="+mn-ea"/>
                          <a:cs typeface="+mn-cs"/>
                        </a:rPr>
                        <a:t>3.34 (top</a:t>
                      </a:r>
                      <a:r>
                        <a:rPr lang="en-GB" sz="1100" b="0" i="0" kern="1200" baseline="0" dirty="0" smtClean="0">
                          <a:solidFill>
                            <a:schemeClr val="tx1"/>
                          </a:solidFill>
                          <a:effectLst/>
                          <a:latin typeface="+mn-lt"/>
                          <a:ea typeface="+mn-ea"/>
                          <a:cs typeface="+mn-cs"/>
                        </a:rPr>
                        <a:t> to bottom </a:t>
                      </a:r>
                      <a:r>
                        <a:rPr lang="en-GB" sz="1100" b="0" i="0" kern="1200" baseline="0" dirty="0" err="1" smtClean="0">
                          <a:solidFill>
                            <a:schemeClr val="tx1"/>
                          </a:solidFill>
                          <a:effectLst/>
                          <a:latin typeface="+mn-lt"/>
                          <a:ea typeface="+mn-ea"/>
                          <a:cs typeface="+mn-cs"/>
                        </a:rPr>
                        <a:t>deciles</a:t>
                      </a:r>
                      <a:r>
                        <a:rPr lang="en-GB" sz="1100" b="0" i="0" kern="1200" baseline="0" dirty="0" smtClean="0">
                          <a:solidFill>
                            <a:schemeClr val="tx1"/>
                          </a:solidFill>
                          <a:effectLst/>
                          <a:latin typeface="+mn-lt"/>
                          <a:ea typeface="+mn-ea"/>
                          <a:cs typeface="+mn-cs"/>
                        </a:rPr>
                        <a:t>; </a:t>
                      </a:r>
                      <a:r>
                        <a:rPr lang="en-GB" sz="1100" b="0" i="0" kern="1200" dirty="0" smtClean="0">
                          <a:solidFill>
                            <a:schemeClr val="tx1"/>
                          </a:solidFill>
                          <a:effectLst/>
                          <a:latin typeface="+mn-lt"/>
                          <a:ea typeface="+mn-ea"/>
                          <a:cs typeface="+mn-cs"/>
                        </a:rPr>
                        <a:t>in</a:t>
                      </a:r>
                      <a:r>
                        <a:rPr lang="en-GB" sz="1100" b="0" i="0" kern="1200" baseline="0" dirty="0" smtClean="0">
                          <a:solidFill>
                            <a:schemeClr val="tx1"/>
                          </a:solidFill>
                          <a:effectLst/>
                          <a:latin typeface="+mn-lt"/>
                          <a:ea typeface="+mn-ea"/>
                          <a:cs typeface="+mn-cs"/>
                        </a:rPr>
                        <a:t> </a:t>
                      </a:r>
                      <a:r>
                        <a:rPr lang="en-GB" sz="1100" b="0" i="0" kern="1200" dirty="0" smtClean="0">
                          <a:solidFill>
                            <a:schemeClr val="tx1"/>
                          </a:solidFill>
                          <a:effectLst/>
                          <a:latin typeface="+mn-lt"/>
                          <a:ea typeface="+mn-ea"/>
                          <a:cs typeface="+mn-cs"/>
                        </a:rPr>
                        <a:t>normal</a:t>
                      </a:r>
                      <a:r>
                        <a:rPr lang="en-GB" sz="1100" b="0" i="0" kern="1200" baseline="0" dirty="0" smtClean="0">
                          <a:solidFill>
                            <a:schemeClr val="tx1"/>
                          </a:solidFill>
                          <a:effectLst/>
                          <a:latin typeface="+mn-lt"/>
                          <a:ea typeface="+mn-ea"/>
                          <a:cs typeface="+mn-cs"/>
                        </a:rPr>
                        <a:t> </a:t>
                      </a:r>
                      <a:r>
                        <a:rPr lang="en-GB" sz="1100" b="0" i="0" kern="1200" dirty="0" smtClean="0">
                          <a:solidFill>
                            <a:schemeClr val="tx1"/>
                          </a:solidFill>
                          <a:effectLst/>
                          <a:latin typeface="+mn-lt"/>
                          <a:ea typeface="+mn-ea"/>
                          <a:cs typeface="+mn-cs"/>
                        </a:rPr>
                        <a:t>APOE [</a:t>
                      </a:r>
                      <a:r>
                        <a:rPr lang="el-GR" sz="1100" b="0" i="0" kern="1200" dirty="0" smtClean="0">
                          <a:solidFill>
                            <a:schemeClr val="tx1"/>
                          </a:solidFill>
                          <a:effectLst/>
                          <a:latin typeface="+mn-lt"/>
                          <a:ea typeface="+mn-ea"/>
                          <a:cs typeface="+mn-cs"/>
                        </a:rPr>
                        <a:t>ε3/3</a:t>
                      </a:r>
                      <a:r>
                        <a:rPr lang="en-GB" sz="1100" b="0" i="0" kern="1200" dirty="0" smtClean="0">
                          <a:solidFill>
                            <a:schemeClr val="tx1"/>
                          </a:solidFill>
                          <a:effectLst/>
                          <a:latin typeface="+mn-lt"/>
                          <a:ea typeface="+mn-ea"/>
                          <a:cs typeface="+mn-cs"/>
                        </a:rPr>
                        <a:t>]</a:t>
                      </a:r>
                      <a:r>
                        <a:rPr lang="el-GR" sz="1100" b="0" i="0" kern="1200" dirty="0" smtClean="0">
                          <a:solidFill>
                            <a:schemeClr val="tx1"/>
                          </a:solidFill>
                          <a:effectLst/>
                          <a:latin typeface="+mn-lt"/>
                          <a:ea typeface="+mn-ea"/>
                          <a:cs typeface="+mn-cs"/>
                        </a:rPr>
                        <a:t> </a:t>
                      </a:r>
                      <a:r>
                        <a:rPr lang="en-GB" sz="1100" b="0" i="0" kern="1200" dirty="0" smtClean="0">
                          <a:solidFill>
                            <a:schemeClr val="tx1"/>
                          </a:solidFill>
                          <a:effectLst/>
                          <a:latin typeface="+mn-lt"/>
                          <a:ea typeface="+mn-ea"/>
                          <a:cs typeface="+mn-cs"/>
                        </a:rPr>
                        <a:t>individuals)</a:t>
                      </a:r>
                      <a:endParaRPr lang="en-US" sz="1100" dirty="0"/>
                    </a:p>
                  </a:txBody>
                  <a:tcPr marL="121888" marR="121888" marT="60944" marB="60944" anchor="ctr">
                    <a:solidFill>
                      <a:schemeClr val="bg1"/>
                    </a:solidFill>
                  </a:tcPr>
                </a:tc>
              </a:tr>
              <a:tr h="485895">
                <a:tc>
                  <a:txBody>
                    <a:bodyPr/>
                    <a:lstStyle/>
                    <a:p>
                      <a:r>
                        <a:rPr lang="en-US" sz="1100" dirty="0" smtClean="0"/>
                        <a:t>Alzheimer’s disease</a:t>
                      </a:r>
                      <a:endParaRPr lang="en-US" sz="1100" dirty="0"/>
                    </a:p>
                  </a:txBody>
                  <a:tcPr marL="121888" marR="121888" marT="60944" marB="60944"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356,033 </a:t>
                      </a:r>
                    </a:p>
                  </a:txBody>
                  <a:tcPr marL="121888" marR="121888" marT="60944" marB="60944" anchor="ctr">
                    <a:solidFill>
                      <a:schemeClr val="bg1"/>
                    </a:solidFill>
                  </a:tcPr>
                </a:tc>
                <a:tc>
                  <a:txBody>
                    <a:bodyPr/>
                    <a:lstStyle/>
                    <a:p>
                      <a:r>
                        <a:rPr lang="en-US" sz="1100" b="0" i="0" kern="1200" dirty="0" smtClean="0">
                          <a:solidFill>
                            <a:schemeClr val="tx1"/>
                          </a:solidFill>
                          <a:effectLst/>
                          <a:latin typeface="+mn-lt"/>
                          <a:ea typeface="+mn-ea"/>
                          <a:cs typeface="+mn-cs"/>
                        </a:rPr>
                        <a:t>AUC = 78.2% (logistic regression model with </a:t>
                      </a:r>
                      <a:r>
                        <a:rPr lang="en-US" sz="1100" b="0" i="1" kern="1200" dirty="0" smtClean="0">
                          <a:solidFill>
                            <a:schemeClr val="tx1"/>
                          </a:solidFill>
                          <a:effectLst/>
                          <a:latin typeface="+mn-lt"/>
                          <a:ea typeface="+mn-ea"/>
                          <a:cs typeface="+mn-cs"/>
                        </a:rPr>
                        <a:t>APOE</a:t>
                      </a:r>
                      <a:r>
                        <a:rPr lang="en-US" sz="1100" b="0" i="0" kern="1200" dirty="0" smtClean="0">
                          <a:solidFill>
                            <a:schemeClr val="tx1"/>
                          </a:solidFill>
                          <a:effectLst/>
                          <a:latin typeface="+mn-lt"/>
                          <a:ea typeface="+mn-ea"/>
                          <a:cs typeface="+mn-cs"/>
                        </a:rPr>
                        <a:t>, the polygenic score, sex and age as predictors)</a:t>
                      </a:r>
                      <a:endParaRPr lang="en-US" sz="1100" dirty="0"/>
                    </a:p>
                  </a:txBody>
                  <a:tcPr marL="121888" marR="121888" marT="60944" marB="60944" anchor="ctr">
                    <a:solidFill>
                      <a:schemeClr val="bg1"/>
                    </a:solidFill>
                  </a:tcPr>
                </a:tc>
              </a:tr>
              <a:tr h="309206">
                <a:tc>
                  <a:txBody>
                    <a:bodyPr/>
                    <a:lstStyle/>
                    <a:p>
                      <a:r>
                        <a:rPr lang="en-US" sz="1100" dirty="0" smtClean="0"/>
                        <a:t>IBD</a:t>
                      </a:r>
                      <a:endParaRPr lang="en-US" sz="1100" dirty="0"/>
                    </a:p>
                  </a:txBody>
                  <a:tcPr marL="121888" marR="121888" marT="60944" marB="60944" anchor="ctr">
                    <a:solidFill>
                      <a:schemeClr val="bg1"/>
                    </a:solidFill>
                  </a:tcPr>
                </a:tc>
                <a:tc>
                  <a:txBody>
                    <a:bodyPr/>
                    <a:lstStyle/>
                    <a:p>
                      <a:r>
                        <a:rPr lang="en-GB" sz="1100" b="0" i="0" kern="1200" dirty="0" smtClean="0">
                          <a:solidFill>
                            <a:schemeClr val="tx1"/>
                          </a:solidFill>
                          <a:effectLst/>
                          <a:latin typeface="+mn-lt"/>
                          <a:ea typeface="+mn-ea"/>
                          <a:cs typeface="+mn-cs"/>
                        </a:rPr>
                        <a:t>2,986</a:t>
                      </a:r>
                      <a:endParaRPr lang="en-US" sz="1100" dirty="0"/>
                    </a:p>
                  </a:txBody>
                  <a:tcPr marL="121888" marR="121888" marT="60944" marB="60944" anchor="ctr">
                    <a:solidFill>
                      <a:schemeClr val="bg1"/>
                    </a:solidFill>
                  </a:tcPr>
                </a:tc>
                <a:tc>
                  <a:txBody>
                    <a:bodyPr/>
                    <a:lstStyle/>
                    <a:p>
                      <a:r>
                        <a:rPr lang="en-GB" sz="1100" b="0" i="0" kern="1200" dirty="0" smtClean="0">
                          <a:solidFill>
                            <a:schemeClr val="tx1"/>
                          </a:solidFill>
                          <a:effectLst/>
                          <a:latin typeface="+mn-lt"/>
                          <a:ea typeface="+mn-ea"/>
                          <a:cs typeface="+mn-cs"/>
                        </a:rPr>
                        <a:t>5.69 for</a:t>
                      </a:r>
                      <a:r>
                        <a:rPr lang="en-GB" sz="1100" b="0" i="0" kern="1200" baseline="0" dirty="0" smtClean="0">
                          <a:solidFill>
                            <a:schemeClr val="tx1"/>
                          </a:solidFill>
                          <a:effectLst/>
                          <a:latin typeface="+mn-lt"/>
                          <a:ea typeface="+mn-ea"/>
                          <a:cs typeface="+mn-cs"/>
                        </a:rPr>
                        <a:t> </a:t>
                      </a:r>
                      <a:r>
                        <a:rPr lang="en-GB" sz="1100" b="0" i="0" kern="1200" dirty="0" err="1" smtClean="0">
                          <a:solidFill>
                            <a:schemeClr val="tx1"/>
                          </a:solidFill>
                          <a:effectLst/>
                          <a:latin typeface="+mn-lt"/>
                          <a:ea typeface="+mn-ea"/>
                          <a:cs typeface="+mn-cs"/>
                        </a:rPr>
                        <a:t>Crohn’s</a:t>
                      </a:r>
                      <a:r>
                        <a:rPr lang="en-GB" sz="1100" b="0" i="0" kern="1200" dirty="0" smtClean="0">
                          <a:solidFill>
                            <a:schemeClr val="tx1"/>
                          </a:solidFill>
                          <a:effectLst/>
                          <a:latin typeface="+mn-lt"/>
                          <a:ea typeface="+mn-ea"/>
                          <a:cs typeface="+mn-cs"/>
                        </a:rPr>
                        <a:t> disease</a:t>
                      </a:r>
                      <a:r>
                        <a:rPr lang="en-GB" sz="1100" b="0" i="0" kern="1200" baseline="0" dirty="0" smtClean="0">
                          <a:solidFill>
                            <a:schemeClr val="tx1"/>
                          </a:solidFill>
                          <a:effectLst/>
                          <a:latin typeface="+mn-lt"/>
                          <a:ea typeface="+mn-ea"/>
                          <a:cs typeface="+mn-cs"/>
                        </a:rPr>
                        <a:t> and 3.35 for Ulcerative </a:t>
                      </a:r>
                      <a:r>
                        <a:rPr lang="en-GB" sz="1100" b="0" i="0" kern="1200" baseline="0" dirty="0" err="1" smtClean="0">
                          <a:solidFill>
                            <a:schemeClr val="tx1"/>
                          </a:solidFill>
                          <a:effectLst/>
                          <a:latin typeface="+mn-lt"/>
                          <a:ea typeface="+mn-ea"/>
                          <a:cs typeface="+mn-cs"/>
                        </a:rPr>
                        <a:t>Colities</a:t>
                      </a:r>
                      <a:r>
                        <a:rPr lang="en-GB" sz="1100" b="0" i="0" kern="1200" baseline="0" dirty="0" smtClean="0">
                          <a:solidFill>
                            <a:schemeClr val="tx1"/>
                          </a:solidFill>
                          <a:effectLst/>
                          <a:latin typeface="+mn-lt"/>
                          <a:ea typeface="+mn-ea"/>
                          <a:cs typeface="+mn-cs"/>
                        </a:rPr>
                        <a:t> [top to bottom </a:t>
                      </a:r>
                      <a:r>
                        <a:rPr lang="en-GB" sz="1100" b="0" i="0" kern="1200" baseline="0" dirty="0" err="1" smtClean="0">
                          <a:solidFill>
                            <a:schemeClr val="tx1"/>
                          </a:solidFill>
                          <a:effectLst/>
                          <a:latin typeface="+mn-lt"/>
                          <a:ea typeface="+mn-ea"/>
                          <a:cs typeface="+mn-cs"/>
                        </a:rPr>
                        <a:t>deciles</a:t>
                      </a:r>
                      <a:r>
                        <a:rPr lang="en-GB" sz="1100" b="0" i="0" kern="1200" baseline="0" dirty="0" smtClean="0">
                          <a:solidFill>
                            <a:schemeClr val="tx1"/>
                          </a:solidFill>
                          <a:effectLst/>
                          <a:latin typeface="+mn-lt"/>
                          <a:ea typeface="+mn-ea"/>
                          <a:cs typeface="+mn-cs"/>
                        </a:rPr>
                        <a:t>]</a:t>
                      </a:r>
                      <a:endParaRPr lang="en-US" sz="1100" dirty="0"/>
                    </a:p>
                  </a:txBody>
                  <a:tcPr marL="121888" marR="121888" marT="60944" marB="60944" anchor="ctr">
                    <a:solidFill>
                      <a:schemeClr val="bg1"/>
                    </a:solidFill>
                  </a:tcPr>
                </a:tc>
              </a:tr>
              <a:tr h="359550">
                <a:tc>
                  <a:txBody>
                    <a:bodyPr/>
                    <a:lstStyle/>
                    <a:p>
                      <a:r>
                        <a:rPr lang="en-US" sz="1100" dirty="0" smtClean="0"/>
                        <a:t>Colorectal cancer (in Japanese men)</a:t>
                      </a:r>
                      <a:endParaRPr lang="en-US" sz="1100" dirty="0"/>
                    </a:p>
                  </a:txBody>
                  <a:tcPr marL="121888" marR="121888" marT="60944" marB="60944" anchor="ctr">
                    <a:solidFill>
                      <a:schemeClr val="bg1"/>
                    </a:solidFill>
                  </a:tcPr>
                </a:tc>
                <a:tc>
                  <a:txBody>
                    <a:bodyPr/>
                    <a:lstStyle/>
                    <a:p>
                      <a:r>
                        <a:rPr lang="en-US" sz="1100" dirty="0" smtClean="0"/>
                        <a:t>6</a:t>
                      </a:r>
                      <a:endParaRPr lang="en-US" sz="1100" dirty="0"/>
                    </a:p>
                  </a:txBody>
                  <a:tcPr marL="121888" marR="121888" marT="60944" marB="60944" anchor="ctr">
                    <a:solidFill>
                      <a:schemeClr val="bg1"/>
                    </a:solidFill>
                  </a:tcPr>
                </a:tc>
                <a:tc>
                  <a:txBody>
                    <a:bodyPr/>
                    <a:lstStyle/>
                    <a:p>
                      <a:r>
                        <a:rPr lang="en-US" sz="1100" dirty="0" smtClean="0"/>
                        <a:t>Including PSR significantly improved c-stat for classification from 0.6 to 0.66</a:t>
                      </a:r>
                      <a:endParaRPr lang="en-US" sz="1100" dirty="0"/>
                    </a:p>
                  </a:txBody>
                  <a:tcPr marL="121888" marR="121888" marT="60944" marB="60944" anchor="ctr">
                    <a:solidFill>
                      <a:schemeClr val="bg1"/>
                    </a:solidFill>
                  </a:tcPr>
                </a:tc>
              </a:tr>
              <a:tr h="485895">
                <a:tc>
                  <a:txBody>
                    <a:bodyPr/>
                    <a:lstStyle/>
                    <a:p>
                      <a:r>
                        <a:rPr lang="en-US" sz="1100" dirty="0" smtClean="0"/>
                        <a:t>Alcohol problems</a:t>
                      </a:r>
                      <a:endParaRPr lang="en-US" sz="1100" dirty="0"/>
                    </a:p>
                  </a:txBody>
                  <a:tcPr marL="121888" marR="121888" marT="60944" marB="60944" anchor="ctr">
                    <a:solidFill>
                      <a:schemeClr val="bg1"/>
                    </a:solidFill>
                  </a:tcPr>
                </a:tc>
                <a:tc>
                  <a:txBody>
                    <a:bodyPr/>
                    <a:lstStyle/>
                    <a:p>
                      <a:r>
                        <a:rPr lang="en-GB" sz="1100" b="0" i="0" kern="1200" dirty="0" smtClean="0">
                          <a:solidFill>
                            <a:schemeClr val="tx1"/>
                          </a:solidFill>
                          <a:effectLst/>
                          <a:latin typeface="+mn-lt"/>
                          <a:ea typeface="+mn-ea"/>
                          <a:cs typeface="+mn-cs"/>
                        </a:rPr>
                        <a:t>1,115,557</a:t>
                      </a:r>
                      <a:endParaRPr lang="en-US" sz="1100" dirty="0"/>
                    </a:p>
                  </a:txBody>
                  <a:tcPr marL="121888" marR="121888" marT="60944" marB="60944" anchor="ctr">
                    <a:solidFill>
                      <a:schemeClr val="bg1"/>
                    </a:solidFill>
                  </a:tcPr>
                </a:tc>
                <a:tc>
                  <a:txBody>
                    <a:bodyPr/>
                    <a:lstStyle/>
                    <a:p>
                      <a:r>
                        <a:rPr lang="en-US" sz="1100" b="0" i="0" kern="1200" dirty="0" smtClean="0">
                          <a:solidFill>
                            <a:schemeClr val="tx1"/>
                          </a:solidFill>
                          <a:effectLst/>
                          <a:latin typeface="+mn-lt"/>
                          <a:ea typeface="+mn-ea"/>
                          <a:cs typeface="+mn-cs"/>
                        </a:rPr>
                        <a:t>Higher polygenic scores predicted a greater number of alcohol problems (range of Pearson partial correlations 0.07–0.08, all </a:t>
                      </a:r>
                      <a:r>
                        <a:rPr lang="en-US" sz="1100" b="0" i="1" kern="1200" dirty="0" smtClean="0">
                          <a:solidFill>
                            <a:schemeClr val="tx1"/>
                          </a:solidFill>
                          <a:effectLst/>
                          <a:latin typeface="+mn-lt"/>
                          <a:ea typeface="+mn-ea"/>
                          <a:cs typeface="+mn-cs"/>
                        </a:rPr>
                        <a:t>p-</a:t>
                      </a:r>
                      <a:r>
                        <a:rPr lang="en-US" sz="1100" b="0" i="0" kern="1200" dirty="0" smtClean="0">
                          <a:solidFill>
                            <a:schemeClr val="tx1"/>
                          </a:solidFill>
                          <a:effectLst/>
                          <a:latin typeface="+mn-lt"/>
                          <a:ea typeface="+mn-ea"/>
                          <a:cs typeface="+mn-cs"/>
                        </a:rPr>
                        <a:t>values ≤ 0.01).</a:t>
                      </a:r>
                      <a:endParaRPr lang="en-US" sz="1100" b="1" dirty="0"/>
                    </a:p>
                  </a:txBody>
                  <a:tcPr marL="121888" marR="121888" marT="60944" marB="60944" anchor="ctr">
                    <a:solidFill>
                      <a:schemeClr val="bg1"/>
                    </a:solidFill>
                  </a:tcPr>
                </a:tc>
              </a:tr>
              <a:tr h="309206">
                <a:tc>
                  <a:txBody>
                    <a:bodyPr/>
                    <a:lstStyle/>
                    <a:p>
                      <a:r>
                        <a:rPr lang="en-US" sz="1100" dirty="0" smtClean="0"/>
                        <a:t>Migraine</a:t>
                      </a:r>
                      <a:endParaRPr lang="en-US" sz="1100" dirty="0"/>
                    </a:p>
                  </a:txBody>
                  <a:tcPr marL="121888" marR="121888" marT="60944" marB="60944" anchor="ctr">
                    <a:solidFill>
                      <a:schemeClr val="bg1"/>
                    </a:solidFill>
                  </a:tcPr>
                </a:tc>
                <a:tc>
                  <a:txBody>
                    <a:bodyPr/>
                    <a:lstStyle/>
                    <a:p>
                      <a:r>
                        <a:rPr lang="en-US" sz="1100" dirty="0" smtClean="0"/>
                        <a:t>21</a:t>
                      </a:r>
                      <a:endParaRPr lang="en-US" sz="1100" dirty="0"/>
                    </a:p>
                  </a:txBody>
                  <a:tcPr marL="121888" marR="121888" marT="60944" marB="60944" anchor="ctr">
                    <a:solidFill>
                      <a:schemeClr val="bg1"/>
                    </a:solidFill>
                  </a:tcPr>
                </a:tc>
                <a:tc>
                  <a:txBody>
                    <a:bodyPr/>
                    <a:lstStyle/>
                    <a:p>
                      <a:r>
                        <a:rPr lang="en-US" sz="1100" b="0" dirty="0" smtClean="0"/>
                        <a:t>Odds</a:t>
                      </a:r>
                      <a:r>
                        <a:rPr lang="en-US" sz="1100" b="0" baseline="0" dirty="0" smtClean="0"/>
                        <a:t> ratio equal to 1.6x (case vs. control; 2x for migraine without aura)</a:t>
                      </a:r>
                      <a:endParaRPr lang="en-US" sz="1100" b="0" dirty="0"/>
                    </a:p>
                  </a:txBody>
                  <a:tcPr marL="121888" marR="121888" marT="60944" marB="60944" anchor="ctr">
                    <a:solidFill>
                      <a:schemeClr val="bg1"/>
                    </a:solidFill>
                  </a:tcPr>
                </a:tc>
              </a:tr>
              <a:tr h="309206">
                <a:tc>
                  <a:txBody>
                    <a:bodyPr/>
                    <a:lstStyle/>
                    <a:p>
                      <a:r>
                        <a:rPr lang="en-US" sz="1100" dirty="0" smtClean="0"/>
                        <a:t>Psoriasis</a:t>
                      </a:r>
                      <a:endParaRPr lang="en-US" sz="1100" dirty="0"/>
                    </a:p>
                  </a:txBody>
                  <a:tcPr marL="121888" marR="121888" marT="60944" marB="60944" anchor="ctr">
                    <a:solidFill>
                      <a:schemeClr val="bg1"/>
                    </a:solidFill>
                  </a:tcPr>
                </a:tc>
                <a:tc>
                  <a:txBody>
                    <a:bodyPr/>
                    <a:lstStyle/>
                    <a:p>
                      <a:r>
                        <a:rPr lang="en-US" sz="1100" dirty="0" smtClean="0"/>
                        <a:t>16</a:t>
                      </a:r>
                      <a:endParaRPr lang="en-US" sz="1100" dirty="0"/>
                    </a:p>
                  </a:txBody>
                  <a:tcPr marL="121888" marR="121888" marT="60944" marB="60944" anchor="ctr">
                    <a:solidFill>
                      <a:schemeClr val="bg1"/>
                    </a:solidFill>
                  </a:tcPr>
                </a:tc>
                <a:tc>
                  <a:txBody>
                    <a:bodyPr/>
                    <a:lstStyle/>
                    <a:p>
                      <a:r>
                        <a:rPr lang="en-US" sz="1100" b="0" dirty="0" smtClean="0"/>
                        <a:t>12.3x (top to bottom 25%)</a:t>
                      </a:r>
                      <a:endParaRPr lang="en-US" sz="1100" b="0" dirty="0"/>
                    </a:p>
                  </a:txBody>
                  <a:tcPr marL="121888" marR="121888" marT="60944" marB="60944" anchor="ctr">
                    <a:solidFill>
                      <a:schemeClr val="bg1"/>
                    </a:solidFill>
                  </a:tcPr>
                </a:tc>
              </a:tr>
              <a:tr h="485895">
                <a:tc>
                  <a:txBody>
                    <a:bodyPr/>
                    <a:lstStyle/>
                    <a:p>
                      <a:r>
                        <a:rPr lang="en-US" sz="1100" dirty="0" smtClean="0"/>
                        <a:t>Cardiovascular mortality in patients with CAD</a:t>
                      </a:r>
                      <a:endParaRPr lang="en-US" sz="1100" dirty="0"/>
                    </a:p>
                  </a:txBody>
                  <a:tcPr marL="121888" marR="121888" marT="60944" marB="60944" anchor="ctr">
                    <a:solidFill>
                      <a:schemeClr val="bg1"/>
                    </a:solidFill>
                  </a:tcPr>
                </a:tc>
                <a:tc>
                  <a:txBody>
                    <a:bodyPr/>
                    <a:lstStyle/>
                    <a:p>
                      <a:r>
                        <a:rPr lang="en-US" sz="1100" dirty="0" smtClean="0"/>
                        <a:t>32</a:t>
                      </a:r>
                      <a:endParaRPr lang="en-US" sz="1100" dirty="0"/>
                    </a:p>
                  </a:txBody>
                  <a:tcPr marL="121888" marR="121888" marT="60944" marB="60944" anchor="ctr">
                    <a:solidFill>
                      <a:schemeClr val="bg1"/>
                    </a:solidFill>
                  </a:tcPr>
                </a:tc>
                <a:tc>
                  <a:txBody>
                    <a:bodyPr/>
                    <a:lstStyle/>
                    <a:p>
                      <a:r>
                        <a:rPr lang="en-US" sz="1100" b="0" dirty="0" smtClean="0"/>
                        <a:t>Hazard ratio</a:t>
                      </a:r>
                      <a:r>
                        <a:rPr lang="en-US" sz="1100" b="0" baseline="0" dirty="0" smtClean="0"/>
                        <a:t> of 1.5 (top to bottom 50%), after adjustment for classical risk factors)</a:t>
                      </a:r>
                      <a:endParaRPr lang="en-US" sz="1100" b="0" dirty="0"/>
                    </a:p>
                  </a:txBody>
                  <a:tcPr marL="121888" marR="121888" marT="60944" marB="60944" anchor="ctr">
                    <a:solidFill>
                      <a:schemeClr val="bg1"/>
                    </a:solidFill>
                  </a:tcPr>
                </a:tc>
              </a:tr>
              <a:tr h="485895">
                <a:tc>
                  <a:txBody>
                    <a:bodyPr/>
                    <a:lstStyle/>
                    <a:p>
                      <a:r>
                        <a:rPr lang="en-US" sz="1100" b="0" i="0" kern="1200" dirty="0" smtClean="0">
                          <a:solidFill>
                            <a:schemeClr val="tx1"/>
                          </a:solidFill>
                          <a:effectLst/>
                          <a:latin typeface="+mn-lt"/>
                          <a:ea typeface="+mn-ea"/>
                          <a:cs typeface="+mn-cs"/>
                        </a:rPr>
                        <a:t>Recurrent cardiovascular events in patients with CAD</a:t>
                      </a:r>
                      <a:endParaRPr lang="en-US" sz="1100" dirty="0"/>
                    </a:p>
                  </a:txBody>
                  <a:tcPr marL="121888" marR="121888" marT="60944" marB="60944" anchor="ctr">
                    <a:solidFill>
                      <a:schemeClr val="bg1"/>
                    </a:solidFill>
                  </a:tcPr>
                </a:tc>
                <a:tc>
                  <a:txBody>
                    <a:bodyPr/>
                    <a:lstStyle/>
                    <a:p>
                      <a:r>
                        <a:rPr lang="en-US" sz="1100" dirty="0" smtClean="0"/>
                        <a:t>45</a:t>
                      </a:r>
                      <a:endParaRPr lang="en-US" sz="1100" dirty="0"/>
                    </a:p>
                  </a:txBody>
                  <a:tcPr marL="121888" marR="121888" marT="60944" marB="60944" anchor="ctr">
                    <a:solidFill>
                      <a:schemeClr val="bg1"/>
                    </a:solidFill>
                  </a:tcPr>
                </a:tc>
                <a:tc>
                  <a:txBody>
                    <a:bodyPr/>
                    <a:lstStyle/>
                    <a:p>
                      <a:r>
                        <a:rPr lang="en-US" sz="1100" b="0" dirty="0" smtClean="0"/>
                        <a:t>Hazard ratio of 1.5</a:t>
                      </a:r>
                      <a:r>
                        <a:rPr lang="en-US" sz="1100" b="0" baseline="0" dirty="0" smtClean="0"/>
                        <a:t> (top to bottom 50%)</a:t>
                      </a:r>
                      <a:endParaRPr lang="en-US" sz="1100" b="0" dirty="0"/>
                    </a:p>
                  </a:txBody>
                  <a:tcPr marL="121888" marR="121888" marT="60944" marB="60944" anchor="ctr">
                    <a:solidFill>
                      <a:schemeClr val="bg1"/>
                    </a:solidFill>
                  </a:tcPr>
                </a:tc>
              </a:tr>
              <a:tr h="309206">
                <a:tc>
                  <a:txBody>
                    <a:bodyPr/>
                    <a:lstStyle/>
                    <a:p>
                      <a:r>
                        <a:rPr lang="en-US" sz="1100" dirty="0" smtClean="0"/>
                        <a:t>Venous thromboembolism</a:t>
                      </a:r>
                      <a:endParaRPr lang="en-US" sz="1100" dirty="0"/>
                    </a:p>
                  </a:txBody>
                  <a:tcPr marL="121888" marR="121888" marT="60944" marB="60944" anchor="ctr">
                    <a:solidFill>
                      <a:schemeClr val="bg1"/>
                    </a:solidFill>
                  </a:tcPr>
                </a:tc>
                <a:tc>
                  <a:txBody>
                    <a:bodyPr/>
                    <a:lstStyle/>
                    <a:p>
                      <a:r>
                        <a:rPr lang="en-US" sz="1100" dirty="0" smtClean="0"/>
                        <a:t>16</a:t>
                      </a:r>
                      <a:endParaRPr lang="en-US" sz="1100" dirty="0"/>
                    </a:p>
                  </a:txBody>
                  <a:tcPr marL="121888" marR="121888" marT="60944" marB="60944" anchor="ctr">
                    <a:solidFill>
                      <a:schemeClr val="bg1"/>
                    </a:solidFill>
                  </a:tcPr>
                </a:tc>
                <a:tc>
                  <a:txBody>
                    <a:bodyPr/>
                    <a:lstStyle/>
                    <a:p>
                      <a:r>
                        <a:rPr lang="en-US" sz="1100" b="0" dirty="0" smtClean="0"/>
                        <a:t>1.5x (top to bottom </a:t>
                      </a:r>
                      <a:r>
                        <a:rPr lang="en-US" sz="1100" b="0" dirty="0" err="1" smtClean="0"/>
                        <a:t>tertile</a:t>
                      </a:r>
                      <a:r>
                        <a:rPr lang="en-US" sz="1100" b="0" dirty="0" smtClean="0"/>
                        <a:t>)</a:t>
                      </a:r>
                      <a:endParaRPr lang="en-US" sz="1100" b="0" dirty="0"/>
                    </a:p>
                  </a:txBody>
                  <a:tcPr marL="121888" marR="121888" marT="60944" marB="60944" anchor="ctr">
                    <a:solidFill>
                      <a:schemeClr val="bg1"/>
                    </a:solidFill>
                  </a:tcPr>
                </a:tc>
              </a:tr>
              <a:tr h="309206">
                <a:tc>
                  <a:txBody>
                    <a:bodyPr/>
                    <a:lstStyle/>
                    <a:p>
                      <a:r>
                        <a:rPr lang="en-US" sz="1100" dirty="0" smtClean="0"/>
                        <a:t>Melanoma risk</a:t>
                      </a:r>
                      <a:endParaRPr lang="en-US" sz="1100" dirty="0"/>
                    </a:p>
                  </a:txBody>
                  <a:tcPr marL="121888" marR="121888" marT="60944" marB="60944" anchor="ctr">
                    <a:solidFill>
                      <a:schemeClr val="bg1"/>
                    </a:solidFill>
                  </a:tcPr>
                </a:tc>
                <a:tc>
                  <a:txBody>
                    <a:bodyPr/>
                    <a:lstStyle/>
                    <a:p>
                      <a:r>
                        <a:rPr lang="en-US" sz="1100" dirty="0" smtClean="0"/>
                        <a:t>15</a:t>
                      </a:r>
                      <a:endParaRPr lang="en-US" sz="1100" dirty="0"/>
                    </a:p>
                  </a:txBody>
                  <a:tcPr marL="121888" marR="121888" marT="60944" marB="60944" anchor="ctr">
                    <a:solidFill>
                      <a:schemeClr val="bg1"/>
                    </a:solidFill>
                  </a:tcPr>
                </a:tc>
                <a:tc>
                  <a:txBody>
                    <a:bodyPr/>
                    <a:lstStyle/>
                    <a:p>
                      <a:r>
                        <a:rPr lang="en-US" sz="1100" b="0" dirty="0" smtClean="0"/>
                        <a:t>2.6x (top to bottom quintile)</a:t>
                      </a:r>
                      <a:endParaRPr lang="en-US" sz="1100" b="0" dirty="0"/>
                    </a:p>
                  </a:txBody>
                  <a:tcPr marL="121888" marR="121888" marT="60944" marB="60944" anchor="ctr">
                    <a:solidFill>
                      <a:schemeClr val="bg1"/>
                    </a:solidFill>
                  </a:tcPr>
                </a:tc>
              </a:tr>
            </a:tbl>
          </a:graphicData>
        </a:graphic>
      </p:graphicFrame>
    </p:spTree>
    <p:extLst>
      <p:ext uri="{BB962C8B-B14F-4D97-AF65-F5344CB8AC3E}">
        <p14:creationId xmlns:p14="http://schemas.microsoft.com/office/powerpoint/2010/main" val="3720800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7798" y="261473"/>
            <a:ext cx="11170669" cy="1114080"/>
          </a:xfrm>
        </p:spPr>
        <p:txBody>
          <a:bodyPr>
            <a:normAutofit/>
          </a:bodyPr>
          <a:lstStyle/>
          <a:p>
            <a:r>
              <a:rPr lang="en-US" dirty="0"/>
              <a:t>PRS for coronary heart disease increases predictive power, </a:t>
            </a:r>
            <a:r>
              <a:rPr lang="en-US" dirty="0">
                <a:solidFill>
                  <a:schemeClr val="accent2"/>
                </a:solidFill>
              </a:rPr>
              <a:t>even after adjustment for clinical risk factors</a:t>
            </a:r>
            <a:endParaRPr lang="en-US" dirty="0"/>
          </a:p>
        </p:txBody>
      </p:sp>
      <p:sp>
        <p:nvSpPr>
          <p:cNvPr id="3" name="Content Placeholder 2"/>
          <p:cNvSpPr>
            <a:spLocks noGrp="1"/>
          </p:cNvSpPr>
          <p:nvPr>
            <p:ph idx="1"/>
          </p:nvPr>
        </p:nvSpPr>
        <p:spPr bwMode="gray">
          <a:xfrm>
            <a:off x="347798" y="1864138"/>
            <a:ext cx="6116797" cy="3701624"/>
          </a:xfrm>
        </p:spPr>
        <p:txBody>
          <a:bodyPr>
            <a:normAutofit fontScale="85000" lnSpcReduction="20000"/>
          </a:bodyPr>
          <a:lstStyle/>
          <a:p>
            <a:r>
              <a:rPr lang="en-US" dirty="0" smtClean="0"/>
              <a:t>A study by Abraham and colleagues* tested </a:t>
            </a:r>
            <a:r>
              <a:rPr lang="en-US" dirty="0"/>
              <a:t>the clinical utility of a PRS for coronary heart disease (CHD), in terms of lifetime CHD risk and relative to traditional clinical risk</a:t>
            </a:r>
          </a:p>
          <a:p>
            <a:r>
              <a:rPr lang="en-US" dirty="0"/>
              <a:t>PRS tested in independent cohorts (FINRISK </a:t>
            </a:r>
            <a:r>
              <a:rPr lang="en-US" dirty="0" smtClean="0"/>
              <a:t>and Framingham Heart Study [FHS]; </a:t>
            </a:r>
            <a:r>
              <a:rPr lang="en-US" dirty="0"/>
              <a:t>combined </a:t>
            </a:r>
            <a:r>
              <a:rPr lang="en-US" i="1" dirty="0"/>
              <a:t>n</a:t>
            </a:r>
            <a:r>
              <a:rPr lang="en-US" dirty="0"/>
              <a:t> = 16,802 with 1,344 incident CHD </a:t>
            </a:r>
            <a:r>
              <a:rPr lang="en-US" dirty="0" smtClean="0"/>
              <a:t>events)</a:t>
            </a:r>
          </a:p>
          <a:p>
            <a:r>
              <a:rPr lang="en-US" b="1" dirty="0" smtClean="0"/>
              <a:t>The PRS was tested alongside the best clinical risk factors as well as family history. After controlling for these risk factors, the PRS still proved to be a very powerful differentiator of CHD risk.</a:t>
            </a:r>
          </a:p>
        </p:txBody>
      </p:sp>
      <p:sp>
        <p:nvSpPr>
          <p:cNvPr id="13" name="Rectangle 12"/>
          <p:cNvSpPr/>
          <p:nvPr/>
        </p:nvSpPr>
        <p:spPr>
          <a:xfrm>
            <a:off x="431258" y="6391530"/>
            <a:ext cx="9790538" cy="276999"/>
          </a:xfrm>
          <a:prstGeom prst="rect">
            <a:avLst/>
          </a:prstGeom>
        </p:spPr>
        <p:txBody>
          <a:bodyPr wrap="square">
            <a:spAutoFit/>
          </a:bodyPr>
          <a:lstStyle/>
          <a:p>
            <a:r>
              <a:rPr lang="en-GB" sz="1200" dirty="0" smtClean="0">
                <a:latin typeface="Arial" panose="020B0604020202020204" pitchFamily="34" charset="0"/>
                <a:cs typeface="Arial" panose="020B0604020202020204" pitchFamily="34" charset="0"/>
              </a:rPr>
              <a:t>*Paper: </a:t>
            </a:r>
            <a:r>
              <a:rPr lang="en-GB" sz="1200" dirty="0">
                <a:latin typeface="Arial" panose="020B0604020202020204" pitchFamily="34" charset="0"/>
                <a:cs typeface="Arial" panose="020B0604020202020204" pitchFamily="34" charset="0"/>
              </a:rPr>
              <a:t>Abraham et al., Genomic prediction of coronary heart disease. </a:t>
            </a:r>
            <a:r>
              <a:rPr lang="en-GB" sz="1200" dirty="0" err="1">
                <a:latin typeface="Arial" panose="020B0604020202020204" pitchFamily="34" charset="0"/>
                <a:cs typeface="Arial" panose="020B0604020202020204" pitchFamily="34" charset="0"/>
              </a:rPr>
              <a:t>Eur</a:t>
            </a:r>
            <a:r>
              <a:rPr lang="en-GB" sz="1200" dirty="0">
                <a:latin typeface="Arial" panose="020B0604020202020204" pitchFamily="34" charset="0"/>
                <a:cs typeface="Arial" panose="020B0604020202020204" pitchFamily="34" charset="0"/>
              </a:rPr>
              <a:t> Heart J 2016, 37(43):3267-3278</a:t>
            </a:r>
            <a:endParaRPr lang="en-US" sz="1200" dirty="0">
              <a:latin typeface="Arial" panose="020B0604020202020204" pitchFamily="34" charset="0"/>
              <a:cs typeface="Arial" panose="020B0604020202020204" pitchFamily="34" charset="0"/>
            </a:endParaRPr>
          </a:p>
        </p:txBody>
      </p:sp>
      <p:graphicFrame>
        <p:nvGraphicFramePr>
          <p:cNvPr id="16" name="Chart 15"/>
          <p:cNvGraphicFramePr>
            <a:graphicFrameLocks/>
          </p:cNvGraphicFramePr>
          <p:nvPr>
            <p:extLst/>
          </p:nvPr>
        </p:nvGraphicFramePr>
        <p:xfrm>
          <a:off x="6656553" y="1652379"/>
          <a:ext cx="4968240" cy="429768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p:cNvCxnSpPr/>
          <p:nvPr/>
        </p:nvCxnSpPr>
        <p:spPr>
          <a:xfrm flipV="1">
            <a:off x="8612372" y="4634998"/>
            <a:ext cx="0" cy="71238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56362" y="4634998"/>
            <a:ext cx="0" cy="71238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84469" y="3524815"/>
            <a:ext cx="1563417" cy="938719"/>
          </a:xfrm>
          <a:prstGeom prst="rect">
            <a:avLst/>
          </a:prstGeom>
          <a:noFill/>
        </p:spPr>
        <p:txBody>
          <a:bodyPr wrap="square" rtlCol="0">
            <a:spAutoFit/>
          </a:bodyPr>
          <a:lstStyle/>
          <a:p>
            <a:pPr algn="ctr"/>
            <a:r>
              <a:rPr lang="en-GB" sz="1100" b="1" dirty="0" smtClean="0">
                <a:solidFill>
                  <a:schemeClr val="accent1"/>
                </a:solidFill>
              </a:rPr>
              <a:t>10% of men with the highest genetic risk suffer a coronary event by 51 years old</a:t>
            </a:r>
            <a:endParaRPr lang="en-GB" sz="1100" b="1" dirty="0">
              <a:solidFill>
                <a:schemeClr val="accent1"/>
              </a:solidFill>
            </a:endParaRPr>
          </a:p>
        </p:txBody>
      </p:sp>
      <p:sp>
        <p:nvSpPr>
          <p:cNvPr id="11" name="TextBox 10"/>
          <p:cNvSpPr txBox="1"/>
          <p:nvPr/>
        </p:nvSpPr>
        <p:spPr>
          <a:xfrm>
            <a:off x="9280436" y="2416819"/>
            <a:ext cx="1443990" cy="1107996"/>
          </a:xfrm>
          <a:prstGeom prst="rect">
            <a:avLst/>
          </a:prstGeom>
          <a:noFill/>
        </p:spPr>
        <p:txBody>
          <a:bodyPr wrap="square" rtlCol="0">
            <a:spAutoFit/>
          </a:bodyPr>
          <a:lstStyle/>
          <a:p>
            <a:r>
              <a:rPr lang="en-US" sz="1100" b="1" dirty="0" smtClean="0">
                <a:solidFill>
                  <a:srgbClr val="00B050"/>
                </a:solidFill>
              </a:rPr>
              <a:t>10</a:t>
            </a:r>
            <a:r>
              <a:rPr lang="en-US" sz="1100" b="1" dirty="0">
                <a:solidFill>
                  <a:srgbClr val="00B050"/>
                </a:solidFill>
              </a:rPr>
              <a:t>% of men with the </a:t>
            </a:r>
            <a:r>
              <a:rPr lang="en-US" sz="1100" b="1" dirty="0" smtClean="0">
                <a:solidFill>
                  <a:srgbClr val="00B050"/>
                </a:solidFill>
              </a:rPr>
              <a:t>lowest genetic </a:t>
            </a:r>
            <a:r>
              <a:rPr lang="en-US" sz="1100" b="1" dirty="0">
                <a:solidFill>
                  <a:srgbClr val="00B050"/>
                </a:solidFill>
              </a:rPr>
              <a:t>risk suffer a coronary event by 6</a:t>
            </a:r>
            <a:r>
              <a:rPr lang="en-US" sz="1100" b="1" dirty="0" smtClean="0">
                <a:solidFill>
                  <a:srgbClr val="00B050"/>
                </a:solidFill>
              </a:rPr>
              <a:t>3 </a:t>
            </a:r>
            <a:r>
              <a:rPr lang="en-US" sz="1100" b="1" dirty="0">
                <a:solidFill>
                  <a:srgbClr val="00B050"/>
                </a:solidFill>
              </a:rPr>
              <a:t>years old</a:t>
            </a:r>
          </a:p>
          <a:p>
            <a:endParaRPr lang="en-GB" sz="1100" b="1" dirty="0">
              <a:solidFill>
                <a:srgbClr val="00B050"/>
              </a:solidFill>
            </a:endParaRPr>
          </a:p>
        </p:txBody>
      </p:sp>
      <p:cxnSp>
        <p:nvCxnSpPr>
          <p:cNvPr id="8" name="Straight Connector 7"/>
          <p:cNvCxnSpPr/>
          <p:nvPr/>
        </p:nvCxnSpPr>
        <p:spPr>
          <a:xfrm>
            <a:off x="7278130" y="4601947"/>
            <a:ext cx="4139513"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4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7797" y="288954"/>
            <a:ext cx="9611363" cy="644419"/>
          </a:xfrm>
        </p:spPr>
        <p:txBody>
          <a:bodyPr>
            <a:noAutofit/>
          </a:bodyPr>
          <a:lstStyle/>
          <a:p>
            <a:r>
              <a:rPr lang="en-US" dirty="0"/>
              <a:t>How do PRS interact with lifestyle?</a:t>
            </a:r>
          </a:p>
        </p:txBody>
      </p:sp>
      <p:sp>
        <p:nvSpPr>
          <p:cNvPr id="3" name="Content Placeholder 2"/>
          <p:cNvSpPr>
            <a:spLocks noGrp="1"/>
          </p:cNvSpPr>
          <p:nvPr>
            <p:ph idx="1"/>
          </p:nvPr>
        </p:nvSpPr>
        <p:spPr bwMode="gray">
          <a:xfrm>
            <a:off x="347798" y="1649969"/>
            <a:ext cx="11348096" cy="3915792"/>
          </a:xfrm>
        </p:spPr>
        <p:txBody>
          <a:bodyPr>
            <a:normAutofit/>
          </a:bodyPr>
          <a:lstStyle/>
          <a:p>
            <a:r>
              <a:rPr lang="en-US" sz="2133" dirty="0"/>
              <a:t>A genetic predisposition to coronary artery disease is not deterministic but attenuated by a favorable lifestyle; standardized 10-year coronary event rates in 3 studies:</a:t>
            </a:r>
          </a:p>
          <a:p>
            <a:endParaRPr lang="en-US" sz="2133" dirty="0"/>
          </a:p>
          <a:p>
            <a:endParaRPr lang="en-US" dirty="0"/>
          </a:p>
        </p:txBody>
      </p:sp>
      <p:sp>
        <p:nvSpPr>
          <p:cNvPr id="5" name="Rectangle 4"/>
          <p:cNvSpPr/>
          <p:nvPr/>
        </p:nvSpPr>
        <p:spPr>
          <a:xfrm>
            <a:off x="431258" y="6391530"/>
            <a:ext cx="9790538"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Paper: </a:t>
            </a:r>
            <a:r>
              <a:rPr lang="en-GB" sz="1200" dirty="0" err="1">
                <a:latin typeface="Arial" panose="020B0604020202020204" pitchFamily="34" charset="0"/>
                <a:cs typeface="Arial" panose="020B0604020202020204" pitchFamily="34" charset="0"/>
              </a:rPr>
              <a:t>Khera</a:t>
            </a:r>
            <a:r>
              <a:rPr lang="en-GB" sz="1200" dirty="0">
                <a:latin typeface="Arial" panose="020B0604020202020204" pitchFamily="34" charset="0"/>
                <a:cs typeface="Arial" panose="020B0604020202020204" pitchFamily="34" charset="0"/>
              </a:rPr>
              <a:t> et al., Genetic Risk, Adherence to a Healthy Lifestyle, and Coronary Disease. N </a:t>
            </a:r>
            <a:r>
              <a:rPr lang="en-GB" sz="1200" dirty="0" err="1">
                <a:latin typeface="Arial" panose="020B0604020202020204" pitchFamily="34" charset="0"/>
                <a:cs typeface="Arial" panose="020B0604020202020204" pitchFamily="34" charset="0"/>
              </a:rPr>
              <a:t>Engl</a:t>
            </a:r>
            <a:r>
              <a:rPr lang="en-GB" sz="1200" dirty="0">
                <a:latin typeface="Arial" panose="020B0604020202020204" pitchFamily="34" charset="0"/>
                <a:cs typeface="Arial" panose="020B0604020202020204" pitchFamily="34" charset="0"/>
              </a:rPr>
              <a:t> J Med 2016, 375:2349-2358</a:t>
            </a:r>
            <a:endParaRPr lang="en-US" sz="1200"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nvPr>
        </p:nvGraphicFramePr>
        <p:xfrm>
          <a:off x="3403418" y="5729239"/>
          <a:ext cx="2973070" cy="251460"/>
        </p:xfrm>
        <a:graphic>
          <a:graphicData uri="http://schemas.openxmlformats.org/drawingml/2006/table">
            <a:tbl>
              <a:tblPr/>
              <a:tblGrid>
                <a:gridCol w="315326">
                  <a:extLst>
                    <a:ext uri="{9D8B030D-6E8A-4147-A177-3AD203B41FA5}">
                      <a16:colId xmlns:a16="http://schemas.microsoft.com/office/drawing/2014/main" xmlns="" val="20000"/>
                    </a:ext>
                  </a:extLst>
                </a:gridCol>
                <a:gridCol w="2657744">
                  <a:extLst>
                    <a:ext uri="{9D8B030D-6E8A-4147-A177-3AD203B41FA5}">
                      <a16:colId xmlns:a16="http://schemas.microsoft.com/office/drawing/2014/main" xmlns="" val="20001"/>
                    </a:ext>
                  </a:extLst>
                </a:gridCol>
              </a:tblGrid>
              <a:tr h="106687">
                <a:tc>
                  <a:txBody>
                    <a:bodyPr/>
                    <a:lstStyle/>
                    <a:p>
                      <a:pPr algn="l" fontAlgn="b"/>
                      <a:r>
                        <a:rPr lang="en-GB"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5B9BD5"/>
                    </a:solidFill>
                  </a:tcPr>
                </a:tc>
                <a:tc>
                  <a:txBody>
                    <a:bodyPr/>
                    <a:lstStyle/>
                    <a:p>
                      <a:pPr algn="l" fontAlgn="b"/>
                      <a:r>
                        <a:rPr lang="en-GB" sz="1400" b="0" i="0" u="none" strike="noStrike" dirty="0">
                          <a:solidFill>
                            <a:srgbClr val="000000"/>
                          </a:solidFill>
                          <a:effectLst/>
                          <a:latin typeface="Calibri" panose="020F0502020204030204" pitchFamily="34" charset="0"/>
                        </a:rPr>
                        <a:t>Favourable lifestyle</a:t>
                      </a:r>
                    </a:p>
                  </a:txBody>
                  <a:tcPr marL="7620" marR="7620" marT="762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21" name="Chart 20"/>
          <p:cNvGraphicFramePr>
            <a:graphicFrameLocks/>
          </p:cNvGraphicFramePr>
          <p:nvPr>
            <p:extLst>
              <p:ext uri="{D42A27DB-BD31-4B8C-83A1-F6EECF244321}">
                <p14:modId xmlns:p14="http://schemas.microsoft.com/office/powerpoint/2010/main" val="3808759461"/>
              </p:ext>
            </p:extLst>
          </p:nvPr>
        </p:nvGraphicFramePr>
        <p:xfrm>
          <a:off x="8217041" y="2578504"/>
          <a:ext cx="3764280" cy="3108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Table 21"/>
          <p:cNvGraphicFramePr>
            <a:graphicFrameLocks noGrp="1"/>
          </p:cNvGraphicFramePr>
          <p:nvPr>
            <p:extLst/>
          </p:nvPr>
        </p:nvGraphicFramePr>
        <p:xfrm>
          <a:off x="5407977" y="5725224"/>
          <a:ext cx="2973070" cy="251460"/>
        </p:xfrm>
        <a:graphic>
          <a:graphicData uri="http://schemas.openxmlformats.org/drawingml/2006/table">
            <a:tbl>
              <a:tblPr/>
              <a:tblGrid>
                <a:gridCol w="315326">
                  <a:extLst>
                    <a:ext uri="{9D8B030D-6E8A-4147-A177-3AD203B41FA5}">
                      <a16:colId xmlns:a16="http://schemas.microsoft.com/office/drawing/2014/main" xmlns="" val="20000"/>
                    </a:ext>
                  </a:extLst>
                </a:gridCol>
                <a:gridCol w="2657744">
                  <a:extLst>
                    <a:ext uri="{9D8B030D-6E8A-4147-A177-3AD203B41FA5}">
                      <a16:colId xmlns:a16="http://schemas.microsoft.com/office/drawing/2014/main" xmlns="" val="20001"/>
                    </a:ext>
                  </a:extLst>
                </a:gridCol>
              </a:tblGrid>
              <a:tr h="106687">
                <a:tc>
                  <a:txBody>
                    <a:bodyPr/>
                    <a:lstStyle/>
                    <a:p>
                      <a:pPr algn="l" fontAlgn="b"/>
                      <a:r>
                        <a:rPr lang="en-GB"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808080"/>
                    </a:solidFill>
                  </a:tcPr>
                </a:tc>
                <a:tc>
                  <a:txBody>
                    <a:bodyPr/>
                    <a:lstStyle/>
                    <a:p>
                      <a:pPr algn="l" fontAlgn="b"/>
                      <a:r>
                        <a:rPr lang="en-GB" sz="1400" b="0" i="0" u="none" strike="noStrike" dirty="0">
                          <a:solidFill>
                            <a:srgbClr val="000000"/>
                          </a:solidFill>
                          <a:effectLst/>
                          <a:latin typeface="Calibri" panose="020F0502020204030204" pitchFamily="34" charset="0"/>
                        </a:rPr>
                        <a:t>Intermediate lifestyle</a:t>
                      </a:r>
                    </a:p>
                  </a:txBody>
                  <a:tcPr marL="7620" marR="7620" marT="762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23" name="Table 22"/>
          <p:cNvGraphicFramePr>
            <a:graphicFrameLocks noGrp="1"/>
          </p:cNvGraphicFramePr>
          <p:nvPr>
            <p:extLst/>
          </p:nvPr>
        </p:nvGraphicFramePr>
        <p:xfrm>
          <a:off x="7530606" y="5729239"/>
          <a:ext cx="2973070" cy="251460"/>
        </p:xfrm>
        <a:graphic>
          <a:graphicData uri="http://schemas.openxmlformats.org/drawingml/2006/table">
            <a:tbl>
              <a:tblPr/>
              <a:tblGrid>
                <a:gridCol w="315326">
                  <a:extLst>
                    <a:ext uri="{9D8B030D-6E8A-4147-A177-3AD203B41FA5}">
                      <a16:colId xmlns:a16="http://schemas.microsoft.com/office/drawing/2014/main" xmlns="" val="20000"/>
                    </a:ext>
                  </a:extLst>
                </a:gridCol>
                <a:gridCol w="2657744">
                  <a:extLst>
                    <a:ext uri="{9D8B030D-6E8A-4147-A177-3AD203B41FA5}">
                      <a16:colId xmlns:a16="http://schemas.microsoft.com/office/drawing/2014/main" xmlns="" val="20001"/>
                    </a:ext>
                  </a:extLst>
                </a:gridCol>
              </a:tblGrid>
              <a:tr h="106687">
                <a:tc>
                  <a:txBody>
                    <a:bodyPr/>
                    <a:lstStyle/>
                    <a:p>
                      <a:pPr algn="l" fontAlgn="b"/>
                      <a:r>
                        <a:rPr lang="en-GB"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C00000"/>
                    </a:solidFill>
                  </a:tcPr>
                </a:tc>
                <a:tc>
                  <a:txBody>
                    <a:bodyPr/>
                    <a:lstStyle/>
                    <a:p>
                      <a:pPr algn="l" fontAlgn="b"/>
                      <a:r>
                        <a:rPr lang="en-GB" sz="1400" b="0" i="0" u="none" strike="noStrike" dirty="0">
                          <a:solidFill>
                            <a:srgbClr val="000000"/>
                          </a:solidFill>
                          <a:effectLst/>
                          <a:latin typeface="Calibri" panose="020F0502020204030204" pitchFamily="34" charset="0"/>
                        </a:rPr>
                        <a:t>Unfavourable lifestyle</a:t>
                      </a:r>
                    </a:p>
                  </a:txBody>
                  <a:tcPr marL="7620" marR="7620" marT="762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25" name="Chart 24"/>
          <p:cNvGraphicFramePr>
            <a:graphicFrameLocks/>
          </p:cNvGraphicFramePr>
          <p:nvPr>
            <p:extLst>
              <p:ext uri="{D42A27DB-BD31-4B8C-83A1-F6EECF244321}">
                <p14:modId xmlns:p14="http://schemas.microsoft.com/office/powerpoint/2010/main" val="4018334075"/>
              </p:ext>
            </p:extLst>
          </p:nvPr>
        </p:nvGraphicFramePr>
        <p:xfrm>
          <a:off x="4324149" y="2652692"/>
          <a:ext cx="3764280" cy="3063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a:graphicFrameLocks/>
          </p:cNvGraphicFramePr>
          <p:nvPr>
            <p:extLst>
              <p:ext uri="{D42A27DB-BD31-4B8C-83A1-F6EECF244321}">
                <p14:modId xmlns:p14="http://schemas.microsoft.com/office/powerpoint/2010/main" val="2456855664"/>
              </p:ext>
            </p:extLst>
          </p:nvPr>
        </p:nvGraphicFramePr>
        <p:xfrm>
          <a:off x="431258" y="2624224"/>
          <a:ext cx="3764280" cy="30632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29630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ctrTitle"/>
          </p:nvPr>
        </p:nvSpPr>
        <p:spPr>
          <a:xfrm>
            <a:off x="5075091" y="2048616"/>
            <a:ext cx="6165634" cy="1380384"/>
          </a:xfrm>
        </p:spPr>
        <p:txBody>
          <a:bodyPr>
            <a:normAutofit fontScale="90000"/>
          </a:bodyPr>
          <a:lstStyle/>
          <a:p>
            <a:r>
              <a:rPr lang="en-US" sz="4266" dirty="0"/>
              <a:t>RGA Research Collaboration with King’s College London</a:t>
            </a:r>
            <a:endParaRPr lang="en-GB" sz="4266" dirty="0"/>
          </a:p>
        </p:txBody>
      </p:sp>
      <p:pic>
        <p:nvPicPr>
          <p:cNvPr id="20" name="Picture 19"/>
          <p:cNvPicPr>
            <a:picLocks noChangeAspect="1"/>
          </p:cNvPicPr>
          <p:nvPr/>
        </p:nvPicPr>
        <p:blipFill>
          <a:blip r:embed="rId3"/>
          <a:stretch>
            <a:fillRect/>
          </a:stretch>
        </p:blipFill>
        <p:spPr>
          <a:xfrm>
            <a:off x="5050584" y="300982"/>
            <a:ext cx="950598" cy="629507"/>
          </a:xfrm>
          <a:prstGeom prst="rect">
            <a:avLst/>
          </a:prstGeom>
        </p:spPr>
      </p:pic>
      <p:pic>
        <p:nvPicPr>
          <p:cNvPr id="21"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38" b="26292"/>
          <a:stretch/>
        </p:blipFill>
        <p:spPr bwMode="auto">
          <a:xfrm>
            <a:off x="6849677" y="4462274"/>
            <a:ext cx="970650" cy="9824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598210" y="5601470"/>
            <a:ext cx="1473581" cy="543675"/>
          </a:xfrm>
          <a:prstGeom prst="rect">
            <a:avLst/>
          </a:prstGeom>
          <a:noFill/>
        </p:spPr>
        <p:txBody>
          <a:bodyPr wrap="square" rtlCol="0">
            <a:spAutoFit/>
          </a:bodyPr>
          <a:lstStyle/>
          <a:p>
            <a:pPr algn="ctr"/>
            <a:r>
              <a:rPr lang="en-GB" sz="1333" dirty="0"/>
              <a:t>Dr Paul O’Reilly</a:t>
            </a:r>
          </a:p>
          <a:p>
            <a:pPr algn="ctr"/>
            <a:r>
              <a:rPr lang="en-US" sz="800" dirty="0"/>
              <a:t>(Senior Lecturer)</a:t>
            </a:r>
          </a:p>
          <a:p>
            <a:pPr algn="ctr"/>
            <a:r>
              <a:rPr lang="en-GB" sz="800" b="1" dirty="0"/>
              <a:t>Co-Principal Investigator</a:t>
            </a:r>
          </a:p>
        </p:txBody>
      </p:sp>
      <p:sp>
        <p:nvSpPr>
          <p:cNvPr id="23" name="TextBox 22"/>
          <p:cNvSpPr txBox="1"/>
          <p:nvPr/>
        </p:nvSpPr>
        <p:spPr>
          <a:xfrm>
            <a:off x="8286643" y="5576765"/>
            <a:ext cx="1675285" cy="748795"/>
          </a:xfrm>
          <a:prstGeom prst="rect">
            <a:avLst/>
          </a:prstGeom>
          <a:noFill/>
        </p:spPr>
        <p:txBody>
          <a:bodyPr wrap="square" rtlCol="0">
            <a:spAutoFit/>
          </a:bodyPr>
          <a:lstStyle/>
          <a:p>
            <a:pPr algn="ctr"/>
            <a:r>
              <a:rPr lang="en-US" sz="1333" dirty="0"/>
              <a:t>Miss Jessye Maxwell</a:t>
            </a:r>
            <a:endParaRPr lang="en-GB" sz="1333" dirty="0"/>
          </a:p>
          <a:p>
            <a:pPr algn="ctr"/>
            <a:r>
              <a:rPr lang="en-US" sz="800" dirty="0"/>
              <a:t>(PhD Student)</a:t>
            </a:r>
          </a:p>
          <a:p>
            <a:pPr algn="ctr"/>
            <a:r>
              <a:rPr lang="en-US" sz="800" b="1" dirty="0"/>
              <a:t>Project Research Assistant</a:t>
            </a:r>
          </a:p>
        </p:txBody>
      </p:sp>
      <p:sp>
        <p:nvSpPr>
          <p:cNvPr id="24" name="TextBox 23"/>
          <p:cNvSpPr txBox="1"/>
          <p:nvPr/>
        </p:nvSpPr>
        <p:spPr>
          <a:xfrm>
            <a:off x="10223550" y="5576764"/>
            <a:ext cx="1381187" cy="666786"/>
          </a:xfrm>
          <a:prstGeom prst="rect">
            <a:avLst/>
          </a:prstGeom>
          <a:noFill/>
        </p:spPr>
        <p:txBody>
          <a:bodyPr wrap="square" rtlCol="0">
            <a:spAutoFit/>
          </a:bodyPr>
          <a:lstStyle/>
          <a:p>
            <a:pPr algn="ctr"/>
            <a:r>
              <a:rPr lang="en-US" sz="1333" dirty="0"/>
              <a:t>Dr Beatrice Wu</a:t>
            </a:r>
            <a:endParaRPr lang="en-GB" sz="1333" dirty="0"/>
          </a:p>
          <a:p>
            <a:pPr algn="ctr"/>
            <a:r>
              <a:rPr lang="en-US" sz="800" dirty="0"/>
              <a:t>(Postdoctoral Researcher)</a:t>
            </a:r>
          </a:p>
          <a:p>
            <a:pPr algn="ctr"/>
            <a:r>
              <a:rPr lang="en-US" sz="800" b="1" dirty="0"/>
              <a:t>Project Research Associate</a:t>
            </a:r>
          </a:p>
        </p:txBody>
      </p:sp>
      <p:sp>
        <p:nvSpPr>
          <p:cNvPr id="25" name="TextBox 24"/>
          <p:cNvSpPr txBox="1"/>
          <p:nvPr/>
        </p:nvSpPr>
        <p:spPr>
          <a:xfrm>
            <a:off x="4708907" y="5601470"/>
            <a:ext cx="1681558" cy="543675"/>
          </a:xfrm>
          <a:prstGeom prst="rect">
            <a:avLst/>
          </a:prstGeom>
          <a:noFill/>
        </p:spPr>
        <p:txBody>
          <a:bodyPr wrap="square" rtlCol="0">
            <a:spAutoFit/>
          </a:bodyPr>
          <a:lstStyle/>
          <a:p>
            <a:pPr algn="ctr"/>
            <a:r>
              <a:rPr lang="en-GB" sz="1333" dirty="0" err="1"/>
              <a:t>Prof.</a:t>
            </a:r>
            <a:r>
              <a:rPr lang="en-GB" sz="1333" dirty="0"/>
              <a:t> Cathryn Lewis</a:t>
            </a:r>
          </a:p>
          <a:p>
            <a:pPr algn="ctr"/>
            <a:r>
              <a:rPr lang="en-US" sz="800" dirty="0"/>
              <a:t>(Senior Lecturer)</a:t>
            </a:r>
          </a:p>
          <a:p>
            <a:pPr algn="ctr"/>
            <a:r>
              <a:rPr lang="en-GB" sz="800" b="1" dirty="0"/>
              <a:t>Co-Principal Investigator</a:t>
            </a:r>
          </a:p>
        </p:txBody>
      </p:sp>
      <p:pic>
        <p:nvPicPr>
          <p:cNvPr id="26" name="Picture 6" descr="Image result for cathryn lewis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6637" t="6085" r="13739" b="39035"/>
          <a:stretch/>
        </p:blipFill>
        <p:spPr bwMode="auto">
          <a:xfrm>
            <a:off x="5075091" y="4460608"/>
            <a:ext cx="950278" cy="982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t="24716"/>
          <a:stretch/>
        </p:blipFill>
        <p:spPr>
          <a:xfrm>
            <a:off x="10428244" y="4460608"/>
            <a:ext cx="971006" cy="982481"/>
          </a:xfrm>
          <a:prstGeom prst="rect">
            <a:avLst/>
          </a:prstGeom>
        </p:spPr>
      </p:pic>
      <p:pic>
        <p:nvPicPr>
          <p:cNvPr id="28" name="Picture 27"/>
          <p:cNvPicPr>
            <a:picLocks noChangeAspect="1"/>
          </p:cNvPicPr>
          <p:nvPr/>
        </p:nvPicPr>
        <p:blipFill>
          <a:blip r:embed="rId7"/>
          <a:stretch>
            <a:fillRect/>
          </a:stretch>
        </p:blipFill>
        <p:spPr>
          <a:xfrm>
            <a:off x="8644536" y="4460608"/>
            <a:ext cx="959499" cy="982481"/>
          </a:xfrm>
          <a:prstGeom prst="rect">
            <a:avLst/>
          </a:prstGeom>
        </p:spPr>
      </p:pic>
      <p:pic>
        <p:nvPicPr>
          <p:cNvPr id="29" name="Picture 28"/>
          <p:cNvPicPr>
            <a:picLocks noChangeAspect="1"/>
          </p:cNvPicPr>
          <p:nvPr/>
        </p:nvPicPr>
        <p:blipFill>
          <a:blip r:embed="rId8"/>
          <a:stretch>
            <a:fillRect/>
          </a:stretch>
        </p:blipFill>
        <p:spPr>
          <a:xfrm>
            <a:off x="6304774" y="302286"/>
            <a:ext cx="1515552" cy="358569"/>
          </a:xfrm>
          <a:prstGeom prst="rect">
            <a:avLst/>
          </a:prstGeom>
        </p:spPr>
      </p:pic>
      <p:sp>
        <p:nvSpPr>
          <p:cNvPr id="30" name="TextBox 29"/>
          <p:cNvSpPr txBox="1"/>
          <p:nvPr/>
        </p:nvSpPr>
        <p:spPr>
          <a:xfrm>
            <a:off x="6188366" y="673976"/>
            <a:ext cx="2975556" cy="256352"/>
          </a:xfrm>
          <a:prstGeom prst="rect">
            <a:avLst/>
          </a:prstGeom>
          <a:noFill/>
        </p:spPr>
        <p:txBody>
          <a:bodyPr wrap="square" rtlCol="0">
            <a:spAutoFit/>
          </a:bodyPr>
          <a:lstStyle/>
          <a:p>
            <a:r>
              <a:rPr lang="en-GB" sz="1066" dirty="0">
                <a:latin typeface="Verdana" panose="020B0604030504040204" pitchFamily="34" charset="0"/>
                <a:ea typeface="Verdana" panose="020B0604030504040204" pitchFamily="34" charset="0"/>
                <a:cs typeface="Verdana" panose="020B0604030504040204" pitchFamily="34" charset="0"/>
              </a:rPr>
              <a:t>Approved project: 23203</a:t>
            </a:r>
          </a:p>
        </p:txBody>
      </p:sp>
      <p:pic>
        <p:nvPicPr>
          <p:cNvPr id="16" name="Picture 15">
            <a:extLst>
              <a:ext uri="{FF2B5EF4-FFF2-40B4-BE49-F238E27FC236}">
                <a16:creationId xmlns:a16="http://schemas.microsoft.com/office/drawing/2014/main" xmlns="" id="{2E85F3CD-176D-4F0C-90D1-AC362E399E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365"/>
          <a:stretch/>
        </p:blipFill>
        <p:spPr>
          <a:xfrm>
            <a:off x="0" y="1786"/>
            <a:ext cx="4465368" cy="6856214"/>
          </a:xfrm>
          <a:prstGeom prst="rect">
            <a:avLst/>
          </a:prstGeom>
        </p:spPr>
      </p:pic>
    </p:spTree>
    <p:extLst>
      <p:ext uri="{BB962C8B-B14F-4D97-AF65-F5344CB8AC3E}">
        <p14:creationId xmlns:p14="http://schemas.microsoft.com/office/powerpoint/2010/main" val="180983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5272" y="165487"/>
            <a:ext cx="11022025" cy="847014"/>
          </a:xfrm>
        </p:spPr>
        <p:txBody>
          <a:bodyPr>
            <a:normAutofit/>
          </a:bodyPr>
          <a:lstStyle/>
          <a:p>
            <a:r>
              <a:rPr lang="en-US" altLang="en-US" dirty="0">
                <a:ea typeface="ＭＳ Ｐゴシック" panose="020B0600070205080204" pitchFamily="34" charset="-128"/>
              </a:rPr>
              <a:t>RGA Research Collaboration with KCL</a:t>
            </a:r>
            <a:endParaRPr lang="en-US" dirty="0">
              <a:solidFill>
                <a:schemeClr val="accent2"/>
              </a:solidFill>
            </a:endParaRPr>
          </a:p>
        </p:txBody>
      </p:sp>
      <p:sp>
        <p:nvSpPr>
          <p:cNvPr id="3" name="Content Placeholder 2"/>
          <p:cNvSpPr>
            <a:spLocks noGrp="1"/>
          </p:cNvSpPr>
          <p:nvPr>
            <p:ph idx="1"/>
          </p:nvPr>
        </p:nvSpPr>
        <p:spPr bwMode="gray">
          <a:xfrm>
            <a:off x="457081" y="1605648"/>
            <a:ext cx="7155289" cy="4869518"/>
          </a:xfrm>
        </p:spPr>
        <p:txBody>
          <a:bodyPr>
            <a:normAutofit/>
          </a:bodyPr>
          <a:lstStyle/>
          <a:p>
            <a:r>
              <a:rPr lang="en-US" sz="1866" dirty="0"/>
              <a:t>RGA-funded one year research project at KCL</a:t>
            </a:r>
          </a:p>
          <a:p>
            <a:r>
              <a:rPr lang="en-US" sz="1866" dirty="0"/>
              <a:t>Desire to inform the debate around significance of (lack of) access to genetic information by insurers in non-compulsory insurance markets</a:t>
            </a:r>
          </a:p>
          <a:p>
            <a:r>
              <a:rPr lang="en-US" sz="1866" dirty="0"/>
              <a:t>Collaborative agreement meets the principles set out in the UK Biobank Access Procedures, including commitment to publish all findings and results from the project so that they are available for other researchers to use for health-related research that is in the public interest</a:t>
            </a:r>
          </a:p>
          <a:p>
            <a:r>
              <a:rPr lang="en-US" sz="1866" b="1" dirty="0"/>
              <a:t>Only approved King’s College London research staff have access to UK Biobank data</a:t>
            </a:r>
          </a:p>
          <a:p>
            <a:endParaRPr lang="en-GB" sz="1866" dirty="0"/>
          </a:p>
          <a:p>
            <a:endParaRPr lang="en-GB" sz="1866" dirty="0"/>
          </a:p>
        </p:txBody>
      </p:sp>
      <p:grpSp>
        <p:nvGrpSpPr>
          <p:cNvPr id="9" name="Group 8"/>
          <p:cNvGrpSpPr/>
          <p:nvPr/>
        </p:nvGrpSpPr>
        <p:grpSpPr>
          <a:xfrm>
            <a:off x="8236750" y="1729603"/>
            <a:ext cx="2974900" cy="3528306"/>
            <a:chOff x="6334155" y="1296870"/>
            <a:chExt cx="2231756" cy="2646919"/>
          </a:xfrm>
        </p:grpSpPr>
        <p:sp>
          <p:nvSpPr>
            <p:cNvPr id="5" name="Oval 4"/>
            <p:cNvSpPr/>
            <p:nvPr/>
          </p:nvSpPr>
          <p:spPr>
            <a:xfrm>
              <a:off x="6334155" y="1585468"/>
              <a:ext cx="2231756" cy="2224007"/>
            </a:xfrm>
            <a:prstGeom prst="ellipse">
              <a:avLst/>
            </a:prstGeom>
            <a:gradFill>
              <a:gsLst>
                <a:gs pos="0">
                  <a:srgbClr val="FFC000"/>
                </a:gs>
                <a:gs pos="100000">
                  <a:srgbClr val="FFFF00"/>
                </a:gs>
              </a:gsLst>
            </a:gradFill>
            <a:ln w="63500">
              <a:solidFill>
                <a:srgbClr val="E59524"/>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 name="Rectangle 7"/>
            <p:cNvSpPr/>
            <p:nvPr/>
          </p:nvSpPr>
          <p:spPr>
            <a:xfrm>
              <a:off x="6948699" y="1296870"/>
              <a:ext cx="894179" cy="2646919"/>
            </a:xfrm>
            <a:prstGeom prst="rect">
              <a:avLst/>
            </a:prstGeom>
            <a:noFill/>
          </p:spPr>
          <p:txBody>
            <a:bodyPr wrap="none" lIns="121888" tIns="60944" rIns="121888" bIns="60944">
              <a:spAutoFit/>
            </a:bodyPr>
            <a:lstStyle/>
            <a:p>
              <a:pPr algn="ctr"/>
              <a:r>
                <a:rPr lang="en-US" sz="22128" b="1" dirty="0">
                  <a:ln w="6600">
                    <a:solidFill>
                      <a:schemeClr val="accent2"/>
                    </a:solidFill>
                    <a:prstDash val="solid"/>
                  </a:ln>
                  <a:solidFill>
                    <a:srgbClr val="FFFFFF"/>
                  </a:solidFill>
                  <a:effectLst>
                    <a:outerShdw dist="38100" dir="2700000" algn="tl" rotWithShape="0">
                      <a:schemeClr val="accent2"/>
                    </a:outerShdw>
                  </a:effectLst>
                  <a:latin typeface="Arial Rounded MT Bold" panose="020F0704030504030204" pitchFamily="34" charset="0"/>
                </a:rPr>
                <a:t>!</a:t>
              </a:r>
              <a:endParaRPr lang="en-GB" sz="22128" b="1" dirty="0">
                <a:ln w="6600">
                  <a:solidFill>
                    <a:schemeClr val="accent2"/>
                  </a:solidFill>
                  <a:prstDash val="solid"/>
                </a:ln>
                <a:solidFill>
                  <a:srgbClr val="FFFFFF"/>
                </a:solidFill>
                <a:effectLst>
                  <a:outerShdw dist="38100" dir="2700000" algn="tl" rotWithShape="0">
                    <a:schemeClr val="accent2"/>
                  </a:outerShdw>
                </a:effectLst>
                <a:latin typeface="Arial Rounded MT Bold" panose="020F0704030504030204" pitchFamily="34" charset="0"/>
              </a:endParaRPr>
            </a:p>
          </p:txBody>
        </p:sp>
      </p:grpSp>
    </p:spTree>
    <p:extLst>
      <p:ext uri="{BB962C8B-B14F-4D97-AF65-F5344CB8AC3E}">
        <p14:creationId xmlns:p14="http://schemas.microsoft.com/office/powerpoint/2010/main" val="3315427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62880" y="165488"/>
            <a:ext cx="9053260" cy="831383"/>
          </a:xfrm>
        </p:spPr>
        <p:txBody>
          <a:bodyPr/>
          <a:lstStyle/>
          <a:p>
            <a:r>
              <a:rPr lang="en-GB" dirty="0" smtClean="0"/>
              <a:t>About UK Biobank (UKB)</a:t>
            </a:r>
            <a:endParaRPr lang="en-US" dirty="0"/>
          </a:p>
        </p:txBody>
      </p:sp>
      <p:sp>
        <p:nvSpPr>
          <p:cNvPr id="13" name="Rectangle 12"/>
          <p:cNvSpPr/>
          <p:nvPr/>
        </p:nvSpPr>
        <p:spPr bwMode="gray">
          <a:xfrm>
            <a:off x="3691761" y="2052093"/>
            <a:ext cx="7737760" cy="344763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4" name="Text Placeholder 41"/>
          <p:cNvSpPr>
            <a:spLocks noGrp="1"/>
          </p:cNvSpPr>
          <p:nvPr>
            <p:ph type="body" sz="quarter" idx="32"/>
          </p:nvPr>
        </p:nvSpPr>
        <p:spPr bwMode="gray">
          <a:xfrm>
            <a:off x="3692314" y="1756184"/>
            <a:ext cx="7737207" cy="357959"/>
          </a:xfrm>
          <a:solidFill>
            <a:srgbClr val="00457D"/>
          </a:solidFill>
        </p:spPr>
        <p:txBody>
          <a:bodyPr/>
          <a:lstStyle/>
          <a:p>
            <a:r>
              <a:rPr lang="en-US" dirty="0" smtClean="0"/>
              <a:t>Summary</a:t>
            </a:r>
            <a:endParaRPr lang="en-US" dirty="0"/>
          </a:p>
        </p:txBody>
      </p:sp>
      <p:sp>
        <p:nvSpPr>
          <p:cNvPr id="15" name="Content Placeholder 23"/>
          <p:cNvSpPr>
            <a:spLocks noGrp="1"/>
          </p:cNvSpPr>
          <p:nvPr>
            <p:ph sz="quarter" idx="36"/>
          </p:nvPr>
        </p:nvSpPr>
        <p:spPr bwMode="gray">
          <a:xfrm>
            <a:off x="3691761" y="2114143"/>
            <a:ext cx="7737760" cy="3361760"/>
          </a:xfrm>
        </p:spPr>
        <p:txBody>
          <a:bodyPr>
            <a:noAutofit/>
          </a:bodyPr>
          <a:lstStyle/>
          <a:p>
            <a:r>
              <a:rPr lang="en-US" sz="1600" dirty="0"/>
              <a:t>The UK Biobank is a major national health resource with the aim of improving the prevention, diagnosis and treatment of a wide range of serious and life-threatening illnesses</a:t>
            </a:r>
          </a:p>
          <a:p>
            <a:r>
              <a:rPr lang="en-US" sz="1600" dirty="0"/>
              <a:t>UK Biobank recruited </a:t>
            </a:r>
            <a:r>
              <a:rPr lang="en-US" sz="1600" b="1" dirty="0"/>
              <a:t>500,000 people </a:t>
            </a:r>
            <a:r>
              <a:rPr lang="en-US" sz="1600" dirty="0"/>
              <a:t>aged 40-69 years in 2006-2010 from across the UK to take part in this project. All volunteers agreed to have their </a:t>
            </a:r>
            <a:r>
              <a:rPr lang="en-US" sz="1600" b="1" dirty="0"/>
              <a:t>health followed indefinitely</a:t>
            </a:r>
          </a:p>
          <a:p>
            <a:r>
              <a:rPr lang="en-US" sz="1600" dirty="0"/>
              <a:t>Participants underwent vigorous testing, shared blood, urine and saliva samples, and provided detailed personal and health information </a:t>
            </a:r>
          </a:p>
          <a:p>
            <a:r>
              <a:rPr lang="en-US" sz="1600" dirty="0"/>
              <a:t>All data, including genetic, biochemistry and imaging data, are made available for research studies</a:t>
            </a:r>
            <a:endParaRPr lang="en-US" sz="1600" b="1" dirty="0"/>
          </a:p>
        </p:txBody>
      </p:sp>
      <p:pic>
        <p:nvPicPr>
          <p:cNvPr id="1026" name="Picture 2" descr="http://www.sciencemuseum.org.uk/~/media/rwscim/whoami/findoutmore/whats%20the%20point%20of%20a%20biob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7" y="1882004"/>
            <a:ext cx="2547840" cy="35267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2880" y="5432541"/>
            <a:ext cx="3924739" cy="415498"/>
          </a:xfrm>
          <a:prstGeom prst="rect">
            <a:avLst/>
          </a:prstGeom>
        </p:spPr>
        <p:txBody>
          <a:bodyPr wrap="square">
            <a:spAutoFit/>
          </a:bodyPr>
          <a:lstStyle/>
          <a:p>
            <a:r>
              <a:rPr lang="en-US" sz="1050" dirty="0">
                <a:solidFill>
                  <a:srgbClr val="333333"/>
                </a:solidFill>
                <a:latin typeface="Arial" panose="020B0604020202020204" pitchFamily="34" charset="0"/>
              </a:rPr>
              <a:t>A robot stores and retrieves biological </a:t>
            </a:r>
          </a:p>
          <a:p>
            <a:r>
              <a:rPr lang="en-US" sz="1050" dirty="0">
                <a:solidFill>
                  <a:srgbClr val="333333"/>
                </a:solidFill>
                <a:latin typeface="Arial" panose="020B0604020202020204" pitchFamily="34" charset="0"/>
              </a:rPr>
              <a:t>samples at UK Biobank</a:t>
            </a:r>
            <a:endParaRPr lang="en-GB" sz="1050" dirty="0"/>
          </a:p>
        </p:txBody>
      </p:sp>
    </p:spTree>
    <p:extLst>
      <p:ext uri="{BB962C8B-B14F-4D97-AF65-F5344CB8AC3E}">
        <p14:creationId xmlns:p14="http://schemas.microsoft.com/office/powerpoint/2010/main" val="247992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72" y="164929"/>
            <a:ext cx="9053260" cy="831383"/>
          </a:xfrm>
        </p:spPr>
        <p:txBody>
          <a:bodyPr/>
          <a:lstStyle/>
          <a:p>
            <a:r>
              <a:rPr lang="en-US" dirty="0" smtClean="0"/>
              <a:t>Why UK Biobank?</a:t>
            </a:r>
            <a:endParaRPr lang="en-US" dirty="0"/>
          </a:p>
        </p:txBody>
      </p:sp>
      <p:sp>
        <p:nvSpPr>
          <p:cNvPr id="16" name="Text Placeholder 7"/>
          <p:cNvSpPr>
            <a:spLocks noGrp="1"/>
          </p:cNvSpPr>
          <p:nvPr>
            <p:ph type="body" sz="quarter" idx="30"/>
          </p:nvPr>
        </p:nvSpPr>
        <p:spPr>
          <a:xfrm>
            <a:off x="550340" y="1723986"/>
            <a:ext cx="3472546" cy="775195"/>
          </a:xfrm>
          <a:solidFill>
            <a:srgbClr val="00457D"/>
          </a:solidFill>
        </p:spPr>
        <p:txBody>
          <a:bodyPr/>
          <a:lstStyle/>
          <a:p>
            <a:r>
              <a:rPr lang="en-US" dirty="0" smtClean="0"/>
              <a:t>Breadth and Depth</a:t>
            </a:r>
            <a:endParaRPr lang="en-US" dirty="0"/>
          </a:p>
        </p:txBody>
      </p:sp>
      <p:sp>
        <p:nvSpPr>
          <p:cNvPr id="17" name="Text Placeholder 8"/>
          <p:cNvSpPr>
            <a:spLocks noGrp="1"/>
          </p:cNvSpPr>
          <p:nvPr>
            <p:ph type="body" sz="quarter" idx="32"/>
          </p:nvPr>
        </p:nvSpPr>
        <p:spPr>
          <a:xfrm>
            <a:off x="4351173" y="1723986"/>
            <a:ext cx="3474132" cy="775195"/>
          </a:xfrm>
          <a:solidFill>
            <a:srgbClr val="00457D"/>
          </a:solidFill>
        </p:spPr>
        <p:txBody>
          <a:bodyPr/>
          <a:lstStyle/>
          <a:p>
            <a:r>
              <a:rPr lang="en-US" dirty="0" smtClean="0"/>
              <a:t>Long-term follow up of multiple outcomes</a:t>
            </a:r>
            <a:endParaRPr lang="en-US" dirty="0"/>
          </a:p>
        </p:txBody>
      </p:sp>
      <p:pic>
        <p:nvPicPr>
          <p:cNvPr id="18" name="Picture 17" descr="Data types in the UK Bioba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548" y="2711454"/>
            <a:ext cx="3457054" cy="26542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7"/>
          <p:cNvSpPr>
            <a:spLocks noGrp="1"/>
          </p:cNvSpPr>
          <p:nvPr>
            <p:ph type="body" sz="quarter" idx="30"/>
          </p:nvPr>
        </p:nvSpPr>
        <p:spPr>
          <a:xfrm>
            <a:off x="8153592" y="1722574"/>
            <a:ext cx="3472546" cy="775195"/>
          </a:xfrm>
          <a:solidFill>
            <a:srgbClr val="00457D"/>
          </a:solidFill>
        </p:spPr>
        <p:txBody>
          <a:bodyPr/>
          <a:lstStyle/>
          <a:p>
            <a:r>
              <a:rPr lang="en-US" dirty="0" smtClean="0"/>
              <a:t>Genotyping on all 500k participants</a:t>
            </a:r>
            <a:endParaRPr lang="en-US" dirty="0"/>
          </a:p>
        </p:txBody>
      </p:sp>
      <p:sp>
        <p:nvSpPr>
          <p:cNvPr id="11" name="Text Placeholder 25"/>
          <p:cNvSpPr txBox="1">
            <a:spLocks/>
          </p:cNvSpPr>
          <p:nvPr/>
        </p:nvSpPr>
        <p:spPr bwMode="gray">
          <a:xfrm>
            <a:off x="486663" y="5304903"/>
            <a:ext cx="3536224" cy="414911"/>
          </a:xfrm>
          <a:prstGeom prst="rect">
            <a:avLst/>
          </a:prstGeom>
        </p:spPr>
        <p:txBody>
          <a:bodyPr vert="horz" lIns="121867" tIns="0" rIns="0" bIns="0" rtlCol="0" anchor="b" anchorCtr="0">
            <a:noAutofit/>
          </a:bodyPr>
          <a:lstStyle>
            <a:lvl1pPr marL="0" indent="0" algn="l" defTabSz="342900" rtl="0" eaLnBrk="1" latinLnBrk="0" hangingPunct="1">
              <a:spcBef>
                <a:spcPts val="450"/>
              </a:spcBef>
              <a:buFont typeface="Wingdings" panose="05000000000000000000" pitchFamily="2" charset="2"/>
              <a:buNone/>
              <a:defRPr sz="825" b="0" kern="1200">
                <a:solidFill>
                  <a:schemeClr val="tx1"/>
                </a:solidFill>
                <a:latin typeface="Arial" pitchFamily="34" charset="0"/>
                <a:ea typeface="+mn-ea"/>
                <a:cs typeface="Arial" pitchFamily="34" charset="0"/>
              </a:defRPr>
            </a:lvl1pPr>
            <a:lvl2pPr marL="450850" indent="-179388" algn="l" defTabSz="342900" rtl="0" eaLnBrk="1" latinLnBrk="0" hangingPunct="1">
              <a:spcBef>
                <a:spcPct val="20000"/>
              </a:spcBef>
              <a:buFont typeface="Arial" panose="020B0604020202020204" pitchFamily="34" charset="0"/>
              <a:buChar char="•"/>
              <a:defRPr sz="2000" b="0" kern="1200">
                <a:solidFill>
                  <a:schemeClr val="tx1"/>
                </a:solidFill>
                <a:latin typeface="Verdana"/>
                <a:ea typeface="+mn-ea"/>
                <a:cs typeface="Verdana"/>
              </a:defRPr>
            </a:lvl2pPr>
            <a:lvl3pPr marL="714375" indent="-263525" algn="l" defTabSz="342900" rtl="0" eaLnBrk="1" latinLnBrk="0" hangingPunct="1">
              <a:spcBef>
                <a:spcPct val="20000"/>
              </a:spcBef>
              <a:buFont typeface="Symbol" panose="05050102010706020507" pitchFamily="18" charset="2"/>
              <a:buChar char="-"/>
              <a:defRPr sz="2000" b="0" kern="1200">
                <a:solidFill>
                  <a:schemeClr val="tx1"/>
                </a:solidFill>
                <a:latin typeface="Verdana"/>
                <a:ea typeface="+mn-ea"/>
                <a:cs typeface="Verdana"/>
              </a:defRPr>
            </a:lvl3pPr>
            <a:lvl4pPr marL="985838" indent="-271463" algn="l" defTabSz="342900" rtl="0" eaLnBrk="1" latinLnBrk="0" hangingPunct="1">
              <a:spcBef>
                <a:spcPct val="20000"/>
              </a:spcBef>
              <a:buFont typeface="Symbol" panose="05050102010706020507" pitchFamily="18" charset="2"/>
              <a:buChar char="-"/>
              <a:defRPr sz="2000" b="0" kern="1200">
                <a:solidFill>
                  <a:schemeClr val="tx1"/>
                </a:solidFill>
                <a:latin typeface="Verdana"/>
                <a:ea typeface="+mn-ea"/>
                <a:cs typeface="Verdana"/>
              </a:defRPr>
            </a:lvl4pPr>
            <a:lvl5pPr marL="0" indent="-171450" algn="l" defTabSz="342900" rtl="0" eaLnBrk="1" latinLnBrk="0" hangingPunct="1">
              <a:spcBef>
                <a:spcPct val="20000"/>
              </a:spcBef>
              <a:buFont typeface="Arial"/>
              <a:buChar char="»"/>
              <a:defRPr sz="2000" b="0" kern="1200">
                <a:solidFill>
                  <a:schemeClr val="tx1"/>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800" dirty="0">
                <a:hlinkClick r:id="rId3"/>
              </a:rPr>
              <a:t>https://www.ebi.ac.uk/about/news/feature-story/biobanks-genetic-data-demand</a:t>
            </a:r>
            <a:r>
              <a:rPr lang="en-GB" sz="800" dirty="0"/>
              <a:t>. </a:t>
            </a:r>
            <a:r>
              <a:rPr lang="en-US" sz="800" dirty="0"/>
              <a:t>Accessed 12 May 2018</a:t>
            </a:r>
          </a:p>
        </p:txBody>
      </p:sp>
      <p:grpSp>
        <p:nvGrpSpPr>
          <p:cNvPr id="47" name="Group 46"/>
          <p:cNvGrpSpPr/>
          <p:nvPr/>
        </p:nvGrpSpPr>
        <p:grpSpPr>
          <a:xfrm>
            <a:off x="4582952" y="2708729"/>
            <a:ext cx="3010573" cy="2747964"/>
            <a:chOff x="5517244" y="1494911"/>
            <a:chExt cx="2723620" cy="2515551"/>
          </a:xfrm>
          <a:effectLst/>
        </p:grpSpPr>
        <p:grpSp>
          <p:nvGrpSpPr>
            <p:cNvPr id="48" name="Group 47"/>
            <p:cNvGrpSpPr/>
            <p:nvPr/>
          </p:nvGrpSpPr>
          <p:grpSpPr>
            <a:xfrm>
              <a:off x="6181034" y="1948952"/>
              <a:ext cx="1485466" cy="1659424"/>
              <a:chOff x="3822094" y="2146943"/>
              <a:chExt cx="1485466" cy="1659424"/>
            </a:xfrm>
          </p:grpSpPr>
          <p:pic>
            <p:nvPicPr>
              <p:cNvPr id="50" name="Picture 49"/>
              <p:cNvPicPr>
                <a:picLocks noChangeAspect="1"/>
              </p:cNvPicPr>
              <p:nvPr/>
            </p:nvPicPr>
            <p:blipFill>
              <a:blip r:embed="rId4"/>
              <a:stretch>
                <a:fillRect/>
              </a:stretch>
            </p:blipFill>
            <p:spPr>
              <a:xfrm flipH="1">
                <a:off x="4483064" y="2581376"/>
                <a:ext cx="177173" cy="367082"/>
              </a:xfrm>
              <a:prstGeom prst="rect">
                <a:avLst/>
              </a:prstGeom>
            </p:spPr>
          </p:pic>
          <p:pic>
            <p:nvPicPr>
              <p:cNvPr id="51" name="Picture 50"/>
              <p:cNvPicPr>
                <a:picLocks noChangeAspect="1"/>
              </p:cNvPicPr>
              <p:nvPr/>
            </p:nvPicPr>
            <p:blipFill>
              <a:blip r:embed="rId4"/>
              <a:stretch>
                <a:fillRect/>
              </a:stretch>
            </p:blipFill>
            <p:spPr>
              <a:xfrm flipH="1">
                <a:off x="4699028" y="2581887"/>
                <a:ext cx="177173" cy="367082"/>
              </a:xfrm>
              <a:prstGeom prst="rect">
                <a:avLst/>
              </a:prstGeom>
            </p:spPr>
          </p:pic>
          <p:pic>
            <p:nvPicPr>
              <p:cNvPr id="52" name="Picture 51"/>
              <p:cNvPicPr>
                <a:picLocks noChangeAspect="1"/>
              </p:cNvPicPr>
              <p:nvPr/>
            </p:nvPicPr>
            <p:blipFill>
              <a:blip r:embed="rId4"/>
              <a:stretch>
                <a:fillRect/>
              </a:stretch>
            </p:blipFill>
            <p:spPr>
              <a:xfrm flipH="1">
                <a:off x="4265849" y="2571876"/>
                <a:ext cx="177173" cy="367082"/>
              </a:xfrm>
              <a:prstGeom prst="rect">
                <a:avLst/>
              </a:prstGeom>
            </p:spPr>
          </p:pic>
          <p:pic>
            <p:nvPicPr>
              <p:cNvPr id="53" name="Picture 52"/>
              <p:cNvPicPr>
                <a:picLocks noChangeAspect="1"/>
              </p:cNvPicPr>
              <p:nvPr/>
            </p:nvPicPr>
            <p:blipFill>
              <a:blip r:embed="rId4"/>
              <a:stretch>
                <a:fillRect/>
              </a:stretch>
            </p:blipFill>
            <p:spPr>
              <a:xfrm flipH="1">
                <a:off x="4051136" y="3001038"/>
                <a:ext cx="177173" cy="367082"/>
              </a:xfrm>
              <a:prstGeom prst="rect">
                <a:avLst/>
              </a:prstGeom>
            </p:spPr>
          </p:pic>
          <p:pic>
            <p:nvPicPr>
              <p:cNvPr id="54" name="Picture 53"/>
              <p:cNvPicPr>
                <a:picLocks noChangeAspect="1"/>
              </p:cNvPicPr>
              <p:nvPr/>
            </p:nvPicPr>
            <p:blipFill>
              <a:blip r:embed="rId4"/>
              <a:stretch>
                <a:fillRect/>
              </a:stretch>
            </p:blipFill>
            <p:spPr>
              <a:xfrm flipH="1">
                <a:off x="4267100" y="2995148"/>
                <a:ext cx="177173" cy="367082"/>
              </a:xfrm>
              <a:prstGeom prst="rect">
                <a:avLst/>
              </a:prstGeom>
            </p:spPr>
          </p:pic>
          <p:pic>
            <p:nvPicPr>
              <p:cNvPr id="55" name="Picture 54"/>
              <p:cNvPicPr>
                <a:picLocks noChangeAspect="1"/>
              </p:cNvPicPr>
              <p:nvPr/>
            </p:nvPicPr>
            <p:blipFill>
              <a:blip r:embed="rId4"/>
              <a:stretch>
                <a:fillRect/>
              </a:stretch>
            </p:blipFill>
            <p:spPr>
              <a:xfrm flipH="1">
                <a:off x="4483064" y="2995148"/>
                <a:ext cx="177173" cy="367082"/>
              </a:xfrm>
              <a:prstGeom prst="rect">
                <a:avLst/>
              </a:prstGeom>
            </p:spPr>
          </p:pic>
          <p:pic>
            <p:nvPicPr>
              <p:cNvPr id="56" name="Picture 55"/>
              <p:cNvPicPr>
                <a:picLocks noChangeAspect="1"/>
              </p:cNvPicPr>
              <p:nvPr/>
            </p:nvPicPr>
            <p:blipFill>
              <a:blip r:embed="rId4"/>
              <a:stretch>
                <a:fillRect/>
              </a:stretch>
            </p:blipFill>
            <p:spPr>
              <a:xfrm flipH="1">
                <a:off x="4699028" y="2995660"/>
                <a:ext cx="177173" cy="367082"/>
              </a:xfrm>
              <a:prstGeom prst="rect">
                <a:avLst/>
              </a:prstGeom>
            </p:spPr>
          </p:pic>
          <p:pic>
            <p:nvPicPr>
              <p:cNvPr id="57" name="Picture 56"/>
              <p:cNvPicPr>
                <a:picLocks noChangeAspect="1"/>
              </p:cNvPicPr>
              <p:nvPr/>
            </p:nvPicPr>
            <p:blipFill>
              <a:blip r:embed="rId5"/>
              <a:stretch>
                <a:fillRect/>
              </a:stretch>
            </p:blipFill>
            <p:spPr>
              <a:xfrm>
                <a:off x="4063787" y="2567038"/>
                <a:ext cx="161630" cy="367105"/>
              </a:xfrm>
              <a:prstGeom prst="rect">
                <a:avLst/>
              </a:prstGeom>
            </p:spPr>
          </p:pic>
          <p:pic>
            <p:nvPicPr>
              <p:cNvPr id="58" name="Picture 57"/>
              <p:cNvPicPr>
                <a:picLocks noChangeAspect="1"/>
              </p:cNvPicPr>
              <p:nvPr/>
            </p:nvPicPr>
            <p:blipFill>
              <a:blip r:embed="rId4"/>
              <a:stretch>
                <a:fillRect/>
              </a:stretch>
            </p:blipFill>
            <p:spPr>
              <a:xfrm flipH="1">
                <a:off x="3822094" y="3439285"/>
                <a:ext cx="177173" cy="367082"/>
              </a:xfrm>
              <a:prstGeom prst="rect">
                <a:avLst/>
              </a:prstGeom>
            </p:spPr>
          </p:pic>
          <p:pic>
            <p:nvPicPr>
              <p:cNvPr id="59" name="Picture 58"/>
              <p:cNvPicPr>
                <a:picLocks noChangeAspect="1"/>
              </p:cNvPicPr>
              <p:nvPr/>
            </p:nvPicPr>
            <p:blipFill>
              <a:blip r:embed="rId4"/>
              <a:stretch>
                <a:fillRect/>
              </a:stretch>
            </p:blipFill>
            <p:spPr>
              <a:xfrm flipH="1">
                <a:off x="4038058" y="3433395"/>
                <a:ext cx="177173" cy="367082"/>
              </a:xfrm>
              <a:prstGeom prst="rect">
                <a:avLst/>
              </a:prstGeom>
            </p:spPr>
          </p:pic>
          <p:pic>
            <p:nvPicPr>
              <p:cNvPr id="60" name="Picture 59"/>
              <p:cNvPicPr>
                <a:picLocks noChangeAspect="1"/>
              </p:cNvPicPr>
              <p:nvPr/>
            </p:nvPicPr>
            <p:blipFill>
              <a:blip r:embed="rId4"/>
              <a:stretch>
                <a:fillRect/>
              </a:stretch>
            </p:blipFill>
            <p:spPr>
              <a:xfrm flipH="1">
                <a:off x="4254022" y="3433395"/>
                <a:ext cx="177173" cy="367082"/>
              </a:xfrm>
              <a:prstGeom prst="rect">
                <a:avLst/>
              </a:prstGeom>
            </p:spPr>
          </p:pic>
          <p:pic>
            <p:nvPicPr>
              <p:cNvPr id="61" name="Picture 60"/>
              <p:cNvPicPr>
                <a:picLocks noChangeAspect="1"/>
              </p:cNvPicPr>
              <p:nvPr/>
            </p:nvPicPr>
            <p:blipFill>
              <a:blip r:embed="rId4"/>
              <a:stretch>
                <a:fillRect/>
              </a:stretch>
            </p:blipFill>
            <p:spPr>
              <a:xfrm flipH="1">
                <a:off x="4469986" y="3433907"/>
                <a:ext cx="177173" cy="367082"/>
              </a:xfrm>
              <a:prstGeom prst="rect">
                <a:avLst/>
              </a:prstGeom>
            </p:spPr>
          </p:pic>
          <p:pic>
            <p:nvPicPr>
              <p:cNvPr id="62" name="Picture 61"/>
              <p:cNvPicPr>
                <a:picLocks noChangeAspect="1"/>
              </p:cNvPicPr>
              <p:nvPr/>
            </p:nvPicPr>
            <p:blipFill>
              <a:blip r:embed="rId4"/>
              <a:stretch>
                <a:fillRect/>
              </a:stretch>
            </p:blipFill>
            <p:spPr>
              <a:xfrm flipH="1">
                <a:off x="3822094" y="2154909"/>
                <a:ext cx="177173" cy="367082"/>
              </a:xfrm>
              <a:prstGeom prst="rect">
                <a:avLst/>
              </a:prstGeom>
            </p:spPr>
          </p:pic>
          <p:pic>
            <p:nvPicPr>
              <p:cNvPr id="63" name="Picture 62"/>
              <p:cNvPicPr>
                <a:picLocks noChangeAspect="1"/>
              </p:cNvPicPr>
              <p:nvPr/>
            </p:nvPicPr>
            <p:blipFill>
              <a:blip r:embed="rId4"/>
              <a:stretch>
                <a:fillRect/>
              </a:stretch>
            </p:blipFill>
            <p:spPr>
              <a:xfrm flipH="1">
                <a:off x="4038058" y="2149019"/>
                <a:ext cx="177173" cy="367082"/>
              </a:xfrm>
              <a:prstGeom prst="rect">
                <a:avLst/>
              </a:prstGeom>
            </p:spPr>
          </p:pic>
          <p:pic>
            <p:nvPicPr>
              <p:cNvPr id="64" name="Picture 63"/>
              <p:cNvPicPr>
                <a:picLocks noChangeAspect="1"/>
              </p:cNvPicPr>
              <p:nvPr/>
            </p:nvPicPr>
            <p:blipFill>
              <a:blip r:embed="rId4"/>
              <a:stretch>
                <a:fillRect/>
              </a:stretch>
            </p:blipFill>
            <p:spPr>
              <a:xfrm flipH="1">
                <a:off x="4254022" y="2149019"/>
                <a:ext cx="177173" cy="367082"/>
              </a:xfrm>
              <a:prstGeom prst="rect">
                <a:avLst/>
              </a:prstGeom>
            </p:spPr>
          </p:pic>
          <p:pic>
            <p:nvPicPr>
              <p:cNvPr id="65" name="Picture 64"/>
              <p:cNvPicPr>
                <a:picLocks noChangeAspect="1"/>
              </p:cNvPicPr>
              <p:nvPr/>
            </p:nvPicPr>
            <p:blipFill>
              <a:blip r:embed="rId4"/>
              <a:stretch>
                <a:fillRect/>
              </a:stretch>
            </p:blipFill>
            <p:spPr>
              <a:xfrm flipH="1">
                <a:off x="4469986" y="2149531"/>
                <a:ext cx="177173" cy="367082"/>
              </a:xfrm>
              <a:prstGeom prst="rect">
                <a:avLst/>
              </a:prstGeom>
            </p:spPr>
          </p:pic>
          <p:pic>
            <p:nvPicPr>
              <p:cNvPr id="66" name="Picture 65"/>
              <p:cNvPicPr>
                <a:picLocks noChangeAspect="1"/>
              </p:cNvPicPr>
              <p:nvPr/>
            </p:nvPicPr>
            <p:blipFill>
              <a:blip r:embed="rId4"/>
              <a:stretch>
                <a:fillRect/>
              </a:stretch>
            </p:blipFill>
            <p:spPr>
              <a:xfrm flipH="1">
                <a:off x="4684068" y="3430065"/>
                <a:ext cx="177173" cy="367082"/>
              </a:xfrm>
              <a:prstGeom prst="rect">
                <a:avLst/>
              </a:prstGeom>
            </p:spPr>
          </p:pic>
          <p:pic>
            <p:nvPicPr>
              <p:cNvPr id="67" name="Picture 66"/>
              <p:cNvPicPr>
                <a:picLocks noChangeAspect="1"/>
              </p:cNvPicPr>
              <p:nvPr/>
            </p:nvPicPr>
            <p:blipFill>
              <a:blip r:embed="rId4"/>
              <a:stretch>
                <a:fillRect/>
              </a:stretch>
            </p:blipFill>
            <p:spPr>
              <a:xfrm flipH="1">
                <a:off x="4900032" y="3430065"/>
                <a:ext cx="177173" cy="367082"/>
              </a:xfrm>
              <a:prstGeom prst="rect">
                <a:avLst/>
              </a:prstGeom>
            </p:spPr>
          </p:pic>
          <p:pic>
            <p:nvPicPr>
              <p:cNvPr id="68" name="Picture 67"/>
              <p:cNvPicPr>
                <a:picLocks noChangeAspect="1"/>
              </p:cNvPicPr>
              <p:nvPr/>
            </p:nvPicPr>
            <p:blipFill>
              <a:blip r:embed="rId4"/>
              <a:stretch>
                <a:fillRect/>
              </a:stretch>
            </p:blipFill>
            <p:spPr>
              <a:xfrm flipH="1">
                <a:off x="5115996" y="3430577"/>
                <a:ext cx="177173" cy="367082"/>
              </a:xfrm>
              <a:prstGeom prst="rect">
                <a:avLst/>
              </a:prstGeom>
            </p:spPr>
          </p:pic>
          <p:pic>
            <p:nvPicPr>
              <p:cNvPr id="69" name="Picture 68"/>
              <p:cNvPicPr>
                <a:picLocks noChangeAspect="1"/>
              </p:cNvPicPr>
              <p:nvPr/>
            </p:nvPicPr>
            <p:blipFill>
              <a:blip r:embed="rId4"/>
              <a:stretch>
                <a:fillRect/>
              </a:stretch>
            </p:blipFill>
            <p:spPr>
              <a:xfrm flipH="1">
                <a:off x="4698459" y="2146943"/>
                <a:ext cx="177173" cy="367082"/>
              </a:xfrm>
              <a:prstGeom prst="rect">
                <a:avLst/>
              </a:prstGeom>
            </p:spPr>
          </p:pic>
          <p:pic>
            <p:nvPicPr>
              <p:cNvPr id="70" name="Picture 69"/>
              <p:cNvPicPr>
                <a:picLocks noChangeAspect="1"/>
              </p:cNvPicPr>
              <p:nvPr/>
            </p:nvPicPr>
            <p:blipFill>
              <a:blip r:embed="rId4"/>
              <a:stretch>
                <a:fillRect/>
              </a:stretch>
            </p:blipFill>
            <p:spPr>
              <a:xfrm flipH="1">
                <a:off x="4914423" y="2146943"/>
                <a:ext cx="177173" cy="367082"/>
              </a:xfrm>
              <a:prstGeom prst="rect">
                <a:avLst/>
              </a:prstGeom>
            </p:spPr>
          </p:pic>
          <p:pic>
            <p:nvPicPr>
              <p:cNvPr id="71" name="Picture 70"/>
              <p:cNvPicPr>
                <a:picLocks noChangeAspect="1"/>
              </p:cNvPicPr>
              <p:nvPr/>
            </p:nvPicPr>
            <p:blipFill>
              <a:blip r:embed="rId4"/>
              <a:stretch>
                <a:fillRect/>
              </a:stretch>
            </p:blipFill>
            <p:spPr>
              <a:xfrm flipH="1">
                <a:off x="5130387" y="2147455"/>
                <a:ext cx="177173" cy="367082"/>
              </a:xfrm>
              <a:prstGeom prst="rect">
                <a:avLst/>
              </a:prstGeom>
            </p:spPr>
          </p:pic>
          <p:pic>
            <p:nvPicPr>
              <p:cNvPr id="72" name="Picture 71"/>
              <p:cNvPicPr>
                <a:picLocks noChangeAspect="1"/>
              </p:cNvPicPr>
              <p:nvPr/>
            </p:nvPicPr>
            <p:blipFill>
              <a:blip r:embed="rId4"/>
              <a:stretch>
                <a:fillRect/>
              </a:stretch>
            </p:blipFill>
            <p:spPr>
              <a:xfrm flipH="1">
                <a:off x="4906699" y="2583085"/>
                <a:ext cx="177173" cy="367082"/>
              </a:xfrm>
              <a:prstGeom prst="rect">
                <a:avLst/>
              </a:prstGeom>
            </p:spPr>
          </p:pic>
          <p:pic>
            <p:nvPicPr>
              <p:cNvPr id="73" name="Picture 72"/>
              <p:cNvPicPr>
                <a:picLocks noChangeAspect="1"/>
              </p:cNvPicPr>
              <p:nvPr/>
            </p:nvPicPr>
            <p:blipFill>
              <a:blip r:embed="rId4"/>
              <a:stretch>
                <a:fillRect/>
              </a:stretch>
            </p:blipFill>
            <p:spPr>
              <a:xfrm flipH="1">
                <a:off x="5122663" y="2583596"/>
                <a:ext cx="177173" cy="367082"/>
              </a:xfrm>
              <a:prstGeom prst="rect">
                <a:avLst/>
              </a:prstGeom>
            </p:spPr>
          </p:pic>
          <p:pic>
            <p:nvPicPr>
              <p:cNvPr id="74" name="Picture 73"/>
              <p:cNvPicPr>
                <a:picLocks noChangeAspect="1"/>
              </p:cNvPicPr>
              <p:nvPr/>
            </p:nvPicPr>
            <p:blipFill>
              <a:blip r:embed="rId4"/>
              <a:stretch>
                <a:fillRect/>
              </a:stretch>
            </p:blipFill>
            <p:spPr>
              <a:xfrm flipH="1">
                <a:off x="4906699" y="2996857"/>
                <a:ext cx="177173" cy="367082"/>
              </a:xfrm>
              <a:prstGeom prst="rect">
                <a:avLst/>
              </a:prstGeom>
            </p:spPr>
          </p:pic>
          <p:pic>
            <p:nvPicPr>
              <p:cNvPr id="75" name="Picture 74"/>
              <p:cNvPicPr>
                <a:picLocks noChangeAspect="1"/>
              </p:cNvPicPr>
              <p:nvPr/>
            </p:nvPicPr>
            <p:blipFill>
              <a:blip r:embed="rId4"/>
              <a:stretch>
                <a:fillRect/>
              </a:stretch>
            </p:blipFill>
            <p:spPr>
              <a:xfrm flipH="1">
                <a:off x="5122663" y="2997369"/>
                <a:ext cx="177173" cy="367082"/>
              </a:xfrm>
              <a:prstGeom prst="rect">
                <a:avLst/>
              </a:prstGeom>
            </p:spPr>
          </p:pic>
          <p:pic>
            <p:nvPicPr>
              <p:cNvPr id="76" name="Picture 75"/>
              <p:cNvPicPr>
                <a:picLocks noChangeAspect="1"/>
              </p:cNvPicPr>
              <p:nvPr/>
            </p:nvPicPr>
            <p:blipFill>
              <a:blip r:embed="rId4"/>
              <a:stretch>
                <a:fillRect/>
              </a:stretch>
            </p:blipFill>
            <p:spPr>
              <a:xfrm flipH="1">
                <a:off x="3822094" y="2580744"/>
                <a:ext cx="177173" cy="367082"/>
              </a:xfrm>
              <a:prstGeom prst="rect">
                <a:avLst/>
              </a:prstGeom>
            </p:spPr>
          </p:pic>
          <p:pic>
            <p:nvPicPr>
              <p:cNvPr id="77" name="Picture 76"/>
              <p:cNvPicPr>
                <a:picLocks noChangeAspect="1"/>
              </p:cNvPicPr>
              <p:nvPr/>
            </p:nvPicPr>
            <p:blipFill>
              <a:blip r:embed="rId4"/>
              <a:stretch>
                <a:fillRect/>
              </a:stretch>
            </p:blipFill>
            <p:spPr>
              <a:xfrm flipH="1">
                <a:off x="3822094" y="2994517"/>
                <a:ext cx="177173" cy="367082"/>
              </a:xfrm>
              <a:prstGeom prst="rect">
                <a:avLst/>
              </a:prstGeom>
            </p:spPr>
          </p:pic>
        </p:grpSp>
        <p:sp>
          <p:nvSpPr>
            <p:cNvPr id="49" name="Oval 48"/>
            <p:cNvSpPr/>
            <p:nvPr/>
          </p:nvSpPr>
          <p:spPr>
            <a:xfrm>
              <a:off x="5517244" y="1494911"/>
              <a:ext cx="2723620" cy="2515551"/>
            </a:xfrm>
            <a:prstGeom prst="ellipse">
              <a:avLst/>
            </a:prstGeom>
            <a:gradFill flip="none" rotWithShape="1">
              <a:gsLst>
                <a:gs pos="100000">
                  <a:schemeClr val="accent1">
                    <a:tint val="100000"/>
                    <a:shade val="100000"/>
                    <a:satMod val="130000"/>
                    <a:alpha val="21000"/>
                  </a:schemeClr>
                </a:gs>
                <a:gs pos="100000">
                  <a:schemeClr val="accent1">
                    <a:tint val="50000"/>
                    <a:shade val="100000"/>
                    <a:satMod val="350000"/>
                  </a:schemeClr>
                </a:gs>
              </a:gsLst>
              <a:path path="circle">
                <a:fillToRect l="100000" t="100000"/>
              </a:path>
              <a:tileRect r="-100000" b="-100000"/>
            </a:grad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grpSp>
      <p:pic>
        <p:nvPicPr>
          <p:cNvPr id="4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25"/>
          <a:stretch/>
        </p:blipFill>
        <p:spPr bwMode="auto">
          <a:xfrm>
            <a:off x="8594407" y="2716588"/>
            <a:ext cx="2671813" cy="272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40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62880" y="551550"/>
            <a:ext cx="9053260" cy="548336"/>
          </a:xfrm>
        </p:spPr>
        <p:txBody>
          <a:bodyPr>
            <a:normAutofit/>
          </a:bodyPr>
          <a:lstStyle/>
          <a:p>
            <a:r>
              <a:rPr lang="en-US" dirty="0" smtClean="0"/>
              <a:t>Predicting </a:t>
            </a:r>
            <a:r>
              <a:rPr lang="en-US" dirty="0"/>
              <a:t>morbidity outcomes in UKB</a:t>
            </a:r>
            <a:endParaRPr lang="en-US" u="sng" dirty="0"/>
          </a:p>
        </p:txBody>
      </p:sp>
      <p:sp>
        <p:nvSpPr>
          <p:cNvPr id="3" name="Content Placeholder 2"/>
          <p:cNvSpPr>
            <a:spLocks noGrp="1"/>
          </p:cNvSpPr>
          <p:nvPr>
            <p:ph idx="1"/>
          </p:nvPr>
        </p:nvSpPr>
        <p:spPr bwMode="gray">
          <a:xfrm>
            <a:off x="3065318" y="1819364"/>
            <a:ext cx="5237018" cy="4696553"/>
          </a:xfrm>
        </p:spPr>
        <p:txBody>
          <a:bodyPr>
            <a:normAutofit/>
          </a:bodyPr>
          <a:lstStyle/>
          <a:p>
            <a:pPr marL="0" indent="0" algn="ctr">
              <a:buNone/>
            </a:pPr>
            <a:r>
              <a:rPr lang="en-GB" sz="2399" b="1" dirty="0"/>
              <a:t>Baseline information / risk factors</a:t>
            </a:r>
            <a:r>
              <a:rPr lang="en-GB" sz="2399" dirty="0"/>
              <a:t> as appropriate to the disorder </a:t>
            </a:r>
            <a:endParaRPr lang="en-GB" sz="2399" dirty="0" smtClean="0"/>
          </a:p>
          <a:p>
            <a:pPr marL="0" indent="0" algn="ctr">
              <a:buNone/>
            </a:pPr>
            <a:endParaRPr lang="en-GB" sz="1600" b="1" dirty="0" smtClean="0"/>
          </a:p>
          <a:p>
            <a:pPr marL="0" indent="0" algn="ctr">
              <a:buNone/>
            </a:pPr>
            <a:r>
              <a:rPr lang="en-GB" sz="2399" b="1" dirty="0" smtClean="0"/>
              <a:t>Polygenic </a:t>
            </a:r>
            <a:r>
              <a:rPr lang="en-GB" sz="2399" b="1" dirty="0"/>
              <a:t>risk </a:t>
            </a:r>
            <a:r>
              <a:rPr lang="en-GB" sz="2399" b="1" dirty="0" smtClean="0"/>
              <a:t>scores</a:t>
            </a:r>
            <a:r>
              <a:rPr lang="en-GB" sz="2399" dirty="0" smtClean="0"/>
              <a:t> for </a:t>
            </a:r>
            <a:r>
              <a:rPr lang="en-GB" sz="2399" dirty="0"/>
              <a:t>the morbidity of </a:t>
            </a:r>
            <a:r>
              <a:rPr lang="en-GB" sz="2399" dirty="0" smtClean="0"/>
              <a:t>interest</a:t>
            </a:r>
          </a:p>
          <a:p>
            <a:pPr marL="0" indent="0" algn="ctr">
              <a:buNone/>
            </a:pPr>
            <a:endParaRPr lang="en-GB" sz="2399" dirty="0" smtClean="0"/>
          </a:p>
          <a:p>
            <a:pPr marL="0" indent="0" algn="ctr">
              <a:buNone/>
            </a:pPr>
            <a:r>
              <a:rPr lang="en-GB" sz="2399" b="1" dirty="0" smtClean="0"/>
              <a:t>Predict incident </a:t>
            </a:r>
            <a:r>
              <a:rPr lang="en-GB" sz="2399" b="1" dirty="0"/>
              <a:t>cases </a:t>
            </a:r>
            <a:r>
              <a:rPr lang="en-GB" sz="2399" b="1" dirty="0" smtClean="0"/>
              <a:t>of the disorder</a:t>
            </a:r>
            <a:endParaRPr lang="en-GB" sz="2399" b="1" dirty="0"/>
          </a:p>
          <a:p>
            <a:pPr lvl="1"/>
            <a:endParaRPr lang="en-GB" sz="2399" dirty="0"/>
          </a:p>
        </p:txBody>
      </p:sp>
      <p:sp>
        <p:nvSpPr>
          <p:cNvPr id="4" name="Cross 3"/>
          <p:cNvSpPr/>
          <p:nvPr/>
        </p:nvSpPr>
        <p:spPr>
          <a:xfrm>
            <a:off x="5496790" y="2757787"/>
            <a:ext cx="374073" cy="342899"/>
          </a:xfrm>
          <a:prstGeom prst="plus">
            <a:avLst>
              <a:gd name="adj" fmla="val 365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54874"/>
          <a:stretch/>
        </p:blipFill>
        <p:spPr>
          <a:xfrm>
            <a:off x="8758130" y="1647914"/>
            <a:ext cx="730330" cy="1109873"/>
          </a:xfrm>
          <a:prstGeom prst="rect">
            <a:avLst/>
          </a:prstGeom>
        </p:spPr>
      </p:pic>
      <p:cxnSp>
        <p:nvCxnSpPr>
          <p:cNvPr id="8" name="Straight Arrow Connector 7"/>
          <p:cNvCxnSpPr/>
          <p:nvPr/>
        </p:nvCxnSpPr>
        <p:spPr>
          <a:xfrm>
            <a:off x="5683826" y="4259273"/>
            <a:ext cx="0" cy="550718"/>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927"/>
          <a:stretch/>
        </p:blipFill>
        <p:spPr bwMode="auto">
          <a:xfrm>
            <a:off x="8758130" y="3421691"/>
            <a:ext cx="730330" cy="74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5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4" y="190820"/>
            <a:ext cx="11259005" cy="831383"/>
          </a:xfrm>
        </p:spPr>
        <p:txBody>
          <a:bodyPr>
            <a:normAutofit fontScale="90000"/>
          </a:bodyPr>
          <a:lstStyle/>
          <a:p>
            <a:r>
              <a:rPr lang="en-US" dirty="0" smtClean="0"/>
              <a:t>We are at a tipping point for consumer access to genetic data</a:t>
            </a:r>
            <a:endParaRPr lang="en-US" dirty="0"/>
          </a:p>
        </p:txBody>
      </p:sp>
      <p:sp>
        <p:nvSpPr>
          <p:cNvPr id="53" name="Rectangle 52"/>
          <p:cNvSpPr/>
          <p:nvPr/>
        </p:nvSpPr>
        <p:spPr>
          <a:xfrm>
            <a:off x="334873" y="4494518"/>
            <a:ext cx="1972184" cy="738664"/>
          </a:xfrm>
          <a:prstGeom prst="rect">
            <a:avLst/>
          </a:prstGeom>
        </p:spPr>
        <p:txBody>
          <a:bodyPr wrap="square">
            <a:spAutoFit/>
          </a:bodyPr>
          <a:lstStyle/>
          <a:p>
            <a:pPr algn="ctr"/>
            <a:r>
              <a:rPr lang="en-US" sz="1400" b="1" dirty="0"/>
              <a:t>Estimated global market for DNA sequencing in 2025</a:t>
            </a:r>
          </a:p>
        </p:txBody>
      </p:sp>
      <p:sp>
        <p:nvSpPr>
          <p:cNvPr id="65" name="Rectangle 64"/>
          <p:cNvSpPr/>
          <p:nvPr/>
        </p:nvSpPr>
        <p:spPr>
          <a:xfrm>
            <a:off x="47315" y="1971148"/>
            <a:ext cx="2504158" cy="430759"/>
          </a:xfrm>
          <a:prstGeom prst="rect">
            <a:avLst/>
          </a:prstGeom>
        </p:spPr>
        <p:txBody>
          <a:bodyPr wrap="square">
            <a:spAutoFit/>
          </a:bodyPr>
          <a:lstStyle/>
          <a:p>
            <a:pPr algn="ctr"/>
            <a:r>
              <a:rPr lang="en-GB" sz="2199" b="1" dirty="0">
                <a:solidFill>
                  <a:srgbClr val="00B050"/>
                </a:solidFill>
              </a:rPr>
              <a:t>$22 billion</a:t>
            </a:r>
          </a:p>
        </p:txBody>
      </p:sp>
      <p:sp>
        <p:nvSpPr>
          <p:cNvPr id="75" name="Rectangle 74"/>
          <p:cNvSpPr/>
          <p:nvPr/>
        </p:nvSpPr>
        <p:spPr>
          <a:xfrm>
            <a:off x="2114454" y="1971147"/>
            <a:ext cx="2504158" cy="430759"/>
          </a:xfrm>
          <a:prstGeom prst="rect">
            <a:avLst/>
          </a:prstGeom>
        </p:spPr>
        <p:txBody>
          <a:bodyPr wrap="square">
            <a:spAutoFit/>
          </a:bodyPr>
          <a:lstStyle/>
          <a:p>
            <a:pPr algn="ctr"/>
            <a:r>
              <a:rPr lang="en-GB" sz="2199" b="1" dirty="0">
                <a:solidFill>
                  <a:srgbClr val="00B050"/>
                </a:solidFill>
              </a:rPr>
              <a:t>7 million</a:t>
            </a:r>
          </a:p>
        </p:txBody>
      </p:sp>
      <p:sp>
        <p:nvSpPr>
          <p:cNvPr id="76" name="Rectangle 75"/>
          <p:cNvSpPr/>
          <p:nvPr/>
        </p:nvSpPr>
        <p:spPr>
          <a:xfrm>
            <a:off x="2295306" y="4494517"/>
            <a:ext cx="2142454" cy="523220"/>
          </a:xfrm>
          <a:prstGeom prst="rect">
            <a:avLst/>
          </a:prstGeom>
        </p:spPr>
        <p:txBody>
          <a:bodyPr wrap="square">
            <a:spAutoFit/>
          </a:bodyPr>
          <a:lstStyle/>
          <a:p>
            <a:pPr algn="ctr"/>
            <a:r>
              <a:rPr lang="en-GB" sz="1400" b="1" dirty="0"/>
              <a:t>Consumer genetic tests sold last year</a:t>
            </a:r>
          </a:p>
        </p:txBody>
      </p:sp>
      <p:sp>
        <p:nvSpPr>
          <p:cNvPr id="77" name="Rectangle 76"/>
          <p:cNvSpPr/>
          <p:nvPr/>
        </p:nvSpPr>
        <p:spPr>
          <a:xfrm>
            <a:off x="9876377" y="4491452"/>
            <a:ext cx="1997252" cy="1200329"/>
          </a:xfrm>
          <a:prstGeom prst="rect">
            <a:avLst/>
          </a:prstGeom>
        </p:spPr>
        <p:txBody>
          <a:bodyPr wrap="square">
            <a:spAutoFit/>
          </a:bodyPr>
          <a:lstStyle/>
          <a:p>
            <a:pPr algn="ctr"/>
            <a:r>
              <a:rPr lang="en-GB" sz="1200" b="1" dirty="0"/>
              <a:t>Genetic counsellors are the 15</a:t>
            </a:r>
            <a:r>
              <a:rPr lang="en-GB" sz="1200" b="1" baseline="30000" dirty="0"/>
              <a:t>th</a:t>
            </a:r>
            <a:r>
              <a:rPr lang="en-GB" sz="1200" b="1" dirty="0"/>
              <a:t> fastest growing occupation according to US Bureau of Labour Statistics </a:t>
            </a:r>
          </a:p>
          <a:p>
            <a:pPr algn="ctr"/>
            <a:r>
              <a:rPr lang="en-GB" sz="1200" b="1" dirty="0"/>
              <a:t>(2016 to 2026)</a:t>
            </a:r>
          </a:p>
        </p:txBody>
      </p:sp>
      <p:sp>
        <p:nvSpPr>
          <p:cNvPr id="78" name="Rectangle 77"/>
          <p:cNvSpPr/>
          <p:nvPr/>
        </p:nvSpPr>
        <p:spPr>
          <a:xfrm>
            <a:off x="9684667" y="1968083"/>
            <a:ext cx="2504158" cy="430759"/>
          </a:xfrm>
          <a:prstGeom prst="rect">
            <a:avLst/>
          </a:prstGeom>
        </p:spPr>
        <p:txBody>
          <a:bodyPr wrap="square">
            <a:spAutoFit/>
          </a:bodyPr>
          <a:lstStyle/>
          <a:p>
            <a:pPr algn="ctr"/>
            <a:r>
              <a:rPr lang="en-GB" sz="2199" b="1" dirty="0">
                <a:solidFill>
                  <a:srgbClr val="00B050"/>
                </a:solidFill>
              </a:rPr>
              <a:t>No. 15</a:t>
            </a:r>
          </a:p>
        </p:txBody>
      </p:sp>
      <p:grpSp>
        <p:nvGrpSpPr>
          <p:cNvPr id="79" name="Group 78"/>
          <p:cNvGrpSpPr/>
          <p:nvPr/>
        </p:nvGrpSpPr>
        <p:grpSpPr>
          <a:xfrm>
            <a:off x="10254226" y="2533834"/>
            <a:ext cx="1736370" cy="1787897"/>
            <a:chOff x="4027251" y="2014412"/>
            <a:chExt cx="1302617" cy="1341272"/>
          </a:xfrm>
        </p:grpSpPr>
        <p:sp>
          <p:nvSpPr>
            <p:cNvPr id="80" name="Oval 79"/>
            <p:cNvSpPr/>
            <p:nvPr/>
          </p:nvSpPr>
          <p:spPr>
            <a:xfrm>
              <a:off x="4027251" y="2374363"/>
              <a:ext cx="194553" cy="185046"/>
            </a:xfrm>
            <a:prstGeom prst="ellipse">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1" name="Rounded Rectangle 80"/>
            <p:cNvSpPr/>
            <p:nvPr/>
          </p:nvSpPr>
          <p:spPr>
            <a:xfrm>
              <a:off x="4048927" y="2615770"/>
              <a:ext cx="151200" cy="479283"/>
            </a:xfrm>
            <a:prstGeom prst="round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2" name="Rounded Rectangle 81"/>
            <p:cNvSpPr/>
            <p:nvPr/>
          </p:nvSpPr>
          <p:spPr>
            <a:xfrm>
              <a:off x="4047558" y="2988933"/>
              <a:ext cx="319538" cy="144000"/>
            </a:xfrm>
            <a:prstGeom prst="round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3" name="Rounded Rectangle 82"/>
            <p:cNvSpPr/>
            <p:nvPr/>
          </p:nvSpPr>
          <p:spPr>
            <a:xfrm>
              <a:off x="4214604" y="3101642"/>
              <a:ext cx="151200" cy="252000"/>
            </a:xfrm>
            <a:prstGeom prst="round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4" name="Oval 83"/>
            <p:cNvSpPr/>
            <p:nvPr/>
          </p:nvSpPr>
          <p:spPr>
            <a:xfrm>
              <a:off x="4742769" y="2358581"/>
              <a:ext cx="194553" cy="185046"/>
            </a:xfrm>
            <a:prstGeom prst="ellipse">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5" name="Rounded Rectangle 84"/>
            <p:cNvSpPr/>
            <p:nvPr/>
          </p:nvSpPr>
          <p:spPr>
            <a:xfrm>
              <a:off x="4764445" y="2599988"/>
              <a:ext cx="151200" cy="479283"/>
            </a:xfrm>
            <a:prstGeom prst="round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6" name="Rounded Rectangle 85"/>
            <p:cNvSpPr/>
            <p:nvPr/>
          </p:nvSpPr>
          <p:spPr>
            <a:xfrm>
              <a:off x="4596358" y="2994839"/>
              <a:ext cx="319538" cy="144000"/>
            </a:xfrm>
            <a:prstGeom prst="round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7" name="Rounded Rectangle 86"/>
            <p:cNvSpPr/>
            <p:nvPr/>
          </p:nvSpPr>
          <p:spPr>
            <a:xfrm>
              <a:off x="4600057" y="3103684"/>
              <a:ext cx="151200" cy="252000"/>
            </a:xfrm>
            <a:prstGeom prst="round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8" name="Rounded Rectangle 87"/>
            <p:cNvSpPr/>
            <p:nvPr/>
          </p:nvSpPr>
          <p:spPr>
            <a:xfrm>
              <a:off x="4255684" y="2833528"/>
              <a:ext cx="453203" cy="10576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89" name="Oval Callout 88"/>
            <p:cNvSpPr/>
            <p:nvPr/>
          </p:nvSpPr>
          <p:spPr>
            <a:xfrm>
              <a:off x="4308807" y="2128807"/>
              <a:ext cx="323551" cy="262063"/>
            </a:xfrm>
            <a:prstGeom prst="wedgeEllipseCallout">
              <a:avLst>
                <a:gd name="adj1" fmla="val -62696"/>
                <a:gd name="adj2" fmla="val 89974"/>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sp>
          <p:nvSpPr>
            <p:cNvPr id="90" name="TextBox 89"/>
            <p:cNvSpPr txBox="1"/>
            <p:nvPr/>
          </p:nvSpPr>
          <p:spPr>
            <a:xfrm>
              <a:off x="4255684" y="2014412"/>
              <a:ext cx="1074184" cy="361684"/>
            </a:xfrm>
            <a:prstGeom prst="rect">
              <a:avLst/>
            </a:prstGeom>
            <a:noFill/>
          </p:spPr>
          <p:txBody>
            <a:bodyPr wrap="square" rtlCol="0">
              <a:spAutoFit/>
            </a:bodyPr>
            <a:lstStyle/>
            <a:p>
              <a:r>
                <a:rPr lang="en-US" sz="2533" dirty="0">
                  <a:solidFill>
                    <a:schemeClr val="bg1"/>
                  </a:solidFill>
                </a:rPr>
                <a:t>…</a:t>
              </a:r>
              <a:endParaRPr lang="en-GB" sz="2533" dirty="0">
                <a:solidFill>
                  <a:schemeClr val="bg1"/>
                </a:solidFill>
              </a:endParaRPr>
            </a:p>
          </p:txBody>
        </p:sp>
      </p:grpSp>
      <p:grpSp>
        <p:nvGrpSpPr>
          <p:cNvPr id="91" name="Group 90"/>
          <p:cNvGrpSpPr/>
          <p:nvPr/>
        </p:nvGrpSpPr>
        <p:grpSpPr>
          <a:xfrm>
            <a:off x="299944" y="2615019"/>
            <a:ext cx="1967874" cy="1877428"/>
            <a:chOff x="2793124" y="167492"/>
            <a:chExt cx="1607259" cy="2021959"/>
          </a:xfrm>
        </p:grpSpPr>
        <p:grpSp>
          <p:nvGrpSpPr>
            <p:cNvPr id="92" name="Group 91"/>
            <p:cNvGrpSpPr/>
            <p:nvPr/>
          </p:nvGrpSpPr>
          <p:grpSpPr>
            <a:xfrm>
              <a:off x="3319783" y="167492"/>
              <a:ext cx="555409" cy="1749862"/>
              <a:chOff x="3086630" y="1168145"/>
              <a:chExt cx="555409" cy="1749862"/>
            </a:xfrm>
          </p:grpSpPr>
          <p:sp>
            <p:nvSpPr>
              <p:cNvPr id="94" name="Rectangle 93"/>
              <p:cNvSpPr/>
              <p:nvPr/>
            </p:nvSpPr>
            <p:spPr>
              <a:xfrm>
                <a:off x="3086630" y="1168145"/>
                <a:ext cx="555409" cy="1749862"/>
              </a:xfrm>
              <a:prstGeom prst="rect">
                <a:avLst/>
              </a:prstGeom>
              <a:gradFill>
                <a:gsLst>
                  <a:gs pos="0">
                    <a:schemeClr val="bg1">
                      <a:lumMod val="7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cxnSp>
            <p:nvCxnSpPr>
              <p:cNvPr id="95" name="Straight Connector 94"/>
              <p:cNvCxnSpPr/>
              <p:nvPr/>
            </p:nvCxnSpPr>
            <p:spPr>
              <a:xfrm>
                <a:off x="3120195" y="12600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3114195" y="17868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3120195" y="1908954"/>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3120195" y="2285372"/>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114195" y="2812246"/>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234988" y="13188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363600" y="13968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363600" y="16716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363600" y="19812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363600" y="2043478"/>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497490" y="14772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506483" y="1568705"/>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497490" y="21696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3497490" y="2373101"/>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499283" y="24576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99283" y="2554927"/>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499283" y="2647200"/>
                <a:ext cx="910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2793124" y="1913364"/>
              <a:ext cx="1607259" cy="276087"/>
            </a:xfrm>
            <a:prstGeom prst="rect">
              <a:avLst/>
            </a:prstGeom>
          </p:spPr>
          <p:txBody>
            <a:bodyPr wrap="square">
              <a:spAutoFit/>
            </a:bodyPr>
            <a:lstStyle/>
            <a:p>
              <a:pPr algn="ctr"/>
              <a:r>
                <a:rPr lang="en-GB" sz="1066" b="1" dirty="0">
                  <a:solidFill>
                    <a:schemeClr val="accent3">
                      <a:lumMod val="50000"/>
                    </a:schemeClr>
                  </a:solidFill>
                </a:rPr>
                <a:t>C  G  A  T</a:t>
              </a:r>
            </a:p>
          </p:txBody>
        </p:sp>
      </p:grpSp>
      <p:sp>
        <p:nvSpPr>
          <p:cNvPr id="112" name="Cube 111"/>
          <p:cNvSpPr/>
          <p:nvPr/>
        </p:nvSpPr>
        <p:spPr>
          <a:xfrm>
            <a:off x="2803400" y="2970250"/>
            <a:ext cx="1075910" cy="1062430"/>
          </a:xfrm>
          <a:prstGeom prst="cube">
            <a:avLst/>
          </a:prstGeom>
          <a:gradFill>
            <a:gsLst>
              <a:gs pos="0">
                <a:srgbClr val="CC9900"/>
              </a:gs>
              <a:gs pos="100000">
                <a:srgbClr val="CCCC00"/>
              </a:gs>
            </a:gsLst>
          </a:gradFill>
          <a:ln>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533"/>
          </a:p>
        </p:txBody>
      </p:sp>
      <p:pic>
        <p:nvPicPr>
          <p:cNvPr id="113" name="Picture 8" descr="Icon of the structure of the DNA molecule. Spiral Deoxyribonucleic acid (DNA) with formula and description of components: cytosine, guanine, adenine, thymine, nitrogenous base of D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27" r="52198" b="8916"/>
          <a:stretch/>
        </p:blipFill>
        <p:spPr bwMode="auto">
          <a:xfrm rot="5400000">
            <a:off x="3033190" y="3259474"/>
            <a:ext cx="354535" cy="744184"/>
          </a:xfrm>
          <a:prstGeom prst="rect">
            <a:avLst/>
          </a:prstGeom>
          <a:noFill/>
          <a:extLst>
            <a:ext uri="{909E8E84-426E-40DD-AFC4-6F175D3DCCD1}">
              <a14:hiddenFill xmlns:a14="http://schemas.microsoft.com/office/drawing/2010/main">
                <a:solidFill>
                  <a:srgbClr val="FFFFFF"/>
                </a:solidFill>
              </a14:hiddenFill>
            </a:ext>
          </a:extLst>
        </p:spPr>
      </p:pic>
      <p:sp>
        <p:nvSpPr>
          <p:cNvPr id="114" name="Oval 113"/>
          <p:cNvSpPr/>
          <p:nvPr/>
        </p:nvSpPr>
        <p:spPr>
          <a:xfrm>
            <a:off x="7628082" y="2744849"/>
            <a:ext cx="1440000" cy="144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7068537" y="1938037"/>
            <a:ext cx="2504158" cy="430759"/>
          </a:xfrm>
          <a:prstGeom prst="rect">
            <a:avLst/>
          </a:prstGeom>
        </p:spPr>
        <p:txBody>
          <a:bodyPr wrap="square">
            <a:spAutoFit/>
          </a:bodyPr>
          <a:lstStyle/>
          <a:p>
            <a:pPr algn="ctr"/>
            <a:r>
              <a:rPr lang="en-GB" sz="2199" b="1" dirty="0">
                <a:solidFill>
                  <a:srgbClr val="00B050"/>
                </a:solidFill>
              </a:rPr>
              <a:t>800+</a:t>
            </a:r>
          </a:p>
        </p:txBody>
      </p:sp>
      <p:sp>
        <p:nvSpPr>
          <p:cNvPr id="116" name="Rectangle 115"/>
          <p:cNvSpPr/>
          <p:nvPr/>
        </p:nvSpPr>
        <p:spPr>
          <a:xfrm>
            <a:off x="7485484" y="4461408"/>
            <a:ext cx="1725844" cy="738664"/>
          </a:xfrm>
          <a:prstGeom prst="rect">
            <a:avLst/>
          </a:prstGeom>
        </p:spPr>
        <p:txBody>
          <a:bodyPr wrap="square">
            <a:spAutoFit/>
          </a:bodyPr>
          <a:lstStyle/>
          <a:p>
            <a:pPr algn="ctr"/>
            <a:r>
              <a:rPr lang="en-GB" sz="1400" b="1" dirty="0"/>
              <a:t>Diseases tested for genetic susceptibility</a:t>
            </a:r>
          </a:p>
        </p:txBody>
      </p:sp>
      <p:sp>
        <p:nvSpPr>
          <p:cNvPr id="117" name="Rectangle 116"/>
          <p:cNvSpPr/>
          <p:nvPr/>
        </p:nvSpPr>
        <p:spPr>
          <a:xfrm>
            <a:off x="4764881" y="1938040"/>
            <a:ext cx="2504158" cy="430759"/>
          </a:xfrm>
          <a:prstGeom prst="rect">
            <a:avLst/>
          </a:prstGeom>
        </p:spPr>
        <p:txBody>
          <a:bodyPr wrap="square">
            <a:spAutoFit/>
          </a:bodyPr>
          <a:lstStyle/>
          <a:p>
            <a:pPr algn="ctr"/>
            <a:r>
              <a:rPr lang="en-GB" sz="2199" b="1" dirty="0">
                <a:solidFill>
                  <a:srgbClr val="00B050"/>
                </a:solidFill>
              </a:rPr>
              <a:t>600,000</a:t>
            </a:r>
          </a:p>
        </p:txBody>
      </p:sp>
      <p:sp>
        <p:nvSpPr>
          <p:cNvPr id="118" name="Rectangle 117"/>
          <p:cNvSpPr/>
          <p:nvPr/>
        </p:nvSpPr>
        <p:spPr>
          <a:xfrm>
            <a:off x="4968067" y="4461407"/>
            <a:ext cx="1990476" cy="738664"/>
          </a:xfrm>
          <a:prstGeom prst="rect">
            <a:avLst/>
          </a:prstGeom>
        </p:spPr>
        <p:txBody>
          <a:bodyPr wrap="square">
            <a:spAutoFit/>
          </a:bodyPr>
          <a:lstStyle/>
          <a:p>
            <a:pPr algn="ctr"/>
            <a:r>
              <a:rPr lang="en-GB" sz="1400" b="1" dirty="0"/>
              <a:t>DNA variants measured by 23andMe</a:t>
            </a:r>
          </a:p>
        </p:txBody>
      </p:sp>
      <p:pic>
        <p:nvPicPr>
          <p:cNvPr id="1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38"/>
          <a:stretch/>
        </p:blipFill>
        <p:spPr bwMode="auto">
          <a:xfrm>
            <a:off x="5288208" y="2827330"/>
            <a:ext cx="1370083" cy="1402285"/>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p:cNvSpPr txBox="1"/>
          <p:nvPr/>
        </p:nvSpPr>
        <p:spPr>
          <a:xfrm>
            <a:off x="7625589" y="3268962"/>
            <a:ext cx="1745693" cy="384721"/>
          </a:xfrm>
          <a:prstGeom prst="rect">
            <a:avLst/>
          </a:prstGeom>
          <a:noFill/>
        </p:spPr>
        <p:txBody>
          <a:bodyPr wrap="square" rtlCol="0">
            <a:spAutoFit/>
          </a:bodyPr>
          <a:lstStyle/>
          <a:p>
            <a:r>
              <a:rPr lang="en-GB" b="1" dirty="0">
                <a:solidFill>
                  <a:srgbClr val="0070C0"/>
                </a:solidFill>
              </a:rPr>
              <a:t>Genomapp</a:t>
            </a:r>
          </a:p>
        </p:txBody>
      </p:sp>
    </p:spTree>
    <p:extLst>
      <p:ext uri="{BB962C8B-B14F-4D97-AF65-F5344CB8AC3E}">
        <p14:creationId xmlns:p14="http://schemas.microsoft.com/office/powerpoint/2010/main" val="1775711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70316" y="1877889"/>
            <a:ext cx="2960297" cy="3434459"/>
            <a:chOff x="4028786" y="1408113"/>
            <a:chExt cx="2220801" cy="2576515"/>
          </a:xfrm>
        </p:grpSpPr>
        <p:grpSp>
          <p:nvGrpSpPr>
            <p:cNvPr id="4" name="Group 3">
              <a:extLst>
                <a:ext uri="{FF2B5EF4-FFF2-40B4-BE49-F238E27FC236}">
                  <a16:creationId xmlns="" xmlns:a16="http://schemas.microsoft.com/office/drawing/2014/main" id="{0260D98B-C1B8-A34B-9A2D-A6C0461717CC}"/>
                </a:ext>
              </a:extLst>
            </p:cNvPr>
            <p:cNvGrpSpPr/>
            <p:nvPr/>
          </p:nvGrpSpPr>
          <p:grpSpPr>
            <a:xfrm>
              <a:off x="4497669" y="2994699"/>
              <a:ext cx="1721371" cy="989929"/>
              <a:chOff x="7679532" y="4024331"/>
              <a:chExt cx="3024336" cy="1779098"/>
            </a:xfrm>
          </p:grpSpPr>
          <p:sp>
            <p:nvSpPr>
              <p:cNvPr id="22" name="TextBox 55"/>
              <p:cNvSpPr txBox="1"/>
              <p:nvPr/>
            </p:nvSpPr>
            <p:spPr>
              <a:xfrm>
                <a:off x="7679532" y="4024331"/>
                <a:ext cx="3024336" cy="7054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dirty="0"/>
                  <a:t>Non-Standard Risk</a:t>
                </a:r>
              </a:p>
              <a:p>
                <a:r>
                  <a:rPr lang="en-GB" sz="1400" dirty="0"/>
                  <a:t>(c. 160k individuals)</a:t>
                </a:r>
              </a:p>
            </p:txBody>
          </p:sp>
          <p:pic>
            <p:nvPicPr>
              <p:cNvPr id="42" name="Picture 41"/>
              <p:cNvPicPr>
                <a:picLocks noChangeAspect="1"/>
              </p:cNvPicPr>
              <p:nvPr/>
            </p:nvPicPr>
            <p:blipFill>
              <a:blip r:embed="rId3"/>
              <a:stretch>
                <a:fillRect/>
              </a:stretch>
            </p:blipFill>
            <p:spPr>
              <a:xfrm>
                <a:off x="7859839" y="4743394"/>
                <a:ext cx="255213" cy="501275"/>
              </a:xfrm>
              <a:prstGeom prst="rect">
                <a:avLst/>
              </a:prstGeom>
            </p:spPr>
          </p:pic>
          <p:pic>
            <p:nvPicPr>
              <p:cNvPr id="43" name="Picture 42"/>
              <p:cNvPicPr>
                <a:picLocks noChangeAspect="1"/>
              </p:cNvPicPr>
              <p:nvPr/>
            </p:nvPicPr>
            <p:blipFill>
              <a:blip r:embed="rId3"/>
              <a:stretch>
                <a:fillRect/>
              </a:stretch>
            </p:blipFill>
            <p:spPr>
              <a:xfrm>
                <a:off x="8378809" y="4750634"/>
                <a:ext cx="255213" cy="501275"/>
              </a:xfrm>
              <a:prstGeom prst="rect">
                <a:avLst/>
              </a:prstGeom>
            </p:spPr>
          </p:pic>
          <p:pic>
            <p:nvPicPr>
              <p:cNvPr id="44" name="Picture 43"/>
              <p:cNvPicPr>
                <a:picLocks noChangeAspect="1"/>
              </p:cNvPicPr>
              <p:nvPr/>
            </p:nvPicPr>
            <p:blipFill>
              <a:blip r:embed="rId3"/>
              <a:stretch>
                <a:fillRect/>
              </a:stretch>
            </p:blipFill>
            <p:spPr>
              <a:xfrm>
                <a:off x="8897779" y="4750633"/>
                <a:ext cx="255213" cy="501275"/>
              </a:xfrm>
              <a:prstGeom prst="rect">
                <a:avLst/>
              </a:prstGeom>
            </p:spPr>
          </p:pic>
          <p:pic>
            <p:nvPicPr>
              <p:cNvPr id="45" name="Picture 44"/>
              <p:cNvPicPr>
                <a:picLocks noChangeAspect="1"/>
              </p:cNvPicPr>
              <p:nvPr/>
            </p:nvPicPr>
            <p:blipFill>
              <a:blip r:embed="rId3"/>
              <a:stretch>
                <a:fillRect/>
              </a:stretch>
            </p:blipFill>
            <p:spPr>
              <a:xfrm>
                <a:off x="7859838" y="5302154"/>
                <a:ext cx="255213" cy="501275"/>
              </a:xfrm>
              <a:prstGeom prst="rect">
                <a:avLst/>
              </a:prstGeom>
            </p:spPr>
          </p:pic>
          <p:pic>
            <p:nvPicPr>
              <p:cNvPr id="68" name="Picture 67"/>
              <p:cNvPicPr>
                <a:picLocks noChangeAspect="1"/>
              </p:cNvPicPr>
              <p:nvPr/>
            </p:nvPicPr>
            <p:blipFill>
              <a:blip r:embed="rId4"/>
              <a:stretch>
                <a:fillRect/>
              </a:stretch>
            </p:blipFill>
            <p:spPr>
              <a:xfrm flipH="1">
                <a:off x="8400309" y="5298812"/>
                <a:ext cx="226637" cy="504617"/>
              </a:xfrm>
              <a:prstGeom prst="rect">
                <a:avLst/>
              </a:prstGeom>
            </p:spPr>
          </p:pic>
        </p:grpSp>
        <p:sp>
          <p:nvSpPr>
            <p:cNvPr id="18" name="Right Arrow 17"/>
            <p:cNvSpPr/>
            <p:nvPr/>
          </p:nvSpPr>
          <p:spPr>
            <a:xfrm rot="19952119">
              <a:off x="4028786" y="2234593"/>
              <a:ext cx="428733" cy="24019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0" name="Right Arrow 19"/>
            <p:cNvSpPr/>
            <p:nvPr/>
          </p:nvSpPr>
          <p:spPr>
            <a:xfrm rot="1384520">
              <a:off x="4057885" y="3316202"/>
              <a:ext cx="405685" cy="25681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nvGrpSpPr>
            <p:cNvPr id="3" name="Group 2">
              <a:extLst>
                <a:ext uri="{FF2B5EF4-FFF2-40B4-BE49-F238E27FC236}">
                  <a16:creationId xmlns="" xmlns:a16="http://schemas.microsoft.com/office/drawing/2014/main" id="{8CFD9355-45C3-1E4D-988A-10D7129D113B}"/>
                </a:ext>
              </a:extLst>
            </p:cNvPr>
            <p:cNvGrpSpPr/>
            <p:nvPr/>
          </p:nvGrpSpPr>
          <p:grpSpPr>
            <a:xfrm>
              <a:off x="4497669" y="1408113"/>
              <a:ext cx="1751918" cy="1152880"/>
              <a:chOff x="7630631" y="1784194"/>
              <a:chExt cx="3073842" cy="2003303"/>
            </a:xfrm>
          </p:grpSpPr>
          <p:sp>
            <p:nvSpPr>
              <p:cNvPr id="21" name="TextBox 54"/>
              <p:cNvSpPr txBox="1"/>
              <p:nvPr/>
            </p:nvSpPr>
            <p:spPr>
              <a:xfrm>
                <a:off x="7630631" y="1784194"/>
                <a:ext cx="3073842" cy="96290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dirty="0"/>
                  <a:t>‘Standard’ Risk (disease-free at baseline)</a:t>
                </a:r>
              </a:p>
              <a:p>
                <a:r>
                  <a:rPr lang="en-GB" sz="1400" dirty="0"/>
                  <a:t>c. 340k individuals</a:t>
                </a:r>
              </a:p>
            </p:txBody>
          </p:sp>
          <p:pic>
            <p:nvPicPr>
              <p:cNvPr id="56" name="Picture 55"/>
              <p:cNvPicPr>
                <a:picLocks noChangeAspect="1"/>
              </p:cNvPicPr>
              <p:nvPr/>
            </p:nvPicPr>
            <p:blipFill>
              <a:blip r:embed="rId5"/>
              <a:stretch>
                <a:fillRect/>
              </a:stretch>
            </p:blipFill>
            <p:spPr>
              <a:xfrm flipH="1">
                <a:off x="7801639" y="2745381"/>
                <a:ext cx="236292" cy="489569"/>
              </a:xfrm>
              <a:prstGeom prst="rect">
                <a:avLst/>
              </a:prstGeom>
            </p:spPr>
          </p:pic>
          <p:pic>
            <p:nvPicPr>
              <p:cNvPr id="57" name="Picture 56"/>
              <p:cNvPicPr>
                <a:picLocks noChangeAspect="1"/>
              </p:cNvPicPr>
              <p:nvPr/>
            </p:nvPicPr>
            <p:blipFill>
              <a:blip r:embed="rId5"/>
              <a:stretch>
                <a:fillRect/>
              </a:stretch>
            </p:blipFill>
            <p:spPr>
              <a:xfrm flipH="1">
                <a:off x="8317494" y="2759146"/>
                <a:ext cx="236292" cy="489569"/>
              </a:xfrm>
              <a:prstGeom prst="rect">
                <a:avLst/>
              </a:prstGeom>
            </p:spPr>
          </p:pic>
          <p:pic>
            <p:nvPicPr>
              <p:cNvPr id="58" name="Picture 57"/>
              <p:cNvPicPr>
                <a:picLocks noChangeAspect="1"/>
              </p:cNvPicPr>
              <p:nvPr/>
            </p:nvPicPr>
            <p:blipFill>
              <a:blip r:embed="rId5"/>
              <a:stretch>
                <a:fillRect/>
              </a:stretch>
            </p:blipFill>
            <p:spPr>
              <a:xfrm flipH="1">
                <a:off x="8799797" y="2759146"/>
                <a:ext cx="236292" cy="489569"/>
              </a:xfrm>
              <a:prstGeom prst="rect">
                <a:avLst/>
              </a:prstGeom>
            </p:spPr>
          </p:pic>
          <p:pic>
            <p:nvPicPr>
              <p:cNvPr id="59" name="Picture 58"/>
              <p:cNvPicPr>
                <a:picLocks noChangeAspect="1"/>
              </p:cNvPicPr>
              <p:nvPr/>
            </p:nvPicPr>
            <p:blipFill>
              <a:blip r:embed="rId5"/>
              <a:stretch>
                <a:fillRect/>
              </a:stretch>
            </p:blipFill>
            <p:spPr>
              <a:xfrm flipH="1">
                <a:off x="9303854" y="2745381"/>
                <a:ext cx="236292" cy="489569"/>
              </a:xfrm>
              <a:prstGeom prst="rect">
                <a:avLst/>
              </a:prstGeom>
            </p:spPr>
          </p:pic>
          <p:pic>
            <p:nvPicPr>
              <p:cNvPr id="60" name="Picture 59"/>
              <p:cNvPicPr>
                <a:picLocks noChangeAspect="1"/>
              </p:cNvPicPr>
              <p:nvPr/>
            </p:nvPicPr>
            <p:blipFill>
              <a:blip r:embed="rId5"/>
              <a:stretch>
                <a:fillRect/>
              </a:stretch>
            </p:blipFill>
            <p:spPr>
              <a:xfrm flipH="1">
                <a:off x="9831507" y="2745381"/>
                <a:ext cx="236292" cy="489569"/>
              </a:xfrm>
              <a:prstGeom prst="rect">
                <a:avLst/>
              </a:prstGeom>
            </p:spPr>
          </p:pic>
          <p:pic>
            <p:nvPicPr>
              <p:cNvPr id="61" name="Picture 60"/>
              <p:cNvPicPr>
                <a:picLocks noChangeAspect="1"/>
              </p:cNvPicPr>
              <p:nvPr/>
            </p:nvPicPr>
            <p:blipFill>
              <a:blip r:embed="rId5"/>
              <a:stretch>
                <a:fillRect/>
              </a:stretch>
            </p:blipFill>
            <p:spPr>
              <a:xfrm flipH="1">
                <a:off x="7798305" y="3284163"/>
                <a:ext cx="236292" cy="489569"/>
              </a:xfrm>
              <a:prstGeom prst="rect">
                <a:avLst/>
              </a:prstGeom>
            </p:spPr>
          </p:pic>
          <p:pic>
            <p:nvPicPr>
              <p:cNvPr id="62" name="Picture 61"/>
              <p:cNvPicPr>
                <a:picLocks noChangeAspect="1"/>
              </p:cNvPicPr>
              <p:nvPr/>
            </p:nvPicPr>
            <p:blipFill>
              <a:blip r:embed="rId5"/>
              <a:stretch>
                <a:fillRect/>
              </a:stretch>
            </p:blipFill>
            <p:spPr>
              <a:xfrm flipH="1">
                <a:off x="8796463" y="3297928"/>
                <a:ext cx="236292" cy="489569"/>
              </a:xfrm>
              <a:prstGeom prst="rect">
                <a:avLst/>
              </a:prstGeom>
            </p:spPr>
          </p:pic>
          <p:pic>
            <p:nvPicPr>
              <p:cNvPr id="63" name="Picture 62"/>
              <p:cNvPicPr>
                <a:picLocks noChangeAspect="1"/>
              </p:cNvPicPr>
              <p:nvPr/>
            </p:nvPicPr>
            <p:blipFill>
              <a:blip r:embed="rId5"/>
              <a:stretch>
                <a:fillRect/>
              </a:stretch>
            </p:blipFill>
            <p:spPr>
              <a:xfrm flipH="1">
                <a:off x="9300520" y="3284163"/>
                <a:ext cx="236292" cy="489569"/>
              </a:xfrm>
              <a:prstGeom prst="rect">
                <a:avLst/>
              </a:prstGeom>
            </p:spPr>
          </p:pic>
          <p:pic>
            <p:nvPicPr>
              <p:cNvPr id="64" name="Picture 63"/>
              <p:cNvPicPr>
                <a:picLocks noChangeAspect="1"/>
              </p:cNvPicPr>
              <p:nvPr/>
            </p:nvPicPr>
            <p:blipFill>
              <a:blip r:embed="rId5"/>
              <a:stretch>
                <a:fillRect/>
              </a:stretch>
            </p:blipFill>
            <p:spPr>
              <a:xfrm flipH="1">
                <a:off x="9828173" y="3284163"/>
                <a:ext cx="236292" cy="489569"/>
              </a:xfrm>
              <a:prstGeom prst="rect">
                <a:avLst/>
              </a:prstGeom>
            </p:spPr>
          </p:pic>
          <p:pic>
            <p:nvPicPr>
              <p:cNvPr id="65" name="Picture 64"/>
              <p:cNvPicPr>
                <a:picLocks noChangeAspect="1"/>
              </p:cNvPicPr>
              <p:nvPr/>
            </p:nvPicPr>
            <p:blipFill>
              <a:blip r:embed="rId5"/>
              <a:stretch>
                <a:fillRect/>
              </a:stretch>
            </p:blipFill>
            <p:spPr>
              <a:xfrm flipH="1">
                <a:off x="8312491" y="3296409"/>
                <a:ext cx="236292" cy="489569"/>
              </a:xfrm>
              <a:prstGeom prst="rect">
                <a:avLst/>
              </a:prstGeom>
            </p:spPr>
          </p:pic>
        </p:grpSp>
      </p:grpSp>
      <p:grpSp>
        <p:nvGrpSpPr>
          <p:cNvPr id="5" name="Group 4">
            <a:extLst>
              <a:ext uri="{FF2B5EF4-FFF2-40B4-BE49-F238E27FC236}">
                <a16:creationId xmlns="" xmlns:a16="http://schemas.microsoft.com/office/drawing/2014/main" id="{241EE642-FBBA-CC4F-95DF-692999C4A9DE}"/>
              </a:ext>
            </a:extLst>
          </p:cNvPr>
          <p:cNvGrpSpPr/>
          <p:nvPr/>
        </p:nvGrpSpPr>
        <p:grpSpPr>
          <a:xfrm>
            <a:off x="884612" y="2250631"/>
            <a:ext cx="1967205" cy="2764922"/>
            <a:chOff x="1166876" y="2167501"/>
            <a:chExt cx="2331701" cy="3305665"/>
          </a:xfrm>
        </p:grpSpPr>
        <p:sp>
          <p:nvSpPr>
            <p:cNvPr id="25" name="Rectangle 24"/>
            <p:cNvSpPr/>
            <p:nvPr/>
          </p:nvSpPr>
          <p:spPr>
            <a:xfrm>
              <a:off x="1166876" y="2167501"/>
              <a:ext cx="2331701" cy="625547"/>
            </a:xfrm>
            <a:prstGeom prst="rect">
              <a:avLst/>
            </a:prstGeom>
          </p:spPr>
          <p:txBody>
            <a:bodyPr wrap="none">
              <a:spAutoFit/>
            </a:bodyPr>
            <a:lstStyle/>
            <a:p>
              <a:pPr algn="ctr"/>
              <a:r>
                <a:rPr lang="en-GB" sz="1400" dirty="0"/>
                <a:t>UKB:</a:t>
              </a:r>
            </a:p>
            <a:p>
              <a:pPr algn="ctr"/>
              <a:r>
                <a:rPr lang="en-GB" sz="1400" dirty="0"/>
                <a:t>c. ½ million individuals</a:t>
              </a:r>
            </a:p>
          </p:txBody>
        </p:sp>
        <p:pic>
          <p:nvPicPr>
            <p:cNvPr id="26" name="Picture 25"/>
            <p:cNvPicPr>
              <a:picLocks noChangeAspect="1"/>
            </p:cNvPicPr>
            <p:nvPr/>
          </p:nvPicPr>
          <p:blipFill>
            <a:blip r:embed="rId3"/>
            <a:stretch>
              <a:fillRect/>
            </a:stretch>
          </p:blipFill>
          <p:spPr>
            <a:xfrm>
              <a:off x="1703767" y="3405822"/>
              <a:ext cx="255213" cy="501275"/>
            </a:xfrm>
            <a:prstGeom prst="rect">
              <a:avLst/>
            </a:prstGeom>
          </p:spPr>
        </p:pic>
        <p:pic>
          <p:nvPicPr>
            <p:cNvPr id="27" name="Picture 26"/>
            <p:cNvPicPr>
              <a:picLocks noChangeAspect="1"/>
            </p:cNvPicPr>
            <p:nvPr/>
          </p:nvPicPr>
          <p:blipFill>
            <a:blip r:embed="rId3"/>
            <a:stretch>
              <a:fillRect/>
            </a:stretch>
          </p:blipFill>
          <p:spPr>
            <a:xfrm>
              <a:off x="2227395" y="4433754"/>
              <a:ext cx="255213" cy="501275"/>
            </a:xfrm>
            <a:prstGeom prst="rect">
              <a:avLst/>
            </a:prstGeom>
          </p:spPr>
        </p:pic>
        <p:pic>
          <p:nvPicPr>
            <p:cNvPr id="40" name="Picture 39"/>
            <p:cNvPicPr>
              <a:picLocks noChangeAspect="1"/>
            </p:cNvPicPr>
            <p:nvPr/>
          </p:nvPicPr>
          <p:blipFill>
            <a:blip r:embed="rId3"/>
            <a:stretch>
              <a:fillRect/>
            </a:stretch>
          </p:blipFill>
          <p:spPr>
            <a:xfrm>
              <a:off x="1696939" y="4941346"/>
              <a:ext cx="255213" cy="501275"/>
            </a:xfrm>
            <a:prstGeom prst="rect">
              <a:avLst/>
            </a:prstGeom>
          </p:spPr>
        </p:pic>
        <p:pic>
          <p:nvPicPr>
            <p:cNvPr id="41" name="Picture 40"/>
            <p:cNvPicPr>
              <a:picLocks noChangeAspect="1"/>
            </p:cNvPicPr>
            <p:nvPr/>
          </p:nvPicPr>
          <p:blipFill>
            <a:blip r:embed="rId3"/>
            <a:stretch>
              <a:fillRect/>
            </a:stretch>
          </p:blipFill>
          <p:spPr>
            <a:xfrm>
              <a:off x="2709083" y="2874270"/>
              <a:ext cx="255213" cy="501275"/>
            </a:xfrm>
            <a:prstGeom prst="rect">
              <a:avLst/>
            </a:prstGeom>
          </p:spPr>
        </p:pic>
        <p:pic>
          <p:nvPicPr>
            <p:cNvPr id="46" name="Picture 45"/>
            <p:cNvPicPr>
              <a:picLocks noChangeAspect="1"/>
            </p:cNvPicPr>
            <p:nvPr/>
          </p:nvPicPr>
          <p:blipFill>
            <a:blip r:embed="rId5"/>
            <a:stretch>
              <a:fillRect/>
            </a:stretch>
          </p:blipFill>
          <p:spPr>
            <a:xfrm flipH="1">
              <a:off x="2227395" y="2887367"/>
              <a:ext cx="236292" cy="489569"/>
            </a:xfrm>
            <a:prstGeom prst="rect">
              <a:avLst/>
            </a:prstGeom>
          </p:spPr>
        </p:pic>
        <p:pic>
          <p:nvPicPr>
            <p:cNvPr id="47" name="Picture 46"/>
            <p:cNvPicPr>
              <a:picLocks noChangeAspect="1"/>
            </p:cNvPicPr>
            <p:nvPr/>
          </p:nvPicPr>
          <p:blipFill>
            <a:blip r:embed="rId5"/>
            <a:stretch>
              <a:fillRect/>
            </a:stretch>
          </p:blipFill>
          <p:spPr>
            <a:xfrm flipH="1">
              <a:off x="1712555" y="2879799"/>
              <a:ext cx="236292" cy="489569"/>
            </a:xfrm>
            <a:prstGeom prst="rect">
              <a:avLst/>
            </a:prstGeom>
          </p:spPr>
        </p:pic>
        <p:pic>
          <p:nvPicPr>
            <p:cNvPr id="48" name="Picture 47"/>
            <p:cNvPicPr>
              <a:picLocks noChangeAspect="1"/>
            </p:cNvPicPr>
            <p:nvPr/>
          </p:nvPicPr>
          <p:blipFill>
            <a:blip r:embed="rId5"/>
            <a:stretch>
              <a:fillRect/>
            </a:stretch>
          </p:blipFill>
          <p:spPr>
            <a:xfrm flipH="1">
              <a:off x="1698662" y="4439606"/>
              <a:ext cx="236292" cy="489569"/>
            </a:xfrm>
            <a:prstGeom prst="rect">
              <a:avLst/>
            </a:prstGeom>
          </p:spPr>
        </p:pic>
        <p:pic>
          <p:nvPicPr>
            <p:cNvPr id="49" name="Picture 48"/>
            <p:cNvPicPr>
              <a:picLocks noChangeAspect="1"/>
            </p:cNvPicPr>
            <p:nvPr/>
          </p:nvPicPr>
          <p:blipFill>
            <a:blip r:embed="rId5"/>
            <a:stretch>
              <a:fillRect/>
            </a:stretch>
          </p:blipFill>
          <p:spPr>
            <a:xfrm flipH="1">
              <a:off x="2234875" y="4968549"/>
              <a:ext cx="236292" cy="489569"/>
            </a:xfrm>
            <a:prstGeom prst="rect">
              <a:avLst/>
            </a:prstGeom>
          </p:spPr>
        </p:pic>
        <p:pic>
          <p:nvPicPr>
            <p:cNvPr id="50" name="Picture 49"/>
            <p:cNvPicPr>
              <a:picLocks noChangeAspect="1"/>
            </p:cNvPicPr>
            <p:nvPr/>
          </p:nvPicPr>
          <p:blipFill>
            <a:blip r:embed="rId5"/>
            <a:stretch>
              <a:fillRect/>
            </a:stretch>
          </p:blipFill>
          <p:spPr>
            <a:xfrm flipH="1">
              <a:off x="1698662" y="3926533"/>
              <a:ext cx="236292" cy="489569"/>
            </a:xfrm>
            <a:prstGeom prst="rect">
              <a:avLst/>
            </a:prstGeom>
          </p:spPr>
        </p:pic>
        <p:pic>
          <p:nvPicPr>
            <p:cNvPr id="51" name="Picture 50"/>
            <p:cNvPicPr>
              <a:picLocks noChangeAspect="1"/>
            </p:cNvPicPr>
            <p:nvPr/>
          </p:nvPicPr>
          <p:blipFill>
            <a:blip r:embed="rId5"/>
            <a:stretch>
              <a:fillRect/>
            </a:stretch>
          </p:blipFill>
          <p:spPr>
            <a:xfrm flipH="1">
              <a:off x="2229872" y="3408241"/>
              <a:ext cx="236292" cy="489569"/>
            </a:xfrm>
            <a:prstGeom prst="rect">
              <a:avLst/>
            </a:prstGeom>
          </p:spPr>
        </p:pic>
        <p:pic>
          <p:nvPicPr>
            <p:cNvPr id="52" name="Picture 51"/>
            <p:cNvPicPr>
              <a:picLocks noChangeAspect="1"/>
            </p:cNvPicPr>
            <p:nvPr/>
          </p:nvPicPr>
          <p:blipFill>
            <a:blip r:embed="rId5"/>
            <a:stretch>
              <a:fillRect/>
            </a:stretch>
          </p:blipFill>
          <p:spPr>
            <a:xfrm flipH="1">
              <a:off x="2229014" y="3927958"/>
              <a:ext cx="236292" cy="489569"/>
            </a:xfrm>
            <a:prstGeom prst="rect">
              <a:avLst/>
            </a:prstGeom>
          </p:spPr>
        </p:pic>
        <p:pic>
          <p:nvPicPr>
            <p:cNvPr id="53" name="Picture 52"/>
            <p:cNvPicPr>
              <a:picLocks noChangeAspect="1"/>
            </p:cNvPicPr>
            <p:nvPr/>
          </p:nvPicPr>
          <p:blipFill>
            <a:blip r:embed="rId5"/>
            <a:stretch>
              <a:fillRect/>
            </a:stretch>
          </p:blipFill>
          <p:spPr>
            <a:xfrm flipH="1">
              <a:off x="2722699" y="3408240"/>
              <a:ext cx="236292" cy="489569"/>
            </a:xfrm>
            <a:prstGeom prst="rect">
              <a:avLst/>
            </a:prstGeom>
          </p:spPr>
        </p:pic>
        <p:pic>
          <p:nvPicPr>
            <p:cNvPr id="54" name="Picture 53"/>
            <p:cNvPicPr>
              <a:picLocks noChangeAspect="1"/>
            </p:cNvPicPr>
            <p:nvPr/>
          </p:nvPicPr>
          <p:blipFill>
            <a:blip r:embed="rId5"/>
            <a:stretch>
              <a:fillRect/>
            </a:stretch>
          </p:blipFill>
          <p:spPr>
            <a:xfrm flipH="1">
              <a:off x="2722699" y="3926532"/>
              <a:ext cx="236292" cy="489569"/>
            </a:xfrm>
            <a:prstGeom prst="rect">
              <a:avLst/>
            </a:prstGeom>
          </p:spPr>
        </p:pic>
        <p:pic>
          <p:nvPicPr>
            <p:cNvPr id="55" name="Picture 54"/>
            <p:cNvPicPr>
              <a:picLocks noChangeAspect="1"/>
            </p:cNvPicPr>
            <p:nvPr/>
          </p:nvPicPr>
          <p:blipFill>
            <a:blip r:embed="rId5"/>
            <a:stretch>
              <a:fillRect/>
            </a:stretch>
          </p:blipFill>
          <p:spPr>
            <a:xfrm flipH="1">
              <a:off x="2712773" y="4439606"/>
              <a:ext cx="236292" cy="489569"/>
            </a:xfrm>
            <a:prstGeom prst="rect">
              <a:avLst/>
            </a:prstGeom>
          </p:spPr>
        </p:pic>
        <p:pic>
          <p:nvPicPr>
            <p:cNvPr id="67" name="Picture 66"/>
            <p:cNvPicPr>
              <a:picLocks noChangeAspect="1"/>
            </p:cNvPicPr>
            <p:nvPr/>
          </p:nvPicPr>
          <p:blipFill>
            <a:blip r:embed="rId6"/>
            <a:stretch>
              <a:fillRect/>
            </a:stretch>
          </p:blipFill>
          <p:spPr>
            <a:xfrm>
              <a:off x="2710798" y="4967390"/>
              <a:ext cx="248193" cy="503582"/>
            </a:xfrm>
            <a:prstGeom prst="rect">
              <a:avLst/>
            </a:prstGeom>
          </p:spPr>
        </p:pic>
        <p:pic>
          <p:nvPicPr>
            <p:cNvPr id="69" name="Picture 68"/>
            <p:cNvPicPr>
              <a:picLocks noChangeAspect="1"/>
            </p:cNvPicPr>
            <p:nvPr/>
          </p:nvPicPr>
          <p:blipFill>
            <a:blip r:embed="rId4"/>
            <a:stretch>
              <a:fillRect/>
            </a:stretch>
          </p:blipFill>
          <p:spPr>
            <a:xfrm flipH="1">
              <a:off x="2717600" y="4968549"/>
              <a:ext cx="226637" cy="504617"/>
            </a:xfrm>
            <a:prstGeom prst="rect">
              <a:avLst/>
            </a:prstGeom>
          </p:spPr>
        </p:pic>
      </p:grpSp>
      <p:grpSp>
        <p:nvGrpSpPr>
          <p:cNvPr id="8" name="Group 7"/>
          <p:cNvGrpSpPr/>
          <p:nvPr/>
        </p:nvGrpSpPr>
        <p:grpSpPr>
          <a:xfrm>
            <a:off x="2740377" y="2131491"/>
            <a:ext cx="2434810" cy="3180854"/>
            <a:chOff x="2055818" y="1598365"/>
            <a:chExt cx="1826583" cy="2386262"/>
          </a:xfrm>
        </p:grpSpPr>
        <p:sp>
          <p:nvSpPr>
            <p:cNvPr id="19" name="Rectangle 18"/>
            <p:cNvSpPr/>
            <p:nvPr/>
          </p:nvSpPr>
          <p:spPr>
            <a:xfrm>
              <a:off x="2559417" y="1598365"/>
              <a:ext cx="1322984" cy="238626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600" b="1" u="sng" dirty="0"/>
                <a:t>‘Underwriting’ Process</a:t>
              </a:r>
            </a:p>
            <a:p>
              <a:pPr algn="ctr"/>
              <a:endParaRPr lang="en-GB" sz="1400" dirty="0"/>
            </a:p>
            <a:p>
              <a:pPr marL="285667" indent="-285667">
                <a:buFont typeface="Arial" panose="020B0604020202020204" pitchFamily="34" charset="0"/>
                <a:buChar char="•"/>
              </a:pPr>
              <a:r>
                <a:rPr lang="en-GB" sz="1400" dirty="0"/>
                <a:t>Prevalent disease in hospital records</a:t>
              </a:r>
            </a:p>
            <a:p>
              <a:pPr algn="ctr"/>
              <a:endParaRPr lang="en-GB" sz="1400" b="1" dirty="0"/>
            </a:p>
            <a:p>
              <a:pPr algn="ctr"/>
              <a:r>
                <a:rPr lang="en-GB" sz="1400" b="1" dirty="0"/>
                <a:t>+</a:t>
              </a:r>
            </a:p>
            <a:p>
              <a:pPr marL="285667" indent="-285667">
                <a:buFont typeface="Arial" panose="020B0604020202020204" pitchFamily="34" charset="0"/>
                <a:buChar char="•"/>
              </a:pPr>
              <a:endParaRPr lang="en-GB" sz="1400" dirty="0"/>
            </a:p>
            <a:p>
              <a:pPr marL="285667" indent="-285667">
                <a:buFont typeface="Arial" panose="020B0604020202020204" pitchFamily="34" charset="0"/>
                <a:buChar char="•"/>
              </a:pPr>
              <a:r>
                <a:rPr lang="en-GB" sz="1400" dirty="0"/>
                <a:t>Self-reported illness at baseline verbal interview (with nurse)</a:t>
              </a:r>
            </a:p>
          </p:txBody>
        </p:sp>
        <p:sp>
          <p:nvSpPr>
            <p:cNvPr id="70" name="Right Arrow 69">
              <a:extLst>
                <a:ext uri="{FF2B5EF4-FFF2-40B4-BE49-F238E27FC236}">
                  <a16:creationId xmlns="" xmlns:a16="http://schemas.microsoft.com/office/drawing/2014/main" id="{26D26797-19D7-FC40-A68C-D406481A6166}"/>
                </a:ext>
              </a:extLst>
            </p:cNvPr>
            <p:cNvSpPr/>
            <p:nvPr/>
          </p:nvSpPr>
          <p:spPr>
            <a:xfrm>
              <a:off x="2055818" y="2689290"/>
              <a:ext cx="381651" cy="32128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grpSp>
        <p:nvGrpSpPr>
          <p:cNvPr id="10" name="Group 9"/>
          <p:cNvGrpSpPr/>
          <p:nvPr/>
        </p:nvGrpSpPr>
        <p:grpSpPr>
          <a:xfrm>
            <a:off x="8088975" y="2131491"/>
            <a:ext cx="2607371" cy="3180854"/>
            <a:chOff x="6068312" y="1598365"/>
            <a:chExt cx="1956038" cy="2386262"/>
          </a:xfrm>
        </p:grpSpPr>
        <p:sp>
          <p:nvSpPr>
            <p:cNvPr id="66" name="Right Arrow 65"/>
            <p:cNvSpPr/>
            <p:nvPr/>
          </p:nvSpPr>
          <p:spPr>
            <a:xfrm>
              <a:off x="6068312" y="2110059"/>
              <a:ext cx="428733" cy="24019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74" name="Rectangle 73"/>
            <p:cNvSpPr/>
            <p:nvPr/>
          </p:nvSpPr>
          <p:spPr>
            <a:xfrm>
              <a:off x="6701366" y="1598365"/>
              <a:ext cx="1322984" cy="238626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600" b="1" u="sng" dirty="0"/>
                <a:t>Prediction Model</a:t>
              </a:r>
            </a:p>
            <a:p>
              <a:pPr algn="ctr"/>
              <a:endParaRPr lang="en-GB" sz="1400" dirty="0"/>
            </a:p>
            <a:p>
              <a:pPr marL="285667" indent="-285667">
                <a:buFont typeface="Arial" panose="020B0604020202020204" pitchFamily="34" charset="0"/>
                <a:buChar char="•"/>
              </a:pPr>
              <a:r>
                <a:rPr lang="en-GB" sz="1400" dirty="0"/>
                <a:t>Phenotypic risk factors (age, gender, smoking, family history, BMI, BP, etc.)</a:t>
              </a:r>
            </a:p>
            <a:p>
              <a:pPr marL="285667" indent="-285667">
                <a:buFont typeface="Arial" panose="020B0604020202020204" pitchFamily="34" charset="0"/>
                <a:buChar char="•"/>
              </a:pPr>
              <a:endParaRPr lang="en-GB" sz="1400" b="1" dirty="0"/>
            </a:p>
            <a:p>
              <a:pPr algn="ctr"/>
              <a:r>
                <a:rPr lang="en-GB" sz="1400" b="1" dirty="0"/>
                <a:t>+</a:t>
              </a:r>
            </a:p>
            <a:p>
              <a:pPr algn="ctr"/>
              <a:endParaRPr lang="en-GB" sz="1400" dirty="0"/>
            </a:p>
            <a:p>
              <a:pPr marL="285667" indent="-285667">
                <a:buFont typeface="Arial" panose="020B0604020202020204" pitchFamily="34" charset="0"/>
                <a:buChar char="•"/>
              </a:pPr>
              <a:r>
                <a:rPr lang="en-GB" sz="1400" dirty="0"/>
                <a:t>Genetics (PRS for disease)</a:t>
              </a:r>
            </a:p>
          </p:txBody>
        </p:sp>
      </p:grpSp>
      <p:sp>
        <p:nvSpPr>
          <p:cNvPr id="71" name="Title 1"/>
          <p:cNvSpPr txBox="1">
            <a:spLocks/>
          </p:cNvSpPr>
          <p:nvPr/>
        </p:nvSpPr>
        <p:spPr bwMode="gray">
          <a:xfrm>
            <a:off x="357708" y="68151"/>
            <a:ext cx="11022025" cy="1251512"/>
          </a:xfrm>
          <a:prstGeom prst="rect">
            <a:avLst/>
          </a:prstGeom>
        </p:spPr>
        <p:txBody>
          <a:bodyPr vert="horz" anchor="b" anchorCtr="0">
            <a:normAutofit fontScale="97500"/>
          </a:bodyPr>
          <a:lstStyle>
            <a:lvl1pPr algn="l" rtl="0" eaLnBrk="1" latinLnBrk="0" hangingPunct="1">
              <a:spcBef>
                <a:spcPct val="0"/>
              </a:spcBef>
              <a:buNone/>
              <a:defRPr kumimoji="0" sz="3200" kern="1200">
                <a:solidFill>
                  <a:schemeClr val="accent2"/>
                </a:solidFill>
                <a:latin typeface="Calibri" pitchFamily="34" charset="0"/>
                <a:ea typeface="+mj-ea"/>
                <a:cs typeface="Arial" panose="020B0604020202020204" pitchFamily="34" charset="0"/>
              </a:defRPr>
            </a:lvl1pPr>
          </a:lstStyle>
          <a:p>
            <a:r>
              <a:rPr lang="en-US" b="1" dirty="0">
                <a:solidFill>
                  <a:srgbClr val="D92B2B"/>
                </a:solidFill>
                <a:latin typeface="+mj-lt"/>
              </a:rPr>
              <a:t>‘Underwriting’ UKB participants and predicting disease incidence</a:t>
            </a:r>
          </a:p>
        </p:txBody>
      </p:sp>
    </p:spTree>
    <p:extLst>
      <p:ext uri="{BB962C8B-B14F-4D97-AF65-F5344CB8AC3E}">
        <p14:creationId xmlns:p14="http://schemas.microsoft.com/office/powerpoint/2010/main" val="252811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nvPr>
        </p:nvGraphicFramePr>
        <p:xfrm>
          <a:off x="2608702" y="2506316"/>
          <a:ext cx="2931617" cy="3474144"/>
        </p:xfrm>
        <a:graphic>
          <a:graphicData uri="http://schemas.openxmlformats.org/drawingml/2006/table">
            <a:tbl>
              <a:tblPr firstRow="1" bandRow="1">
                <a:tableStyleId>{5C22544A-7EE6-4342-B048-85BDC9FD1C3A}</a:tableStyleId>
              </a:tblPr>
              <a:tblGrid>
                <a:gridCol w="941469">
                  <a:extLst>
                    <a:ext uri="{9D8B030D-6E8A-4147-A177-3AD203B41FA5}">
                      <a16:colId xmlns:a16="http://schemas.microsoft.com/office/drawing/2014/main" xmlns="" val="20000"/>
                    </a:ext>
                  </a:extLst>
                </a:gridCol>
                <a:gridCol w="1990148">
                  <a:extLst>
                    <a:ext uri="{9D8B030D-6E8A-4147-A177-3AD203B41FA5}">
                      <a16:colId xmlns:a16="http://schemas.microsoft.com/office/drawing/2014/main" xmlns="" val="20002"/>
                    </a:ext>
                  </a:extLst>
                </a:gridCol>
              </a:tblGrid>
              <a:tr h="457057">
                <a:tc>
                  <a:txBody>
                    <a:bodyPr/>
                    <a:lstStyle/>
                    <a:p>
                      <a:pPr algn="l">
                        <a:lnSpc>
                          <a:spcPct val="150000"/>
                        </a:lnSpc>
                      </a:pPr>
                      <a:r>
                        <a:rPr lang="en-US" sz="1200" dirty="0"/>
                        <a:t>Percentile</a:t>
                      </a:r>
                      <a:endParaRPr lang="en-GB" sz="1100" dirty="0"/>
                    </a:p>
                  </a:txBody>
                  <a:tcPr marL="91392" marR="91392" marT="45696" marB="45696" anchor="ctr"/>
                </a:tc>
                <a:tc>
                  <a:txBody>
                    <a:bodyPr/>
                    <a:lstStyle/>
                    <a:p>
                      <a:pPr algn="ctr"/>
                      <a:r>
                        <a:rPr lang="en-GB" sz="1200" dirty="0"/>
                        <a:t>Full cohort:</a:t>
                      </a:r>
                      <a:endParaRPr lang="en-GB" sz="1200" baseline="0" dirty="0"/>
                    </a:p>
                    <a:p>
                      <a:pPr algn="ctr"/>
                      <a:r>
                        <a:rPr lang="en-GB" sz="1200" dirty="0"/>
                        <a:t>Hazard ratio (95% CI)</a:t>
                      </a:r>
                    </a:p>
                  </a:txBody>
                  <a:tcPr marL="91392" marR="91392" marT="45696" marB="45696" anchor="ctr"/>
                </a:tc>
                <a:extLst>
                  <a:ext uri="{0D108BD9-81ED-4DB2-BD59-A6C34878D82A}">
                    <a16:rowId xmlns:a16="http://schemas.microsoft.com/office/drawing/2014/main" xmlns="" val="10000"/>
                  </a:ext>
                </a:extLst>
              </a:tr>
              <a:tr h="274225">
                <a:tc>
                  <a:txBody>
                    <a:bodyPr/>
                    <a:lstStyle/>
                    <a:p>
                      <a:pPr>
                        <a:lnSpc>
                          <a:spcPct val="100000"/>
                        </a:lnSpc>
                      </a:pPr>
                      <a:r>
                        <a:rPr lang="en-GB" sz="1200" dirty="0"/>
                        <a:t>0-1</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0.36 (0.21</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0.63)</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2"/>
                  </a:ext>
                </a:extLst>
              </a:tr>
              <a:tr h="274225">
                <a:tc>
                  <a:txBody>
                    <a:bodyPr/>
                    <a:lstStyle/>
                    <a:p>
                      <a:pPr>
                        <a:lnSpc>
                          <a:spcPct val="100000"/>
                        </a:lnSpc>
                      </a:pPr>
                      <a:r>
                        <a:rPr lang="en-GB" sz="1200" dirty="0"/>
                        <a:t>1-5</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0.56 (0.44</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0.7)</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3"/>
                  </a:ext>
                </a:extLst>
              </a:tr>
              <a:tr h="274225">
                <a:tc>
                  <a:txBody>
                    <a:bodyPr/>
                    <a:lstStyle/>
                    <a:p>
                      <a:pPr>
                        <a:lnSpc>
                          <a:spcPct val="100000"/>
                        </a:lnSpc>
                      </a:pPr>
                      <a:r>
                        <a:rPr lang="en-GB" sz="1200" dirty="0"/>
                        <a:t>5-10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0.56 (0.46</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0.69)</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4"/>
                  </a:ext>
                </a:extLst>
              </a:tr>
              <a:tr h="274225">
                <a:tc>
                  <a:txBody>
                    <a:bodyPr/>
                    <a:lstStyle/>
                    <a:p>
                      <a:pPr>
                        <a:lnSpc>
                          <a:spcPct val="100000"/>
                        </a:lnSpc>
                      </a:pPr>
                      <a:r>
                        <a:rPr lang="en-GB" sz="1200" dirty="0"/>
                        <a:t>10-20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0.7 (0.6</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0.8)</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5"/>
                  </a:ext>
                </a:extLst>
              </a:tr>
              <a:tr h="274225">
                <a:tc>
                  <a:txBody>
                    <a:bodyPr/>
                    <a:lstStyle/>
                    <a:p>
                      <a:pPr>
                        <a:lnSpc>
                          <a:spcPct val="100000"/>
                        </a:lnSpc>
                      </a:pPr>
                      <a:r>
                        <a:rPr lang="en-GB" sz="1200" dirty="0"/>
                        <a:t>20-40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0.84 (0.76</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0.94)</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6"/>
                  </a:ext>
                </a:extLst>
              </a:tr>
              <a:tr h="274225">
                <a:tc>
                  <a:txBody>
                    <a:bodyPr/>
                    <a:lstStyle/>
                    <a:p>
                      <a:pPr>
                        <a:lnSpc>
                          <a:spcPct val="100000"/>
                        </a:lnSpc>
                      </a:pPr>
                      <a:r>
                        <a:rPr lang="en-GB" sz="1200" b="1" i="0" dirty="0"/>
                        <a:t>40-60</a:t>
                      </a:r>
                    </a:p>
                  </a:txBody>
                  <a:tcPr marL="91392" marR="91392" marT="45696" marB="45696" anchor="ctr"/>
                </a:tc>
                <a:tc>
                  <a:txBody>
                    <a:bodyPr/>
                    <a:lstStyle/>
                    <a:p>
                      <a:pPr marL="0" marR="0" lvl="0" indent="0" algn="ctr" defTabSz="914240" rtl="0" eaLnBrk="1" fontAlgn="auto" latinLnBrk="0" hangingPunct="1">
                        <a:lnSpc>
                          <a:spcPct val="107000"/>
                        </a:lnSpc>
                        <a:spcBef>
                          <a:spcPts val="0"/>
                        </a:spcBef>
                        <a:spcAft>
                          <a:spcPts val="0"/>
                        </a:spcAft>
                        <a:buClrTx/>
                        <a:buSzTx/>
                        <a:buFontTx/>
                        <a:buNone/>
                        <a:tabLst/>
                        <a:defRPr/>
                      </a:pPr>
                      <a:r>
                        <a:rPr lang="en-GB" sz="1200" dirty="0" smtClean="0">
                          <a:solidFill>
                            <a:srgbClr val="000000"/>
                          </a:solidFill>
                          <a:effectLst/>
                          <a:latin typeface="+mn-lt"/>
                          <a:ea typeface="Times New Roman" panose="02020603050405020304" pitchFamily="18" charset="0"/>
                          <a:cs typeface="Calibri" panose="020F0502020204030204" pitchFamily="34" charset="0"/>
                        </a:rPr>
                        <a:t>1</a:t>
                      </a:r>
                      <a:r>
                        <a:rPr lang="en-GB" sz="1200" dirty="0" smtClean="0">
                          <a:solidFill>
                            <a:srgbClr val="000000"/>
                          </a:solidFill>
                          <a:effectLst/>
                          <a:latin typeface="+mn-lt"/>
                          <a:ea typeface="Calibri" panose="020F0502020204030204" pitchFamily="34" charset="0"/>
                          <a:cs typeface="Calibri" panose="020F0502020204030204" pitchFamily="34" charset="0"/>
                        </a:rPr>
                        <a:t> (reference group)</a:t>
                      </a:r>
                      <a:endParaRPr lang="en-GB" sz="1200" dirty="0" smtClean="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7"/>
                  </a:ext>
                </a:extLst>
              </a:tr>
              <a:tr h="274225">
                <a:tc>
                  <a:txBody>
                    <a:bodyPr/>
                    <a:lstStyle/>
                    <a:p>
                      <a:pPr>
                        <a:lnSpc>
                          <a:spcPct val="100000"/>
                        </a:lnSpc>
                      </a:pPr>
                      <a:r>
                        <a:rPr lang="en-GB" sz="1200" dirty="0"/>
                        <a:t>60-80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1.21 (1.09</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1.33)</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8"/>
                  </a:ext>
                </a:extLst>
              </a:tr>
              <a:tr h="274225">
                <a:tc>
                  <a:txBody>
                    <a:bodyPr/>
                    <a:lstStyle/>
                    <a:p>
                      <a:pPr>
                        <a:lnSpc>
                          <a:spcPct val="100000"/>
                        </a:lnSpc>
                      </a:pPr>
                      <a:r>
                        <a:rPr lang="en-GB" sz="1200" dirty="0"/>
                        <a:t>80-90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1.4 (1.25</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1.57)</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9"/>
                  </a:ext>
                </a:extLst>
              </a:tr>
              <a:tr h="274225">
                <a:tc>
                  <a:txBody>
                    <a:bodyPr/>
                    <a:lstStyle/>
                    <a:p>
                      <a:pPr>
                        <a:lnSpc>
                          <a:spcPct val="100000"/>
                        </a:lnSpc>
                      </a:pPr>
                      <a:r>
                        <a:rPr lang="en-GB" sz="1200" dirty="0"/>
                        <a:t>90-95</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1.86 (1.63</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2.12)</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0"/>
                  </a:ext>
                </a:extLst>
              </a:tr>
              <a:tr h="274225">
                <a:tc>
                  <a:txBody>
                    <a:bodyPr/>
                    <a:lstStyle/>
                    <a:p>
                      <a:pPr>
                        <a:lnSpc>
                          <a:spcPct val="100000"/>
                        </a:lnSpc>
                      </a:pPr>
                      <a:r>
                        <a:rPr lang="en-GB" sz="1200" dirty="0"/>
                        <a:t>95-99</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1.97 (1.72</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2.26)</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1"/>
                  </a:ext>
                </a:extLst>
              </a:tr>
              <a:tr h="274225">
                <a:tc>
                  <a:txBody>
                    <a:bodyPr/>
                    <a:lstStyle/>
                    <a:p>
                      <a:pPr>
                        <a:lnSpc>
                          <a:spcPct val="100000"/>
                        </a:lnSpc>
                      </a:pPr>
                      <a:r>
                        <a:rPr lang="en-GB" sz="1200" dirty="0"/>
                        <a:t>99-100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2.51 (2.02</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3.13)</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2"/>
                  </a:ext>
                </a:extLst>
              </a:tr>
            </a:tbl>
          </a:graphicData>
        </a:graphic>
      </p:graphicFrame>
      <p:grpSp>
        <p:nvGrpSpPr>
          <p:cNvPr id="28" name="Group 27"/>
          <p:cNvGrpSpPr/>
          <p:nvPr/>
        </p:nvGrpSpPr>
        <p:grpSpPr>
          <a:xfrm>
            <a:off x="3621879" y="2124159"/>
            <a:ext cx="905267" cy="351579"/>
            <a:chOff x="2549694" y="3113584"/>
            <a:chExt cx="1247298" cy="531820"/>
          </a:xfrm>
        </p:grpSpPr>
        <p:pic>
          <p:nvPicPr>
            <p:cNvPr id="33" name="Picture 32"/>
            <p:cNvPicPr>
              <a:picLocks noChangeAspect="1"/>
            </p:cNvPicPr>
            <p:nvPr/>
          </p:nvPicPr>
          <p:blipFill>
            <a:blip r:embed="rId3"/>
            <a:stretch>
              <a:fillRect/>
            </a:stretch>
          </p:blipFill>
          <p:spPr>
            <a:xfrm>
              <a:off x="2549694" y="3113584"/>
              <a:ext cx="255213" cy="501275"/>
            </a:xfrm>
            <a:prstGeom prst="rect">
              <a:avLst/>
            </a:prstGeom>
          </p:spPr>
        </p:pic>
        <p:pic>
          <p:nvPicPr>
            <p:cNvPr id="34" name="Picture 33"/>
            <p:cNvPicPr>
              <a:picLocks noChangeAspect="1"/>
            </p:cNvPicPr>
            <p:nvPr/>
          </p:nvPicPr>
          <p:blipFill>
            <a:blip r:embed="rId4"/>
            <a:stretch>
              <a:fillRect/>
            </a:stretch>
          </p:blipFill>
          <p:spPr>
            <a:xfrm flipH="1">
              <a:off x="3074500" y="3113584"/>
              <a:ext cx="249422" cy="516771"/>
            </a:xfrm>
            <a:prstGeom prst="rect">
              <a:avLst/>
            </a:prstGeom>
          </p:spPr>
        </p:pic>
        <p:pic>
          <p:nvPicPr>
            <p:cNvPr id="35" name="Picture 34"/>
            <p:cNvPicPr>
              <a:picLocks noChangeAspect="1"/>
            </p:cNvPicPr>
            <p:nvPr/>
          </p:nvPicPr>
          <p:blipFill>
            <a:blip r:embed="rId5"/>
            <a:stretch>
              <a:fillRect/>
            </a:stretch>
          </p:blipFill>
          <p:spPr>
            <a:xfrm flipH="1">
              <a:off x="3570355" y="3140787"/>
              <a:ext cx="226637" cy="504617"/>
            </a:xfrm>
            <a:prstGeom prst="rect">
              <a:avLst/>
            </a:prstGeom>
          </p:spPr>
        </p:pic>
      </p:grpSp>
      <p:grpSp>
        <p:nvGrpSpPr>
          <p:cNvPr id="36" name="Group 35"/>
          <p:cNvGrpSpPr/>
          <p:nvPr/>
        </p:nvGrpSpPr>
        <p:grpSpPr>
          <a:xfrm>
            <a:off x="7359313" y="2118314"/>
            <a:ext cx="905266" cy="335391"/>
            <a:chOff x="1698662" y="3926532"/>
            <a:chExt cx="1260329" cy="490995"/>
          </a:xfrm>
        </p:grpSpPr>
        <p:pic>
          <p:nvPicPr>
            <p:cNvPr id="40" name="Picture 39"/>
            <p:cNvPicPr>
              <a:picLocks noChangeAspect="1"/>
            </p:cNvPicPr>
            <p:nvPr/>
          </p:nvPicPr>
          <p:blipFill>
            <a:blip r:embed="rId4"/>
            <a:stretch>
              <a:fillRect/>
            </a:stretch>
          </p:blipFill>
          <p:spPr>
            <a:xfrm flipH="1">
              <a:off x="1698662" y="3926533"/>
              <a:ext cx="236292" cy="489569"/>
            </a:xfrm>
            <a:prstGeom prst="rect">
              <a:avLst/>
            </a:prstGeom>
          </p:spPr>
        </p:pic>
        <p:pic>
          <p:nvPicPr>
            <p:cNvPr id="46" name="Picture 45"/>
            <p:cNvPicPr>
              <a:picLocks noChangeAspect="1"/>
            </p:cNvPicPr>
            <p:nvPr/>
          </p:nvPicPr>
          <p:blipFill>
            <a:blip r:embed="rId4"/>
            <a:stretch>
              <a:fillRect/>
            </a:stretch>
          </p:blipFill>
          <p:spPr>
            <a:xfrm flipH="1">
              <a:off x="2229014" y="3927958"/>
              <a:ext cx="236292" cy="489569"/>
            </a:xfrm>
            <a:prstGeom prst="rect">
              <a:avLst/>
            </a:prstGeom>
          </p:spPr>
        </p:pic>
        <p:pic>
          <p:nvPicPr>
            <p:cNvPr id="47" name="Picture 46"/>
            <p:cNvPicPr>
              <a:picLocks noChangeAspect="1"/>
            </p:cNvPicPr>
            <p:nvPr/>
          </p:nvPicPr>
          <p:blipFill>
            <a:blip r:embed="rId4"/>
            <a:stretch>
              <a:fillRect/>
            </a:stretch>
          </p:blipFill>
          <p:spPr>
            <a:xfrm flipH="1">
              <a:off x="2722699" y="3926532"/>
              <a:ext cx="236292" cy="489569"/>
            </a:xfrm>
            <a:prstGeom prst="rect">
              <a:avLst/>
            </a:prstGeom>
          </p:spPr>
        </p:pic>
      </p:grpSp>
      <p:sp>
        <p:nvSpPr>
          <p:cNvPr id="52" name="Rectangle 51"/>
          <p:cNvSpPr/>
          <p:nvPr/>
        </p:nvSpPr>
        <p:spPr>
          <a:xfrm>
            <a:off x="2573943" y="1585024"/>
            <a:ext cx="3001142" cy="461665"/>
          </a:xfrm>
          <a:prstGeom prst="rect">
            <a:avLst/>
          </a:prstGeom>
        </p:spPr>
        <p:txBody>
          <a:bodyPr wrap="none">
            <a:spAutoFit/>
          </a:bodyPr>
          <a:lstStyle/>
          <a:p>
            <a:pPr algn="ctr"/>
            <a:r>
              <a:rPr lang="en-GB" sz="1200" dirty="0"/>
              <a:t>Total Participants: 199,517</a:t>
            </a:r>
          </a:p>
          <a:p>
            <a:pPr algn="ctr"/>
            <a:r>
              <a:rPr lang="en-GB" sz="1200" dirty="0"/>
              <a:t>Number of breast cancers: 3,882 (1.95%)</a:t>
            </a:r>
          </a:p>
        </p:txBody>
      </p:sp>
      <p:sp>
        <p:nvSpPr>
          <p:cNvPr id="53" name="Rectangle 52"/>
          <p:cNvSpPr/>
          <p:nvPr/>
        </p:nvSpPr>
        <p:spPr>
          <a:xfrm>
            <a:off x="6311375" y="1585022"/>
            <a:ext cx="3001142" cy="461665"/>
          </a:xfrm>
          <a:prstGeom prst="rect">
            <a:avLst/>
          </a:prstGeom>
        </p:spPr>
        <p:txBody>
          <a:bodyPr wrap="none">
            <a:spAutoFit/>
          </a:bodyPr>
          <a:lstStyle/>
          <a:p>
            <a:pPr algn="ctr"/>
            <a:r>
              <a:rPr lang="en-GB" sz="1200" dirty="0"/>
              <a:t>Total Participants: 143,958</a:t>
            </a:r>
          </a:p>
          <a:p>
            <a:pPr algn="ctr"/>
            <a:r>
              <a:rPr lang="en-GB" sz="1200" dirty="0"/>
              <a:t>Number of breast cancers: 2,684 (1.86%)</a:t>
            </a:r>
          </a:p>
        </p:txBody>
      </p:sp>
      <p:graphicFrame>
        <p:nvGraphicFramePr>
          <p:cNvPr id="55" name="Table 54"/>
          <p:cNvGraphicFramePr>
            <a:graphicFrameLocks noGrp="1"/>
          </p:cNvGraphicFramePr>
          <p:nvPr>
            <p:extLst/>
          </p:nvPr>
        </p:nvGraphicFramePr>
        <p:xfrm>
          <a:off x="6346137" y="2506316"/>
          <a:ext cx="2931617" cy="3474144"/>
        </p:xfrm>
        <a:graphic>
          <a:graphicData uri="http://schemas.openxmlformats.org/drawingml/2006/table">
            <a:tbl>
              <a:tblPr firstRow="1" bandRow="1">
                <a:tableStyleId>{5C22544A-7EE6-4342-B048-85BDC9FD1C3A}</a:tableStyleId>
              </a:tblPr>
              <a:tblGrid>
                <a:gridCol w="941469">
                  <a:extLst>
                    <a:ext uri="{9D8B030D-6E8A-4147-A177-3AD203B41FA5}">
                      <a16:colId xmlns:a16="http://schemas.microsoft.com/office/drawing/2014/main" xmlns="" val="20000"/>
                    </a:ext>
                  </a:extLst>
                </a:gridCol>
                <a:gridCol w="1990148">
                  <a:extLst>
                    <a:ext uri="{9D8B030D-6E8A-4147-A177-3AD203B41FA5}">
                      <a16:colId xmlns:a16="http://schemas.microsoft.com/office/drawing/2014/main" xmlns="" val="20002"/>
                    </a:ext>
                  </a:extLst>
                </a:gridCol>
              </a:tblGrid>
              <a:tr h="457057">
                <a:tc>
                  <a:txBody>
                    <a:bodyPr/>
                    <a:lstStyle/>
                    <a:p>
                      <a:pPr algn="l">
                        <a:lnSpc>
                          <a:spcPct val="150000"/>
                        </a:lnSpc>
                      </a:pPr>
                      <a:r>
                        <a:rPr lang="en-US" sz="1200" dirty="0"/>
                        <a:t>Percentile</a:t>
                      </a:r>
                      <a:endParaRPr lang="en-GB" sz="1100" dirty="0"/>
                    </a:p>
                  </a:txBody>
                  <a:tcPr marL="91392" marR="91392" marT="45696" marB="45696" anchor="ctr"/>
                </a:tc>
                <a:tc>
                  <a:txBody>
                    <a:bodyPr/>
                    <a:lstStyle/>
                    <a:p>
                      <a:pPr algn="ctr"/>
                      <a:r>
                        <a:rPr lang="en-GB" sz="1200" dirty="0"/>
                        <a:t>Standard</a:t>
                      </a:r>
                      <a:r>
                        <a:rPr lang="en-GB" sz="1200" baseline="0" dirty="0"/>
                        <a:t> </a:t>
                      </a:r>
                      <a:r>
                        <a:rPr lang="en-GB" sz="1200" dirty="0"/>
                        <a:t>cohort:</a:t>
                      </a:r>
                      <a:endParaRPr lang="en-GB" sz="1200" baseline="0" dirty="0"/>
                    </a:p>
                    <a:p>
                      <a:pPr algn="ctr"/>
                      <a:r>
                        <a:rPr lang="en-GB" sz="1200" dirty="0"/>
                        <a:t>Hazard ratio (95% CI)</a:t>
                      </a:r>
                    </a:p>
                  </a:txBody>
                  <a:tcPr marL="91392" marR="91392" marT="45696" marB="45696" anchor="ctr"/>
                </a:tc>
                <a:extLst>
                  <a:ext uri="{0D108BD9-81ED-4DB2-BD59-A6C34878D82A}">
                    <a16:rowId xmlns:a16="http://schemas.microsoft.com/office/drawing/2014/main" xmlns="" val="10000"/>
                  </a:ext>
                </a:extLst>
              </a:tr>
              <a:tr h="274225">
                <a:tc>
                  <a:txBody>
                    <a:bodyPr/>
                    <a:lstStyle/>
                    <a:p>
                      <a:pPr>
                        <a:lnSpc>
                          <a:spcPct val="100000"/>
                        </a:lnSpc>
                      </a:pPr>
                      <a:r>
                        <a:rPr lang="en-GB" sz="1200" dirty="0"/>
                        <a:t>0-1</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0.41 (0.22</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0.76)</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2"/>
                  </a:ext>
                </a:extLst>
              </a:tr>
              <a:tr h="274225">
                <a:tc>
                  <a:txBody>
                    <a:bodyPr/>
                    <a:lstStyle/>
                    <a:p>
                      <a:pPr>
                        <a:lnSpc>
                          <a:spcPct val="100000"/>
                        </a:lnSpc>
                      </a:pPr>
                      <a:r>
                        <a:rPr lang="en-GB" sz="1200" dirty="0"/>
                        <a:t>1-5</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0.56 (0.42</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0.74)</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3"/>
                  </a:ext>
                </a:extLst>
              </a:tr>
              <a:tr h="274225">
                <a:tc>
                  <a:txBody>
                    <a:bodyPr/>
                    <a:lstStyle/>
                    <a:p>
                      <a:pPr>
                        <a:lnSpc>
                          <a:spcPct val="100000"/>
                        </a:lnSpc>
                      </a:pPr>
                      <a:r>
                        <a:rPr lang="en-GB" sz="1200" dirty="0"/>
                        <a:t>5-10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0.6 (0.47</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0.77)</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4"/>
                  </a:ext>
                </a:extLst>
              </a:tr>
              <a:tr h="274225">
                <a:tc>
                  <a:txBody>
                    <a:bodyPr/>
                    <a:lstStyle/>
                    <a:p>
                      <a:pPr>
                        <a:lnSpc>
                          <a:spcPct val="100000"/>
                        </a:lnSpc>
                      </a:pPr>
                      <a:r>
                        <a:rPr lang="en-GB" sz="1200" dirty="0"/>
                        <a:t>10-20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0.71 (0.59</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0.84)</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5"/>
                  </a:ext>
                </a:extLst>
              </a:tr>
              <a:tr h="274225">
                <a:tc>
                  <a:txBody>
                    <a:bodyPr/>
                    <a:lstStyle/>
                    <a:p>
                      <a:pPr>
                        <a:lnSpc>
                          <a:spcPct val="100000"/>
                        </a:lnSpc>
                      </a:pPr>
                      <a:r>
                        <a:rPr lang="en-GB" sz="1200" dirty="0"/>
                        <a:t>20-40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0.84 (0.74</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0.95)</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6"/>
                  </a:ext>
                </a:extLst>
              </a:tr>
              <a:tr h="274225">
                <a:tc>
                  <a:txBody>
                    <a:bodyPr/>
                    <a:lstStyle/>
                    <a:p>
                      <a:pPr>
                        <a:lnSpc>
                          <a:spcPct val="100000"/>
                        </a:lnSpc>
                      </a:pPr>
                      <a:r>
                        <a:rPr lang="en-GB" sz="1200" b="1" i="0" dirty="0"/>
                        <a:t>40-60</a:t>
                      </a:r>
                    </a:p>
                  </a:txBody>
                  <a:tcPr marL="91392" marR="91392" marT="45696" marB="45696" anchor="ctr"/>
                </a:tc>
                <a:tc>
                  <a:txBody>
                    <a:bodyPr/>
                    <a:lstStyle/>
                    <a:p>
                      <a:pPr marL="0" marR="0" lvl="0" indent="0" algn="ctr" defTabSz="914240" rtl="0" eaLnBrk="1" fontAlgn="auto" latinLnBrk="0" hangingPunct="1">
                        <a:lnSpc>
                          <a:spcPct val="107000"/>
                        </a:lnSpc>
                        <a:spcBef>
                          <a:spcPts val="0"/>
                        </a:spcBef>
                        <a:spcAft>
                          <a:spcPts val="0"/>
                        </a:spcAft>
                        <a:buClrTx/>
                        <a:buSzTx/>
                        <a:buFontTx/>
                        <a:buNone/>
                        <a:tabLst/>
                        <a:defRPr/>
                      </a:pPr>
                      <a:r>
                        <a:rPr lang="en-GB" sz="1200" dirty="0" smtClean="0">
                          <a:solidFill>
                            <a:srgbClr val="000000"/>
                          </a:solidFill>
                          <a:effectLst/>
                          <a:latin typeface="+mn-lt"/>
                          <a:ea typeface="Times New Roman" panose="02020603050405020304" pitchFamily="18" charset="0"/>
                          <a:cs typeface="Calibri" panose="020F0502020204030204" pitchFamily="34" charset="0"/>
                        </a:rPr>
                        <a:t>1</a:t>
                      </a:r>
                      <a:r>
                        <a:rPr lang="en-GB" sz="1200" dirty="0" smtClean="0">
                          <a:solidFill>
                            <a:srgbClr val="000000"/>
                          </a:solidFill>
                          <a:effectLst/>
                          <a:latin typeface="+mn-lt"/>
                          <a:ea typeface="Calibri" panose="020F0502020204030204" pitchFamily="34" charset="0"/>
                          <a:cs typeface="Calibri" panose="020F0502020204030204" pitchFamily="34" charset="0"/>
                        </a:rPr>
                        <a:t> (reference group)</a:t>
                      </a:r>
                      <a:endParaRPr lang="en-GB" sz="1200" dirty="0" smtClean="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7"/>
                  </a:ext>
                </a:extLst>
              </a:tr>
              <a:tr h="274225">
                <a:tc>
                  <a:txBody>
                    <a:bodyPr/>
                    <a:lstStyle/>
                    <a:p>
                      <a:pPr>
                        <a:lnSpc>
                          <a:spcPct val="100000"/>
                        </a:lnSpc>
                      </a:pPr>
                      <a:r>
                        <a:rPr lang="en-GB" sz="1200" dirty="0"/>
                        <a:t>60-80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1.22 (1.09</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1.38)</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8"/>
                  </a:ext>
                </a:extLst>
              </a:tr>
              <a:tr h="274225">
                <a:tc>
                  <a:txBody>
                    <a:bodyPr/>
                    <a:lstStyle/>
                    <a:p>
                      <a:pPr>
                        <a:lnSpc>
                          <a:spcPct val="100000"/>
                        </a:lnSpc>
                      </a:pPr>
                      <a:r>
                        <a:rPr lang="en-GB" sz="1200" dirty="0"/>
                        <a:t>80-90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1.41 (1.23</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1.61)</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9"/>
                  </a:ext>
                </a:extLst>
              </a:tr>
              <a:tr h="274225">
                <a:tc>
                  <a:txBody>
                    <a:bodyPr/>
                    <a:lstStyle/>
                    <a:p>
                      <a:pPr>
                        <a:lnSpc>
                          <a:spcPct val="100000"/>
                        </a:lnSpc>
                      </a:pPr>
                      <a:r>
                        <a:rPr lang="en-GB" sz="1200" dirty="0"/>
                        <a:t>90-95</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1.87 (1.6</a:t>
                      </a:r>
                      <a:r>
                        <a:rPr lang="en-GB" sz="1200" baseline="0" dirty="0">
                          <a:solidFill>
                            <a:srgbClr val="000000"/>
                          </a:solidFill>
                          <a:effectLst/>
                          <a:latin typeface="+mn-lt"/>
                          <a:ea typeface="Calibri" panose="020F0502020204030204" pitchFamily="34" charset="0"/>
                          <a:cs typeface="Times New Roman" panose="02020603050405020304" pitchFamily="18" charset="0"/>
                        </a:rPr>
                        <a:t> - </a:t>
                      </a:r>
                      <a:r>
                        <a:rPr lang="en-GB" sz="1200" dirty="0">
                          <a:solidFill>
                            <a:srgbClr val="000000"/>
                          </a:solidFill>
                          <a:effectLst/>
                          <a:latin typeface="+mn-lt"/>
                          <a:ea typeface="Calibri" panose="020F0502020204030204" pitchFamily="34" charset="0"/>
                          <a:cs typeface="Times New Roman" panose="02020603050405020304" pitchFamily="18" charset="0"/>
                        </a:rPr>
                        <a:t>2.18)</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0"/>
                  </a:ext>
                </a:extLst>
              </a:tr>
              <a:tr h="274225">
                <a:tc>
                  <a:txBody>
                    <a:bodyPr/>
                    <a:lstStyle/>
                    <a:p>
                      <a:pPr>
                        <a:lnSpc>
                          <a:spcPct val="100000"/>
                        </a:lnSpc>
                      </a:pPr>
                      <a:r>
                        <a:rPr lang="en-GB" sz="1200" dirty="0"/>
                        <a:t>95-99</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1.96 (1.66-</a:t>
                      </a:r>
                      <a:r>
                        <a:rPr lang="en-GB" sz="1200" baseline="0" dirty="0">
                          <a:solidFill>
                            <a:srgbClr val="000000"/>
                          </a:solidFill>
                          <a:effectLst/>
                          <a:latin typeface="+mn-lt"/>
                          <a:ea typeface="Calibri" panose="020F0502020204030204" pitchFamily="34" charset="0"/>
                          <a:cs typeface="Times New Roman" panose="02020603050405020304" pitchFamily="18" charset="0"/>
                        </a:rPr>
                        <a:t> </a:t>
                      </a:r>
                      <a:r>
                        <a:rPr lang="en-GB" sz="1200" dirty="0">
                          <a:solidFill>
                            <a:srgbClr val="000000"/>
                          </a:solidFill>
                          <a:effectLst/>
                          <a:latin typeface="+mn-lt"/>
                          <a:ea typeface="Calibri" panose="020F0502020204030204" pitchFamily="34" charset="0"/>
                          <a:cs typeface="Times New Roman" panose="02020603050405020304" pitchFamily="18" charset="0"/>
                        </a:rPr>
                        <a:t>2.31)</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1"/>
                  </a:ext>
                </a:extLst>
              </a:tr>
              <a:tr h="274225">
                <a:tc>
                  <a:txBody>
                    <a:bodyPr/>
                    <a:lstStyle/>
                    <a:p>
                      <a:pPr>
                        <a:lnSpc>
                          <a:spcPct val="100000"/>
                        </a:lnSpc>
                      </a:pPr>
                      <a:r>
                        <a:rPr lang="en-GB" sz="1200" dirty="0"/>
                        <a:t>99-100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Times New Roman" panose="02020603050405020304" pitchFamily="18" charset="0"/>
                        </a:rPr>
                        <a:t>2.61 (2.02 -</a:t>
                      </a:r>
                      <a:r>
                        <a:rPr lang="en-GB" sz="1200" baseline="0" dirty="0">
                          <a:solidFill>
                            <a:srgbClr val="000000"/>
                          </a:solidFill>
                          <a:effectLst/>
                          <a:latin typeface="+mn-lt"/>
                          <a:ea typeface="Calibri" panose="020F0502020204030204" pitchFamily="34" charset="0"/>
                          <a:cs typeface="Times New Roman" panose="02020603050405020304" pitchFamily="18" charset="0"/>
                        </a:rPr>
                        <a:t> </a:t>
                      </a:r>
                      <a:r>
                        <a:rPr lang="en-GB" sz="1200" dirty="0">
                          <a:solidFill>
                            <a:srgbClr val="000000"/>
                          </a:solidFill>
                          <a:effectLst/>
                          <a:latin typeface="+mn-lt"/>
                          <a:ea typeface="Calibri" panose="020F0502020204030204" pitchFamily="34" charset="0"/>
                          <a:cs typeface="Times New Roman" panose="02020603050405020304" pitchFamily="18" charset="0"/>
                        </a:rPr>
                        <a:t>3.38)</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2"/>
                  </a:ext>
                </a:extLst>
              </a:tr>
            </a:tbl>
          </a:graphicData>
        </a:graphic>
      </p:graphicFrame>
      <p:sp>
        <p:nvSpPr>
          <p:cNvPr id="16" name="Title 1"/>
          <p:cNvSpPr txBox="1">
            <a:spLocks/>
          </p:cNvSpPr>
          <p:nvPr/>
        </p:nvSpPr>
        <p:spPr bwMode="gray">
          <a:xfrm>
            <a:off x="335272" y="55990"/>
            <a:ext cx="11022025" cy="1210102"/>
          </a:xfrm>
          <a:prstGeom prst="rect">
            <a:avLst/>
          </a:prstGeom>
        </p:spPr>
        <p:txBody>
          <a:bodyPr vert="horz" anchor="b" anchorCtr="0">
            <a:normAutofit fontScale="97500"/>
          </a:bodyPr>
          <a:lstStyle>
            <a:lvl1pPr algn="l" rtl="0" eaLnBrk="1" latinLnBrk="0" hangingPunct="1">
              <a:spcBef>
                <a:spcPct val="0"/>
              </a:spcBef>
              <a:buNone/>
              <a:defRPr kumimoji="0" sz="3200" kern="1200">
                <a:solidFill>
                  <a:schemeClr val="accent2"/>
                </a:solidFill>
                <a:latin typeface="Calibri" pitchFamily="34" charset="0"/>
                <a:ea typeface="+mj-ea"/>
                <a:cs typeface="Arial" panose="020B0604020202020204" pitchFamily="34" charset="0"/>
              </a:defRPr>
            </a:lvl1pPr>
          </a:lstStyle>
          <a:p>
            <a:r>
              <a:rPr lang="en-US" b="1" dirty="0">
                <a:solidFill>
                  <a:srgbClr val="D92B2B"/>
                </a:solidFill>
                <a:latin typeface="+mj-lt"/>
              </a:rPr>
              <a:t>PRS to predict incidence of breast cancer</a:t>
            </a:r>
            <a:br>
              <a:rPr lang="en-US" b="1" dirty="0">
                <a:solidFill>
                  <a:srgbClr val="D92B2B"/>
                </a:solidFill>
                <a:latin typeface="+mj-lt"/>
              </a:rPr>
            </a:br>
            <a:r>
              <a:rPr lang="en-US" b="1" dirty="0">
                <a:solidFill>
                  <a:srgbClr val="D92B2B"/>
                </a:solidFill>
                <a:latin typeface="+mj-lt"/>
              </a:rPr>
              <a:t>(RGA-KCL study results)</a:t>
            </a:r>
          </a:p>
        </p:txBody>
      </p:sp>
      <p:cxnSp>
        <p:nvCxnSpPr>
          <p:cNvPr id="3" name="Straight Connector 2"/>
          <p:cNvCxnSpPr/>
          <p:nvPr/>
        </p:nvCxnSpPr>
        <p:spPr>
          <a:xfrm>
            <a:off x="1024570" y="4483865"/>
            <a:ext cx="15840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23876" y="4483865"/>
            <a:ext cx="822261"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266737" y="4459995"/>
            <a:ext cx="15840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0466024" y="3128790"/>
            <a:ext cx="0" cy="11145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469289" y="4660135"/>
            <a:ext cx="0" cy="1116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16029" y="2884844"/>
            <a:ext cx="1299990" cy="276999"/>
          </a:xfrm>
          <a:prstGeom prst="rect">
            <a:avLst/>
          </a:prstGeom>
          <a:noFill/>
        </p:spPr>
        <p:txBody>
          <a:bodyPr wrap="square" rtlCol="0">
            <a:spAutoFit/>
          </a:bodyPr>
          <a:lstStyle/>
          <a:p>
            <a:r>
              <a:rPr lang="en-GB" sz="1200" dirty="0" smtClean="0"/>
              <a:t>Decreased risk</a:t>
            </a:r>
            <a:endParaRPr lang="en-GB" sz="1200" dirty="0"/>
          </a:p>
        </p:txBody>
      </p:sp>
      <p:sp>
        <p:nvSpPr>
          <p:cNvPr id="32" name="TextBox 31"/>
          <p:cNvSpPr txBox="1"/>
          <p:nvPr/>
        </p:nvSpPr>
        <p:spPr>
          <a:xfrm>
            <a:off x="9816029" y="5745981"/>
            <a:ext cx="1299990" cy="276999"/>
          </a:xfrm>
          <a:prstGeom prst="rect">
            <a:avLst/>
          </a:prstGeom>
          <a:noFill/>
        </p:spPr>
        <p:txBody>
          <a:bodyPr wrap="square" rtlCol="0">
            <a:spAutoFit/>
          </a:bodyPr>
          <a:lstStyle/>
          <a:p>
            <a:r>
              <a:rPr lang="en-GB" sz="1200" dirty="0" smtClean="0"/>
              <a:t>Increased risk</a:t>
            </a:r>
            <a:endParaRPr lang="en-GB" sz="1200" dirty="0"/>
          </a:p>
        </p:txBody>
      </p:sp>
      <p:cxnSp>
        <p:nvCxnSpPr>
          <p:cNvPr id="37" name="Straight Arrow Connector 36"/>
          <p:cNvCxnSpPr/>
          <p:nvPr/>
        </p:nvCxnSpPr>
        <p:spPr>
          <a:xfrm flipV="1">
            <a:off x="1417167" y="3128790"/>
            <a:ext cx="0" cy="11145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420432" y="4660135"/>
            <a:ext cx="0" cy="1116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67172" y="2884844"/>
            <a:ext cx="1299990" cy="276999"/>
          </a:xfrm>
          <a:prstGeom prst="rect">
            <a:avLst/>
          </a:prstGeom>
          <a:noFill/>
        </p:spPr>
        <p:txBody>
          <a:bodyPr wrap="square" rtlCol="0">
            <a:spAutoFit/>
          </a:bodyPr>
          <a:lstStyle/>
          <a:p>
            <a:r>
              <a:rPr lang="en-GB" sz="1200" dirty="0" smtClean="0"/>
              <a:t>Decreased risk</a:t>
            </a:r>
            <a:endParaRPr lang="en-GB" sz="1200" dirty="0"/>
          </a:p>
        </p:txBody>
      </p:sp>
      <p:sp>
        <p:nvSpPr>
          <p:cNvPr id="41" name="TextBox 40"/>
          <p:cNvSpPr txBox="1"/>
          <p:nvPr/>
        </p:nvSpPr>
        <p:spPr>
          <a:xfrm>
            <a:off x="767172" y="5745981"/>
            <a:ext cx="1299990" cy="276999"/>
          </a:xfrm>
          <a:prstGeom prst="rect">
            <a:avLst/>
          </a:prstGeom>
          <a:noFill/>
        </p:spPr>
        <p:txBody>
          <a:bodyPr wrap="square" rtlCol="0">
            <a:spAutoFit/>
          </a:bodyPr>
          <a:lstStyle/>
          <a:p>
            <a:r>
              <a:rPr lang="en-GB" sz="1200" dirty="0" smtClean="0"/>
              <a:t>Increased risk</a:t>
            </a:r>
            <a:endParaRPr lang="en-GB" sz="1200" dirty="0"/>
          </a:p>
        </p:txBody>
      </p:sp>
    </p:spTree>
    <p:extLst>
      <p:ext uri="{BB962C8B-B14F-4D97-AF65-F5344CB8AC3E}">
        <p14:creationId xmlns:p14="http://schemas.microsoft.com/office/powerpoint/2010/main" val="2939130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2605133" y="2506315"/>
          <a:ext cx="2931617" cy="3474144"/>
        </p:xfrm>
        <a:graphic>
          <a:graphicData uri="http://schemas.openxmlformats.org/drawingml/2006/table">
            <a:tbl>
              <a:tblPr firstRow="1" bandRow="1">
                <a:tableStyleId>{5C22544A-7EE6-4342-B048-85BDC9FD1C3A}</a:tableStyleId>
              </a:tblPr>
              <a:tblGrid>
                <a:gridCol w="941469">
                  <a:extLst>
                    <a:ext uri="{9D8B030D-6E8A-4147-A177-3AD203B41FA5}">
                      <a16:colId xmlns:a16="http://schemas.microsoft.com/office/drawing/2014/main" xmlns="" val="20000"/>
                    </a:ext>
                  </a:extLst>
                </a:gridCol>
                <a:gridCol w="1990148">
                  <a:extLst>
                    <a:ext uri="{9D8B030D-6E8A-4147-A177-3AD203B41FA5}">
                      <a16:colId xmlns:a16="http://schemas.microsoft.com/office/drawing/2014/main" xmlns="" val="20002"/>
                    </a:ext>
                  </a:extLst>
                </a:gridCol>
              </a:tblGrid>
              <a:tr h="457057">
                <a:tc>
                  <a:txBody>
                    <a:bodyPr/>
                    <a:lstStyle/>
                    <a:p>
                      <a:pPr algn="l">
                        <a:lnSpc>
                          <a:spcPct val="150000"/>
                        </a:lnSpc>
                      </a:pPr>
                      <a:r>
                        <a:rPr lang="en-US" sz="1200" dirty="0"/>
                        <a:t>Percentile</a:t>
                      </a:r>
                      <a:endParaRPr lang="en-GB" sz="1100" dirty="0"/>
                    </a:p>
                  </a:txBody>
                  <a:tcPr marL="91392" marR="91392" marT="45696" marB="45696" anchor="ctr"/>
                </a:tc>
                <a:tc>
                  <a:txBody>
                    <a:bodyPr/>
                    <a:lstStyle/>
                    <a:p>
                      <a:pPr algn="ctr"/>
                      <a:r>
                        <a:rPr lang="en-GB" sz="1200" dirty="0"/>
                        <a:t>Full cohort:</a:t>
                      </a:r>
                      <a:endParaRPr lang="en-GB" sz="1200" baseline="0" dirty="0"/>
                    </a:p>
                    <a:p>
                      <a:pPr algn="ctr"/>
                      <a:r>
                        <a:rPr lang="en-GB" sz="1200" dirty="0"/>
                        <a:t>Hazard ratio (95% CI)</a:t>
                      </a:r>
                    </a:p>
                  </a:txBody>
                  <a:tcPr marL="91392" marR="91392" marT="45696" marB="45696" anchor="ctr"/>
                </a:tc>
                <a:extLst>
                  <a:ext uri="{0D108BD9-81ED-4DB2-BD59-A6C34878D82A}">
                    <a16:rowId xmlns:a16="http://schemas.microsoft.com/office/drawing/2014/main" xmlns="" val="10000"/>
                  </a:ext>
                </a:extLst>
              </a:tr>
              <a:tr h="274225">
                <a:tc>
                  <a:txBody>
                    <a:bodyPr/>
                    <a:lstStyle/>
                    <a:p>
                      <a:pPr>
                        <a:lnSpc>
                          <a:spcPct val="100000"/>
                        </a:lnSpc>
                      </a:pPr>
                      <a:r>
                        <a:rPr lang="en-GB" sz="1200" dirty="0"/>
                        <a:t>0-1</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0.67 (0.47 - 0.97)</a:t>
                      </a:r>
                    </a:p>
                  </a:txBody>
                  <a:tcPr marL="68562" marR="68562" marT="0" marB="0" anchor="ctr"/>
                </a:tc>
                <a:extLst>
                  <a:ext uri="{0D108BD9-81ED-4DB2-BD59-A6C34878D82A}">
                    <a16:rowId xmlns:a16="http://schemas.microsoft.com/office/drawing/2014/main" xmlns="" val="10002"/>
                  </a:ext>
                </a:extLst>
              </a:tr>
              <a:tr h="274225">
                <a:tc>
                  <a:txBody>
                    <a:bodyPr/>
                    <a:lstStyle/>
                    <a:p>
                      <a:pPr>
                        <a:lnSpc>
                          <a:spcPct val="100000"/>
                        </a:lnSpc>
                      </a:pPr>
                      <a:r>
                        <a:rPr lang="en-GB" sz="1200" dirty="0"/>
                        <a:t>1-5</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0.52 (0.42 - 0.65)</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3"/>
                  </a:ext>
                </a:extLst>
              </a:tr>
              <a:tr h="274225">
                <a:tc>
                  <a:txBody>
                    <a:bodyPr/>
                    <a:lstStyle/>
                    <a:p>
                      <a:pPr>
                        <a:lnSpc>
                          <a:spcPct val="100000"/>
                        </a:lnSpc>
                      </a:pPr>
                      <a:r>
                        <a:rPr lang="en-GB" sz="1200" dirty="0"/>
                        <a:t>5-10</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0.76 (0.65 - 0.9)</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4"/>
                  </a:ext>
                </a:extLst>
              </a:tr>
              <a:tr h="274225">
                <a:tc>
                  <a:txBody>
                    <a:bodyPr/>
                    <a:lstStyle/>
                    <a:p>
                      <a:pPr>
                        <a:lnSpc>
                          <a:spcPct val="100000"/>
                        </a:lnSpc>
                      </a:pPr>
                      <a:r>
                        <a:rPr lang="en-GB" sz="1200" dirty="0"/>
                        <a:t>10-20</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0.75 (0.66 - 0.85)</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5"/>
                  </a:ext>
                </a:extLst>
              </a:tr>
              <a:tr h="274225">
                <a:tc>
                  <a:txBody>
                    <a:bodyPr/>
                    <a:lstStyle/>
                    <a:p>
                      <a:pPr>
                        <a:lnSpc>
                          <a:spcPct val="100000"/>
                        </a:lnSpc>
                      </a:pPr>
                      <a:r>
                        <a:rPr lang="en-GB" sz="1200" dirty="0"/>
                        <a:t>20-40</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0.79 (0.72 - 0.88)</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6"/>
                  </a:ext>
                </a:extLst>
              </a:tr>
              <a:tr h="274225">
                <a:tc>
                  <a:txBody>
                    <a:bodyPr/>
                    <a:lstStyle/>
                    <a:p>
                      <a:pPr>
                        <a:lnSpc>
                          <a:spcPct val="100000"/>
                        </a:lnSpc>
                      </a:pPr>
                      <a:r>
                        <a:rPr lang="en-GB" sz="1200" b="1" i="0" dirty="0"/>
                        <a:t>40-60</a:t>
                      </a:r>
                    </a:p>
                  </a:txBody>
                  <a:tcPr marL="91392" marR="91392" marT="45696" marB="45696" anchor="ctr"/>
                </a:tc>
                <a:tc>
                  <a:txBody>
                    <a:bodyPr/>
                    <a:lstStyle/>
                    <a:p>
                      <a:pPr algn="ctr">
                        <a:lnSpc>
                          <a:spcPct val="100000"/>
                        </a:lnSpc>
                        <a:spcAft>
                          <a:spcPts val="0"/>
                        </a:spcAft>
                      </a:pPr>
                      <a:r>
                        <a:rPr lang="en-GB" sz="1200" dirty="0" smtClean="0">
                          <a:solidFill>
                            <a:srgbClr val="000000"/>
                          </a:solidFill>
                          <a:effectLst/>
                          <a:latin typeface="+mn-lt"/>
                          <a:ea typeface="Calibri" panose="020F0502020204030204" pitchFamily="34" charset="0"/>
                          <a:cs typeface="Calibri" panose="020F0502020204030204" pitchFamily="34" charset="0"/>
                        </a:rPr>
                        <a:t>1 (reference group)</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7"/>
                  </a:ext>
                </a:extLst>
              </a:tr>
              <a:tr h="274225">
                <a:tc>
                  <a:txBody>
                    <a:bodyPr/>
                    <a:lstStyle/>
                    <a:p>
                      <a:pPr>
                        <a:lnSpc>
                          <a:spcPct val="100000"/>
                        </a:lnSpc>
                      </a:pPr>
                      <a:r>
                        <a:rPr lang="en-GB" sz="1200" dirty="0"/>
                        <a:t>60-80</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1.1 (1.01 - 1.2)</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8"/>
                  </a:ext>
                </a:extLst>
              </a:tr>
              <a:tr h="274225">
                <a:tc>
                  <a:txBody>
                    <a:bodyPr/>
                    <a:lstStyle/>
                    <a:p>
                      <a:pPr>
                        <a:lnSpc>
                          <a:spcPct val="100000"/>
                        </a:lnSpc>
                      </a:pPr>
                      <a:r>
                        <a:rPr lang="en-GB" sz="1200" dirty="0"/>
                        <a:t>80-90</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1.43 (1.29 - 1.58)</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9"/>
                  </a:ext>
                </a:extLst>
              </a:tr>
              <a:tr h="274225">
                <a:tc>
                  <a:txBody>
                    <a:bodyPr/>
                    <a:lstStyle/>
                    <a:p>
                      <a:pPr>
                        <a:lnSpc>
                          <a:spcPct val="100000"/>
                        </a:lnSpc>
                      </a:pPr>
                      <a:r>
                        <a:rPr lang="en-GB" sz="1200" dirty="0"/>
                        <a:t>90-95</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1.4 (1.24 - 1.6)</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0"/>
                  </a:ext>
                </a:extLst>
              </a:tr>
              <a:tr h="274225">
                <a:tc>
                  <a:txBody>
                    <a:bodyPr/>
                    <a:lstStyle/>
                    <a:p>
                      <a:pPr>
                        <a:lnSpc>
                          <a:spcPct val="100000"/>
                        </a:lnSpc>
                      </a:pPr>
                      <a:r>
                        <a:rPr lang="en-GB" sz="1200" dirty="0"/>
                        <a:t>95-99</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1.68 (1.47 - 1.91)</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1"/>
                  </a:ext>
                </a:extLst>
              </a:tr>
              <a:tr h="274225">
                <a:tc>
                  <a:txBody>
                    <a:bodyPr/>
                    <a:lstStyle/>
                    <a:p>
                      <a:pPr>
                        <a:lnSpc>
                          <a:spcPct val="100000"/>
                        </a:lnSpc>
                      </a:pPr>
                      <a:r>
                        <a:rPr lang="en-GB" sz="1200" dirty="0"/>
                        <a:t>99-100</a:t>
                      </a:r>
                    </a:p>
                  </a:txBody>
                  <a:tcPr marL="91392" marR="91392" marT="45696" marB="45696" anchor="ctr"/>
                </a:tc>
                <a:tc>
                  <a:txBody>
                    <a:bodyPr/>
                    <a:lstStyle/>
                    <a:p>
                      <a:pPr algn="ctr">
                        <a:lnSpc>
                          <a:spcPct val="100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2.19 (1.78 - 2.69)</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2"/>
                  </a:ext>
                </a:extLst>
              </a:tr>
            </a:tbl>
          </a:graphicData>
        </a:graphic>
      </p:graphicFrame>
      <p:grpSp>
        <p:nvGrpSpPr>
          <p:cNvPr id="5" name="Group 4"/>
          <p:cNvGrpSpPr/>
          <p:nvPr/>
        </p:nvGrpSpPr>
        <p:grpSpPr>
          <a:xfrm>
            <a:off x="3618310" y="2143353"/>
            <a:ext cx="905267" cy="351579"/>
            <a:chOff x="2549694" y="3113584"/>
            <a:chExt cx="1247298" cy="531820"/>
          </a:xfrm>
        </p:grpSpPr>
        <p:pic>
          <p:nvPicPr>
            <p:cNvPr id="23" name="Picture 22"/>
            <p:cNvPicPr>
              <a:picLocks noChangeAspect="1"/>
            </p:cNvPicPr>
            <p:nvPr/>
          </p:nvPicPr>
          <p:blipFill>
            <a:blip r:embed="rId3"/>
            <a:stretch>
              <a:fillRect/>
            </a:stretch>
          </p:blipFill>
          <p:spPr>
            <a:xfrm>
              <a:off x="2549694" y="3113584"/>
              <a:ext cx="255213" cy="501275"/>
            </a:xfrm>
            <a:prstGeom prst="rect">
              <a:avLst/>
            </a:prstGeom>
          </p:spPr>
        </p:pic>
        <p:pic>
          <p:nvPicPr>
            <p:cNvPr id="24" name="Picture 23"/>
            <p:cNvPicPr>
              <a:picLocks noChangeAspect="1"/>
            </p:cNvPicPr>
            <p:nvPr/>
          </p:nvPicPr>
          <p:blipFill>
            <a:blip r:embed="rId4"/>
            <a:stretch>
              <a:fillRect/>
            </a:stretch>
          </p:blipFill>
          <p:spPr>
            <a:xfrm flipH="1">
              <a:off x="3074500" y="3113584"/>
              <a:ext cx="249422" cy="516771"/>
            </a:xfrm>
            <a:prstGeom prst="rect">
              <a:avLst/>
            </a:prstGeom>
          </p:spPr>
        </p:pic>
        <p:pic>
          <p:nvPicPr>
            <p:cNvPr id="26" name="Picture 25"/>
            <p:cNvPicPr>
              <a:picLocks noChangeAspect="1"/>
            </p:cNvPicPr>
            <p:nvPr/>
          </p:nvPicPr>
          <p:blipFill>
            <a:blip r:embed="rId5"/>
            <a:stretch>
              <a:fillRect/>
            </a:stretch>
          </p:blipFill>
          <p:spPr>
            <a:xfrm flipH="1">
              <a:off x="3570355" y="3140787"/>
              <a:ext cx="226637" cy="504617"/>
            </a:xfrm>
            <a:prstGeom prst="rect">
              <a:avLst/>
            </a:prstGeom>
          </p:spPr>
        </p:pic>
      </p:grpSp>
      <p:grpSp>
        <p:nvGrpSpPr>
          <p:cNvPr id="27" name="Group 26"/>
          <p:cNvGrpSpPr/>
          <p:nvPr/>
        </p:nvGrpSpPr>
        <p:grpSpPr>
          <a:xfrm>
            <a:off x="7355743" y="2137508"/>
            <a:ext cx="905266" cy="335391"/>
            <a:chOff x="1698662" y="3926532"/>
            <a:chExt cx="1260329" cy="490995"/>
          </a:xfrm>
        </p:grpSpPr>
        <p:pic>
          <p:nvPicPr>
            <p:cNvPr id="29" name="Picture 28"/>
            <p:cNvPicPr>
              <a:picLocks noChangeAspect="1"/>
            </p:cNvPicPr>
            <p:nvPr/>
          </p:nvPicPr>
          <p:blipFill>
            <a:blip r:embed="rId4"/>
            <a:stretch>
              <a:fillRect/>
            </a:stretch>
          </p:blipFill>
          <p:spPr>
            <a:xfrm flipH="1">
              <a:off x="1698662" y="3926533"/>
              <a:ext cx="236292" cy="489569"/>
            </a:xfrm>
            <a:prstGeom prst="rect">
              <a:avLst/>
            </a:prstGeom>
          </p:spPr>
        </p:pic>
        <p:pic>
          <p:nvPicPr>
            <p:cNvPr id="30" name="Picture 29"/>
            <p:cNvPicPr>
              <a:picLocks noChangeAspect="1"/>
            </p:cNvPicPr>
            <p:nvPr/>
          </p:nvPicPr>
          <p:blipFill>
            <a:blip r:embed="rId4"/>
            <a:stretch>
              <a:fillRect/>
            </a:stretch>
          </p:blipFill>
          <p:spPr>
            <a:xfrm flipH="1">
              <a:off x="2229014" y="3927958"/>
              <a:ext cx="236292" cy="489569"/>
            </a:xfrm>
            <a:prstGeom prst="rect">
              <a:avLst/>
            </a:prstGeom>
          </p:spPr>
        </p:pic>
        <p:pic>
          <p:nvPicPr>
            <p:cNvPr id="31" name="Picture 30"/>
            <p:cNvPicPr>
              <a:picLocks noChangeAspect="1"/>
            </p:cNvPicPr>
            <p:nvPr/>
          </p:nvPicPr>
          <p:blipFill>
            <a:blip r:embed="rId4"/>
            <a:stretch>
              <a:fillRect/>
            </a:stretch>
          </p:blipFill>
          <p:spPr>
            <a:xfrm flipH="1">
              <a:off x="2722699" y="3926532"/>
              <a:ext cx="236292" cy="489569"/>
            </a:xfrm>
            <a:prstGeom prst="rect">
              <a:avLst/>
            </a:prstGeom>
          </p:spPr>
        </p:pic>
      </p:grpSp>
      <p:sp>
        <p:nvSpPr>
          <p:cNvPr id="43" name="Rectangle 42"/>
          <p:cNvSpPr/>
          <p:nvPr/>
        </p:nvSpPr>
        <p:spPr>
          <a:xfrm>
            <a:off x="2664149" y="1604217"/>
            <a:ext cx="2813591" cy="461665"/>
          </a:xfrm>
          <a:prstGeom prst="rect">
            <a:avLst/>
          </a:prstGeom>
        </p:spPr>
        <p:txBody>
          <a:bodyPr wrap="none">
            <a:spAutoFit/>
          </a:bodyPr>
          <a:lstStyle/>
          <a:p>
            <a:pPr algn="ctr"/>
            <a:r>
              <a:rPr lang="en-GB" sz="1200" dirty="0"/>
              <a:t>Total Participants: 376,675</a:t>
            </a:r>
          </a:p>
          <a:p>
            <a:pPr algn="ctr"/>
            <a:r>
              <a:rPr lang="en-GB" sz="1200" dirty="0"/>
              <a:t>Number of CAD events: 4,598 (1.22%)</a:t>
            </a:r>
          </a:p>
        </p:txBody>
      </p:sp>
      <p:sp>
        <p:nvSpPr>
          <p:cNvPr id="44" name="Rectangle 43"/>
          <p:cNvSpPr/>
          <p:nvPr/>
        </p:nvSpPr>
        <p:spPr>
          <a:xfrm>
            <a:off x="6401581" y="1604216"/>
            <a:ext cx="2813591" cy="461665"/>
          </a:xfrm>
          <a:prstGeom prst="rect">
            <a:avLst/>
          </a:prstGeom>
        </p:spPr>
        <p:txBody>
          <a:bodyPr wrap="none">
            <a:spAutoFit/>
          </a:bodyPr>
          <a:lstStyle/>
          <a:p>
            <a:pPr algn="ctr"/>
            <a:r>
              <a:rPr lang="en-GB" sz="1200" dirty="0"/>
              <a:t>Total Participants: 261,204</a:t>
            </a:r>
          </a:p>
          <a:p>
            <a:pPr algn="ctr"/>
            <a:r>
              <a:rPr lang="en-GB" sz="1200" dirty="0"/>
              <a:t>Number of CAD events: 2,334 (0.89%)</a:t>
            </a:r>
          </a:p>
        </p:txBody>
      </p:sp>
      <p:graphicFrame>
        <p:nvGraphicFramePr>
          <p:cNvPr id="22" name="Table 21"/>
          <p:cNvGraphicFramePr>
            <a:graphicFrameLocks noGrp="1"/>
          </p:cNvGraphicFramePr>
          <p:nvPr>
            <p:extLst/>
          </p:nvPr>
        </p:nvGraphicFramePr>
        <p:xfrm>
          <a:off x="6342567" y="2506315"/>
          <a:ext cx="2931617" cy="3474144"/>
        </p:xfrm>
        <a:graphic>
          <a:graphicData uri="http://schemas.openxmlformats.org/drawingml/2006/table">
            <a:tbl>
              <a:tblPr firstRow="1" bandRow="1">
                <a:tableStyleId>{5C22544A-7EE6-4342-B048-85BDC9FD1C3A}</a:tableStyleId>
              </a:tblPr>
              <a:tblGrid>
                <a:gridCol w="941469">
                  <a:extLst>
                    <a:ext uri="{9D8B030D-6E8A-4147-A177-3AD203B41FA5}">
                      <a16:colId xmlns:a16="http://schemas.microsoft.com/office/drawing/2014/main" xmlns="" val="20000"/>
                    </a:ext>
                  </a:extLst>
                </a:gridCol>
                <a:gridCol w="1990148">
                  <a:extLst>
                    <a:ext uri="{9D8B030D-6E8A-4147-A177-3AD203B41FA5}">
                      <a16:colId xmlns:a16="http://schemas.microsoft.com/office/drawing/2014/main" xmlns="" val="20002"/>
                    </a:ext>
                  </a:extLst>
                </a:gridCol>
              </a:tblGrid>
              <a:tr h="457057">
                <a:tc>
                  <a:txBody>
                    <a:bodyPr/>
                    <a:lstStyle/>
                    <a:p>
                      <a:pPr algn="l">
                        <a:lnSpc>
                          <a:spcPct val="150000"/>
                        </a:lnSpc>
                      </a:pPr>
                      <a:r>
                        <a:rPr lang="en-US" sz="1200" dirty="0"/>
                        <a:t>Percentile</a:t>
                      </a:r>
                      <a:endParaRPr lang="en-GB" sz="1100" dirty="0"/>
                    </a:p>
                  </a:txBody>
                  <a:tcPr marL="91392" marR="91392" marT="45696" marB="45696" anchor="ctr"/>
                </a:tc>
                <a:tc>
                  <a:txBody>
                    <a:bodyPr/>
                    <a:lstStyle/>
                    <a:p>
                      <a:pPr algn="ctr"/>
                      <a:r>
                        <a:rPr lang="en-GB" sz="1200" dirty="0"/>
                        <a:t>Standard</a:t>
                      </a:r>
                      <a:r>
                        <a:rPr lang="en-GB" sz="1200" baseline="0" dirty="0"/>
                        <a:t> </a:t>
                      </a:r>
                      <a:r>
                        <a:rPr lang="en-GB" sz="1200" dirty="0"/>
                        <a:t>cohort:</a:t>
                      </a:r>
                      <a:endParaRPr lang="en-GB" sz="1200" baseline="0" dirty="0"/>
                    </a:p>
                    <a:p>
                      <a:pPr algn="ctr"/>
                      <a:r>
                        <a:rPr lang="en-GB" sz="1200" dirty="0"/>
                        <a:t>Hazard ratio (95% CI)</a:t>
                      </a:r>
                    </a:p>
                  </a:txBody>
                  <a:tcPr marL="91392" marR="91392" marT="45696" marB="45696" anchor="ctr"/>
                </a:tc>
                <a:extLst>
                  <a:ext uri="{0D108BD9-81ED-4DB2-BD59-A6C34878D82A}">
                    <a16:rowId xmlns:a16="http://schemas.microsoft.com/office/drawing/2014/main" xmlns="" val="10000"/>
                  </a:ext>
                </a:extLst>
              </a:tr>
              <a:tr h="274225">
                <a:tc>
                  <a:txBody>
                    <a:bodyPr/>
                    <a:lstStyle/>
                    <a:p>
                      <a:pPr>
                        <a:lnSpc>
                          <a:spcPct val="100000"/>
                        </a:lnSpc>
                      </a:pPr>
                      <a:r>
                        <a:rPr lang="en-GB" sz="1200" dirty="0"/>
                        <a:t>0-1</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0.66 (0.4 - 1.11)</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2"/>
                  </a:ext>
                </a:extLst>
              </a:tr>
              <a:tr h="274225">
                <a:tc>
                  <a:txBody>
                    <a:bodyPr/>
                    <a:lstStyle/>
                    <a:p>
                      <a:pPr>
                        <a:lnSpc>
                          <a:spcPct val="100000"/>
                        </a:lnSpc>
                      </a:pPr>
                      <a:r>
                        <a:rPr lang="en-GB" sz="1200" dirty="0"/>
                        <a:t>1-5</a:t>
                      </a:r>
                    </a:p>
                  </a:txBody>
                  <a:tcPr marL="91392" marR="91392" marT="45696" marB="45696" anchor="ctr"/>
                </a:tc>
                <a:tc>
                  <a:txBody>
                    <a:bodyPr/>
                    <a:lstStyle/>
                    <a:p>
                      <a:pPr algn="ctr">
                        <a:lnSpc>
                          <a:spcPct val="107000"/>
                        </a:lnSpc>
                        <a:spcAft>
                          <a:spcPts val="0"/>
                        </a:spcAft>
                      </a:pPr>
                      <a:r>
                        <a:rPr lang="en-GB" sz="1200">
                          <a:solidFill>
                            <a:srgbClr val="000000"/>
                          </a:solidFill>
                          <a:effectLst/>
                          <a:latin typeface="+mn-lt"/>
                          <a:ea typeface="Calibri" panose="020F0502020204030204" pitchFamily="34" charset="0"/>
                          <a:cs typeface="Calibri" panose="020F0502020204030204" pitchFamily="34" charset="0"/>
                        </a:rPr>
                        <a:t>0.41 (0.29 - 0.57)</a:t>
                      </a:r>
                      <a:endParaRPr lang="en-GB" sz="120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3"/>
                  </a:ext>
                </a:extLst>
              </a:tr>
              <a:tr h="274225">
                <a:tc>
                  <a:txBody>
                    <a:bodyPr/>
                    <a:lstStyle/>
                    <a:p>
                      <a:pPr>
                        <a:lnSpc>
                          <a:spcPct val="100000"/>
                        </a:lnSpc>
                      </a:pPr>
                      <a:r>
                        <a:rPr lang="en-GB" sz="1200" dirty="0"/>
                        <a:t>5-10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0.77 (0.61 - 0.97)</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4"/>
                  </a:ext>
                </a:extLst>
              </a:tr>
              <a:tr h="274225">
                <a:tc>
                  <a:txBody>
                    <a:bodyPr/>
                    <a:lstStyle/>
                    <a:p>
                      <a:pPr>
                        <a:lnSpc>
                          <a:spcPct val="100000"/>
                        </a:lnSpc>
                      </a:pPr>
                      <a:r>
                        <a:rPr lang="en-GB" sz="1200" dirty="0"/>
                        <a:t>10-20</a:t>
                      </a:r>
                    </a:p>
                  </a:txBody>
                  <a:tcPr marL="91392" marR="91392" marT="45696" marB="45696" anchor="ctr"/>
                </a:tc>
                <a:tc>
                  <a:txBody>
                    <a:bodyPr/>
                    <a:lstStyle/>
                    <a:p>
                      <a:pPr algn="ctr">
                        <a:lnSpc>
                          <a:spcPct val="107000"/>
                        </a:lnSpc>
                        <a:spcAft>
                          <a:spcPts val="0"/>
                        </a:spcAft>
                      </a:pPr>
                      <a:r>
                        <a:rPr lang="en-GB" sz="1200">
                          <a:solidFill>
                            <a:srgbClr val="000000"/>
                          </a:solidFill>
                          <a:effectLst/>
                          <a:latin typeface="+mn-lt"/>
                          <a:ea typeface="Calibri" panose="020F0502020204030204" pitchFamily="34" charset="0"/>
                          <a:cs typeface="Calibri" panose="020F0502020204030204" pitchFamily="34" charset="0"/>
                        </a:rPr>
                        <a:t>0.78 (0.65 - 0.93)</a:t>
                      </a:r>
                      <a:endParaRPr lang="en-GB" sz="120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5"/>
                  </a:ext>
                </a:extLst>
              </a:tr>
              <a:tr h="274225">
                <a:tc>
                  <a:txBody>
                    <a:bodyPr/>
                    <a:lstStyle/>
                    <a:p>
                      <a:pPr>
                        <a:lnSpc>
                          <a:spcPct val="100000"/>
                        </a:lnSpc>
                      </a:pPr>
                      <a:r>
                        <a:rPr lang="en-GB" sz="1200" dirty="0"/>
                        <a:t>20-40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0.81 (0.7 - 0.93)</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6"/>
                  </a:ext>
                </a:extLst>
              </a:tr>
              <a:tr h="274225">
                <a:tc>
                  <a:txBody>
                    <a:bodyPr/>
                    <a:lstStyle/>
                    <a:p>
                      <a:pPr>
                        <a:lnSpc>
                          <a:spcPct val="100000"/>
                        </a:lnSpc>
                      </a:pPr>
                      <a:r>
                        <a:rPr lang="en-GB" sz="1200" b="1" i="0" dirty="0"/>
                        <a:t>40-60</a:t>
                      </a:r>
                    </a:p>
                  </a:txBody>
                  <a:tcPr marL="91392" marR="91392" marT="45696" marB="45696" anchor="ctr"/>
                </a:tc>
                <a:tc>
                  <a:txBody>
                    <a:bodyPr/>
                    <a:lstStyle/>
                    <a:p>
                      <a:pPr algn="ctr">
                        <a:lnSpc>
                          <a:spcPct val="107000"/>
                        </a:lnSpc>
                        <a:spcAft>
                          <a:spcPts val="0"/>
                        </a:spcAft>
                      </a:pPr>
                      <a:r>
                        <a:rPr lang="en-GB" sz="1200" dirty="0" smtClean="0">
                          <a:solidFill>
                            <a:srgbClr val="000000"/>
                          </a:solidFill>
                          <a:effectLst/>
                          <a:latin typeface="+mn-lt"/>
                          <a:ea typeface="Calibri" panose="020F0502020204030204" pitchFamily="34" charset="0"/>
                          <a:cs typeface="Calibri" panose="020F0502020204030204" pitchFamily="34" charset="0"/>
                        </a:rPr>
                        <a:t>1 (reference group)</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7"/>
                  </a:ext>
                </a:extLst>
              </a:tr>
              <a:tr h="274225">
                <a:tc>
                  <a:txBody>
                    <a:bodyPr/>
                    <a:lstStyle/>
                    <a:p>
                      <a:pPr>
                        <a:lnSpc>
                          <a:spcPct val="100000"/>
                        </a:lnSpc>
                      </a:pPr>
                      <a:r>
                        <a:rPr lang="en-GB" sz="1200" dirty="0"/>
                        <a:t>60-80</a:t>
                      </a:r>
                    </a:p>
                  </a:txBody>
                  <a:tcPr marL="91392" marR="91392" marT="45696" marB="45696" anchor="ctr"/>
                </a:tc>
                <a:tc>
                  <a:txBody>
                    <a:bodyPr/>
                    <a:lstStyle/>
                    <a:p>
                      <a:pPr algn="ctr">
                        <a:lnSpc>
                          <a:spcPct val="107000"/>
                        </a:lnSpc>
                        <a:spcAft>
                          <a:spcPts val="0"/>
                        </a:spcAft>
                      </a:pPr>
                      <a:r>
                        <a:rPr lang="en-GB" sz="1200">
                          <a:solidFill>
                            <a:srgbClr val="000000"/>
                          </a:solidFill>
                          <a:effectLst/>
                          <a:latin typeface="+mn-lt"/>
                          <a:ea typeface="Calibri" panose="020F0502020204030204" pitchFamily="34" charset="0"/>
                          <a:cs typeface="Calibri" panose="020F0502020204030204" pitchFamily="34" charset="0"/>
                        </a:rPr>
                        <a:t>1.15 (1.01 - 1.3)</a:t>
                      </a:r>
                      <a:endParaRPr lang="en-GB" sz="120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8"/>
                  </a:ext>
                </a:extLst>
              </a:tr>
              <a:tr h="274225">
                <a:tc>
                  <a:txBody>
                    <a:bodyPr/>
                    <a:lstStyle/>
                    <a:p>
                      <a:pPr>
                        <a:lnSpc>
                          <a:spcPct val="100000"/>
                        </a:lnSpc>
                      </a:pPr>
                      <a:r>
                        <a:rPr lang="en-GB" sz="1200" dirty="0"/>
                        <a:t>80-90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1.54 (1.33 - 1.77)</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09"/>
                  </a:ext>
                </a:extLst>
              </a:tr>
              <a:tr h="274225">
                <a:tc>
                  <a:txBody>
                    <a:bodyPr/>
                    <a:lstStyle/>
                    <a:p>
                      <a:pPr>
                        <a:lnSpc>
                          <a:spcPct val="100000"/>
                        </a:lnSpc>
                      </a:pPr>
                      <a:r>
                        <a:rPr lang="en-GB" sz="1200" dirty="0"/>
                        <a:t>90-95</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1.43 (1.19 - 1.72)</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0"/>
                  </a:ext>
                </a:extLst>
              </a:tr>
              <a:tr h="274225">
                <a:tc>
                  <a:txBody>
                    <a:bodyPr/>
                    <a:lstStyle/>
                    <a:p>
                      <a:pPr>
                        <a:lnSpc>
                          <a:spcPct val="100000"/>
                        </a:lnSpc>
                      </a:pPr>
                      <a:r>
                        <a:rPr lang="en-GB" sz="1200" dirty="0"/>
                        <a:t>95-99</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1.92 (1.61 - 2.29)</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1"/>
                  </a:ext>
                </a:extLst>
              </a:tr>
              <a:tr h="274225">
                <a:tc>
                  <a:txBody>
                    <a:bodyPr/>
                    <a:lstStyle/>
                    <a:p>
                      <a:pPr>
                        <a:lnSpc>
                          <a:spcPct val="100000"/>
                        </a:lnSpc>
                      </a:pPr>
                      <a:r>
                        <a:rPr lang="en-GB" sz="1200" dirty="0"/>
                        <a:t>99-100</a:t>
                      </a:r>
                    </a:p>
                  </a:txBody>
                  <a:tcPr marL="91392" marR="91392" marT="45696" marB="45696" anchor="ctr"/>
                </a:tc>
                <a:tc>
                  <a:txBody>
                    <a:bodyPr/>
                    <a:lstStyle/>
                    <a:p>
                      <a:pPr algn="ctr">
                        <a:lnSpc>
                          <a:spcPct val="107000"/>
                        </a:lnSpc>
                        <a:spcAft>
                          <a:spcPts val="0"/>
                        </a:spcAft>
                      </a:pPr>
                      <a:r>
                        <a:rPr lang="en-GB" sz="1200" dirty="0">
                          <a:solidFill>
                            <a:srgbClr val="000000"/>
                          </a:solidFill>
                          <a:effectLst/>
                          <a:latin typeface="+mn-lt"/>
                          <a:ea typeface="Calibri" panose="020F0502020204030204" pitchFamily="34" charset="0"/>
                          <a:cs typeface="Calibri" panose="020F0502020204030204" pitchFamily="34" charset="0"/>
                        </a:rPr>
                        <a:t>2.78 (2.11 - 3.67)</a:t>
                      </a:r>
                      <a:endParaRPr lang="en-GB" sz="1200" dirty="0">
                        <a:effectLst/>
                        <a:latin typeface="+mn-lt"/>
                        <a:ea typeface="PMingLiU"/>
                        <a:cs typeface="Times New Roman" panose="02020603050405020304" pitchFamily="18" charset="0"/>
                      </a:endParaRPr>
                    </a:p>
                  </a:txBody>
                  <a:tcPr marL="68562" marR="68562" marT="0" marB="0" anchor="ctr"/>
                </a:tc>
                <a:extLst>
                  <a:ext uri="{0D108BD9-81ED-4DB2-BD59-A6C34878D82A}">
                    <a16:rowId xmlns:a16="http://schemas.microsoft.com/office/drawing/2014/main" xmlns="" val="10012"/>
                  </a:ext>
                </a:extLst>
              </a:tr>
            </a:tbl>
          </a:graphicData>
        </a:graphic>
      </p:graphicFrame>
      <p:sp>
        <p:nvSpPr>
          <p:cNvPr id="28" name="Title 1"/>
          <p:cNvSpPr txBox="1">
            <a:spLocks/>
          </p:cNvSpPr>
          <p:nvPr/>
        </p:nvSpPr>
        <p:spPr bwMode="gray">
          <a:xfrm>
            <a:off x="561072" y="551550"/>
            <a:ext cx="9053260" cy="831383"/>
          </a:xfrm>
          <a:prstGeom prst="rect">
            <a:avLst/>
          </a:prstGeom>
        </p:spPr>
        <p:txBody>
          <a:bodyPr vert="horz" lIns="121888" tIns="60944" rIns="121888" bIns="60944" rtlCol="0" anchor="ctr">
            <a:normAutofit fontScale="97500"/>
          </a:bodyPr>
          <a:lstStyle>
            <a:lvl1pPr algn="l" defTabSz="342900" rtl="0" eaLnBrk="1" latinLnBrk="0" hangingPunct="1">
              <a:spcBef>
                <a:spcPct val="0"/>
              </a:spcBef>
              <a:buNone/>
              <a:defRPr sz="2200" b="1" kern="1200">
                <a:solidFill>
                  <a:srgbClr val="00457C"/>
                </a:solidFill>
                <a:latin typeface="Verdana"/>
                <a:ea typeface="+mj-ea"/>
                <a:cs typeface="Verdana"/>
              </a:defRPr>
            </a:lvl1pPr>
          </a:lstStyle>
          <a:p>
            <a:endParaRPr lang="en-US" sz="2933" dirty="0"/>
          </a:p>
        </p:txBody>
      </p:sp>
      <p:sp>
        <p:nvSpPr>
          <p:cNvPr id="15" name="Title 1"/>
          <p:cNvSpPr txBox="1">
            <a:spLocks/>
          </p:cNvSpPr>
          <p:nvPr/>
        </p:nvSpPr>
        <p:spPr bwMode="gray">
          <a:xfrm>
            <a:off x="335272" y="55990"/>
            <a:ext cx="11022025" cy="1230199"/>
          </a:xfrm>
          <a:prstGeom prst="rect">
            <a:avLst/>
          </a:prstGeom>
        </p:spPr>
        <p:txBody>
          <a:bodyPr vert="horz" anchor="b" anchorCtr="0">
            <a:normAutofit fontScale="90000"/>
          </a:bodyPr>
          <a:lstStyle>
            <a:lvl1pPr algn="l" rtl="0" eaLnBrk="1" latinLnBrk="0" hangingPunct="1">
              <a:spcBef>
                <a:spcPct val="0"/>
              </a:spcBef>
              <a:buNone/>
              <a:defRPr kumimoji="0" sz="3200" kern="1200">
                <a:solidFill>
                  <a:schemeClr val="accent2"/>
                </a:solidFill>
                <a:latin typeface="Calibri" pitchFamily="34" charset="0"/>
                <a:ea typeface="+mj-ea"/>
                <a:cs typeface="Arial" panose="020B0604020202020204" pitchFamily="34" charset="0"/>
              </a:defRPr>
            </a:lvl1pPr>
          </a:lstStyle>
          <a:p>
            <a:r>
              <a:rPr lang="en-US" sz="3866" b="1" dirty="0">
                <a:solidFill>
                  <a:srgbClr val="D92B2B"/>
                </a:solidFill>
                <a:latin typeface="+mj-lt"/>
              </a:rPr>
              <a:t>PRS to predict incidence of cardiovascular disease</a:t>
            </a:r>
            <a:br>
              <a:rPr lang="en-US" sz="3866" b="1" dirty="0">
                <a:solidFill>
                  <a:srgbClr val="D92B2B"/>
                </a:solidFill>
                <a:latin typeface="+mj-lt"/>
              </a:rPr>
            </a:br>
            <a:r>
              <a:rPr lang="en-US" sz="3866" b="1" dirty="0">
                <a:solidFill>
                  <a:srgbClr val="D92B2B"/>
                </a:solidFill>
                <a:latin typeface="+mj-lt"/>
              </a:rPr>
              <a:t>(RGA-KCL study results)</a:t>
            </a:r>
          </a:p>
        </p:txBody>
      </p:sp>
      <p:cxnSp>
        <p:nvCxnSpPr>
          <p:cNvPr id="17" name="Straight Connector 16"/>
          <p:cNvCxnSpPr/>
          <p:nvPr/>
        </p:nvCxnSpPr>
        <p:spPr>
          <a:xfrm>
            <a:off x="1024570" y="4483865"/>
            <a:ext cx="15840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23876" y="4483865"/>
            <a:ext cx="822261"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266737" y="4459995"/>
            <a:ext cx="15840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0466024" y="3128790"/>
            <a:ext cx="0" cy="11145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469289" y="4660135"/>
            <a:ext cx="0" cy="1116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816029" y="2884844"/>
            <a:ext cx="1299990" cy="276999"/>
          </a:xfrm>
          <a:prstGeom prst="rect">
            <a:avLst/>
          </a:prstGeom>
          <a:noFill/>
        </p:spPr>
        <p:txBody>
          <a:bodyPr wrap="square" rtlCol="0">
            <a:spAutoFit/>
          </a:bodyPr>
          <a:lstStyle/>
          <a:p>
            <a:r>
              <a:rPr lang="en-GB" sz="1200" dirty="0" smtClean="0"/>
              <a:t>Decreased risk</a:t>
            </a:r>
            <a:endParaRPr lang="en-GB" sz="1200" dirty="0"/>
          </a:p>
        </p:txBody>
      </p:sp>
      <p:sp>
        <p:nvSpPr>
          <p:cNvPr id="32" name="TextBox 31"/>
          <p:cNvSpPr txBox="1"/>
          <p:nvPr/>
        </p:nvSpPr>
        <p:spPr>
          <a:xfrm>
            <a:off x="9816029" y="5745981"/>
            <a:ext cx="1299990" cy="276999"/>
          </a:xfrm>
          <a:prstGeom prst="rect">
            <a:avLst/>
          </a:prstGeom>
          <a:noFill/>
        </p:spPr>
        <p:txBody>
          <a:bodyPr wrap="square" rtlCol="0">
            <a:spAutoFit/>
          </a:bodyPr>
          <a:lstStyle/>
          <a:p>
            <a:r>
              <a:rPr lang="en-GB" sz="1200" dirty="0" smtClean="0"/>
              <a:t>Increased risk</a:t>
            </a:r>
            <a:endParaRPr lang="en-GB" sz="1200" dirty="0"/>
          </a:p>
        </p:txBody>
      </p:sp>
      <p:cxnSp>
        <p:nvCxnSpPr>
          <p:cNvPr id="33" name="Straight Arrow Connector 32"/>
          <p:cNvCxnSpPr/>
          <p:nvPr/>
        </p:nvCxnSpPr>
        <p:spPr>
          <a:xfrm flipV="1">
            <a:off x="1417167" y="3128790"/>
            <a:ext cx="0" cy="11145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420432" y="4660135"/>
            <a:ext cx="0" cy="1116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7172" y="2884844"/>
            <a:ext cx="1299990" cy="276999"/>
          </a:xfrm>
          <a:prstGeom prst="rect">
            <a:avLst/>
          </a:prstGeom>
          <a:noFill/>
        </p:spPr>
        <p:txBody>
          <a:bodyPr wrap="square" rtlCol="0">
            <a:spAutoFit/>
          </a:bodyPr>
          <a:lstStyle/>
          <a:p>
            <a:r>
              <a:rPr lang="en-GB" sz="1200" dirty="0" smtClean="0"/>
              <a:t>Decreased risk</a:t>
            </a:r>
            <a:endParaRPr lang="en-GB" sz="1200" dirty="0"/>
          </a:p>
        </p:txBody>
      </p:sp>
      <p:sp>
        <p:nvSpPr>
          <p:cNvPr id="36" name="TextBox 35"/>
          <p:cNvSpPr txBox="1"/>
          <p:nvPr/>
        </p:nvSpPr>
        <p:spPr>
          <a:xfrm>
            <a:off x="767172" y="5745981"/>
            <a:ext cx="1299990" cy="276999"/>
          </a:xfrm>
          <a:prstGeom prst="rect">
            <a:avLst/>
          </a:prstGeom>
          <a:noFill/>
        </p:spPr>
        <p:txBody>
          <a:bodyPr wrap="square" rtlCol="0">
            <a:spAutoFit/>
          </a:bodyPr>
          <a:lstStyle/>
          <a:p>
            <a:r>
              <a:rPr lang="en-GB" sz="1200" dirty="0" smtClean="0"/>
              <a:t>Increased risk</a:t>
            </a:r>
            <a:endParaRPr lang="en-GB" sz="1200" dirty="0"/>
          </a:p>
        </p:txBody>
      </p:sp>
    </p:spTree>
    <p:extLst>
      <p:ext uri="{BB962C8B-B14F-4D97-AF65-F5344CB8AC3E}">
        <p14:creationId xmlns:p14="http://schemas.microsoft.com/office/powerpoint/2010/main" val="2210379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583DC-F0D2-BD4D-874C-15588427E623}"/>
              </a:ext>
            </a:extLst>
          </p:cNvPr>
          <p:cNvSpPr>
            <a:spLocks noGrp="1"/>
          </p:cNvSpPr>
          <p:nvPr>
            <p:ph type="ctrTitle"/>
          </p:nvPr>
        </p:nvSpPr>
        <p:spPr/>
        <p:txBody>
          <a:bodyPr/>
          <a:lstStyle/>
          <a:p>
            <a:r>
              <a:rPr lang="en-US" dirty="0" smtClean="0"/>
              <a:t>Applications to Longevity</a:t>
            </a:r>
            <a:endParaRPr lang="en-US" dirty="0"/>
          </a:p>
        </p:txBody>
      </p:sp>
      <p:sp>
        <p:nvSpPr>
          <p:cNvPr id="3" name="Subtitle 2">
            <a:extLst>
              <a:ext uri="{FF2B5EF4-FFF2-40B4-BE49-F238E27FC236}">
                <a16:creationId xmlns="" xmlns:a16="http://schemas.microsoft.com/office/drawing/2014/main" id="{CB7A5764-38FC-444B-B947-72C5E7CEEF6C}"/>
              </a:ext>
            </a:extLst>
          </p:cNvPr>
          <p:cNvSpPr>
            <a:spLocks noGrp="1"/>
          </p:cNvSpPr>
          <p:nvPr>
            <p:ph type="subTitle" idx="1"/>
          </p:nvPr>
        </p:nvSpPr>
        <p:spPr/>
        <p:txBody>
          <a:bodyPr/>
          <a:lstStyle/>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466" b="2094"/>
          <a:stretch/>
        </p:blipFill>
        <p:spPr>
          <a:xfrm>
            <a:off x="0" y="0"/>
            <a:ext cx="4479235" cy="6857999"/>
          </a:xfrm>
          <a:prstGeom prst="rect">
            <a:avLst/>
          </a:prstGeom>
        </p:spPr>
      </p:pic>
    </p:spTree>
    <p:extLst>
      <p:ext uri="{BB962C8B-B14F-4D97-AF65-F5344CB8AC3E}">
        <p14:creationId xmlns:p14="http://schemas.microsoft.com/office/powerpoint/2010/main" val="47543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1599" y="165488"/>
            <a:ext cx="11022025" cy="853500"/>
          </a:xfrm>
        </p:spPr>
        <p:txBody>
          <a:bodyPr>
            <a:normAutofit/>
          </a:bodyPr>
          <a:lstStyle/>
          <a:p>
            <a:r>
              <a:rPr lang="en-US" dirty="0" smtClean="0"/>
              <a:t>Predicting </a:t>
            </a:r>
            <a:r>
              <a:rPr lang="en-US" dirty="0"/>
              <a:t>impact of </a:t>
            </a:r>
            <a:r>
              <a:rPr lang="en-US" dirty="0" smtClean="0"/>
              <a:t>PRSs </a:t>
            </a:r>
            <a:r>
              <a:rPr lang="en-US" dirty="0"/>
              <a:t>is still early</a:t>
            </a:r>
            <a:endParaRPr lang="en-US" dirty="0">
              <a:solidFill>
                <a:schemeClr val="accent2"/>
              </a:solidFill>
            </a:endParaRPr>
          </a:p>
        </p:txBody>
      </p:sp>
      <p:sp>
        <p:nvSpPr>
          <p:cNvPr id="3" name="Content Placeholder 2"/>
          <p:cNvSpPr>
            <a:spLocks noGrp="1"/>
          </p:cNvSpPr>
          <p:nvPr>
            <p:ph idx="1"/>
          </p:nvPr>
        </p:nvSpPr>
        <p:spPr bwMode="gray">
          <a:xfrm>
            <a:off x="457080" y="1426866"/>
            <a:ext cx="10691191" cy="4475655"/>
          </a:xfrm>
        </p:spPr>
        <p:txBody>
          <a:bodyPr>
            <a:noAutofit/>
          </a:bodyPr>
          <a:lstStyle/>
          <a:p>
            <a:r>
              <a:rPr lang="en-US" sz="1800" dirty="0"/>
              <a:t>Genetic loci associated with disease will continue to be found and could confer additional predictive power</a:t>
            </a:r>
          </a:p>
          <a:p>
            <a:r>
              <a:rPr lang="en-US" sz="1800" dirty="0"/>
              <a:t>Correlations with other health and lifestyle factors could be more significant than high penetrance genes</a:t>
            </a:r>
          </a:p>
          <a:p>
            <a:r>
              <a:rPr lang="en-US" sz="1800" dirty="0"/>
              <a:t>Correlations between PRS for different conditions</a:t>
            </a:r>
          </a:p>
          <a:p>
            <a:r>
              <a:rPr lang="en-US" sz="1800" dirty="0"/>
              <a:t>Risk of developing a disease may be correlated with severity of disease</a:t>
            </a:r>
          </a:p>
          <a:p>
            <a:r>
              <a:rPr lang="en-US" sz="1800" dirty="0"/>
              <a:t>Application of PRS to non-Caucasian populations</a:t>
            </a:r>
          </a:p>
          <a:p>
            <a:r>
              <a:rPr lang="en-US" sz="1800" b="1" dirty="0"/>
              <a:t>Preventative or mitigating actions, such as:</a:t>
            </a:r>
          </a:p>
          <a:p>
            <a:pPr lvl="1"/>
            <a:r>
              <a:rPr lang="en-US" sz="1800" b="1" dirty="0"/>
              <a:t>Screening programs based on PRS may limit mortality impact</a:t>
            </a:r>
          </a:p>
          <a:p>
            <a:pPr lvl="1"/>
            <a:r>
              <a:rPr lang="en-US" sz="1800" b="1" dirty="0"/>
              <a:t>Impact of preventative lifestyle actions unknown</a:t>
            </a:r>
          </a:p>
          <a:p>
            <a:pPr lvl="1"/>
            <a:r>
              <a:rPr lang="en-US" sz="1800" b="1" dirty="0"/>
              <a:t>Pharmacogenomics, precision medicine etc.</a:t>
            </a:r>
          </a:p>
        </p:txBody>
      </p:sp>
    </p:spTree>
    <p:extLst>
      <p:ext uri="{BB962C8B-B14F-4D97-AF65-F5344CB8AC3E}">
        <p14:creationId xmlns:p14="http://schemas.microsoft.com/office/powerpoint/2010/main" val="3702072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88416" y="2132002"/>
            <a:ext cx="3448247" cy="3354765"/>
          </a:xfrm>
          <a:prstGeom prst="rect">
            <a:avLst/>
          </a:prstGeom>
          <a:noFill/>
          <a:ln>
            <a:solidFill>
              <a:schemeClr val="bg1"/>
            </a:solidFill>
          </a:ln>
        </p:spPr>
        <p:txBody>
          <a:bodyPr wrap="square" rtlCol="0">
            <a:spAutoFit/>
          </a:bodyPr>
          <a:lstStyle/>
          <a:p>
            <a:pPr algn="ctr"/>
            <a:r>
              <a:rPr lang="en-US" sz="3200" b="1" dirty="0">
                <a:solidFill>
                  <a:srgbClr val="FF0000"/>
                </a:solidFill>
              </a:rPr>
              <a:t>+4.8% </a:t>
            </a:r>
            <a:endParaRPr lang="en-US" sz="3200" b="1" dirty="0" smtClean="0">
              <a:solidFill>
                <a:srgbClr val="FF0000"/>
              </a:solidFill>
            </a:endParaRPr>
          </a:p>
          <a:p>
            <a:pPr algn="ctr"/>
            <a:r>
              <a:rPr lang="en-US" sz="3200" b="1" dirty="0" smtClean="0"/>
              <a:t>increase </a:t>
            </a:r>
            <a:r>
              <a:rPr lang="en-US" sz="3200" b="1" dirty="0"/>
              <a:t>in </a:t>
            </a:r>
            <a:r>
              <a:rPr lang="en-US" sz="3200" b="1" dirty="0" smtClean="0"/>
              <a:t>incidence</a:t>
            </a:r>
          </a:p>
          <a:p>
            <a:pPr algn="ctr"/>
            <a:endParaRPr lang="en-US" sz="3200" b="1" dirty="0"/>
          </a:p>
          <a:p>
            <a:pPr marL="171356" indent="-171356" algn="ctr">
              <a:buFont typeface="Arial" panose="020B0604020202020204" pitchFamily="34" charset="0"/>
              <a:buChar char="•"/>
            </a:pPr>
            <a:endParaRPr lang="en-US" sz="1200" b="1" dirty="0" smtClean="0"/>
          </a:p>
          <a:p>
            <a:pPr algn="ctr"/>
            <a:r>
              <a:rPr lang="en-US" sz="1800" b="1" dirty="0" smtClean="0">
                <a:solidFill>
                  <a:srgbClr val="FF0000"/>
                </a:solidFill>
              </a:rPr>
              <a:t>+</a:t>
            </a:r>
            <a:r>
              <a:rPr lang="en-US" sz="1800" b="1" dirty="0">
                <a:solidFill>
                  <a:srgbClr val="FF0000"/>
                </a:solidFill>
              </a:rPr>
              <a:t>5.4% </a:t>
            </a:r>
            <a:endParaRPr lang="en-US" sz="1800" b="1" dirty="0" smtClean="0">
              <a:solidFill>
                <a:srgbClr val="FF0000"/>
              </a:solidFill>
            </a:endParaRPr>
          </a:p>
          <a:p>
            <a:pPr algn="ctr"/>
            <a:r>
              <a:rPr lang="en-US" sz="1800" b="1" dirty="0" smtClean="0"/>
              <a:t>increase </a:t>
            </a:r>
            <a:r>
              <a:rPr lang="en-US" sz="1800" b="1" dirty="0"/>
              <a:t>if include BRCA1/2 mutations (assuming 0.2% prevalence and 5x odds ratio)</a:t>
            </a:r>
          </a:p>
        </p:txBody>
      </p:sp>
      <p:graphicFrame>
        <p:nvGraphicFramePr>
          <p:cNvPr id="13" name="Table 12"/>
          <p:cNvGraphicFramePr>
            <a:graphicFrameLocks noGrp="1"/>
          </p:cNvGraphicFramePr>
          <p:nvPr>
            <p:extLst>
              <p:ext uri="{D42A27DB-BD31-4B8C-83A1-F6EECF244321}">
                <p14:modId xmlns:p14="http://schemas.microsoft.com/office/powerpoint/2010/main" val="3983686853"/>
              </p:ext>
            </p:extLst>
          </p:nvPr>
        </p:nvGraphicFramePr>
        <p:xfrm>
          <a:off x="470276" y="1605272"/>
          <a:ext cx="5745329" cy="4408226"/>
        </p:xfrm>
        <a:graphic>
          <a:graphicData uri="http://schemas.openxmlformats.org/drawingml/2006/table">
            <a:tbl>
              <a:tblPr firstRow="1" bandRow="1">
                <a:tableStyleId>{5C22544A-7EE6-4342-B048-85BDC9FD1C3A}</a:tableStyleId>
              </a:tblPr>
              <a:tblGrid>
                <a:gridCol w="1034433">
                  <a:extLst>
                    <a:ext uri="{9D8B030D-6E8A-4147-A177-3AD203B41FA5}">
                      <a16:colId xmlns="" xmlns:a16="http://schemas.microsoft.com/office/drawing/2014/main" val="20000"/>
                    </a:ext>
                  </a:extLst>
                </a:gridCol>
                <a:gridCol w="1088020">
                  <a:extLst>
                    <a:ext uri="{9D8B030D-6E8A-4147-A177-3AD203B41FA5}">
                      <a16:colId xmlns="" xmlns:a16="http://schemas.microsoft.com/office/drawing/2014/main" val="20001"/>
                    </a:ext>
                  </a:extLst>
                </a:gridCol>
                <a:gridCol w="1122744">
                  <a:extLst>
                    <a:ext uri="{9D8B030D-6E8A-4147-A177-3AD203B41FA5}">
                      <a16:colId xmlns="" xmlns:a16="http://schemas.microsoft.com/office/drawing/2014/main" val="20002"/>
                    </a:ext>
                  </a:extLst>
                </a:gridCol>
                <a:gridCol w="1377388">
                  <a:extLst>
                    <a:ext uri="{9D8B030D-6E8A-4147-A177-3AD203B41FA5}">
                      <a16:colId xmlns="" xmlns:a16="http://schemas.microsoft.com/office/drawing/2014/main" val="20003"/>
                    </a:ext>
                  </a:extLst>
                </a:gridCol>
                <a:gridCol w="1122744">
                  <a:extLst>
                    <a:ext uri="{9D8B030D-6E8A-4147-A177-3AD203B41FA5}">
                      <a16:colId xmlns="" xmlns:a16="http://schemas.microsoft.com/office/drawing/2014/main" val="20004"/>
                    </a:ext>
                  </a:extLst>
                </a:gridCol>
              </a:tblGrid>
              <a:tr h="944610">
                <a:tc>
                  <a:txBody>
                    <a:bodyPr/>
                    <a:lstStyle/>
                    <a:p>
                      <a:r>
                        <a:rPr lang="en-GB" sz="1400" b="1" dirty="0"/>
                        <a:t>Percentile</a:t>
                      </a:r>
                      <a:endParaRPr lang="en-GB" sz="1400" dirty="0"/>
                    </a:p>
                  </a:txBody>
                  <a:tcPr marL="91392" marR="91392" marT="45696" marB="45696"/>
                </a:tc>
                <a:tc>
                  <a:txBody>
                    <a:bodyPr/>
                    <a:lstStyle/>
                    <a:p>
                      <a:pPr algn="ctr"/>
                      <a:r>
                        <a:rPr lang="en-GB" sz="1400" dirty="0"/>
                        <a:t>% in general population</a:t>
                      </a:r>
                    </a:p>
                    <a:p>
                      <a:pPr algn="ctr"/>
                      <a:endParaRPr lang="en-GB" sz="1400" dirty="0"/>
                    </a:p>
                  </a:txBody>
                  <a:tcPr marL="91392" marR="91392" marT="45696" marB="45696"/>
                </a:tc>
                <a:tc>
                  <a:txBody>
                    <a:bodyPr/>
                    <a:lstStyle/>
                    <a:p>
                      <a:pPr algn="ctr"/>
                      <a:r>
                        <a:rPr lang="en-GB" sz="1400" b="1" dirty="0" smtClean="0"/>
                        <a:t>Hazard</a:t>
                      </a:r>
                      <a:r>
                        <a:rPr lang="en-GB" sz="1400" b="1" baseline="0" dirty="0" smtClean="0"/>
                        <a:t> </a:t>
                      </a:r>
                      <a:r>
                        <a:rPr lang="en-GB" sz="1400" b="1" dirty="0" smtClean="0"/>
                        <a:t>ratio</a:t>
                      </a:r>
                      <a:r>
                        <a:rPr lang="en-GB" sz="1400" b="1" baseline="0" dirty="0" smtClean="0"/>
                        <a:t> </a:t>
                      </a:r>
                      <a:r>
                        <a:rPr lang="en-GB" sz="1400" b="1" baseline="0" dirty="0"/>
                        <a:t>for breast cancer</a:t>
                      </a:r>
                      <a:endParaRPr lang="en-GB" sz="1400" b="1" dirty="0"/>
                    </a:p>
                  </a:txBody>
                  <a:tcPr marL="91392" marR="91392" marT="45696" marB="45696"/>
                </a:tc>
                <a:tc>
                  <a:txBody>
                    <a:bodyPr/>
                    <a:lstStyle/>
                    <a:p>
                      <a:pPr algn="ctr"/>
                      <a:r>
                        <a:rPr lang="en-GB" sz="1400" dirty="0"/>
                        <a:t>Probability of purchasing insurance </a:t>
                      </a:r>
                      <a:r>
                        <a:rPr lang="en-GB" sz="1400" dirty="0" smtClean="0"/>
                        <a:t>*</a:t>
                      </a:r>
                      <a:endParaRPr lang="en-GB" sz="1400" dirty="0"/>
                    </a:p>
                  </a:txBody>
                  <a:tcPr marL="91392" marR="91392" marT="45696" marB="45696"/>
                </a:tc>
                <a:tc>
                  <a:txBody>
                    <a:bodyPr/>
                    <a:lstStyle/>
                    <a:p>
                      <a:pPr algn="ctr"/>
                      <a:r>
                        <a:rPr lang="en-GB" sz="1400" dirty="0"/>
                        <a:t>% in new risk pool</a:t>
                      </a:r>
                    </a:p>
                    <a:p>
                      <a:pPr algn="ctr"/>
                      <a:endParaRPr lang="en-GB" sz="1400" dirty="0"/>
                    </a:p>
                  </a:txBody>
                  <a:tcPr marL="91392" marR="91392" marT="45696" marB="45696"/>
                </a:tc>
                <a:extLst>
                  <a:ext uri="{0D108BD9-81ED-4DB2-BD59-A6C34878D82A}">
                    <a16:rowId xmlns="" xmlns:a16="http://schemas.microsoft.com/office/drawing/2014/main" val="10000"/>
                  </a:ext>
                </a:extLst>
              </a:tr>
              <a:tr h="314854">
                <a:tc>
                  <a:txBody>
                    <a:bodyPr/>
                    <a:lstStyle/>
                    <a:p>
                      <a:r>
                        <a:rPr lang="en-GB" sz="1400" dirty="0"/>
                        <a:t>0-1</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1%</a:t>
                      </a:r>
                    </a:p>
                  </a:txBody>
                  <a:tcPr marL="9520" marR="9520" marT="9520" marB="0" anchor="ctr"/>
                </a:tc>
                <a:tc>
                  <a:txBody>
                    <a:bodyPr/>
                    <a:lstStyle/>
                    <a:p>
                      <a:pPr algn="ctr"/>
                      <a:r>
                        <a:rPr lang="en-GB" sz="1400" dirty="0" smtClean="0"/>
                        <a:t>0.41</a:t>
                      </a:r>
                      <a:endParaRPr lang="en-GB" sz="1400" dirty="0"/>
                    </a:p>
                  </a:txBody>
                  <a:tcPr marL="91392" marR="91392" marT="45696" marB="45696"/>
                </a:tc>
                <a:tc rowSpan="6">
                  <a:txBody>
                    <a:bodyPr/>
                    <a:lstStyle/>
                    <a:p>
                      <a:pPr algn="ctr"/>
                      <a:r>
                        <a:rPr lang="en-GB" sz="1400" dirty="0" smtClean="0">
                          <a:solidFill>
                            <a:schemeClr val="tx1"/>
                          </a:solidFill>
                        </a:rPr>
                        <a:t> </a:t>
                      </a:r>
                    </a:p>
                    <a:p>
                      <a:pPr algn="ctr"/>
                      <a:endParaRPr lang="en-GB" sz="1400" dirty="0" smtClean="0">
                        <a:solidFill>
                          <a:schemeClr val="tx1"/>
                        </a:solidFill>
                      </a:endParaRPr>
                    </a:p>
                    <a:p>
                      <a:pPr algn="ctr"/>
                      <a:endParaRPr lang="en-GB" sz="1400" dirty="0" smtClean="0">
                        <a:solidFill>
                          <a:schemeClr val="tx1"/>
                        </a:solidFill>
                      </a:endParaRPr>
                    </a:p>
                    <a:p>
                      <a:pPr algn="ctr"/>
                      <a:endParaRPr lang="en-GB" sz="1400" dirty="0">
                        <a:solidFill>
                          <a:schemeClr val="tx1"/>
                        </a:solidFill>
                      </a:endParaRPr>
                    </a:p>
                    <a:p>
                      <a:pPr algn="ctr"/>
                      <a:r>
                        <a:rPr lang="en-GB" sz="1400" b="1" i="0" dirty="0">
                          <a:solidFill>
                            <a:schemeClr val="tx1"/>
                          </a:solidFill>
                        </a:rPr>
                        <a:t>1x</a:t>
                      </a:r>
                    </a:p>
                  </a:txBody>
                  <a:tcPr marL="91392" marR="91392" marT="45696" marB="45696"/>
                </a:tc>
                <a:tc>
                  <a:txBody>
                    <a:bodyPr/>
                    <a:lstStyle/>
                    <a:p>
                      <a:pPr algn="ctr" rtl="0" fontAlgn="ctr"/>
                      <a:r>
                        <a:rPr lang="en-GB" sz="1400" b="0" i="0" u="none" strike="noStrike" dirty="0">
                          <a:solidFill>
                            <a:srgbClr val="FF0000"/>
                          </a:solidFill>
                          <a:effectLst/>
                          <a:latin typeface="Arial" panose="020B0604020202020204" pitchFamily="34" charset="0"/>
                        </a:rPr>
                        <a:t>0.9%</a:t>
                      </a:r>
                    </a:p>
                  </a:txBody>
                  <a:tcPr marL="7618" marR="7618" marT="7618" marB="0" anchor="ctr"/>
                </a:tc>
                <a:extLst>
                  <a:ext uri="{0D108BD9-81ED-4DB2-BD59-A6C34878D82A}">
                    <a16:rowId xmlns="" xmlns:a16="http://schemas.microsoft.com/office/drawing/2014/main" val="10001"/>
                  </a:ext>
                </a:extLst>
              </a:tr>
              <a:tr h="314854">
                <a:tc>
                  <a:txBody>
                    <a:bodyPr/>
                    <a:lstStyle/>
                    <a:p>
                      <a:r>
                        <a:rPr lang="en-GB" sz="1400" dirty="0"/>
                        <a:t>1-5</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4%</a:t>
                      </a:r>
                    </a:p>
                  </a:txBody>
                  <a:tcPr marL="9520" marR="9520" marT="9520" marB="0" anchor="ctr"/>
                </a:tc>
                <a:tc>
                  <a:txBody>
                    <a:bodyPr/>
                    <a:lstStyle/>
                    <a:p>
                      <a:pPr algn="ctr"/>
                      <a:r>
                        <a:rPr lang="en-GB" sz="1400" dirty="0" smtClean="0"/>
                        <a:t>0.56</a:t>
                      </a:r>
                      <a:endParaRPr lang="en-GB" sz="1400" dirty="0"/>
                    </a:p>
                  </a:txBody>
                  <a:tcPr marL="91392" marR="91392" marT="45696" marB="45696"/>
                </a:tc>
                <a:tc vMerge="1">
                  <a:txBody>
                    <a:bodyPr/>
                    <a:lstStyle/>
                    <a:p>
                      <a:pPr algn="ctr"/>
                      <a:endParaRPr lang="en-GB" sz="1400" dirty="0">
                        <a:solidFill>
                          <a:schemeClr val="tx1"/>
                        </a:solidFill>
                      </a:endParaRPr>
                    </a:p>
                  </a:txBody>
                  <a:tcPr marL="91392" marR="91392" marT="45696" marB="45696"/>
                </a:tc>
                <a:tc>
                  <a:txBody>
                    <a:bodyPr/>
                    <a:lstStyle/>
                    <a:p>
                      <a:pPr algn="ctr" rtl="0" fontAlgn="ctr"/>
                      <a:r>
                        <a:rPr lang="en-GB" sz="1400" b="0" i="0" u="none" strike="noStrike">
                          <a:solidFill>
                            <a:srgbClr val="FF0000"/>
                          </a:solidFill>
                          <a:effectLst/>
                          <a:latin typeface="Arial" panose="020B0604020202020204" pitchFamily="34" charset="0"/>
                        </a:rPr>
                        <a:t>3.7%</a:t>
                      </a:r>
                    </a:p>
                  </a:txBody>
                  <a:tcPr marL="7618" marR="7618" marT="7618" marB="0" anchor="ctr"/>
                </a:tc>
                <a:extLst>
                  <a:ext uri="{0D108BD9-81ED-4DB2-BD59-A6C34878D82A}">
                    <a16:rowId xmlns="" xmlns:a16="http://schemas.microsoft.com/office/drawing/2014/main" val="10002"/>
                  </a:ext>
                </a:extLst>
              </a:tr>
              <a:tr h="314854">
                <a:tc>
                  <a:txBody>
                    <a:bodyPr/>
                    <a:lstStyle/>
                    <a:p>
                      <a:r>
                        <a:rPr lang="en-GB" sz="1400" dirty="0"/>
                        <a:t>5-10</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5%</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0.6</a:t>
                      </a:r>
                      <a:endParaRPr lang="hr-HR" sz="1400" kern="1200" dirty="0">
                        <a:solidFill>
                          <a:schemeClr val="tx1"/>
                        </a:solidFill>
                        <a:effectLst/>
                        <a:latin typeface="+mn-lt"/>
                        <a:ea typeface="+mn-ea"/>
                        <a:cs typeface="+mn-cs"/>
                      </a:endParaRPr>
                    </a:p>
                  </a:txBody>
                  <a:tcPr marL="91392" marR="91392" marT="45696" marB="45696"/>
                </a:tc>
                <a:tc vMerge="1">
                  <a:txBody>
                    <a:bodyPr/>
                    <a:lstStyle/>
                    <a:p>
                      <a:pPr algn="ctr"/>
                      <a:endParaRPr lang="en-GB" sz="1400" dirty="0">
                        <a:solidFill>
                          <a:schemeClr val="tx1"/>
                        </a:solidFill>
                      </a:endParaRPr>
                    </a:p>
                  </a:txBody>
                  <a:tcPr marL="91392" marR="91392" marT="45696" marB="45696"/>
                </a:tc>
                <a:tc>
                  <a:txBody>
                    <a:bodyPr/>
                    <a:lstStyle/>
                    <a:p>
                      <a:pPr algn="ctr" rtl="0" fontAlgn="ctr"/>
                      <a:r>
                        <a:rPr lang="en-GB" sz="1400" b="0" i="0" u="none" strike="noStrike">
                          <a:solidFill>
                            <a:srgbClr val="FF0000"/>
                          </a:solidFill>
                          <a:effectLst/>
                          <a:latin typeface="Arial" panose="020B0604020202020204" pitchFamily="34" charset="0"/>
                        </a:rPr>
                        <a:t>4.6%</a:t>
                      </a:r>
                    </a:p>
                  </a:txBody>
                  <a:tcPr marL="7618" marR="7618" marT="7618" marB="0" anchor="ctr"/>
                </a:tc>
                <a:extLst>
                  <a:ext uri="{0D108BD9-81ED-4DB2-BD59-A6C34878D82A}">
                    <a16:rowId xmlns="" xmlns:a16="http://schemas.microsoft.com/office/drawing/2014/main" val="10003"/>
                  </a:ext>
                </a:extLst>
              </a:tr>
              <a:tr h="314854">
                <a:tc>
                  <a:txBody>
                    <a:bodyPr/>
                    <a:lstStyle/>
                    <a:p>
                      <a:r>
                        <a:rPr lang="en-GB" sz="1400" dirty="0"/>
                        <a:t>10-20</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10%</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0.71</a:t>
                      </a:r>
                      <a:endParaRPr lang="hr-HR" sz="1400" kern="1200" dirty="0">
                        <a:solidFill>
                          <a:schemeClr val="tx1"/>
                        </a:solidFill>
                        <a:effectLst/>
                        <a:latin typeface="+mn-lt"/>
                        <a:ea typeface="+mn-ea"/>
                        <a:cs typeface="+mn-cs"/>
                      </a:endParaRPr>
                    </a:p>
                  </a:txBody>
                  <a:tcPr marL="91392" marR="91392" marT="45696" marB="45696"/>
                </a:tc>
                <a:tc vMerge="1">
                  <a:txBody>
                    <a:bodyPr/>
                    <a:lstStyle/>
                    <a:p>
                      <a:pPr algn="ctr"/>
                      <a:endParaRPr lang="en-GB" sz="1400" dirty="0">
                        <a:solidFill>
                          <a:schemeClr val="tx1"/>
                        </a:solidFill>
                      </a:endParaRPr>
                    </a:p>
                  </a:txBody>
                  <a:tcPr marL="91392" marR="91392" marT="45696" marB="45696"/>
                </a:tc>
                <a:tc>
                  <a:txBody>
                    <a:bodyPr/>
                    <a:lstStyle/>
                    <a:p>
                      <a:pPr algn="ctr" rtl="0" fontAlgn="ctr"/>
                      <a:r>
                        <a:rPr lang="en-GB" sz="1400" b="0" i="0" u="none" strike="noStrike">
                          <a:solidFill>
                            <a:srgbClr val="FF0000"/>
                          </a:solidFill>
                          <a:effectLst/>
                          <a:latin typeface="Arial" panose="020B0604020202020204" pitchFamily="34" charset="0"/>
                        </a:rPr>
                        <a:t>9.2%</a:t>
                      </a:r>
                    </a:p>
                  </a:txBody>
                  <a:tcPr marL="7618" marR="7618" marT="7618" marB="0" anchor="ctr"/>
                </a:tc>
                <a:extLst>
                  <a:ext uri="{0D108BD9-81ED-4DB2-BD59-A6C34878D82A}">
                    <a16:rowId xmlns="" xmlns:a16="http://schemas.microsoft.com/office/drawing/2014/main" val="10004"/>
                  </a:ext>
                </a:extLst>
              </a:tr>
              <a:tr h="314854">
                <a:tc>
                  <a:txBody>
                    <a:bodyPr/>
                    <a:lstStyle/>
                    <a:p>
                      <a:r>
                        <a:rPr lang="en-GB" sz="1400" dirty="0"/>
                        <a:t>20-40</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20%</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0.84</a:t>
                      </a:r>
                      <a:endParaRPr lang="hr-HR" sz="1400" kern="1200" dirty="0">
                        <a:solidFill>
                          <a:schemeClr val="tx1"/>
                        </a:solidFill>
                        <a:effectLst/>
                        <a:latin typeface="+mn-lt"/>
                        <a:ea typeface="+mn-ea"/>
                        <a:cs typeface="+mn-cs"/>
                      </a:endParaRPr>
                    </a:p>
                  </a:txBody>
                  <a:tcPr marL="91392" marR="91392" marT="45696" marB="45696"/>
                </a:tc>
                <a:tc vMerge="1">
                  <a:txBody>
                    <a:bodyPr/>
                    <a:lstStyle/>
                    <a:p>
                      <a:pPr algn="ctr"/>
                      <a:endParaRPr lang="en-GB" sz="1400" dirty="0">
                        <a:solidFill>
                          <a:schemeClr val="tx1"/>
                        </a:solidFill>
                      </a:endParaRPr>
                    </a:p>
                  </a:txBody>
                  <a:tcPr marL="91392" marR="91392" marT="45696" marB="45696"/>
                </a:tc>
                <a:tc>
                  <a:txBody>
                    <a:bodyPr/>
                    <a:lstStyle/>
                    <a:p>
                      <a:pPr algn="ctr" rtl="0" fontAlgn="ctr"/>
                      <a:r>
                        <a:rPr lang="en-GB" sz="1400" b="0" i="0" u="none" strike="noStrike">
                          <a:solidFill>
                            <a:srgbClr val="FF0000"/>
                          </a:solidFill>
                          <a:effectLst/>
                          <a:latin typeface="Arial" panose="020B0604020202020204" pitchFamily="34" charset="0"/>
                        </a:rPr>
                        <a:t>18.3%</a:t>
                      </a:r>
                    </a:p>
                  </a:txBody>
                  <a:tcPr marL="7618" marR="7618" marT="7618" marB="0" anchor="ctr"/>
                </a:tc>
                <a:extLst>
                  <a:ext uri="{0D108BD9-81ED-4DB2-BD59-A6C34878D82A}">
                    <a16:rowId xmlns="" xmlns:a16="http://schemas.microsoft.com/office/drawing/2014/main" val="10005"/>
                  </a:ext>
                </a:extLst>
              </a:tr>
              <a:tr h="314854">
                <a:tc>
                  <a:txBody>
                    <a:bodyPr/>
                    <a:lstStyle/>
                    <a:p>
                      <a:r>
                        <a:rPr lang="en-GB" sz="1400" b="1" i="0" dirty="0"/>
                        <a:t>40-60</a:t>
                      </a:r>
                    </a:p>
                  </a:txBody>
                  <a:tcPr marL="91392" marR="91392" marT="45696" marB="45696"/>
                </a:tc>
                <a:tc>
                  <a:txBody>
                    <a:bodyPr/>
                    <a:lstStyle/>
                    <a:p>
                      <a:pPr algn="ctr" rtl="0" fontAlgn="ctr"/>
                      <a:r>
                        <a:rPr lang="en-GB" sz="1400" b="1" i="0" u="none" strike="noStrike" dirty="0">
                          <a:solidFill>
                            <a:schemeClr val="accent1"/>
                          </a:solidFill>
                          <a:effectLst/>
                          <a:latin typeface="Arial" panose="020B0604020202020204" pitchFamily="34" charset="0"/>
                        </a:rPr>
                        <a:t>20%</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effectLst/>
                          <a:latin typeface="+mn-lt"/>
                          <a:ea typeface="+mn-ea"/>
                          <a:cs typeface="+mn-cs"/>
                        </a:rPr>
                        <a:t>1</a:t>
                      </a:r>
                      <a:endParaRPr lang="hr-HR" sz="1400" b="1" i="0" kern="1200" dirty="0">
                        <a:solidFill>
                          <a:schemeClr val="tx1"/>
                        </a:solidFill>
                        <a:effectLst/>
                        <a:latin typeface="+mn-lt"/>
                        <a:ea typeface="+mn-ea"/>
                        <a:cs typeface="+mn-cs"/>
                      </a:endParaRPr>
                    </a:p>
                  </a:txBody>
                  <a:tcPr marL="91392" marR="91392" marT="45696" marB="45696"/>
                </a:tc>
                <a:tc vMerge="1">
                  <a:txBody>
                    <a:bodyPr/>
                    <a:lstStyle/>
                    <a:p>
                      <a:pPr algn="ctr"/>
                      <a:endParaRPr lang="en-GB" sz="1400" b="1" i="0" dirty="0">
                        <a:solidFill>
                          <a:schemeClr val="tx1"/>
                        </a:solidFill>
                      </a:endParaRPr>
                    </a:p>
                  </a:txBody>
                  <a:tcPr marL="91392" marR="91392" marT="45696" marB="45696"/>
                </a:tc>
                <a:tc>
                  <a:txBody>
                    <a:bodyPr/>
                    <a:lstStyle/>
                    <a:p>
                      <a:pPr algn="ctr" rtl="0" fontAlgn="ctr"/>
                      <a:r>
                        <a:rPr lang="en-GB" sz="1400" b="0" i="0" u="none" strike="noStrike">
                          <a:solidFill>
                            <a:srgbClr val="FF0000"/>
                          </a:solidFill>
                          <a:effectLst/>
                          <a:latin typeface="Arial" panose="020B0604020202020204" pitchFamily="34" charset="0"/>
                        </a:rPr>
                        <a:t>18.3%</a:t>
                      </a:r>
                    </a:p>
                  </a:txBody>
                  <a:tcPr marL="7618" marR="7618" marT="7618" marB="0" anchor="ctr"/>
                </a:tc>
                <a:extLst>
                  <a:ext uri="{0D108BD9-81ED-4DB2-BD59-A6C34878D82A}">
                    <a16:rowId xmlns="" xmlns:a16="http://schemas.microsoft.com/office/drawing/2014/main" val="10006"/>
                  </a:ext>
                </a:extLst>
              </a:tr>
              <a:tr h="314854">
                <a:tc>
                  <a:txBody>
                    <a:bodyPr/>
                    <a:lstStyle/>
                    <a:p>
                      <a:r>
                        <a:rPr lang="en-GB" sz="1400" dirty="0"/>
                        <a:t>60-80</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20%</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1.22</a:t>
                      </a:r>
                      <a:endParaRPr lang="hr-HR" sz="1400" kern="1200" dirty="0">
                        <a:solidFill>
                          <a:schemeClr val="tx1"/>
                        </a:solidFill>
                        <a:effectLst/>
                        <a:latin typeface="+mn-lt"/>
                        <a:ea typeface="+mn-ea"/>
                        <a:cs typeface="+mn-cs"/>
                      </a:endParaRPr>
                    </a:p>
                  </a:txBody>
                  <a:tcPr marL="91392" marR="91392" marT="45696" marB="45696"/>
                </a:tc>
                <a:tc>
                  <a:txBody>
                    <a:bodyPr/>
                    <a:lstStyle/>
                    <a:p>
                      <a:pPr algn="ctr"/>
                      <a:r>
                        <a:rPr lang="en-GB" sz="1400" dirty="0" smtClean="0">
                          <a:solidFill>
                            <a:schemeClr val="tx1"/>
                          </a:solidFill>
                        </a:rPr>
                        <a:t>1.11x</a:t>
                      </a:r>
                      <a:endParaRPr lang="en-GB" sz="1400" dirty="0">
                        <a:solidFill>
                          <a:schemeClr val="tx1"/>
                        </a:solidFill>
                      </a:endParaRPr>
                    </a:p>
                  </a:txBody>
                  <a:tcPr marL="91392" marR="91392" marT="45696" marB="45696"/>
                </a:tc>
                <a:tc>
                  <a:txBody>
                    <a:bodyPr/>
                    <a:lstStyle/>
                    <a:p>
                      <a:pPr algn="ctr" rtl="0" fontAlgn="ctr"/>
                      <a:r>
                        <a:rPr lang="en-GB" sz="1400" b="0" i="0" u="none" strike="noStrike" dirty="0">
                          <a:solidFill>
                            <a:srgbClr val="FF0000"/>
                          </a:solidFill>
                          <a:effectLst/>
                          <a:latin typeface="Arial" panose="020B0604020202020204" pitchFamily="34" charset="0"/>
                        </a:rPr>
                        <a:t>20.3%</a:t>
                      </a:r>
                    </a:p>
                  </a:txBody>
                  <a:tcPr marL="7618" marR="7618" marT="7618" marB="0" anchor="ctr"/>
                </a:tc>
                <a:extLst>
                  <a:ext uri="{0D108BD9-81ED-4DB2-BD59-A6C34878D82A}">
                    <a16:rowId xmlns="" xmlns:a16="http://schemas.microsoft.com/office/drawing/2014/main" val="10007"/>
                  </a:ext>
                </a:extLst>
              </a:tr>
              <a:tr h="314854">
                <a:tc>
                  <a:txBody>
                    <a:bodyPr/>
                    <a:lstStyle/>
                    <a:p>
                      <a:r>
                        <a:rPr lang="en-GB" sz="1400" dirty="0"/>
                        <a:t>80-90</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10%</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1.41</a:t>
                      </a:r>
                      <a:endParaRPr lang="hr-HR" sz="1400" kern="1200" dirty="0">
                        <a:solidFill>
                          <a:schemeClr val="tx1"/>
                        </a:solidFill>
                        <a:effectLst/>
                        <a:latin typeface="+mn-lt"/>
                        <a:ea typeface="+mn-ea"/>
                        <a:cs typeface="+mn-cs"/>
                      </a:endParaRPr>
                    </a:p>
                  </a:txBody>
                  <a:tcPr marL="91392" marR="91392" marT="45696" marB="45696"/>
                </a:tc>
                <a:tc>
                  <a:txBody>
                    <a:bodyPr/>
                    <a:lstStyle/>
                    <a:p>
                      <a:pPr algn="ctr"/>
                      <a:r>
                        <a:rPr lang="en-GB" sz="1400" dirty="0" smtClean="0">
                          <a:solidFill>
                            <a:schemeClr val="tx1"/>
                          </a:solidFill>
                        </a:rPr>
                        <a:t>1.21x</a:t>
                      </a:r>
                      <a:endParaRPr lang="en-GB" sz="1400" dirty="0">
                        <a:solidFill>
                          <a:schemeClr val="tx1"/>
                        </a:solidFill>
                      </a:endParaRPr>
                    </a:p>
                  </a:txBody>
                  <a:tcPr marL="91392" marR="91392" marT="45696" marB="45696"/>
                </a:tc>
                <a:tc>
                  <a:txBody>
                    <a:bodyPr/>
                    <a:lstStyle/>
                    <a:p>
                      <a:pPr algn="ctr" rtl="0" fontAlgn="ctr"/>
                      <a:r>
                        <a:rPr lang="en-GB" sz="1400" b="0" i="0" u="none" strike="noStrike">
                          <a:solidFill>
                            <a:srgbClr val="FF0000"/>
                          </a:solidFill>
                          <a:effectLst/>
                          <a:latin typeface="Arial" panose="020B0604020202020204" pitchFamily="34" charset="0"/>
                        </a:rPr>
                        <a:t>11.0%</a:t>
                      </a:r>
                    </a:p>
                  </a:txBody>
                  <a:tcPr marL="7618" marR="7618" marT="7618" marB="0" anchor="ctr"/>
                </a:tc>
                <a:extLst>
                  <a:ext uri="{0D108BD9-81ED-4DB2-BD59-A6C34878D82A}">
                    <a16:rowId xmlns="" xmlns:a16="http://schemas.microsoft.com/office/drawing/2014/main" val="10008"/>
                  </a:ext>
                </a:extLst>
              </a:tr>
              <a:tr h="314854">
                <a:tc>
                  <a:txBody>
                    <a:bodyPr/>
                    <a:lstStyle/>
                    <a:p>
                      <a:r>
                        <a:rPr lang="en-GB" sz="1400" dirty="0"/>
                        <a:t>90-95</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5%</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1.87</a:t>
                      </a:r>
                      <a:endParaRPr lang="hr-HR" sz="1400" kern="1200" dirty="0">
                        <a:solidFill>
                          <a:schemeClr val="tx1"/>
                        </a:solidFill>
                        <a:effectLst/>
                        <a:latin typeface="+mn-lt"/>
                        <a:ea typeface="+mn-ea"/>
                        <a:cs typeface="+mn-cs"/>
                      </a:endParaRPr>
                    </a:p>
                  </a:txBody>
                  <a:tcPr marL="91392" marR="91392" marT="45696" marB="45696"/>
                </a:tc>
                <a:tc>
                  <a:txBody>
                    <a:bodyPr/>
                    <a:lstStyle/>
                    <a:p>
                      <a:pPr algn="ctr"/>
                      <a:r>
                        <a:rPr lang="en-GB" sz="1400" dirty="0" smtClean="0">
                          <a:solidFill>
                            <a:schemeClr val="tx1"/>
                          </a:solidFill>
                        </a:rPr>
                        <a:t>1.44x</a:t>
                      </a:r>
                      <a:endParaRPr lang="en-GB" sz="1400" dirty="0">
                        <a:solidFill>
                          <a:schemeClr val="tx1"/>
                        </a:solidFill>
                      </a:endParaRPr>
                    </a:p>
                  </a:txBody>
                  <a:tcPr marL="91392" marR="91392" marT="45696" marB="45696"/>
                </a:tc>
                <a:tc>
                  <a:txBody>
                    <a:bodyPr/>
                    <a:lstStyle/>
                    <a:p>
                      <a:pPr algn="ctr" rtl="0" fontAlgn="ctr"/>
                      <a:r>
                        <a:rPr lang="en-GB" sz="1400" b="0" i="0" u="none" strike="noStrike" dirty="0">
                          <a:solidFill>
                            <a:srgbClr val="FF0000"/>
                          </a:solidFill>
                          <a:effectLst/>
                          <a:latin typeface="Arial" panose="020B0604020202020204" pitchFamily="34" charset="0"/>
                        </a:rPr>
                        <a:t>6.6%</a:t>
                      </a:r>
                    </a:p>
                  </a:txBody>
                  <a:tcPr marL="7618" marR="7618" marT="7618" marB="0" anchor="ctr"/>
                </a:tc>
                <a:extLst>
                  <a:ext uri="{0D108BD9-81ED-4DB2-BD59-A6C34878D82A}">
                    <a16:rowId xmlns="" xmlns:a16="http://schemas.microsoft.com/office/drawing/2014/main" val="10009"/>
                  </a:ext>
                </a:extLst>
              </a:tr>
              <a:tr h="314854">
                <a:tc>
                  <a:txBody>
                    <a:bodyPr/>
                    <a:lstStyle/>
                    <a:p>
                      <a:r>
                        <a:rPr lang="en-GB" sz="1400" dirty="0"/>
                        <a:t>95-99</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4%</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1.96</a:t>
                      </a:r>
                      <a:endParaRPr lang="hr-HR" sz="1400" kern="1200" dirty="0">
                        <a:solidFill>
                          <a:schemeClr val="tx1"/>
                        </a:solidFill>
                        <a:effectLst/>
                        <a:latin typeface="+mn-lt"/>
                        <a:ea typeface="+mn-ea"/>
                        <a:cs typeface="+mn-cs"/>
                      </a:endParaRPr>
                    </a:p>
                  </a:txBody>
                  <a:tcPr marL="91392" marR="91392" marT="45696" marB="45696"/>
                </a:tc>
                <a:tc>
                  <a:txBody>
                    <a:bodyPr/>
                    <a:lstStyle/>
                    <a:p>
                      <a:pPr algn="ctr"/>
                      <a:r>
                        <a:rPr lang="en-GB" sz="1400" dirty="0" smtClean="0">
                          <a:solidFill>
                            <a:schemeClr val="tx1"/>
                          </a:solidFill>
                        </a:rPr>
                        <a:t>1.48x</a:t>
                      </a:r>
                      <a:endParaRPr lang="en-GB" sz="1400" dirty="0">
                        <a:solidFill>
                          <a:schemeClr val="tx1"/>
                        </a:solidFill>
                      </a:endParaRPr>
                    </a:p>
                  </a:txBody>
                  <a:tcPr marL="91392" marR="91392" marT="45696" marB="45696"/>
                </a:tc>
                <a:tc>
                  <a:txBody>
                    <a:bodyPr/>
                    <a:lstStyle/>
                    <a:p>
                      <a:pPr algn="ctr" rtl="0" fontAlgn="ctr"/>
                      <a:r>
                        <a:rPr lang="en-GB" sz="1400" b="0" i="0" u="none" strike="noStrike" dirty="0">
                          <a:solidFill>
                            <a:srgbClr val="FF0000"/>
                          </a:solidFill>
                          <a:effectLst/>
                          <a:latin typeface="Arial" panose="020B0604020202020204" pitchFamily="34" charset="0"/>
                        </a:rPr>
                        <a:t>5.4%</a:t>
                      </a:r>
                    </a:p>
                  </a:txBody>
                  <a:tcPr marL="7618" marR="7618" marT="7618" marB="0" anchor="ctr"/>
                </a:tc>
                <a:extLst>
                  <a:ext uri="{0D108BD9-81ED-4DB2-BD59-A6C34878D82A}">
                    <a16:rowId xmlns="" xmlns:a16="http://schemas.microsoft.com/office/drawing/2014/main" val="10010"/>
                  </a:ext>
                </a:extLst>
              </a:tr>
              <a:tr h="314854">
                <a:tc>
                  <a:txBody>
                    <a:bodyPr/>
                    <a:lstStyle/>
                    <a:p>
                      <a:r>
                        <a:rPr lang="en-GB" sz="1400" dirty="0"/>
                        <a:t>99-100</a:t>
                      </a:r>
                    </a:p>
                  </a:txBody>
                  <a:tcPr marL="91392" marR="91392" marT="45696" marB="45696"/>
                </a:tc>
                <a:tc>
                  <a:txBody>
                    <a:bodyPr/>
                    <a:lstStyle/>
                    <a:p>
                      <a:pPr algn="ctr" rtl="0" fontAlgn="ctr"/>
                      <a:r>
                        <a:rPr lang="en-GB" sz="1400" b="0" i="0" u="none" strike="noStrike" dirty="0">
                          <a:solidFill>
                            <a:schemeClr val="accent1"/>
                          </a:solidFill>
                          <a:effectLst/>
                          <a:latin typeface="Arial" panose="020B0604020202020204" pitchFamily="34" charset="0"/>
                        </a:rPr>
                        <a:t>1%</a:t>
                      </a:r>
                    </a:p>
                  </a:txBody>
                  <a:tcPr marL="9520" marR="9520" marT="95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2.61</a:t>
                      </a:r>
                      <a:endParaRPr lang="hr-HR" sz="1400" kern="1200" dirty="0">
                        <a:solidFill>
                          <a:schemeClr val="tx1"/>
                        </a:solidFill>
                        <a:effectLst/>
                        <a:latin typeface="+mn-lt"/>
                        <a:ea typeface="+mn-ea"/>
                        <a:cs typeface="+mn-cs"/>
                      </a:endParaRPr>
                    </a:p>
                  </a:txBody>
                  <a:tcPr marL="91392" marR="91392" marT="45696" marB="45696"/>
                </a:tc>
                <a:tc>
                  <a:txBody>
                    <a:bodyPr/>
                    <a:lstStyle/>
                    <a:p>
                      <a:pPr algn="ctr"/>
                      <a:r>
                        <a:rPr lang="en-GB" sz="1400" dirty="0" smtClean="0">
                          <a:solidFill>
                            <a:schemeClr val="tx1"/>
                          </a:solidFill>
                        </a:rPr>
                        <a:t>1.81x</a:t>
                      </a:r>
                      <a:endParaRPr lang="en-GB" sz="1400" dirty="0">
                        <a:solidFill>
                          <a:schemeClr val="tx1"/>
                        </a:solidFill>
                      </a:endParaRPr>
                    </a:p>
                  </a:txBody>
                  <a:tcPr marL="91392" marR="91392" marT="45696" marB="45696"/>
                </a:tc>
                <a:tc>
                  <a:txBody>
                    <a:bodyPr/>
                    <a:lstStyle/>
                    <a:p>
                      <a:pPr algn="ctr" rtl="0" fontAlgn="ctr"/>
                      <a:r>
                        <a:rPr lang="en-GB" sz="1400" b="0" i="0" u="none" strike="noStrike" dirty="0">
                          <a:solidFill>
                            <a:srgbClr val="FF0000"/>
                          </a:solidFill>
                          <a:effectLst/>
                          <a:latin typeface="Arial" panose="020B0604020202020204" pitchFamily="34" charset="0"/>
                        </a:rPr>
                        <a:t>1.7%</a:t>
                      </a:r>
                    </a:p>
                  </a:txBody>
                  <a:tcPr marL="7618" marR="7618" marT="7618" marB="0" anchor="ctr"/>
                </a:tc>
                <a:extLst>
                  <a:ext uri="{0D108BD9-81ED-4DB2-BD59-A6C34878D82A}">
                    <a16:rowId xmlns="" xmlns:a16="http://schemas.microsoft.com/office/drawing/2014/main" val="10011"/>
                  </a:ext>
                </a:extLst>
              </a:tr>
            </a:tbl>
          </a:graphicData>
        </a:graphic>
      </p:graphicFrame>
      <p:pic>
        <p:nvPicPr>
          <p:cNvPr id="14" name="Picture 13"/>
          <p:cNvPicPr>
            <a:picLocks noChangeAspect="1"/>
          </p:cNvPicPr>
          <p:nvPr/>
        </p:nvPicPr>
        <p:blipFill>
          <a:blip r:embed="rId3"/>
          <a:stretch>
            <a:fillRect/>
          </a:stretch>
        </p:blipFill>
        <p:spPr>
          <a:xfrm>
            <a:off x="6904844" y="1605272"/>
            <a:ext cx="1415698" cy="1814370"/>
          </a:xfrm>
          <a:prstGeom prst="rect">
            <a:avLst/>
          </a:prstGeom>
        </p:spPr>
      </p:pic>
      <p:cxnSp>
        <p:nvCxnSpPr>
          <p:cNvPr id="15" name="Straight Arrow Connector 14"/>
          <p:cNvCxnSpPr/>
          <p:nvPr/>
        </p:nvCxnSpPr>
        <p:spPr>
          <a:xfrm flipH="1">
            <a:off x="7606689" y="3528026"/>
            <a:ext cx="6004" cy="274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stretch>
            <a:fillRect/>
          </a:stretch>
        </p:blipFill>
        <p:spPr>
          <a:xfrm>
            <a:off x="6896586" y="4031465"/>
            <a:ext cx="1432215" cy="1785255"/>
          </a:xfrm>
          <a:prstGeom prst="rect">
            <a:avLst/>
          </a:prstGeom>
        </p:spPr>
      </p:pic>
      <p:sp>
        <p:nvSpPr>
          <p:cNvPr id="10" name="Title 1"/>
          <p:cNvSpPr>
            <a:spLocks noGrp="1"/>
          </p:cNvSpPr>
          <p:nvPr>
            <p:ph type="title"/>
          </p:nvPr>
        </p:nvSpPr>
        <p:spPr bwMode="gray">
          <a:xfrm>
            <a:off x="335272" y="364084"/>
            <a:ext cx="10969943" cy="990342"/>
          </a:xfrm>
        </p:spPr>
        <p:txBody>
          <a:bodyPr>
            <a:normAutofit/>
          </a:bodyPr>
          <a:lstStyle/>
          <a:p>
            <a:r>
              <a:rPr lang="en-US" dirty="0" smtClean="0"/>
              <a:t>Example insurance anti-selection scenario using breast </a:t>
            </a:r>
            <a:r>
              <a:rPr lang="en-US" dirty="0"/>
              <a:t>c</a:t>
            </a:r>
            <a:r>
              <a:rPr lang="en-US" dirty="0" smtClean="0"/>
              <a:t>ancer PRS:</a:t>
            </a:r>
            <a:endParaRPr lang="en-US" u="sng" dirty="0"/>
          </a:p>
        </p:txBody>
      </p:sp>
      <p:sp>
        <p:nvSpPr>
          <p:cNvPr id="2" name="Rectangle 1"/>
          <p:cNvSpPr/>
          <p:nvPr/>
        </p:nvSpPr>
        <p:spPr>
          <a:xfrm>
            <a:off x="3715473" y="1504709"/>
            <a:ext cx="2500132" cy="476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6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xit" presetSubtype="8" fill="hold" grpId="0" nodeType="withEffect">
                                  <p:stCondLst>
                                    <p:cond delay="0"/>
                                  </p:stCondLst>
                                  <p:childTnLst>
                                    <p:animEffect transition="out" filter="wipe(left)">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9170" t="1182" r="872" b="50042"/>
          <a:stretch/>
        </p:blipFill>
        <p:spPr>
          <a:xfrm>
            <a:off x="3304770" y="1884660"/>
            <a:ext cx="4473615" cy="4367821"/>
          </a:xfrm>
          <a:prstGeom prst="rect">
            <a:avLst/>
          </a:prstGeom>
        </p:spPr>
      </p:pic>
      <p:sp>
        <p:nvSpPr>
          <p:cNvPr id="2" name="Title 1"/>
          <p:cNvSpPr>
            <a:spLocks noGrp="1"/>
          </p:cNvSpPr>
          <p:nvPr>
            <p:ph type="title"/>
          </p:nvPr>
        </p:nvSpPr>
        <p:spPr/>
        <p:txBody>
          <a:bodyPr/>
          <a:lstStyle/>
          <a:p>
            <a:r>
              <a:rPr lang="en-US" dirty="0" smtClean="0"/>
              <a:t>Polygenic Risk Scores for Longevity</a:t>
            </a:r>
            <a:endParaRPr lang="en-US" dirty="0"/>
          </a:p>
        </p:txBody>
      </p:sp>
      <p:sp>
        <p:nvSpPr>
          <p:cNvPr id="4" name="Text Placeholder 3"/>
          <p:cNvSpPr>
            <a:spLocks noGrp="1"/>
          </p:cNvSpPr>
          <p:nvPr>
            <p:ph type="body" sz="quarter" idx="16"/>
          </p:nvPr>
        </p:nvSpPr>
        <p:spPr>
          <a:xfrm>
            <a:off x="891472" y="6252481"/>
            <a:ext cx="9236376" cy="415019"/>
          </a:xfrm>
        </p:spPr>
        <p:txBody>
          <a:bodyPr/>
          <a:lstStyle/>
          <a:p>
            <a:r>
              <a:rPr lang="en-US" dirty="0" smtClean="0"/>
              <a:t>Source: Genomic </a:t>
            </a:r>
            <a:r>
              <a:rPr lang="en-US" dirty="0"/>
              <a:t>underpinnings of lifespan allow prediction and reveal basis in modern risks. </a:t>
            </a:r>
            <a:r>
              <a:rPr lang="en-US" dirty="0">
                <a:hlinkClick r:id="rId3"/>
              </a:rPr>
              <a:t>http://</a:t>
            </a:r>
            <a:r>
              <a:rPr lang="en-US" dirty="0" smtClean="0">
                <a:hlinkClick r:id="rId3"/>
              </a:rPr>
              <a:t>dx.doi.org/10.1101/363036</a:t>
            </a:r>
            <a:r>
              <a:rPr lang="en-US" dirty="0" smtClean="0"/>
              <a:t> </a:t>
            </a:r>
            <a:r>
              <a:rPr lang="en-US" dirty="0" err="1" smtClean="0"/>
              <a:t>Timmers</a:t>
            </a:r>
            <a:r>
              <a:rPr lang="en-US" dirty="0" smtClean="0"/>
              <a:t>, Joshi et al.  Accessed 11 September </a:t>
            </a:r>
            <a:r>
              <a:rPr lang="en-US" dirty="0"/>
              <a:t>2018 from </a:t>
            </a:r>
            <a:r>
              <a:rPr lang="en-US" dirty="0">
                <a:hlinkClick r:id="rId4"/>
              </a:rPr>
              <a:t>https://</a:t>
            </a:r>
            <a:r>
              <a:rPr lang="en-US" dirty="0" smtClean="0">
                <a:hlinkClick r:id="rId4"/>
              </a:rPr>
              <a:t>www.biorxiv.org/content/biorxiv/early/2018/07/06/363036.full.pdf</a:t>
            </a:r>
            <a:r>
              <a:rPr lang="en-US" dirty="0" smtClean="0"/>
              <a:t> .  Graphic used with permission.</a:t>
            </a:r>
            <a:endParaRPr lang="en-US" dirty="0"/>
          </a:p>
        </p:txBody>
      </p:sp>
      <p:sp>
        <p:nvSpPr>
          <p:cNvPr id="5" name="Text Placeholder 4"/>
          <p:cNvSpPr>
            <a:spLocks noGrp="1"/>
          </p:cNvSpPr>
          <p:nvPr>
            <p:ph type="body" sz="quarter" idx="15"/>
          </p:nvPr>
        </p:nvSpPr>
        <p:spPr/>
        <p:txBody>
          <a:bodyPr/>
          <a:lstStyle/>
          <a:p>
            <a:r>
              <a:rPr lang="en-US" dirty="0" smtClean="0"/>
              <a:t>Studies of parental longevity suggest 5 year mean lifespan difference between top and bottom deciles </a:t>
            </a:r>
            <a:endParaRPr lang="en-US" dirty="0"/>
          </a:p>
        </p:txBody>
      </p:sp>
      <p:cxnSp>
        <p:nvCxnSpPr>
          <p:cNvPr id="15" name="Straight Arrow Connector 14"/>
          <p:cNvCxnSpPr/>
          <p:nvPr/>
        </p:nvCxnSpPr>
        <p:spPr>
          <a:xfrm>
            <a:off x="6047773" y="3956724"/>
            <a:ext cx="1876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89540" y="3956724"/>
            <a:ext cx="1876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086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583DC-F0D2-BD4D-874C-15588427E623}"/>
              </a:ext>
            </a:extLst>
          </p:cNvPr>
          <p:cNvSpPr>
            <a:spLocks noGrp="1"/>
          </p:cNvSpPr>
          <p:nvPr>
            <p:ph type="ctrTitle"/>
          </p:nvPr>
        </p:nvSpPr>
        <p:spPr/>
        <p:txBody>
          <a:bodyPr>
            <a:normAutofit/>
          </a:bodyPr>
          <a:lstStyle/>
          <a:p>
            <a:r>
              <a:rPr lang="en-US" sz="4266" dirty="0"/>
              <a:t>Key Messages</a:t>
            </a:r>
          </a:p>
        </p:txBody>
      </p:sp>
      <p:sp>
        <p:nvSpPr>
          <p:cNvPr id="3" name="Subtitle 2">
            <a:extLst>
              <a:ext uri="{FF2B5EF4-FFF2-40B4-BE49-F238E27FC236}">
                <a16:creationId xmlns="" xmlns:a16="http://schemas.microsoft.com/office/drawing/2014/main" id="{CB7A5764-38FC-444B-B947-72C5E7CEEF6C}"/>
              </a:ext>
            </a:extLst>
          </p:cNvPr>
          <p:cNvSpPr>
            <a:spLocks noGrp="1"/>
          </p:cNvSpPr>
          <p:nvPr>
            <p:ph type="subTitle" idx="1"/>
          </p:nvPr>
        </p:nvSpPr>
        <p:spPr/>
        <p:txBody>
          <a:bodyPr/>
          <a:lstStyle/>
          <a:p>
            <a:endParaRPr lang="en-US" dirty="0"/>
          </a:p>
        </p:txBody>
      </p:sp>
      <p:pic>
        <p:nvPicPr>
          <p:cNvPr id="7"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r="60648" b="11324"/>
          <a:stretch/>
        </p:blipFill>
        <p:spPr bwMode="gray">
          <a:xfrm>
            <a:off x="-85344" y="0"/>
            <a:ext cx="4535423" cy="6858000"/>
          </a:xfrm>
          <a:prstGeom prst="rect">
            <a:avLst/>
          </a:prstGeom>
          <a:solidFill>
            <a:schemeClr val="bg2"/>
          </a:solidFill>
        </p:spPr>
      </p:pic>
    </p:spTree>
    <p:extLst>
      <p:ext uri="{BB962C8B-B14F-4D97-AF65-F5344CB8AC3E}">
        <p14:creationId xmlns:p14="http://schemas.microsoft.com/office/powerpoint/2010/main" val="3391750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699" y="165488"/>
            <a:ext cx="9053260" cy="831383"/>
          </a:xfrm>
        </p:spPr>
        <p:txBody>
          <a:bodyPr/>
          <a:lstStyle/>
          <a:p>
            <a:r>
              <a:rPr lang="en-US" dirty="0" smtClean="0"/>
              <a:t>Conclusions</a:t>
            </a:r>
            <a:endParaRPr lang="en-US" dirty="0"/>
          </a:p>
        </p:txBody>
      </p:sp>
      <p:sp>
        <p:nvSpPr>
          <p:cNvPr id="5" name="Content Placeholder 4"/>
          <p:cNvSpPr>
            <a:spLocks noGrp="1"/>
          </p:cNvSpPr>
          <p:nvPr>
            <p:ph idx="1"/>
          </p:nvPr>
        </p:nvSpPr>
        <p:spPr>
          <a:xfrm>
            <a:off x="382698" y="1317316"/>
            <a:ext cx="10685129" cy="4686307"/>
          </a:xfrm>
        </p:spPr>
        <p:txBody>
          <a:bodyPr>
            <a:normAutofit fontScale="85000" lnSpcReduction="20000"/>
          </a:bodyPr>
          <a:lstStyle/>
          <a:p>
            <a:pPr lvl="0"/>
            <a:r>
              <a:rPr lang="en-US" dirty="0"/>
              <a:t>Our work concentrates on common genetic variants, not the rare high penetrance gene mutations studied </a:t>
            </a:r>
            <a:r>
              <a:rPr lang="en-US" dirty="0" smtClean="0"/>
              <a:t>for insurance </a:t>
            </a:r>
            <a:r>
              <a:rPr lang="en-US" dirty="0"/>
              <a:t>to date (e.g. </a:t>
            </a:r>
            <a:r>
              <a:rPr lang="en-US" i="1" dirty="0" smtClean="0"/>
              <a:t>BRCA1</a:t>
            </a:r>
            <a:r>
              <a:rPr lang="en-US" dirty="0" smtClean="0"/>
              <a:t>, </a:t>
            </a:r>
            <a:r>
              <a:rPr lang="en-US" dirty="0"/>
              <a:t>Huntington’s)</a:t>
            </a:r>
          </a:p>
          <a:p>
            <a:r>
              <a:rPr lang="en-US" dirty="0"/>
              <a:t>These common variants, assessed using </a:t>
            </a:r>
            <a:r>
              <a:rPr lang="en-US" dirty="0" smtClean="0"/>
              <a:t>PRS, </a:t>
            </a:r>
            <a:r>
              <a:rPr lang="en-US" dirty="0"/>
              <a:t>provide population risk information that is largely additive/independent to normal underwriting risk </a:t>
            </a:r>
            <a:r>
              <a:rPr lang="en-US" dirty="0" smtClean="0"/>
              <a:t>factors</a:t>
            </a:r>
          </a:p>
          <a:p>
            <a:pPr lvl="0"/>
            <a:r>
              <a:rPr lang="en-US" dirty="0" smtClean="0"/>
              <a:t>For incidence </a:t>
            </a:r>
            <a:r>
              <a:rPr lang="en-US" dirty="0"/>
              <a:t>of and death from CAD and </a:t>
            </a:r>
            <a:r>
              <a:rPr lang="en-US" dirty="0" smtClean="0"/>
              <a:t>cancers</a:t>
            </a:r>
            <a:r>
              <a:rPr lang="en-US" dirty="0"/>
              <a:t>, we see material differentiation from </a:t>
            </a:r>
            <a:r>
              <a:rPr lang="en-US" dirty="0" smtClean="0"/>
              <a:t>PRS, even at older ages</a:t>
            </a:r>
          </a:p>
          <a:p>
            <a:pPr lvl="0"/>
            <a:r>
              <a:rPr lang="en-GB" dirty="0" smtClean="0"/>
              <a:t>Other research shows </a:t>
            </a:r>
            <a:r>
              <a:rPr lang="en-GB" dirty="0"/>
              <a:t>a</a:t>
            </a:r>
            <a:r>
              <a:rPr lang="en-GB" dirty="0" smtClean="0"/>
              <a:t>ll-cause mortality PRS provide a mean lifespan difference of around 5 years between top and bottom deciles</a:t>
            </a:r>
            <a:endParaRPr lang="en-GB" dirty="0"/>
          </a:p>
          <a:p>
            <a:r>
              <a:rPr lang="en-US" dirty="0" smtClean="0"/>
              <a:t>Use of genetic data in underwriting protection is heavily regulated and likely to be so for annuities</a:t>
            </a:r>
          </a:p>
          <a:p>
            <a:r>
              <a:rPr lang="en-US" dirty="0" smtClean="0"/>
              <a:t>Use </a:t>
            </a:r>
            <a:r>
              <a:rPr lang="en-US" dirty="0"/>
              <a:t>of PRS remains an emerging risk issue for the Insurance Industry and we must continue to monitor and develop research on both the science and consumer behavior on the potential </a:t>
            </a:r>
            <a:r>
              <a:rPr lang="en-US" dirty="0" smtClean="0"/>
              <a:t>impact</a:t>
            </a:r>
          </a:p>
          <a:p>
            <a:pPr marL="0" indent="0">
              <a:buNone/>
            </a:pPr>
            <a:endParaRPr lang="en-US" dirty="0"/>
          </a:p>
        </p:txBody>
      </p:sp>
    </p:spTree>
    <p:extLst>
      <p:ext uri="{BB962C8B-B14F-4D97-AF65-F5344CB8AC3E}">
        <p14:creationId xmlns:p14="http://schemas.microsoft.com/office/powerpoint/2010/main" val="42125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98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72" y="893"/>
            <a:ext cx="10969943" cy="990342"/>
          </a:xfrm>
        </p:spPr>
        <p:txBody>
          <a:bodyPr/>
          <a:lstStyle/>
          <a:p>
            <a:r>
              <a:rPr lang="en-US" dirty="0" smtClean="0"/>
              <a:t>Front Page News – August 2018</a:t>
            </a:r>
            <a:endParaRPr lang="en-GB" dirty="0"/>
          </a:p>
        </p:txBody>
      </p:sp>
      <p:grpSp>
        <p:nvGrpSpPr>
          <p:cNvPr id="6" name="Group 5"/>
          <p:cNvGrpSpPr/>
          <p:nvPr/>
        </p:nvGrpSpPr>
        <p:grpSpPr>
          <a:xfrm>
            <a:off x="335272" y="1340368"/>
            <a:ext cx="4127515" cy="4437783"/>
            <a:chOff x="2476916" y="1968213"/>
            <a:chExt cx="4127515" cy="4437783"/>
          </a:xfrm>
        </p:grpSpPr>
        <p:pic>
          <p:nvPicPr>
            <p:cNvPr id="3" name="Picture 2"/>
            <p:cNvPicPr>
              <a:picLocks noChangeAspect="1"/>
            </p:cNvPicPr>
            <p:nvPr/>
          </p:nvPicPr>
          <p:blipFill>
            <a:blip r:embed="rId3"/>
            <a:stretch>
              <a:fillRect/>
            </a:stretch>
          </p:blipFill>
          <p:spPr>
            <a:xfrm>
              <a:off x="2476916" y="2337955"/>
              <a:ext cx="4127515" cy="4068041"/>
            </a:xfrm>
            <a:prstGeom prst="rect">
              <a:avLst/>
            </a:prstGeom>
          </p:spPr>
        </p:pic>
        <p:pic>
          <p:nvPicPr>
            <p:cNvPr id="5" name="Picture 4"/>
            <p:cNvPicPr>
              <a:picLocks noChangeAspect="1"/>
            </p:cNvPicPr>
            <p:nvPr/>
          </p:nvPicPr>
          <p:blipFill rotWithShape="1">
            <a:blip r:embed="rId4"/>
            <a:srcRect l="-1" r="19761" b="5321"/>
            <a:stretch/>
          </p:blipFill>
          <p:spPr>
            <a:xfrm>
              <a:off x="2526777" y="1968213"/>
              <a:ext cx="4027792" cy="369742"/>
            </a:xfrm>
            <a:prstGeom prst="rect">
              <a:avLst/>
            </a:prstGeom>
          </p:spPr>
        </p:pic>
      </p:grpSp>
      <p:pic>
        <p:nvPicPr>
          <p:cNvPr id="11" name="Picture 10"/>
          <p:cNvPicPr>
            <a:picLocks noChangeAspect="1"/>
          </p:cNvPicPr>
          <p:nvPr/>
        </p:nvPicPr>
        <p:blipFill>
          <a:blip r:embed="rId5"/>
          <a:stretch>
            <a:fillRect/>
          </a:stretch>
        </p:blipFill>
        <p:spPr>
          <a:xfrm>
            <a:off x="2916757" y="2259202"/>
            <a:ext cx="6648450" cy="3086100"/>
          </a:xfrm>
          <a:prstGeom prst="rect">
            <a:avLst/>
          </a:prstGeom>
        </p:spPr>
      </p:pic>
      <p:grpSp>
        <p:nvGrpSpPr>
          <p:cNvPr id="17" name="Group 16"/>
          <p:cNvGrpSpPr/>
          <p:nvPr/>
        </p:nvGrpSpPr>
        <p:grpSpPr>
          <a:xfrm>
            <a:off x="7745733" y="831733"/>
            <a:ext cx="4211705" cy="3736493"/>
            <a:chOff x="1854997" y="2779472"/>
            <a:chExt cx="4211705" cy="3736493"/>
          </a:xfrm>
        </p:grpSpPr>
        <p:pic>
          <p:nvPicPr>
            <p:cNvPr id="15" name="Picture 14"/>
            <p:cNvPicPr>
              <a:picLocks noChangeAspect="1"/>
            </p:cNvPicPr>
            <p:nvPr/>
          </p:nvPicPr>
          <p:blipFill>
            <a:blip r:embed="rId6"/>
            <a:stretch>
              <a:fillRect/>
            </a:stretch>
          </p:blipFill>
          <p:spPr>
            <a:xfrm>
              <a:off x="1854997" y="3071065"/>
              <a:ext cx="4211705" cy="3444900"/>
            </a:xfrm>
            <a:prstGeom prst="rect">
              <a:avLst/>
            </a:prstGeom>
          </p:spPr>
        </p:pic>
        <p:pic>
          <p:nvPicPr>
            <p:cNvPr id="16" name="Picture 15"/>
            <p:cNvPicPr>
              <a:picLocks noChangeAspect="1"/>
            </p:cNvPicPr>
            <p:nvPr/>
          </p:nvPicPr>
          <p:blipFill>
            <a:blip r:embed="rId7"/>
            <a:stretch>
              <a:fillRect/>
            </a:stretch>
          </p:blipFill>
          <p:spPr>
            <a:xfrm>
              <a:off x="1854997" y="2779472"/>
              <a:ext cx="4211705" cy="326392"/>
            </a:xfrm>
            <a:prstGeom prst="rect">
              <a:avLst/>
            </a:prstGeom>
          </p:spPr>
        </p:pic>
      </p:grpSp>
      <p:grpSp>
        <p:nvGrpSpPr>
          <p:cNvPr id="23" name="Group 22"/>
          <p:cNvGrpSpPr/>
          <p:nvPr/>
        </p:nvGrpSpPr>
        <p:grpSpPr>
          <a:xfrm>
            <a:off x="1189791" y="3110826"/>
            <a:ext cx="3357609" cy="3665672"/>
            <a:chOff x="2243091" y="2830378"/>
            <a:chExt cx="3357609" cy="3665672"/>
          </a:xfrm>
        </p:grpSpPr>
        <p:pic>
          <p:nvPicPr>
            <p:cNvPr id="21" name="Picture 20"/>
            <p:cNvPicPr>
              <a:picLocks noChangeAspect="1"/>
            </p:cNvPicPr>
            <p:nvPr/>
          </p:nvPicPr>
          <p:blipFill>
            <a:blip r:embed="rId8"/>
            <a:stretch>
              <a:fillRect/>
            </a:stretch>
          </p:blipFill>
          <p:spPr>
            <a:xfrm>
              <a:off x="2272550" y="3273135"/>
              <a:ext cx="3318001" cy="3222915"/>
            </a:xfrm>
            <a:prstGeom prst="rect">
              <a:avLst/>
            </a:prstGeom>
          </p:spPr>
        </p:pic>
        <p:pic>
          <p:nvPicPr>
            <p:cNvPr id="22" name="Picture 21"/>
            <p:cNvPicPr>
              <a:picLocks noChangeAspect="1"/>
            </p:cNvPicPr>
            <p:nvPr/>
          </p:nvPicPr>
          <p:blipFill rotWithShape="1">
            <a:blip r:embed="rId9"/>
            <a:srcRect r="28498" b="-5997"/>
            <a:stretch/>
          </p:blipFill>
          <p:spPr>
            <a:xfrm>
              <a:off x="2243091" y="2830378"/>
              <a:ext cx="3357609" cy="494713"/>
            </a:xfrm>
            <a:prstGeom prst="rect">
              <a:avLst/>
            </a:prstGeom>
          </p:spPr>
        </p:pic>
      </p:grpSp>
      <p:grpSp>
        <p:nvGrpSpPr>
          <p:cNvPr id="10" name="Group 9"/>
          <p:cNvGrpSpPr/>
          <p:nvPr/>
        </p:nvGrpSpPr>
        <p:grpSpPr>
          <a:xfrm>
            <a:off x="4379466" y="1123326"/>
            <a:ext cx="3399726" cy="3255969"/>
            <a:chOff x="7406762" y="2230430"/>
            <a:chExt cx="3399726" cy="3255969"/>
          </a:xfrm>
        </p:grpSpPr>
        <p:pic>
          <p:nvPicPr>
            <p:cNvPr id="7" name="Picture 6"/>
            <p:cNvPicPr>
              <a:picLocks noChangeAspect="1"/>
            </p:cNvPicPr>
            <p:nvPr/>
          </p:nvPicPr>
          <p:blipFill>
            <a:blip r:embed="rId10"/>
            <a:stretch>
              <a:fillRect/>
            </a:stretch>
          </p:blipFill>
          <p:spPr>
            <a:xfrm>
              <a:off x="7406762" y="2566554"/>
              <a:ext cx="3056776" cy="2919845"/>
            </a:xfrm>
            <a:prstGeom prst="rect">
              <a:avLst/>
            </a:prstGeom>
          </p:spPr>
        </p:pic>
        <p:pic>
          <p:nvPicPr>
            <p:cNvPr id="8" name="Picture 7"/>
            <p:cNvPicPr>
              <a:picLocks noChangeAspect="1"/>
            </p:cNvPicPr>
            <p:nvPr/>
          </p:nvPicPr>
          <p:blipFill rotWithShape="1">
            <a:blip r:embed="rId11"/>
            <a:srcRect l="8693" t="11778" r="5556" b="949"/>
            <a:stretch/>
          </p:blipFill>
          <p:spPr>
            <a:xfrm>
              <a:off x="7408661" y="2230430"/>
              <a:ext cx="3397827" cy="332509"/>
            </a:xfrm>
            <a:prstGeom prst="rect">
              <a:avLst/>
            </a:prstGeom>
          </p:spPr>
        </p:pic>
      </p:grpSp>
      <p:grpSp>
        <p:nvGrpSpPr>
          <p:cNvPr id="14" name="Group 13"/>
          <p:cNvGrpSpPr/>
          <p:nvPr/>
        </p:nvGrpSpPr>
        <p:grpSpPr>
          <a:xfrm>
            <a:off x="9327603" y="2381526"/>
            <a:ext cx="2543422" cy="2947001"/>
            <a:chOff x="9195477" y="2539398"/>
            <a:chExt cx="2543422" cy="2947001"/>
          </a:xfrm>
        </p:grpSpPr>
        <p:pic>
          <p:nvPicPr>
            <p:cNvPr id="12" name="Picture 11"/>
            <p:cNvPicPr>
              <a:picLocks noChangeAspect="1"/>
            </p:cNvPicPr>
            <p:nvPr/>
          </p:nvPicPr>
          <p:blipFill>
            <a:blip r:embed="rId12"/>
            <a:stretch>
              <a:fillRect/>
            </a:stretch>
          </p:blipFill>
          <p:spPr>
            <a:xfrm>
              <a:off x="9195478" y="2961408"/>
              <a:ext cx="2543421" cy="2524991"/>
            </a:xfrm>
            <a:prstGeom prst="rect">
              <a:avLst/>
            </a:prstGeom>
          </p:spPr>
        </p:pic>
        <p:pic>
          <p:nvPicPr>
            <p:cNvPr id="13" name="Picture 12"/>
            <p:cNvPicPr>
              <a:picLocks noChangeAspect="1"/>
            </p:cNvPicPr>
            <p:nvPr/>
          </p:nvPicPr>
          <p:blipFill>
            <a:blip r:embed="rId13"/>
            <a:stretch>
              <a:fillRect/>
            </a:stretch>
          </p:blipFill>
          <p:spPr>
            <a:xfrm>
              <a:off x="9195477" y="2539398"/>
              <a:ext cx="2543421" cy="383356"/>
            </a:xfrm>
            <a:prstGeom prst="rect">
              <a:avLst/>
            </a:prstGeom>
          </p:spPr>
        </p:pic>
      </p:grpSp>
      <p:grpSp>
        <p:nvGrpSpPr>
          <p:cNvPr id="20" name="Group 19"/>
          <p:cNvGrpSpPr/>
          <p:nvPr/>
        </p:nvGrpSpPr>
        <p:grpSpPr>
          <a:xfrm>
            <a:off x="5629950" y="4008533"/>
            <a:ext cx="3611241" cy="2550582"/>
            <a:chOff x="2638159" y="3895244"/>
            <a:chExt cx="3611241" cy="2550582"/>
          </a:xfrm>
        </p:grpSpPr>
        <p:pic>
          <p:nvPicPr>
            <p:cNvPr id="18" name="Picture 17"/>
            <p:cNvPicPr>
              <a:picLocks noChangeAspect="1"/>
            </p:cNvPicPr>
            <p:nvPr/>
          </p:nvPicPr>
          <p:blipFill>
            <a:blip r:embed="rId14"/>
            <a:stretch>
              <a:fillRect/>
            </a:stretch>
          </p:blipFill>
          <p:spPr>
            <a:xfrm>
              <a:off x="2638159" y="4383663"/>
              <a:ext cx="3596279" cy="2062163"/>
            </a:xfrm>
            <a:prstGeom prst="rect">
              <a:avLst/>
            </a:prstGeom>
          </p:spPr>
        </p:pic>
        <p:pic>
          <p:nvPicPr>
            <p:cNvPr id="19" name="Picture 18"/>
            <p:cNvPicPr>
              <a:picLocks noChangeAspect="1"/>
            </p:cNvPicPr>
            <p:nvPr/>
          </p:nvPicPr>
          <p:blipFill rotWithShape="1">
            <a:blip r:embed="rId15"/>
            <a:srcRect l="-1" r="-50053"/>
            <a:stretch/>
          </p:blipFill>
          <p:spPr>
            <a:xfrm>
              <a:off x="2653796" y="3895244"/>
              <a:ext cx="3595604" cy="521758"/>
            </a:xfrm>
            <a:prstGeom prst="rect">
              <a:avLst/>
            </a:prstGeom>
            <a:solidFill>
              <a:schemeClr val="bg1"/>
            </a:solidFill>
          </p:spPr>
        </p:pic>
      </p:grpSp>
    </p:spTree>
    <p:extLst>
      <p:ext uri="{BB962C8B-B14F-4D97-AF65-F5344CB8AC3E}">
        <p14:creationId xmlns:p14="http://schemas.microsoft.com/office/powerpoint/2010/main" val="4725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10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10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10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10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9014" y="190820"/>
            <a:ext cx="11259005" cy="831383"/>
          </a:xfrm>
        </p:spPr>
        <p:txBody>
          <a:bodyPr>
            <a:normAutofit/>
          </a:bodyPr>
          <a:lstStyle/>
          <a:p>
            <a:r>
              <a:rPr lang="en-US" dirty="0" smtClean="0"/>
              <a:t>Genomic medicine in the next 5 to 10 years…</a:t>
            </a:r>
            <a:endParaRPr lang="en-US" dirty="0"/>
          </a:p>
        </p:txBody>
      </p:sp>
      <p:pic>
        <p:nvPicPr>
          <p:cNvPr id="3" name="Picture 2"/>
          <p:cNvPicPr>
            <a:picLocks noChangeAspect="1"/>
          </p:cNvPicPr>
          <p:nvPr/>
        </p:nvPicPr>
        <p:blipFill>
          <a:blip r:embed="rId3"/>
          <a:stretch>
            <a:fillRect/>
          </a:stretch>
        </p:blipFill>
        <p:spPr>
          <a:xfrm>
            <a:off x="571501" y="1410091"/>
            <a:ext cx="2722418" cy="1532472"/>
          </a:xfrm>
          <a:prstGeom prst="rect">
            <a:avLst/>
          </a:prstGeom>
        </p:spPr>
      </p:pic>
      <p:pic>
        <p:nvPicPr>
          <p:cNvPr id="5" name="Picture 4"/>
          <p:cNvPicPr>
            <a:picLocks noChangeAspect="1"/>
          </p:cNvPicPr>
          <p:nvPr/>
        </p:nvPicPr>
        <p:blipFill>
          <a:blip r:embed="rId4"/>
          <a:stretch>
            <a:fillRect/>
          </a:stretch>
        </p:blipFill>
        <p:spPr>
          <a:xfrm>
            <a:off x="3626427" y="1410091"/>
            <a:ext cx="7981592" cy="4721600"/>
          </a:xfrm>
          <a:prstGeom prst="rect">
            <a:avLst/>
          </a:prstGeom>
        </p:spPr>
      </p:pic>
    </p:spTree>
    <p:extLst>
      <p:ext uri="{BB962C8B-B14F-4D97-AF65-F5344CB8AC3E}">
        <p14:creationId xmlns:p14="http://schemas.microsoft.com/office/powerpoint/2010/main" val="2551127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63821" y="165488"/>
            <a:ext cx="9053260" cy="831383"/>
          </a:xfrm>
        </p:spPr>
        <p:txBody>
          <a:bodyPr/>
          <a:lstStyle/>
          <a:p>
            <a:r>
              <a:rPr lang="en-US" dirty="0"/>
              <a:t>Agenda</a:t>
            </a:r>
          </a:p>
        </p:txBody>
      </p:sp>
      <p:sp>
        <p:nvSpPr>
          <p:cNvPr id="3" name="Content Placeholder 2"/>
          <p:cNvSpPr>
            <a:spLocks noGrp="1"/>
          </p:cNvSpPr>
          <p:nvPr>
            <p:ph idx="1"/>
          </p:nvPr>
        </p:nvSpPr>
        <p:spPr bwMode="gray">
          <a:xfrm>
            <a:off x="363104" y="1509287"/>
            <a:ext cx="10687912" cy="3949357"/>
          </a:xfrm>
        </p:spPr>
        <p:txBody>
          <a:bodyPr>
            <a:normAutofit/>
          </a:bodyPr>
          <a:lstStyle/>
          <a:p>
            <a:r>
              <a:rPr lang="en-US" dirty="0" smtClean="0"/>
              <a:t>Genetic </a:t>
            </a:r>
            <a:r>
              <a:rPr lang="en-US" dirty="0"/>
              <a:t>Risk to </a:t>
            </a:r>
            <a:r>
              <a:rPr lang="en-US" dirty="0" smtClean="0"/>
              <a:t>Disease and Polygenic </a:t>
            </a:r>
            <a:r>
              <a:rPr lang="en-US" dirty="0"/>
              <a:t>Risk Scores</a:t>
            </a:r>
          </a:p>
          <a:p>
            <a:r>
              <a:rPr lang="en-US" dirty="0"/>
              <a:t>RGA </a:t>
            </a:r>
            <a:r>
              <a:rPr lang="en-US" dirty="0" smtClean="0"/>
              <a:t>/ King’s College London Research Collaboration</a:t>
            </a:r>
            <a:endParaRPr lang="en-US" dirty="0"/>
          </a:p>
          <a:p>
            <a:r>
              <a:rPr lang="en-US" dirty="0" smtClean="0"/>
              <a:t>Applications to Longevity</a:t>
            </a:r>
            <a:endParaRPr lang="en-US" dirty="0"/>
          </a:p>
          <a:p>
            <a:r>
              <a:rPr lang="en-US" dirty="0" smtClean="0"/>
              <a:t>Key Messages</a:t>
            </a:r>
            <a:endParaRPr lang="en-US" dirty="0"/>
          </a:p>
          <a:p>
            <a:endParaRPr lang="en-US" b="1" dirty="0">
              <a:solidFill>
                <a:srgbClr val="D92B2D"/>
              </a:solidFill>
            </a:endParaRPr>
          </a:p>
        </p:txBody>
      </p:sp>
    </p:spTree>
    <p:extLst>
      <p:ext uri="{BB962C8B-B14F-4D97-AF65-F5344CB8AC3E}">
        <p14:creationId xmlns:p14="http://schemas.microsoft.com/office/powerpoint/2010/main" val="2553996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583DC-F0D2-BD4D-874C-15588427E623}"/>
              </a:ext>
            </a:extLst>
          </p:cNvPr>
          <p:cNvSpPr>
            <a:spLocks noGrp="1"/>
          </p:cNvSpPr>
          <p:nvPr>
            <p:ph type="ctrTitle"/>
          </p:nvPr>
        </p:nvSpPr>
        <p:spPr/>
        <p:txBody>
          <a:bodyPr>
            <a:normAutofit fontScale="90000"/>
          </a:bodyPr>
          <a:lstStyle/>
          <a:p>
            <a:r>
              <a:rPr lang="en-US" sz="4266" dirty="0"/>
              <a:t>Genetic Risk to Disease and Polygenic Risk Scores (PRS)</a:t>
            </a:r>
          </a:p>
        </p:txBody>
      </p:sp>
      <p:sp>
        <p:nvSpPr>
          <p:cNvPr id="6" name="Subtitle 5">
            <a:extLst>
              <a:ext uri="{FF2B5EF4-FFF2-40B4-BE49-F238E27FC236}">
                <a16:creationId xmlns="" xmlns:a16="http://schemas.microsoft.com/office/drawing/2014/main" id="{BB3D54FD-4262-F54B-B210-F18626F28CDC}"/>
              </a:ext>
            </a:extLst>
          </p:cNvPr>
          <p:cNvSpPr>
            <a:spLocks noGrp="1"/>
          </p:cNvSpPr>
          <p:nvPr>
            <p:ph type="subTitle" idx="1"/>
          </p:nvPr>
        </p:nvSpPr>
        <p:spPr/>
        <p:txBody>
          <a:bodyPr/>
          <a:lstStyle/>
          <a:p>
            <a:endParaRPr lang="en-US"/>
          </a:p>
        </p:txBody>
      </p:sp>
      <p:pic>
        <p:nvPicPr>
          <p:cNvPr id="5" name="Picture 2">
            <a:extLst>
              <a:ext uri="{FF2B5EF4-FFF2-40B4-BE49-F238E27FC236}">
                <a16:creationId xmlns:a16="http://schemas.microsoft.com/office/drawing/2014/main" xmlns="" id="{18B51907-AED5-5A4B-BB05-1DEF9D3632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54" t="58" r="15627" b="-58"/>
          <a:stretch/>
        </p:blipFill>
        <p:spPr bwMode="auto">
          <a:xfrm>
            <a:off x="-368300" y="0"/>
            <a:ext cx="4851400" cy="686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818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5016" y="724644"/>
            <a:ext cx="11038351" cy="614388"/>
          </a:xfrm>
        </p:spPr>
        <p:txBody>
          <a:bodyPr>
            <a:normAutofit fontScale="90000"/>
          </a:bodyPr>
          <a:lstStyle/>
          <a:p>
            <a:r>
              <a:rPr lang="en-US" dirty="0" smtClean="0"/>
              <a:t>DNA, chromosomes and </a:t>
            </a:r>
            <a:r>
              <a:rPr lang="en-US" dirty="0"/>
              <a:t>s</a:t>
            </a:r>
            <a:r>
              <a:rPr lang="en-US" dirty="0" smtClean="0"/>
              <a:t>ingle nucleotide polymorphisms (SNPs)</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0225" y="2035224"/>
            <a:ext cx="3750732" cy="3501139"/>
          </a:xfrm>
          <a:prstGeom prst="rect">
            <a:avLst/>
          </a:prstGeom>
        </p:spPr>
      </p:pic>
      <p:grpSp>
        <p:nvGrpSpPr>
          <p:cNvPr id="11" name="Group 10"/>
          <p:cNvGrpSpPr/>
          <p:nvPr/>
        </p:nvGrpSpPr>
        <p:grpSpPr>
          <a:xfrm>
            <a:off x="445016" y="1858271"/>
            <a:ext cx="3385209" cy="3364166"/>
            <a:chOff x="833204" y="2034862"/>
            <a:chExt cx="3386090" cy="3365042"/>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3149"/>
            <a:stretch/>
          </p:blipFill>
          <p:spPr>
            <a:xfrm>
              <a:off x="833204" y="2298359"/>
              <a:ext cx="3386090" cy="3101545"/>
            </a:xfrm>
            <a:prstGeom prst="rect">
              <a:avLst/>
            </a:prstGeom>
          </p:spPr>
        </p:pic>
        <p:sp>
          <p:nvSpPr>
            <p:cNvPr id="13" name="Rectangle 12"/>
            <p:cNvSpPr/>
            <p:nvPr/>
          </p:nvSpPr>
          <p:spPr>
            <a:xfrm>
              <a:off x="1359475" y="2034862"/>
              <a:ext cx="2730611" cy="564661"/>
            </a:xfrm>
            <a:prstGeom prst="rect">
              <a:avLst/>
            </a:prstGeom>
          </p:spPr>
          <p:txBody>
            <a:bodyPr wrap="square">
              <a:spAutoFit/>
            </a:bodyPr>
            <a:lstStyle/>
            <a:p>
              <a:r>
                <a:rPr lang="en-US" sz="1534" dirty="0"/>
                <a:t>DNA            </a:t>
              </a:r>
            </a:p>
            <a:p>
              <a:r>
                <a:rPr lang="en-US" sz="1534" dirty="0"/>
                <a:t>                  Base pairs</a:t>
              </a:r>
              <a:endParaRPr lang="en-GB" sz="1534" dirty="0"/>
            </a:p>
          </p:txBody>
        </p:sp>
      </p:grpSp>
      <p:grpSp>
        <p:nvGrpSpPr>
          <p:cNvPr id="14" name="Group 13"/>
          <p:cNvGrpSpPr/>
          <p:nvPr/>
        </p:nvGrpSpPr>
        <p:grpSpPr>
          <a:xfrm>
            <a:off x="7086260" y="1612835"/>
            <a:ext cx="4479674" cy="3383784"/>
            <a:chOff x="7475838" y="2027194"/>
            <a:chExt cx="4480841" cy="3384665"/>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838" y="2367912"/>
              <a:ext cx="4480841" cy="3043947"/>
            </a:xfrm>
            <a:prstGeom prst="rect">
              <a:avLst/>
            </a:prstGeom>
          </p:spPr>
        </p:pic>
        <p:sp>
          <p:nvSpPr>
            <p:cNvPr id="16" name="Rectangle 15"/>
            <p:cNvSpPr/>
            <p:nvPr/>
          </p:nvSpPr>
          <p:spPr>
            <a:xfrm>
              <a:off x="10497312" y="2027194"/>
              <a:ext cx="730236" cy="328509"/>
            </a:xfrm>
            <a:prstGeom prst="rect">
              <a:avLst/>
            </a:prstGeom>
          </p:spPr>
          <p:txBody>
            <a:bodyPr wrap="square">
              <a:spAutoFit/>
            </a:bodyPr>
            <a:lstStyle/>
            <a:p>
              <a:r>
                <a:rPr lang="en-US" sz="1534" dirty="0"/>
                <a:t>SNP</a:t>
              </a:r>
              <a:endParaRPr lang="en-GB" sz="1534" dirty="0"/>
            </a:p>
          </p:txBody>
        </p:sp>
      </p:grpSp>
      <p:sp>
        <p:nvSpPr>
          <p:cNvPr id="17" name="Rectangle 16"/>
          <p:cNvSpPr/>
          <p:nvPr/>
        </p:nvSpPr>
        <p:spPr>
          <a:xfrm>
            <a:off x="879211" y="5270422"/>
            <a:ext cx="2445947" cy="769441"/>
          </a:xfrm>
          <a:prstGeom prst="rect">
            <a:avLst/>
          </a:prstGeom>
        </p:spPr>
        <p:txBody>
          <a:bodyPr wrap="square">
            <a:spAutoFit/>
          </a:bodyPr>
          <a:lstStyle/>
          <a:p>
            <a:r>
              <a:rPr lang="en-US" sz="1100" dirty="0">
                <a:solidFill>
                  <a:srgbClr val="545454"/>
                </a:solidFill>
                <a:latin typeface="arial" panose="020B0604020202020204" pitchFamily="34" charset="0"/>
              </a:rPr>
              <a:t>DNA </a:t>
            </a:r>
            <a:r>
              <a:rPr lang="en-US" sz="1100" dirty="0" smtClean="0">
                <a:solidFill>
                  <a:srgbClr val="545454"/>
                </a:solidFill>
                <a:latin typeface="arial" panose="020B0604020202020204" pitchFamily="34" charset="0"/>
              </a:rPr>
              <a:t>is composed of four ‘building blocks’ (nucleotides) :</a:t>
            </a:r>
          </a:p>
          <a:p>
            <a:r>
              <a:rPr lang="en-US" sz="1100" b="1" dirty="0" smtClean="0">
                <a:solidFill>
                  <a:srgbClr val="6A6A6A"/>
                </a:solidFill>
                <a:latin typeface="arial" panose="020B0604020202020204" pitchFamily="34" charset="0"/>
              </a:rPr>
              <a:t>adenine</a:t>
            </a:r>
            <a:r>
              <a:rPr lang="en-US" sz="1100" dirty="0">
                <a:solidFill>
                  <a:srgbClr val="545454"/>
                </a:solidFill>
                <a:latin typeface="arial" panose="020B0604020202020204" pitchFamily="34" charset="0"/>
              </a:rPr>
              <a:t> (A), </a:t>
            </a:r>
            <a:r>
              <a:rPr lang="en-US" sz="1100" b="1" dirty="0">
                <a:solidFill>
                  <a:srgbClr val="6A6A6A"/>
                </a:solidFill>
                <a:latin typeface="arial" panose="020B0604020202020204" pitchFamily="34" charset="0"/>
              </a:rPr>
              <a:t>cytosine</a:t>
            </a:r>
            <a:r>
              <a:rPr lang="en-US" sz="1100" dirty="0">
                <a:solidFill>
                  <a:srgbClr val="545454"/>
                </a:solidFill>
                <a:latin typeface="arial" panose="020B0604020202020204" pitchFamily="34" charset="0"/>
              </a:rPr>
              <a:t> (C</a:t>
            </a:r>
            <a:r>
              <a:rPr lang="en-US" sz="1100" dirty="0" smtClean="0">
                <a:solidFill>
                  <a:srgbClr val="545454"/>
                </a:solidFill>
                <a:latin typeface="arial" panose="020B0604020202020204" pitchFamily="34" charset="0"/>
              </a:rPr>
              <a:t>),</a:t>
            </a:r>
          </a:p>
          <a:p>
            <a:r>
              <a:rPr lang="en-US" sz="1100" b="1" dirty="0" smtClean="0">
                <a:solidFill>
                  <a:srgbClr val="6A6A6A"/>
                </a:solidFill>
                <a:latin typeface="arial" panose="020B0604020202020204" pitchFamily="34" charset="0"/>
              </a:rPr>
              <a:t>guanine</a:t>
            </a:r>
            <a:r>
              <a:rPr lang="en-US" sz="1100" dirty="0">
                <a:solidFill>
                  <a:srgbClr val="545454"/>
                </a:solidFill>
                <a:latin typeface="arial" panose="020B0604020202020204" pitchFamily="34" charset="0"/>
              </a:rPr>
              <a:t> (G) and </a:t>
            </a:r>
            <a:r>
              <a:rPr lang="en-US" sz="1100" b="1" dirty="0">
                <a:solidFill>
                  <a:srgbClr val="6A6A6A"/>
                </a:solidFill>
                <a:latin typeface="arial" panose="020B0604020202020204" pitchFamily="34" charset="0"/>
              </a:rPr>
              <a:t>thymine</a:t>
            </a:r>
            <a:r>
              <a:rPr lang="en-US" sz="1100" dirty="0">
                <a:solidFill>
                  <a:srgbClr val="545454"/>
                </a:solidFill>
                <a:latin typeface="arial" panose="020B0604020202020204" pitchFamily="34" charset="0"/>
              </a:rPr>
              <a:t> (T)</a:t>
            </a:r>
            <a:endParaRPr lang="en-GB" sz="1100" dirty="0"/>
          </a:p>
        </p:txBody>
      </p:sp>
      <p:sp>
        <p:nvSpPr>
          <p:cNvPr id="18" name="Rectangle 17"/>
          <p:cNvSpPr/>
          <p:nvPr/>
        </p:nvSpPr>
        <p:spPr>
          <a:xfrm>
            <a:off x="4698648" y="5270422"/>
            <a:ext cx="2445947" cy="430887"/>
          </a:xfrm>
          <a:prstGeom prst="rect">
            <a:avLst/>
          </a:prstGeom>
        </p:spPr>
        <p:txBody>
          <a:bodyPr wrap="square">
            <a:spAutoFit/>
          </a:bodyPr>
          <a:lstStyle/>
          <a:p>
            <a:r>
              <a:rPr lang="en-US" sz="1100" dirty="0" smtClean="0">
                <a:solidFill>
                  <a:srgbClr val="545454"/>
                </a:solidFill>
                <a:latin typeface="arial" panose="020B0604020202020204" pitchFamily="34" charset="0"/>
              </a:rPr>
              <a:t>Human DNA is packaged into 23 pairs of chromosomes</a:t>
            </a:r>
            <a:endParaRPr lang="en-GB" sz="1100" dirty="0"/>
          </a:p>
        </p:txBody>
      </p:sp>
      <p:sp>
        <p:nvSpPr>
          <p:cNvPr id="19" name="Rectangle 18"/>
          <p:cNvSpPr/>
          <p:nvPr/>
        </p:nvSpPr>
        <p:spPr>
          <a:xfrm>
            <a:off x="8637049" y="4847228"/>
            <a:ext cx="2445947" cy="1277273"/>
          </a:xfrm>
          <a:prstGeom prst="rect">
            <a:avLst/>
          </a:prstGeom>
        </p:spPr>
        <p:txBody>
          <a:bodyPr wrap="square">
            <a:spAutoFit/>
          </a:bodyPr>
          <a:lstStyle/>
          <a:p>
            <a:r>
              <a:rPr lang="en-US" sz="1100" dirty="0" smtClean="0">
                <a:solidFill>
                  <a:srgbClr val="545454"/>
                </a:solidFill>
                <a:latin typeface="arial" panose="020B0604020202020204" pitchFamily="34" charset="0"/>
              </a:rPr>
              <a:t>A</a:t>
            </a:r>
            <a:r>
              <a:rPr lang="en-US" sz="1100" dirty="0">
                <a:solidFill>
                  <a:srgbClr val="545454"/>
                </a:solidFill>
                <a:latin typeface="arial" panose="020B0604020202020204" pitchFamily="34" charset="0"/>
              </a:rPr>
              <a:t> </a:t>
            </a:r>
            <a:r>
              <a:rPr lang="en-US" sz="1100" dirty="0" smtClean="0">
                <a:solidFill>
                  <a:srgbClr val="545454"/>
                </a:solidFill>
                <a:latin typeface="arial" panose="020B0604020202020204" pitchFamily="34" charset="0"/>
              </a:rPr>
              <a:t>single nucleotide polymorphism (SNP)</a:t>
            </a:r>
            <a:r>
              <a:rPr lang="en-US" sz="1100" dirty="0">
                <a:solidFill>
                  <a:srgbClr val="545454"/>
                </a:solidFill>
                <a:latin typeface="arial" panose="020B0604020202020204" pitchFamily="34" charset="0"/>
              </a:rPr>
              <a:t> </a:t>
            </a:r>
            <a:r>
              <a:rPr lang="en-US" sz="1100" dirty="0" smtClean="0">
                <a:solidFill>
                  <a:srgbClr val="545454"/>
                </a:solidFill>
                <a:latin typeface="arial" panose="020B0604020202020204" pitchFamily="34" charset="0"/>
              </a:rPr>
              <a:t>describes variation </a:t>
            </a:r>
            <a:r>
              <a:rPr lang="en-US" sz="1100" dirty="0">
                <a:solidFill>
                  <a:srgbClr val="545454"/>
                </a:solidFill>
                <a:latin typeface="arial" panose="020B0604020202020204" pitchFamily="34" charset="0"/>
              </a:rPr>
              <a:t>in a single </a:t>
            </a:r>
            <a:r>
              <a:rPr lang="en-US" sz="1100" dirty="0" smtClean="0">
                <a:solidFill>
                  <a:srgbClr val="545454"/>
                </a:solidFill>
                <a:latin typeface="arial" panose="020B0604020202020204" pitchFamily="34" charset="0"/>
              </a:rPr>
              <a:t>nucleotide position. E.g., here, a </a:t>
            </a:r>
            <a:r>
              <a:rPr lang="en-US" sz="1100" b="1" dirty="0" smtClean="0">
                <a:solidFill>
                  <a:srgbClr val="545454"/>
                </a:solidFill>
                <a:latin typeface="arial" panose="020B0604020202020204" pitchFamily="34" charset="0"/>
              </a:rPr>
              <a:t>Thymine</a:t>
            </a:r>
            <a:r>
              <a:rPr lang="en-US" sz="1100" dirty="0" smtClean="0">
                <a:solidFill>
                  <a:srgbClr val="545454"/>
                </a:solidFill>
                <a:latin typeface="arial" panose="020B0604020202020204" pitchFamily="34" charset="0"/>
              </a:rPr>
              <a:t> nucleotide exists instead of </a:t>
            </a:r>
            <a:r>
              <a:rPr lang="en-US" sz="1100" b="1" dirty="0" smtClean="0">
                <a:solidFill>
                  <a:srgbClr val="545454"/>
                </a:solidFill>
                <a:latin typeface="arial" panose="020B0604020202020204" pitchFamily="34" charset="0"/>
              </a:rPr>
              <a:t>Cytosine</a:t>
            </a:r>
            <a:r>
              <a:rPr lang="en-US" sz="1100" dirty="0" smtClean="0">
                <a:solidFill>
                  <a:srgbClr val="545454"/>
                </a:solidFill>
                <a:latin typeface="arial" panose="020B0604020202020204" pitchFamily="34" charset="0"/>
              </a:rPr>
              <a:t>, which is most commonly observed.</a:t>
            </a:r>
            <a:endParaRPr lang="en-US" sz="1100" dirty="0">
              <a:solidFill>
                <a:srgbClr val="545454"/>
              </a:solidFill>
              <a:latin typeface="arial" panose="020B0604020202020204" pitchFamily="34" charset="0"/>
            </a:endParaRPr>
          </a:p>
          <a:p>
            <a:endParaRPr lang="en-GB" sz="1100" dirty="0"/>
          </a:p>
        </p:txBody>
      </p:sp>
    </p:spTree>
    <p:extLst>
      <p:ext uri="{BB962C8B-B14F-4D97-AF65-F5344CB8AC3E}">
        <p14:creationId xmlns:p14="http://schemas.microsoft.com/office/powerpoint/2010/main" val="1723657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gray">
          <a:xfrm>
            <a:off x="335272" y="-17640"/>
            <a:ext cx="10969943" cy="990342"/>
          </a:xfrm>
          <a:prstGeom prst="rect">
            <a:avLst/>
          </a:prstGeom>
        </p:spPr>
        <p:txBody>
          <a:bodyPr vert="horz" anchor="b" anchorCtr="0">
            <a:normAutofit/>
          </a:bodyPr>
          <a:lstStyle>
            <a:lvl1pPr algn="l" rtl="0" eaLnBrk="1" latinLnBrk="0" hangingPunct="1">
              <a:spcBef>
                <a:spcPct val="0"/>
              </a:spcBef>
              <a:buNone/>
              <a:defRPr kumimoji="0" sz="3200" kern="1200">
                <a:solidFill>
                  <a:schemeClr val="accent2"/>
                </a:solidFill>
                <a:latin typeface="Calibri" pitchFamily="34" charset="0"/>
                <a:ea typeface="+mj-ea"/>
                <a:cs typeface="Arial" panose="020B0604020202020204" pitchFamily="34" charset="0"/>
              </a:defRPr>
            </a:lvl1pPr>
          </a:lstStyle>
          <a:p>
            <a:r>
              <a:rPr lang="en-US" b="1" dirty="0">
                <a:solidFill>
                  <a:srgbClr val="D92B2B"/>
                </a:solidFill>
                <a:latin typeface="+mj-lt"/>
              </a:rPr>
              <a:t>Genome wide association studies (‘</a:t>
            </a:r>
            <a:r>
              <a:rPr lang="en-US" b="1" dirty="0" err="1">
                <a:solidFill>
                  <a:srgbClr val="D92B2B"/>
                </a:solidFill>
                <a:latin typeface="+mj-lt"/>
              </a:rPr>
              <a:t>GWASes</a:t>
            </a:r>
            <a:r>
              <a:rPr lang="en-US" b="1" dirty="0">
                <a:solidFill>
                  <a:srgbClr val="D92B2B"/>
                </a:solidFill>
                <a:latin typeface="+mj-lt"/>
              </a:rPr>
              <a:t>’)</a:t>
            </a:r>
            <a:endParaRPr lang="en-GB" b="1" dirty="0">
              <a:solidFill>
                <a:srgbClr val="D92B2B"/>
              </a:solidFill>
              <a:latin typeface="+mj-lt"/>
            </a:endParaRPr>
          </a:p>
        </p:txBody>
      </p:sp>
      <p:grpSp>
        <p:nvGrpSpPr>
          <p:cNvPr id="10" name="Group 9"/>
          <p:cNvGrpSpPr/>
          <p:nvPr/>
        </p:nvGrpSpPr>
        <p:grpSpPr>
          <a:xfrm>
            <a:off x="5491674" y="1717371"/>
            <a:ext cx="6482536" cy="4156879"/>
            <a:chOff x="5515705" y="1717371"/>
            <a:chExt cx="6482536" cy="4156879"/>
          </a:xfrm>
        </p:grpSpPr>
        <p:grpSp>
          <p:nvGrpSpPr>
            <p:cNvPr id="12" name="Group 11"/>
            <p:cNvGrpSpPr/>
            <p:nvPr/>
          </p:nvGrpSpPr>
          <p:grpSpPr>
            <a:xfrm>
              <a:off x="5515705" y="1717371"/>
              <a:ext cx="6482536" cy="4156879"/>
              <a:chOff x="5635144" y="1415980"/>
              <a:chExt cx="6482536" cy="4156879"/>
            </a:xfrm>
          </p:grpSpPr>
          <p:pic>
            <p:nvPicPr>
              <p:cNvPr id="19" name="Picture 18"/>
              <p:cNvPicPr>
                <a:picLocks noChangeAspect="1"/>
              </p:cNvPicPr>
              <p:nvPr/>
            </p:nvPicPr>
            <p:blipFill rotWithShape="1">
              <a:blip r:embed="rId3"/>
              <a:srcRect l="2458" t="11871" b="4827"/>
              <a:stretch/>
            </p:blipFill>
            <p:spPr>
              <a:xfrm>
                <a:off x="5942428" y="1415980"/>
                <a:ext cx="6175252" cy="3955312"/>
              </a:xfrm>
              <a:prstGeom prst="rect">
                <a:avLst/>
              </a:prstGeom>
            </p:spPr>
          </p:pic>
          <p:grpSp>
            <p:nvGrpSpPr>
              <p:cNvPr id="20" name="Group 19"/>
              <p:cNvGrpSpPr/>
              <p:nvPr/>
            </p:nvGrpSpPr>
            <p:grpSpPr>
              <a:xfrm rot="16200000">
                <a:off x="6312677" y="2094473"/>
                <a:ext cx="2800853" cy="4155919"/>
                <a:chOff x="7674480" y="1368196"/>
                <a:chExt cx="1307096" cy="2363952"/>
              </a:xfrm>
            </p:grpSpPr>
            <p:sp>
              <p:nvSpPr>
                <p:cNvPr id="21" name="Rectangle 20"/>
                <p:cNvSpPr/>
                <p:nvPr/>
              </p:nvSpPr>
              <p:spPr>
                <a:xfrm rot="5400000">
                  <a:off x="7404844" y="3333242"/>
                  <a:ext cx="668542" cy="129269"/>
                </a:xfrm>
                <a:prstGeom prst="rect">
                  <a:avLst/>
                </a:prstGeom>
                <a:solidFill>
                  <a:schemeClr val="bg1"/>
                </a:solidFill>
              </p:spPr>
              <p:txBody>
                <a:bodyPr wrap="none">
                  <a:spAutoFit/>
                </a:bodyPr>
                <a:lstStyle/>
                <a:p>
                  <a:r>
                    <a:rPr lang="en-US" sz="1200" b="1" dirty="0">
                      <a:solidFill>
                        <a:schemeClr val="bg2">
                          <a:lumMod val="50000"/>
                        </a:schemeClr>
                      </a:solidFill>
                    </a:rPr>
                    <a:t>Chromosome</a:t>
                  </a:r>
                  <a:endParaRPr lang="en-GB" sz="1800" b="1" dirty="0">
                    <a:solidFill>
                      <a:schemeClr val="bg2">
                        <a:lumMod val="50000"/>
                      </a:schemeClr>
                    </a:solidFill>
                  </a:endParaRPr>
                </a:p>
              </p:txBody>
            </p:sp>
            <p:sp>
              <p:nvSpPr>
                <p:cNvPr id="22" name="Rectangle 21"/>
                <p:cNvSpPr/>
                <p:nvPr/>
              </p:nvSpPr>
              <p:spPr>
                <a:xfrm>
                  <a:off x="8401373" y="1368196"/>
                  <a:ext cx="580203" cy="157561"/>
                </a:xfrm>
                <a:prstGeom prst="rect">
                  <a:avLst/>
                </a:prstGeom>
                <a:solidFill>
                  <a:schemeClr val="bg1"/>
                </a:solidFill>
              </p:spPr>
              <p:txBody>
                <a:bodyPr wrap="square">
                  <a:spAutoFit/>
                </a:bodyPr>
                <a:lstStyle/>
                <a:p>
                  <a:r>
                    <a:rPr lang="en-GB" sz="1200" b="1" dirty="0">
                      <a:solidFill>
                        <a:schemeClr val="bg2">
                          <a:lumMod val="50000"/>
                        </a:schemeClr>
                      </a:solidFill>
                    </a:rPr>
                    <a:t>−log(</a:t>
                  </a:r>
                  <a:r>
                    <a:rPr lang="en-GB" sz="1200" b="1" i="1" dirty="0">
                      <a:solidFill>
                        <a:schemeClr val="bg2">
                          <a:lumMod val="50000"/>
                        </a:schemeClr>
                      </a:solidFill>
                    </a:rPr>
                    <a:t>P</a:t>
                  </a:r>
                  <a:r>
                    <a:rPr lang="en-GB" sz="1200" b="1" dirty="0">
                      <a:solidFill>
                        <a:schemeClr val="bg2">
                          <a:lumMod val="50000"/>
                        </a:schemeClr>
                      </a:solidFill>
                    </a:rPr>
                    <a:t> value)</a:t>
                  </a:r>
                </a:p>
              </p:txBody>
            </p:sp>
          </p:grpSp>
        </p:grpSp>
        <p:cxnSp>
          <p:nvCxnSpPr>
            <p:cNvPr id="13" name="Straight Connector 12"/>
            <p:cNvCxnSpPr/>
            <p:nvPr/>
          </p:nvCxnSpPr>
          <p:spPr>
            <a:xfrm flipH="1">
              <a:off x="6237405" y="4003982"/>
              <a:ext cx="5364000" cy="0"/>
            </a:xfrm>
            <a:prstGeom prst="line">
              <a:avLst/>
            </a:prstGeom>
            <a:ln>
              <a:solidFill>
                <a:srgbClr val="FF0000"/>
              </a:solidFill>
              <a:prstDash val="dash"/>
            </a:ln>
          </p:spPr>
          <p:style>
            <a:lnRef idx="3">
              <a:schemeClr val="accent1"/>
            </a:lnRef>
            <a:fillRef idx="0">
              <a:schemeClr val="accent1"/>
            </a:fillRef>
            <a:effectRef idx="2">
              <a:schemeClr val="accent1"/>
            </a:effectRef>
            <a:fontRef idx="minor">
              <a:schemeClr val="tx1"/>
            </a:fontRef>
          </p:style>
        </p:cxnSp>
      </p:grpSp>
      <p:grpSp>
        <p:nvGrpSpPr>
          <p:cNvPr id="23" name="Group 22"/>
          <p:cNvGrpSpPr/>
          <p:nvPr/>
        </p:nvGrpSpPr>
        <p:grpSpPr>
          <a:xfrm>
            <a:off x="0" y="1516114"/>
            <a:ext cx="5282497" cy="4248282"/>
            <a:chOff x="0" y="1877621"/>
            <a:chExt cx="5282497" cy="4248282"/>
          </a:xfrm>
        </p:grpSpPr>
        <p:sp>
          <p:nvSpPr>
            <p:cNvPr id="24" name="Rectangle 23"/>
            <p:cNvSpPr/>
            <p:nvPr/>
          </p:nvSpPr>
          <p:spPr>
            <a:xfrm>
              <a:off x="2879566" y="5664237"/>
              <a:ext cx="1286524" cy="461665"/>
            </a:xfrm>
            <a:prstGeom prst="rect">
              <a:avLst/>
            </a:prstGeom>
          </p:spPr>
          <p:txBody>
            <a:bodyPr wrap="square">
              <a:spAutoFit/>
            </a:bodyPr>
            <a:lstStyle/>
            <a:p>
              <a:pPr algn="ctr"/>
              <a:r>
                <a:rPr lang="en-GB" sz="1200" b="1" dirty="0">
                  <a:solidFill>
                    <a:srgbClr val="222222"/>
                  </a:solidFill>
                  <a:latin typeface="Arial" panose="020B0604020202020204" pitchFamily="34" charset="0"/>
                </a:rPr>
                <a:t>Non-disease SNPS</a:t>
              </a:r>
              <a:endParaRPr lang="en-GB" sz="1200" b="1" dirty="0"/>
            </a:p>
          </p:txBody>
        </p:sp>
        <p:sp>
          <p:nvSpPr>
            <p:cNvPr id="25" name="Rectangle 24"/>
            <p:cNvSpPr/>
            <p:nvPr/>
          </p:nvSpPr>
          <p:spPr>
            <a:xfrm>
              <a:off x="1014716" y="5664238"/>
              <a:ext cx="1406381" cy="461665"/>
            </a:xfrm>
            <a:prstGeom prst="rect">
              <a:avLst/>
            </a:prstGeom>
          </p:spPr>
          <p:txBody>
            <a:bodyPr wrap="square">
              <a:spAutoFit/>
            </a:bodyPr>
            <a:lstStyle/>
            <a:p>
              <a:pPr algn="ctr"/>
              <a:r>
                <a:rPr lang="en-GB" sz="1200" b="1" dirty="0">
                  <a:solidFill>
                    <a:srgbClr val="222222"/>
                  </a:solidFill>
                  <a:latin typeface="Arial" panose="020B0604020202020204" pitchFamily="34" charset="0"/>
                </a:rPr>
                <a:t>Disease-specific SNPS</a:t>
              </a:r>
              <a:endParaRPr lang="en-GB" sz="1200" b="1" dirty="0"/>
            </a:p>
          </p:txBody>
        </p:sp>
        <p:grpSp>
          <p:nvGrpSpPr>
            <p:cNvPr id="26" name="Group 25"/>
            <p:cNvGrpSpPr/>
            <p:nvPr/>
          </p:nvGrpSpPr>
          <p:grpSpPr>
            <a:xfrm>
              <a:off x="0" y="1877621"/>
              <a:ext cx="5282497" cy="1458342"/>
              <a:chOff x="76942" y="1211157"/>
              <a:chExt cx="5282497" cy="1458342"/>
            </a:xfrm>
          </p:grpSpPr>
          <p:pic>
            <p:nvPicPr>
              <p:cNvPr id="30" name="Picture 29"/>
              <p:cNvPicPr>
                <a:picLocks noChangeAspect="1"/>
              </p:cNvPicPr>
              <p:nvPr/>
            </p:nvPicPr>
            <p:blipFill>
              <a:blip r:embed="rId4"/>
              <a:stretch>
                <a:fillRect/>
              </a:stretch>
            </p:blipFill>
            <p:spPr>
              <a:xfrm>
                <a:off x="1267909" y="1771501"/>
                <a:ext cx="199789" cy="370340"/>
              </a:xfrm>
              <a:prstGeom prst="rect">
                <a:avLst/>
              </a:prstGeom>
            </p:spPr>
          </p:pic>
          <p:pic>
            <p:nvPicPr>
              <p:cNvPr id="31" name="Picture 30"/>
              <p:cNvPicPr>
                <a:picLocks noChangeAspect="1"/>
              </p:cNvPicPr>
              <p:nvPr/>
            </p:nvPicPr>
            <p:blipFill>
              <a:blip r:embed="rId4"/>
              <a:stretch>
                <a:fillRect/>
              </a:stretch>
            </p:blipFill>
            <p:spPr>
              <a:xfrm>
                <a:off x="1499206" y="1771501"/>
                <a:ext cx="199789" cy="370340"/>
              </a:xfrm>
              <a:prstGeom prst="rect">
                <a:avLst/>
              </a:prstGeom>
            </p:spPr>
          </p:pic>
          <p:pic>
            <p:nvPicPr>
              <p:cNvPr id="32" name="Picture 31"/>
              <p:cNvPicPr>
                <a:picLocks noChangeAspect="1"/>
              </p:cNvPicPr>
              <p:nvPr/>
            </p:nvPicPr>
            <p:blipFill>
              <a:blip r:embed="rId4"/>
              <a:stretch>
                <a:fillRect/>
              </a:stretch>
            </p:blipFill>
            <p:spPr>
              <a:xfrm>
                <a:off x="2181750" y="1776499"/>
                <a:ext cx="199789" cy="370340"/>
              </a:xfrm>
              <a:prstGeom prst="rect">
                <a:avLst/>
              </a:prstGeom>
            </p:spPr>
          </p:pic>
          <p:pic>
            <p:nvPicPr>
              <p:cNvPr id="33" name="Picture 32"/>
              <p:cNvPicPr>
                <a:picLocks noChangeAspect="1"/>
              </p:cNvPicPr>
              <p:nvPr/>
            </p:nvPicPr>
            <p:blipFill>
              <a:blip r:embed="rId4"/>
              <a:stretch>
                <a:fillRect/>
              </a:stretch>
            </p:blipFill>
            <p:spPr>
              <a:xfrm>
                <a:off x="1730503" y="1771501"/>
                <a:ext cx="199789" cy="370340"/>
              </a:xfrm>
              <a:prstGeom prst="rect">
                <a:avLst/>
              </a:prstGeom>
            </p:spPr>
          </p:pic>
          <p:pic>
            <p:nvPicPr>
              <p:cNvPr id="34" name="Picture 33"/>
              <p:cNvPicPr>
                <a:picLocks noChangeAspect="1"/>
              </p:cNvPicPr>
              <p:nvPr/>
            </p:nvPicPr>
            <p:blipFill>
              <a:blip r:embed="rId4"/>
              <a:stretch>
                <a:fillRect/>
              </a:stretch>
            </p:blipFill>
            <p:spPr>
              <a:xfrm>
                <a:off x="1961800" y="1771501"/>
                <a:ext cx="199789" cy="370340"/>
              </a:xfrm>
              <a:prstGeom prst="rect">
                <a:avLst/>
              </a:prstGeom>
            </p:spPr>
          </p:pic>
          <p:pic>
            <p:nvPicPr>
              <p:cNvPr id="35" name="Picture 34"/>
              <p:cNvPicPr>
                <a:picLocks noChangeAspect="1"/>
              </p:cNvPicPr>
              <p:nvPr/>
            </p:nvPicPr>
            <p:blipFill>
              <a:blip r:embed="rId5"/>
              <a:stretch>
                <a:fillRect/>
              </a:stretch>
            </p:blipFill>
            <p:spPr>
              <a:xfrm flipH="1">
                <a:off x="3174207" y="1775386"/>
                <a:ext cx="176870" cy="366455"/>
              </a:xfrm>
              <a:prstGeom prst="rect">
                <a:avLst/>
              </a:prstGeom>
            </p:spPr>
          </p:pic>
          <p:pic>
            <p:nvPicPr>
              <p:cNvPr id="36" name="Picture 35"/>
              <p:cNvPicPr>
                <a:picLocks noChangeAspect="1"/>
              </p:cNvPicPr>
              <p:nvPr/>
            </p:nvPicPr>
            <p:blipFill>
              <a:blip r:embed="rId5"/>
              <a:stretch>
                <a:fillRect/>
              </a:stretch>
            </p:blipFill>
            <p:spPr>
              <a:xfrm flipH="1">
                <a:off x="3371238" y="1771501"/>
                <a:ext cx="176870" cy="366455"/>
              </a:xfrm>
              <a:prstGeom prst="rect">
                <a:avLst/>
              </a:prstGeom>
            </p:spPr>
          </p:pic>
          <p:pic>
            <p:nvPicPr>
              <p:cNvPr id="37" name="Picture 36"/>
              <p:cNvPicPr>
                <a:picLocks noChangeAspect="1"/>
              </p:cNvPicPr>
              <p:nvPr/>
            </p:nvPicPr>
            <p:blipFill>
              <a:blip r:embed="rId5"/>
              <a:stretch>
                <a:fillRect/>
              </a:stretch>
            </p:blipFill>
            <p:spPr>
              <a:xfrm flipH="1">
                <a:off x="3566664" y="1781884"/>
                <a:ext cx="176870" cy="366455"/>
              </a:xfrm>
              <a:prstGeom prst="rect">
                <a:avLst/>
              </a:prstGeom>
            </p:spPr>
          </p:pic>
          <p:pic>
            <p:nvPicPr>
              <p:cNvPr id="38" name="Picture 37"/>
              <p:cNvPicPr>
                <a:picLocks noChangeAspect="1"/>
              </p:cNvPicPr>
              <p:nvPr/>
            </p:nvPicPr>
            <p:blipFill>
              <a:blip r:embed="rId5"/>
              <a:stretch>
                <a:fillRect/>
              </a:stretch>
            </p:blipFill>
            <p:spPr>
              <a:xfrm flipH="1">
                <a:off x="3743534" y="1784073"/>
                <a:ext cx="176870" cy="366455"/>
              </a:xfrm>
              <a:prstGeom prst="rect">
                <a:avLst/>
              </a:prstGeom>
            </p:spPr>
          </p:pic>
          <p:pic>
            <p:nvPicPr>
              <p:cNvPr id="39" name="Picture 38"/>
              <p:cNvPicPr>
                <a:picLocks noChangeAspect="1"/>
              </p:cNvPicPr>
              <p:nvPr/>
            </p:nvPicPr>
            <p:blipFill>
              <a:blip r:embed="rId5"/>
              <a:stretch>
                <a:fillRect/>
              </a:stretch>
            </p:blipFill>
            <p:spPr>
              <a:xfrm flipH="1">
                <a:off x="3942191" y="1778441"/>
                <a:ext cx="176870" cy="366455"/>
              </a:xfrm>
              <a:prstGeom prst="rect">
                <a:avLst/>
              </a:prstGeom>
            </p:spPr>
          </p:pic>
          <p:sp>
            <p:nvSpPr>
              <p:cNvPr id="40" name="Rectangle 39"/>
              <p:cNvSpPr/>
              <p:nvPr/>
            </p:nvSpPr>
            <p:spPr>
              <a:xfrm>
                <a:off x="1888273" y="1211157"/>
                <a:ext cx="3471166" cy="438582"/>
              </a:xfrm>
              <a:prstGeom prst="rect">
                <a:avLst/>
              </a:prstGeom>
            </p:spPr>
            <p:txBody>
              <a:bodyPr wrap="square">
                <a:spAutoFit/>
              </a:bodyPr>
              <a:lstStyle/>
              <a:p>
                <a:pPr algn="ctr"/>
                <a:r>
                  <a:rPr lang="en-GB" sz="1200" b="1" dirty="0" smtClean="0">
                    <a:solidFill>
                      <a:srgbClr val="222222"/>
                    </a:solidFill>
                    <a:latin typeface="Arial" panose="020B0604020202020204" pitchFamily="34" charset="0"/>
                  </a:rPr>
                  <a:t>Controls</a:t>
                </a:r>
              </a:p>
              <a:p>
                <a:pPr algn="ctr"/>
                <a:r>
                  <a:rPr lang="en-GB" sz="1050" b="1" dirty="0" smtClean="0">
                    <a:solidFill>
                      <a:srgbClr val="222222"/>
                    </a:solidFill>
                    <a:latin typeface="Arial" panose="020B0604020202020204" pitchFamily="34" charset="0"/>
                  </a:rPr>
                  <a:t>(people without disease)</a:t>
                </a:r>
                <a:endParaRPr lang="en-GB" sz="1050" b="1" dirty="0"/>
              </a:p>
            </p:txBody>
          </p:sp>
          <p:sp>
            <p:nvSpPr>
              <p:cNvPr id="41" name="Rectangle 40"/>
              <p:cNvSpPr/>
              <p:nvPr/>
            </p:nvSpPr>
            <p:spPr>
              <a:xfrm>
                <a:off x="76942" y="1213670"/>
                <a:ext cx="3471166" cy="438582"/>
              </a:xfrm>
              <a:prstGeom prst="rect">
                <a:avLst/>
              </a:prstGeom>
            </p:spPr>
            <p:txBody>
              <a:bodyPr wrap="square">
                <a:spAutoFit/>
              </a:bodyPr>
              <a:lstStyle/>
              <a:p>
                <a:pPr algn="ctr"/>
                <a:r>
                  <a:rPr lang="en-GB" sz="1200" b="1" dirty="0" smtClean="0">
                    <a:solidFill>
                      <a:srgbClr val="222222"/>
                    </a:solidFill>
                    <a:latin typeface="Arial" panose="020B0604020202020204" pitchFamily="34" charset="0"/>
                  </a:rPr>
                  <a:t>Cases</a:t>
                </a:r>
              </a:p>
              <a:p>
                <a:pPr algn="ctr"/>
                <a:r>
                  <a:rPr lang="en-GB" sz="1050" b="1" dirty="0" smtClean="0">
                    <a:solidFill>
                      <a:srgbClr val="222222"/>
                    </a:solidFill>
                    <a:latin typeface="Arial" panose="020B0604020202020204" pitchFamily="34" charset="0"/>
                  </a:rPr>
                  <a:t>(people with disease)</a:t>
                </a:r>
                <a:endParaRPr lang="en-GB" sz="1050" b="1" dirty="0"/>
              </a:p>
            </p:txBody>
          </p:sp>
          <p:cxnSp>
            <p:nvCxnSpPr>
              <p:cNvPr id="42" name="Straight Arrow Connector 41"/>
              <p:cNvCxnSpPr/>
              <p:nvPr/>
            </p:nvCxnSpPr>
            <p:spPr>
              <a:xfrm flipH="1">
                <a:off x="1830397" y="2237499"/>
                <a:ext cx="1" cy="43200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660508" y="2237499"/>
                <a:ext cx="1" cy="43200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933410" y="4026513"/>
              <a:ext cx="3471166" cy="261610"/>
            </a:xfrm>
            <a:prstGeom prst="rect">
              <a:avLst/>
            </a:prstGeom>
          </p:spPr>
          <p:txBody>
            <a:bodyPr wrap="square">
              <a:spAutoFit/>
            </a:bodyPr>
            <a:lstStyle/>
            <a:p>
              <a:pPr algn="ctr"/>
              <a:r>
                <a:rPr lang="en-GB" sz="1100" b="1" dirty="0">
                  <a:solidFill>
                    <a:srgbClr val="222222"/>
                  </a:solidFill>
                  <a:latin typeface="Arial" panose="020B0604020202020204" pitchFamily="34" charset="0"/>
                </a:rPr>
                <a:t>Compare DNA using DNA chip</a:t>
              </a:r>
              <a:endParaRPr lang="en-GB" sz="1100" b="1" dirty="0"/>
            </a:p>
          </p:txBody>
        </p:sp>
        <p:cxnSp>
          <p:nvCxnSpPr>
            <p:cNvPr id="28" name="Straight Arrow Connector 27"/>
            <p:cNvCxnSpPr/>
            <p:nvPr/>
          </p:nvCxnSpPr>
          <p:spPr>
            <a:xfrm flipH="1">
              <a:off x="1765718" y="5244220"/>
              <a:ext cx="321414" cy="30884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206365" y="5295860"/>
              <a:ext cx="264801" cy="25720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Picture 8" descr="Icon of the structure of the DNA molecule. Spiral Deoxyribonucleic acid (DNA) with formula and description of components: cytosine, guanine, adenine, thymine, nitrogenous base of D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127" r="52198" b="8916"/>
          <a:stretch/>
        </p:blipFill>
        <p:spPr bwMode="auto">
          <a:xfrm rot="5400000">
            <a:off x="1538067" y="2886342"/>
            <a:ext cx="430775" cy="9042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con of the structure of the DNA molecule. Spiral Deoxyribonucleic acid (DNA) with formula and description of components: cytosine, guanine, adenine, thymine, nitrogenous base of D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127" r="52198" b="8916"/>
          <a:stretch/>
        </p:blipFill>
        <p:spPr bwMode="auto">
          <a:xfrm rot="5400000">
            <a:off x="3331527" y="2867623"/>
            <a:ext cx="430775" cy="9042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625"/>
          <a:stretch/>
        </p:blipFill>
        <p:spPr bwMode="auto">
          <a:xfrm>
            <a:off x="2290459" y="3959259"/>
            <a:ext cx="790208" cy="79206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8116402" y="3618839"/>
            <a:ext cx="3471166" cy="307777"/>
          </a:xfrm>
          <a:prstGeom prst="rect">
            <a:avLst/>
          </a:prstGeom>
        </p:spPr>
        <p:txBody>
          <a:bodyPr wrap="square">
            <a:spAutoFit/>
          </a:bodyPr>
          <a:lstStyle/>
          <a:p>
            <a:pPr algn="r"/>
            <a:r>
              <a:rPr lang="en-GB" sz="1400" b="1" dirty="0" smtClean="0">
                <a:solidFill>
                  <a:srgbClr val="FF0000"/>
                </a:solidFill>
                <a:latin typeface="Arial" panose="020B0604020202020204" pitchFamily="34" charset="0"/>
              </a:rPr>
              <a:t>Very low p-value</a:t>
            </a:r>
            <a:endParaRPr lang="en-GB" sz="1400" b="1" dirty="0">
              <a:solidFill>
                <a:srgbClr val="FF0000"/>
              </a:solidFill>
            </a:endParaRPr>
          </a:p>
        </p:txBody>
      </p:sp>
      <p:sp>
        <p:nvSpPr>
          <p:cNvPr id="48" name="Rectangle 47"/>
          <p:cNvSpPr/>
          <p:nvPr/>
        </p:nvSpPr>
        <p:spPr>
          <a:xfrm rot="5400000">
            <a:off x="7759073" y="163130"/>
            <a:ext cx="2287430" cy="542666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4"/>
          </a:p>
        </p:txBody>
      </p:sp>
      <p:sp>
        <p:nvSpPr>
          <p:cNvPr id="49" name="Rectangle 48"/>
          <p:cNvSpPr/>
          <p:nvPr/>
        </p:nvSpPr>
        <p:spPr>
          <a:xfrm>
            <a:off x="9342430" y="1741783"/>
            <a:ext cx="2273689" cy="430887"/>
          </a:xfrm>
          <a:prstGeom prst="rect">
            <a:avLst/>
          </a:prstGeom>
          <a:solidFill>
            <a:srgbClr val="FFE48F"/>
          </a:solidFill>
        </p:spPr>
        <p:txBody>
          <a:bodyPr wrap="square">
            <a:spAutoFit/>
          </a:bodyPr>
          <a:lstStyle/>
          <a:p>
            <a:pPr algn="ctr"/>
            <a:r>
              <a:rPr lang="en-GB" sz="1100" b="1" dirty="0" smtClean="0">
                <a:solidFill>
                  <a:srgbClr val="222222"/>
                </a:solidFill>
                <a:latin typeface="Arial" panose="020B0604020202020204" pitchFamily="34" charset="0"/>
              </a:rPr>
              <a:t>SNPs associated with disease (with high significance)</a:t>
            </a:r>
            <a:endParaRPr lang="en-GB" sz="1100" b="1" dirty="0"/>
          </a:p>
        </p:txBody>
      </p:sp>
    </p:spTree>
    <p:extLst>
      <p:ext uri="{BB962C8B-B14F-4D97-AF65-F5344CB8AC3E}">
        <p14:creationId xmlns:p14="http://schemas.microsoft.com/office/powerpoint/2010/main" val="153657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12069" y="165488"/>
            <a:ext cx="11120594" cy="831383"/>
          </a:xfrm>
        </p:spPr>
        <p:txBody>
          <a:bodyPr>
            <a:normAutofit/>
          </a:bodyPr>
          <a:lstStyle/>
          <a:p>
            <a:r>
              <a:rPr lang="en-GB" dirty="0"/>
              <a:t>Prevalence vs. penetrance of genetic variants</a:t>
            </a:r>
            <a:endParaRPr lang="en-US" dirty="0"/>
          </a:p>
        </p:txBody>
      </p:sp>
      <p:graphicFrame>
        <p:nvGraphicFramePr>
          <p:cNvPr id="28" name="Content Placeholder 16"/>
          <p:cNvGraphicFramePr>
            <a:graphicFrameLocks noGrp="1"/>
          </p:cNvGraphicFramePr>
          <p:nvPr>
            <p:ph idx="1"/>
            <p:extLst/>
          </p:nvPr>
        </p:nvGraphicFramePr>
        <p:xfrm>
          <a:off x="412070" y="1408965"/>
          <a:ext cx="11790387" cy="5214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p:cNvGrpSpPr/>
          <p:nvPr/>
        </p:nvGrpSpPr>
        <p:grpSpPr>
          <a:xfrm>
            <a:off x="1275940" y="1713398"/>
            <a:ext cx="7947069" cy="4290100"/>
            <a:chOff x="638946" y="1355616"/>
            <a:chExt cx="5961854" cy="3218412"/>
          </a:xfrm>
        </p:grpSpPr>
        <p:cxnSp>
          <p:nvCxnSpPr>
            <p:cNvPr id="30" name="Straight Arrow Connector 29"/>
            <p:cNvCxnSpPr/>
            <p:nvPr/>
          </p:nvCxnSpPr>
          <p:spPr>
            <a:xfrm flipV="1">
              <a:off x="2136304" y="1355616"/>
              <a:ext cx="0" cy="2664296"/>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88704" y="4163928"/>
              <a:ext cx="4312096" cy="8384"/>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38946" y="2539598"/>
              <a:ext cx="1528811" cy="315505"/>
            </a:xfrm>
            <a:prstGeom prst="rect">
              <a:avLst/>
            </a:prstGeom>
            <a:noFill/>
          </p:spPr>
          <p:txBody>
            <a:bodyPr wrap="square" rtlCol="0">
              <a:spAutoFit/>
            </a:bodyPr>
            <a:lstStyle/>
            <a:p>
              <a:r>
                <a:rPr lang="en-GB" sz="2133" b="1" dirty="0"/>
                <a:t>Penetrance</a:t>
              </a:r>
            </a:p>
          </p:txBody>
        </p:sp>
        <p:sp>
          <p:nvSpPr>
            <p:cNvPr id="33" name="TextBox 32"/>
            <p:cNvSpPr txBox="1"/>
            <p:nvPr/>
          </p:nvSpPr>
          <p:spPr>
            <a:xfrm>
              <a:off x="3665971" y="4258523"/>
              <a:ext cx="1528811" cy="315505"/>
            </a:xfrm>
            <a:prstGeom prst="rect">
              <a:avLst/>
            </a:prstGeom>
            <a:noFill/>
          </p:spPr>
          <p:txBody>
            <a:bodyPr wrap="square" rtlCol="0">
              <a:spAutoFit/>
            </a:bodyPr>
            <a:lstStyle/>
            <a:p>
              <a:pPr algn="ctr"/>
              <a:r>
                <a:rPr lang="en-GB" sz="2133" b="1" dirty="0"/>
                <a:t>Prevalence</a:t>
              </a:r>
            </a:p>
          </p:txBody>
        </p:sp>
        <p:sp>
          <p:nvSpPr>
            <p:cNvPr id="34" name="TextBox 33"/>
            <p:cNvSpPr txBox="1"/>
            <p:nvPr/>
          </p:nvSpPr>
          <p:spPr>
            <a:xfrm>
              <a:off x="2288704" y="4282225"/>
              <a:ext cx="817307" cy="238493"/>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466" dirty="0">
                  <a:solidFill>
                    <a:schemeClr val="bg1"/>
                  </a:solidFill>
                </a:rPr>
                <a:t>Very rare</a:t>
              </a:r>
            </a:p>
          </p:txBody>
        </p:sp>
        <p:sp>
          <p:nvSpPr>
            <p:cNvPr id="35" name="TextBox 34"/>
            <p:cNvSpPr txBox="1"/>
            <p:nvPr/>
          </p:nvSpPr>
          <p:spPr>
            <a:xfrm>
              <a:off x="971601" y="3758302"/>
              <a:ext cx="1011650" cy="238493"/>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GB" sz="1466" dirty="0">
                  <a:solidFill>
                    <a:schemeClr val="bg1"/>
                  </a:solidFill>
                </a:rPr>
                <a:t>Low</a:t>
              </a:r>
            </a:p>
          </p:txBody>
        </p:sp>
        <p:sp>
          <p:nvSpPr>
            <p:cNvPr id="36" name="TextBox 35"/>
            <p:cNvSpPr txBox="1"/>
            <p:nvPr/>
          </p:nvSpPr>
          <p:spPr>
            <a:xfrm>
              <a:off x="5436096" y="4279344"/>
              <a:ext cx="817307" cy="238493"/>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466" dirty="0">
                  <a:solidFill>
                    <a:schemeClr val="bg1"/>
                  </a:solidFill>
                </a:rPr>
                <a:t>Common</a:t>
              </a:r>
            </a:p>
          </p:txBody>
        </p:sp>
        <p:sp>
          <p:nvSpPr>
            <p:cNvPr id="37" name="TextBox 36"/>
            <p:cNvSpPr txBox="1"/>
            <p:nvPr/>
          </p:nvSpPr>
          <p:spPr>
            <a:xfrm>
              <a:off x="971601" y="3048429"/>
              <a:ext cx="1011650" cy="238493"/>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GB" sz="1466" dirty="0">
                  <a:solidFill>
                    <a:schemeClr val="bg1"/>
                  </a:solidFill>
                </a:rPr>
                <a:t>Modest</a:t>
              </a:r>
            </a:p>
          </p:txBody>
        </p:sp>
        <p:sp>
          <p:nvSpPr>
            <p:cNvPr id="38" name="TextBox 37"/>
            <p:cNvSpPr txBox="1"/>
            <p:nvPr/>
          </p:nvSpPr>
          <p:spPr>
            <a:xfrm>
              <a:off x="971600" y="2086427"/>
              <a:ext cx="1011649" cy="238493"/>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1467">
                  <a:solidFill>
                    <a:schemeClr val="bg1"/>
                  </a:solidFill>
                </a:defRPr>
              </a:lvl1pPr>
            </a:lstStyle>
            <a:p>
              <a:r>
                <a:rPr lang="en-GB" sz="1466" dirty="0"/>
                <a:t>Intermediate</a:t>
              </a:r>
            </a:p>
          </p:txBody>
        </p:sp>
        <p:sp>
          <p:nvSpPr>
            <p:cNvPr id="39" name="TextBox 38"/>
            <p:cNvSpPr txBox="1"/>
            <p:nvPr/>
          </p:nvSpPr>
          <p:spPr>
            <a:xfrm>
              <a:off x="971600" y="1355616"/>
              <a:ext cx="1011649" cy="238493"/>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GB" sz="1466" dirty="0">
                  <a:solidFill>
                    <a:schemeClr val="bg1"/>
                  </a:solidFill>
                </a:rPr>
                <a:t>High</a:t>
              </a:r>
            </a:p>
          </p:txBody>
        </p:sp>
      </p:grpSp>
      <p:sp>
        <p:nvSpPr>
          <p:cNvPr id="15" name="Rectangle 14"/>
          <p:cNvSpPr/>
          <p:nvPr/>
        </p:nvSpPr>
        <p:spPr>
          <a:xfrm>
            <a:off x="8759934" y="3879786"/>
            <a:ext cx="2445947" cy="938719"/>
          </a:xfrm>
          <a:prstGeom prst="rect">
            <a:avLst/>
          </a:prstGeom>
        </p:spPr>
        <p:txBody>
          <a:bodyPr wrap="square">
            <a:spAutoFit/>
          </a:bodyPr>
          <a:lstStyle/>
          <a:p>
            <a:r>
              <a:rPr lang="en-GB" sz="1100" dirty="0" smtClean="0"/>
              <a:t>Most SNPs identified by GWAS are common but </a:t>
            </a:r>
            <a:r>
              <a:rPr lang="en-US" sz="1100" dirty="0" smtClean="0"/>
              <a:t>have </a:t>
            </a:r>
            <a:r>
              <a:rPr lang="en-US" sz="1100" dirty="0"/>
              <a:t>small genetic </a:t>
            </a:r>
            <a:r>
              <a:rPr lang="en-US" sz="1100" dirty="0" smtClean="0"/>
              <a:t>effects. I.e., a marginal contribution </a:t>
            </a:r>
            <a:r>
              <a:rPr lang="en-US" sz="1100" dirty="0"/>
              <a:t>to disease susceptibility</a:t>
            </a:r>
            <a:r>
              <a:rPr lang="en-US" sz="1100" dirty="0" smtClean="0"/>
              <a:t> (‘low penetrance’)</a:t>
            </a:r>
            <a:endParaRPr lang="en-GB" sz="1100" dirty="0"/>
          </a:p>
        </p:txBody>
      </p:sp>
    </p:spTree>
    <p:extLst>
      <p:ext uri="{BB962C8B-B14F-4D97-AF65-F5344CB8AC3E}">
        <p14:creationId xmlns:p14="http://schemas.microsoft.com/office/powerpoint/2010/main" val="3128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theme/theme1.xml><?xml version="1.0" encoding="utf-8"?>
<a:theme xmlns:a="http://schemas.openxmlformats.org/drawingml/2006/main" name="RGA_Template_Office">
  <a:themeElements>
    <a:clrScheme name="Custom 4">
      <a:dk1>
        <a:srgbClr val="000000"/>
      </a:dk1>
      <a:lt1>
        <a:srgbClr val="FFFFFF"/>
      </a:lt1>
      <a:dk2>
        <a:srgbClr val="848383"/>
      </a:dk2>
      <a:lt2>
        <a:srgbClr val="CECECE"/>
      </a:lt2>
      <a:accent1>
        <a:srgbClr val="E31B23"/>
      </a:accent1>
      <a:accent2>
        <a:srgbClr val="006086"/>
      </a:accent2>
      <a:accent3>
        <a:srgbClr val="E37735"/>
      </a:accent3>
      <a:accent4>
        <a:srgbClr val="631C15"/>
      </a:accent4>
      <a:accent5>
        <a:srgbClr val="848383"/>
      </a:accent5>
      <a:accent6>
        <a:srgbClr val="9E9844"/>
      </a:accent6>
      <a:hlink>
        <a:srgbClr val="006086"/>
      </a:hlink>
      <a:folHlink>
        <a:srgbClr val="E31B2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7 Theme PPT" id="{76581075-4BA7-3747-B961-53AF2C8C9E57}" vid="{B8E47961-9627-A348-9B36-8AB2AC0141FF}"/>
    </a:ext>
  </a:extLst>
</a:theme>
</file>

<file path=ppt/theme/theme2.xml><?xml version="1.0" encoding="utf-8"?>
<a:theme xmlns:a="http://schemas.openxmlformats.org/drawingml/2006/main" name="1_RGA_Template_Office">
  <a:themeElements>
    <a:clrScheme name="Custom 4">
      <a:dk1>
        <a:srgbClr val="000000"/>
      </a:dk1>
      <a:lt1>
        <a:srgbClr val="FFFFFF"/>
      </a:lt1>
      <a:dk2>
        <a:srgbClr val="848383"/>
      </a:dk2>
      <a:lt2>
        <a:srgbClr val="CECECE"/>
      </a:lt2>
      <a:accent1>
        <a:srgbClr val="E31B23"/>
      </a:accent1>
      <a:accent2>
        <a:srgbClr val="006086"/>
      </a:accent2>
      <a:accent3>
        <a:srgbClr val="E37735"/>
      </a:accent3>
      <a:accent4>
        <a:srgbClr val="631C15"/>
      </a:accent4>
      <a:accent5>
        <a:srgbClr val="848383"/>
      </a:accent5>
      <a:accent6>
        <a:srgbClr val="9E9844"/>
      </a:accent6>
      <a:hlink>
        <a:srgbClr val="006086"/>
      </a:hlink>
      <a:folHlink>
        <a:srgbClr val="E31B2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7 Theme PPT" id="{76581075-4BA7-3747-B961-53AF2C8C9E57}" vid="{B8E47961-9627-A348-9B36-8AB2AC0141FF}"/>
    </a:ext>
  </a:extLst>
</a:theme>
</file>

<file path=ppt/theme/theme3.xml><?xml version="1.0" encoding="utf-8"?>
<a:theme xmlns:a="http://schemas.openxmlformats.org/drawingml/2006/main" name="Office Theme">
  <a:themeElements>
    <a:clrScheme name="RGA Palette">
      <a:dk1>
        <a:srgbClr val="000000"/>
      </a:dk1>
      <a:lt1>
        <a:srgbClr val="FFFFFF"/>
      </a:lt1>
      <a:dk2>
        <a:srgbClr val="848383"/>
      </a:dk2>
      <a:lt2>
        <a:srgbClr val="CECECE"/>
      </a:lt2>
      <a:accent1>
        <a:srgbClr val="D92B2D"/>
      </a:accent1>
      <a:accent2>
        <a:srgbClr val="006086"/>
      </a:accent2>
      <a:accent3>
        <a:srgbClr val="E37735"/>
      </a:accent3>
      <a:accent4>
        <a:srgbClr val="631C15"/>
      </a:accent4>
      <a:accent5>
        <a:srgbClr val="848383"/>
      </a:accent5>
      <a:accent6>
        <a:srgbClr val="9E9844"/>
      </a:accent6>
      <a:hlink>
        <a:srgbClr val="006086"/>
      </a:hlink>
      <a:folHlink>
        <a:srgbClr val="E31B23"/>
      </a:folHlink>
    </a:clrScheme>
    <a:fontScheme name="Custom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9ED12BFD0BCA44A377483869554C58" ma:contentTypeVersion="0" ma:contentTypeDescription="Create a new document." ma:contentTypeScope="" ma:versionID="ba8554ed1aa66e06881cec8ae5a9b1f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E58AD8-2782-409D-8C75-907626BA3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3786520-D866-461B-A592-B81A5A49F712}">
  <ds:schemaRefs>
    <ds:schemaRef ds:uri="http://schemas.microsoft.com/sharepoint/v3/contenttype/forms"/>
  </ds:schemaRefs>
</ds:datastoreItem>
</file>

<file path=customXml/itemProps3.xml><?xml version="1.0" encoding="utf-8"?>
<ds:datastoreItem xmlns:ds="http://schemas.openxmlformats.org/officeDocument/2006/customXml" ds:itemID="{A6BEFDA6-0871-457D-9833-057C9BDF3A5C}">
  <ds:schemaRefs>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2017%20Theme%20PPT</Template>
  <TotalTime>5362</TotalTime>
  <Words>2611</Words>
  <Application>Microsoft Office PowerPoint</Application>
  <PresentationFormat>Custom</PresentationFormat>
  <Paragraphs>495</Paragraphs>
  <Slides>29</Slides>
  <Notes>26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ＭＳ Ｐゴシック</vt:lpstr>
      <vt:lpstr>PMingLiU</vt:lpstr>
      <vt:lpstr>arial</vt:lpstr>
      <vt:lpstr>arial</vt:lpstr>
      <vt:lpstr>Arial Black</vt:lpstr>
      <vt:lpstr>Arial Narrow</vt:lpstr>
      <vt:lpstr>Arial Rounded MT Bold</vt:lpstr>
      <vt:lpstr>Calibri</vt:lpstr>
      <vt:lpstr>Cambria Math</vt:lpstr>
      <vt:lpstr>Courier New</vt:lpstr>
      <vt:lpstr>Times New Roman</vt:lpstr>
      <vt:lpstr>Trebuchet MS</vt:lpstr>
      <vt:lpstr>Verdana</vt:lpstr>
      <vt:lpstr>Wingdings</vt:lpstr>
      <vt:lpstr>Wingdings 2</vt:lpstr>
      <vt:lpstr>RGA_Template_Office</vt:lpstr>
      <vt:lpstr>1_RGA_Template_Office</vt:lpstr>
      <vt:lpstr>The Importance Of Genetics On Longevity Risk  A Study Based On Half A Million Lives In The UK Biobank Cohort</vt:lpstr>
      <vt:lpstr>We are at a tipping point for consumer access to genetic data</vt:lpstr>
      <vt:lpstr>Front Page News – August 2018</vt:lpstr>
      <vt:lpstr>Genomic medicine in the next 5 to 10 years…</vt:lpstr>
      <vt:lpstr>Agenda</vt:lpstr>
      <vt:lpstr>Genetic Risk to Disease and Polygenic Risk Scores (PRS)</vt:lpstr>
      <vt:lpstr>DNA, chromosomes and single nucleotide polymorphisms (SNPs)</vt:lpstr>
      <vt:lpstr>PowerPoint Presentation</vt:lpstr>
      <vt:lpstr>Prevalence vs. penetrance of genetic variants</vt:lpstr>
      <vt:lpstr>PowerPoint Presentation</vt:lpstr>
      <vt:lpstr>Sample of PRS in literature (1)</vt:lpstr>
      <vt:lpstr>Sample of PRS in literature (2)</vt:lpstr>
      <vt:lpstr>PRS for coronary heart disease increases predictive power, even after adjustment for clinical risk factors</vt:lpstr>
      <vt:lpstr>How do PRS interact with lifestyle?</vt:lpstr>
      <vt:lpstr>RGA Research Collaboration with King’s College London</vt:lpstr>
      <vt:lpstr>RGA Research Collaboration with KCL</vt:lpstr>
      <vt:lpstr>About UK Biobank (UKB)</vt:lpstr>
      <vt:lpstr>Why UK Biobank?</vt:lpstr>
      <vt:lpstr>Predicting morbidity outcomes in UKB</vt:lpstr>
      <vt:lpstr>PowerPoint Presentation</vt:lpstr>
      <vt:lpstr>PowerPoint Presentation</vt:lpstr>
      <vt:lpstr>PowerPoint Presentation</vt:lpstr>
      <vt:lpstr>Applications to Longevity</vt:lpstr>
      <vt:lpstr>Predicting impact of PRSs is still early</vt:lpstr>
      <vt:lpstr>Example insurance anti-selection scenario using breast cancer PRS:</vt:lpstr>
      <vt:lpstr>Polygenic Risk Scores for Longevity</vt:lpstr>
      <vt:lpstr>Key Messages</vt:lpstr>
      <vt:lpstr>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Sample Pages</dc:title>
  <dc:creator>\s0042318</dc:creator>
  <dc:description>Template Template for v2007 and v2010</dc:description>
  <cp:lastModifiedBy>Marilyn Parris-Bell</cp:lastModifiedBy>
  <cp:revision>309</cp:revision>
  <cp:lastPrinted>2017-05-03T19:10:25Z</cp:lastPrinted>
  <dcterms:created xsi:type="dcterms:W3CDTF">2017-10-13T16:38:08Z</dcterms:created>
  <dcterms:modified xsi:type="dcterms:W3CDTF">2018-09-17T13:31:44Z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0x010100E9F202519AC01F4DB985337A9EEFDEFA</vt:lpwstr>
  </property>
  <property fmtid="{D5CDD505-2E9C-101B-9397-08002B2CF9AE}" pid="3" name="NXPowerLiteLastOptimized">
    <vt:lpwstr>6532682</vt:lpwstr>
  </property>
  <property fmtid="{D5CDD505-2E9C-101B-9397-08002B2CF9AE}" pid="4" name="NXPowerLiteSettings">
    <vt:lpwstr>874006B004C800</vt:lpwstr>
  </property>
  <property fmtid="{D5CDD505-2E9C-101B-9397-08002B2CF9AE}" pid="5" name="NXPowerLiteVersion">
    <vt:lpwstr>D7.1.14</vt:lpwstr>
  </property>
</Properties>
</file>